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9" r:id="rId3"/>
    <p:sldId id="256" r:id="rId4"/>
    <p:sldId id="257" r:id="rId5"/>
    <p:sldId id="280" r:id="rId6"/>
    <p:sldId id="258" r:id="rId7"/>
    <p:sldId id="260" r:id="rId8"/>
    <p:sldId id="281" r:id="rId9"/>
    <p:sldId id="282" r:id="rId10"/>
    <p:sldId id="261" r:id="rId11"/>
    <p:sldId id="262" r:id="rId12"/>
    <p:sldId id="28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2192000" cy="6858000"/>
  <p:notesSz cx="6858000" cy="9144000"/>
  <p:embeddedFontLst>
    <p:embeddedFont>
      <p:font typeface="柳公权楷书" panose="02010600010101010101" charset="-122"/>
      <p:regular r:id="rId31"/>
    </p:embeddedFont>
    <p:embeddedFont>
      <p:font typeface="微软雅黑" panose="020B0503020204020204" charset="-122"/>
      <p:regular r:id="rId32"/>
    </p:embeddedFont>
    <p:embeddedFont>
      <p:font typeface="汉仪尚巍手书W" panose="00020600040101010101" charset="-122"/>
      <p:regular r:id="rId33"/>
    </p:embeddedFont>
    <p:embeddedFont>
      <p:font typeface="Calibri" panose="020F0502020204030204"/>
      <p:regular r:id="rId34"/>
      <p:bold r:id="rId35"/>
      <p:italic r:id="rId36"/>
      <p:boldItalic r:id="rId37"/>
    </p:embeddedFont>
    <p:embeddedFont>
      <p:font typeface="等线" panose="02010600030101010101" charset="-122"/>
      <p:regular r:id="rId38"/>
    </p:embeddedFont>
    <p:embeddedFont>
      <p:font typeface="华文行楷" panose="02010800040101010101" charset="-122"/>
      <p:regular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gs" Target="tags/tag19.xml"/><Relationship Id="rId4" Type="http://schemas.openxmlformats.org/officeDocument/2006/relationships/slide" Target="slides/slide2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1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ags" Target="../tags/tag2.xml"/><Relationship Id="rId3" Type="http://schemas.openxmlformats.org/officeDocument/2006/relationships/image" Target="../media/image5.png"/><Relationship Id="rId24" Type="http://schemas.openxmlformats.org/officeDocument/2006/relationships/slideLayout" Target="../slideLayouts/slideLayout3.xml"/><Relationship Id="rId23" Type="http://schemas.openxmlformats.org/officeDocument/2006/relationships/tags" Target="../tags/tag16.xml"/><Relationship Id="rId22" Type="http://schemas.openxmlformats.org/officeDocument/2006/relationships/tags" Target="../tags/tag15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tags" Target="../tags/tag11.xml"/><Relationship Id="rId17" Type="http://schemas.openxmlformats.org/officeDocument/2006/relationships/tags" Target="../tags/tag10.xml"/><Relationship Id="rId16" Type="http://schemas.openxmlformats.org/officeDocument/2006/relationships/tags" Target="../tags/tag9.xml"/><Relationship Id="rId15" Type="http://schemas.openxmlformats.org/officeDocument/2006/relationships/tags" Target="../tags/tag8.xml"/><Relationship Id="rId14" Type="http://schemas.openxmlformats.org/officeDocument/2006/relationships/tags" Target="../tags/tag7.xml"/><Relationship Id="rId13" Type="http://schemas.openxmlformats.org/officeDocument/2006/relationships/tags" Target="../tags/tag6.xml"/><Relationship Id="rId12" Type="http://schemas.openxmlformats.org/officeDocument/2006/relationships/tags" Target="../tags/tag5.xml"/><Relationship Id="rId11" Type="http://schemas.openxmlformats.org/officeDocument/2006/relationships/image" Target="../media/image10.png"/><Relationship Id="rId10" Type="http://schemas.openxmlformats.org/officeDocument/2006/relationships/tags" Target="../tags/tag4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76885" y="361950"/>
            <a:ext cx="11597640" cy="6167755"/>
          </a:xfrm>
          <a:prstGeom prst="roundRect">
            <a:avLst/>
          </a:prstGeom>
          <a:solidFill>
            <a:srgbClr val="FFFFFF">
              <a:alpha val="96078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  <a:headEnd type="none" w="med" len="sm"/>
            <a:tailEnd type="none" w="med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" name="文本2"/>
          <p:cNvSpPr txBox="1"/>
          <p:nvPr/>
        </p:nvSpPr>
        <p:spPr>
          <a:xfrm>
            <a:off x="756920" y="1597660"/>
            <a:ext cx="5248275" cy="366204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>
              <a:lnSpc>
                <a:spcPct val="150000"/>
              </a:lnSpc>
            </a:pPr>
            <a:r>
              <a:rPr lang="zh-CN" altLang="en-US" sz="36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《新唐书</a:t>
            </a:r>
            <a:r>
              <a:rPr lang="en-US" altLang="zh-CN" sz="36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·</a:t>
            </a:r>
            <a:r>
              <a:rPr lang="zh-CN" altLang="en-US" sz="36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逆臣传》：</a:t>
            </a:r>
            <a:r>
              <a:rPr lang="en-US" altLang="zh-CN" sz="36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“</a:t>
            </a:r>
            <a:r>
              <a:rPr lang="zh-CN" altLang="en-US" sz="36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诸军既无统帅，惊溃而南</a:t>
            </a:r>
            <a:r>
              <a:rPr lang="en-US" altLang="zh-CN" sz="36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……</a:t>
            </a:r>
            <a:r>
              <a:rPr lang="zh-CN" altLang="en-US" sz="36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士民惊骇，散走山谷，甲仗辎重委弃数百里。</a:t>
            </a:r>
            <a:r>
              <a:rPr lang="en-US" altLang="zh-CN" sz="36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”</a:t>
            </a:r>
            <a:endParaRPr lang="en-US" altLang="zh-CN" sz="3600"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sp>
        <p:nvSpPr>
          <p:cNvPr id="8" name="文本5"/>
          <p:cNvSpPr txBox="1"/>
          <p:nvPr/>
        </p:nvSpPr>
        <p:spPr>
          <a:xfrm>
            <a:off x="6115050" y="1597660"/>
            <a:ext cx="5888355" cy="471360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>
              <a:lnSpc>
                <a:spcPct val="150000"/>
              </a:lnSpc>
            </a:pPr>
            <a:r>
              <a:rPr lang="zh-CN" altLang="en-US" sz="3200" b="1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《资治通鉴》载溃败惨状</a:t>
            </a:r>
            <a:r>
              <a:rPr lang="en-US" altLang="zh-CN" sz="3200" b="1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“</a:t>
            </a:r>
            <a:r>
              <a:rPr lang="zh-CN" altLang="en-US" sz="3200" b="1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思明引大军蹙之，官军大溃</a:t>
            </a:r>
            <a:r>
              <a:rPr lang="en-US" altLang="zh-CN" sz="3200" b="1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……</a:t>
            </a:r>
            <a:r>
              <a:rPr lang="zh-CN" altLang="en-US" sz="3200" b="1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战马万匹，惟存三千；甲仗十万，遗弃殆尽。</a:t>
            </a:r>
            <a:r>
              <a:rPr lang="en-US" altLang="zh-CN" sz="3200" b="1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”</a:t>
            </a:r>
            <a:endParaRPr lang="en-US" altLang="zh-CN" sz="3200" b="1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437255" y="500380"/>
            <a:ext cx="567690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22225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0"/>
                  </a:gradFill>
                  <a:prstDash val="solid"/>
                </a:ln>
                <a:solidFill>
                  <a:srgbClr val="FF0000"/>
                </a:solidFill>
                <a:effectLst/>
                <a:latin typeface="华文行楷" panose="02010800040101010101" charset="-122"/>
                <a:ea typeface="华文行楷" panose="02010800040101010101" charset="-122"/>
              </a:rPr>
              <a:t>唐军全线崩溃</a:t>
            </a:r>
            <a:endParaRPr lang="zh-CN" altLang="en-US" sz="7200" b="1">
              <a:ln w="22225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0"/>
                </a:gradFill>
                <a:prstDash val="solid"/>
              </a:ln>
              <a:solidFill>
                <a:srgbClr val="FF0000"/>
              </a:solidFill>
              <a:effectLst/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73220" y="5112385"/>
            <a:ext cx="384556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22225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0"/>
                  </a:gradFill>
                  <a:prstDash val="solid"/>
                </a:ln>
                <a:solidFill>
                  <a:srgbClr val="FF0000"/>
                </a:solidFill>
                <a:effectLst/>
                <a:latin typeface="华文行楷" panose="02010800040101010101" charset="-122"/>
                <a:ea typeface="华文行楷" panose="02010800040101010101" charset="-122"/>
              </a:rPr>
              <a:t>四处抽丁</a:t>
            </a:r>
            <a:endParaRPr lang="zh-CN" altLang="en-US" sz="7200" b="1">
              <a:ln w="22225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0"/>
                </a:gradFill>
                <a:prstDash val="solid"/>
              </a:ln>
              <a:solidFill>
                <a:srgbClr val="FF0000"/>
              </a:solidFill>
              <a:effectLst/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6300" y="5204601"/>
            <a:ext cx="808900" cy="1462032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183833" y="214630"/>
            <a:ext cx="11823700" cy="802640"/>
            <a:chOff x="0" y="0"/>
            <a:chExt cx="11823700" cy="802640"/>
          </a:xfrm>
        </p:grpSpPr>
        <p:sp>
          <p:nvSpPr>
            <p:cNvPr id="4" name="形状1"/>
            <p:cNvSpPr txBox="1"/>
            <p:nvPr/>
          </p:nvSpPr>
          <p:spPr>
            <a:xfrm>
              <a:off x="635" y="49530"/>
              <a:ext cx="11823065" cy="636905"/>
            </a:xfrm>
            <a:prstGeom prst="rect">
              <a:avLst/>
            </a:prstGeom>
            <a:solidFill>
              <a:srgbClr val="F2F2F2">
                <a:alpha val="90196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" name="文本13"/>
            <p:cNvSpPr txBox="1"/>
            <p:nvPr/>
          </p:nvSpPr>
          <p:spPr>
            <a:xfrm>
              <a:off x="0" y="0"/>
              <a:ext cx="11661775" cy="802640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600" b="0" i="0" dirty="0">
                  <a:solidFill>
                    <a:srgbClr val="000000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     是谁在</a:t>
              </a:r>
              <a:r>
                <a:rPr lang="en-US" altLang="zh-CN" sz="3600" b="0" i="0" dirty="0">
                  <a:solidFill>
                    <a:srgbClr val="000000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“</a:t>
              </a:r>
              <a:r>
                <a:rPr lang="zh-CN" altLang="en-US" sz="3600" b="0" i="0" dirty="0">
                  <a:solidFill>
                    <a:srgbClr val="000000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泣幽咽</a:t>
              </a:r>
              <a:r>
                <a:rPr lang="en-US" altLang="zh-CN" sz="3600" b="0" i="0" dirty="0">
                  <a:solidFill>
                    <a:srgbClr val="000000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”</a:t>
              </a:r>
              <a:r>
                <a:rPr lang="zh-CN" altLang="en-US" sz="3600" b="0" i="0" dirty="0">
                  <a:solidFill>
                    <a:srgbClr val="000000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？</a:t>
              </a:r>
              <a:endParaRPr lang="zh-CN" altLang="en-US" sz="36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  <p:pic>
        <p:nvPicPr>
          <p:cNvPr id="6" name="表格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32" y="1279208"/>
            <a:ext cx="11823700" cy="5119370"/>
          </a:xfrm>
          <a:prstGeom prst="rect">
            <a:avLst/>
          </a:prstGeom>
        </p:spPr>
      </p:pic>
      <p:sp>
        <p:nvSpPr>
          <p:cNvPr id="7" name="文本1"/>
          <p:cNvSpPr txBox="1"/>
          <p:nvPr/>
        </p:nvSpPr>
        <p:spPr>
          <a:xfrm>
            <a:off x="7639685" y="2059305"/>
            <a:ext cx="3382010" cy="7124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老妪与老翁生离</a:t>
            </a:r>
            <a:endParaRPr lang="zh-CN" altLang="en-US" sz="28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8" name="文本2"/>
          <p:cNvSpPr txBox="1"/>
          <p:nvPr/>
        </p:nvSpPr>
        <p:spPr>
          <a:xfrm>
            <a:off x="1598295" y="1960880"/>
            <a:ext cx="3382010" cy="7124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老翁逾墙走</a:t>
            </a:r>
            <a:endParaRPr lang="zh-CN" altLang="en-US" sz="28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9" name="文本3"/>
          <p:cNvSpPr txBox="1"/>
          <p:nvPr/>
        </p:nvSpPr>
        <p:spPr>
          <a:xfrm>
            <a:off x="1971675" y="2781300"/>
            <a:ext cx="3382010" cy="7124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二男新战死</a:t>
            </a:r>
            <a:endParaRPr lang="zh-CN" altLang="en-US" sz="28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10" name="文本4"/>
          <p:cNvSpPr txBox="1"/>
          <p:nvPr/>
        </p:nvSpPr>
        <p:spPr>
          <a:xfrm>
            <a:off x="6963955" y="2638425"/>
            <a:ext cx="4881245" cy="7124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白发人送黑发人的丧子之痛</a:t>
            </a:r>
            <a:endParaRPr lang="zh-CN" altLang="en-US" sz="28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11" name="文本5"/>
          <p:cNvSpPr txBox="1"/>
          <p:nvPr/>
        </p:nvSpPr>
        <p:spPr>
          <a:xfrm>
            <a:off x="704850" y="3524250"/>
            <a:ext cx="4648838" cy="615611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存者且偷生，死者长已矣</a:t>
            </a:r>
            <a:endParaRPr lang="zh-CN" altLang="en-US" sz="28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12" name="文本6"/>
          <p:cNvSpPr txBox="1"/>
          <p:nvPr/>
        </p:nvSpPr>
        <p:spPr>
          <a:xfrm>
            <a:off x="6348095" y="3154997"/>
            <a:ext cx="5965190" cy="114363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唯一幸存的儿子时刻面临死亡威胁，身为母亲，承受了巨大的精神重压</a:t>
            </a:r>
            <a:endParaRPr lang="zh-CN" altLang="en-US" sz="28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13" name="文本7"/>
          <p:cNvSpPr txBox="1"/>
          <p:nvPr/>
        </p:nvSpPr>
        <p:spPr>
          <a:xfrm>
            <a:off x="1190625" y="4371022"/>
            <a:ext cx="4617085" cy="7124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惟有乳下孙。有孙母未去</a:t>
            </a:r>
            <a:endParaRPr lang="zh-CN" altLang="en-US" sz="28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14" name="文本8"/>
          <p:cNvSpPr txBox="1"/>
          <p:nvPr/>
        </p:nvSpPr>
        <p:spPr>
          <a:xfrm>
            <a:off x="7145883" y="4308158"/>
            <a:ext cx="4516755" cy="7124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老的老小的小，孤儿寡母</a:t>
            </a:r>
            <a:endParaRPr lang="zh-CN" altLang="en-US" sz="28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15" name="文本9"/>
          <p:cNvSpPr txBox="1"/>
          <p:nvPr/>
        </p:nvSpPr>
        <p:spPr>
          <a:xfrm>
            <a:off x="1866900" y="5050155"/>
            <a:ext cx="3382010" cy="7124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出入无完裙</a:t>
            </a:r>
            <a:endParaRPr lang="zh-CN" altLang="en-US" sz="28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16" name="文本10"/>
          <p:cNvSpPr txBox="1"/>
          <p:nvPr/>
        </p:nvSpPr>
        <p:spPr>
          <a:xfrm>
            <a:off x="7556500" y="4943475"/>
            <a:ext cx="3382010" cy="7124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经济上的赤贫困窘</a:t>
            </a:r>
            <a:endParaRPr lang="zh-CN" altLang="en-US" sz="28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17" name="文本11"/>
          <p:cNvSpPr txBox="1"/>
          <p:nvPr/>
        </p:nvSpPr>
        <p:spPr>
          <a:xfrm>
            <a:off x="1114425" y="5762625"/>
            <a:ext cx="4349750" cy="7124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急应河阳役，犹得备晨炊</a:t>
            </a:r>
            <a:endParaRPr lang="zh-CN" altLang="en-US" sz="28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18" name="文本12"/>
          <p:cNvSpPr txBox="1"/>
          <p:nvPr/>
        </p:nvSpPr>
        <p:spPr>
          <a:xfrm>
            <a:off x="7520215" y="5578934"/>
            <a:ext cx="3767455" cy="7124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以力衰之躯挺身而出</a:t>
            </a:r>
            <a:endParaRPr lang="zh-CN" altLang="en-US" sz="28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pic>
        <p:nvPicPr>
          <p:cNvPr id="19" name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170" y="3166745"/>
            <a:ext cx="2543175" cy="2185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15" grpId="0" animBg="1"/>
      <p:bldP spid="17" grpId="0" animBg="1"/>
      <p:bldP spid="7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-33020" y="5080"/>
            <a:ext cx="12258040" cy="6864350"/>
          </a:xfrm>
          <a:prstGeom prst="rect">
            <a:avLst/>
          </a:prstGeom>
          <a:solidFill>
            <a:srgbClr val="282827">
              <a:alpha val="50196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3" name="组合1"/>
          <p:cNvGrpSpPr/>
          <p:nvPr/>
        </p:nvGrpSpPr>
        <p:grpSpPr>
          <a:xfrm>
            <a:off x="-3686" y="2703890"/>
            <a:ext cx="12196445" cy="1001722"/>
            <a:chOff x="0" y="0"/>
            <a:chExt cx="12196445" cy="1001722"/>
          </a:xfrm>
        </p:grpSpPr>
        <p:sp>
          <p:nvSpPr>
            <p:cNvPr id="4" name="形状2"/>
            <p:cNvSpPr txBox="1"/>
            <p:nvPr/>
          </p:nvSpPr>
          <p:spPr>
            <a:xfrm>
              <a:off x="3810" y="94621"/>
              <a:ext cx="12192635" cy="768350"/>
            </a:xfrm>
            <a:prstGeom prst="rect">
              <a:avLst/>
            </a:prstGeom>
            <a:solidFill>
              <a:srgbClr val="9D0A0F"/>
            </a:solidFill>
            <a:ln w="57150">
              <a:solidFill>
                <a:srgbClr val="FFFFFF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" name="文本1"/>
            <p:cNvSpPr txBox="1"/>
            <p:nvPr/>
          </p:nvSpPr>
          <p:spPr>
            <a:xfrm>
              <a:off x="0" y="0"/>
              <a:ext cx="12192635" cy="1001722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4700" b="0" i="0" dirty="0">
                  <a:solidFill>
                    <a:srgbClr val="FFFFFF"/>
                  </a:solidFill>
                  <a:latin typeface="Baghdad" panose="01000500000000020004"/>
                  <a:ea typeface="Baghdad" panose="01000500000000020004"/>
                </a:rPr>
                <a:t> </a:t>
              </a:r>
              <a:r>
                <a:rPr lang="zh-CN" altLang="en-US" sz="5300" b="0" i="0" dirty="0">
                  <a:solidFill>
                    <a:srgbClr val="FFFFFF"/>
                  </a:solidFill>
                  <a:latin typeface="Baghdad" panose="01000500000000020004"/>
                  <a:ea typeface="Baghdad" panose="01000500000000020004"/>
                </a:rPr>
                <a:t>  </a:t>
              </a:r>
              <a:r>
                <a:rPr lang="zh-CN" altLang="en-US" sz="3700" b="1" i="0" dirty="0">
                  <a:solidFill>
                    <a:srgbClr val="FFFFFF"/>
                  </a:solidFill>
                  <a:latin typeface="Baghdad" panose="01000500000000020004"/>
                  <a:ea typeface="Baghdad" panose="01000500000000020004"/>
                </a:rPr>
                <a:t>任务二：与无声处听惊雷</a:t>
              </a:r>
              <a:endParaRPr lang="zh-CN" altLang="en-US" sz="3700" b="1" i="0" dirty="0">
                <a:solidFill>
                  <a:srgbClr val="FFFFFF"/>
                </a:solidFill>
                <a:latin typeface="Baghdad" panose="01000500000000020004"/>
                <a:ea typeface="Baghdad" panose="010005000000000200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97168" y="102870"/>
            <a:ext cx="11797665" cy="6520815"/>
          </a:xfrm>
          <a:prstGeom prst="roundRect">
            <a:avLst/>
          </a:prstGeom>
          <a:solidFill>
            <a:srgbClr val="FFFFFF">
              <a:alpha val="96078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  <a:headEnd type="none" w="med" len="sm"/>
            <a:tailEnd type="none" w="med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361950" y="285750"/>
            <a:ext cx="11494770" cy="66865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  </a:t>
            </a:r>
            <a:r>
              <a:rPr lang="zh-CN" altLang="en-US" sz="32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zh-CN" altLang="en-US" sz="3200" b="1" i="0" dirty="0">
                <a:solidFill>
                  <a:srgbClr val="675D45"/>
                </a:solidFill>
                <a:latin typeface="柳公权楷书" panose="02010600010101010101" charset="-122"/>
                <a:ea typeface="柳公权楷书" panose="02010600010101010101" charset="-122"/>
              </a:rPr>
              <a:t>纪录片中这段话没有声音</a:t>
            </a:r>
            <a:r>
              <a:rPr lang="zh-CN" altLang="en-US" sz="3200" b="1" i="0" dirty="0">
                <a:solidFill>
                  <a:srgbClr val="675D45"/>
                </a:solidFill>
                <a:latin typeface="柳公权楷书" panose="02010600010101010101" charset="-122"/>
                <a:ea typeface="柳公权楷书" panose="02010600010101010101" charset="-122"/>
              </a:rPr>
              <a:t>。</a:t>
            </a:r>
            <a:endParaRPr lang="zh-CN" altLang="en-US" sz="3200" b="1" i="0" dirty="0">
              <a:solidFill>
                <a:srgbClr val="675D45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l"/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吏问</a:t>
            </a:r>
            <a:r>
              <a:rPr lang="zh-CN" altLang="en-US" sz="32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:“____________________</a:t>
            </a:r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。</a:t>
            </a:r>
            <a:r>
              <a:rPr lang="zh-CN" altLang="en-US" sz="32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”</a:t>
            </a:r>
            <a:endParaRPr lang="zh-CN" altLang="en-US" sz="3200" b="0" i="0" dirty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妇答</a:t>
            </a:r>
            <a:r>
              <a:rPr lang="zh-CN" altLang="en-US" sz="32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:“</a:t>
            </a:r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三男邺城戍。一男附书至，二男新战死。存者且偷生，死者长已矣</a:t>
            </a:r>
            <a:r>
              <a:rPr lang="zh-CN" altLang="en-US" sz="32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!”</a:t>
            </a:r>
            <a:endParaRPr lang="zh-CN" altLang="en-US" sz="3200" b="0" i="0" dirty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吏问</a:t>
            </a:r>
            <a:r>
              <a:rPr lang="zh-CN" altLang="en-US" sz="32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:“____________________</a:t>
            </a:r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。</a:t>
            </a:r>
            <a:r>
              <a:rPr lang="zh-CN" altLang="en-US" sz="32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”</a:t>
            </a:r>
            <a:endParaRPr lang="zh-CN" altLang="en-US" sz="3200" b="0" i="0" dirty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妇答</a:t>
            </a:r>
            <a:r>
              <a:rPr lang="zh-CN" altLang="en-US" sz="32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:“</a:t>
            </a:r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室中更无人，惟有乳下孙。</a:t>
            </a:r>
            <a:endParaRPr lang="zh-CN" altLang="en-US" sz="32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l"/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吏问</a:t>
            </a:r>
            <a:r>
              <a:rPr lang="zh-CN" altLang="en-US" sz="32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:“____________________</a:t>
            </a:r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。</a:t>
            </a:r>
            <a:r>
              <a:rPr lang="zh-CN" altLang="en-US" sz="32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”</a:t>
            </a:r>
            <a:endParaRPr lang="zh-CN" altLang="en-US" sz="3200" b="0" i="0" dirty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妇答</a:t>
            </a:r>
            <a:r>
              <a:rPr lang="zh-CN" altLang="en-US" sz="32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:“</a:t>
            </a:r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有孙母未去，出入无完裙。</a:t>
            </a:r>
            <a:r>
              <a:rPr lang="zh-CN" altLang="en-US" sz="32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”</a:t>
            </a:r>
            <a:endParaRPr lang="zh-CN" altLang="en-US" sz="3200" b="0" i="0" dirty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吏曰</a:t>
            </a:r>
            <a:r>
              <a:rPr lang="zh-CN" altLang="en-US" sz="32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:“____________________</a:t>
            </a:r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。</a:t>
            </a:r>
            <a:r>
              <a:rPr lang="zh-CN" altLang="en-US" sz="32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”</a:t>
            </a:r>
            <a:endParaRPr lang="zh-CN" altLang="en-US" sz="3200" b="0" i="0" dirty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妇答</a:t>
            </a:r>
            <a:r>
              <a:rPr lang="zh-CN" altLang="en-US" sz="32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:“</a:t>
            </a:r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老妪力虽衰，请从吏夜归。急应河阳役，犹得备晨炊。</a:t>
            </a:r>
            <a:r>
              <a:rPr lang="zh-CN" altLang="en-US" sz="32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”</a:t>
            </a:r>
            <a:endParaRPr lang="zh-CN" altLang="en-US" sz="3200" b="0" i="0" dirty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93675" y="380365"/>
            <a:ext cx="11798300" cy="5930900"/>
          </a:xfrm>
          <a:prstGeom prst="roundRect">
            <a:avLst/>
          </a:prstGeom>
          <a:solidFill>
            <a:srgbClr val="FFFFFF">
              <a:alpha val="96078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  <a:headEnd type="none" w="med" len="sm"/>
            <a:tailEnd type="none" w="med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193675" y="1837055"/>
            <a:ext cx="11988165" cy="437197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>
              <a:lnSpc>
                <a:spcPct val="150000"/>
              </a:lnSpc>
            </a:pPr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吏问</a:t>
            </a:r>
            <a:r>
              <a:rPr lang="zh-CN" altLang="en-US" sz="28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:“</a:t>
            </a:r>
            <a:r>
              <a:rPr lang="zh-CN" altLang="en-US" sz="2800" b="1" i="0" u="sng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</a:rPr>
              <a:t>你家的男人都哪去了？快让他们出来！</a:t>
            </a:r>
            <a:r>
              <a:rPr lang="zh-CN" altLang="en-US" sz="28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”</a:t>
            </a:r>
            <a:endParaRPr lang="zh-CN" altLang="en-US" sz="2800" b="0" i="0" dirty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marL="0" algn="l">
              <a:lnSpc>
                <a:spcPct val="150000"/>
              </a:lnSpc>
            </a:pPr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妇答</a:t>
            </a:r>
            <a:r>
              <a:rPr lang="zh-CN" altLang="en-US" sz="28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:“</a:t>
            </a:r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三男邺城戍。一男附书至，二男新战死。存者且偷生，死者长已矣</a:t>
            </a:r>
            <a:r>
              <a:rPr lang="zh-CN" altLang="en-US" sz="28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!”</a:t>
            </a:r>
            <a:endParaRPr lang="zh-CN" altLang="en-US" sz="2800" b="0" i="0" dirty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marL="0" algn="l">
              <a:lnSpc>
                <a:spcPct val="150000"/>
              </a:lnSpc>
            </a:pPr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吏问</a:t>
            </a:r>
            <a:r>
              <a:rPr lang="zh-CN" altLang="en-US" sz="28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:“</a:t>
            </a:r>
            <a:r>
              <a:rPr lang="zh-CN" altLang="en-US" sz="2800" b="1" i="0" u="sng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</a:rPr>
              <a:t>啰嗦什么！还有什么人？速速报上来！</a:t>
            </a:r>
            <a:r>
              <a:rPr lang="zh-CN" altLang="en-US" sz="28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”</a:t>
            </a:r>
            <a:endParaRPr lang="zh-CN" altLang="en-US" sz="2800" b="0" i="0" dirty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marL="0" algn="l">
              <a:lnSpc>
                <a:spcPct val="150000"/>
              </a:lnSpc>
            </a:pPr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妇答</a:t>
            </a:r>
            <a:r>
              <a:rPr lang="zh-CN" altLang="en-US" sz="28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:“</a:t>
            </a:r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室中更无人，惟有乳下孙。有孙母未去，出入无完裙。</a:t>
            </a:r>
            <a:r>
              <a:rPr lang="zh-CN" altLang="en-US" sz="28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”</a:t>
            </a:r>
            <a:endParaRPr lang="zh-CN" altLang="en-US" sz="2800" b="0" i="0" dirty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marL="0" algn="l">
              <a:lnSpc>
                <a:spcPct val="150000"/>
              </a:lnSpc>
            </a:pPr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吏曰</a:t>
            </a:r>
            <a:r>
              <a:rPr lang="zh-CN" altLang="en-US" sz="28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:“</a:t>
            </a:r>
            <a:r>
              <a:rPr lang="zh-CN" altLang="en-US" sz="2800" b="1" i="0" u="sng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</a:rPr>
              <a:t>那也不行！还有什么人可以充军？必须有一个人跟我们走！</a:t>
            </a:r>
            <a:r>
              <a:rPr lang="zh-CN" altLang="en-US" sz="28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”</a:t>
            </a:r>
            <a:endParaRPr lang="zh-CN" altLang="en-US" sz="2800" b="0" i="0" dirty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marL="0" algn="l">
              <a:lnSpc>
                <a:spcPct val="150000"/>
              </a:lnSpc>
            </a:pPr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妇答</a:t>
            </a:r>
            <a:r>
              <a:rPr lang="zh-CN" altLang="en-US" sz="28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:“</a:t>
            </a:r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老妪力虽衰，请从吏夜归。急应河阳役，犹得备晨炊。</a:t>
            </a:r>
            <a:r>
              <a:rPr lang="zh-CN" altLang="en-US" sz="28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”</a:t>
            </a:r>
            <a:endParaRPr lang="zh-CN" altLang="en-US" sz="2800" b="0" i="0" dirty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</p:txBody>
      </p:sp>
      <p:grpSp>
        <p:nvGrpSpPr>
          <p:cNvPr id="4" name="组合1"/>
          <p:cNvGrpSpPr/>
          <p:nvPr/>
        </p:nvGrpSpPr>
        <p:grpSpPr>
          <a:xfrm>
            <a:off x="8848725" y="1886588"/>
            <a:ext cx="2703833" cy="1526571"/>
            <a:chOff x="0" y="0"/>
            <a:chExt cx="2703833" cy="1526571"/>
          </a:xfrm>
        </p:grpSpPr>
        <p:sp>
          <p:nvSpPr>
            <p:cNvPr id="5" name="形状2"/>
            <p:cNvSpPr txBox="1"/>
            <p:nvPr/>
          </p:nvSpPr>
          <p:spPr>
            <a:xfrm>
              <a:off x="0" y="0"/>
              <a:ext cx="2703833" cy="768353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C00000"/>
              </a:solidFill>
              <a:prstDash val="dash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6" name="文本3"/>
            <p:cNvSpPr txBox="1"/>
            <p:nvPr/>
          </p:nvSpPr>
          <p:spPr>
            <a:xfrm>
              <a:off x="0" y="0"/>
              <a:ext cx="2703833" cy="1526571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4400" b="0" i="0" dirty="0">
                  <a:solidFill>
                    <a:srgbClr val="AB0107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藏问于答</a:t>
              </a:r>
              <a:endParaRPr lang="zh-CN" altLang="en-US" sz="4400" b="0" i="0" dirty="0">
                <a:solidFill>
                  <a:srgbClr val="AB0107"/>
                </a:solidFill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  <p:grpSp>
        <p:nvGrpSpPr>
          <p:cNvPr id="7" name="组合2"/>
          <p:cNvGrpSpPr/>
          <p:nvPr/>
        </p:nvGrpSpPr>
        <p:grpSpPr>
          <a:xfrm>
            <a:off x="8848725" y="3254378"/>
            <a:ext cx="2913383" cy="1526571"/>
            <a:chOff x="0" y="0"/>
            <a:chExt cx="2913383" cy="1526571"/>
          </a:xfrm>
        </p:grpSpPr>
        <p:sp>
          <p:nvSpPr>
            <p:cNvPr id="8" name="形状3"/>
            <p:cNvSpPr txBox="1"/>
            <p:nvPr/>
          </p:nvSpPr>
          <p:spPr>
            <a:xfrm>
              <a:off x="0" y="0"/>
              <a:ext cx="2913383" cy="768353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C00000"/>
              </a:solidFill>
              <a:prstDash val="dash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9" name="文本4"/>
            <p:cNvSpPr txBox="1"/>
            <p:nvPr/>
          </p:nvSpPr>
          <p:spPr>
            <a:xfrm>
              <a:off x="0" y="0"/>
              <a:ext cx="2913383" cy="1526571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4400" b="0" i="0" dirty="0">
                  <a:solidFill>
                    <a:srgbClr val="AB0107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步步紧逼</a:t>
              </a:r>
              <a:endParaRPr lang="zh-CN" altLang="en-US" sz="4400" b="0" i="0" dirty="0">
                <a:solidFill>
                  <a:srgbClr val="AB0107"/>
                </a:solidFill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  <p:sp>
        <p:nvSpPr>
          <p:cNvPr id="10" name="文本2"/>
          <p:cNvSpPr txBox="1"/>
          <p:nvPr/>
        </p:nvSpPr>
        <p:spPr>
          <a:xfrm>
            <a:off x="422275" y="664845"/>
            <a:ext cx="11523345" cy="12668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200" b="1" i="0" dirty="0">
                <a:solidFill>
                  <a:srgbClr val="675D45"/>
                </a:solidFill>
                <a:latin typeface="Arial" panose="020B0604020202020204"/>
                <a:ea typeface="Arial" panose="020B0604020202020204"/>
              </a:rPr>
              <a:t>    </a:t>
            </a:r>
            <a:r>
              <a:rPr lang="zh-CN" altLang="en-US" sz="3200" b="1" i="0" dirty="0">
                <a:solidFill>
                  <a:srgbClr val="675D45"/>
                </a:solidFill>
                <a:latin typeface="柳公权楷书" panose="02010600010101010101" charset="-122"/>
                <a:ea typeface="柳公权楷书" panose="02010600010101010101" charset="-122"/>
              </a:rPr>
              <a:t>石壕吏的身影隐藏在第三节老妇人的哭诉中。请你充分发挥想象，将下面的对话补充完整。</a:t>
            </a:r>
            <a:endParaRPr lang="zh-CN" altLang="en-US" sz="3200" b="1" i="0" dirty="0">
              <a:solidFill>
                <a:srgbClr val="675D45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73075" y="349250"/>
            <a:ext cx="11597640" cy="6167755"/>
          </a:xfrm>
          <a:prstGeom prst="roundRect">
            <a:avLst/>
          </a:prstGeom>
          <a:solidFill>
            <a:srgbClr val="FFFFFF">
              <a:alpha val="96078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  <a:headEnd type="none" w="med" len="sm"/>
            <a:tailEnd type="none" w="med" len="sm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3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6300" y="5204601"/>
            <a:ext cx="808900" cy="1462032"/>
          </a:xfrm>
          <a:prstGeom prst="rect">
            <a:avLst/>
          </a:prstGeom>
        </p:spPr>
      </p:pic>
      <p:sp>
        <p:nvSpPr>
          <p:cNvPr id="4" name="文本1"/>
          <p:cNvSpPr txBox="1"/>
          <p:nvPr/>
        </p:nvSpPr>
        <p:spPr>
          <a:xfrm>
            <a:off x="1285875" y="832485"/>
            <a:ext cx="4619625" cy="11334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l"/>
            <a:r>
              <a:rPr lang="zh-CN" altLang="en-US" sz="4000" b="0" i="0" dirty="0">
                <a:solidFill>
                  <a:srgbClr val="262626"/>
                </a:solidFill>
                <a:latin typeface="汉仪尚巍手书W" panose="00020600040101010101" charset="-122"/>
                <a:ea typeface="汉仪尚巍手书W" panose="00020600040101010101" charset="-122"/>
              </a:rPr>
              <a:t>创作背景</a:t>
            </a:r>
            <a:endParaRPr lang="zh-CN" altLang="en-US" sz="4000" b="0" i="0" dirty="0">
              <a:solidFill>
                <a:srgbClr val="262626"/>
              </a:solidFill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5" name="文本2"/>
          <p:cNvSpPr txBox="1"/>
          <p:nvPr/>
        </p:nvSpPr>
        <p:spPr>
          <a:xfrm>
            <a:off x="1019175" y="1695450"/>
            <a:ext cx="10360660" cy="4591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    唐肃宗乾元元年（758），</a:t>
            </a:r>
            <a:r>
              <a:rPr lang="zh-CN" altLang="en-US" sz="2800" b="1" i="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</a:rPr>
              <a:t>为平息安史之乱</a:t>
            </a:r>
            <a:r>
              <a:rPr lang="zh-CN" altLang="en-US" sz="28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，郭子仪、李光弼等九位节度使，率兵20万围攻安庆绪所占的邺郡（今河南安阳），胜利在望。但在第二年春天，由于史思明派来援军，加上唐军内部矛盾重重，形势发生逆转，在敌人两面夹击之下，唐军全线崩溃。郭子仪等退守河阳（今河南孟州），并四处抽丁补充兵力。乾元二年（759）春，杜甫由左拾遗贬为华州司功参军。他离开洛阳，历经新安、石壕、潼关，夜宿晓行，风尘仆仆，赶往华州任所。所经之处，哀鸿遍野，民不聊生，这引起诗人感情上的强烈震动。他在由新安县西行途中，投宿石壕村，遇到吏卒深夜捉人，于是就其所见所闻，写成这首诗。</a:t>
            </a:r>
            <a:endParaRPr lang="zh-CN" altLang="en-US" sz="28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6" name="形状2"/>
          <p:cNvSpPr txBox="1"/>
          <p:nvPr/>
        </p:nvSpPr>
        <p:spPr>
          <a:xfrm flipH="1">
            <a:off x="9907905" y="245550"/>
            <a:ext cx="2284141" cy="1642501"/>
          </a:xfrm>
          <a:custGeom>
            <a:avLst/>
            <a:gdLst/>
            <a:ahLst/>
            <a:cxnLst/>
            <a:rect l="l" t="t" r="r" b="b"/>
            <a:pathLst/>
          </a:custGeom>
          <a:solidFill>
            <a:srgbClr val="262626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7" name="组合1"/>
          <p:cNvGrpSpPr/>
          <p:nvPr/>
        </p:nvGrpSpPr>
        <p:grpSpPr>
          <a:xfrm>
            <a:off x="172183" y="-591"/>
            <a:ext cx="12196445" cy="1001722"/>
            <a:chOff x="0" y="0"/>
            <a:chExt cx="12196445" cy="1001722"/>
          </a:xfrm>
        </p:grpSpPr>
        <p:sp>
          <p:nvSpPr>
            <p:cNvPr id="8" name="形状3"/>
            <p:cNvSpPr txBox="1"/>
            <p:nvPr/>
          </p:nvSpPr>
          <p:spPr>
            <a:xfrm>
              <a:off x="3810" y="94622"/>
              <a:ext cx="12192635" cy="768350"/>
            </a:xfrm>
            <a:prstGeom prst="rect">
              <a:avLst/>
            </a:prstGeom>
            <a:solidFill>
              <a:srgbClr val="9D0A0F"/>
            </a:solidFill>
            <a:ln w="57150">
              <a:solidFill>
                <a:srgbClr val="FFFFFF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9" name="文本4"/>
            <p:cNvSpPr txBox="1"/>
            <p:nvPr/>
          </p:nvSpPr>
          <p:spPr>
            <a:xfrm>
              <a:off x="0" y="0"/>
              <a:ext cx="12192635" cy="1001722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4700" b="0" i="0" dirty="0">
                  <a:solidFill>
                    <a:srgbClr val="FFFFFF"/>
                  </a:solidFill>
                  <a:latin typeface="Baghdad" panose="01000500000000020004"/>
                  <a:ea typeface="Baghdad" panose="01000500000000020004"/>
                </a:rPr>
                <a:t> </a:t>
              </a:r>
              <a:r>
                <a:rPr lang="zh-CN" altLang="en-US" sz="5300" b="0" i="0" dirty="0">
                  <a:solidFill>
                    <a:srgbClr val="FFFFFF"/>
                  </a:solidFill>
                  <a:latin typeface="Baghdad" panose="01000500000000020004"/>
                  <a:ea typeface="Baghdad" panose="01000500000000020004"/>
                </a:rPr>
                <a:t>  </a:t>
              </a:r>
              <a:r>
                <a:rPr lang="zh-CN" altLang="en-US" sz="3700" b="1" i="0" dirty="0">
                  <a:solidFill>
                    <a:srgbClr val="FFFFFF"/>
                  </a:solidFill>
                  <a:latin typeface="Baghdad" panose="01000500000000020004"/>
                  <a:ea typeface="Baghdad" panose="01000500000000020004"/>
                </a:rPr>
                <a:t>任务二：明时代之“苦”</a:t>
              </a:r>
              <a:endParaRPr lang="zh-CN" altLang="en-US" sz="3700" b="1" i="0" dirty="0">
                <a:solidFill>
                  <a:srgbClr val="FFFFFF"/>
                </a:solidFill>
                <a:latin typeface="Baghdad" panose="01000500000000020004"/>
                <a:ea typeface="Baghdad" panose="010005000000000200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6300" y="5204601"/>
            <a:ext cx="808900" cy="1462032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172085" y="114300"/>
            <a:ext cx="11799570" cy="1323975"/>
            <a:chOff x="0" y="0"/>
            <a:chExt cx="11799570" cy="1323975"/>
          </a:xfrm>
        </p:grpSpPr>
        <p:sp>
          <p:nvSpPr>
            <p:cNvPr id="4" name="形状1"/>
            <p:cNvSpPr txBox="1"/>
            <p:nvPr/>
          </p:nvSpPr>
          <p:spPr>
            <a:xfrm>
              <a:off x="3810" y="49530"/>
              <a:ext cx="11795760" cy="1198880"/>
            </a:xfrm>
            <a:prstGeom prst="rect">
              <a:avLst/>
            </a:prstGeom>
            <a:solidFill>
              <a:srgbClr val="F2F2F2">
                <a:alpha val="90196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" name="文本8"/>
            <p:cNvSpPr txBox="1"/>
            <p:nvPr/>
          </p:nvSpPr>
          <p:spPr>
            <a:xfrm>
              <a:off x="0" y="0"/>
              <a:ext cx="11795760" cy="1323975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600" b="0" i="0" dirty="0">
                  <a:solidFill>
                    <a:srgbClr val="000000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    在这首诗中，“怒”还可作何解？请结合文本，联系生活，分析“吏”的处境，陈述你选择该种含义的理由</a:t>
              </a:r>
              <a:endParaRPr lang="zh-CN" altLang="en-US" sz="36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  <p:pic>
        <p:nvPicPr>
          <p:cNvPr id="6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300" y="5331601"/>
            <a:ext cx="808900" cy="1462032"/>
          </a:xfrm>
          <a:prstGeom prst="rect">
            <a:avLst/>
          </a:prstGeom>
        </p:spPr>
      </p:pic>
      <p:pic>
        <p:nvPicPr>
          <p:cNvPr id="7" name="表格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98" y="1525905"/>
            <a:ext cx="11823697" cy="4173559"/>
          </a:xfrm>
          <a:prstGeom prst="rect">
            <a:avLst/>
          </a:prstGeom>
        </p:spPr>
      </p:pic>
      <p:sp>
        <p:nvSpPr>
          <p:cNvPr id="8" name="文本1"/>
          <p:cNvSpPr txBox="1"/>
          <p:nvPr/>
        </p:nvSpPr>
        <p:spPr>
          <a:xfrm>
            <a:off x="6138545" y="2242820"/>
            <a:ext cx="4516120" cy="7124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夜：工作辛劳，夜以继日</a:t>
            </a:r>
            <a:endParaRPr lang="zh-CN" altLang="en-US" sz="28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9" name="文本2"/>
          <p:cNvSpPr txBox="1"/>
          <p:nvPr/>
        </p:nvSpPr>
        <p:spPr>
          <a:xfrm>
            <a:off x="1887788" y="2242614"/>
            <a:ext cx="3382010" cy="7124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有吏夜捉人</a:t>
            </a:r>
            <a:endParaRPr lang="zh-CN" altLang="en-US" sz="28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10" name="文本3"/>
          <p:cNvSpPr txBox="1"/>
          <p:nvPr/>
        </p:nvSpPr>
        <p:spPr>
          <a:xfrm>
            <a:off x="1719644" y="3516030"/>
            <a:ext cx="3382010" cy="7124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吏呼一何怒</a:t>
            </a:r>
            <a:endParaRPr lang="zh-CN" altLang="en-US" sz="28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11" name="文本4"/>
          <p:cNvSpPr txBox="1"/>
          <p:nvPr/>
        </p:nvSpPr>
        <p:spPr>
          <a:xfrm>
            <a:off x="6138545" y="2938145"/>
            <a:ext cx="6091555" cy="7124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捉：不是有序征兵，而是已无兵可征</a:t>
            </a:r>
            <a:endParaRPr lang="zh-CN" altLang="en-US" sz="28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12" name="文本5"/>
          <p:cNvSpPr txBox="1"/>
          <p:nvPr/>
        </p:nvSpPr>
        <p:spPr>
          <a:xfrm>
            <a:off x="1887807" y="4619444"/>
            <a:ext cx="3382010" cy="7124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急应河阳役</a:t>
            </a:r>
            <a:endParaRPr lang="zh-CN" altLang="en-US" sz="28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13" name="文本6"/>
          <p:cNvSpPr txBox="1"/>
          <p:nvPr/>
        </p:nvSpPr>
        <p:spPr>
          <a:xfrm>
            <a:off x="6122035" y="3616325"/>
            <a:ext cx="5965190" cy="7124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呼：嗓门加大，工作不被理解</a:t>
            </a:r>
            <a:endParaRPr lang="zh-CN" altLang="en-US" sz="28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14" name="文本7"/>
          <p:cNvSpPr txBox="1"/>
          <p:nvPr/>
        </p:nvSpPr>
        <p:spPr>
          <a:xfrm>
            <a:off x="6381540" y="4619149"/>
            <a:ext cx="4516755" cy="7124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急：时间紧急，任务艰巨</a:t>
            </a:r>
            <a:endParaRPr lang="zh-CN" altLang="en-US" sz="28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8" grpId="0" animBg="1"/>
      <p:bldP spid="11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76885" y="361950"/>
            <a:ext cx="11597640" cy="6167755"/>
          </a:xfrm>
          <a:prstGeom prst="roundRect">
            <a:avLst/>
          </a:prstGeom>
          <a:solidFill>
            <a:srgbClr val="FFFFFF">
              <a:alpha val="96078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  <a:headEnd type="none" w="med" len="sm"/>
            <a:tailEnd type="none" w="med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1414780" y="1120140"/>
            <a:ext cx="8899525" cy="83566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6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    除了妇苦、吏苦，还有谁苦？</a:t>
            </a:r>
            <a:endParaRPr lang="zh-CN" altLang="en-US" sz="36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grpSp>
        <p:nvGrpSpPr>
          <p:cNvPr id="4" name="组合1"/>
          <p:cNvGrpSpPr/>
          <p:nvPr/>
        </p:nvGrpSpPr>
        <p:grpSpPr>
          <a:xfrm>
            <a:off x="3212465" y="2258695"/>
            <a:ext cx="1661160" cy="819150"/>
            <a:chOff x="0" y="0"/>
            <a:chExt cx="1661160" cy="819150"/>
          </a:xfrm>
        </p:grpSpPr>
        <p:sp>
          <p:nvSpPr>
            <p:cNvPr id="5" name="形状7"/>
            <p:cNvSpPr txBox="1"/>
            <p:nvPr/>
          </p:nvSpPr>
          <p:spPr>
            <a:xfrm>
              <a:off x="3810" y="49530"/>
              <a:ext cx="1657350" cy="706755"/>
            </a:xfrm>
            <a:prstGeom prst="rect">
              <a:avLst/>
            </a:prstGeom>
            <a:solidFill>
              <a:srgbClr val="FFFFFF">
                <a:alpha val="81176"/>
              </a:srgbClr>
            </a:solidFill>
            <a:ln w="12700">
              <a:solidFill>
                <a:srgbClr val="89A4A7"/>
              </a:solidFill>
              <a:prstDash val="dash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6" name="文本3"/>
            <p:cNvSpPr txBox="1"/>
            <p:nvPr/>
          </p:nvSpPr>
          <p:spPr>
            <a:xfrm>
              <a:off x="0" y="0"/>
              <a:ext cx="1657350" cy="819150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ctr"/>
              <a:r>
                <a:rPr lang="zh-CN" altLang="en-US" sz="4000" b="1" i="0" dirty="0">
                  <a:solidFill>
                    <a:srgbClr val="000000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老翁</a:t>
              </a:r>
              <a:endParaRPr lang="zh-CN" altLang="en-US" sz="4000" b="1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  <p:grpSp>
        <p:nvGrpSpPr>
          <p:cNvPr id="7" name="组合2"/>
          <p:cNvGrpSpPr/>
          <p:nvPr/>
        </p:nvGrpSpPr>
        <p:grpSpPr>
          <a:xfrm>
            <a:off x="3214053" y="3317558"/>
            <a:ext cx="1661160" cy="819150"/>
            <a:chOff x="0" y="0"/>
            <a:chExt cx="1661160" cy="819150"/>
          </a:xfrm>
        </p:grpSpPr>
        <p:sp>
          <p:nvSpPr>
            <p:cNvPr id="8" name="形状8"/>
            <p:cNvSpPr txBox="1"/>
            <p:nvPr/>
          </p:nvSpPr>
          <p:spPr>
            <a:xfrm>
              <a:off x="3810" y="49530"/>
              <a:ext cx="1657350" cy="706437"/>
            </a:xfrm>
            <a:prstGeom prst="rect">
              <a:avLst/>
            </a:prstGeom>
            <a:solidFill>
              <a:srgbClr val="FFFFFF">
                <a:alpha val="81176"/>
              </a:srgbClr>
            </a:solidFill>
            <a:ln w="12700">
              <a:solidFill>
                <a:srgbClr val="89A4A7"/>
              </a:solidFill>
              <a:prstDash val="dash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9" name="文本4"/>
            <p:cNvSpPr txBox="1"/>
            <p:nvPr/>
          </p:nvSpPr>
          <p:spPr>
            <a:xfrm>
              <a:off x="0" y="0"/>
              <a:ext cx="1657350" cy="819150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ctr"/>
              <a:r>
                <a:rPr lang="zh-CN" altLang="en-US" sz="4000" b="1" i="0" dirty="0">
                  <a:solidFill>
                    <a:srgbClr val="000000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三子</a:t>
              </a:r>
              <a:endParaRPr lang="zh-CN" altLang="en-US" sz="4000" b="1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  <p:grpSp>
        <p:nvGrpSpPr>
          <p:cNvPr id="10" name="组合3"/>
          <p:cNvGrpSpPr/>
          <p:nvPr/>
        </p:nvGrpSpPr>
        <p:grpSpPr>
          <a:xfrm>
            <a:off x="3214053" y="4255770"/>
            <a:ext cx="1661160" cy="819150"/>
            <a:chOff x="0" y="0"/>
            <a:chExt cx="1661160" cy="819150"/>
          </a:xfrm>
        </p:grpSpPr>
        <p:sp>
          <p:nvSpPr>
            <p:cNvPr id="11" name="形状9"/>
            <p:cNvSpPr txBox="1"/>
            <p:nvPr/>
          </p:nvSpPr>
          <p:spPr>
            <a:xfrm>
              <a:off x="3810" y="49530"/>
              <a:ext cx="1657350" cy="706438"/>
            </a:xfrm>
            <a:prstGeom prst="rect">
              <a:avLst/>
            </a:prstGeom>
            <a:solidFill>
              <a:srgbClr val="FFFFFF">
                <a:alpha val="81176"/>
              </a:srgbClr>
            </a:solidFill>
            <a:ln w="12700">
              <a:solidFill>
                <a:srgbClr val="89A4A7"/>
              </a:solidFill>
              <a:prstDash val="dash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2" name="文本5"/>
            <p:cNvSpPr txBox="1"/>
            <p:nvPr/>
          </p:nvSpPr>
          <p:spPr>
            <a:xfrm>
              <a:off x="0" y="0"/>
              <a:ext cx="1657350" cy="819150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ctr"/>
              <a:r>
                <a:rPr lang="zh-CN" altLang="en-US" sz="4000" b="1" i="0" dirty="0">
                  <a:solidFill>
                    <a:srgbClr val="000000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儿媳</a:t>
              </a:r>
              <a:endParaRPr lang="zh-CN" altLang="en-US" sz="4000" b="1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  <p:grpSp>
        <p:nvGrpSpPr>
          <p:cNvPr id="13" name="组合4"/>
          <p:cNvGrpSpPr/>
          <p:nvPr/>
        </p:nvGrpSpPr>
        <p:grpSpPr>
          <a:xfrm>
            <a:off x="3212465" y="5125720"/>
            <a:ext cx="1662748" cy="819150"/>
            <a:chOff x="0" y="0"/>
            <a:chExt cx="1662748" cy="819150"/>
          </a:xfrm>
        </p:grpSpPr>
        <p:sp>
          <p:nvSpPr>
            <p:cNvPr id="14" name="形状10"/>
            <p:cNvSpPr txBox="1"/>
            <p:nvPr/>
          </p:nvSpPr>
          <p:spPr>
            <a:xfrm>
              <a:off x="3810" y="49530"/>
              <a:ext cx="1658938" cy="706438"/>
            </a:xfrm>
            <a:prstGeom prst="rect">
              <a:avLst/>
            </a:prstGeom>
            <a:solidFill>
              <a:srgbClr val="FFFFFF">
                <a:alpha val="81176"/>
              </a:srgbClr>
            </a:solidFill>
            <a:ln w="12700">
              <a:solidFill>
                <a:srgbClr val="89A4A7"/>
              </a:solidFill>
              <a:prstDash val="dash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5" name="文本6"/>
            <p:cNvSpPr txBox="1"/>
            <p:nvPr/>
          </p:nvSpPr>
          <p:spPr>
            <a:xfrm>
              <a:off x="0" y="0"/>
              <a:ext cx="1658938" cy="819150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ctr"/>
              <a:r>
                <a:rPr lang="zh-CN" altLang="en-US" sz="4000" b="1" i="0" dirty="0">
                  <a:solidFill>
                    <a:srgbClr val="000000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孙子</a:t>
              </a:r>
              <a:endParaRPr lang="zh-CN" altLang="en-US" sz="4000" b="1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  <p:sp>
        <p:nvSpPr>
          <p:cNvPr id="16" name="文本2"/>
          <p:cNvSpPr txBox="1"/>
          <p:nvPr/>
        </p:nvSpPr>
        <p:spPr>
          <a:xfrm>
            <a:off x="335915" y="3009583"/>
            <a:ext cx="2279650" cy="120491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6000" b="1" i="0" dirty="0">
                <a:solidFill>
                  <a:srgbClr val="141414"/>
                </a:solidFill>
                <a:latin typeface="柳公权楷书" panose="02010600010101010101" charset="-122"/>
                <a:ea typeface="柳公权楷书" panose="02010600010101010101" charset="-122"/>
              </a:rPr>
              <a:t>苦</a:t>
            </a:r>
            <a:endParaRPr lang="zh-CN" altLang="en-US" sz="6000" b="1" i="0" dirty="0">
              <a:solidFill>
                <a:srgbClr val="141414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17" name="形状2"/>
          <p:cNvSpPr txBox="1"/>
          <p:nvPr/>
        </p:nvSpPr>
        <p:spPr>
          <a:xfrm rot="10800000" flipH="1">
            <a:off x="1811338" y="2708275"/>
            <a:ext cx="1189038" cy="871538"/>
          </a:xfrm>
          <a:prstGeom prst="line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8" name="形状3"/>
          <p:cNvSpPr txBox="1"/>
          <p:nvPr/>
        </p:nvSpPr>
        <p:spPr>
          <a:xfrm>
            <a:off x="1746250" y="3709988"/>
            <a:ext cx="1254125" cy="6350"/>
          </a:xfrm>
          <a:prstGeom prst="line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9" name="形状4"/>
          <p:cNvSpPr txBox="1"/>
          <p:nvPr/>
        </p:nvSpPr>
        <p:spPr>
          <a:xfrm>
            <a:off x="1746250" y="3817938"/>
            <a:ext cx="1327150" cy="835025"/>
          </a:xfrm>
          <a:prstGeom prst="line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20" name="形状5"/>
          <p:cNvSpPr txBox="1"/>
          <p:nvPr/>
        </p:nvSpPr>
        <p:spPr>
          <a:xfrm>
            <a:off x="1714500" y="3914775"/>
            <a:ext cx="1358900" cy="1601788"/>
          </a:xfrm>
          <a:prstGeom prst="line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21" name="组合5"/>
          <p:cNvGrpSpPr/>
          <p:nvPr/>
        </p:nvGrpSpPr>
        <p:grpSpPr>
          <a:xfrm>
            <a:off x="4991100" y="2333625"/>
            <a:ext cx="7198360" cy="628650"/>
            <a:chOff x="0" y="0"/>
            <a:chExt cx="7198360" cy="628650"/>
          </a:xfrm>
        </p:grpSpPr>
        <p:sp>
          <p:nvSpPr>
            <p:cNvPr id="22" name="形状11"/>
            <p:cNvSpPr txBox="1"/>
            <p:nvPr/>
          </p:nvSpPr>
          <p:spPr>
            <a:xfrm>
              <a:off x="3810" y="49530"/>
              <a:ext cx="7194550" cy="522288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3" name="文本7"/>
            <p:cNvSpPr txBox="1"/>
            <p:nvPr/>
          </p:nvSpPr>
          <p:spPr>
            <a:xfrm>
              <a:off x="0" y="0"/>
              <a:ext cx="7194550" cy="628650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2800" b="0" i="0" dirty="0">
                  <a:solidFill>
                    <a:srgbClr val="000000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晚年丧子、体弱逾墙、老伴被捉、晚景凄凉</a:t>
              </a:r>
              <a:endPara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  <p:grpSp>
        <p:nvGrpSpPr>
          <p:cNvPr id="24" name="组合6"/>
          <p:cNvGrpSpPr/>
          <p:nvPr/>
        </p:nvGrpSpPr>
        <p:grpSpPr>
          <a:xfrm>
            <a:off x="4991100" y="3409950"/>
            <a:ext cx="7198360" cy="628650"/>
            <a:chOff x="0" y="0"/>
            <a:chExt cx="7198360" cy="628650"/>
          </a:xfrm>
        </p:grpSpPr>
        <p:sp>
          <p:nvSpPr>
            <p:cNvPr id="25" name="形状12"/>
            <p:cNvSpPr txBox="1"/>
            <p:nvPr/>
          </p:nvSpPr>
          <p:spPr>
            <a:xfrm>
              <a:off x="3810" y="49530"/>
              <a:ext cx="7194550" cy="522288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6" name="文本8"/>
            <p:cNvSpPr txBox="1"/>
            <p:nvPr/>
          </p:nvSpPr>
          <p:spPr>
            <a:xfrm>
              <a:off x="0" y="0"/>
              <a:ext cx="7194550" cy="628650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ctr"/>
              <a:r>
                <a:rPr lang="zh-CN" altLang="en-US" sz="2800" b="0" i="0" dirty="0">
                  <a:solidFill>
                    <a:srgbClr val="000000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战场牺牲、苟且残存</a:t>
              </a:r>
              <a:endPara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  <p:grpSp>
        <p:nvGrpSpPr>
          <p:cNvPr id="27" name="组合7"/>
          <p:cNvGrpSpPr/>
          <p:nvPr/>
        </p:nvGrpSpPr>
        <p:grpSpPr>
          <a:xfrm>
            <a:off x="4993640" y="4404995"/>
            <a:ext cx="7198360" cy="628650"/>
            <a:chOff x="0" y="0"/>
            <a:chExt cx="7198360" cy="628650"/>
          </a:xfrm>
        </p:grpSpPr>
        <p:sp>
          <p:nvSpPr>
            <p:cNvPr id="28" name="形状13"/>
            <p:cNvSpPr txBox="1"/>
            <p:nvPr/>
          </p:nvSpPr>
          <p:spPr>
            <a:xfrm>
              <a:off x="3810" y="49530"/>
              <a:ext cx="7194550" cy="522288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9" name="文本9"/>
            <p:cNvSpPr txBox="1"/>
            <p:nvPr/>
          </p:nvSpPr>
          <p:spPr>
            <a:xfrm>
              <a:off x="0" y="0"/>
              <a:ext cx="7194550" cy="628650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ctr"/>
              <a:r>
                <a:rPr lang="zh-CN" altLang="en-US" sz="2800" b="0" i="0" dirty="0">
                  <a:solidFill>
                    <a:srgbClr val="000000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青年丧夫、孤苦无依、衣不蔽体、食不果腹</a:t>
              </a:r>
              <a:endPara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  <p:grpSp>
        <p:nvGrpSpPr>
          <p:cNvPr id="30" name="组合8"/>
          <p:cNvGrpSpPr/>
          <p:nvPr/>
        </p:nvGrpSpPr>
        <p:grpSpPr>
          <a:xfrm>
            <a:off x="4871403" y="5352733"/>
            <a:ext cx="7320597" cy="628650"/>
            <a:chOff x="0" y="0"/>
            <a:chExt cx="7320597" cy="628650"/>
          </a:xfrm>
        </p:grpSpPr>
        <p:sp>
          <p:nvSpPr>
            <p:cNvPr id="31" name="形状14"/>
            <p:cNvSpPr txBox="1"/>
            <p:nvPr/>
          </p:nvSpPr>
          <p:spPr>
            <a:xfrm>
              <a:off x="3810" y="49530"/>
              <a:ext cx="7316787" cy="522287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32" name="文本10"/>
            <p:cNvSpPr txBox="1"/>
            <p:nvPr/>
          </p:nvSpPr>
          <p:spPr>
            <a:xfrm>
              <a:off x="0" y="0"/>
              <a:ext cx="7316787" cy="628650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ctr"/>
              <a:r>
                <a:rPr lang="zh-CN" altLang="en-US" sz="2800" b="0" i="0" dirty="0">
                  <a:solidFill>
                    <a:srgbClr val="000000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幼年丧父、衣不蔽体食不果腹……</a:t>
              </a:r>
              <a:endParaRPr lang="zh-CN" altLang="en-US" sz="28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  <p:sp>
        <p:nvSpPr>
          <p:cNvPr id="33" name="形状6"/>
          <p:cNvSpPr txBox="1"/>
          <p:nvPr/>
        </p:nvSpPr>
        <p:spPr>
          <a:xfrm>
            <a:off x="147002" y="86042"/>
            <a:ext cx="12258040" cy="6864350"/>
          </a:xfrm>
          <a:prstGeom prst="rect">
            <a:avLst/>
          </a:prstGeom>
          <a:solidFill>
            <a:srgbClr val="282827">
              <a:alpha val="50196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34" name="组合9"/>
          <p:cNvGrpSpPr/>
          <p:nvPr/>
        </p:nvGrpSpPr>
        <p:grpSpPr>
          <a:xfrm>
            <a:off x="146685" y="3192457"/>
            <a:ext cx="12196445" cy="885825"/>
            <a:chOff x="0" y="0"/>
            <a:chExt cx="12196445" cy="885825"/>
          </a:xfrm>
        </p:grpSpPr>
        <p:sp>
          <p:nvSpPr>
            <p:cNvPr id="35" name="形状15"/>
            <p:cNvSpPr txBox="1"/>
            <p:nvPr/>
          </p:nvSpPr>
          <p:spPr>
            <a:xfrm>
              <a:off x="3810" y="94621"/>
              <a:ext cx="12192635" cy="768350"/>
            </a:xfrm>
            <a:prstGeom prst="rect">
              <a:avLst/>
            </a:prstGeom>
            <a:solidFill>
              <a:srgbClr val="9D0A0F"/>
            </a:solidFill>
            <a:ln w="57150">
              <a:solidFill>
                <a:srgbClr val="FFFFFF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36" name="文本11"/>
            <p:cNvSpPr txBox="1"/>
            <p:nvPr/>
          </p:nvSpPr>
          <p:spPr>
            <a:xfrm>
              <a:off x="0" y="0"/>
              <a:ext cx="12192635" cy="88582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4400" b="0" i="0" dirty="0">
                  <a:solidFill>
                    <a:srgbClr val="FFFFFF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以天地为熔炉，以战争为薪火，烹煮万民</a:t>
              </a:r>
              <a:endParaRPr lang="zh-CN" altLang="en-US" sz="4400" b="0" i="0" dirty="0">
                <a:solidFill>
                  <a:srgbClr val="FFFFFF"/>
                </a:solidFill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4" grpId="0" animBg="1"/>
      <p:bldP spid="7" grpId="0" animBg="1"/>
      <p:bldP spid="10" grpId="0" animBg="1"/>
      <p:bldP spid="13" grpId="0" animBg="1"/>
      <p:bldP spid="21" grpId="0" animBg="1"/>
      <p:bldP spid="24" grpId="0" animBg="1"/>
      <p:bldP spid="27" grpId="0" animBg="1"/>
      <p:bldP spid="30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-33020" y="5080"/>
            <a:ext cx="12258040" cy="6864350"/>
          </a:xfrm>
          <a:prstGeom prst="rect">
            <a:avLst/>
          </a:prstGeom>
          <a:solidFill>
            <a:srgbClr val="282827">
              <a:alpha val="50196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3" name="组合1"/>
          <p:cNvGrpSpPr/>
          <p:nvPr/>
        </p:nvGrpSpPr>
        <p:grpSpPr>
          <a:xfrm>
            <a:off x="-3810" y="2619375"/>
            <a:ext cx="12196445" cy="1001722"/>
            <a:chOff x="0" y="0"/>
            <a:chExt cx="12196445" cy="1001722"/>
          </a:xfrm>
        </p:grpSpPr>
        <p:sp>
          <p:nvSpPr>
            <p:cNvPr id="4" name="形状2"/>
            <p:cNvSpPr txBox="1"/>
            <p:nvPr/>
          </p:nvSpPr>
          <p:spPr>
            <a:xfrm>
              <a:off x="3810" y="94621"/>
              <a:ext cx="12192635" cy="768350"/>
            </a:xfrm>
            <a:prstGeom prst="rect">
              <a:avLst/>
            </a:prstGeom>
            <a:solidFill>
              <a:srgbClr val="9D0A0F"/>
            </a:solidFill>
            <a:ln w="57150">
              <a:solidFill>
                <a:srgbClr val="FFFFFF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" name="文本1"/>
            <p:cNvSpPr txBox="1"/>
            <p:nvPr/>
          </p:nvSpPr>
          <p:spPr>
            <a:xfrm>
              <a:off x="0" y="0"/>
              <a:ext cx="12192635" cy="1001722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4700" b="0" i="0" dirty="0">
                  <a:solidFill>
                    <a:srgbClr val="FFFFFF"/>
                  </a:solidFill>
                  <a:latin typeface="Baghdad" panose="01000500000000020004"/>
                  <a:ea typeface="Baghdad" panose="01000500000000020004"/>
                </a:rPr>
                <a:t> </a:t>
              </a:r>
              <a:r>
                <a:rPr lang="zh-CN" altLang="en-US" sz="5300" b="0" i="0" dirty="0">
                  <a:solidFill>
                    <a:srgbClr val="FFFFFF"/>
                  </a:solidFill>
                  <a:latin typeface="Baghdad" panose="01000500000000020004"/>
                  <a:ea typeface="Baghdad" panose="01000500000000020004"/>
                </a:rPr>
                <a:t>  </a:t>
              </a:r>
              <a:r>
                <a:rPr lang="zh-CN" altLang="en-US" sz="3700" b="1" i="0" dirty="0">
                  <a:solidFill>
                    <a:srgbClr val="FFFFFF"/>
                  </a:solidFill>
                  <a:latin typeface="Baghdad" panose="01000500000000020004"/>
                  <a:ea typeface="Baghdad" panose="01000500000000020004"/>
                </a:rPr>
                <a:t>任务三：知杜甫之“苦”</a:t>
              </a:r>
              <a:endParaRPr lang="zh-CN" altLang="en-US" sz="3700" b="1" i="0" dirty="0">
                <a:solidFill>
                  <a:srgbClr val="FFFFFF"/>
                </a:solidFill>
                <a:latin typeface="Baghdad" panose="01000500000000020004"/>
                <a:ea typeface="Baghdad" panose="010005000000000200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76885" y="361950"/>
            <a:ext cx="11597640" cy="6167755"/>
          </a:xfrm>
          <a:prstGeom prst="roundRect">
            <a:avLst/>
          </a:prstGeom>
          <a:solidFill>
            <a:srgbClr val="FFFFFF">
              <a:alpha val="96078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  <a:headEnd type="none" w="med" len="sm"/>
            <a:tailEnd type="none" w="med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1266825" y="2222500"/>
            <a:ext cx="10200005" cy="39751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200" b="0" i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</a:rPr>
              <a:t>    </a:t>
            </a:r>
            <a:r>
              <a:rPr lang="zh-CN" altLang="en-US" sz="36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诗人没有明说是谁在哭泣，给读者留下了想象的空间。哭泣的或许是</a:t>
            </a:r>
            <a:r>
              <a:rPr lang="zh-CN" altLang="en-US" sz="3600" b="1" i="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</a:rPr>
              <a:t>老翁</a:t>
            </a:r>
            <a:r>
              <a:rPr lang="zh-CN" altLang="en-US" sz="36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，又或许是</a:t>
            </a:r>
            <a:r>
              <a:rPr lang="zh-CN" altLang="en-US" sz="3600" b="1" i="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</a:rPr>
              <a:t>寡媳</a:t>
            </a:r>
            <a:r>
              <a:rPr lang="zh-CN" altLang="en-US" sz="36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，旧伤添新痛，隐忍苟活；也可能是周围同样被征兵的</a:t>
            </a:r>
            <a:r>
              <a:rPr lang="zh-CN" altLang="en-US" sz="3600" b="1" i="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</a:rPr>
              <a:t>邻居</a:t>
            </a:r>
            <a:r>
              <a:rPr lang="zh-CN" altLang="en-US" sz="36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；哭泣的也可能是</a:t>
            </a:r>
            <a:r>
              <a:rPr lang="zh-CN" altLang="en-US" sz="3600" b="1" i="0" dirty="0">
                <a:solidFill>
                  <a:srgbClr val="C00000"/>
                </a:solidFill>
                <a:latin typeface="Calibri" panose="020F0502020204030204"/>
                <a:ea typeface="Calibri" panose="020F0502020204030204"/>
              </a:rPr>
              <a:t>“</a:t>
            </a:r>
            <a:r>
              <a:rPr lang="zh-CN" altLang="en-US" sz="3600" b="1" i="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</a:rPr>
              <a:t>我</a:t>
            </a:r>
            <a:r>
              <a:rPr lang="zh-CN" altLang="en-US" sz="3600" b="1" i="0" dirty="0">
                <a:solidFill>
                  <a:srgbClr val="C00000"/>
                </a:solidFill>
                <a:latin typeface="Calibri" panose="020F0502020204030204"/>
                <a:ea typeface="Calibri" panose="020F0502020204030204"/>
              </a:rPr>
              <a:t>”</a:t>
            </a:r>
            <a:r>
              <a:rPr lang="zh-CN" altLang="en-US" sz="36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，</a:t>
            </a:r>
            <a:r>
              <a:rPr lang="zh-CN" altLang="en-US" sz="3600" b="0" i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</a:rPr>
              <a:t>“</a:t>
            </a:r>
            <a:r>
              <a:rPr lang="zh-CN" altLang="en-US" sz="36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我</a:t>
            </a:r>
            <a:r>
              <a:rPr lang="zh-CN" altLang="en-US" sz="3600" b="0" i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</a:rPr>
              <a:t>”</a:t>
            </a:r>
            <a:r>
              <a:rPr lang="zh-CN" altLang="en-US" sz="36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为这一家人的惨状而心酸、悲愤，为人民处于水深火热、国家处于动荡不安而伤感、担忧。</a:t>
            </a:r>
            <a:endParaRPr lang="zh-CN" altLang="en-US" sz="36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grpSp>
        <p:nvGrpSpPr>
          <p:cNvPr id="4" name="组合1"/>
          <p:cNvGrpSpPr/>
          <p:nvPr/>
        </p:nvGrpSpPr>
        <p:grpSpPr>
          <a:xfrm>
            <a:off x="472440" y="998849"/>
            <a:ext cx="11600815" cy="885825"/>
            <a:chOff x="0" y="0"/>
            <a:chExt cx="11600815" cy="885825"/>
          </a:xfrm>
        </p:grpSpPr>
        <p:sp>
          <p:nvSpPr>
            <p:cNvPr id="5" name="形状2"/>
            <p:cNvSpPr txBox="1"/>
            <p:nvPr/>
          </p:nvSpPr>
          <p:spPr>
            <a:xfrm>
              <a:off x="3810" y="94621"/>
              <a:ext cx="11597005" cy="768350"/>
            </a:xfrm>
            <a:prstGeom prst="rect">
              <a:avLst/>
            </a:prstGeom>
            <a:solidFill>
              <a:srgbClr val="9D0A0F"/>
            </a:solidFill>
            <a:ln w="57150">
              <a:solidFill>
                <a:srgbClr val="FFFFFF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6" name="文本2"/>
            <p:cNvSpPr txBox="1"/>
            <p:nvPr/>
          </p:nvSpPr>
          <p:spPr>
            <a:xfrm>
              <a:off x="0" y="0"/>
              <a:ext cx="11597005" cy="88582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4400" b="0" i="0" dirty="0">
                  <a:solidFill>
                    <a:srgbClr val="FFFFFF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   谁的“语声”？何人“泣幽咽”？</a:t>
              </a:r>
              <a:endParaRPr lang="zh-CN" altLang="en-US" sz="4400" b="0" i="0" dirty="0">
                <a:solidFill>
                  <a:srgbClr val="FFFFFF"/>
                </a:solidFill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-33020" y="5080"/>
            <a:ext cx="12258040" cy="6864350"/>
          </a:xfrm>
          <a:prstGeom prst="rect">
            <a:avLst/>
          </a:prstGeom>
          <a:solidFill>
            <a:srgbClr val="282827">
              <a:alpha val="50196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3" name="组合1"/>
          <p:cNvGrpSpPr/>
          <p:nvPr/>
        </p:nvGrpSpPr>
        <p:grpSpPr>
          <a:xfrm>
            <a:off x="-3810" y="1875799"/>
            <a:ext cx="12196445" cy="2447925"/>
            <a:chOff x="0" y="0"/>
            <a:chExt cx="12196445" cy="2447925"/>
          </a:xfrm>
        </p:grpSpPr>
        <p:sp>
          <p:nvSpPr>
            <p:cNvPr id="4" name="形状2"/>
            <p:cNvSpPr txBox="1"/>
            <p:nvPr/>
          </p:nvSpPr>
          <p:spPr>
            <a:xfrm>
              <a:off x="3810" y="84446"/>
              <a:ext cx="12192635" cy="2306955"/>
            </a:xfrm>
            <a:prstGeom prst="rect">
              <a:avLst/>
            </a:prstGeom>
            <a:solidFill>
              <a:srgbClr val="9D0A0F"/>
            </a:solidFill>
            <a:ln w="57150">
              <a:solidFill>
                <a:srgbClr val="FFFFFF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" name="文本1"/>
            <p:cNvSpPr txBox="1"/>
            <p:nvPr/>
          </p:nvSpPr>
          <p:spPr>
            <a:xfrm>
              <a:off x="0" y="0"/>
              <a:ext cx="12192635" cy="244792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l"/>
              <a:r>
                <a:rPr lang="zh-CN" altLang="en-US" sz="4800" b="0" i="0" dirty="0">
                  <a:solidFill>
                    <a:srgbClr val="000000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    </a:t>
              </a:r>
              <a:r>
                <a:rPr lang="zh-CN" altLang="en-US" sz="4800" b="0" i="0" dirty="0">
                  <a:solidFill>
                    <a:srgbClr val="FFFFFF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在“有吏夜捉人”的这一夜，那个忧国忧民、心系百姓的杜甫，旁观了整场悲剧的发生，他为何不发一言呢？</a:t>
              </a:r>
              <a:endParaRPr lang="zh-CN" altLang="en-US" sz="4800" b="0" i="0" dirty="0">
                <a:solidFill>
                  <a:srgbClr val="FFFFFF"/>
                </a:solidFill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37202" y="4438650"/>
            <a:ext cx="12250048" cy="2836545"/>
            <a:chOff x="0" y="0"/>
            <a:chExt cx="12250048" cy="2836545"/>
          </a:xfrm>
        </p:grpSpPr>
        <p:sp>
          <p:nvSpPr>
            <p:cNvPr id="3" name="形状2"/>
            <p:cNvSpPr txBox="1"/>
            <p:nvPr/>
          </p:nvSpPr>
          <p:spPr>
            <a:xfrm>
              <a:off x="0" y="464280"/>
              <a:ext cx="12178421" cy="1868017"/>
            </a:xfrm>
            <a:prstGeom prst="rect">
              <a:avLst/>
            </a:prstGeom>
            <a:solidFill>
              <a:srgbClr val="9D0A0F"/>
            </a:solidFill>
            <a:ln w="57150">
              <a:solidFill>
                <a:srgbClr val="FFFFFF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4" name="文本5"/>
            <p:cNvSpPr txBox="1"/>
            <p:nvPr/>
          </p:nvSpPr>
          <p:spPr>
            <a:xfrm>
              <a:off x="71627" y="0"/>
              <a:ext cx="12178421" cy="283654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en-US" altLang="zh-CN" sz="6000" b="0" i="0" dirty="0">
                  <a:solidFill>
                    <a:srgbClr val="FFFFFF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         ——</a:t>
              </a:r>
              <a:r>
                <a:rPr lang="zh-CN" altLang="en-US" sz="6000" b="0" i="0" dirty="0">
                  <a:solidFill>
                    <a:srgbClr val="FFFFFF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以声为境再探聖心</a:t>
              </a:r>
              <a:endParaRPr lang="zh-CN" altLang="en-US" sz="4400" b="0" i="0" dirty="0">
                <a:solidFill>
                  <a:srgbClr val="FFFFFF"/>
                </a:solidFill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  <p:sp>
        <p:nvSpPr>
          <p:cNvPr id="5" name="形状1"/>
          <p:cNvSpPr txBox="1"/>
          <p:nvPr/>
        </p:nvSpPr>
        <p:spPr>
          <a:xfrm>
            <a:off x="336550" y="0"/>
            <a:ext cx="2350135" cy="6858000"/>
          </a:xfrm>
          <a:prstGeom prst="rect">
            <a:avLst/>
          </a:prstGeom>
          <a:solidFill>
            <a:srgbClr val="262626">
              <a:alpha val="50196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6" name="文本1"/>
          <p:cNvSpPr txBox="1"/>
          <p:nvPr/>
        </p:nvSpPr>
        <p:spPr>
          <a:xfrm>
            <a:off x="239395" y="1847850"/>
            <a:ext cx="2673350" cy="283654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16600" b="0" i="0" dirty="0">
                <a:solidFill>
                  <a:srgbClr val="0C0C0C"/>
                </a:solidFill>
                <a:latin typeface="字魂狂傲行书"/>
                <a:ea typeface="字魂狂傲行书"/>
              </a:rPr>
              <a:t>壕</a:t>
            </a:r>
            <a:endParaRPr lang="zh-CN" altLang="en-US" sz="16600" b="0" i="0" dirty="0">
              <a:solidFill>
                <a:srgbClr val="0C0C0C"/>
              </a:solidFill>
              <a:latin typeface="字魂狂傲行书"/>
              <a:ea typeface="字魂狂傲行书"/>
            </a:endParaRPr>
          </a:p>
        </p:txBody>
      </p:sp>
      <p:sp>
        <p:nvSpPr>
          <p:cNvPr id="7" name="文本2"/>
          <p:cNvSpPr txBox="1"/>
          <p:nvPr/>
        </p:nvSpPr>
        <p:spPr>
          <a:xfrm>
            <a:off x="390525" y="4021455"/>
            <a:ext cx="2673350" cy="283654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16600" b="0" i="0" dirty="0">
                <a:solidFill>
                  <a:srgbClr val="0C0C0C"/>
                </a:solidFill>
                <a:latin typeface="字魂狂傲行书"/>
                <a:ea typeface="字魂狂傲行书"/>
              </a:rPr>
              <a:t>吏</a:t>
            </a:r>
            <a:endParaRPr lang="zh-CN" altLang="en-US" sz="16600" b="0" i="0" dirty="0">
              <a:solidFill>
                <a:srgbClr val="0C0C0C"/>
              </a:solidFill>
              <a:latin typeface="字魂狂傲行书"/>
              <a:ea typeface="字魂狂傲行书"/>
            </a:endParaRPr>
          </a:p>
        </p:txBody>
      </p:sp>
      <p:pic>
        <p:nvPicPr>
          <p:cNvPr id="8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060" y="4177665"/>
            <a:ext cx="1574165" cy="1574165"/>
          </a:xfrm>
          <a:prstGeom prst="rect">
            <a:avLst/>
          </a:prstGeom>
        </p:spPr>
      </p:pic>
      <p:sp>
        <p:nvSpPr>
          <p:cNvPr id="10" name="文本4"/>
          <p:cNvSpPr txBox="1"/>
          <p:nvPr/>
        </p:nvSpPr>
        <p:spPr>
          <a:xfrm>
            <a:off x="239395" y="-276225"/>
            <a:ext cx="2673350" cy="283654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16600" b="0" i="0" dirty="0">
                <a:solidFill>
                  <a:srgbClr val="0C0C0C"/>
                </a:solidFill>
                <a:latin typeface="字魂狂傲行书"/>
                <a:ea typeface="字魂狂傲行书"/>
              </a:rPr>
              <a:t>石</a:t>
            </a:r>
            <a:endParaRPr lang="zh-CN" altLang="en-US" sz="16600" b="0" i="0" dirty="0">
              <a:solidFill>
                <a:srgbClr val="0C0C0C"/>
              </a:solidFill>
              <a:latin typeface="字魂狂傲行书"/>
              <a:ea typeface="字魂狂傲行书"/>
            </a:endParaRPr>
          </a:p>
        </p:txBody>
      </p:sp>
      <p:pic>
        <p:nvPicPr>
          <p:cNvPr id="9" name="文本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685" y="4361815"/>
            <a:ext cx="803910" cy="1390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76885" y="361950"/>
            <a:ext cx="11597640" cy="6167755"/>
          </a:xfrm>
          <a:prstGeom prst="roundRect">
            <a:avLst/>
          </a:prstGeom>
          <a:solidFill>
            <a:srgbClr val="FFFFFF">
              <a:alpha val="96078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  <a:headEnd type="none" w="med" len="sm"/>
            <a:tailEnd type="none" w="med" len="sm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3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6300" y="5204601"/>
            <a:ext cx="808900" cy="1462032"/>
          </a:xfrm>
          <a:prstGeom prst="rect">
            <a:avLst/>
          </a:prstGeom>
        </p:spPr>
      </p:pic>
      <p:sp>
        <p:nvSpPr>
          <p:cNvPr id="4" name="文本1"/>
          <p:cNvSpPr txBox="1"/>
          <p:nvPr/>
        </p:nvSpPr>
        <p:spPr>
          <a:xfrm>
            <a:off x="1043305" y="1231265"/>
            <a:ext cx="10647680" cy="520636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200" b="0" i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</a:rPr>
              <a:t>    </a:t>
            </a:r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此时正值唐军</a:t>
            </a:r>
            <a:r>
              <a:rPr lang="zh-CN" altLang="en-US" sz="3200" b="1" i="0" dirty="0">
                <a:solidFill>
                  <a:srgbClr val="D4B388"/>
                </a:solidFill>
                <a:latin typeface="柳公权楷书" panose="02010600010101010101" charset="-122"/>
                <a:ea typeface="柳公权楷书" panose="02010600010101010101" charset="-122"/>
              </a:rPr>
              <a:t>平叛的关键时期</a:t>
            </a:r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，需要大量补充兵力确保胜利，面对这种局势，有忠君恋阙情怀的杜甫是</a:t>
            </a:r>
            <a:r>
              <a:rPr lang="zh-CN" altLang="en-US" sz="3200" b="1" i="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</a:rPr>
              <a:t>赞成平叛</a:t>
            </a:r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这一行为的，他希望统一、制止分裂，早日结束战争带来的苦难。但是赞成平叛并</a:t>
            </a:r>
            <a:r>
              <a:rPr lang="zh-CN" altLang="en-US" sz="3200" b="1" i="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</a:rPr>
              <a:t>不代表赞成捉人</a:t>
            </a:r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这一行为，二者不能混为一谈。战乱已经让百姓经历了生离死别、骨肉离散，还要再捉人，这让诗人目不忍视。杜甫同样对百姓报以深切的同情和悲悯，可是要想平叛，势必要扩充军队，此时此刻</a:t>
            </a:r>
            <a:r>
              <a:rPr lang="zh-CN" altLang="en-US" sz="3200" b="0" i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</a:rPr>
              <a:t>“</a:t>
            </a:r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为国</a:t>
            </a:r>
            <a:r>
              <a:rPr lang="zh-CN" altLang="en-US" sz="3200" b="0" i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</a:rPr>
              <a:t>”</a:t>
            </a:r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与</a:t>
            </a:r>
            <a:r>
              <a:rPr lang="zh-CN" altLang="en-US" sz="3200" b="0" i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</a:rPr>
              <a:t>“</a:t>
            </a:r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为民</a:t>
            </a:r>
            <a:r>
              <a:rPr lang="zh-CN" altLang="en-US" sz="3200" b="0" i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</a:rPr>
              <a:t>”</a:t>
            </a:r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无法兼顾，诗人心中充满了</a:t>
            </a:r>
            <a:r>
              <a:rPr lang="zh-CN" altLang="en-US" sz="3200" b="1" i="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</a:rPr>
              <a:t>痛苦与挣扎</a:t>
            </a:r>
            <a:r>
              <a:rPr lang="zh-CN" altLang="en-US" sz="32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，他只能保持沉默，用手中的笔记载文字见证那个特殊的时代。</a:t>
            </a:r>
            <a:endParaRPr lang="zh-CN" altLang="en-US" sz="32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5" name="形状2"/>
          <p:cNvSpPr txBox="1"/>
          <p:nvPr/>
        </p:nvSpPr>
        <p:spPr>
          <a:xfrm>
            <a:off x="0" y="-6350"/>
            <a:ext cx="12258040" cy="6864350"/>
          </a:xfrm>
          <a:prstGeom prst="rect">
            <a:avLst/>
          </a:prstGeom>
          <a:solidFill>
            <a:srgbClr val="282827">
              <a:alpha val="50196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6" name="组合1"/>
          <p:cNvGrpSpPr/>
          <p:nvPr/>
        </p:nvGrpSpPr>
        <p:grpSpPr>
          <a:xfrm>
            <a:off x="365125" y="2395855"/>
            <a:ext cx="11600815" cy="1571625"/>
            <a:chOff x="0" y="0"/>
            <a:chExt cx="11600815" cy="1571625"/>
          </a:xfrm>
        </p:grpSpPr>
        <p:sp>
          <p:nvSpPr>
            <p:cNvPr id="7" name="形状3"/>
            <p:cNvSpPr txBox="1"/>
            <p:nvPr/>
          </p:nvSpPr>
          <p:spPr>
            <a:xfrm>
              <a:off x="3810" y="90182"/>
              <a:ext cx="11597005" cy="1445260"/>
            </a:xfrm>
            <a:prstGeom prst="rect">
              <a:avLst/>
            </a:prstGeom>
            <a:solidFill>
              <a:srgbClr val="9D0A0F"/>
            </a:solidFill>
            <a:ln w="57150">
              <a:solidFill>
                <a:srgbClr val="FFFFFF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8" name="文本2"/>
            <p:cNvSpPr txBox="1"/>
            <p:nvPr/>
          </p:nvSpPr>
          <p:spPr>
            <a:xfrm>
              <a:off x="0" y="0"/>
              <a:ext cx="11597005" cy="157162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4400" b="0" i="0" dirty="0">
                  <a:solidFill>
                    <a:srgbClr val="FFFFFF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   “忧国”与“忧民”的矛盾</a:t>
              </a:r>
              <a:endParaRPr lang="zh-CN" altLang="en-US" sz="4400" b="0" i="0" dirty="0">
                <a:solidFill>
                  <a:srgbClr val="FFFFFF"/>
                </a:solidFill>
                <a:latin typeface="柳公权楷书" panose="02010600010101010101" charset="-122"/>
                <a:ea typeface="柳公权楷书" panose="02010600010101010101" charset="-122"/>
              </a:endParaRPr>
            </a:p>
            <a:p>
              <a:pPr marL="0" algn="ctr"/>
              <a:r>
                <a:rPr lang="zh-CN" altLang="en-US" sz="4400" b="0" i="0" dirty="0">
                  <a:solidFill>
                    <a:srgbClr val="FFFFFF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悲个体生存与忧民族命运的矛盾</a:t>
              </a:r>
              <a:endParaRPr lang="zh-CN" altLang="en-US" sz="4400" b="0" i="0" dirty="0">
                <a:solidFill>
                  <a:srgbClr val="FFFFFF"/>
                </a:solidFill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-33020" y="5080"/>
            <a:ext cx="12258040" cy="6864350"/>
          </a:xfrm>
          <a:prstGeom prst="rect">
            <a:avLst/>
          </a:prstGeom>
          <a:solidFill>
            <a:srgbClr val="282827">
              <a:alpha val="50196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3" name="组合1"/>
          <p:cNvGrpSpPr/>
          <p:nvPr/>
        </p:nvGrpSpPr>
        <p:grpSpPr>
          <a:xfrm>
            <a:off x="-278501" y="1886366"/>
            <a:ext cx="12611738" cy="2376783"/>
            <a:chOff x="0" y="0"/>
            <a:chExt cx="12611738" cy="2376783"/>
          </a:xfrm>
        </p:grpSpPr>
        <p:sp>
          <p:nvSpPr>
            <p:cNvPr id="4" name="形状2"/>
            <p:cNvSpPr txBox="1"/>
            <p:nvPr/>
          </p:nvSpPr>
          <p:spPr>
            <a:xfrm>
              <a:off x="278501" y="443132"/>
              <a:ext cx="12192635" cy="1568450"/>
            </a:xfrm>
            <a:prstGeom prst="rect">
              <a:avLst/>
            </a:prstGeom>
            <a:solidFill>
              <a:srgbClr val="9D0A0F"/>
            </a:solidFill>
            <a:ln w="57150">
              <a:solidFill>
                <a:srgbClr val="FFFFFF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" name="文本1"/>
            <p:cNvSpPr txBox="1"/>
            <p:nvPr/>
          </p:nvSpPr>
          <p:spPr>
            <a:xfrm>
              <a:off x="0" y="0"/>
              <a:ext cx="12611738" cy="2376783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4800" b="0" i="0" dirty="0">
                  <a:solidFill>
                    <a:srgbClr val="FFFFFF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    杜甫为什么被尊称为“诗圣”？请结合所给图例中“圣”字的解释，说说你的理解。</a:t>
              </a:r>
              <a:endParaRPr lang="zh-CN" altLang="en-US" sz="4800" b="0" i="0" dirty="0">
                <a:solidFill>
                  <a:srgbClr val="FFFFFF"/>
                </a:solidFill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76885" y="361950"/>
            <a:ext cx="11597640" cy="6167755"/>
          </a:xfrm>
          <a:prstGeom prst="roundRect">
            <a:avLst/>
          </a:prstGeom>
          <a:solidFill>
            <a:srgbClr val="FFFFFF">
              <a:alpha val="96078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  <a:headEnd type="none" w="med" len="sm"/>
            <a:tailEnd type="none" w="med" len="sm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3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6300" y="5204601"/>
            <a:ext cx="808900" cy="1462032"/>
          </a:xfrm>
          <a:prstGeom prst="rect">
            <a:avLst/>
          </a:prstGeom>
        </p:spPr>
      </p:pic>
      <p:pic>
        <p:nvPicPr>
          <p:cNvPr id="4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55" y="0"/>
            <a:ext cx="5111750" cy="6858000"/>
          </a:xfrm>
          <a:prstGeom prst="rect">
            <a:avLst/>
          </a:prstGeom>
        </p:spPr>
      </p:pic>
      <p:sp>
        <p:nvSpPr>
          <p:cNvPr id="5" name="文本1"/>
          <p:cNvSpPr txBox="1"/>
          <p:nvPr/>
        </p:nvSpPr>
        <p:spPr>
          <a:xfrm>
            <a:off x="5791200" y="1457325"/>
            <a:ext cx="6031230" cy="415988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C00000"/>
                </a:solidFill>
                <a:latin typeface="字魂73号-江南手书"/>
                <a:ea typeface="字魂73号-江南手书"/>
              </a:rPr>
              <a:t>     </a:t>
            </a:r>
            <a:r>
              <a:rPr lang="zh-CN" altLang="en-US" sz="3600" b="0" i="0" dirty="0">
                <a:solidFill>
                  <a:srgbClr val="C00000"/>
                </a:solidFill>
                <a:latin typeface="字魂73号-江南手书"/>
                <a:ea typeface="字魂73号-江南手书"/>
              </a:rPr>
              <a:t>耳听世间疾苦，口为百姓发声，人字一撇一捺，以一己之力立地顶天，是为“圣”。随着汉字的演变， “圣”字底下的“人”演变成为“土”，杜甫脚踏大地，</a:t>
            </a:r>
            <a:r>
              <a:rPr lang="zh-CN" altLang="en-US" sz="3600" b="0" i="0" dirty="0">
                <a:solidFill>
                  <a:srgbClr val="3C00FF"/>
                </a:solidFill>
                <a:latin typeface="字魂73号-江南手书"/>
                <a:ea typeface="字魂73号-江南手书"/>
              </a:rPr>
              <a:t>不是安史之乱的冷静旁观者，而是悲愤难以抒怀的无声亲历者。</a:t>
            </a:r>
            <a:endParaRPr lang="zh-CN" altLang="en-US" sz="3600" b="0" i="0" dirty="0">
              <a:solidFill>
                <a:srgbClr val="3C00FF"/>
              </a:solidFill>
              <a:latin typeface="字魂73号-江南手书"/>
              <a:ea typeface="字魂73号-江南手书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76885" y="361950"/>
            <a:ext cx="11597640" cy="6167755"/>
          </a:xfrm>
          <a:prstGeom prst="roundRect">
            <a:avLst/>
          </a:prstGeom>
          <a:solidFill>
            <a:srgbClr val="FFFFFF">
              <a:alpha val="96078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  <a:headEnd type="none" w="med" len="sm"/>
            <a:tailEnd type="none" w="med" len="sm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3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6300" y="5204601"/>
            <a:ext cx="808900" cy="1462032"/>
          </a:xfrm>
          <a:prstGeom prst="rect">
            <a:avLst/>
          </a:prstGeom>
        </p:spPr>
      </p:pic>
      <p:pic>
        <p:nvPicPr>
          <p:cNvPr id="4" name="图片2"/>
          <p:cNvPicPr>
            <a:picLocks noChangeAspect="1"/>
          </p:cNvPicPr>
          <p:nvPr/>
        </p:nvPicPr>
        <p:blipFill>
          <a:blip r:embed="rId3"/>
          <a:srcRect l="6885" t="13457" r="8524" b="18561"/>
          <a:stretch>
            <a:fillRect/>
          </a:stretch>
        </p:blipFill>
        <p:spPr>
          <a:xfrm>
            <a:off x="6146165" y="81280"/>
            <a:ext cx="5681345" cy="6454140"/>
          </a:xfrm>
          <a:prstGeom prst="rect">
            <a:avLst/>
          </a:prstGeom>
        </p:spPr>
      </p:pic>
      <p:sp>
        <p:nvSpPr>
          <p:cNvPr id="5" name="文本1"/>
          <p:cNvSpPr txBox="1"/>
          <p:nvPr/>
        </p:nvSpPr>
        <p:spPr>
          <a:xfrm>
            <a:off x="1071880" y="916940"/>
            <a:ext cx="3116580" cy="111252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54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诗歌主旨</a:t>
            </a:r>
            <a:endParaRPr lang="zh-CN" altLang="en-US" sz="54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6" name="文本2"/>
          <p:cNvSpPr txBox="1"/>
          <p:nvPr/>
        </p:nvSpPr>
        <p:spPr>
          <a:xfrm>
            <a:off x="1190625" y="1809750"/>
            <a:ext cx="5611495" cy="347699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1" i="0" dirty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3200" b="1" i="0" dirty="0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</a:rPr>
              <a:t>《石壕吏》是一首杰出的现实主义的叙事诗，</a:t>
            </a:r>
            <a:r>
              <a:rPr lang="zh-CN" altLang="en-US" sz="32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这首诗通过叙述作者亲眼所见的石壕吏趁夜捉人服役的故事，</a:t>
            </a:r>
            <a:r>
              <a:rPr lang="zh-CN" altLang="en-US" sz="3200" b="1" i="0" dirty="0">
                <a:solidFill>
                  <a:srgbClr val="3B00FF"/>
                </a:solidFill>
                <a:latin typeface="微软雅黑" panose="020B0503020204020204" charset="-122"/>
                <a:ea typeface="微软雅黑" panose="020B0503020204020204" charset="-122"/>
              </a:rPr>
              <a:t>揭露了官吏的残暴和兵役制度的黑暗，</a:t>
            </a:r>
            <a:r>
              <a:rPr lang="zh-CN" altLang="en-US" sz="32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反映了战争给广大人民带来的深重灾难，</a:t>
            </a:r>
            <a:r>
              <a:rPr lang="zh-CN" altLang="en-US" sz="3200" b="1" i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表达了诗人对苦难人民的深刻同情。</a:t>
            </a:r>
            <a:endParaRPr lang="zh-CN" altLang="en-US" sz="3200" b="1" i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296" y="0"/>
            <a:ext cx="462770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rcRect l="19218"/>
          <a:stretch>
            <a:fillRect/>
          </a:stretch>
        </p:blipFill>
        <p:spPr>
          <a:xfrm>
            <a:off x="8311515" y="2416175"/>
            <a:ext cx="3982720" cy="4384675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296545" y="489585"/>
            <a:ext cx="8305165" cy="557149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字魂36号-正文宋楷"/>
                <a:ea typeface="字魂36号-正文宋楷"/>
              </a:rPr>
              <a:t>唐玄宗先天元年（712），杜甫生于河南珙县。</a:t>
            </a:r>
            <a:endParaRPr lang="zh-CN" altLang="en-US" sz="2400" b="1" i="0" dirty="0">
              <a:solidFill>
                <a:srgbClr val="000000"/>
              </a:solidFill>
              <a:latin typeface="字魂36号-正文宋楷"/>
              <a:ea typeface="字魂36号-正文宋楷"/>
            </a:endParaRPr>
          </a:p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字魂36号-正文宋楷"/>
                <a:ea typeface="字魂36号-正文宋楷"/>
              </a:rPr>
              <a:t>唐玄宗开元六年（718），7岁。</a:t>
            </a:r>
            <a:r>
              <a:rPr lang="zh-CN" altLang="en-US" sz="2400" b="1" i="0" dirty="0">
                <a:solidFill>
                  <a:srgbClr val="800000"/>
                </a:solidFill>
                <a:latin typeface="字魂36号-正文宋楷"/>
                <a:ea typeface="字魂36号-正文宋楷"/>
              </a:rPr>
              <a:t>——七龄思即壮，开口咏凤凰。</a:t>
            </a:r>
            <a:endParaRPr lang="zh-CN" altLang="en-US" sz="2400" b="1" i="0" dirty="0">
              <a:solidFill>
                <a:srgbClr val="800000"/>
              </a:solidFill>
              <a:latin typeface="字魂36号-正文宋楷"/>
              <a:ea typeface="字魂36号-正文宋楷"/>
            </a:endParaRPr>
          </a:p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字魂36号-正文宋楷"/>
                <a:ea typeface="字魂36号-正文宋楷"/>
              </a:rPr>
              <a:t>唐玄宗开元十四年（726），15岁</a:t>
            </a:r>
            <a:r>
              <a:rPr lang="zh-CN" altLang="en-US" sz="2400" b="1" i="0" dirty="0">
                <a:solidFill>
                  <a:srgbClr val="800000"/>
                </a:solidFill>
                <a:latin typeface="字魂36号-正文宋楷"/>
                <a:ea typeface="字魂36号-正文宋楷"/>
              </a:rPr>
              <a:t>——庭前八月梨枣熟，一日上树能千回。</a:t>
            </a:r>
            <a:endParaRPr lang="zh-CN" altLang="en-US" sz="2400" b="1" i="0" dirty="0">
              <a:solidFill>
                <a:srgbClr val="800000"/>
              </a:solidFill>
              <a:latin typeface="字魂36号-正文宋楷"/>
              <a:ea typeface="字魂36号-正文宋楷"/>
            </a:endParaRPr>
          </a:p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字魂36号-正文宋楷"/>
                <a:ea typeface="字魂36号-正文宋楷"/>
              </a:rPr>
              <a:t>唐玄宗开元二十四年（736），25岁，漫游齐赵</a:t>
            </a:r>
            <a:r>
              <a:rPr lang="zh-CN" altLang="en-US" sz="2400" b="1" i="0" dirty="0">
                <a:solidFill>
                  <a:srgbClr val="800000"/>
                </a:solidFill>
                <a:latin typeface="字魂36号-正文宋楷"/>
                <a:ea typeface="字魂36号-正文宋楷"/>
              </a:rPr>
              <a:t>——会当凌绝顶，一览众山小。</a:t>
            </a:r>
            <a:endParaRPr lang="zh-CN" altLang="en-US" sz="2400" b="1" i="0" dirty="0">
              <a:solidFill>
                <a:srgbClr val="800000"/>
              </a:solidFill>
              <a:latin typeface="字魂36号-正文宋楷"/>
              <a:ea typeface="字魂36号-正文宋楷"/>
            </a:endParaRPr>
          </a:p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字魂36号-正文宋楷"/>
                <a:ea typeface="字魂36号-正文宋楷"/>
              </a:rPr>
              <a:t>唐玄宗天宝七年（748），37岁，居长安</a:t>
            </a:r>
            <a:r>
              <a:rPr lang="zh-CN" altLang="en-US" sz="2400" b="1" i="0" dirty="0">
                <a:solidFill>
                  <a:srgbClr val="800000"/>
                </a:solidFill>
                <a:latin typeface="字魂36号-正文宋楷"/>
                <a:ea typeface="字魂36号-正文宋楷"/>
              </a:rPr>
              <a:t>——致君尧舜上，再使风俗淳。</a:t>
            </a:r>
            <a:endParaRPr lang="zh-CN" altLang="en-US" sz="2400" b="1" i="0" dirty="0">
              <a:solidFill>
                <a:srgbClr val="800000"/>
              </a:solidFill>
              <a:latin typeface="字魂36号-正文宋楷"/>
              <a:ea typeface="字魂36号-正文宋楷"/>
            </a:endParaRPr>
          </a:p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字魂36号-正文宋楷"/>
                <a:ea typeface="字魂36号-正文宋楷"/>
              </a:rPr>
              <a:t>唐玄宗天宝十四年（755），44岁，安禄山反叛</a:t>
            </a:r>
            <a:r>
              <a:rPr lang="zh-CN" altLang="en-US" sz="2400" b="1" i="0" dirty="0">
                <a:solidFill>
                  <a:srgbClr val="800000"/>
                </a:solidFill>
                <a:latin typeface="字魂36号-正文宋楷"/>
                <a:ea typeface="字魂36号-正文宋楷"/>
              </a:rPr>
              <a:t>——国破山河在，城春草木深。</a:t>
            </a:r>
            <a:endParaRPr lang="zh-CN" altLang="en-US" sz="2400" b="1" i="0" dirty="0">
              <a:solidFill>
                <a:srgbClr val="800000"/>
              </a:solidFill>
              <a:latin typeface="字魂36号-正文宋楷"/>
              <a:ea typeface="字魂36号-正文宋楷"/>
            </a:endParaRPr>
          </a:p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字魂36号-正文宋楷"/>
                <a:ea typeface="字魂36号-正文宋楷"/>
              </a:rPr>
              <a:t>唐肃宗乾元二年（759），48岁，途径新安、石壕</a:t>
            </a:r>
            <a:r>
              <a:rPr lang="zh-CN" altLang="en-US" sz="2400" b="1" i="0" dirty="0">
                <a:solidFill>
                  <a:srgbClr val="800000"/>
                </a:solidFill>
                <a:latin typeface="字魂36号-正文宋楷"/>
                <a:ea typeface="字魂36号-正文宋楷"/>
              </a:rPr>
              <a:t>——吏呼一何怒！妇啼一何苦！</a:t>
            </a:r>
            <a:endParaRPr lang="zh-CN" altLang="en-US" sz="2400" b="1" i="0" dirty="0">
              <a:solidFill>
                <a:srgbClr val="800000"/>
              </a:solidFill>
              <a:latin typeface="字魂36号-正文宋楷"/>
              <a:ea typeface="字魂36号-正文宋楷"/>
            </a:endParaRPr>
          </a:p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字魂36号-正文宋楷"/>
                <a:ea typeface="字魂36号-正文宋楷"/>
              </a:rPr>
              <a:t>唐肃宗上元二年（761），50岁，居成都草堂</a:t>
            </a:r>
            <a:r>
              <a:rPr lang="zh-CN" altLang="en-US" sz="2400" b="1" i="0" dirty="0">
                <a:solidFill>
                  <a:srgbClr val="800000"/>
                </a:solidFill>
                <a:latin typeface="字魂36号-正文宋楷"/>
                <a:ea typeface="字魂36号-正文宋楷"/>
              </a:rPr>
              <a:t>——安得广厦千万间，大庇天下寒士俱欢颜。</a:t>
            </a:r>
            <a:endParaRPr lang="zh-CN" altLang="en-US" sz="2400" b="1" i="0" dirty="0">
              <a:solidFill>
                <a:srgbClr val="800000"/>
              </a:solidFill>
              <a:latin typeface="字魂36号-正文宋楷"/>
              <a:ea typeface="字魂36号-正文宋楷"/>
            </a:endParaRPr>
          </a:p>
          <a:p>
            <a:pPr marL="0" algn="l"/>
            <a:r>
              <a:rPr lang="zh-CN" altLang="en-US" sz="2400" b="1" i="0" dirty="0">
                <a:solidFill>
                  <a:srgbClr val="000000"/>
                </a:solidFill>
                <a:latin typeface="字魂36号-正文宋楷"/>
                <a:ea typeface="字魂36号-正文宋楷"/>
              </a:rPr>
              <a:t>唐代宗大历五年（770），59岁，从长沙往岳阳，</a:t>
            </a:r>
            <a:r>
              <a:rPr lang="zh-CN" altLang="en-US" sz="2400" b="1" i="0" dirty="0">
                <a:solidFill>
                  <a:srgbClr val="800000"/>
                </a:solidFill>
                <a:latin typeface="字魂36号-正文宋楷"/>
                <a:ea typeface="字魂36号-正文宋楷"/>
              </a:rPr>
              <a:t>离世。</a:t>
            </a:r>
            <a:endParaRPr lang="zh-CN" altLang="en-US" sz="2400" b="1" i="0" dirty="0">
              <a:solidFill>
                <a:srgbClr val="800000"/>
              </a:solidFill>
              <a:latin typeface="字魂36号-正文宋楷"/>
              <a:ea typeface="字魂36号-正文宋楷"/>
            </a:endParaRPr>
          </a:p>
        </p:txBody>
      </p:sp>
      <p:grpSp>
        <p:nvGrpSpPr>
          <p:cNvPr id="4" name="组合1"/>
          <p:cNvGrpSpPr/>
          <p:nvPr/>
        </p:nvGrpSpPr>
        <p:grpSpPr>
          <a:xfrm>
            <a:off x="10772343" y="38522"/>
            <a:ext cx="807988" cy="1821449"/>
            <a:chOff x="0" y="0"/>
            <a:chExt cx="807988" cy="1821449"/>
          </a:xfrm>
        </p:grpSpPr>
        <p:pic>
          <p:nvPicPr>
            <p:cNvPr id="5" name="图片3"/>
            <p:cNvPicPr>
              <a:picLocks noChangeAspect="1"/>
            </p:cNvPicPr>
            <p:nvPr/>
          </p:nvPicPr>
          <p:blipFill>
            <a:blip r:embed="rId3"/>
            <a:srcRect l="46625" t="44875" r="46750" b="45250"/>
            <a:stretch>
              <a:fillRect/>
            </a:stretch>
          </p:blipFill>
          <p:spPr>
            <a:xfrm>
              <a:off x="0" y="0"/>
              <a:ext cx="807340" cy="1821449"/>
            </a:xfrm>
            <a:prstGeom prst="rect">
              <a:avLst/>
            </a:prstGeom>
          </p:spPr>
        </p:pic>
        <p:pic>
          <p:nvPicPr>
            <p:cNvPr id="6" name="文本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036" y="357702"/>
              <a:ext cx="661952" cy="1422560"/>
            </a:xfrm>
            <a:prstGeom prst="rect">
              <a:avLst/>
            </a:prstGeom>
          </p:spPr>
        </p:pic>
      </p:grpSp>
      <p:pic>
        <p:nvPicPr>
          <p:cNvPr id="7" name="图片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20" y="119380"/>
            <a:ext cx="4764405" cy="6681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animBg="1"/>
      <p:bldP spid="7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6300" y="5204601"/>
            <a:ext cx="808900" cy="1462032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3"/>
          <a:srcRect l="15729" t="6285" r="31822" b="128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0" y="359398"/>
            <a:ext cx="11522439" cy="6139204"/>
          </a:xfrm>
          <a:prstGeom prst="rect">
            <a:avLst/>
          </a:prstGeom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5"/>
          <a:srcRect l="15111" t="15535" r="20111" b="13571"/>
          <a:stretch>
            <a:fillRect/>
          </a:stretch>
        </p:blipFill>
        <p:spPr>
          <a:xfrm>
            <a:off x="703662" y="677075"/>
            <a:ext cx="3209026" cy="2186609"/>
          </a:xfrm>
          <a:prstGeom prst="rect">
            <a:avLst/>
          </a:prstGeom>
        </p:spPr>
      </p:pic>
      <p:sp>
        <p:nvSpPr>
          <p:cNvPr id="6" name="文本1"/>
          <p:cNvSpPr txBox="1"/>
          <p:nvPr/>
        </p:nvSpPr>
        <p:spPr>
          <a:xfrm>
            <a:off x="1356360" y="2653030"/>
            <a:ext cx="7019925" cy="244157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54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世上疮痍，诗中圣哲</a:t>
            </a:r>
            <a:endParaRPr lang="zh-CN" altLang="en-US" sz="54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l"/>
            <a:r>
              <a:rPr lang="zh-CN" altLang="en-US" sz="54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民间疾苦，笔底波澜</a:t>
            </a:r>
            <a:endParaRPr lang="zh-CN" altLang="en-US" sz="54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pic>
        <p:nvPicPr>
          <p:cNvPr id="7" name="图片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8229" y="971626"/>
            <a:ext cx="5146675" cy="7514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76885" y="361950"/>
            <a:ext cx="11597640" cy="6167755"/>
          </a:xfrm>
          <a:prstGeom prst="roundRect">
            <a:avLst/>
          </a:prstGeom>
          <a:solidFill>
            <a:srgbClr val="FFFFFF">
              <a:alpha val="96078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  <a:headEnd type="none" w="med" len="sm"/>
            <a:tailEnd type="none" w="med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4616450" y="544195"/>
            <a:ext cx="2430780" cy="111252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54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石壕吏</a:t>
            </a:r>
            <a:endParaRPr lang="zh-CN" altLang="en-US" sz="54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4" name="文本2"/>
          <p:cNvSpPr txBox="1"/>
          <p:nvPr/>
        </p:nvSpPr>
        <p:spPr>
          <a:xfrm>
            <a:off x="756920" y="1592580"/>
            <a:ext cx="5888355" cy="54673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暮投石壕村，有吏夜捉人。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老翁逾墙走，老妇出门看。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吏呼一何怒！妇啼一何苦！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听妇前致词：三男邺城戍。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一男附书至，二男新战死。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存者且偷生，死者长已矣！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ctr"/>
          </a:p>
        </p:txBody>
      </p:sp>
      <p:pic>
        <p:nvPicPr>
          <p:cNvPr id="5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9205" y="593725"/>
            <a:ext cx="1376680" cy="1388745"/>
          </a:xfrm>
          <a:prstGeom prst="rect">
            <a:avLst/>
          </a:prstGeom>
        </p:spPr>
      </p:pic>
      <p:sp>
        <p:nvSpPr>
          <p:cNvPr id="6" name="文本3"/>
          <p:cNvSpPr txBox="1"/>
          <p:nvPr/>
        </p:nvSpPr>
        <p:spPr>
          <a:xfrm>
            <a:off x="10338435" y="826770"/>
            <a:ext cx="1440180" cy="72199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28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叙事诗</a:t>
            </a:r>
            <a:endParaRPr lang="zh-CN" altLang="en-US" sz="28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7" name="文本4"/>
          <p:cNvSpPr txBox="1"/>
          <p:nvPr/>
        </p:nvSpPr>
        <p:spPr>
          <a:xfrm>
            <a:off x="10338435" y="1200150"/>
            <a:ext cx="1440180" cy="7124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28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古体诗</a:t>
            </a:r>
            <a:endParaRPr lang="zh-CN" altLang="en-US" sz="28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8" name="文本5"/>
          <p:cNvSpPr txBox="1"/>
          <p:nvPr/>
        </p:nvSpPr>
        <p:spPr>
          <a:xfrm>
            <a:off x="6115050" y="1590675"/>
            <a:ext cx="5888355" cy="471360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室中更无人，惟有乳下孙。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有孙母未去，出入无完裙。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老妪力虽衰，请从吏夜归，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急应河阳役，犹得备晨炊。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夜久语声绝，如闻泣幽咽。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天明登前途，独与老翁别。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247650" y="263525"/>
            <a:ext cx="11597640" cy="6167755"/>
          </a:xfrm>
          <a:prstGeom prst="roundRect">
            <a:avLst/>
          </a:prstGeom>
          <a:solidFill>
            <a:srgbClr val="FFFFFF">
              <a:alpha val="96078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  <a:headEnd type="none" w="med" len="sm"/>
            <a:tailEnd type="none" w="med" len="sm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3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6300" y="5204601"/>
            <a:ext cx="808900" cy="1462032"/>
          </a:xfrm>
          <a:prstGeom prst="rect">
            <a:avLst/>
          </a:prstGeom>
        </p:spPr>
      </p:pic>
      <p:sp>
        <p:nvSpPr>
          <p:cNvPr id="4" name="文本1"/>
          <p:cNvSpPr txBox="1"/>
          <p:nvPr/>
        </p:nvSpPr>
        <p:spPr>
          <a:xfrm>
            <a:off x="829310" y="792480"/>
            <a:ext cx="10707370" cy="7842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6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    请同学们根据这段视频，为它用白话文配上解说？</a:t>
            </a:r>
            <a:endParaRPr lang="zh-CN" altLang="en-US" sz="36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76885" y="287655"/>
            <a:ext cx="11597640" cy="6167755"/>
          </a:xfrm>
          <a:prstGeom prst="roundRect">
            <a:avLst/>
          </a:prstGeom>
          <a:solidFill>
            <a:srgbClr val="FFFFFF">
              <a:alpha val="96078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  <a:headEnd type="none" w="med" len="sm"/>
            <a:tailEnd type="none" w="med" len="sm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3" name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036300" y="5204601"/>
            <a:ext cx="808900" cy="1462032"/>
          </a:xfrm>
          <a:prstGeom prst="rect">
            <a:avLst/>
          </a:prstGeom>
        </p:spPr>
      </p:pic>
      <p:pic>
        <p:nvPicPr>
          <p:cNvPr id="4" name="文本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99000" y="1762125"/>
            <a:ext cx="1602105" cy="3777615"/>
          </a:xfrm>
          <a:prstGeom prst="rect">
            <a:avLst/>
          </a:prstGeom>
        </p:spPr>
      </p:pic>
      <p:pic>
        <p:nvPicPr>
          <p:cNvPr id="5" name="图片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315" y="71755"/>
            <a:ext cx="4429125" cy="3069590"/>
          </a:xfrm>
          <a:prstGeom prst="rect">
            <a:avLst/>
          </a:prstGeom>
        </p:spPr>
      </p:pic>
      <p:pic>
        <p:nvPicPr>
          <p:cNvPr id="6" name="图片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7449" t="4251" r="6590" b="4453"/>
          <a:stretch>
            <a:fillRect/>
          </a:stretch>
        </p:blipFill>
        <p:spPr>
          <a:xfrm>
            <a:off x="6896735" y="2671445"/>
            <a:ext cx="5317490" cy="3995420"/>
          </a:xfrm>
          <a:prstGeom prst="rect">
            <a:avLst/>
          </a:prstGeom>
        </p:spPr>
      </p:pic>
      <p:pic>
        <p:nvPicPr>
          <p:cNvPr id="7" name="图片4"/>
          <p:cNvPicPr>
            <a:picLocks noChangeAspect="1"/>
          </p:cNvPicPr>
          <p:nvPr/>
        </p:nvPicPr>
        <p:blipFill>
          <a:blip r:embed="rId9"/>
          <a:srcRect l="11500" t="4629" r="1249" b="14351"/>
          <a:stretch>
            <a:fillRect/>
          </a:stretch>
        </p:blipFill>
        <p:spPr>
          <a:xfrm>
            <a:off x="6859905" y="71755"/>
            <a:ext cx="5328920" cy="2672715"/>
          </a:xfrm>
          <a:prstGeom prst="rect">
            <a:avLst/>
          </a:prstGeom>
        </p:spPr>
      </p:pic>
      <p:pic>
        <p:nvPicPr>
          <p:cNvPr id="8" name="图片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t="13728" r="2500" b="2340"/>
          <a:stretch>
            <a:fillRect/>
          </a:stretch>
        </p:blipFill>
        <p:spPr>
          <a:xfrm>
            <a:off x="742315" y="3056890"/>
            <a:ext cx="4428490" cy="3732530"/>
          </a:xfrm>
          <a:prstGeom prst="rect">
            <a:avLst/>
          </a:prstGeom>
        </p:spPr>
      </p:pic>
      <p:grpSp>
        <p:nvGrpSpPr>
          <p:cNvPr id="9" name="组合1"/>
          <p:cNvGrpSpPr/>
          <p:nvPr>
            <p:custDataLst>
              <p:tags r:id="rId12"/>
            </p:custDataLst>
          </p:nvPr>
        </p:nvGrpSpPr>
        <p:grpSpPr>
          <a:xfrm>
            <a:off x="1150620" y="1979295"/>
            <a:ext cx="4019074" cy="1830247"/>
            <a:chOff x="0" y="0"/>
            <a:chExt cx="4019074" cy="1830247"/>
          </a:xfrm>
        </p:grpSpPr>
        <p:sp>
          <p:nvSpPr>
            <p:cNvPr id="10" name="形状2"/>
            <p:cNvSpPr txBox="1"/>
            <p:nvPr>
              <p:custDataLst>
                <p:tags r:id="rId13"/>
              </p:custDataLst>
            </p:nvPr>
          </p:nvSpPr>
          <p:spPr>
            <a:xfrm>
              <a:off x="0" y="0"/>
              <a:ext cx="4019074" cy="9220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1" name="文本2"/>
            <p:cNvSpPr txBox="1"/>
            <p:nvPr>
              <p:custDataLst>
                <p:tags r:id="rId14"/>
              </p:custDataLst>
            </p:nvPr>
          </p:nvSpPr>
          <p:spPr>
            <a:xfrm>
              <a:off x="0" y="0"/>
              <a:ext cx="4019074" cy="1830247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5400" b="0" i="0" dirty="0">
                  <a:solidFill>
                    <a:srgbClr val="675D45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有吏夜捉人</a:t>
              </a:r>
              <a:endParaRPr lang="zh-CN" altLang="en-US" sz="5400" b="0" i="0" dirty="0">
                <a:solidFill>
                  <a:srgbClr val="675D45"/>
                </a:solidFill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  <p:grpSp>
        <p:nvGrpSpPr>
          <p:cNvPr id="12" name="组合2"/>
          <p:cNvGrpSpPr/>
          <p:nvPr>
            <p:custDataLst>
              <p:tags r:id="rId15"/>
            </p:custDataLst>
          </p:nvPr>
        </p:nvGrpSpPr>
        <p:grpSpPr>
          <a:xfrm>
            <a:off x="1150201" y="5533425"/>
            <a:ext cx="4019674" cy="1830247"/>
            <a:chOff x="0" y="0"/>
            <a:chExt cx="4019674" cy="1830247"/>
          </a:xfrm>
        </p:grpSpPr>
        <p:sp>
          <p:nvSpPr>
            <p:cNvPr id="13" name="形状3"/>
            <p:cNvSpPr txBox="1"/>
            <p:nvPr>
              <p:custDataLst>
                <p:tags r:id="rId16"/>
              </p:custDataLst>
            </p:nvPr>
          </p:nvSpPr>
          <p:spPr>
            <a:xfrm>
              <a:off x="0" y="0"/>
              <a:ext cx="4019674" cy="9220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4" name="文本3"/>
            <p:cNvSpPr txBox="1"/>
            <p:nvPr>
              <p:custDataLst>
                <p:tags r:id="rId17"/>
              </p:custDataLst>
            </p:nvPr>
          </p:nvSpPr>
          <p:spPr>
            <a:xfrm>
              <a:off x="0" y="0"/>
              <a:ext cx="4019674" cy="1830247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5400" b="0" i="0" dirty="0">
                  <a:solidFill>
                    <a:srgbClr val="675D45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暮投石壕村</a:t>
              </a:r>
              <a:endParaRPr lang="zh-CN" altLang="en-US" sz="5400" b="0" i="0" dirty="0">
                <a:solidFill>
                  <a:srgbClr val="675D45"/>
                </a:solidFill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  <p:grpSp>
        <p:nvGrpSpPr>
          <p:cNvPr id="15" name="组合3"/>
          <p:cNvGrpSpPr/>
          <p:nvPr>
            <p:custDataLst>
              <p:tags r:id="rId18"/>
            </p:custDataLst>
          </p:nvPr>
        </p:nvGrpSpPr>
        <p:grpSpPr>
          <a:xfrm>
            <a:off x="6896735" y="5607682"/>
            <a:ext cx="4241721" cy="1830247"/>
            <a:chOff x="0" y="0"/>
            <a:chExt cx="4241721" cy="1830247"/>
          </a:xfrm>
        </p:grpSpPr>
        <p:sp>
          <p:nvSpPr>
            <p:cNvPr id="16" name="形状4"/>
            <p:cNvSpPr txBox="1"/>
            <p:nvPr>
              <p:custDataLst>
                <p:tags r:id="rId19"/>
              </p:custDataLst>
            </p:nvPr>
          </p:nvSpPr>
          <p:spPr>
            <a:xfrm>
              <a:off x="0" y="0"/>
              <a:ext cx="4241721" cy="9220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7" name="文本4"/>
            <p:cNvSpPr txBox="1"/>
            <p:nvPr>
              <p:custDataLst>
                <p:tags r:id="rId20"/>
              </p:custDataLst>
            </p:nvPr>
          </p:nvSpPr>
          <p:spPr>
            <a:xfrm>
              <a:off x="0" y="0"/>
              <a:ext cx="4241721" cy="1830247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5400" b="0" i="0" dirty="0">
                  <a:solidFill>
                    <a:srgbClr val="675D45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听妇前致词</a:t>
              </a:r>
              <a:endParaRPr lang="zh-CN" altLang="en-US" sz="5400" b="0" i="0" dirty="0">
                <a:solidFill>
                  <a:srgbClr val="675D45"/>
                </a:solidFill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  <p:grpSp>
        <p:nvGrpSpPr>
          <p:cNvPr id="18" name="组合4"/>
          <p:cNvGrpSpPr/>
          <p:nvPr>
            <p:custDataLst>
              <p:tags r:id="rId21"/>
            </p:custDataLst>
          </p:nvPr>
        </p:nvGrpSpPr>
        <p:grpSpPr>
          <a:xfrm>
            <a:off x="6859905" y="1822447"/>
            <a:ext cx="4470321" cy="1830247"/>
            <a:chOff x="0" y="0"/>
            <a:chExt cx="4470321" cy="1830247"/>
          </a:xfrm>
        </p:grpSpPr>
        <p:sp>
          <p:nvSpPr>
            <p:cNvPr id="19" name="形状5"/>
            <p:cNvSpPr txBox="1"/>
            <p:nvPr>
              <p:custDataLst>
                <p:tags r:id="rId22"/>
              </p:custDataLst>
            </p:nvPr>
          </p:nvSpPr>
          <p:spPr>
            <a:xfrm>
              <a:off x="0" y="0"/>
              <a:ext cx="4470321" cy="9220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0" name="文本5"/>
            <p:cNvSpPr txBox="1"/>
            <p:nvPr>
              <p:custDataLst>
                <p:tags r:id="rId23"/>
              </p:custDataLst>
            </p:nvPr>
          </p:nvSpPr>
          <p:spPr>
            <a:xfrm>
              <a:off x="0" y="0"/>
              <a:ext cx="4470321" cy="1830247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5400" b="0" i="0" dirty="0">
                  <a:solidFill>
                    <a:srgbClr val="675D45"/>
                  </a:solidFill>
                  <a:latin typeface="柳公权楷书" panose="02010600010101010101" charset="-122"/>
                  <a:ea typeface="柳公权楷书" panose="02010600010101010101" charset="-122"/>
                </a:rPr>
                <a:t>独与老翁别</a:t>
              </a:r>
              <a:endParaRPr lang="zh-CN" altLang="en-US" sz="5400" b="0" i="0" dirty="0">
                <a:solidFill>
                  <a:srgbClr val="675D45"/>
                </a:solidFill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ldLvl="0" animBg="1"/>
      <p:bldP spid="15" grpId="0" bldLvl="0" animBg="1"/>
      <p:bldP spid="1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-33020" y="5080"/>
            <a:ext cx="12258040" cy="6864350"/>
          </a:xfrm>
          <a:prstGeom prst="rect">
            <a:avLst/>
          </a:prstGeom>
          <a:solidFill>
            <a:srgbClr val="282827">
              <a:alpha val="50196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3" name="组合1"/>
          <p:cNvGrpSpPr/>
          <p:nvPr/>
        </p:nvGrpSpPr>
        <p:grpSpPr>
          <a:xfrm>
            <a:off x="-3686" y="2703890"/>
            <a:ext cx="12196445" cy="1001722"/>
            <a:chOff x="0" y="0"/>
            <a:chExt cx="12196445" cy="1001722"/>
          </a:xfrm>
        </p:grpSpPr>
        <p:sp>
          <p:nvSpPr>
            <p:cNvPr id="4" name="形状2"/>
            <p:cNvSpPr txBox="1"/>
            <p:nvPr/>
          </p:nvSpPr>
          <p:spPr>
            <a:xfrm>
              <a:off x="3810" y="94621"/>
              <a:ext cx="12192635" cy="768350"/>
            </a:xfrm>
            <a:prstGeom prst="rect">
              <a:avLst/>
            </a:prstGeom>
            <a:solidFill>
              <a:srgbClr val="9D0A0F"/>
            </a:solidFill>
            <a:ln w="57150">
              <a:solidFill>
                <a:srgbClr val="FFFFFF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" name="文本1"/>
            <p:cNvSpPr txBox="1"/>
            <p:nvPr/>
          </p:nvSpPr>
          <p:spPr>
            <a:xfrm>
              <a:off x="0" y="0"/>
              <a:ext cx="12192635" cy="1001722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4700" b="0" i="0" dirty="0">
                  <a:solidFill>
                    <a:srgbClr val="FFFFFF"/>
                  </a:solidFill>
                  <a:latin typeface="Baghdad" panose="01000500000000020004"/>
                  <a:ea typeface="Baghdad" panose="01000500000000020004"/>
                </a:rPr>
                <a:t> </a:t>
              </a:r>
              <a:r>
                <a:rPr lang="zh-CN" altLang="en-US" sz="5300" b="0" i="0" dirty="0">
                  <a:solidFill>
                    <a:srgbClr val="FFFFFF"/>
                  </a:solidFill>
                  <a:latin typeface="Baghdad" panose="01000500000000020004"/>
                  <a:ea typeface="Baghdad" panose="01000500000000020004"/>
                </a:rPr>
                <a:t>  </a:t>
              </a:r>
              <a:r>
                <a:rPr lang="zh-CN" altLang="en-US" sz="3700" b="1" i="0" dirty="0">
                  <a:solidFill>
                    <a:srgbClr val="FFFFFF"/>
                  </a:solidFill>
                  <a:latin typeface="Baghdad" panose="01000500000000020004"/>
                  <a:ea typeface="Baghdad" panose="01000500000000020004"/>
                </a:rPr>
                <a:t>任务</a:t>
              </a:r>
              <a:r>
                <a:rPr lang="zh-CN" altLang="en-US" sz="3700" b="1" i="0" dirty="0">
                  <a:solidFill>
                    <a:srgbClr val="FFFFFF"/>
                  </a:solidFill>
                  <a:latin typeface="Baghdad" panose="01000500000000020004"/>
                  <a:ea typeface="Baghdad" panose="01000500000000020004"/>
                </a:rPr>
                <a:t>一：与有声处听民生</a:t>
              </a:r>
              <a:endParaRPr lang="zh-CN" altLang="en-US" sz="3700" b="1" i="0" dirty="0">
                <a:solidFill>
                  <a:srgbClr val="FFFFFF"/>
                </a:solidFill>
                <a:latin typeface="Baghdad" panose="01000500000000020004"/>
                <a:ea typeface="Baghdad" panose="010005000000000200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76885" y="361950"/>
            <a:ext cx="11597640" cy="6167755"/>
          </a:xfrm>
          <a:prstGeom prst="roundRect">
            <a:avLst/>
          </a:prstGeom>
          <a:solidFill>
            <a:srgbClr val="FFFFFF">
              <a:alpha val="96078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  <a:headEnd type="none" w="med" len="sm"/>
            <a:tailEnd type="none" w="med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634365" y="544195"/>
            <a:ext cx="10975340" cy="111252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6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请根据这段解说，为纪录片配上音效（找出关于声音的词）</a:t>
            </a:r>
            <a:endParaRPr lang="zh-CN" altLang="en-US" sz="36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4" name="文本2"/>
          <p:cNvSpPr txBox="1"/>
          <p:nvPr/>
        </p:nvSpPr>
        <p:spPr>
          <a:xfrm>
            <a:off x="756920" y="1592580"/>
            <a:ext cx="5888355" cy="54673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暮投石壕村，有吏夜捉人。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老翁逾墙走，老妇出门看。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吏呼一何怒！妇啼一何苦！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听妇前致词：三男邺城戍。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一男附书至，二男新战死。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存者且偷生，死者长已矣！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ctr"/>
          </a:p>
        </p:txBody>
      </p:sp>
      <p:sp>
        <p:nvSpPr>
          <p:cNvPr id="8" name="文本5"/>
          <p:cNvSpPr txBox="1"/>
          <p:nvPr/>
        </p:nvSpPr>
        <p:spPr>
          <a:xfrm>
            <a:off x="6115050" y="1590675"/>
            <a:ext cx="5888355" cy="471360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室中更无人，惟有乳下孙。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有孙母未去，出入无完裙。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老妪力虽衰，请从吏夜归，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急应河阳役，犹得备晨炊。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夜久语声绝，如闻泣幽咽。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  <a:p>
            <a:pPr marL="0" algn="ctr">
              <a:lnSpc>
                <a:spcPct val="150000"/>
              </a:lnSpc>
            </a:pPr>
            <a:r>
              <a:rPr lang="zh-CN" altLang="en-US" sz="3200" b="0" i="0" dirty="0">
                <a:solidFill>
                  <a:srgbClr val="3F3F3F"/>
                </a:solidFill>
                <a:latin typeface="柳公权楷书" panose="02010600010101010101" charset="-122"/>
                <a:ea typeface="柳公权楷书" panose="02010600010101010101" charset="-122"/>
              </a:rPr>
              <a:t>天明登前途，独与老翁别。</a:t>
            </a:r>
            <a:endParaRPr lang="zh-CN" altLang="en-US" sz="3200" b="0" i="0" dirty="0">
              <a:solidFill>
                <a:srgbClr val="3F3F3F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605915" y="3270885"/>
            <a:ext cx="50038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084955" y="3270885"/>
            <a:ext cx="50038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2862580" y="3991610"/>
            <a:ext cx="50038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0255885" y="4772025"/>
            <a:ext cx="93091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76885" y="361950"/>
            <a:ext cx="11597640" cy="6167755"/>
          </a:xfrm>
          <a:prstGeom prst="roundRect">
            <a:avLst/>
          </a:prstGeom>
          <a:solidFill>
            <a:srgbClr val="FFFFFF">
              <a:alpha val="96078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  <a:headEnd type="none" w="med" len="sm"/>
            <a:tailEnd type="none" w="med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867410" y="1464945"/>
            <a:ext cx="10975340" cy="65913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600" b="0" i="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请添加你的想象来演一演（补充语言、动作、神态等）</a:t>
            </a:r>
            <a:endParaRPr lang="zh-CN" altLang="en-US" sz="3600" b="0" i="0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311275" y="2783840"/>
            <a:ext cx="1268730" cy="1244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084955" y="2784475"/>
            <a:ext cx="1385570" cy="136207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394575" y="2510155"/>
            <a:ext cx="2011680" cy="182689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390650" y="2829560"/>
            <a:ext cx="10972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呼</a:t>
            </a:r>
            <a:endParaRPr lang="zh-CN" altLang="en-US" sz="72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29100" y="2829560"/>
            <a:ext cx="10972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啼</a:t>
            </a:r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94575" y="2829560"/>
            <a:ext cx="20116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幽咽</a:t>
            </a:r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5" grpId="1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76885" y="361950"/>
            <a:ext cx="11597640" cy="6167755"/>
          </a:xfrm>
          <a:prstGeom prst="roundRect">
            <a:avLst/>
          </a:prstGeom>
          <a:solidFill>
            <a:srgbClr val="FFFFFF">
              <a:alpha val="96078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  <a:headEnd type="none" w="med" len="sm"/>
            <a:tailEnd type="none" w="med" len="sm"/>
          </a:ln>
        </p:spPr>
        <p:txBody>
          <a:bodyPr wrap="square" rtlCol="0" anchor="ctr"/>
          <a:lstStyle/>
          <a:p>
            <a:pPr marL="0" algn="ctr"/>
          </a:p>
        </p:txBody>
      </p:sp>
      <p:graphicFrame>
        <p:nvGraphicFramePr>
          <p:cNvPr id="11" name="表格 10"/>
          <p:cNvGraphicFramePr/>
          <p:nvPr>
            <p:custDataLst>
              <p:tags r:id="rId2"/>
            </p:custDataLst>
          </p:nvPr>
        </p:nvGraphicFramePr>
        <p:xfrm>
          <a:off x="1013460" y="652780"/>
          <a:ext cx="10151110" cy="2120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5555"/>
                <a:gridCol w="5075555"/>
              </a:tblGrid>
              <a:tr h="5302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吏呼一何怒（怒什么）</a:t>
                      </a:r>
                      <a:endParaRPr lang="zh-CN" altLang="en-US" sz="28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形象</a:t>
                      </a:r>
                      <a:endParaRPr lang="zh-CN" altLang="en-US" sz="2800"/>
                    </a:p>
                  </a:txBody>
                  <a:tcPr anchor="ctr" anchorCtr="0"/>
                </a:tc>
              </a:tr>
              <a:tr h="53022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 rowSpan="3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53022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 vMerge="1">
                  <a:tcPr/>
                </a:tc>
              </a:tr>
              <a:tr h="53022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2" name="表格 11"/>
          <p:cNvGraphicFramePr/>
          <p:nvPr>
            <p:custDataLst>
              <p:tags r:id="rId3"/>
            </p:custDataLst>
          </p:nvPr>
        </p:nvGraphicFramePr>
        <p:xfrm>
          <a:off x="1047750" y="4191635"/>
          <a:ext cx="10151110" cy="2120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5555"/>
                <a:gridCol w="5075555"/>
              </a:tblGrid>
              <a:tr h="5302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妇啼一何苦（苦什么）</a:t>
                      </a:r>
                      <a:endParaRPr lang="zh-CN" altLang="en-US" sz="28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形象</a:t>
                      </a:r>
                      <a:endParaRPr lang="zh-CN" altLang="en-US" sz="2800"/>
                    </a:p>
                  </a:txBody>
                  <a:tcPr anchor="ctr" anchorCtr="0"/>
                </a:tc>
              </a:tr>
              <a:tr h="53022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 rowSpan="3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53022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 vMerge="1">
                  <a:tcPr/>
                </a:tc>
              </a:tr>
              <a:tr h="53022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 vMerge="1">
                  <a:tcPr/>
                </a:tc>
              </a:tr>
            </a:tbl>
          </a:graphicData>
        </a:graphic>
      </p:graphicFrame>
      <p:sp>
        <p:nvSpPr>
          <p:cNvPr id="13" name="矩形 12"/>
          <p:cNvSpPr/>
          <p:nvPr/>
        </p:nvSpPr>
        <p:spPr>
          <a:xfrm>
            <a:off x="5090160" y="2829560"/>
            <a:ext cx="20116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7200" b="1">
                <a:ln/>
                <a:solidFill>
                  <a:schemeClr val="accent4"/>
                </a:solidFill>
                <a:effectLst/>
              </a:rPr>
              <a:t>对比</a:t>
            </a:r>
            <a:endParaRPr lang="zh-CN" altLang="en-US" sz="7200" b="1">
              <a:ln/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tags/tag1.xml><?xml version="1.0" encoding="utf-8"?>
<p:tagLst xmlns:p="http://schemas.openxmlformats.org/presentationml/2006/main">
  <p:tag name="KSO_WM_DIAGRAM_VIRTUALLY_FRAME" val="{&quot;height&quot;:446.9137007874016,&quot;left&quot;:58.45,&quot;top&quot;:138.75,&quot;width&quot;:903.3}"/>
</p:tagLst>
</file>

<file path=ppt/tags/tag10.xml><?xml version="1.0" encoding="utf-8"?>
<p:tagLst xmlns:p="http://schemas.openxmlformats.org/presentationml/2006/main">
  <p:tag name="KSO_WM_DIAGRAM_VIRTUALLY_FRAME" val="{&quot;height&quot;:446.9137007874016,&quot;left&quot;:58.45,&quot;top&quot;:138.75,&quot;width&quot;:903.3}"/>
</p:tagLst>
</file>

<file path=ppt/tags/tag11.xml><?xml version="1.0" encoding="utf-8"?>
<p:tagLst xmlns:p="http://schemas.openxmlformats.org/presentationml/2006/main">
  <p:tag name="KSO_WM_DIAGRAM_VIRTUALLY_FRAME" val="{&quot;height&quot;:446.9137007874016,&quot;left&quot;:58.45,&quot;top&quot;:138.75,&quot;width&quot;:903.3}"/>
</p:tagLst>
</file>

<file path=ppt/tags/tag12.xml><?xml version="1.0" encoding="utf-8"?>
<p:tagLst xmlns:p="http://schemas.openxmlformats.org/presentationml/2006/main">
  <p:tag name="KSO_WM_DIAGRAM_VIRTUALLY_FRAME" val="{&quot;height&quot;:446.9137007874016,&quot;left&quot;:58.45,&quot;top&quot;:138.75,&quot;width&quot;:903.3}"/>
</p:tagLst>
</file>

<file path=ppt/tags/tag13.xml><?xml version="1.0" encoding="utf-8"?>
<p:tagLst xmlns:p="http://schemas.openxmlformats.org/presentationml/2006/main">
  <p:tag name="KSO_WM_DIAGRAM_VIRTUALLY_FRAME" val="{&quot;height&quot;:446.9137007874016,&quot;left&quot;:58.45,&quot;top&quot;:138.75,&quot;width&quot;:903.3}"/>
</p:tagLst>
</file>

<file path=ppt/tags/tag14.xml><?xml version="1.0" encoding="utf-8"?>
<p:tagLst xmlns:p="http://schemas.openxmlformats.org/presentationml/2006/main">
  <p:tag name="KSO_WM_DIAGRAM_VIRTUALLY_FRAME" val="{&quot;height&quot;:446.9137007874016,&quot;left&quot;:58.45,&quot;top&quot;:138.75,&quot;width&quot;:903.3}"/>
</p:tagLst>
</file>

<file path=ppt/tags/tag15.xml><?xml version="1.0" encoding="utf-8"?>
<p:tagLst xmlns:p="http://schemas.openxmlformats.org/presentationml/2006/main">
  <p:tag name="KSO_WM_DIAGRAM_VIRTUALLY_FRAME" val="{&quot;height&quot;:446.9137007874016,&quot;left&quot;:58.45,&quot;top&quot;:138.75,&quot;width&quot;:903.3}"/>
</p:tagLst>
</file>

<file path=ppt/tags/tag16.xml><?xml version="1.0" encoding="utf-8"?>
<p:tagLst xmlns:p="http://schemas.openxmlformats.org/presentationml/2006/main">
  <p:tag name="KSO_WM_DIAGRAM_VIRTUALLY_FRAME" val="{&quot;height&quot;:446.9137007874016,&quot;left&quot;:58.45,&quot;top&quot;:138.75,&quot;width&quot;:903.3}"/>
</p:tagLst>
</file>

<file path=ppt/tags/tag17.xml><?xml version="1.0" encoding="utf-8"?>
<p:tagLst xmlns:p="http://schemas.openxmlformats.org/presentationml/2006/main">
  <p:tag name="TABLE_ENDDRAG_ORIGIN_RECT" val="799*167"/>
  <p:tag name="TABLE_ENDDRAG_RECT" val="79*122*799*167"/>
</p:tagLst>
</file>

<file path=ppt/tags/tag18.xml><?xml version="1.0" encoding="utf-8"?>
<p:tagLst xmlns:p="http://schemas.openxmlformats.org/presentationml/2006/main">
  <p:tag name="TABLE_ENDDRAG_ORIGIN_RECT" val="799*167"/>
  <p:tag name="TABLE_ENDDRAG_RECT" val="79*122*799*167"/>
</p:tagLst>
</file>

<file path=ppt/tags/tag19.xml><?xml version="1.0" encoding="utf-8"?>
<p:tagLst xmlns:p="http://schemas.openxmlformats.org/presentationml/2006/main">
  <p:tag name="commondata" val="eyJoZGlkIjoiNjRlMzM3NWQyNTQxOWQxYzg1OGUzMGE1Yjg1OWE0ZGMifQ=="/>
</p:tagLst>
</file>

<file path=ppt/tags/tag2.xml><?xml version="1.0" encoding="utf-8"?>
<p:tagLst xmlns:p="http://schemas.openxmlformats.org/presentationml/2006/main">
  <p:tag name="KSO_WM_DIAGRAM_VIRTUALLY_FRAME" val="{&quot;height&quot;:446.9137007874016,&quot;left&quot;:58.45,&quot;top&quot;:138.75,&quot;width&quot;:903.3}"/>
</p:tagLst>
</file>

<file path=ppt/tags/tag3.xml><?xml version="1.0" encoding="utf-8"?>
<p:tagLst xmlns:p="http://schemas.openxmlformats.org/presentationml/2006/main">
  <p:tag name="KSO_WM_DIAGRAM_VIRTUALLY_FRAME" val="{&quot;height&quot;:446.9137007874016,&quot;left&quot;:58.45,&quot;top&quot;:138.75,&quot;width&quot;:903.3}"/>
</p:tagLst>
</file>

<file path=ppt/tags/tag4.xml><?xml version="1.0" encoding="utf-8"?>
<p:tagLst xmlns:p="http://schemas.openxmlformats.org/presentationml/2006/main">
  <p:tag name="KSO_WM_DIAGRAM_VIRTUALLY_FRAME" val="{&quot;height&quot;:446.9137007874016,&quot;left&quot;:58.45,&quot;top&quot;:138.75,&quot;width&quot;:903.3}"/>
</p:tagLst>
</file>

<file path=ppt/tags/tag5.xml><?xml version="1.0" encoding="utf-8"?>
<p:tagLst xmlns:p="http://schemas.openxmlformats.org/presentationml/2006/main">
  <p:tag name="KSO_WM_DIAGRAM_VIRTUALLY_FRAME" val="{&quot;height&quot;:446.9137007874016,&quot;left&quot;:58.45,&quot;top&quot;:138.75,&quot;width&quot;:903.3}"/>
</p:tagLst>
</file>

<file path=ppt/tags/tag6.xml><?xml version="1.0" encoding="utf-8"?>
<p:tagLst xmlns:p="http://schemas.openxmlformats.org/presentationml/2006/main">
  <p:tag name="KSO_WM_DIAGRAM_VIRTUALLY_FRAME" val="{&quot;height&quot;:446.9137007874016,&quot;left&quot;:58.45,&quot;top&quot;:138.75,&quot;width&quot;:903.3}"/>
</p:tagLst>
</file>

<file path=ppt/tags/tag7.xml><?xml version="1.0" encoding="utf-8"?>
<p:tagLst xmlns:p="http://schemas.openxmlformats.org/presentationml/2006/main">
  <p:tag name="KSO_WM_DIAGRAM_VIRTUALLY_FRAME" val="{&quot;height&quot;:446.9137007874016,&quot;left&quot;:58.45,&quot;top&quot;:138.75,&quot;width&quot;:903.3}"/>
</p:tagLst>
</file>

<file path=ppt/tags/tag8.xml><?xml version="1.0" encoding="utf-8"?>
<p:tagLst xmlns:p="http://schemas.openxmlformats.org/presentationml/2006/main">
  <p:tag name="KSO_WM_DIAGRAM_VIRTUALLY_FRAME" val="{&quot;height&quot;:446.9137007874016,&quot;left&quot;:58.45,&quot;top&quot;:138.75,&quot;width&quot;:903.3}"/>
</p:tagLst>
</file>

<file path=ppt/tags/tag9.xml><?xml version="1.0" encoding="utf-8"?>
<p:tagLst xmlns:p="http://schemas.openxmlformats.org/presentationml/2006/main">
  <p:tag name="KSO_WM_DIAGRAM_VIRTUALLY_FRAME" val="{&quot;height&quot;:446.9137007874016,&quot;left&quot;:58.45,&quot;top&quot;:138.75,&quot;width&quot;:903.3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2714</Words>
  <Application>WPS 演示</Application>
  <PresentationFormat>宽屏</PresentationFormat>
  <Paragraphs>213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6" baseType="lpstr">
      <vt:lpstr>Arial</vt:lpstr>
      <vt:lpstr>宋体</vt:lpstr>
      <vt:lpstr>Wingdings</vt:lpstr>
      <vt:lpstr>柳公权楷书</vt:lpstr>
      <vt:lpstr>字魂狂傲行书</vt:lpstr>
      <vt:lpstr>Segoe Print</vt:lpstr>
      <vt:lpstr>Baghdad</vt:lpstr>
      <vt:lpstr>Adobe Naskh Medium</vt:lpstr>
      <vt:lpstr>Arial</vt:lpstr>
      <vt:lpstr>微软雅黑</vt:lpstr>
      <vt:lpstr>Arial Unicode MS</vt:lpstr>
      <vt:lpstr>Calibri</vt:lpstr>
      <vt:lpstr>汉仪尚巍手书W</vt:lpstr>
      <vt:lpstr>Calibri</vt:lpstr>
      <vt:lpstr>字魂73号-江南手书</vt:lpstr>
      <vt:lpstr>字魂36号-正文宋楷</vt:lpstr>
      <vt:lpstr>等线</vt:lpstr>
      <vt:lpstr>汉仪雅酷黑 95W</vt:lpstr>
      <vt:lpstr>黑体</vt:lpstr>
      <vt:lpstr>华文行楷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24.1 石壕吏</dc:title>
  <dc:creator>脆波波</dc:creator>
  <cp:lastModifiedBy>深知</cp:lastModifiedBy>
  <cp:revision>8</cp:revision>
  <dcterms:created xsi:type="dcterms:W3CDTF">2025-03-22T08:48:00Z</dcterms:created>
  <dcterms:modified xsi:type="dcterms:W3CDTF">2025-06-03T11:38:16Z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EasiNote5</vt:lpwstr>
  </property>
  <property fmtid="{D5CDD505-2E9C-101B-9397-08002B2CF9AE}" pid="3" name="ApplicationVersion">
    <vt:lpwstr>5.2.4.6953</vt:lpwstr>
  </property>
  <property fmtid="{D5CDD505-2E9C-101B-9397-08002B2CF9AE}" pid="4" name="EasiNoteCoursewareInfo">
    <vt:lpwstr>c54ac219-0086-4782-aa07-300be1bf0166:117</vt:lpwstr>
  </property>
  <property fmtid="{D5CDD505-2E9C-101B-9397-08002B2CF9AE}" pid="5" name="EasiNoteDocumentName">
    <vt:lpwstr>24.1 石壕吏</vt:lpwstr>
  </property>
  <property fmtid="{D5CDD505-2E9C-101B-9397-08002B2CF9AE}" pid="6" name="EasiNoteAuthor">
    <vt:lpwstr>ysjkwxrjovlxzozuuokmtq14pz991951</vt:lpwstr>
  </property>
  <property fmtid="{D5CDD505-2E9C-101B-9397-08002B2CF9AE}" pid="7" name="EasiNoteUpstreamCoursewareInfo_0">
    <vt:lpwstr>c54ac219-0086-4782-aa07-300be1bf0166</vt:lpwstr>
  </property>
  <property fmtid="{D5CDD505-2E9C-101B-9397-08002B2CF9AE}" pid="8" name="ICV">
    <vt:lpwstr>859B2D352DB84A8BB5DADA2AD80ED49E_13</vt:lpwstr>
  </property>
  <property fmtid="{D5CDD505-2E9C-101B-9397-08002B2CF9AE}" pid="9" name="KSOProductBuildVer">
    <vt:lpwstr>2052-12.1.0.21171</vt:lpwstr>
  </property>
</Properties>
</file>