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72" r:id="rId4"/>
    <p:sldId id="271" r:id="rId5"/>
    <p:sldId id="263" r:id="rId6"/>
    <p:sldId id="264" r:id="rId7"/>
    <p:sldId id="281" r:id="rId8"/>
    <p:sldId id="282" r:id="rId9"/>
    <p:sldId id="287" r:id="rId10"/>
  </p:sldIdLst>
  <p:sldSz cx="18288000" cy="10287000"/>
  <p:notesSz cx="6858000" cy="9144000"/>
  <p:embeddedFontLst>
    <p:embeddedFont>
      <p:font typeface="微软雅黑" panose="020B0503020204020204" charset="-122"/>
      <p:regular r:id="rId14"/>
    </p:embeddedFont>
    <p:embeddedFont>
      <p:font typeface="黑体" panose="02010609060101010101" charset="-122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5.xml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hyperlink" Target="v0300fg10000cjk7l33c77u04m7tjqn0.mp4" TargetMode="Externa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media" Target="file:///C:/Users/Administrator/Desktop/Steven%20Burke%20-%20Hero's%20Theme.mp3" TargetMode="External"/><Relationship Id="rId3" Type="http://schemas.openxmlformats.org/officeDocument/2006/relationships/audio" Target="file:///C:/Users/Administrator/Desktop/Steven%20Burke%20-%20Hero's%20Theme.mp3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1211560" y="783590"/>
            <a:ext cx="6644640" cy="7338060"/>
          </a:xfrm>
          <a:custGeom>
            <a:avLst/>
            <a:gdLst/>
            <a:ahLst/>
            <a:cxnLst/>
            <a:rect l="l" t="t" r="r" b="b"/>
            <a:pathLst>
              <a:path w="8908904" h="8229600">
                <a:moveTo>
                  <a:pt x="0" y="0"/>
                </a:moveTo>
                <a:lnTo>
                  <a:pt x="8908904" y="0"/>
                </a:lnTo>
                <a:lnTo>
                  <a:pt x="89089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20" name="组合 19"/>
          <p:cNvGrpSpPr/>
          <p:nvPr/>
        </p:nvGrpSpPr>
        <p:grpSpPr>
          <a:xfrm>
            <a:off x="454660" y="2095759"/>
            <a:ext cx="10997565" cy="3850889"/>
            <a:chOff x="11614" y="-818"/>
            <a:chExt cx="17319" cy="4929"/>
          </a:xfrm>
        </p:grpSpPr>
        <p:sp>
          <p:nvSpPr>
            <p:cNvPr id="21" name="TextBox 3"/>
            <p:cNvSpPr txBox="1"/>
            <p:nvPr/>
          </p:nvSpPr>
          <p:spPr>
            <a:xfrm>
              <a:off x="11614" y="-818"/>
              <a:ext cx="16960" cy="3061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p>
              <a:pPr algn="ctr">
                <a:lnSpc>
                  <a:spcPts val="8600"/>
                </a:lnSpc>
              </a:pPr>
              <a:endParaRPr lang="en-US" sz="9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>
                <a:lnSpc>
                  <a:spcPts val="8600"/>
                </a:lnSpc>
              </a:pPr>
              <a:r>
                <a:rPr lang="zh-CN" altLang="en-US" sz="96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心心相印</a:t>
              </a:r>
              <a:r>
                <a:rPr lang="en-US" altLang="zh-CN" sz="96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altLang="en-US" sz="96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情系万里</a:t>
              </a:r>
              <a:endParaRPr lang="zh-CN" altLang="en-US" sz="9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TextBox 6"/>
            <p:cNvSpPr txBox="1"/>
            <p:nvPr/>
          </p:nvSpPr>
          <p:spPr>
            <a:xfrm>
              <a:off x="15578" y="3376"/>
              <a:ext cx="13355" cy="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algn="l">
                <a:lnSpc>
                  <a:spcPts val="4480"/>
                </a:lnSpc>
              </a:pPr>
              <a:r>
                <a:rPr lang="en-US" sz="6000" b="1">
                  <a:solidFill>
                    <a:srgbClr val="7030A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 </a:t>
              </a:r>
              <a:r>
                <a:rPr lang="zh-CN" altLang="en-US" sz="6000" b="1">
                  <a:solidFill>
                    <a:srgbClr val="7030A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我爱我班</a:t>
              </a:r>
              <a:endParaRPr lang="zh-CN" altLang="en-US" sz="60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 rot="0">
            <a:off x="69215" y="207645"/>
            <a:ext cx="18448655" cy="10551160"/>
            <a:chOff x="92710" y="92710"/>
            <a:chExt cx="11038481" cy="3850281"/>
          </a:xfrm>
        </p:grpSpPr>
        <p:sp>
          <p:nvSpPr>
            <p:cNvPr id="10" name="Freeform 3"/>
            <p:cNvSpPr/>
            <p:nvPr/>
          </p:nvSpPr>
          <p:spPr>
            <a:xfrm>
              <a:off x="0" y="0"/>
              <a:ext cx="11038481" cy="3850281"/>
            </a:xfrm>
            <a:custGeom>
              <a:avLst/>
              <a:gdLst/>
              <a:ahLst/>
              <a:cxnLst/>
              <a:rect l="l" t="t" r="r" b="b"/>
              <a:pathLst>
                <a:path w="11038481" h="3850281">
                  <a:moveTo>
                    <a:pt x="0" y="0"/>
                  </a:moveTo>
                  <a:lnTo>
                    <a:pt x="11038481" y="0"/>
                  </a:lnTo>
                  <a:lnTo>
                    <a:pt x="11038481" y="3850281"/>
                  </a:lnTo>
                  <a:lnTo>
                    <a:pt x="0" y="3850281"/>
                  </a:lnTo>
                  <a:close/>
                </a:path>
              </a:pathLst>
            </a:custGeom>
            <a:solidFill>
              <a:srgbClr val="E4EBF6"/>
            </a:solidFill>
          </p:spPr>
        </p:sp>
      </p:grpSp>
      <p:sp>
        <p:nvSpPr>
          <p:cNvPr id="2" name="Freeform 2"/>
          <p:cNvSpPr/>
          <p:nvPr/>
        </p:nvSpPr>
        <p:spPr>
          <a:xfrm flipH="1">
            <a:off x="0" y="0"/>
            <a:ext cx="5878779" cy="5099840"/>
          </a:xfrm>
          <a:custGeom>
            <a:avLst/>
            <a:gdLst/>
            <a:ahLst/>
            <a:cxnLst/>
            <a:rect l="l" t="t" r="r" b="b"/>
            <a:pathLst>
              <a:path w="5878779" h="5099840">
                <a:moveTo>
                  <a:pt x="5878779" y="0"/>
                </a:moveTo>
                <a:lnTo>
                  <a:pt x="0" y="0"/>
                </a:lnTo>
                <a:lnTo>
                  <a:pt x="0" y="5099840"/>
                </a:lnTo>
                <a:lnTo>
                  <a:pt x="5878779" y="5099840"/>
                </a:lnTo>
                <a:lnTo>
                  <a:pt x="5878779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59280" y="2636520"/>
            <a:ext cx="3549650" cy="123761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5415"/>
              </a:lnSpc>
            </a:pPr>
            <a:r>
              <a:rPr lang="en-US" sz="6000" b="1" u="sng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sz="60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hlinkClick r:id="rId2" action="ppaction://hlinkfile"/>
              </a:rPr>
              <a:t>里</a:t>
            </a:r>
            <a:r>
              <a:rPr lang="en-US" sz="60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班</a:t>
            </a:r>
            <a:endParaRPr lang="en-US" sz="6000" b="1" u="sng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27f883094784416a8d6a623914cdf1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1500"/>
            <a:ext cx="6901180" cy="49644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53400" y="1638300"/>
            <a:ext cx="8597900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你最喜欢万里的什么</a:t>
            </a:r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品质？</a:t>
            </a:r>
            <a:endParaRPr lang="zh-CN" altLang="en-US" sz="54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96200" y="4076700"/>
            <a:ext cx="10274935" cy="5622925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作为班级的一分子，我们每一位同学既普通，又有自己的特点。无论是谁，都是班级重要的一员。只有</a:t>
            </a:r>
            <a:r>
              <a:rPr lang="zh-CN" altLang="en-US" sz="4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大家携起手来，同心协力</a:t>
            </a:r>
            <a:r>
              <a:rPr lang="zh-CN" altLang="en-US"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，我们的</a:t>
            </a:r>
            <a:r>
              <a:rPr lang="zh-CN" altLang="en-US"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班集体才会更美好。</a:t>
            </a:r>
            <a:endParaRPr lang="zh-CN" altLang="en-US" sz="4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2" grpId="0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28600" y="1409700"/>
            <a:ext cx="94062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</a:t>
            </a:r>
            <a:endParaRPr lang="zh-CN" altLang="en-US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、你怎么看待大家的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做法？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、陈淑婧的自信来自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哪里？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、沈佳妍的口头禅如何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理解？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Freeform 2"/>
          <p:cNvSpPr/>
          <p:nvPr/>
        </p:nvSpPr>
        <p:spPr>
          <a:xfrm>
            <a:off x="13809980" y="38100"/>
            <a:ext cx="4478020" cy="3188335"/>
          </a:xfrm>
          <a:custGeom>
            <a:avLst/>
            <a:gdLst/>
            <a:ahLst/>
            <a:cxnLst/>
            <a:rect l="l" t="t" r="r" b="b"/>
            <a:pathLst>
              <a:path w="4478054" h="3188018">
                <a:moveTo>
                  <a:pt x="0" y="0"/>
                </a:moveTo>
                <a:lnTo>
                  <a:pt x="4478054" y="0"/>
                </a:lnTo>
                <a:lnTo>
                  <a:pt x="4478054" y="3188019"/>
                </a:lnTo>
                <a:lnTo>
                  <a:pt x="0" y="318801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2" name="文本框 21"/>
          <p:cNvSpPr txBox="1"/>
          <p:nvPr/>
        </p:nvSpPr>
        <p:spPr>
          <a:xfrm>
            <a:off x="381000" y="5448300"/>
            <a:ext cx="17167860" cy="1558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你有类似的经历吗？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班集体对于你而言，意味着什么呢？请和大家一起分享吧。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23" name="Freeform 2"/>
          <p:cNvSpPr/>
          <p:nvPr/>
        </p:nvSpPr>
        <p:spPr>
          <a:xfrm rot="10800000">
            <a:off x="533400" y="190500"/>
            <a:ext cx="2677160" cy="1849120"/>
          </a:xfrm>
          <a:custGeom>
            <a:avLst/>
            <a:gdLst/>
            <a:ahLst/>
            <a:cxnLst/>
            <a:rect l="l" t="t" r="r" b="b"/>
            <a:pathLst>
              <a:path w="4478054" h="3188018">
                <a:moveTo>
                  <a:pt x="0" y="0"/>
                </a:moveTo>
                <a:lnTo>
                  <a:pt x="4478054" y="0"/>
                </a:lnTo>
                <a:lnTo>
                  <a:pt x="4478054" y="3188019"/>
                </a:lnTo>
                <a:lnTo>
                  <a:pt x="0" y="318801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4" name="文本框 23"/>
          <p:cNvSpPr txBox="1"/>
          <p:nvPr/>
        </p:nvSpPr>
        <p:spPr>
          <a:xfrm>
            <a:off x="3581400" y="723900"/>
            <a:ext cx="5160645" cy="961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一、我在我班</a:t>
            </a:r>
            <a:endParaRPr lang="zh-CN" altLang="en-US" sz="5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9600" y="7581900"/>
            <a:ext cx="14806295" cy="2484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班集体带给我们温暖和力量，感受被同伴接纳的快乐；</a:t>
            </a:r>
            <a:endParaRPr lang="zh-CN" altLang="en-US" sz="3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班集体带给我们踏实和安全，体验到班级的归属感；</a:t>
            </a:r>
            <a:endParaRPr lang="zh-CN" altLang="en-US" sz="3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班集体带给我们团队意识和合作精神。</a:t>
            </a:r>
            <a:endParaRPr lang="zh-CN" altLang="en-US" sz="3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20880000">
            <a:off x="8183245" y="3204210"/>
            <a:ext cx="8580120" cy="1059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班集体是我们另一个家。</a:t>
            </a:r>
            <a:endParaRPr lang="zh-CN" altLang="en-US" sz="6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16" grpId="1"/>
      <p:bldP spid="22" grpId="1"/>
      <p:bldP spid="16" grpId="2"/>
      <p:bldP spid="22" grpId="2"/>
      <p:bldP spid="2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53583">
            <a:off x="-522260" y="458566"/>
            <a:ext cx="4478054" cy="3188018"/>
          </a:xfrm>
          <a:custGeom>
            <a:avLst/>
            <a:gdLst/>
            <a:ahLst/>
            <a:cxnLst/>
            <a:rect l="l" t="t" r="r" b="b"/>
            <a:pathLst>
              <a:path w="4478054" h="3188018">
                <a:moveTo>
                  <a:pt x="0" y="0"/>
                </a:moveTo>
                <a:lnTo>
                  <a:pt x="4478054" y="0"/>
                </a:lnTo>
                <a:lnTo>
                  <a:pt x="4478054" y="3188019"/>
                </a:lnTo>
                <a:lnTo>
                  <a:pt x="0" y="318801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14400" y="1562100"/>
            <a:ext cx="13714730" cy="738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你对班级有哪些美好的期待？请在方框里打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“√”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，如选其他请补充。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419100"/>
            <a:ext cx="7809230" cy="84391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5975"/>
              </a:lnSpc>
            </a:pPr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二、我为</a:t>
            </a:r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我班</a:t>
            </a: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3124200" y="2628900"/>
          <a:ext cx="12912090" cy="4423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7795"/>
                <a:gridCol w="5058410"/>
                <a:gridCol w="1409700"/>
                <a:gridCol w="5036185"/>
              </a:tblGrid>
              <a:tr h="1474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8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□</a:t>
                      </a:r>
                      <a:endParaRPr lang="zh-CN" altLang="en-US" sz="4800" b="0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班上的同学团结互助</a:t>
                      </a:r>
                      <a:endParaRPr lang="zh-CN" altLang="en-US" sz="36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□</a:t>
                      </a:r>
                      <a:endParaRPr lang="zh-CN" altLang="en-US" sz="36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班级有良好的学习氛围</a:t>
                      </a:r>
                      <a:endParaRPr lang="zh-CN" altLang="en-US" sz="36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1474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8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□</a:t>
                      </a:r>
                      <a:endParaRPr lang="zh-CN" altLang="en-US" sz="4800" b="0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班级环境干净整洁</a:t>
                      </a:r>
                      <a:endParaRPr lang="zh-CN" altLang="en-US" sz="36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□</a:t>
                      </a:r>
                      <a:endParaRPr lang="zh-CN" altLang="en-US" sz="36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班级活动丰富多彩</a:t>
                      </a:r>
                      <a:endParaRPr lang="zh-CN" altLang="en-US" sz="36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1474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8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□</a:t>
                      </a:r>
                      <a:endParaRPr lang="zh-CN" altLang="en-US" sz="4800" b="0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班风在学校评比中名列前茅</a:t>
                      </a:r>
                      <a:endParaRPr lang="zh-CN" altLang="en-US" sz="36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□</a:t>
                      </a:r>
                      <a:endParaRPr lang="zh-CN" altLang="en-US" sz="36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其他：——</a:t>
                      </a:r>
                      <a:endParaRPr lang="zh-CN" altLang="en-US" sz="36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6" name="TextBox 5"/>
          <p:cNvSpPr txBox="1"/>
          <p:nvPr/>
        </p:nvSpPr>
        <p:spPr>
          <a:xfrm>
            <a:off x="2590800" y="7277100"/>
            <a:ext cx="12765405" cy="113728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just">
              <a:lnSpc>
                <a:spcPts val="5995"/>
              </a:lnSpc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思考：为了实现以上美好的期待，你可以为班级做些什么？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 rot="-10800000" flipH="1">
            <a:off x="14704060" y="7494905"/>
            <a:ext cx="3583940" cy="2748280"/>
          </a:xfrm>
          <a:custGeom>
            <a:avLst/>
            <a:gdLst/>
            <a:ahLst/>
            <a:cxnLst/>
            <a:rect l="l" t="t" r="r" b="b"/>
            <a:pathLst>
              <a:path w="5878779" h="5099840">
                <a:moveTo>
                  <a:pt x="5878779" y="0"/>
                </a:moveTo>
                <a:lnTo>
                  <a:pt x="0" y="0"/>
                </a:lnTo>
                <a:lnTo>
                  <a:pt x="0" y="5099840"/>
                </a:lnTo>
                <a:lnTo>
                  <a:pt x="5878779" y="5099840"/>
                </a:lnTo>
                <a:lnTo>
                  <a:pt x="587877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5"/>
          <p:cNvSpPr txBox="1"/>
          <p:nvPr/>
        </p:nvSpPr>
        <p:spPr>
          <a:xfrm>
            <a:off x="1645920" y="8341995"/>
            <a:ext cx="14192885" cy="14827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作为这个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家的一员，我们都愿意为她做一些力所能及的事情，愿意为她添砖加瓦，让我们这个共同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的家变得更温暖，更有吸引力。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16" grpId="0"/>
      <p:bldP spid="5" grpId="1"/>
      <p:bldP spid="16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5560"/>
            <a:ext cx="18842355" cy="10081895"/>
          </a:xfrm>
          <a:custGeom>
            <a:avLst/>
            <a:gdLst/>
            <a:ahLst/>
            <a:cxnLst/>
            <a:rect l="l" t="t" r="r" b="b"/>
            <a:pathLst>
              <a:path w="18842519" h="11376171">
                <a:moveTo>
                  <a:pt x="0" y="0"/>
                </a:moveTo>
                <a:lnTo>
                  <a:pt x="18842519" y="0"/>
                </a:lnTo>
                <a:lnTo>
                  <a:pt x="18842519" y="11376171"/>
                </a:lnTo>
                <a:lnTo>
                  <a:pt x="0" y="11376171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6" name="TextBox 3"/>
          <p:cNvSpPr txBox="1"/>
          <p:nvPr/>
        </p:nvSpPr>
        <p:spPr>
          <a:xfrm>
            <a:off x="990600" y="330200"/>
            <a:ext cx="10171430" cy="165163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l">
              <a:lnSpc>
                <a:spcPts val="11480"/>
              </a:lnSpc>
              <a:spcBef>
                <a:spcPct val="0"/>
              </a:spcBef>
            </a:pPr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二、我为我班</a:t>
            </a:r>
            <a:r>
              <a:rPr lang="en-US" altLang="zh-CN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ts val="11480"/>
              </a:lnSpc>
              <a:spcBef>
                <a:spcPct val="0"/>
              </a:spcBef>
            </a:pPr>
            <a:r>
              <a:rPr lang="en-US" altLang="zh-CN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心路</a:t>
            </a:r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指南</a:t>
            </a: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ts val="11480"/>
              </a:lnSpc>
              <a:spcBef>
                <a:spcPct val="0"/>
              </a:spcBef>
            </a:pP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1600200" y="3695700"/>
          <a:ext cx="2191385" cy="60350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91385"/>
              </a:tblGrid>
              <a:tr h="1508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心态积极</a:t>
                      </a:r>
                      <a:endParaRPr lang="zh-CN" altLang="en-US" sz="3200" b="1">
                        <a:ln>
                          <a:noFill/>
                        </a:ln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9D0"/>
                    </a:solidFill>
                  </a:tcPr>
                </a:tc>
              </a:tr>
              <a:tr h="1101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集体决策</a:t>
                      </a:r>
                      <a:endParaRPr lang="zh-CN" altLang="en-US" sz="3200" b="1">
                        <a:ln>
                          <a:noFill/>
                        </a:ln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9D0"/>
                    </a:solidFill>
                  </a:tcPr>
                </a:tc>
              </a:tr>
              <a:tr h="1605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认真履责</a:t>
                      </a:r>
                      <a:endParaRPr lang="zh-CN" altLang="en-US" sz="3200" b="1">
                        <a:ln>
                          <a:noFill/>
                        </a:ln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9D0"/>
                    </a:solidFill>
                  </a:tcPr>
                </a:tc>
              </a:tr>
              <a:tr h="18192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主动参与</a:t>
                      </a:r>
                      <a:endParaRPr lang="zh-CN" altLang="en-US" sz="3200" b="1">
                        <a:ln>
                          <a:noFill/>
                        </a:ln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9D0"/>
                    </a:solidFill>
                  </a:tcPr>
                </a:tc>
              </a:tr>
            </a:tbl>
          </a:graphicData>
        </a:graphic>
      </p:graphicFrame>
      <p:sp>
        <p:nvSpPr>
          <p:cNvPr id="12" name="Freeform 7"/>
          <p:cNvSpPr/>
          <p:nvPr/>
        </p:nvSpPr>
        <p:spPr>
          <a:xfrm rot="-10800000" flipH="1">
            <a:off x="13618210" y="6282690"/>
            <a:ext cx="4669790" cy="3960495"/>
          </a:xfrm>
          <a:custGeom>
            <a:avLst/>
            <a:gdLst/>
            <a:ahLst/>
            <a:cxnLst/>
            <a:rect l="l" t="t" r="r" b="b"/>
            <a:pathLst>
              <a:path w="5878779" h="5099840">
                <a:moveTo>
                  <a:pt x="5878779" y="0"/>
                </a:moveTo>
                <a:lnTo>
                  <a:pt x="0" y="0"/>
                </a:lnTo>
                <a:lnTo>
                  <a:pt x="0" y="5099840"/>
                </a:lnTo>
                <a:lnTo>
                  <a:pt x="5878779" y="5099840"/>
                </a:lnTo>
                <a:lnTo>
                  <a:pt x="587877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1353800" y="772160"/>
            <a:ext cx="1240155" cy="1209675"/>
          </a:xfrm>
          <a:custGeom>
            <a:avLst/>
            <a:gdLst/>
            <a:ahLst/>
            <a:cxnLst/>
            <a:rect l="l" t="t" r="r" b="b"/>
            <a:pathLst>
              <a:path w="8075688" h="7473025">
                <a:moveTo>
                  <a:pt x="0" y="0"/>
                </a:moveTo>
                <a:lnTo>
                  <a:pt x="8075688" y="0"/>
                </a:lnTo>
                <a:lnTo>
                  <a:pt x="8075688" y="7473024"/>
                </a:lnTo>
                <a:lnTo>
                  <a:pt x="0" y="747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5"/>
          <p:cNvSpPr/>
          <p:nvPr/>
        </p:nvSpPr>
        <p:spPr>
          <a:xfrm>
            <a:off x="16459200" y="647700"/>
            <a:ext cx="1240155" cy="1209675"/>
          </a:xfrm>
          <a:custGeom>
            <a:avLst/>
            <a:gdLst/>
            <a:ahLst/>
            <a:cxnLst/>
            <a:rect l="l" t="t" r="r" b="b"/>
            <a:pathLst>
              <a:path w="8075688" h="7473025">
                <a:moveTo>
                  <a:pt x="0" y="0"/>
                </a:moveTo>
                <a:lnTo>
                  <a:pt x="8075688" y="0"/>
                </a:lnTo>
                <a:lnTo>
                  <a:pt x="8075688" y="7473024"/>
                </a:lnTo>
                <a:lnTo>
                  <a:pt x="0" y="747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191000" y="3808730"/>
          <a:ext cx="13306425" cy="592201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06425"/>
              </a:tblGrid>
              <a:tr h="145415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32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以积极的心态看待班级，有意识地寻找班级的闪光点，感受自己作为其中的一员的幸福，使自己的心中充满阳光。</a:t>
                      </a:r>
                      <a:endParaRPr lang="zh-CN" altLang="en-US" sz="3200" b="1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9D0"/>
                    </a:solidFill>
                  </a:tcPr>
                </a:tc>
              </a:tr>
              <a:tr h="106235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32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在班级中遇事多与同学商量，互相配合，形成集体决策。</a:t>
                      </a:r>
                      <a:endParaRPr lang="zh-CN" altLang="en-US" sz="3200" b="1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9D0"/>
                    </a:solidFill>
                  </a:tcPr>
                </a:tc>
              </a:tr>
              <a:tr h="165163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32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认真履行班级一员的责任和义务。比如身为值日生，就要保证当天范围内的环境的清洁；身为宣传委员，就要认真出好每一期黑板报，等等。</a:t>
                      </a:r>
                      <a:endParaRPr lang="zh-CN" altLang="en-US" sz="3200" b="1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9D0"/>
                    </a:solidFill>
                  </a:tcPr>
                </a:tc>
              </a:tr>
              <a:tr h="175387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32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施展自己的才能，主动为班级做力所能及的事情。如果你擅长体育，可以在运动会上为班级争光；如果你思维活跃，可以为班级活动出谋划策。</a:t>
                      </a:r>
                      <a:endParaRPr lang="zh-CN" altLang="en-US" sz="3200" b="1">
                        <a:ln>
                          <a:noFill/>
                        </a:ln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9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/>
          <p:nvPr/>
        </p:nvSpPr>
        <p:spPr>
          <a:xfrm rot="10800000" flipH="1" flipV="1">
            <a:off x="13639800" y="0"/>
            <a:ext cx="4669790" cy="3960495"/>
          </a:xfrm>
          <a:custGeom>
            <a:avLst/>
            <a:gdLst/>
            <a:ahLst/>
            <a:cxnLst/>
            <a:rect l="l" t="t" r="r" b="b"/>
            <a:pathLst>
              <a:path w="5878779" h="5099840">
                <a:moveTo>
                  <a:pt x="5878779" y="0"/>
                </a:moveTo>
                <a:lnTo>
                  <a:pt x="0" y="0"/>
                </a:lnTo>
                <a:lnTo>
                  <a:pt x="0" y="5099840"/>
                </a:lnTo>
                <a:lnTo>
                  <a:pt x="5878779" y="5099840"/>
                </a:lnTo>
                <a:lnTo>
                  <a:pt x="5878779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 rot="10800000" flipV="1">
            <a:off x="76200" y="38100"/>
            <a:ext cx="4669790" cy="3960495"/>
          </a:xfrm>
          <a:custGeom>
            <a:avLst/>
            <a:gdLst/>
            <a:ahLst/>
            <a:cxnLst/>
            <a:rect l="l" t="t" r="r" b="b"/>
            <a:pathLst>
              <a:path w="5878779" h="5099840">
                <a:moveTo>
                  <a:pt x="5878779" y="0"/>
                </a:moveTo>
                <a:lnTo>
                  <a:pt x="0" y="0"/>
                </a:lnTo>
                <a:lnTo>
                  <a:pt x="0" y="5099840"/>
                </a:lnTo>
                <a:lnTo>
                  <a:pt x="5878779" y="5099840"/>
                </a:lnTo>
                <a:lnTo>
                  <a:pt x="5878779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7" name="TextBox 5"/>
          <p:cNvSpPr txBox="1"/>
          <p:nvPr/>
        </p:nvSpPr>
        <p:spPr>
          <a:xfrm>
            <a:off x="2131695" y="1485900"/>
            <a:ext cx="14529435" cy="738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zh-CN" sz="3200" b="1" kern="1000" spc="-100">
                <a:solidFill>
                  <a:srgbClr val="1E080F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临近期末，学校将评选优秀班级，请你从学习，生活，纪律等方面还可以做哪些</a:t>
            </a:r>
            <a:r>
              <a:rPr lang="zh-CN" sz="3200" b="1" kern="1000" spc="-100">
                <a:solidFill>
                  <a:srgbClr val="1E080F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事？</a:t>
            </a:r>
            <a:endParaRPr lang="zh-CN" sz="3200" b="1" kern="1000" spc="-100">
              <a:solidFill>
                <a:srgbClr val="1E080F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53000" y="266700"/>
            <a:ext cx="7809230" cy="84391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l">
              <a:lnSpc>
                <a:spcPts val="5975"/>
              </a:lnSpc>
            </a:pPr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三、我</a:t>
            </a:r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爱我班</a:t>
            </a: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3262630" y="3430270"/>
          <a:ext cx="11619865" cy="6121400"/>
        </p:xfrm>
        <a:graphic>
          <a:graphicData uri="http://schemas.openxmlformats.org/drawingml/2006/table">
            <a:tbl>
              <a:tblPr/>
              <a:tblGrid>
                <a:gridCol w="1689735"/>
                <a:gridCol w="9930130"/>
              </a:tblGrid>
              <a:tr h="1524635">
                <a:tc>
                  <a:txBody>
                    <a:bodyPr/>
                    <a:p>
                      <a:pPr marL="68580" indent="0" algn="ctr" fontAlgn="auto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40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仿宋"/>
                          <a:ea typeface="仿宋"/>
                        </a:rPr>
                        <a:t>内容</a:t>
                      </a:r>
                      <a:endParaRPr lang="zh-CN" sz="4000" b="1">
                        <a:ln>
                          <a:noFill/>
                        </a:ln>
                        <a:solidFill>
                          <a:srgbClr val="FF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ctr" fontAlgn="auto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40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仿宋"/>
                          <a:ea typeface="仿宋"/>
                        </a:rPr>
                        <a:t>具体要点</a:t>
                      </a:r>
                      <a:endParaRPr lang="zh-CN" sz="4000" b="1">
                        <a:ln>
                          <a:noFill/>
                        </a:ln>
                        <a:solidFill>
                          <a:srgbClr val="FF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635">
                <a:tc>
                  <a:txBody>
                    <a:bodyPr/>
                    <a:p>
                      <a:pPr marL="68580" indent="0" algn="ctr" fontAlgn="auto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40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仿宋"/>
                          <a:ea typeface="仿宋"/>
                        </a:rPr>
                        <a:t>学习</a:t>
                      </a:r>
                      <a:endParaRPr lang="zh-CN" sz="4000" b="1">
                        <a:ln>
                          <a:noFill/>
                        </a:ln>
                        <a:solidFill>
                          <a:srgbClr val="FF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ctr" fontAlgn="auto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仿宋"/>
                          <a:ea typeface="仿宋"/>
                        </a:rPr>
                        <a:t> </a:t>
                      </a:r>
                      <a:endParaRPr lang="en-US" altLang="zh-CN" sz="4000" b="1">
                        <a:ln>
                          <a:noFill/>
                        </a:ln>
                        <a:solidFill>
                          <a:srgbClr val="FF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0">
                <a:tc>
                  <a:txBody>
                    <a:bodyPr/>
                    <a:p>
                      <a:pPr marL="68580" indent="0" algn="ctr" fontAlgn="auto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40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仿宋"/>
                          <a:ea typeface="仿宋"/>
                        </a:rPr>
                        <a:t>生活</a:t>
                      </a:r>
                      <a:endParaRPr lang="zh-CN" sz="4000" b="1">
                        <a:ln>
                          <a:noFill/>
                        </a:ln>
                        <a:solidFill>
                          <a:srgbClr val="FF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ctr" fontAlgn="auto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40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仿宋"/>
                          <a:ea typeface="仿宋"/>
                        </a:rPr>
                        <a:t> </a:t>
                      </a:r>
                      <a:endParaRPr lang="en-US" altLang="zh-CN" sz="4000" b="1">
                        <a:ln>
                          <a:noFill/>
                        </a:ln>
                        <a:solidFill>
                          <a:srgbClr val="FF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8130">
                <a:tc>
                  <a:txBody>
                    <a:bodyPr/>
                    <a:p>
                      <a:pPr marL="68580" indent="0" algn="ctr" fontAlgn="auto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4000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仿宋"/>
                          <a:ea typeface="仿宋"/>
                        </a:rPr>
                        <a:t>纪律</a:t>
                      </a:r>
                      <a:endParaRPr lang="zh-CN" sz="4000" b="1">
                        <a:ln>
                          <a:noFill/>
                        </a:ln>
                        <a:solidFill>
                          <a:srgbClr val="FF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68580" indent="0" algn="ctr" fontAlgn="auto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4000" b="1">
                        <a:ln>
                          <a:noFill/>
                        </a:ln>
                        <a:solidFill>
                          <a:srgbClr val="FF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/>
          <p:nvPr/>
        </p:nvSpPr>
        <p:spPr>
          <a:xfrm>
            <a:off x="-76200" y="7846060"/>
            <a:ext cx="2307590" cy="2440940"/>
          </a:xfrm>
          <a:custGeom>
            <a:avLst/>
            <a:gdLst/>
            <a:ahLst/>
            <a:cxnLst/>
            <a:rect l="l" t="t" r="r" b="b"/>
            <a:pathLst>
              <a:path w="8075688" h="7473025">
                <a:moveTo>
                  <a:pt x="0" y="0"/>
                </a:moveTo>
                <a:lnTo>
                  <a:pt x="8075688" y="0"/>
                </a:lnTo>
                <a:lnTo>
                  <a:pt x="8075688" y="7473024"/>
                </a:lnTo>
                <a:lnTo>
                  <a:pt x="0" y="747302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2" name="Freeform 7"/>
          <p:cNvSpPr/>
          <p:nvPr/>
        </p:nvSpPr>
        <p:spPr>
          <a:xfrm rot="-10800000" flipH="1">
            <a:off x="13618210" y="6282690"/>
            <a:ext cx="4669790" cy="3960495"/>
          </a:xfrm>
          <a:custGeom>
            <a:avLst/>
            <a:gdLst/>
            <a:ahLst/>
            <a:cxnLst/>
            <a:rect l="l" t="t" r="r" b="b"/>
            <a:pathLst>
              <a:path w="5878779" h="5099840">
                <a:moveTo>
                  <a:pt x="5878779" y="0"/>
                </a:moveTo>
                <a:lnTo>
                  <a:pt x="0" y="0"/>
                </a:lnTo>
                <a:lnTo>
                  <a:pt x="0" y="5099840"/>
                </a:lnTo>
                <a:lnTo>
                  <a:pt x="5878779" y="5099840"/>
                </a:lnTo>
                <a:lnTo>
                  <a:pt x="587877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1353800" y="772160"/>
            <a:ext cx="1240155" cy="1209675"/>
          </a:xfrm>
          <a:custGeom>
            <a:avLst/>
            <a:gdLst/>
            <a:ahLst/>
            <a:cxnLst/>
            <a:rect l="l" t="t" r="r" b="b"/>
            <a:pathLst>
              <a:path w="8075688" h="7473025">
                <a:moveTo>
                  <a:pt x="0" y="0"/>
                </a:moveTo>
                <a:lnTo>
                  <a:pt x="8075688" y="0"/>
                </a:lnTo>
                <a:lnTo>
                  <a:pt x="8075688" y="7473024"/>
                </a:lnTo>
                <a:lnTo>
                  <a:pt x="0" y="747302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3" name="Freeform 5"/>
          <p:cNvSpPr/>
          <p:nvPr/>
        </p:nvSpPr>
        <p:spPr>
          <a:xfrm>
            <a:off x="16459200" y="647700"/>
            <a:ext cx="1240155" cy="1209675"/>
          </a:xfrm>
          <a:custGeom>
            <a:avLst/>
            <a:gdLst/>
            <a:ahLst/>
            <a:cxnLst/>
            <a:rect l="l" t="t" r="r" b="b"/>
            <a:pathLst>
              <a:path w="8075688" h="7473025">
                <a:moveTo>
                  <a:pt x="0" y="0"/>
                </a:moveTo>
                <a:lnTo>
                  <a:pt x="8075688" y="0"/>
                </a:lnTo>
                <a:lnTo>
                  <a:pt x="8075688" y="7473024"/>
                </a:lnTo>
                <a:lnTo>
                  <a:pt x="0" y="747302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文本框 2"/>
          <p:cNvSpPr txBox="1"/>
          <p:nvPr/>
        </p:nvSpPr>
        <p:spPr>
          <a:xfrm>
            <a:off x="304800" y="571500"/>
            <a:ext cx="8729980" cy="5830570"/>
          </a:xfrm>
          <a:prstGeom prst="rect">
            <a:avLst/>
          </a:prstGeom>
        </p:spPr>
        <p:txBody>
          <a:bodyPr>
            <a:noAutofit/>
          </a:bodyPr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我爱我班，爱的是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“万里”那般的勇气，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把我们的汗水挥洒在每个角落。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我爱我班，爱的是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“万里”那般的团结，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在困难面前，我们手牵手，肩并肩。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我爱我班，爱的是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“万里”那般的担当，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在知识的海洋，我们共同探索，勇敢前行。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我爱我班，爱的是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“万里”那般的温暖，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在寒冷的冬日，彼此关怀，如阳光般温暖。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72600" y="3543300"/>
            <a:ext cx="855027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我爱我班，爱的是“万里”那般的激情，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在竞赛的舞台，我们顽强拼搏，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超越自我。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我爱我班，爱的是“万里”那般的成长，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在岁月的长河，我们相互扶持，共同进步。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我爱我班，万里，不仅仅是一个集体，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更是我们青春的印记，是心中永远的家。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Steven Burke - Hero's Theme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600" y="857250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875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1000" y="38372"/>
            <a:ext cx="18842519" cy="11376171"/>
          </a:xfrm>
          <a:custGeom>
            <a:avLst/>
            <a:gdLst/>
            <a:ahLst/>
            <a:cxnLst/>
            <a:rect l="l" t="t" r="r" b="b"/>
            <a:pathLst>
              <a:path w="18842519" h="11376171">
                <a:moveTo>
                  <a:pt x="0" y="0"/>
                </a:moveTo>
                <a:lnTo>
                  <a:pt x="18842519" y="0"/>
                </a:lnTo>
                <a:lnTo>
                  <a:pt x="18842519" y="11376171"/>
                </a:lnTo>
                <a:lnTo>
                  <a:pt x="0" y="11376171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14" name="Freeform 5"/>
          <p:cNvSpPr/>
          <p:nvPr/>
        </p:nvSpPr>
        <p:spPr>
          <a:xfrm>
            <a:off x="-76200" y="7846060"/>
            <a:ext cx="2307590" cy="2440940"/>
          </a:xfrm>
          <a:custGeom>
            <a:avLst/>
            <a:gdLst/>
            <a:ahLst/>
            <a:cxnLst/>
            <a:rect l="l" t="t" r="r" b="b"/>
            <a:pathLst>
              <a:path w="8075688" h="7473025">
                <a:moveTo>
                  <a:pt x="0" y="0"/>
                </a:moveTo>
                <a:lnTo>
                  <a:pt x="8075688" y="0"/>
                </a:lnTo>
                <a:lnTo>
                  <a:pt x="8075688" y="7473024"/>
                </a:lnTo>
                <a:lnTo>
                  <a:pt x="0" y="7473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7"/>
          <p:cNvSpPr/>
          <p:nvPr/>
        </p:nvSpPr>
        <p:spPr>
          <a:xfrm rot="-10800000" flipH="1">
            <a:off x="13618210" y="6282690"/>
            <a:ext cx="4669790" cy="3960495"/>
          </a:xfrm>
          <a:custGeom>
            <a:avLst/>
            <a:gdLst/>
            <a:ahLst/>
            <a:cxnLst/>
            <a:rect l="l" t="t" r="r" b="b"/>
            <a:pathLst>
              <a:path w="5878779" h="5099840">
                <a:moveTo>
                  <a:pt x="5878779" y="0"/>
                </a:moveTo>
                <a:lnTo>
                  <a:pt x="0" y="0"/>
                </a:lnTo>
                <a:lnTo>
                  <a:pt x="0" y="5099840"/>
                </a:lnTo>
                <a:lnTo>
                  <a:pt x="5878779" y="5099840"/>
                </a:lnTo>
                <a:lnTo>
                  <a:pt x="587877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1353800" y="772160"/>
            <a:ext cx="1240155" cy="1209675"/>
          </a:xfrm>
          <a:custGeom>
            <a:avLst/>
            <a:gdLst/>
            <a:ahLst/>
            <a:cxnLst/>
            <a:rect l="l" t="t" r="r" b="b"/>
            <a:pathLst>
              <a:path w="8075688" h="7473025">
                <a:moveTo>
                  <a:pt x="0" y="0"/>
                </a:moveTo>
                <a:lnTo>
                  <a:pt x="8075688" y="0"/>
                </a:lnTo>
                <a:lnTo>
                  <a:pt x="8075688" y="7473024"/>
                </a:lnTo>
                <a:lnTo>
                  <a:pt x="0" y="7473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5"/>
          <p:cNvSpPr/>
          <p:nvPr/>
        </p:nvSpPr>
        <p:spPr>
          <a:xfrm>
            <a:off x="16459200" y="647700"/>
            <a:ext cx="1240155" cy="1209675"/>
          </a:xfrm>
          <a:custGeom>
            <a:avLst/>
            <a:gdLst/>
            <a:ahLst/>
            <a:cxnLst/>
            <a:rect l="l" t="t" r="r" b="b"/>
            <a:pathLst>
              <a:path w="8075688" h="7473025">
                <a:moveTo>
                  <a:pt x="0" y="0"/>
                </a:moveTo>
                <a:lnTo>
                  <a:pt x="8075688" y="0"/>
                </a:lnTo>
                <a:lnTo>
                  <a:pt x="8075688" y="7473024"/>
                </a:lnTo>
                <a:lnTo>
                  <a:pt x="0" y="7473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文本框 8"/>
          <p:cNvSpPr txBox="1"/>
          <p:nvPr/>
        </p:nvSpPr>
        <p:spPr>
          <a:xfrm>
            <a:off x="4953000" y="3841115"/>
            <a:ext cx="9829165" cy="1863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谢谢大家的聆听</a:t>
            </a:r>
            <a:r>
              <a:rPr lang="zh-CN" altLang="en-US" sz="9600" b="1" dirty="0">
                <a:solidFill>
                  <a:srgbClr val="FF0000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！</a:t>
            </a:r>
            <a:endParaRPr lang="zh-CN" altLang="en-US" sz="9600" b="1" dirty="0">
              <a:solidFill>
                <a:srgbClr val="FF0000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TABLE_ENDDRAG_ORIGIN_RECT" val="1016*348"/>
  <p:tag name="TABLE_ENDDRAG_RECT" val="246*207*1016*348"/>
</p:tagLst>
</file>

<file path=ppt/tags/tag2.xml><?xml version="1.0" encoding="utf-8"?>
<p:tagLst xmlns:p="http://schemas.openxmlformats.org/presentationml/2006/main">
  <p:tag name="TABLE_ENDDRAG_ORIGIN_RECT" val="172*475"/>
  <p:tag name="TABLE_ENDDRAG_RECT" val="164*268*172*475"/>
  <p:tag name="TABLE_EMPHASIZE_COL" val="1"/>
  <p:tag name="TABLE_EMPHASIZE_COL_ID" val="6"/>
  <p:tag name="KSO_WM_UNIT_TABLE_BEAUTIFY" val="smartTable{3f5e77d0-c5f3-442e-88fd-5596968ef1bc}"/>
</p:tagLst>
</file>

<file path=ppt/tags/tag3.xml><?xml version="1.0" encoding="utf-8"?>
<p:tagLst xmlns:p="http://schemas.openxmlformats.org/presentationml/2006/main">
  <p:tag name="TABLE_ENDDRAG_ORIGIN_RECT" val="1047*466"/>
  <p:tag name="TABLE_ENDDRAG_RECT" val="366*273*1047*466"/>
</p:tagLst>
</file>

<file path=ppt/tags/tag4.xml><?xml version="1.0" encoding="utf-8"?>
<p:tagLst xmlns:p="http://schemas.openxmlformats.org/presentationml/2006/main">
  <p:tag name="TABLE_ENDDRAG_ORIGIN_RECT" val="914*484"/>
  <p:tag name="TABLE_ENDDRAG_RECT" val="256*270*914*484"/>
</p:tagLst>
</file>

<file path=ppt/tags/tag5.xml><?xml version="1.0" encoding="utf-8"?>
<p:tagLst xmlns:p="http://schemas.openxmlformats.org/presentationml/2006/main">
  <p:tag name="commondata" val="eyJoZGlkIjoiMmU4NjU4Yzk0YThhMjcyYzQ4NTFiMGI3YzE2N2QzZT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WPS 演示</Application>
  <PresentationFormat>On-screen Show (4:3)</PresentationFormat>
  <Paragraphs>114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黑体</vt:lpstr>
      <vt:lpstr>汉仪小麦体简</vt:lpstr>
      <vt:lpstr>Arial Unicode MS</vt:lpstr>
      <vt:lpstr>Calibri</vt:lpstr>
      <vt:lpstr>仿宋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蓝白色清新校园分享心理健康演示文稿	</dc:title>
  <dc:creator/>
  <cp:lastModifiedBy>Administrator</cp:lastModifiedBy>
  <cp:revision>44</cp:revision>
  <dcterms:created xsi:type="dcterms:W3CDTF">2006-08-16T00:00:00Z</dcterms:created>
  <dcterms:modified xsi:type="dcterms:W3CDTF">2024-06-10T08:40:07Z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E65D30AA0FD74948BDF776FF41443E46_13</vt:lpwstr>
  </property>
  <property fmtid="{D5CDD505-2E9C-101B-9397-08002B2CF9AE}" pid="3" name="KSOProductBuildVer">
    <vt:lpwstr>2052-12.1.0.17133</vt:lpwstr>
  </property>
</Properties>
</file>