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embeddedFontLst>
    <p:embeddedFont>
      <p:font typeface="汉仪铸字木头人W" panose="0002060004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36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 descr="7b0a2020202022776f7264617274223a2022220a7d0a"/>
          <p:cNvSpPr/>
          <p:nvPr/>
        </p:nvSpPr>
        <p:spPr>
          <a:xfrm>
            <a:off x="32385" y="128270"/>
            <a:ext cx="12125325" cy="64795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从</a:t>
            </a:r>
            <a:r>
              <a:rPr lang="en-US" altLang="zh-CN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“</a:t>
            </a:r>
            <a:r>
              <a:rPr lang="zh-CN" altLang="en-US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谁与争锋</a:t>
            </a:r>
            <a:r>
              <a:rPr lang="en-US" altLang="zh-CN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”</a:t>
            </a:r>
            <a:endParaRPr lang="en-US" altLang="zh-CN" sz="10000" b="1">
              <a:ln w="34925" cmpd="sng">
                <a:solidFill>
                  <a:schemeClr val="bg1"/>
                </a:solidFill>
                <a:prstDash val="solid"/>
              </a:ln>
              <a:solidFill>
                <a:srgbClr val="56A11F"/>
              </a:solidFill>
              <a:effectLst>
                <a:outerShdw dist="114300" dir="2100000" sx="103000" sy="103000" algn="tr" rotWithShape="0">
                  <a:srgbClr val="C5C577">
                    <a:alpha val="100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到</a:t>
            </a:r>
            <a:r>
              <a:rPr lang="en-US" altLang="zh-CN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“</a:t>
            </a:r>
            <a:r>
              <a:rPr lang="zh-CN" altLang="en-US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群星闪耀</a:t>
            </a:r>
            <a:r>
              <a:rPr lang="en-US" altLang="zh-CN" sz="10000" b="1">
                <a:ln w="34925" cmpd="sng">
                  <a:solidFill>
                    <a:schemeClr val="bg1"/>
                  </a:solidFill>
                  <a:prstDash val="solid"/>
                </a:ln>
                <a:solidFill>
                  <a:srgbClr val="56A11F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</a:rPr>
              <a:t>”</a:t>
            </a:r>
            <a:endParaRPr lang="en-US" altLang="zh-CN" sz="10000" b="1">
              <a:ln w="34925" cmpd="sng">
                <a:solidFill>
                  <a:schemeClr val="bg1"/>
                </a:solidFill>
                <a:prstDash val="solid"/>
              </a:ln>
              <a:solidFill>
                <a:srgbClr val="56A11F"/>
              </a:solidFill>
              <a:effectLst>
                <a:outerShdw dist="114300" dir="2100000" sx="103000" sy="103000" algn="tr" rotWithShape="0">
                  <a:srgbClr val="C5C577">
                    <a:alpha val="100000"/>
                  </a:srgbClr>
                </a:outerShdw>
              </a:effectLst>
              <a:latin typeface="汉仪铸字木头人W" panose="00020600040101010101" charset="-122"/>
              <a:ea typeface="汉仪铸字木头人W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635" y="216535"/>
            <a:ext cx="6420485" cy="64979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945" y="125730"/>
            <a:ext cx="5597525" cy="651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580" y="116840"/>
            <a:ext cx="5132070" cy="662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116840"/>
            <a:ext cx="5597525" cy="65151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35625" y="793115"/>
            <a:ext cx="6885305" cy="5244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45085"/>
            <a:ext cx="5398135" cy="6737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445" y="-27305"/>
            <a:ext cx="6599555" cy="23761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45" y="2359025"/>
            <a:ext cx="5897880" cy="4424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9425" y="45085"/>
            <a:ext cx="5957570" cy="1143000"/>
          </a:xfrm>
        </p:spPr>
        <p:txBody>
          <a:bodyPr/>
          <a:p>
            <a:r>
              <a:rPr lang="zh-CN" altLang="en-US"/>
              <a:t>由此而得到的：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35505" y="1052830"/>
            <a:ext cx="8539480" cy="4526280"/>
          </a:xfrm>
        </p:spPr>
        <p:txBody>
          <a:bodyPr/>
          <a:p>
            <a:r>
              <a:rPr lang="zh-CN" altLang="en-US"/>
              <a:t>团结合作</a:t>
            </a:r>
            <a:endParaRPr lang="zh-CN" altLang="en-US"/>
          </a:p>
          <a:p>
            <a:r>
              <a:rPr lang="zh-CN" altLang="en-US"/>
              <a:t>竞争意识</a:t>
            </a:r>
            <a:endParaRPr lang="zh-CN" altLang="en-US"/>
          </a:p>
          <a:p>
            <a:r>
              <a:rPr lang="zh-CN" altLang="en-US"/>
              <a:t>小组长的领导力，组员的配合度</a:t>
            </a:r>
            <a:endParaRPr lang="zh-CN" altLang="en-US"/>
          </a:p>
          <a:p>
            <a:r>
              <a:rPr lang="zh-CN" altLang="en-US"/>
              <a:t>容纳宽容他人</a:t>
            </a:r>
            <a:endParaRPr lang="zh-CN" altLang="en-US"/>
          </a:p>
          <a:p>
            <a:r>
              <a:rPr lang="zh-CN" altLang="en-US"/>
              <a:t>解决问题的态度和方法</a:t>
            </a:r>
            <a:endParaRPr lang="zh-CN" altLang="en-US"/>
          </a:p>
          <a:p>
            <a:r>
              <a:rPr lang="zh-CN" altLang="en-US"/>
              <a:t>自我管理的能力</a:t>
            </a:r>
            <a:endParaRPr lang="zh-CN" altLang="en-US"/>
          </a:p>
          <a:p>
            <a:r>
              <a:rPr lang="zh-CN" altLang="en-US"/>
              <a:t>优秀班风的建设</a:t>
            </a:r>
            <a:endParaRPr lang="zh-CN" altLang="en-US"/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/>
          </a:p>
          <a:p>
            <a:r>
              <a:rPr lang="zh-CN" altLang="en-US"/>
              <a:t>学习成绩的提升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7035" y="260350"/>
            <a:ext cx="11473815" cy="636651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动态调整的教育机制具有强大生命力。小组竞争机制通过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实践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反馈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优化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的螺旋上升模式，实现了从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教师主导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师生共建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的转变，</a:t>
            </a:r>
            <a:r>
              <a:rPr lang="zh-CN" altLang="en-US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最终形成具有班级特色的自治体系。</a:t>
            </a:r>
            <a:endParaRPr lang="zh-CN" altLang="en-US" sz="3200" b="0" i="0">
              <a:solidFill>
                <a:srgbClr val="40404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冲突转化带来的教育契机。几次重大矛盾（如评分争议、诚信危机、缺勤计算等）通过民主议事机制转化为制度建设节点，</a:t>
            </a:r>
            <a:r>
              <a:rPr lang="zh-CN" altLang="en-US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培养了学生的规则意识与问题解决能力。</a:t>
            </a:r>
            <a:endParaRPr lang="zh-CN" altLang="en-US" sz="3200" b="0" i="0">
              <a:solidFill>
                <a:srgbClr val="40404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多元评价体系激活成长潜能。竞争焦点从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个人表现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转向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集体进步</a:t>
            </a:r>
            <a:r>
              <a:rPr lang="en-US" altLang="zh-CN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0" i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，促使优生发展领导力，后进生获得成就动机，</a:t>
            </a:r>
            <a:r>
              <a:rPr lang="zh-CN" altLang="en-US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形成</a:t>
            </a:r>
            <a:r>
              <a:rPr lang="en-US" altLang="zh-CN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以强带弱，弱中求进</a:t>
            </a:r>
            <a:r>
              <a:rPr lang="en-US" altLang="zh-CN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1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的生态圈。</a:t>
            </a:r>
            <a:endParaRPr lang="zh-CN" altLang="en-US" sz="3200" b="1" i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615" y="836930"/>
            <a:ext cx="11814810" cy="615124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教育公平的辩证性：</a:t>
            </a:r>
            <a:r>
              <a:rPr lang="zh-CN" altLang="en-US"/>
              <a:t>分组时兼顾性别、性格、能力的</a:t>
            </a:r>
            <a:r>
              <a:rPr lang="en-US" altLang="zh-CN"/>
              <a:t>“</a:t>
            </a:r>
            <a:r>
              <a:rPr lang="zh-CN" altLang="en-US"/>
              <a:t>刻意平衡</a:t>
            </a:r>
            <a:r>
              <a:rPr lang="en-US" altLang="zh-CN"/>
              <a:t>”</a:t>
            </a:r>
            <a:r>
              <a:rPr lang="zh-CN" altLang="en-US"/>
              <a:t>，揭示了公平不是绝对均等，而是让每个学生都能找到成长支点的艺术。</a:t>
            </a:r>
            <a:endParaRPr lang="en-US" altLang="zh-CN"/>
          </a:p>
          <a:p>
            <a:r>
              <a:rPr lang="zh-CN" altLang="en-US" b="1">
                <a:solidFill>
                  <a:srgbClr val="FF0000"/>
                </a:solidFill>
              </a:rPr>
              <a:t>竞争合作的共生关系：</a:t>
            </a:r>
            <a:r>
              <a:rPr lang="zh-CN" altLang="en-US"/>
              <a:t>当竞争目标从</a:t>
            </a:r>
            <a:r>
              <a:rPr lang="en-US" altLang="zh-CN"/>
              <a:t>“</a:t>
            </a:r>
            <a:r>
              <a:rPr lang="zh-CN" altLang="en-US"/>
              <a:t>压倒对手</a:t>
            </a:r>
            <a:r>
              <a:rPr lang="en-US" altLang="zh-CN"/>
              <a:t>”</a:t>
            </a:r>
            <a:r>
              <a:rPr lang="zh-CN" altLang="en-US"/>
              <a:t>转为</a:t>
            </a:r>
            <a:r>
              <a:rPr lang="en-US" altLang="zh-CN"/>
              <a:t>“</a:t>
            </a:r>
            <a:r>
              <a:rPr lang="zh-CN" altLang="en-US"/>
              <a:t>超越自我</a:t>
            </a:r>
            <a:r>
              <a:rPr lang="en-US" altLang="zh-CN"/>
              <a:t>”</a:t>
            </a:r>
            <a:r>
              <a:rPr lang="zh-CN" altLang="en-US"/>
              <a:t>，小组间的</a:t>
            </a:r>
            <a:r>
              <a:rPr lang="en-US" altLang="zh-CN"/>
              <a:t>“</a:t>
            </a:r>
            <a:r>
              <a:rPr lang="zh-CN" altLang="en-US"/>
              <a:t>玻璃墙</a:t>
            </a:r>
            <a:r>
              <a:rPr lang="en-US" altLang="zh-CN"/>
              <a:t>”</a:t>
            </a:r>
            <a:r>
              <a:rPr lang="zh-CN" altLang="en-US"/>
              <a:t>反而成为相互镜鉴的窗口，印证了</a:t>
            </a:r>
            <a:r>
              <a:rPr lang="en-US" altLang="zh-CN"/>
              <a:t>“</a:t>
            </a:r>
            <a:r>
              <a:rPr lang="zh-CN" altLang="en-US"/>
              <a:t>和而不同</a:t>
            </a:r>
            <a:r>
              <a:rPr lang="en-US" altLang="zh-CN"/>
              <a:t>”</a:t>
            </a:r>
            <a:r>
              <a:rPr lang="zh-CN" altLang="en-US"/>
              <a:t>的智慧。</a:t>
            </a:r>
            <a:endParaRPr lang="en-US" altLang="zh-CN"/>
          </a:p>
          <a:p>
            <a:r>
              <a:rPr lang="zh-CN" altLang="en-US" b="1">
                <a:solidFill>
                  <a:srgbClr val="FF0000"/>
                </a:solidFill>
              </a:rPr>
              <a:t>制度育人的深层价值：</a:t>
            </a:r>
            <a:r>
              <a:rPr lang="zh-CN" altLang="en-US"/>
              <a:t>评分机制本质是契约精神的具象化，学生在反复的</a:t>
            </a:r>
            <a:r>
              <a:rPr lang="en-US" altLang="zh-CN"/>
              <a:t>"</a:t>
            </a:r>
            <a:r>
              <a:rPr lang="zh-CN" altLang="en-US"/>
              <a:t>制定</a:t>
            </a:r>
            <a:r>
              <a:rPr lang="en-US" altLang="zh-CN"/>
              <a:t>-</a:t>
            </a:r>
            <a:r>
              <a:rPr lang="zh-CN" altLang="en-US"/>
              <a:t>破坏</a:t>
            </a:r>
            <a:r>
              <a:rPr lang="en-US" altLang="zh-CN"/>
              <a:t>-</a:t>
            </a:r>
            <a:r>
              <a:rPr lang="zh-CN" altLang="en-US"/>
              <a:t>重建</a:t>
            </a:r>
            <a:r>
              <a:rPr lang="en-US" altLang="zh-CN"/>
              <a:t>"</a:t>
            </a:r>
            <a:r>
              <a:rPr lang="zh-CN" altLang="en-US"/>
              <a:t>规则过程中，完成了从</a:t>
            </a:r>
            <a:r>
              <a:rPr lang="en-US" altLang="zh-CN"/>
              <a:t>“</a:t>
            </a:r>
            <a:r>
              <a:rPr lang="zh-CN" altLang="en-US"/>
              <a:t>他律</a:t>
            </a:r>
            <a:r>
              <a:rPr lang="en-US" altLang="zh-CN"/>
              <a:t>”</a:t>
            </a:r>
            <a:r>
              <a:rPr lang="zh-CN" altLang="en-US"/>
              <a:t>到</a:t>
            </a:r>
            <a:r>
              <a:rPr lang="en-US" altLang="zh-CN"/>
              <a:t>“</a:t>
            </a:r>
            <a:r>
              <a:rPr lang="zh-CN" altLang="en-US"/>
              <a:t>自律</a:t>
            </a:r>
            <a:r>
              <a:rPr lang="en-US" altLang="zh-CN"/>
              <a:t>”</a:t>
            </a:r>
            <a:r>
              <a:rPr lang="zh-CN" altLang="en-US"/>
              <a:t>的人格塑造。</a:t>
            </a:r>
            <a:endParaRPr lang="en-US" altLang="zh-CN"/>
          </a:p>
          <a:p>
            <a:r>
              <a:rPr lang="zh-CN" altLang="en-US" b="1">
                <a:solidFill>
                  <a:srgbClr val="FF0000"/>
                </a:solidFill>
              </a:rPr>
              <a:t>班主任的角色转型：</a:t>
            </a:r>
            <a:r>
              <a:rPr lang="zh-CN" altLang="en-US"/>
              <a:t>教师从制度设计者退居为流程促进者，通过</a:t>
            </a:r>
            <a:r>
              <a:rPr lang="en-US" altLang="zh-CN"/>
              <a:t>“</a:t>
            </a:r>
            <a:r>
              <a:rPr lang="zh-CN" altLang="en-US"/>
              <a:t>权力让渡</a:t>
            </a:r>
            <a:r>
              <a:rPr lang="en-US" altLang="zh-CN"/>
              <a:t>”</a:t>
            </a:r>
            <a:r>
              <a:rPr lang="zh-CN" altLang="en-US"/>
              <a:t>实现了教育影响力的几何级增长。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44450"/>
            <a:ext cx="4288790" cy="899795"/>
          </a:xfrm>
        </p:spPr>
        <p:txBody>
          <a:bodyPr/>
          <a:p>
            <a:r>
              <a:rPr lang="zh-CN" altLang="en-US" sz="3600"/>
              <a:t>由此而想到的：</a:t>
            </a:r>
            <a:endParaRPr lang="zh-CN" altLang="en-US" sz="36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resource_record_key" val="{&quot;12&quot;:[25001083]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WPS 演示</Application>
  <PresentationFormat/>
  <Paragraphs>27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汉仪铸字木头人W</vt:lpstr>
      <vt:lpstr>微软雅黑</vt:lpstr>
      <vt:lpstr>Arial Unicode MS</vt:lpstr>
      <vt:lpstr>Calibri</vt:lpstr>
      <vt:lpstr>DeepSeek-CJK-patch</vt:lpstr>
      <vt:lpstr>Segoe Print</vt:lpstr>
      <vt:lpstr>汉仪雅酷黑-95F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由此而得到的：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HUAWEI</dc:creator>
  <cp:lastModifiedBy>残雪</cp:lastModifiedBy>
  <cp:revision>10</cp:revision>
  <dcterms:created xsi:type="dcterms:W3CDTF">2025-05-07T06:24:00Z</dcterms:created>
  <dcterms:modified xsi:type="dcterms:W3CDTF">2025-05-12T08:44:42Z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2958AD096E224648BB24EBFFE5FB31E8_12</vt:lpwstr>
  </property>
</Properties>
</file>