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28" r:id="rId3"/>
    <p:sldId id="459" r:id="rId5"/>
    <p:sldId id="295" r:id="rId6"/>
    <p:sldId id="359" r:id="rId7"/>
    <p:sldId id="464" r:id="rId8"/>
    <p:sldId id="465" r:id="rId9"/>
    <p:sldId id="470" r:id="rId10"/>
    <p:sldId id="361" r:id="rId11"/>
    <p:sldId id="468" r:id="rId12"/>
    <p:sldId id="467" r:id="rId13"/>
    <p:sldId id="369" r:id="rId14"/>
    <p:sldId id="469" r:id="rId15"/>
    <p:sldId id="292" r:id="rId16"/>
  </p:sldIdLst>
  <p:sldSz cx="9144000" cy="5143500" type="screen16x9"/>
  <p:notesSz cx="6858000" cy="9144000"/>
  <p:embeddedFontLst>
    <p:embeddedFont>
      <p:font typeface="微软雅黑" panose="020B0503020204020204" charset="-122"/>
      <p:regular r:id="rId22"/>
    </p:embeddedFont>
    <p:embeddedFont>
      <p:font typeface="华文楷体" panose="02010600040101010101" charset="-122"/>
      <p:regular r:id="rId23"/>
    </p:embeddedFont>
    <p:embeddedFont>
      <p:font typeface="黑体" panose="0201060906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楷体" panose="02010609060101010101" charset="-122"/>
      <p:regular r:id="rId30"/>
    </p:embeddedFont>
    <p:embeddedFont>
      <p:font typeface="Aharoni" panose="02010803020104030203" pitchFamily="2" charset="-79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2" autoAdjust="0"/>
    <p:restoredTop sz="99816" autoAdjust="0"/>
  </p:normalViewPr>
  <p:slideViewPr>
    <p:cSldViewPr showGuides="1">
      <p:cViewPr varScale="1">
        <p:scale>
          <a:sx n="153" d="100"/>
          <a:sy n="153" d="100"/>
        </p:scale>
        <p:origin x="546" y="126"/>
      </p:cViewPr>
      <p:guideLst>
        <p:guide orient="horz" pos="17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27.xml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76305" y="386794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教学分析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 flipH="1">
            <a:off x="8129138" y="4314444"/>
            <a:ext cx="1512055" cy="142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81655" y="386794"/>
            <a:ext cx="1546773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Design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教学设计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98426" y="386794"/>
            <a:ext cx="160031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Process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教学过程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83298" y="386794"/>
            <a:ext cx="171765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Refletion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教学反思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26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26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1" Type="http://schemas.openxmlformats.org/officeDocument/2006/relationships/notesSlide" Target="../notesSlides/notesSlide2.xml"/><Relationship Id="rId30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9" Type="http://schemas.openxmlformats.org/officeDocument/2006/relationships/tags" Target="../tags/tag35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image" Target="../media/image18.png"/><Relationship Id="rId20" Type="http://schemas.openxmlformats.org/officeDocument/2006/relationships/tags" Target="../tags/tag27.xml"/><Relationship Id="rId2" Type="http://schemas.openxmlformats.org/officeDocument/2006/relationships/tags" Target="../tags/tag14.xml"/><Relationship Id="rId19" Type="http://schemas.microsoft.com/office/2007/relationships/hdphoto" Target="../media/image17.wdp"/><Relationship Id="rId18" Type="http://schemas.openxmlformats.org/officeDocument/2006/relationships/image" Target="../media/image16.png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microsoft.com/office/2007/relationships/hdphoto" Target="../media/image15.wdp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jpe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>
            <a:off x="7164476" y="0"/>
            <a:ext cx="5292624" cy="3345532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 rot="2700000">
            <a:off x="2312366" y="3094777"/>
            <a:ext cx="313273" cy="31327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2700000">
            <a:off x="7223025" y="1422453"/>
            <a:ext cx="345229" cy="34522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700000">
            <a:off x="6655086" y="1708528"/>
            <a:ext cx="260187" cy="260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700000">
            <a:off x="800921" y="2303699"/>
            <a:ext cx="260187" cy="260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2700000">
            <a:off x="6334077" y="3310932"/>
            <a:ext cx="275168" cy="27516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2700000">
            <a:off x="8007115" y="3156809"/>
            <a:ext cx="260187" cy="260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2700000">
            <a:off x="8609772" y="2773741"/>
            <a:ext cx="260187" cy="260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6414" y="2806471"/>
            <a:ext cx="149205" cy="1492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2700000">
            <a:off x="5788292" y="2680508"/>
            <a:ext cx="229987" cy="22998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rot="2700000">
            <a:off x="1969866" y="2784086"/>
            <a:ext cx="229987" cy="22998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2700000">
            <a:off x="2749010" y="1449656"/>
            <a:ext cx="199892" cy="199892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rot="2700000">
            <a:off x="7916041" y="2213423"/>
            <a:ext cx="199892" cy="199892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rot="2700000">
            <a:off x="4790223" y="3186238"/>
            <a:ext cx="339475" cy="339475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文本框 3"/>
          <p:cNvSpPr txBox="1">
            <a:spLocks noChangeArrowheads="1"/>
          </p:cNvSpPr>
          <p:nvPr/>
        </p:nvSpPr>
        <p:spPr bwMode="auto">
          <a:xfrm>
            <a:off x="3923757" y="3436207"/>
            <a:ext cx="4981336" cy="1558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693" tIns="40847" rIns="81693" bIns="40847">
            <a:spAutoFit/>
          </a:bodyPr>
          <a:lstStyle/>
          <a:p>
            <a:pPr indent="0" algn="ctr" defTabSz="68580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汇报人：吴燕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0" algn="ctr" defTabSz="68580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时间：</a:t>
            </a:r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2025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</a:t>
            </a:r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月</a:t>
            </a:r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日</a:t>
            </a:r>
            <a:endParaRPr lang="zh-CN" altLang="zh-CN" sz="3200" b="1" dirty="0">
              <a:solidFill>
                <a:sysClr val="windowText" lastClr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>
            <a:off x="-1692566" y="3261359"/>
            <a:ext cx="4213525" cy="3967760"/>
          </a:xfrm>
          <a:prstGeom prst="rect">
            <a:avLst/>
          </a:prstGeom>
        </p:spPr>
      </p:pic>
      <p:sp>
        <p:nvSpPr>
          <p:cNvPr id="46" name="椭圆 45"/>
          <p:cNvSpPr/>
          <p:nvPr/>
        </p:nvSpPr>
        <p:spPr>
          <a:xfrm rot="2700000">
            <a:off x="731841" y="1364593"/>
            <a:ext cx="180000" cy="18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560" y="1275715"/>
            <a:ext cx="9429115" cy="1852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ts val="4580"/>
              </a:lnSpc>
            </a:pPr>
            <a:endParaRPr lang="zh-CN" altLang="en-US" sz="4400" b="1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  <a:sym typeface="+mn-ea"/>
            </a:endParaRPr>
          </a:p>
          <a:p>
            <a:pPr indent="0" algn="ctr">
              <a:lnSpc>
                <a:spcPts val="4580"/>
              </a:lnSpc>
            </a:pPr>
            <a:endParaRPr lang="zh-CN" altLang="en-US" sz="4400" b="1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  <a:sym typeface="+mn-ea"/>
            </a:endParaRPr>
          </a:p>
          <a:p>
            <a:pPr indent="0" algn="ctr">
              <a:lnSpc>
                <a:spcPts val="4580"/>
              </a:lnSpc>
            </a:pPr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让协同教育渐入</a:t>
            </a:r>
            <a:r>
              <a:rPr lang="en-US" altLang="zh-CN" sz="48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家</a:t>
            </a:r>
            <a:r>
              <a:rPr lang="en-US" altLang="zh-CN" sz="48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”</a:t>
            </a:r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境</a:t>
            </a:r>
            <a:endParaRPr lang="zh-CN" altLang="en-US" sz="4800" b="1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360" y="915670"/>
            <a:ext cx="457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互联网</a:t>
            </a:r>
            <a:r>
              <a:rPr lang="en-US" altLang="zh-CN" sz="7200" b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+</a:t>
            </a:r>
            <a:endParaRPr lang="en-US" altLang="zh-CN" sz="7200" b="1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163699" y="1099069"/>
            <a:ext cx="8503266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25" name="矩形 24"/>
            <p:cNvSpPr/>
            <p:nvPr>
              <p:custDataLst>
                <p:tags r:id="rId2"/>
              </p:custDataLst>
            </p:nvPr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27" name="矩形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28" name="矩形 27"/>
              <p:cNvSpPr/>
              <p:nvPr>
                <p:custDataLst>
                  <p:tags r:id="rId4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29" name="矩形 28"/>
              <p:cNvSpPr/>
              <p:nvPr>
                <p:custDataLst>
                  <p:tags r:id="rId5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0" name="矩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3" name="等腰三角形 32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sp>
        <p:nvSpPr>
          <p:cNvPr id="50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2565" y="2211705"/>
            <a:ext cx="2433320" cy="12960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七年级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自我介绍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介绍家人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58" name="椭圆 57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7353935" y="1275080"/>
            <a:ext cx="585470" cy="58547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519430" y="1275080"/>
            <a:ext cx="574040" cy="5740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p>
            <a:pPr algn="ctr"/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61" name="椭圆 60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3985260" y="1285875"/>
            <a:ext cx="574675" cy="5746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-36830" y="51435"/>
            <a:ext cx="6372225" cy="5702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让家庭教育的资源厚实学校教育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30245" y="2211705"/>
            <a:ext cx="2418715" cy="12960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八年级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悦纳自己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    </a:t>
            </a:r>
            <a:endParaRPr lang="en-US" altLang="zh-C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</a:t>
            </a:r>
            <a:endParaRPr lang="en-US" altLang="zh-C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分享成长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3" name="MH_Text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44615" y="2212975"/>
            <a:ext cx="2374265" cy="12960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九年级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成长规划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lvl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</a:t>
            </a:r>
            <a:endParaRPr lang="en-US" altLang="zh-C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lvl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职业介绍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71775" y="372364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主题教育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Text_1"/>
          <p:cNvSpPr/>
          <p:nvPr>
            <p:custDataLst>
              <p:tags r:id="rId1"/>
            </p:custDataLst>
          </p:nvPr>
        </p:nvSpPr>
        <p:spPr>
          <a:xfrm>
            <a:off x="395605" y="1707515"/>
            <a:ext cx="8293100" cy="187198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noAutofit/>
          </a:bodyPr>
          <a:lstStyle/>
          <a:p>
            <a:pPr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作为支撑平台的家长会，无疑是最好的互动平台。而家长，成为线上讲学最好的教育团队。有了互联网的支持，我们可以</a:t>
            </a:r>
            <a:r>
              <a:rPr lang="zh-CN" altLang="en-US" sz="1400" dirty="0">
                <a:solidFill>
                  <a:schemeClr val="accent6"/>
                </a:solidFill>
                <a:cs typeface="+mn-ea"/>
                <a:sym typeface="+mn-lt"/>
              </a:rPr>
              <a:t>克服时间和空间的局限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，约定时间，约定主题，约定形式，为学生和家长量身打造教育资源。互联网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下的班会课，让家庭教育的资源厚实了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学校教育。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-36830" y="51435"/>
            <a:ext cx="6372225" cy="5702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让家庭教育的资源厚实学校教育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23190"/>
            <a:ext cx="5562600" cy="4431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34075" y="554990"/>
            <a:ext cx="3006725" cy="453834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互联网的加持，实际上是让家庭教育、学校教育、社会教育作为教育体系的三个维度，在教育的生态系统中相互影响，相互作用。既要关照当下，遵循人的成长规律，使学生轻松愉快地享受作为少年儿童的幸福时光，切不可拔苗助长；又要立足未来，使学生获得智慧的增长、自由而全面的发展。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>
            <a:off x="3840251" y="0"/>
            <a:ext cx="5292624" cy="334553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>
            <a:off x="-1001604" y="2299647"/>
            <a:ext cx="4213525" cy="3967760"/>
          </a:xfrm>
          <a:prstGeom prst="rect">
            <a:avLst/>
          </a:prstGeom>
        </p:spPr>
      </p:pic>
      <p:sp>
        <p:nvSpPr>
          <p:cNvPr id="15" name="对角圆角矩形 14"/>
          <p:cNvSpPr/>
          <p:nvPr/>
        </p:nvSpPr>
        <p:spPr bwMode="auto">
          <a:xfrm>
            <a:off x="4931855" y="2351453"/>
            <a:ext cx="1440000" cy="1440000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382" y="2644505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谢</a:t>
            </a:r>
            <a:endParaRPr lang="zh-CN" altLang="en-US" sz="5500" dirty="0"/>
          </a:p>
        </p:txBody>
      </p:sp>
      <p:sp>
        <p:nvSpPr>
          <p:cNvPr id="3" name="对角圆角矩形 2"/>
          <p:cNvSpPr/>
          <p:nvPr/>
        </p:nvSpPr>
        <p:spPr bwMode="auto">
          <a:xfrm>
            <a:off x="2219894" y="1635842"/>
            <a:ext cx="1440000" cy="1440000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511" y="1928887"/>
            <a:ext cx="894813" cy="948895"/>
          </a:xfrm>
          <a:prstGeom prst="rect">
            <a:avLst/>
          </a:prstGeom>
          <a:noFill/>
          <a:ln w="22225">
            <a:noFill/>
          </a:ln>
        </p:spPr>
        <p:txBody>
          <a:bodyPr wrap="square" lIns="101522" tIns="50759" rIns="101522" bIns="50759" rtlCol="0">
            <a:spAutoFit/>
          </a:bodyPr>
          <a:lstStyle/>
          <a:p>
            <a:pPr algn="ctr"/>
            <a:r>
              <a:rPr lang="zh-CN" altLang="en-US" sz="55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谢</a:t>
            </a:r>
            <a:endParaRPr lang="zh-CN" altLang="en-US" sz="50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MH_Other_4"/>
          <p:cNvSpPr/>
          <p:nvPr>
            <p:custDataLst>
              <p:tags r:id="rId3"/>
            </p:custDataLst>
          </p:nvPr>
        </p:nvSpPr>
        <p:spPr>
          <a:xfrm>
            <a:off x="6517528" y="3551487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4"/>
            </p:custDataLst>
          </p:nvPr>
        </p:nvSpPr>
        <p:spPr>
          <a:xfrm>
            <a:off x="2394255" y="3418413"/>
            <a:ext cx="269512" cy="2663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5"/>
            </p:custDataLst>
          </p:nvPr>
        </p:nvSpPr>
        <p:spPr>
          <a:xfrm>
            <a:off x="7615243" y="1571064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6"/>
            </p:custDataLst>
          </p:nvPr>
        </p:nvSpPr>
        <p:spPr>
          <a:xfrm>
            <a:off x="702475" y="249541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7"/>
            </p:custDataLst>
          </p:nvPr>
        </p:nvSpPr>
        <p:spPr>
          <a:xfrm>
            <a:off x="1422555" y="317224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8"/>
            </p:custDataLst>
          </p:nvPr>
        </p:nvSpPr>
        <p:spPr>
          <a:xfrm>
            <a:off x="6131800" y="129093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9"/>
            </p:custDataLst>
          </p:nvPr>
        </p:nvSpPr>
        <p:spPr>
          <a:xfrm>
            <a:off x="2412202" y="1117008"/>
            <a:ext cx="351847" cy="34778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10"/>
            </p:custDataLst>
          </p:nvPr>
        </p:nvSpPr>
        <p:spPr>
          <a:xfrm>
            <a:off x="5099198" y="3250451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11"/>
            </p:custDataLst>
          </p:nvPr>
        </p:nvSpPr>
        <p:spPr>
          <a:xfrm>
            <a:off x="7255043" y="332484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2"/>
            </p:custDataLst>
          </p:nvPr>
        </p:nvSpPr>
        <p:spPr>
          <a:xfrm>
            <a:off x="1467159" y="1927496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3"/>
            </p:custDataLst>
          </p:nvPr>
        </p:nvSpPr>
        <p:spPr>
          <a:xfrm>
            <a:off x="3493764" y="1571064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4"/>
            </p:custDataLst>
          </p:nvPr>
        </p:nvSpPr>
        <p:spPr>
          <a:xfrm>
            <a:off x="5673938" y="3524459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5"/>
            </p:custDataLst>
          </p:nvPr>
        </p:nvSpPr>
        <p:spPr>
          <a:xfrm>
            <a:off x="5129909" y="1059618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6"/>
            </p:custDataLst>
          </p:nvPr>
        </p:nvSpPr>
        <p:spPr>
          <a:xfrm>
            <a:off x="3062934" y="3366062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7"/>
            </p:custDataLst>
          </p:nvPr>
        </p:nvSpPr>
        <p:spPr>
          <a:xfrm>
            <a:off x="7363044" y="2495417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8"/>
            </p:custDataLst>
          </p:nvPr>
        </p:nvSpPr>
        <p:spPr>
          <a:xfrm>
            <a:off x="4521560" y="3713898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3119640" y="-1500994"/>
            <a:ext cx="2693995" cy="269399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85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5079" y="267494"/>
            <a:ext cx="10624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accent1"/>
                </a:solidFill>
              </a:rPr>
              <a:t>目 录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58" y="814315"/>
            <a:ext cx="1343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CONTENTS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MH_Other_4"/>
          <p:cNvSpPr/>
          <p:nvPr>
            <p:custDataLst>
              <p:tags r:id="rId1"/>
            </p:custDataLst>
          </p:nvPr>
        </p:nvSpPr>
        <p:spPr>
          <a:xfrm>
            <a:off x="5025397" y="1493242"/>
            <a:ext cx="153296" cy="15329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2"/>
            </p:custDataLst>
          </p:nvPr>
        </p:nvSpPr>
        <p:spPr>
          <a:xfrm>
            <a:off x="4582668" y="1406302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3"/>
            </p:custDataLst>
          </p:nvPr>
        </p:nvSpPr>
        <p:spPr>
          <a:xfrm>
            <a:off x="3252435" y="1325302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4"/>
            </p:custDataLst>
          </p:nvPr>
        </p:nvSpPr>
        <p:spPr>
          <a:xfrm>
            <a:off x="5289040" y="1307302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5"/>
            </p:custDataLst>
          </p:nvPr>
        </p:nvSpPr>
        <p:spPr>
          <a:xfrm>
            <a:off x="5734831" y="1455655"/>
            <a:ext cx="153296" cy="15329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6"/>
            </p:custDataLst>
          </p:nvPr>
        </p:nvSpPr>
        <p:spPr>
          <a:xfrm>
            <a:off x="4383629" y="1512136"/>
            <a:ext cx="153296" cy="15329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7"/>
            </p:custDataLst>
          </p:nvPr>
        </p:nvSpPr>
        <p:spPr>
          <a:xfrm>
            <a:off x="4144118" y="1554358"/>
            <a:ext cx="153296" cy="15329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8"/>
            </p:custDataLst>
          </p:nvPr>
        </p:nvSpPr>
        <p:spPr>
          <a:xfrm>
            <a:off x="3595954" y="1230654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9"/>
            </p:custDataLst>
          </p:nvPr>
        </p:nvSpPr>
        <p:spPr>
          <a:xfrm>
            <a:off x="3990896" y="1230654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0"/>
            </p:custDataLst>
          </p:nvPr>
        </p:nvSpPr>
        <p:spPr>
          <a:xfrm>
            <a:off x="4881397" y="1163302"/>
            <a:ext cx="288000" cy="288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1"/>
            </p:custDataLst>
          </p:nvPr>
        </p:nvSpPr>
        <p:spPr>
          <a:xfrm>
            <a:off x="3792287" y="1477468"/>
            <a:ext cx="153296" cy="15329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09" y="-1750064"/>
            <a:ext cx="3546809" cy="243277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>
            <a:off x="6243572" y="-53734"/>
            <a:ext cx="2900428" cy="183339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 flipH="1">
            <a:off x="-45662" y="-269723"/>
            <a:ext cx="2900428" cy="183339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1548130" y="2068195"/>
            <a:ext cx="600710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560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互联网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+”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让学校教育的平台切入家庭教育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6"/>
            </p:custDataLst>
          </p:nvPr>
        </p:nvGrpSpPr>
        <p:grpSpPr>
          <a:xfrm>
            <a:off x="1230038" y="3094145"/>
            <a:ext cx="1699535" cy="1039978"/>
            <a:chOff x="584926" y="2009550"/>
            <a:chExt cx="1699535" cy="1039978"/>
          </a:xfrm>
        </p:grpSpPr>
        <p:pic>
          <p:nvPicPr>
            <p:cNvPr id="7" name="Picture 2" descr="C:\Users\Administrator\Desktop\微立体创业计划\001.pn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26" y="2038125"/>
              <a:ext cx="871220" cy="8712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Administrator\Desktop\微立体创业计划\002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26" y="2009550"/>
              <a:ext cx="899160" cy="899795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>
              <p:custDataLst>
                <p:tags r:id="rId22"/>
              </p:custDataLst>
            </p:nvPr>
          </p:nvSpPr>
          <p:spPr>
            <a:xfrm>
              <a:off x="1138695" y="2436753"/>
              <a:ext cx="1145766" cy="612775"/>
            </a:xfrm>
            <a:prstGeom prst="rect">
              <a:avLst/>
            </a:prstGeom>
          </p:spPr>
          <p:txBody>
            <a:bodyPr wrap="square" lIns="121890" tIns="60945" rIns="121890" bIns="60945">
              <a:spAutoFit/>
            </a:bodyPr>
            <a:p>
              <a:pPr algn="ctr" defTabSz="12452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accent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445260" y="1995805"/>
            <a:ext cx="299085" cy="2070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1" name="组合 10"/>
          <p:cNvGrpSpPr/>
          <p:nvPr>
            <p:custDataLst>
              <p:tags r:id="rId23"/>
            </p:custDataLst>
          </p:nvPr>
        </p:nvGrpSpPr>
        <p:grpSpPr>
          <a:xfrm>
            <a:off x="1230038" y="1878755"/>
            <a:ext cx="1699535" cy="1039978"/>
            <a:chOff x="584926" y="2009550"/>
            <a:chExt cx="1699535" cy="1039978"/>
          </a:xfrm>
        </p:grpSpPr>
        <p:pic>
          <p:nvPicPr>
            <p:cNvPr id="12" name="Picture 2" descr="C:\Users\Administrator\Desktop\微立体创业计划\001.pn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26" y="2038125"/>
              <a:ext cx="871220" cy="8712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Administrator\Desktop\微立体创业计划\002.pn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26" y="2009550"/>
              <a:ext cx="899160" cy="899795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>
              <p:custDataLst>
                <p:tags r:id="rId26"/>
              </p:custDataLst>
            </p:nvPr>
          </p:nvSpPr>
          <p:spPr>
            <a:xfrm>
              <a:off x="1138695" y="2436753"/>
              <a:ext cx="1145766" cy="612775"/>
            </a:xfrm>
            <a:prstGeom prst="rect">
              <a:avLst/>
            </a:prstGeom>
          </p:spPr>
          <p:txBody>
            <a:bodyPr wrap="square" lIns="121890" tIns="60945" rIns="121890" bIns="60945">
              <a:spAutoFit/>
            </a:bodyPr>
            <a:p>
              <a:pPr algn="ctr" defTabSz="12452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accent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27"/>
            </p:custDataLst>
          </p:nvPr>
        </p:nvSpPr>
        <p:spPr>
          <a:xfrm>
            <a:off x="1600835" y="2068195"/>
            <a:ext cx="3606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altLang="zh-C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矩形 21"/>
          <p:cNvSpPr/>
          <p:nvPr>
            <p:custDataLst>
              <p:tags r:id="rId28"/>
            </p:custDataLst>
          </p:nvPr>
        </p:nvSpPr>
        <p:spPr>
          <a:xfrm>
            <a:off x="1600835" y="3291840"/>
            <a:ext cx="3606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altLang="zh-C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8" name="文本框 37"/>
          <p:cNvSpPr txBox="1"/>
          <p:nvPr>
            <p:custDataLst>
              <p:tags r:id="rId29"/>
            </p:custDataLst>
          </p:nvPr>
        </p:nvSpPr>
        <p:spPr>
          <a:xfrm>
            <a:off x="1763395" y="3291840"/>
            <a:ext cx="5711825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560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“互联网+”让家庭教育的资源厚实学校教育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Other_4"/>
          <p:cNvSpPr/>
          <p:nvPr>
            <p:custDataLst>
              <p:tags r:id="rId1"/>
            </p:custDataLst>
          </p:nvPr>
        </p:nvSpPr>
        <p:spPr>
          <a:xfrm flipH="1">
            <a:off x="3564059" y="1479247"/>
            <a:ext cx="806134" cy="3108410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38" name="MH_Other_1"/>
          <p:cNvSpPr/>
          <p:nvPr>
            <p:custDataLst>
              <p:tags r:id="rId2"/>
            </p:custDataLst>
          </p:nvPr>
        </p:nvSpPr>
        <p:spPr>
          <a:xfrm>
            <a:off x="4500064" y="3363628"/>
            <a:ext cx="806428" cy="1203180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1" name="MH_Other_3"/>
          <p:cNvSpPr/>
          <p:nvPr>
            <p:custDataLst>
              <p:tags r:id="rId3"/>
            </p:custDataLst>
          </p:nvPr>
        </p:nvSpPr>
        <p:spPr>
          <a:xfrm flipH="1">
            <a:off x="3419942" y="3076111"/>
            <a:ext cx="806134" cy="1491840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2" name="MH_Other_2"/>
          <p:cNvSpPr/>
          <p:nvPr>
            <p:custDataLst>
              <p:tags r:id="rId4"/>
            </p:custDataLst>
          </p:nvPr>
        </p:nvSpPr>
        <p:spPr>
          <a:xfrm>
            <a:off x="4377690" y="1779270"/>
            <a:ext cx="845820" cy="2795270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>
            <p:custDataLst>
              <p:tags r:id="rId5"/>
            </p:custDataLst>
          </p:nvPr>
        </p:nvGrpSpPr>
        <p:grpSpPr>
          <a:xfrm>
            <a:off x="5148797" y="3062058"/>
            <a:ext cx="766346" cy="766346"/>
            <a:chOff x="4229236" y="3968984"/>
            <a:chExt cx="792000" cy="792000"/>
          </a:xfrm>
        </p:grpSpPr>
        <p:sp>
          <p:nvSpPr>
            <p:cNvPr id="49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 smtClean="0">
                  <a:latin typeface="Impact" panose="020B0806030902050204" pitchFamily="34" charset="0"/>
                </a:rPr>
                <a:t>04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60" name="MH_Other_2"/>
          <p:cNvSpPr/>
          <p:nvPr>
            <p:custDataLst>
              <p:tags r:id="rId8"/>
            </p:custDataLst>
          </p:nvPr>
        </p:nvSpPr>
        <p:spPr>
          <a:xfrm>
            <a:off x="3139440" y="1264920"/>
            <a:ext cx="766445" cy="76644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6" name="MH_Other_9"/>
          <p:cNvCxnSpPr/>
          <p:nvPr>
            <p:custDataLst>
              <p:tags r:id="rId9"/>
            </p:custDataLst>
          </p:nvPr>
        </p:nvCxnSpPr>
        <p:spPr>
          <a:xfrm>
            <a:off x="2050907" y="4587715"/>
            <a:ext cx="5105767" cy="0"/>
          </a:xfrm>
          <a:prstGeom prst="line">
            <a:avLst/>
          </a:prstGeom>
          <a:solidFill>
            <a:srgbClr val="FFFFFF"/>
          </a:solidFill>
          <a:ln w="95250">
            <a:solidFill>
              <a:schemeClr val="bg1"/>
            </a:solidFill>
          </a:ln>
          <a:effectLst>
            <a:outerShdw blurRad="635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MH_Text_1"/>
          <p:cNvSpPr/>
          <p:nvPr>
            <p:custDataLst>
              <p:tags r:id="rId10"/>
            </p:custDataLst>
          </p:nvPr>
        </p:nvSpPr>
        <p:spPr>
          <a:xfrm>
            <a:off x="107950" y="2931795"/>
            <a:ext cx="2703830" cy="17856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 fontAlgn="base">
              <a:lnSpc>
                <a:spcPct val="110000"/>
              </a:lnSpc>
              <a:buClrTx/>
              <a:buSzTx/>
              <a:buNone/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家庭教育正处于重要的转轨时期。孩子和家长都受到了史无前例的压力。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70" name="MH_Text_1"/>
          <p:cNvSpPr/>
          <p:nvPr>
            <p:custDataLst>
              <p:tags r:id="rId11"/>
            </p:custDataLst>
          </p:nvPr>
        </p:nvSpPr>
        <p:spPr>
          <a:xfrm>
            <a:off x="163195" y="1059180"/>
            <a:ext cx="2894330" cy="169100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帮助儿童的最佳途径是帮助父母。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    ——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哈里森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72" name="MH_Text_1"/>
          <p:cNvSpPr/>
          <p:nvPr>
            <p:custDataLst>
              <p:tags r:id="rId12"/>
            </p:custDataLst>
          </p:nvPr>
        </p:nvSpPr>
        <p:spPr>
          <a:xfrm>
            <a:off x="5965825" y="3401060"/>
            <a:ext cx="3239135" cy="174244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家庭教有是一门独立的学问，班主任对此很可能并没有太多研究。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MH_Text_1"/>
          <p:cNvSpPr/>
          <p:nvPr>
            <p:custDataLst>
              <p:tags r:id="rId13"/>
            </p:custDataLst>
          </p:nvPr>
        </p:nvSpPr>
        <p:spPr>
          <a:xfrm>
            <a:off x="5801995" y="958850"/>
            <a:ext cx="3256280" cy="14833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家庭教育的责任就间接的转嫁到学校教育的层面。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家校联动模式形成:班主任请家长——告状——教师当面教育孩子或者教育家长——家长教育孩子。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0" y="51435"/>
            <a:ext cx="6596380" cy="63944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让学校教育的平台切入家庭教育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MH_Other_2"/>
          <p:cNvSpPr/>
          <p:nvPr>
            <p:custDataLst>
              <p:tags r:id="rId14"/>
            </p:custDataLst>
          </p:nvPr>
        </p:nvSpPr>
        <p:spPr>
          <a:xfrm>
            <a:off x="2869565" y="2859405"/>
            <a:ext cx="766445" cy="76644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MH_Other_2"/>
          <p:cNvSpPr/>
          <p:nvPr>
            <p:custDataLst>
              <p:tags r:id="rId15"/>
            </p:custDataLst>
          </p:nvPr>
        </p:nvSpPr>
        <p:spPr>
          <a:xfrm>
            <a:off x="5004435" y="1536065"/>
            <a:ext cx="766445" cy="76644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MH_Title_1"/>
          <p:cNvSpPr/>
          <p:nvPr>
            <p:custDataLst>
              <p:tags r:id="rId16"/>
            </p:custDataLst>
          </p:nvPr>
        </p:nvSpPr>
        <p:spPr>
          <a:xfrm>
            <a:off x="3276247" y="1386406"/>
            <a:ext cx="522509" cy="5225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/>
            <a:r>
              <a:rPr lang="en-US" altLang="zh-CN" sz="1600" dirty="0" smtClean="0">
                <a:latin typeface="Impact" panose="020B0806030902050204" pitchFamily="34" charset="0"/>
              </a:rPr>
              <a:t>01</a:t>
            </a:r>
            <a:endParaRPr lang="en-US" altLang="zh-CN" sz="1600" dirty="0">
              <a:latin typeface="Impact" panose="020B0806030902050204" pitchFamily="34" charset="0"/>
            </a:endParaRPr>
          </a:p>
        </p:txBody>
      </p:sp>
      <p:sp>
        <p:nvSpPr>
          <p:cNvPr id="3" name="MH_Title_1"/>
          <p:cNvSpPr/>
          <p:nvPr>
            <p:custDataLst>
              <p:tags r:id="rId17"/>
            </p:custDataLst>
          </p:nvPr>
        </p:nvSpPr>
        <p:spPr>
          <a:xfrm>
            <a:off x="2988003" y="2987103"/>
            <a:ext cx="522509" cy="522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/>
            <a:r>
              <a:rPr lang="en-US" altLang="zh-CN" sz="1600" dirty="0" smtClean="0">
                <a:latin typeface="Impact" panose="020B0806030902050204" pitchFamily="34" charset="0"/>
              </a:rPr>
              <a:t>02</a:t>
            </a:r>
            <a:endParaRPr lang="en-US" altLang="zh-CN" sz="1600" dirty="0">
              <a:latin typeface="Impact" panose="020B0806030902050204" pitchFamily="34" charset="0"/>
            </a:endParaRPr>
          </a:p>
        </p:txBody>
      </p:sp>
      <p:sp>
        <p:nvSpPr>
          <p:cNvPr id="4" name="MH_Title_1"/>
          <p:cNvSpPr/>
          <p:nvPr>
            <p:custDataLst>
              <p:tags r:id="rId18"/>
            </p:custDataLst>
          </p:nvPr>
        </p:nvSpPr>
        <p:spPr>
          <a:xfrm>
            <a:off x="5114395" y="1657770"/>
            <a:ext cx="522509" cy="522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/>
            <a:r>
              <a:rPr lang="en-US" altLang="zh-CN" sz="1600" dirty="0" smtClean="0">
                <a:latin typeface="Impact" panose="020B0806030902050204" pitchFamily="34" charset="0"/>
              </a:rPr>
              <a:t>03</a:t>
            </a:r>
            <a:endParaRPr lang="en-US" altLang="zh-CN" sz="1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41" grpId="0" bldLvl="0" animBg="1"/>
      <p:bldP spid="42" grpId="0" bldLvl="0" animBg="1"/>
      <p:bldP spid="68" grpId="0"/>
      <p:bldP spid="70" grpId="0"/>
      <p:bldP spid="72" grpId="0"/>
      <p:bldP spid="5" grpId="0"/>
      <p:bldP spid="60" grpId="0" animBg="1"/>
      <p:bldP spid="2" grpId="0" animBg="1"/>
      <p:bldP spid="64" grpId="0" animBg="1"/>
      <p:bldP spid="3" grpId="0" animBg="1"/>
      <p:bldP spid="46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9"/>
          <p:cNvSpPr txBox="1"/>
          <p:nvPr/>
        </p:nvSpPr>
        <p:spPr>
          <a:xfrm>
            <a:off x="5106074" y="4412515"/>
            <a:ext cx="688577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http://www.1ppt.com/xiazai/</a:t>
            </a:r>
            <a:endParaRPr lang="en-US" altLang="zh-CN" sz="1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>
            <a:off x="-1740535" y="3215640"/>
            <a:ext cx="4261485" cy="40132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>
            <a:off x="7164476" y="0"/>
            <a:ext cx="5292624" cy="3345532"/>
          </a:xfrm>
          <a:prstGeom prst="rect">
            <a:avLst/>
          </a:prstGeom>
        </p:spPr>
      </p:pic>
      <p:sp>
        <p:nvSpPr>
          <p:cNvPr id="22" name="燕尾形 21"/>
          <p:cNvSpPr/>
          <p:nvPr/>
        </p:nvSpPr>
        <p:spPr>
          <a:xfrm>
            <a:off x="35560" y="160020"/>
            <a:ext cx="1662430" cy="5702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971550"/>
            <a:ext cx="8293735" cy="3199765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just" defTabSz="266700" fontAlgn="auto">
              <a:lnSpc>
                <a:spcPts val="20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韩同学，活泼好动，乐观开朗，虽然偶尔斤斤计较，但是与同学相处还算融洽。体育课上，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sym typeface="+mn-ea"/>
              </a:rPr>
              <a:t>韩同学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与自己的好朋友因口角问题产生矛盾，口头上没有占到便宜，于是从背后偷袭自己的同学。因力量不足，被同学反摁在地上。在其他同学的劝说下，两人停止打闹。体育课结束，排队回教室的路上，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sym typeface="+mn-ea"/>
              </a:rPr>
              <a:t>韩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同学觉得自己丢了面子，于是伸腿试图绊倒自己的同学，被识破后，又打闹起来，最后又被压到地上，因地面是塑胶跑道，表面因塑胶颗粒高低不平，等两位被同学拉开时，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sym typeface="+mn-ea"/>
              </a:rPr>
              <a:t>韩同学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的脸颊上留下了摩擦的红痕。同学见其受伤，送他去医务室处理。事后，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sym typeface="+mn-ea"/>
              </a:rPr>
              <a:t>韩同学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来找我投诉。结合双方的陈述和同学的补充，大致了解了事件的始末。在处理的过程中，韩同学觉得脸上红肿疼痛，想要去让家长带他去医院就诊，于是我联系了他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的妈妈。妈妈在看到孩子的脸部情况后非常心疼，把孩子带回家后，联系了我，认为此时性质比较恶劣，属于校园霸凌，应对对方严肃处理。因为态度比较坚决，所以我也联系了对方家长，对方家长坚持此事只是同学间的打闹现象，不应该上升到校园欺凌这个高度。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9"/>
          <p:cNvSpPr txBox="1"/>
          <p:nvPr/>
        </p:nvSpPr>
        <p:spPr>
          <a:xfrm>
            <a:off x="5106074" y="4412515"/>
            <a:ext cx="688577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http://www.1ppt.com/xiazai/</a:t>
            </a:r>
            <a:endParaRPr lang="en-US" altLang="zh-CN" sz="1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>
            <a:off x="-1740535" y="3215640"/>
            <a:ext cx="4261485" cy="40132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>
            <a:off x="7164476" y="0"/>
            <a:ext cx="5292624" cy="3345532"/>
          </a:xfrm>
          <a:prstGeom prst="rect">
            <a:avLst/>
          </a:prstGeom>
        </p:spPr>
      </p:pic>
      <p:sp>
        <p:nvSpPr>
          <p:cNvPr id="22" name="燕尾形 21"/>
          <p:cNvSpPr/>
          <p:nvPr/>
        </p:nvSpPr>
        <p:spPr>
          <a:xfrm>
            <a:off x="35560" y="160020"/>
            <a:ext cx="1662430" cy="5702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971550"/>
            <a:ext cx="8293735" cy="1938020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韩同学在别的同学上厕的时候，与另一名同学一起，向厕所内的同学泼水，事后没有道歉，反而出言调侃对方，后遭到对方的追打，过程中韩同学的眼镜被弄坏。在此过程中，韩同学多次言语挑衅，甚至在大庭广众之下，拍打对方的臀部，所以对方认为身心受到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伤害，要求以校园霸凌处理韩同学，遭到韩同学及其家长的强烈反对，他们认为这只是孩子之间的小打小闹，更何况，对方同学并没有任何损伤，反而使自己的财产受到了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损害。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319909" y="2635769"/>
            <a:ext cx="8503266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25" name="矩形 24"/>
            <p:cNvSpPr/>
            <p:nvPr>
              <p:custDataLst>
                <p:tags r:id="rId2"/>
              </p:custDataLst>
            </p:nvPr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27" name="矩形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28" name="矩形 27"/>
              <p:cNvSpPr/>
              <p:nvPr>
                <p:custDataLst>
                  <p:tags r:id="rId4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29" name="矩形 28"/>
              <p:cNvSpPr/>
              <p:nvPr>
                <p:custDataLst>
                  <p:tags r:id="rId5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0" name="矩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3" name="等腰三角形 32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21" name="组合 20"/>
          <p:cNvGrpSpPr/>
          <p:nvPr>
            <p:custDataLst>
              <p:tags r:id="rId10"/>
            </p:custDataLst>
          </p:nvPr>
        </p:nvGrpSpPr>
        <p:grpSpPr>
          <a:xfrm>
            <a:off x="-141317" y="1611465"/>
            <a:ext cx="2786380" cy="1260000"/>
            <a:chOff x="650528" y="1535626"/>
            <a:chExt cx="2786380" cy="1260000"/>
          </a:xfrm>
        </p:grpSpPr>
        <p:sp>
          <p:nvSpPr>
            <p:cNvPr id="35" name="MH_Other_8"/>
            <p:cNvSpPr/>
            <p:nvPr>
              <p:custDataLst>
                <p:tags r:id="rId11"/>
              </p:custDataLst>
            </p:nvPr>
          </p:nvSpPr>
          <p:spPr>
            <a:xfrm>
              <a:off x="1403649" y="1535626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Other_9"/>
            <p:cNvSpPr/>
            <p:nvPr>
              <p:custDataLst>
                <p:tags r:id="rId12"/>
              </p:custDataLst>
            </p:nvPr>
          </p:nvSpPr>
          <p:spPr>
            <a:xfrm>
              <a:off x="1589817" y="1711246"/>
              <a:ext cx="907200" cy="9087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3"/>
              </p:custDataLst>
            </p:nvPr>
          </p:nvSpPr>
          <p:spPr>
            <a:xfrm>
              <a:off x="650528" y="2023306"/>
              <a:ext cx="2786380" cy="744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线上班会课</a:t>
              </a:r>
              <a:endPara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6" name="组合 75"/>
          <p:cNvGrpSpPr/>
          <p:nvPr>
            <p:custDataLst>
              <p:tags r:id="rId14"/>
            </p:custDataLst>
          </p:nvPr>
        </p:nvGrpSpPr>
        <p:grpSpPr>
          <a:xfrm>
            <a:off x="5075970" y="1583525"/>
            <a:ext cx="1260000" cy="1260000"/>
            <a:chOff x="3804700" y="1535626"/>
            <a:chExt cx="1260000" cy="1260000"/>
          </a:xfrm>
        </p:grpSpPr>
        <p:sp>
          <p:nvSpPr>
            <p:cNvPr id="39" name="MH_Other_4"/>
            <p:cNvSpPr/>
            <p:nvPr>
              <p:custDataLst>
                <p:tags r:id="rId15"/>
              </p:custDataLst>
            </p:nvPr>
          </p:nvSpPr>
          <p:spPr>
            <a:xfrm>
              <a:off x="3804700" y="1535626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MH_Other_5"/>
            <p:cNvSpPr/>
            <p:nvPr>
              <p:custDataLst>
                <p:tags r:id="rId16"/>
              </p:custDataLst>
            </p:nvPr>
          </p:nvSpPr>
          <p:spPr>
            <a:xfrm>
              <a:off x="3991867" y="1711246"/>
              <a:ext cx="907200" cy="9087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17"/>
              </p:custDataLst>
            </p:nvPr>
          </p:nvSpPr>
          <p:spPr>
            <a:xfrm>
              <a:off x="3918418" y="1995505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网络视频</a:t>
              </a:r>
              <a:endPara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7" name="组合 76"/>
          <p:cNvGrpSpPr/>
          <p:nvPr>
            <p:custDataLst>
              <p:tags r:id="rId18"/>
            </p:custDataLst>
          </p:nvPr>
        </p:nvGrpSpPr>
        <p:grpSpPr>
          <a:xfrm>
            <a:off x="7230388" y="2789390"/>
            <a:ext cx="1260000" cy="1260000"/>
            <a:chOff x="6133743" y="1535626"/>
            <a:chExt cx="1260000" cy="1260000"/>
          </a:xfrm>
        </p:grpSpPr>
        <p:sp>
          <p:nvSpPr>
            <p:cNvPr id="43" name="MH_Other_10"/>
            <p:cNvSpPr/>
            <p:nvPr>
              <p:custDataLst>
                <p:tags r:id="rId19"/>
              </p:custDataLst>
            </p:nvPr>
          </p:nvSpPr>
          <p:spPr>
            <a:xfrm flipH="1">
              <a:off x="6133743" y="1535626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MH_Other_11"/>
            <p:cNvSpPr/>
            <p:nvPr>
              <p:custDataLst>
                <p:tags r:id="rId20"/>
              </p:custDataLst>
            </p:nvPr>
          </p:nvSpPr>
          <p:spPr>
            <a:xfrm>
              <a:off x="6320909" y="1711955"/>
              <a:ext cx="907200" cy="907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75" name="TextBox 74"/>
            <p:cNvSpPr txBox="1"/>
            <p:nvPr>
              <p:custDataLst>
                <p:tags r:id="rId21"/>
              </p:custDataLst>
            </p:nvPr>
          </p:nvSpPr>
          <p:spPr>
            <a:xfrm>
              <a:off x="6265907" y="2043130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线上专家</a:t>
              </a:r>
              <a:endPara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8" name="椭圆 57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4760172" y="2463587"/>
            <a:ext cx="468000" cy="46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59" name="椭圆 58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6876410" y="2715047"/>
            <a:ext cx="468000" cy="46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</a:rPr>
              <a:t>04</a:t>
            </a:r>
            <a:endParaRPr lang="zh-CN" altLang="en-US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24"/>
            </p:custDataLst>
          </p:nvPr>
        </p:nvGrpSpPr>
        <p:grpSpPr>
          <a:xfrm>
            <a:off x="2699800" y="2789390"/>
            <a:ext cx="1260000" cy="1260000"/>
            <a:chOff x="3804700" y="1535626"/>
            <a:chExt cx="1260000" cy="1260000"/>
          </a:xfrm>
        </p:grpSpPr>
        <p:sp>
          <p:nvSpPr>
            <p:cNvPr id="5" name="MH_Other_4"/>
            <p:cNvSpPr/>
            <p:nvPr>
              <p:custDataLst>
                <p:tags r:id="rId25"/>
              </p:custDataLst>
            </p:nvPr>
          </p:nvSpPr>
          <p:spPr>
            <a:xfrm>
              <a:off x="3804700" y="1535626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MH_Other_5"/>
            <p:cNvSpPr/>
            <p:nvPr>
              <p:custDataLst>
                <p:tags r:id="rId26"/>
              </p:custDataLst>
            </p:nvPr>
          </p:nvSpPr>
          <p:spPr>
            <a:xfrm>
              <a:off x="3991867" y="1711246"/>
              <a:ext cx="907200" cy="9087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TextBox 73"/>
            <p:cNvSpPr txBox="1"/>
            <p:nvPr>
              <p:custDataLst>
                <p:tags r:id="rId27"/>
              </p:custDataLst>
            </p:nvPr>
          </p:nvSpPr>
          <p:spPr>
            <a:xfrm>
              <a:off x="3842853" y="2017730"/>
              <a:ext cx="11988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微信公众号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椭圆 7"/>
          <p:cNvSpPr>
            <a:spLocks noChangeAspect="1"/>
          </p:cNvSpPr>
          <p:nvPr>
            <p:custDataLst>
              <p:tags r:id="rId28"/>
            </p:custDataLst>
          </p:nvPr>
        </p:nvSpPr>
        <p:spPr>
          <a:xfrm>
            <a:off x="358770" y="2589317"/>
            <a:ext cx="468000" cy="46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p>
            <a:pPr algn="ctr"/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61" name="椭圆 60"/>
          <p:cNvSpPr>
            <a:spLocks noChangeAspect="1"/>
          </p:cNvSpPr>
          <p:nvPr>
            <p:custDataLst>
              <p:tags r:id="rId29"/>
            </p:custDataLst>
          </p:nvPr>
        </p:nvSpPr>
        <p:spPr>
          <a:xfrm>
            <a:off x="2383967" y="2654722"/>
            <a:ext cx="468000" cy="46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-108585" y="0"/>
            <a:ext cx="6596380" cy="63944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让学校教育的平台切入家庭教育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0V3_8HND_F_{$8`{DSGS)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7680" y="-20955"/>
            <a:ext cx="3486150" cy="5143500"/>
          </a:xfrm>
          <a:prstGeom prst="rect">
            <a:avLst/>
          </a:prstGeom>
        </p:spPr>
      </p:pic>
      <p:pic>
        <p:nvPicPr>
          <p:cNvPr id="3" name="图片 2" descr="Screenshot_2025-03-31-09-00-10-229_com.tencent.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-20955"/>
            <a:ext cx="2313305" cy="5267325"/>
          </a:xfrm>
          <a:prstGeom prst="rect">
            <a:avLst/>
          </a:prstGeom>
        </p:spPr>
      </p:pic>
      <p:sp>
        <p:nvSpPr>
          <p:cNvPr id="20" name="TextBox 9"/>
          <p:cNvSpPr txBox="1"/>
          <p:nvPr/>
        </p:nvSpPr>
        <p:spPr>
          <a:xfrm>
            <a:off x="5106074" y="4412515"/>
            <a:ext cx="688577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http://www.1ppt.com/xiazai/</a:t>
            </a:r>
            <a:endParaRPr lang="en-US" altLang="zh-CN" sz="1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>
            <a:off x="-1740535" y="3215640"/>
            <a:ext cx="4261485" cy="40132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>
            <a:fillRect/>
          </a:stretch>
        </p:blipFill>
        <p:spPr>
          <a:xfrm>
            <a:off x="7164476" y="0"/>
            <a:ext cx="5292624" cy="3345532"/>
          </a:xfrm>
          <a:prstGeom prst="rect">
            <a:avLst/>
          </a:prstGeom>
        </p:spPr>
      </p:pic>
      <p:pic>
        <p:nvPicPr>
          <p:cNvPr id="4" name="图片 3" descr="Cache_29949bec3ca84ea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" y="0"/>
            <a:ext cx="2373630" cy="5143500"/>
          </a:xfrm>
          <a:prstGeom prst="rect">
            <a:avLst/>
          </a:prstGeom>
        </p:spPr>
      </p:pic>
      <p:pic>
        <p:nvPicPr>
          <p:cNvPr id="6" name="图片 5" descr="5}1XZK67{3@WF@XAB`H8[J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9745" y="-164465"/>
            <a:ext cx="2442210" cy="5214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71155" y="-3477895"/>
            <a:ext cx="2020570" cy="398145"/>
          </a:xfrm>
          <a:prstGeom prst="rect">
            <a:avLst/>
          </a:prstGeom>
        </p:spPr>
        <p:txBody>
          <a:bodyPr/>
          <a:p>
            <a:endParaRPr sz="1600"/>
          </a:p>
        </p:txBody>
      </p:sp>
      <p:pic>
        <p:nvPicPr>
          <p:cNvPr id="11" name="图片 10"/>
          <p:cNvPicPr/>
          <p:nvPr/>
        </p:nvPicPr>
        <p:blipFill>
          <a:blip r:embed="rId9"/>
          <a:stretch>
            <a:fillRect/>
          </a:stretch>
        </p:blipFill>
        <p:spPr>
          <a:xfrm>
            <a:off x="7235825" y="-19685"/>
            <a:ext cx="2698115" cy="48914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71155" y="4958080"/>
            <a:ext cx="2020570" cy="398145"/>
          </a:xfrm>
          <a:prstGeom prst="rect">
            <a:avLst/>
          </a:prstGeom>
        </p:spPr>
        <p:txBody>
          <a:bodyPr/>
          <a:p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467678" y="267673"/>
            <a:ext cx="258961" cy="328936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77825" y="1042670"/>
            <a:ext cx="2506345" cy="3683635"/>
            <a:chOff x="799921" y="1413166"/>
            <a:chExt cx="3270872" cy="4340225"/>
          </a:xfrm>
        </p:grpSpPr>
        <p:sp>
          <p:nvSpPr>
            <p:cNvPr id="5" name="矩形: 圆角 4"/>
            <p:cNvSpPr/>
            <p:nvPr>
              <p:custDataLst>
                <p:tags r:id="rId2"/>
              </p:custDataLst>
            </p:nvPr>
          </p:nvSpPr>
          <p:spPr>
            <a:xfrm>
              <a:off x="799921" y="1413166"/>
              <a:ext cx="3270872" cy="43402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1762868" y="1592731"/>
              <a:ext cx="1086424" cy="685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25" dirty="0">
                  <a:cs typeface="+mn-ea"/>
                  <a:sym typeface="+mn-lt"/>
                </a:rPr>
                <a:t>01</a:t>
              </a:r>
              <a:endParaRPr lang="zh-CN" altLang="en-US" sz="2025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870361" y="2366355"/>
              <a:ext cx="3178058" cy="227672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en-US" altLang="zh-CN" sz="105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sz="120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    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和孩子爸爸从小生活条件差，所以初中毕业就外出工作，好不容易挣下一份家业，现在觉得钱虽然挣到了，但是上学的遗憾却没有办法弥补。在物质上自认为没有亏待孩子，只希望他好好学习。但不知道为什么，孩子学习没有动力，反而觉得学习无用，希望尽快工作挣钱，哪怕是送外卖也行。（郑妈）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238500" y="1052195"/>
            <a:ext cx="2627630" cy="3623310"/>
            <a:chOff x="106942" y="1731301"/>
            <a:chExt cx="4093003" cy="4022329"/>
          </a:xfrm>
        </p:grpSpPr>
        <p:sp>
          <p:nvSpPr>
            <p:cNvPr id="10" name="矩形: 圆角 9"/>
            <p:cNvSpPr/>
            <p:nvPr>
              <p:custDataLst>
                <p:tags r:id="rId6"/>
              </p:custDataLst>
            </p:nvPr>
          </p:nvSpPr>
          <p:spPr>
            <a:xfrm>
              <a:off x="106942" y="1731301"/>
              <a:ext cx="4093003" cy="40223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373023" y="1899779"/>
              <a:ext cx="1301690" cy="635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25" dirty="0">
                  <a:cs typeface="+mn-ea"/>
                  <a:sym typeface="+mn-lt"/>
                </a:rPr>
                <a:t>02</a:t>
              </a:r>
              <a:endParaRPr lang="zh-CN" altLang="en-US" sz="2025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224150" y="2634349"/>
              <a:ext cx="3975795" cy="2827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是江西人，来常州拼搏多年，终于买了自己的房子，所以把孩子从老家接了过来，希望他能接受更高质量的教育。现实问题是，我觉得孩子跟我们不亲近，他虽然有问有答，可是从不主动，除非必要，都会躲在自己的小房间。（熊妈）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6139815" y="1042035"/>
            <a:ext cx="2845435" cy="3680460"/>
            <a:chOff x="1051348" y="1731301"/>
            <a:chExt cx="3218355" cy="4022035"/>
          </a:xfrm>
        </p:grpSpPr>
        <p:sp>
          <p:nvSpPr>
            <p:cNvPr id="15" name="矩形: 圆角 14"/>
            <p:cNvSpPr/>
            <p:nvPr>
              <p:custDataLst>
                <p:tags r:id="rId10"/>
              </p:custDataLst>
            </p:nvPr>
          </p:nvSpPr>
          <p:spPr>
            <a:xfrm>
              <a:off x="1064276" y="1731301"/>
              <a:ext cx="3112776" cy="40220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2209841" y="1908254"/>
              <a:ext cx="948772" cy="606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25" dirty="0">
                  <a:cs typeface="+mn-ea"/>
                  <a:sym typeface="+mn-lt"/>
                </a:rPr>
                <a:t>03</a:t>
              </a:r>
              <a:endParaRPr lang="zh-CN" altLang="en-US" sz="2025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2"/>
              </p:custDataLst>
            </p:nvPr>
          </p:nvSpPr>
          <p:spPr>
            <a:xfrm>
              <a:off x="1051348" y="2458543"/>
              <a:ext cx="3218355" cy="210955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en-US" altLang="zh-CN" sz="120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     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从小学开始，我最害怕收到老师的电话，经常上课随意离开座位，去跟同学讲话。老师批评他，他就说看不见黑板，所以才离开座位，去前面看看清楚。老师也很为难，如果让他坐在前排，他也会离开位置，因为要去后面拿书。现在上初中了，这些问题好像有所改进，但还是喜欢跟身边的同学讲话、小动作不断，听课效率极差，我不得已帮他请了私教，但成绩依然没有起色。（邓妈）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  <a:p>
              <a:pPr indent="0" algn="l" fontAlgn="auto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5106074" y="4412515"/>
            <a:ext cx="688577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charset="-122"/>
              </a:rPr>
              <a:t>http://www.1ppt.com/xiazai/</a:t>
            </a:r>
            <a:endParaRPr lang="en-US" altLang="zh-CN" sz="1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-36830" y="26670"/>
            <a:ext cx="6372225" cy="5702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让家庭教育的资源厚实学校教育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51760" y="197231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吐槽大会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12180" y="112395"/>
            <a:ext cx="457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燕尾形 21"/>
          <p:cNvSpPr/>
          <p:nvPr/>
        </p:nvSpPr>
        <p:spPr>
          <a:xfrm>
            <a:off x="-36830" y="51435"/>
            <a:ext cx="6372225" cy="5702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让家庭教育的资源厚实学校教育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28265" y="372364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体验教育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9285" y="1275080"/>
            <a:ext cx="759015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针对轻视读书的学生，家长会上我们选定了送外卖这一工种，初步制定了完整的体验课程，从注册平台，到家长服务团队，到体验对象选择，乃至跟踪拍摄，都落实到个人。后期的体验课程再实施的过程中，我们借助互联网平台，进行线上直播。利用周末的时间，我们的线上直播，让孩子们更加真实的了解生活的真实却又艰辛的一面，第一次体验就收到很大反响，参与体验的学生愿意重新考虑辍学就业的想法，没有参与的学生期望体验，尝试不一样的教育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形式。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12180" y="112395"/>
            <a:ext cx="457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0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1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2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3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4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  <p:tag name="KSO_WM_DIAGRAM_VIRTUALLY_FRAME" val="{&quot;height&quot;:333.7,&quot;left&quot;:-24.527322834645666,&quot;top&quot;:67.2,&quot;width&quot;:738.0273228346457}"/>
</p:tagLst>
</file>

<file path=ppt/tags/tag105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6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7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108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  <p:tag name="KSO_WM_DIAGRAM_VIRTUALLY_FRAME" val="{&quot;height&quot;:333.7,&quot;left&quot;:-24.527322834645666,&quot;top&quot;:67.2,&quot;width&quot;:738.0273228346457}"/>
</p:tagLst>
</file>

<file path=ppt/tags/tag10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  <p:tag name="KSO_WM_DIAGRAM_VIRTUALLY_FRAME" val="{&quot;height&quot;:333.7,&quot;left&quot;:-24.527322834645666,&quot;top&quot;:67.2,&quot;width&quot;:738.0273228346457}"/>
</p:tagLst>
</file>

<file path=ppt/tags/tag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78.0903998396788,&quot;left&quot;:33.81015748031494,&quot;top&quot;:95.71236220472441,&quot;width&quot;:606.7898425196851}"/>
</p:tagLst>
</file>

<file path=ppt/tags/tag1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7.xml><?xml version="1.0" encoding="utf-8"?>
<p:tagLst xmlns:p="http://schemas.openxmlformats.org/presentationml/2006/main">
  <p:tag name="commondata" val="eyJoZGlkIjoiZDA4YWE4NTU1ODlkZmJiOGZkNWY0NzgwZTE2ZGJkOWYifQ=="/>
</p:tagLst>
</file>

<file path=ppt/tags/tag1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25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26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27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28.xml><?xml version="1.0" encoding="utf-8"?>
<p:tagLst xmlns:p="http://schemas.openxmlformats.org/presentationml/2006/main">
  <p:tag name="KSO_WM_DIAGRAM_VIRTUALLY_FRAME" val="{&quot;height&quot;:244.189842519685,&quot;left&quot;:18.453385826771655,&quot;top&quot;:161.28346456692913,&quot;width&quot;:695.6649606299212}"/>
</p:tagLst>
</file>

<file path=ppt/tags/tag29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31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32.xml><?xml version="1.0" encoding="utf-8"?>
<p:tagLst xmlns:p="http://schemas.openxmlformats.org/presentationml/2006/main">
  <p:tag name="KSO_WM_DIAGRAM_VIRTUALLY_FRAME" val="{&quot;height&quot;:244.189842519685,&quot;left&quot;:18.453385826771655,&quot;top&quot;:161.28346456692913,&quot;width&quot;:695.6649606299212}"/>
</p:tagLst>
</file>

<file path=ppt/tags/tag33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34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35.xml><?xml version="1.0" encoding="utf-8"?>
<p:tagLst xmlns:p="http://schemas.openxmlformats.org/presentationml/2006/main">
  <p:tag name="KSO_WM_DIAGRAM_VIRTUALLY_FRAME" val="{&quot;height&quot;:257.53984251968495,&quot;left&quot;:18.453385826771655,&quot;top&quot;:147.93346456692913,&quot;width&quot;:695.6649606299212}"/>
</p:tagLst>
</file>

<file path=ppt/tags/tag36.xml><?xml version="1.0" encoding="utf-8"?>
<p:tagLst xmlns:p="http://schemas.openxmlformats.org/presentationml/2006/main">
  <p:tag name="MH" val="20160219094023"/>
  <p:tag name="MH_LIBRARY" val="GRAPHIC"/>
  <p:tag name="MH_TYPE" val="Other"/>
  <p:tag name="MH_ORDER" val="4"/>
  <p:tag name="KSO_WM_DIAGRAM_VIRTUALLY_FRAME" val="{&quot;height&quot;:279.2668503937008,&quot;left&quot;:-5.1,&quot;top&quot;:46.83314960629919,&quot;width&quot;:724.1}"/>
</p:tagLst>
</file>

<file path=ppt/tags/tag37.xml><?xml version="1.0" encoding="utf-8"?>
<p:tagLst xmlns:p="http://schemas.openxmlformats.org/presentationml/2006/main">
  <p:tag name="MH" val="20160219094023"/>
  <p:tag name="MH_LIBRARY" val="GRAPHIC"/>
  <p:tag name="MH_TYPE" val="Other"/>
  <p:tag name="MH_ORDER" val="1"/>
  <p:tag name="KSO_WM_DIAGRAM_VIRTUALLY_FRAME" val="{&quot;height&quot;:279.2668503937008,&quot;left&quot;:-5.1,&quot;top&quot;:46.83314960629919,&quot;width&quot;:724.1}"/>
</p:tagLst>
</file>

<file path=ppt/tags/tag38.xml><?xml version="1.0" encoding="utf-8"?>
<p:tagLst xmlns:p="http://schemas.openxmlformats.org/presentationml/2006/main">
  <p:tag name="MH" val="20160219094023"/>
  <p:tag name="MH_LIBRARY" val="GRAPHIC"/>
  <p:tag name="MH_TYPE" val="Other"/>
  <p:tag name="MH_ORDER" val="3"/>
  <p:tag name="KSO_WM_DIAGRAM_VIRTUALLY_FRAME" val="{&quot;height&quot;:279.2668503937008,&quot;left&quot;:-5.1,&quot;top&quot;:46.83314960629919,&quot;width&quot;:724.1}"/>
</p:tagLst>
</file>

<file path=ppt/tags/tag39.xml><?xml version="1.0" encoding="utf-8"?>
<p:tagLst xmlns:p="http://schemas.openxmlformats.org/presentationml/2006/main">
  <p:tag name="MH" val="20160219094023"/>
  <p:tag name="MH_LIBRARY" val="GRAPHIC"/>
  <p:tag name="MH_TYPE" val="Other"/>
  <p:tag name="MH_ORDER" val="2"/>
  <p:tag name="KSO_WM_DIAGRAM_VIRTUALLY_FRAME" val="{&quot;height&quot;:279.2668503937008,&quot;left&quot;:-5.1,&quot;top&quot;:46.83314960629919,&quot;width&quot;:724.1}"/>
</p:tagLst>
</file>

<file path=ppt/tags/tag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KSO_WM_DIAGRAM_VIRTUALLY_FRAME" val="{&quot;height&quot;:279.2668503937008,&quot;left&quot;:-5.1,&quot;top&quot;:46.83314960629919,&quot;width&quot;:724.1}"/>
</p:tagLst>
</file>

<file path=ppt/tags/tag4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  <p:tag name="KSO_WM_DIAGRAM_VIRTUALLY_FRAME" val="{&quot;height&quot;:279.2668503937008,&quot;left&quot;:-5.1,&quot;top&quot;:46.83314960629919,&quot;width&quot;:724.1}"/>
</p:tagLst>
</file>

<file path=ppt/tags/tag4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  <p:tag name="KSO_WM_DIAGRAM_VIRTUALLY_FRAME" val="{&quot;height&quot;:279.2668503937008,&quot;left&quot;:-5.1,&quot;top&quot;:46.83314960629919,&quot;width&quot;:724.1}"/>
</p:tagLst>
</file>

<file path=ppt/tags/tag43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  <p:tag name="KSO_WM_DIAGRAM_VIRTUALLY_FRAME" val="{&quot;height&quot;:279.2668503937008,&quot;left&quot;:-5.1,&quot;top&quot;:46.83314960629919,&quot;width&quot;:724.1}"/>
</p:tagLst>
</file>

<file path=ppt/tags/tag44.xml><?xml version="1.0" encoding="utf-8"?>
<p:tagLst xmlns:p="http://schemas.openxmlformats.org/presentationml/2006/main">
  <p:tag name="MH" val="20160219094023"/>
  <p:tag name="MH_LIBRARY" val="GRAPHIC"/>
  <p:tag name="MH_TYPE" val="Other"/>
  <p:tag name="MH_ORDER" val="9"/>
  <p:tag name="KSO_WM_DIAGRAM_VIRTUALLY_FRAME" val="{&quot;height&quot;:279.2668503937008,&quot;left&quot;:-5.1,&quot;top&quot;:46.83314960629919,&quot;width&quot;:724.1}"/>
</p:tagLst>
</file>

<file path=ppt/tags/tag4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79.2668503937008,&quot;left&quot;:-5.1,&quot;top&quot;:46.83314960629919,&quot;width&quot;:724.1}"/>
</p:tagLst>
</file>

<file path=ppt/tags/tag4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79.2668503937008,&quot;left&quot;:-5.1,&quot;top&quot;:46.83314960629919,&quot;width&quot;:724.1}"/>
</p:tagLst>
</file>

<file path=ppt/tags/tag4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79.2668503937008,&quot;left&quot;:-5.1,&quot;top&quot;:46.83314960629919,&quot;width&quot;:724.1}"/>
</p:tagLst>
</file>

<file path=ppt/tags/tag4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79.2668503937008,&quot;left&quot;:-5.1,&quot;top&quot;:46.83314960629919,&quot;width&quot;:724.1}"/>
</p:tagLst>
</file>

<file path=ppt/tags/tag49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  <p:tag name="KSO_WM_DIAGRAM_VIRTUALLY_FRAME" val="{&quot;height&quot;:279.2668503937008,&quot;left&quot;:-5.1,&quot;top&quot;:46.83314960629919,&quot;width&quot;:724.1}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0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  <p:tag name="KSO_WM_DIAGRAM_VIRTUALLY_FRAME" val="{&quot;height&quot;:279.2668503937008,&quot;left&quot;:-5.1,&quot;top&quot;:46.83314960629919,&quot;width&quot;:724.1}"/>
</p:tagLst>
</file>

<file path=ppt/tags/tag51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  <p:tag name="KSO_WM_DIAGRAM_VIRTUALLY_FRAME" val="{&quot;height&quot;:279.2668503937008,&quot;left&quot;:-5.1,&quot;top&quot;:46.83314960629919,&quot;width&quot;:724.1}"/>
</p:tagLst>
</file>

<file path=ppt/tags/tag5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  <p:tag name="KSO_WM_DIAGRAM_VIRTUALLY_FRAME" val="{&quot;height&quot;:279.2668503937008,&quot;left&quot;:-5.1,&quot;top&quot;:46.83314960629919,&quot;width&quot;:724.1}"/>
</p:tagLst>
</file>

<file path=ppt/tags/tag53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  <p:tag name="KSO_WM_DIAGRAM_VIRTUALLY_FRAME" val="{&quot;height&quot;:279.2668503937008,&quot;left&quot;:-5.1,&quot;top&quot;:46.83314960629919,&quot;width&quot;:724.1}"/>
</p:tagLst>
</file>

<file path=ppt/tags/tag54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55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56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57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58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59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0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1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2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3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4.xml><?xml version="1.0" encoding="utf-8"?>
<p:tagLst xmlns:p="http://schemas.openxmlformats.org/presentationml/2006/main">
  <p:tag name="MH" val="20160202215101"/>
  <p:tag name="MH_LIBRARY" val="GRAPHIC"/>
  <p:tag name="MH_TYPE" val="Other"/>
  <p:tag name="MH_ORDER" val="8"/>
  <p:tag name="KSO_WM_DIAGRAM_VIRTUALLY_FRAME" val="{&quot;height&quot;:333.7,&quot;left&quot;:-25.527322834645666,&quot;top&quot;:67.2,&quot;width&quot;:739.0273228346457}"/>
</p:tagLst>
</file>

<file path=ppt/tags/tag65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  <p:tag name="KSO_WM_DIAGRAM_VIRTUALLY_FRAME" val="{&quot;height&quot;:333.7,&quot;left&quot;:-25.527322834645666,&quot;top&quot;:67.2,&quot;width&quot;:739.0273228346457}"/>
</p:tagLst>
</file>

<file path=ppt/tags/tag66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7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68.xml><?xml version="1.0" encoding="utf-8"?>
<p:tagLst xmlns:p="http://schemas.openxmlformats.org/presentationml/2006/main">
  <p:tag name="MH" val="20160202215101"/>
  <p:tag name="MH_LIBRARY" val="GRAPHIC"/>
  <p:tag name="MH_TYPE" val="Other"/>
  <p:tag name="MH_ORDER" val="4"/>
  <p:tag name="KSO_WM_DIAGRAM_VIRTUALLY_FRAME" val="{&quot;height&quot;:333.7,&quot;left&quot;:-25.527322834645666,&quot;top&quot;:67.2,&quot;width&quot;:739.0273228346457}"/>
</p:tagLst>
</file>

<file path=ppt/tags/tag69.xml><?xml version="1.0" encoding="utf-8"?>
<p:tagLst xmlns:p="http://schemas.openxmlformats.org/presentationml/2006/main">
  <p:tag name="MH" val="20160202215101"/>
  <p:tag name="MH_LIBRARY" val="GRAPHIC"/>
  <p:tag name="MH_TYPE" val="Other"/>
  <p:tag name="MH_ORDER" val="5"/>
  <p:tag name="KSO_WM_DIAGRAM_VIRTUALLY_FRAME" val="{&quot;height&quot;:333.7,&quot;left&quot;:-25.527322834645666,&quot;top&quot;:67.2,&quot;width&quot;:739.0273228346457}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70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71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72.xml><?xml version="1.0" encoding="utf-8"?>
<p:tagLst xmlns:p="http://schemas.openxmlformats.org/presentationml/2006/main">
  <p:tag name="MH" val="20160202215101"/>
  <p:tag name="MH_LIBRARY" val="GRAPHIC"/>
  <p:tag name="MH_TYPE" val="Other"/>
  <p:tag name="MH_ORDER" val="10"/>
  <p:tag name="KSO_WM_DIAGRAM_VIRTUALLY_FRAME" val="{&quot;height&quot;:333.7,&quot;left&quot;:-25.527322834645666,&quot;top&quot;:67.2,&quot;width&quot;:739.0273228346457}"/>
</p:tagLst>
</file>

<file path=ppt/tags/tag73.xml><?xml version="1.0" encoding="utf-8"?>
<p:tagLst xmlns:p="http://schemas.openxmlformats.org/presentationml/2006/main">
  <p:tag name="MH" val="20160202215101"/>
  <p:tag name="MH_LIBRARY" val="GRAPHIC"/>
  <p:tag name="MH_TYPE" val="Other"/>
  <p:tag name="MH_ORDER" val="11"/>
  <p:tag name="KSO_WM_DIAGRAM_VIRTUALLY_FRAME" val="{&quot;height&quot;:333.7,&quot;left&quot;:-25.527322834645666,&quot;top&quot;:67.2,&quot;width&quot;:739.0273228346457}"/>
</p:tagLst>
</file>

<file path=ppt/tags/tag74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75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76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77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78.xml><?xml version="1.0" encoding="utf-8"?>
<p:tagLst xmlns:p="http://schemas.openxmlformats.org/presentationml/2006/main">
  <p:tag name="MH" val="20160202215101"/>
  <p:tag name="MH_LIBRARY" val="GRAPHIC"/>
  <p:tag name="MH_TYPE" val="Other"/>
  <p:tag name="MH_ORDER" val="4"/>
  <p:tag name="KSO_WM_DIAGRAM_VIRTUALLY_FRAME" val="{&quot;height&quot;:333.7,&quot;left&quot;:-25.527322834645666,&quot;top&quot;:67.2,&quot;width&quot;:739.0273228346457}"/>
</p:tagLst>
</file>

<file path=ppt/tags/tag79.xml><?xml version="1.0" encoding="utf-8"?>
<p:tagLst xmlns:p="http://schemas.openxmlformats.org/presentationml/2006/main">
  <p:tag name="MH" val="20160202215101"/>
  <p:tag name="MH_LIBRARY" val="GRAPHIC"/>
  <p:tag name="MH_TYPE" val="Other"/>
  <p:tag name="MH_ORDER" val="5"/>
  <p:tag name="KSO_WM_DIAGRAM_VIRTUALLY_FRAME" val="{&quot;height&quot;:333.7,&quot;left&quot;:-25.527322834645666,&quot;top&quot;:67.2,&quot;width&quot;:739.0273228346457}"/>
</p:tagLst>
</file>

<file path=ppt/tags/tag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0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81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82.xml><?xml version="1.0" encoding="utf-8"?>
<p:tagLst xmlns:p="http://schemas.openxmlformats.org/presentationml/2006/main">
  <p:tag name="KSO_WM_DIAGRAM_VIRTUALLY_FRAME" val="{&quot;height&quot;:333.7,&quot;left&quot;:-25.527322834645666,&quot;top&quot;:67.2,&quot;width&quot;:739.0273228346457}"/>
</p:tagLst>
</file>

<file path=ppt/tags/tag83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84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85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86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87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88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89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0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91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92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93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94.xml><?xml version="1.0" encoding="utf-8"?>
<p:tagLst xmlns:p="http://schemas.openxmlformats.org/presentationml/2006/main">
  <p:tag name="KSO_WM_DIAGRAM_VIRTUALLY_FRAME" val="{&quot;height&quot;:458.06884562168153,&quot;left&quot;:45.7,&quot;top&quot;:109.3,&quot;width&quot;:821.4121259842519}"/>
</p:tagLst>
</file>

<file path=ppt/tags/tag95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96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97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98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ags/tag99.xml><?xml version="1.0" encoding="utf-8"?>
<p:tagLst xmlns:p="http://schemas.openxmlformats.org/presentationml/2006/main">
  <p:tag name="KSO_WM_DIAGRAM_VIRTUALLY_FRAME" val="{&quot;height&quot;:333.7,&quot;left&quot;:-24.527322834645666,&quot;top&quot;:67.2,&quot;width&quot;:738.0273228346457}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演示</Application>
  <PresentationFormat>全屏显示(16:9)</PresentationFormat>
  <Paragraphs>135</Paragraphs>
  <Slides>13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Arial</vt:lpstr>
      <vt:lpstr>微软雅黑</vt:lpstr>
      <vt:lpstr>华文楷体</vt:lpstr>
      <vt:lpstr>汉仪旗黑-85S</vt:lpstr>
      <vt:lpstr>黑体</vt:lpstr>
      <vt:lpstr>Calibri</vt:lpstr>
      <vt:lpstr>Impact</vt:lpstr>
      <vt:lpstr>楷体</vt:lpstr>
      <vt:lpstr>Aharoni</vt:lpstr>
      <vt:lpstr>Times New Roman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教育PPT</dc:title>
  <dc:creator>tanghua</dc:creator>
  <dc:subject>教学设计</dc:subject>
  <cp:lastModifiedBy>hp</cp:lastModifiedBy>
  <cp:revision>381</cp:revision>
  <dcterms:created xsi:type="dcterms:W3CDTF">2016-03-10T07:57:00Z</dcterms:created>
  <dcterms:modified xsi:type="dcterms:W3CDTF">2025-04-01T07:53:01Z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A7562AEC54E64CB0A943248D9404014D_13</vt:lpwstr>
  </property>
</Properties>
</file>