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7" r:id="rId3"/>
    <p:sldId id="285" r:id="rId4"/>
    <p:sldId id="299" r:id="rId5"/>
    <p:sldId id="260" r:id="rId6"/>
    <p:sldId id="261" r:id="rId7"/>
    <p:sldId id="262" r:id="rId8"/>
    <p:sldId id="272" r:id="rId9"/>
    <p:sldId id="263" r:id="rId10"/>
    <p:sldId id="277" r:id="rId11"/>
    <p:sldId id="273" r:id="rId12"/>
    <p:sldId id="274" r:id="rId13"/>
    <p:sldId id="275" r:id="rId14"/>
    <p:sldId id="276" r:id="rId15"/>
    <p:sldId id="266" r:id="rId16"/>
    <p:sldId id="265" r:id="rId17"/>
    <p:sldId id="286" r:id="rId18"/>
  </p:sldIdLst>
  <p:sldSz cx="12192000" cy="6858000" type="screen16x9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8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5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65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2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9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31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8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9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9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36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37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3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39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4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47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4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4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2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04862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2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tags" Target="../tags/tag6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tags" Target="../tags/tag7.xml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648020" y="1790992"/>
            <a:ext cx="8645681" cy="1808397"/>
          </a:xfrm>
        </p:spPr>
        <p:txBody>
          <a:bodyPr>
            <a:normAutofit fontScale="90000"/>
          </a:bodyPr>
          <a:p>
            <a:r>
              <a:rPr lang="zh-CN" altLang="en-US" sz="6800" b="0" i="0" u="none">
                <a:solidFill>
                  <a:srgbClr val="FF00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  <a:latin typeface="仿宋"/>
                <a:ea typeface="仿宋"/>
              </a:rPr>
              <a:t>初探</a:t>
            </a:r>
            <a:r>
              <a:rPr lang="zh-CN" altLang="en-US" sz="6800" b="0" i="0" u="none">
                <a:solidFill>
                  <a:srgbClr val="FF00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  <a:latin typeface="仿宋"/>
                <a:ea typeface="仿宋"/>
              </a:rPr>
              <a:t>仪式感在班级管理中的作用</a:t>
            </a:r>
            <a:endParaRPr lang="zh-CN" altLang="en-US" sz="6800" b="0" i="0" u="none">
              <a:solidFill>
                <a:srgbClr val="FF0000"/>
              </a:solidFill>
              <a:effectLst>
                <a:outerShdw blurRad="38100" dist="38100" dir="2700000" algn="br" rotWithShape="0">
                  <a:srgbClr val="000000"/>
                </a:outerShdw>
              </a:effectLst>
              <a:latin typeface="仿宋"/>
              <a:ea typeface="仿宋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69055" y="470535"/>
            <a:ext cx="51403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仪式感之</a:t>
            </a:r>
            <a:r>
              <a:rPr lang="en-US" altLang="zh-CN" sz="2800" b="1">
                <a:solidFill>
                  <a:srgbClr val="FF0000"/>
                </a:solidFill>
              </a:rPr>
              <a:t>“</a:t>
            </a:r>
            <a:r>
              <a:rPr lang="zh-CN" altLang="en-US" sz="2800" b="1">
                <a:solidFill>
                  <a:srgbClr val="FF0000"/>
                </a:solidFill>
              </a:rPr>
              <a:t>成长小伙伴</a:t>
            </a:r>
            <a:r>
              <a:rPr lang="en-US" altLang="zh-CN" sz="2800" b="1">
                <a:solidFill>
                  <a:srgbClr val="FF0000"/>
                </a:solidFill>
              </a:rPr>
              <a:t>”</a:t>
            </a:r>
            <a:r>
              <a:rPr lang="zh-CN" altLang="en-US" sz="2800" b="1">
                <a:solidFill>
                  <a:srgbClr val="FF0000"/>
                </a:solidFill>
              </a:rPr>
              <a:t>启动仪式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2" name="图片 1" descr="IMG_26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" y="866775"/>
            <a:ext cx="5182235" cy="3886835"/>
          </a:xfrm>
          <a:prstGeom prst="rect">
            <a:avLst/>
          </a:prstGeom>
        </p:spPr>
      </p:pic>
      <p:pic>
        <p:nvPicPr>
          <p:cNvPr id="3" name="图片 2" descr="IMG_26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20" y="866775"/>
            <a:ext cx="5251450" cy="3938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0995" y="4805680"/>
            <a:ext cx="1120140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</a:rPr>
              <a:t>班级活动是一个班生命力的具体体现，根据班级建设的不同阶段开展相应的活动，</a:t>
            </a:r>
            <a:endParaRPr lang="zh-CN" altLang="en-US" sz="2400" b="1">
              <a:solidFill>
                <a:srgbClr val="FF0000"/>
              </a:solidFill>
            </a:endParaRPr>
          </a:p>
          <a:p>
            <a:pPr algn="l"/>
            <a:r>
              <a:rPr lang="zh-CN" altLang="en-US" sz="2400" b="1">
                <a:solidFill>
                  <a:srgbClr val="FF0000"/>
                </a:solidFill>
              </a:rPr>
              <a:t>能使班集体产生巨大的吸引力和凝聚力。我发现每开展一个活动，就是向班级目标</a:t>
            </a:r>
            <a:endParaRPr lang="zh-CN" altLang="en-US" sz="2400" b="1">
              <a:solidFill>
                <a:srgbClr val="FF0000"/>
              </a:solidFill>
            </a:endParaRPr>
          </a:p>
          <a:p>
            <a:pPr algn="l"/>
            <a:r>
              <a:rPr lang="zh-CN" altLang="en-US" sz="2400" b="1">
                <a:solidFill>
                  <a:srgbClr val="FF0000"/>
                </a:solidFill>
              </a:rPr>
              <a:t>的一次迈进，而搞好一次活动，就是增强班集体凝聚力的一次契机。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869055" y="470535"/>
            <a:ext cx="34004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成长小伙伴互表决心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 descr="IMG_26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" y="992505"/>
            <a:ext cx="3762375" cy="2821940"/>
          </a:xfrm>
          <a:prstGeom prst="rect">
            <a:avLst/>
          </a:prstGeom>
        </p:spPr>
      </p:pic>
      <p:pic>
        <p:nvPicPr>
          <p:cNvPr id="3" name="图片 2" descr="IMG_26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0000">
            <a:off x="7852410" y="927100"/>
            <a:ext cx="4040505" cy="3030220"/>
          </a:xfrm>
          <a:prstGeom prst="rect">
            <a:avLst/>
          </a:prstGeom>
        </p:spPr>
      </p:pic>
      <p:pic>
        <p:nvPicPr>
          <p:cNvPr id="4" name="图片 3" descr="IMG_26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84040" y="1880870"/>
            <a:ext cx="4127500" cy="3095625"/>
          </a:xfrm>
          <a:prstGeom prst="rect">
            <a:avLst/>
          </a:prstGeom>
        </p:spPr>
      </p:pic>
      <p:pic>
        <p:nvPicPr>
          <p:cNvPr id="5" name="图片 4" descr="IMG_26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885" y="4069715"/>
            <a:ext cx="3168650" cy="23768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69055" y="470535"/>
            <a:ext cx="51879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成长小伙伴互表决心（第二批</a:t>
            </a:r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）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图片 5" descr="IMG_27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08635" y="1681480"/>
            <a:ext cx="5512435" cy="4134485"/>
          </a:xfrm>
          <a:prstGeom prst="rect">
            <a:avLst/>
          </a:prstGeom>
        </p:spPr>
      </p:pic>
      <p:pic>
        <p:nvPicPr>
          <p:cNvPr id="7" name="图片 6" descr="IMG_27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70" y="991870"/>
            <a:ext cx="3446780" cy="2585085"/>
          </a:xfrm>
          <a:prstGeom prst="rect">
            <a:avLst/>
          </a:prstGeom>
        </p:spPr>
      </p:pic>
      <p:pic>
        <p:nvPicPr>
          <p:cNvPr id="8" name="图片 7" descr="IMG_27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734435"/>
            <a:ext cx="3514725" cy="26365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69055" y="470535"/>
            <a:ext cx="37579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成长小伙伴带来的变化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 descr="IMG_27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" y="992505"/>
            <a:ext cx="4155440" cy="5558155"/>
          </a:xfrm>
          <a:prstGeom prst="rect">
            <a:avLst/>
          </a:prstGeom>
        </p:spPr>
      </p:pic>
      <p:pic>
        <p:nvPicPr>
          <p:cNvPr id="4" name="图片 3" descr="IMG_E26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35" y="992505"/>
            <a:ext cx="3719830" cy="52908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标题 10486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440690" y="364490"/>
            <a:ext cx="3327400" cy="948690"/>
          </a:xfrm>
        </p:spPr>
        <p:txBody>
          <a:bodyPr>
            <a:normAutofit fontScale="90000"/>
          </a:bodyPr>
          <a:p>
            <a:r>
              <a:rPr lang="en-US" sz="4000"/>
              <a:t> </a:t>
            </a:r>
            <a:r>
              <a:rPr lang="en-US" sz="3110"/>
              <a:t>     </a:t>
            </a:r>
            <a:r>
              <a:rPr lang="en-US" sz="3110" b="1">
                <a:solidFill>
                  <a:srgbClr val="FF0000"/>
                </a:solidFill>
              </a:rPr>
              <a:t>   </a:t>
            </a:r>
            <a:r>
              <a:rPr lang="en-US" sz="3110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zh-CN" altLang="en-US" sz="3110" b="1">
                <a:solidFill>
                  <a:schemeClr val="accent1">
                    <a:lumMod val="75000"/>
                  </a:schemeClr>
                </a:solidFill>
              </a:rPr>
              <a:t>刘嘉诚的变化</a:t>
            </a:r>
            <a:endParaRPr lang="zh-CN" altLang="en-US" sz="311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图片 3" descr="968A25A5373E7D0A52AF45541E2F48F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05" y="364490"/>
            <a:ext cx="4596130" cy="61290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485" y="97155"/>
            <a:ext cx="3321050" cy="34010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165" y="3618865"/>
            <a:ext cx="3546475" cy="28632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media1.flac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140876" y="5355502"/>
            <a:ext cx="720000" cy="72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77185" y="470535"/>
            <a:ext cx="57988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下一步的目标及努力方向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25725" y="1697355"/>
            <a:ext cx="8678545" cy="28613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/>
              <a:t>1</a:t>
            </a:r>
            <a:r>
              <a:rPr lang="zh-CN" altLang="en-US" sz="3600" b="1"/>
              <a:t>、树立更多的成长小伙伴典型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en-US" altLang="zh-CN" sz="3600" b="1"/>
              <a:t>2</a:t>
            </a:r>
            <a:r>
              <a:rPr lang="zh-CN" altLang="en-US" sz="3600" b="1"/>
              <a:t>、争取有创新的日常班级管理措施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en-US" altLang="zh-CN" sz="3600" b="1"/>
              <a:t>3</a:t>
            </a:r>
            <a:r>
              <a:rPr lang="zh-CN" altLang="en-US" sz="3600" b="1"/>
              <a:t>、打造一个团结友爱，积极向上的班集体</a:t>
            </a:r>
            <a:endParaRPr lang="zh-CN" alt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2236" fill="hold"/>
                                        <p:tgtEl>
                                          <p:spTgt spid="2097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9715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76905" y="2437130"/>
            <a:ext cx="481647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Many thanks!</a:t>
            </a:r>
            <a:endParaRPr lang="en-US" altLang="zh-CN" sz="66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1290" y="2236470"/>
            <a:ext cx="7361555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1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班级管理细处着手</a:t>
            </a:r>
            <a:endParaRPr lang="zh-CN" altLang="en-US" sz="3200" b="1">
              <a:solidFill>
                <a:srgbClr val="FF0000"/>
              </a:solidFill>
            </a:endParaRPr>
          </a:p>
          <a:p>
            <a:r>
              <a:rPr lang="zh-CN" altLang="en-US" sz="3200" b="1"/>
              <a:t>       </a:t>
            </a:r>
            <a:r>
              <a:rPr lang="zh-CN" altLang="en-US" sz="2000" b="1">
                <a:solidFill>
                  <a:srgbClr val="0070C0"/>
                </a:solidFill>
              </a:rPr>
              <a:t>常规管理介绍（学生常规考核</a:t>
            </a:r>
            <a:r>
              <a:rPr lang="zh-CN" altLang="en-US" sz="2000" b="1">
                <a:solidFill>
                  <a:srgbClr val="0070C0"/>
                </a:solidFill>
              </a:rPr>
              <a:t>）</a:t>
            </a:r>
            <a:endParaRPr lang="zh-CN" altLang="en-US" sz="3200" b="1">
              <a:solidFill>
                <a:srgbClr val="0070C0"/>
              </a:solidFill>
            </a:endParaRPr>
          </a:p>
          <a:p>
            <a:r>
              <a:rPr lang="en-US" altLang="zh-CN" sz="3200" b="1"/>
              <a:t>2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仪式感在班级管理中的体现以及成效</a:t>
            </a:r>
            <a:endParaRPr lang="zh-CN" altLang="en-US" sz="3200" b="1"/>
          </a:p>
          <a:p>
            <a:r>
              <a:rPr lang="zh-CN" altLang="en-US" sz="3200" b="1"/>
              <a:t>        </a:t>
            </a:r>
            <a:r>
              <a:rPr lang="zh-CN" altLang="en-US" sz="2000" b="1">
                <a:solidFill>
                  <a:srgbClr val="0070C0"/>
                </a:solidFill>
              </a:rPr>
              <a:t>班级文化墙的布置</a:t>
            </a:r>
            <a:endParaRPr lang="zh-CN" altLang="en-US" sz="2000" b="1">
              <a:solidFill>
                <a:srgbClr val="0070C0"/>
              </a:solidFill>
            </a:endParaRPr>
          </a:p>
          <a:p>
            <a:r>
              <a:rPr lang="zh-CN" altLang="en-US" sz="2000" b="1">
                <a:solidFill>
                  <a:srgbClr val="0070C0"/>
                </a:solidFill>
              </a:rPr>
              <a:t>             各种活动的展开（</a:t>
            </a:r>
            <a:r>
              <a:rPr lang="en-US" altLang="zh-CN" sz="2000" b="1">
                <a:solidFill>
                  <a:srgbClr val="0070C0"/>
                </a:solidFill>
              </a:rPr>
              <a:t>“</a:t>
            </a:r>
            <a:r>
              <a:rPr lang="zh-CN" altLang="en-US" sz="2000" b="1">
                <a:solidFill>
                  <a:srgbClr val="0070C0"/>
                </a:solidFill>
              </a:rPr>
              <a:t>成长小伙伴</a:t>
            </a:r>
            <a:r>
              <a:rPr lang="en-US" altLang="zh-CN" sz="2000" b="1">
                <a:solidFill>
                  <a:srgbClr val="0070C0"/>
                </a:solidFill>
              </a:rPr>
              <a:t>”</a:t>
            </a:r>
            <a:r>
              <a:rPr lang="zh-CN" altLang="en-US" sz="2000" b="1">
                <a:solidFill>
                  <a:srgbClr val="0070C0"/>
                </a:solidFill>
              </a:rPr>
              <a:t>活动</a:t>
            </a:r>
            <a:r>
              <a:rPr lang="zh-CN" altLang="en-US" sz="2000" b="1">
                <a:solidFill>
                  <a:srgbClr val="0070C0"/>
                </a:solidFill>
              </a:rPr>
              <a:t>）</a:t>
            </a:r>
            <a:endParaRPr lang="zh-CN" altLang="en-US" sz="2000" b="1">
              <a:solidFill>
                <a:srgbClr val="0070C0"/>
              </a:solidFill>
            </a:endParaRPr>
          </a:p>
          <a:p>
            <a:pPr algn="l">
              <a:buClrTx/>
              <a:buSzTx/>
              <a:buFontTx/>
            </a:pPr>
            <a:r>
              <a:rPr lang="en-US" altLang="zh-CN" sz="3200" b="1"/>
              <a:t>3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下一步目标以及努力方向</a:t>
            </a:r>
            <a:endParaRPr lang="zh-CN" altLang="en-US" sz="3200" b="1">
              <a:solidFill>
                <a:srgbClr val="FF0000"/>
              </a:solidFill>
            </a:endParaRPr>
          </a:p>
          <a:p>
            <a:endParaRPr lang="zh-CN" altLang="en-US" sz="3200" b="1"/>
          </a:p>
        </p:txBody>
      </p:sp>
      <p:sp>
        <p:nvSpPr>
          <p:cNvPr id="3" name="文本框 2"/>
          <p:cNvSpPr txBox="1"/>
          <p:nvPr/>
        </p:nvSpPr>
        <p:spPr>
          <a:xfrm>
            <a:off x="3271520" y="1194435"/>
            <a:ext cx="1203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目录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0860" y="783590"/>
            <a:ext cx="5680710" cy="62788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240" y="0"/>
            <a:ext cx="3806825" cy="3975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40000">
            <a:off x="8222615" y="2891790"/>
            <a:ext cx="2124075" cy="46088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77945" y="234950"/>
            <a:ext cx="2632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学生常规考核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标题 104860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 rot="21600000">
            <a:off x="0" y="156210"/>
            <a:ext cx="7778750" cy="708660"/>
          </a:xfrm>
        </p:spPr>
        <p:txBody>
          <a:bodyPr>
            <a:normAutofit/>
          </a:bodyPr>
          <a:p>
            <a:r>
              <a:rPr lang="zh-CN" altLang="en-US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仪式感之班级文化墙</a:t>
            </a:r>
            <a:endParaRPr lang="zh-CN" altLang="en-US" sz="3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pic>
        <p:nvPicPr>
          <p:cNvPr id="2" name="图片 1" descr="9AFA97823CEABD625E8C1390E6E4B8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" y="4735195"/>
            <a:ext cx="4553585" cy="1911350"/>
          </a:xfrm>
          <a:prstGeom prst="rect">
            <a:avLst/>
          </a:prstGeom>
        </p:spPr>
      </p:pic>
      <p:pic>
        <p:nvPicPr>
          <p:cNvPr id="3" name="图片 2" descr="0C7FDE84A11F577816483EBA825828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" y="769620"/>
            <a:ext cx="2721610" cy="3629660"/>
          </a:xfrm>
          <a:prstGeom prst="rect">
            <a:avLst/>
          </a:prstGeom>
        </p:spPr>
      </p:pic>
      <p:pic>
        <p:nvPicPr>
          <p:cNvPr id="4" name="图片 3" descr="D5F8279FE48FAF1AA532F0B3C9C3C3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645" y="769620"/>
            <a:ext cx="2614295" cy="34874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42940" y="1100455"/>
            <a:ext cx="6307455" cy="40309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学生是班级文化建设的受益者，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教师则要履行好教育职责，充分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发挥学生主体作用，引导学生牢固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树立诚信意识，创新意识，人文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意识，着力提高文化修养和人文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素养，让文明、高雅成为学生的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自觉追求，使人文气息成为班级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文化建设的亮丽底色。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标题 104860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76240" y="153562"/>
            <a:ext cx="10515600" cy="1325563"/>
          </a:xfrm>
        </p:spPr>
        <p:txBody>
          <a:bodyPr/>
          <a:p>
            <a:r>
              <a:rPr lang="en-US" altLang="en-US" sz="4200"/>
              <a:t>            </a:t>
            </a:r>
            <a:r>
              <a:rPr lang="zh-CN" altLang="en-US" sz="4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仪式感之</a:t>
            </a:r>
            <a:r>
              <a:rPr lang="en-US" altLang="en-US" sz="4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</a:t>
            </a:r>
            <a:r>
              <a:rPr lang="zh-CN" altLang="en-US" sz="4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班级活动篇</a:t>
            </a:r>
            <a:endParaRPr lang="zh-CN" altLang="en-US" sz="42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048604" name="内容占位符 104860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835" y="1165860"/>
            <a:ext cx="5513705" cy="515302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en-US" sz="2200">
                <a:effectLst>
                  <a:outerShdw blurRad="38100" dist="38100" dir="2700000" algn="br" rotWithShape="0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en-US" altLang="en-US" b="0" i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　　</a:t>
            </a:r>
            <a:endParaRPr lang="en-US" altLang="en-US" b="0" i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descr="IMG_016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-293370" y="720090"/>
            <a:ext cx="3614420" cy="2710815"/>
          </a:xfrm>
          <a:prstGeom prst="rect">
            <a:avLst/>
          </a:prstGeom>
        </p:spPr>
      </p:pic>
      <p:pic>
        <p:nvPicPr>
          <p:cNvPr id="2" name="图片 1" descr="IMG_01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0" y="3883025"/>
            <a:ext cx="3158490" cy="27584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91510" y="1165860"/>
            <a:ext cx="9165590" cy="3046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通过做元宵活动，不仅锻炼了学生的动手能力，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同时也让他们懂得了分工合作的重要性。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元宵活动后，利用班会课让大家评选小组的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en-US" altLang="zh-CN" sz="3200" b="1">
                <a:solidFill>
                  <a:srgbClr val="FF0000"/>
                </a:solidFill>
              </a:rPr>
              <a:t>“</a:t>
            </a:r>
            <a:r>
              <a:rPr lang="zh-CN" altLang="en-US" sz="3200" b="1">
                <a:solidFill>
                  <a:srgbClr val="FF0000"/>
                </a:solidFill>
              </a:rPr>
              <a:t>元宵小能手</a:t>
            </a:r>
            <a:r>
              <a:rPr lang="en-US" altLang="zh-CN" sz="3200" b="1">
                <a:solidFill>
                  <a:srgbClr val="FF0000"/>
                </a:solidFill>
              </a:rPr>
              <a:t>”</a:t>
            </a:r>
            <a:r>
              <a:rPr lang="zh-CN" altLang="en-US" sz="3200" b="1">
                <a:solidFill>
                  <a:srgbClr val="FF0000"/>
                </a:solidFill>
              </a:rPr>
              <a:t>，并请每组组长给小能手们发奖品。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在班级活动中，全班学生充分交往，互相了解，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建立友谊，使班集体产生强大的向心力和凝聚力。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" y="443865"/>
            <a:ext cx="5337810" cy="5214620"/>
          </a:xfrm>
          <a:prstGeom prst="rect">
            <a:avLst/>
          </a:prstGeom>
        </p:spPr>
      </p:pic>
      <p:pic>
        <p:nvPicPr>
          <p:cNvPr id="3" name="图片 2" descr="IMG_02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10275" y="1203325"/>
            <a:ext cx="6079490" cy="45599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IMG_08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" y="0"/>
            <a:ext cx="4064000" cy="3047365"/>
          </a:xfrm>
          <a:prstGeom prst="rect">
            <a:avLst/>
          </a:prstGeom>
        </p:spPr>
      </p:pic>
      <p:pic>
        <p:nvPicPr>
          <p:cNvPr id="9" name="图片 8" descr="IMG_08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410" y="-8890"/>
            <a:ext cx="4013835" cy="3010535"/>
          </a:xfrm>
          <a:prstGeom prst="rect">
            <a:avLst/>
          </a:prstGeom>
        </p:spPr>
      </p:pic>
      <p:pic>
        <p:nvPicPr>
          <p:cNvPr id="10" name="图片 9" descr="IMG_08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245" y="-8890"/>
            <a:ext cx="3891915" cy="29190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0680" y="3439160"/>
            <a:ext cx="10798810" cy="3046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</a:rPr>
              <a:t>  </a:t>
            </a:r>
            <a:r>
              <a:rPr lang="zh-CN" altLang="en-US" sz="3200" b="1">
                <a:solidFill>
                  <a:srgbClr val="FF0000"/>
                </a:solidFill>
              </a:rPr>
              <a:t>班集体是在班级成员参加共同活动中逐步形成的。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班集体的奋斗目标是通过一个又一个班级活动得以实现的，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每顺利地完成一个活动，就是向目标跨近了一步。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去年的唱红歌比赛中，我们班虽然得了二等奖，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但我这样鼓励孩子们：你们在我心目中是最棒的！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</a:rPr>
              <a:t>通过这个活动，又一次的增强了班集体凝聚力。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5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5" y="803910"/>
            <a:ext cx="3954780" cy="29660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37965" y="281940"/>
            <a:ext cx="41154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/>
              <a:t>庆祝教师节主题班会活动</a:t>
            </a:r>
            <a:endParaRPr lang="zh-CN" altLang="en-US" sz="2800" b="1"/>
          </a:p>
        </p:txBody>
      </p:sp>
      <p:pic>
        <p:nvPicPr>
          <p:cNvPr id="4" name="图片 3" descr="IMG_25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910" y="662305"/>
            <a:ext cx="3966210" cy="2974975"/>
          </a:xfrm>
          <a:prstGeom prst="rect">
            <a:avLst/>
          </a:prstGeom>
        </p:spPr>
      </p:pic>
      <p:pic>
        <p:nvPicPr>
          <p:cNvPr id="5" name="图片 4" descr="IMG_25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070" y="3479800"/>
            <a:ext cx="4037330" cy="30283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8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05" y="112395"/>
            <a:ext cx="8343265" cy="62579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94535" y="1009015"/>
            <a:ext cx="736600" cy="55962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仪式感之优秀笔记展示篇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FULL_TEXT_BEAUTIFY_COPY_ID" val="1048586"/>
</p:tagLst>
</file>

<file path=ppt/tags/tag2.xml><?xml version="1.0" encoding="utf-8"?>
<p:tagLst xmlns:p="http://schemas.openxmlformats.org/presentationml/2006/main">
  <p:tag name="KSO_WM_FULL_TEXT_BEAUTIFY_COPY_ID" val="1048602"/>
</p:tagLst>
</file>

<file path=ppt/tags/tag3.xml><?xml version="1.0" encoding="utf-8"?>
<p:tagLst xmlns:p="http://schemas.openxmlformats.org/presentationml/2006/main">
  <p:tag name="KSO_WM_FULL_TEXT_BEAUTIFY_COPY_ID" val="1048603"/>
</p:tagLst>
</file>

<file path=ppt/tags/tag4.xml><?xml version="1.0" encoding="utf-8"?>
<p:tagLst xmlns:p="http://schemas.openxmlformats.org/presentationml/2006/main">
  <p:tag name="KSO_WM_FULL_TEXT_BEAUTIFY_COPY_ID" val="1048604"/>
</p:tagLst>
</file>

<file path=ppt/tags/tag5.xml><?xml version="1.0" encoding="utf-8"?>
<p:tagLst xmlns:p="http://schemas.openxmlformats.org/presentationml/2006/main">
  <p:tag name="KSO_WM_UNIT_PLACING_PICTURE_USER_VIEWPORT" val="{&quot;height&quot;:11880,&quot;width&quot;:15840}"/>
</p:tagLst>
</file>

<file path=ppt/tags/tag6.xml><?xml version="1.0" encoding="utf-8"?>
<p:tagLst xmlns:p="http://schemas.openxmlformats.org/presentationml/2006/main">
  <p:tag name="KSO_WM_FULL_TEXT_BEAUTIFY_COPY_ID" val="1048613"/>
</p:tagLst>
</file>

<file path=ppt/tags/tag7.xml><?xml version="1.0" encoding="utf-8"?>
<p:tagLst xmlns:p="http://schemas.openxmlformats.org/presentationml/2006/main">
  <p:tag name="KSO_WM_FULL_TEXT_BEAUTIFY_COPY_ID" val="2097152"/>
</p:tagLst>
</file>

<file path=ppt/tags/tag8.xml><?xml version="1.0" encoding="utf-8"?>
<p:tagLst xmlns:p="http://schemas.openxmlformats.org/presentationml/2006/main">
  <p:tag name="COMMONDATA" val="eyJoZGlkIjoiMmU4NjU4Yzk0YThhMjcyYzQ4NTFiMGI3YzE2N2QzZTEifQ==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</Words>
  <Application>WPS 演示</Application>
  <PresentationFormat/>
  <Paragraphs>71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宋体</vt:lpstr>
      <vt:lpstr>Wingdings</vt:lpstr>
      <vt:lpstr>仿宋</vt:lpstr>
      <vt:lpstr>Segoe Print</vt:lpstr>
      <vt:lpstr>Times New Roman</vt:lpstr>
      <vt:lpstr>微软雅黑</vt:lpstr>
      <vt:lpstr>Arial Unicode MS</vt:lpstr>
      <vt:lpstr>Calibri Light</vt:lpstr>
      <vt:lpstr>Calibri</vt:lpstr>
      <vt:lpstr>Office 主题</vt:lpstr>
      <vt:lpstr>初探仪式感在班级管理中的作用</vt:lpstr>
      <vt:lpstr>PowerPoint 演示文稿</vt:lpstr>
      <vt:lpstr>PowerPoint 演示文稿</vt:lpstr>
      <vt:lpstr>仪式感之班级文化墙</vt:lpstr>
      <vt:lpstr>            仪式感之 班级活动篇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刘嘉诚的变化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教师节快乐</dc:title>
  <dc:creator>JSN-AL00</dc:creator>
  <cp:lastModifiedBy>sharon</cp:lastModifiedBy>
  <cp:revision>25</cp:revision>
  <dcterms:created xsi:type="dcterms:W3CDTF">2021-09-06T05:35:00Z</dcterms:created>
  <dcterms:modified xsi:type="dcterms:W3CDTF">2022-07-02T01:21:08Z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2052-11.1.0.11753</vt:lpwstr>
  </property>
  <property fmtid="{D5CDD505-2E9C-101B-9397-08002B2CF9AE}" pid="3" name="ICV">
    <vt:lpwstr>0a69f23b6c8f454b9656cffa06ddaf6b</vt:lpwstr>
  </property>
</Properties>
</file>