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9" r:id="rId3"/>
    <p:sldId id="282" r:id="rId4"/>
    <p:sldId id="256" r:id="rId5"/>
    <p:sldId id="266" r:id="rId6"/>
    <p:sldId id="261" r:id="rId7"/>
    <p:sldId id="260" r:id="rId8"/>
    <p:sldId id="270" r:id="rId9"/>
    <p:sldId id="301" r:id="rId10"/>
    <p:sldId id="284" r:id="rId11"/>
    <p:sldId id="317" r:id="rId12"/>
    <p:sldId id="318" r:id="rId13"/>
    <p:sldId id="271" r:id="rId14"/>
    <p:sldId id="302" r:id="rId15"/>
    <p:sldId id="268" r:id="rId16"/>
    <p:sldId id="291" r:id="rId17"/>
    <p:sldId id="285" r:id="rId18"/>
    <p:sldId id="304" r:id="rId19"/>
    <p:sldId id="272" r:id="rId20"/>
    <p:sldId id="288" r:id="rId21"/>
    <p:sldId id="269" r:id="rId22"/>
    <p:sldId id="264" r:id="rId23"/>
  </p:sldIdLst>
  <p:sldSz cx="12192000" cy="6858000"/>
  <p:notesSz cx="6858000" cy="9144000"/>
  <p:embeddedFontLst>
    <p:embeddedFont>
      <p:font typeface="汉仪铸字木头人" panose="0002060004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0ED"/>
    <a:srgbClr val="FFD93D"/>
    <a:srgbClr val="FFFFFF"/>
    <a:srgbClr val="FFF9EF"/>
    <a:srgbClr val="FF98BF"/>
    <a:srgbClr val="91C3F1"/>
    <a:srgbClr val="FFD21B"/>
    <a:srgbClr val="FFFCF5"/>
    <a:srgbClr val="FFDCE5"/>
    <a:srgbClr val="686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78.xml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5" Type="http://schemas.microsoft.com/office/2011/relationships/chartColorStyle" Target="colors1.xml"/><Relationship Id="rId4" Type="http://schemas.microsoft.com/office/2011/relationships/chartStyle" Target="style1.xml"/><Relationship Id="rId3" Type="http://schemas.openxmlformats.org/officeDocument/2006/relationships/image" Target="../media/image5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拒绝行为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1"/>
                  <a:prstClr val="white"/>
                </a:duotone>
              </a:blip>
              <a:stretch>
                <a:fillRect/>
              </a:stretch>
            </a:blipFill>
            <a:ln w="3810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blipFill>
                <a:blip xmlns:r="http://schemas.openxmlformats.org/officeDocument/2006/relationships" r:embed="rId3">
                  <a:duotone>
                    <a:schemeClr val="accent1"/>
                    <a:prstClr val="white"/>
                  </a:duotone>
                </a:blip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3">
                  <a:duotone>
                    <a:schemeClr val="accent2"/>
                    <a:prstClr val="white"/>
                  </a:duotone>
                </a:blip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blipFill>
                <a:blip xmlns:r="http://schemas.openxmlformats.org/officeDocument/2006/relationships" r:embed="rId3">
                  <a:duotone>
                    <a:schemeClr val="accent3"/>
                    <a:prstClr val="white"/>
                  </a:duotone>
                </a:blip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3">
                  <a:duotone>
                    <a:schemeClr val="accent4"/>
                    <a:prstClr val="white"/>
                  </a:duotone>
                </a:blip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果断拒绝</c:v>
                </c:pt>
                <c:pt idx="1">
                  <c:v>委婉拒绝</c:v>
                </c:pt>
                <c:pt idx="2">
                  <c:v>勉强答应</c:v>
                </c:pt>
                <c:pt idx="3">
                  <c:v>直接答应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0.5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微软雅黑" charset="-122"/>
          <a:ea typeface="微软雅黑" charset="-122"/>
          <a:cs typeface="微软雅黑" charset="-122"/>
          <a:sym typeface="微软雅黑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江城圆体 300W" panose="020B0300000000000000" charset="-122"/>
              <a:ea typeface="江城圆体 300W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江城圆体 300W" panose="020B0300000000000000" charset="-122"/>
                <a:ea typeface="江城圆体 300W" panose="020B0300000000000000" charset="-122"/>
              </a:rPr>
            </a:fld>
            <a:endParaRPr lang="zh-CN" altLang="en-US">
              <a:latin typeface="江城圆体 300W" panose="020B0300000000000000" charset="-122"/>
              <a:ea typeface="江城圆体 300W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江城圆体 300W" panose="020B0300000000000000" charset="-122"/>
              <a:ea typeface="江城圆体 300W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江城圆体 300W" panose="020B0300000000000000" charset="-122"/>
                <a:ea typeface="江城圆体 300W" panose="020B0300000000000000" charset="-122"/>
              </a:rPr>
            </a:fld>
            <a:endParaRPr lang="zh-CN" altLang="en-US">
              <a:latin typeface="江城圆体 300W" panose="020B0300000000000000" charset="-122"/>
              <a:ea typeface="江城圆体 300W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江城圆体 300W" panose="020B0300000000000000" charset="-122"/>
                <a:ea typeface="江城圆体 300W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江城圆体 300W" panose="020B0300000000000000" charset="-122"/>
                <a:ea typeface="江城圆体 300W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江城圆体 300W" panose="020B0300000000000000" charset="-122"/>
                <a:ea typeface="江城圆体 300W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江城圆体 300W" panose="020B0300000000000000" charset="-122"/>
                <a:ea typeface="江城圆体 300W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江城圆体 300W" panose="020B0300000000000000" charset="-122"/>
        <a:ea typeface="江城圆体 300W" panose="020B03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江城圆体 300W" panose="020B0300000000000000" charset="-122"/>
        <a:ea typeface="江城圆体 300W" panose="020B03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江城圆体 300W" panose="020B0300000000000000" charset="-122"/>
        <a:ea typeface="江城圆体 300W" panose="020B03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江城圆体 300W" panose="020B0300000000000000" charset="-122"/>
        <a:ea typeface="江城圆体 300W" panose="020B03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江城圆体 300W" panose="020B0300000000000000" charset="-122"/>
        <a:ea typeface="江城圆体 300W" panose="020B03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江城圆体 300W" panose="020B03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江城圆体 300W" panose="020B03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江城圆体 300W" panose="020B03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江城圆体 300W" panose="020B03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江城圆体 300W" panose="020B03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江城圆体 300W" panose="020B03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江城圆体 300W" panose="020B03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江城圆体 300W" panose="020B03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江城圆体 300W" panose="020B03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8.xml"/><Relationship Id="rId6" Type="http://schemas.openxmlformats.org/officeDocument/2006/relationships/image" Target="../media/image8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png"/><Relationship Id="rId2" Type="http://schemas.openxmlformats.org/officeDocument/2006/relationships/tags" Target="../tags/tag10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0.xml"/><Relationship Id="rId6" Type="http://schemas.openxmlformats.org/officeDocument/2006/relationships/image" Target="../media/image8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png"/><Relationship Id="rId2" Type="http://schemas.openxmlformats.org/officeDocument/2006/relationships/tags" Target="../tags/tag109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2.xml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tags" Target="../tags/tag1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1.png"/><Relationship Id="rId2" Type="http://schemas.openxmlformats.org/officeDocument/2006/relationships/tags" Target="../tags/tag14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2.xml"/><Relationship Id="rId6" Type="http://schemas.openxmlformats.org/officeDocument/2006/relationships/image" Target="../media/image13.png"/><Relationship Id="rId5" Type="http://schemas.openxmlformats.org/officeDocument/2006/relationships/tags" Target="../tags/tag151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2.png"/><Relationship Id="rId1" Type="http://schemas.openxmlformats.org/officeDocument/2006/relationships/tags" Target="../tags/tag15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13.png"/><Relationship Id="rId7" Type="http://schemas.openxmlformats.org/officeDocument/2006/relationships/tags" Target="../tags/tag156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4.png"/><Relationship Id="rId3" Type="http://schemas.openxmlformats.org/officeDocument/2006/relationships/tags" Target="../tags/tag15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68.xml"/><Relationship Id="rId2" Type="http://schemas.openxmlformats.org/officeDocument/2006/relationships/tags" Target="../tags/tag154.xml"/><Relationship Id="rId19" Type="http://schemas.openxmlformats.org/officeDocument/2006/relationships/tags" Target="../tags/tag167.xml"/><Relationship Id="rId18" Type="http://schemas.openxmlformats.org/officeDocument/2006/relationships/tags" Target="../tags/tag166.xml"/><Relationship Id="rId17" Type="http://schemas.openxmlformats.org/officeDocument/2006/relationships/tags" Target="../tags/tag165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image" Target="../media/image15.png"/><Relationship Id="rId1" Type="http://schemas.openxmlformats.org/officeDocument/2006/relationships/tags" Target="../tags/tag1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3.png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4.png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420370" y="1111885"/>
            <a:ext cx="11318240" cy="529082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60475" y="1269365"/>
            <a:ext cx="9737725" cy="0"/>
          </a:xfrm>
          <a:prstGeom prst="line">
            <a:avLst/>
          </a:prstGeom>
          <a:ln>
            <a:solidFill>
              <a:srgbClr val="F6F1EE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260475" y="1269365"/>
            <a:ext cx="9592310" cy="0"/>
          </a:xfrm>
          <a:prstGeom prst="line">
            <a:avLst/>
          </a:prstGeom>
          <a:ln>
            <a:solidFill>
              <a:srgbClr val="FFF9EF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59840" y="18542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课堂约定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8780" y="1525270"/>
            <a:ext cx="55194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800">
                <a:latin typeface="汉仪铸字木头人" panose="00020600040101010101" charset="-122"/>
                <a:ea typeface="汉仪铸字木头人" panose="00020600040101010101" charset="-122"/>
              </a:rPr>
              <a:t>积极分享</a:t>
            </a:r>
            <a:endParaRPr lang="zh-CN" altLang="en-US" sz="4800">
              <a:latin typeface="汉仪铸字木头人" panose="00020600040101010101" charset="-122"/>
              <a:ea typeface="汉仪铸字木头人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>
                <a:latin typeface="汉仪铸字木头人" panose="00020600040101010101" charset="-122"/>
                <a:ea typeface="汉仪铸字木头人" panose="00020600040101010101" charset="-122"/>
              </a:rPr>
              <a:t>认真倾听</a:t>
            </a:r>
            <a:endParaRPr lang="zh-CN" altLang="en-US" sz="4800">
              <a:latin typeface="汉仪铸字木头人" panose="00020600040101010101" charset="-122"/>
              <a:ea typeface="汉仪铸字木头人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>
                <a:latin typeface="汉仪铸字木头人" panose="00020600040101010101" charset="-122"/>
                <a:ea typeface="汉仪铸字木头人" panose="00020600040101010101" charset="-122"/>
              </a:rPr>
              <a:t>相互尊重</a:t>
            </a:r>
            <a:endParaRPr lang="zh-CN" altLang="en-US" sz="4800">
              <a:latin typeface="汉仪铸字木头人" panose="00020600040101010101" charset="-122"/>
              <a:ea typeface="汉仪铸字木头人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>
                <a:latin typeface="汉仪铸字木头人" panose="00020600040101010101" charset="-122"/>
                <a:ea typeface="汉仪铸字木头人" panose="00020600040101010101" charset="-122"/>
              </a:rPr>
              <a:t>保守秘密</a:t>
            </a:r>
            <a:endParaRPr lang="zh-CN" altLang="en-US" sz="48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pic>
        <p:nvPicPr>
          <p:cNvPr id="4" name="图片 3" descr="/private/var/folders/jv/npplj8v12bx2xgsl6q19hjjh0000gn/T/com.kingsoft.wpsoffice.mac/kaimatting/20250611111953/output_aiMatting_20250611112009.pngoutput_aiMatting_2025061111200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62AADC">
                  <a:alpha val="100000"/>
                </a:srgbClr>
              </a:clrFrom>
              <a:clrTo>
                <a:srgbClr val="62AADC">
                  <a:alpha val="100000"/>
                  <a:alpha val="0"/>
                </a:srgbClr>
              </a:clrTo>
            </a:clrChange>
          </a:blip>
          <a:srcRect l="17256" r="17778" b="6573"/>
          <a:stretch>
            <a:fillRect/>
          </a:stretch>
        </p:blipFill>
        <p:spPr>
          <a:xfrm>
            <a:off x="1681480" y="1431290"/>
            <a:ext cx="3529330" cy="4749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394970" y="1153160"/>
            <a:ext cx="11326495" cy="469011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pic>
        <p:nvPicPr>
          <p:cNvPr id="4" name="图片 3" descr="/private/var/folders/jv/npplj8v12bx2xgsl6q19hjjh0000gn/T/com.kingsoft.wpsoffice.mac/kaimatting/20250610165512/output_aiMatting_20250610165535.pngoutput_aiMatting_2025061016553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A">
                  <a:alpha val="100000"/>
                </a:srgbClr>
              </a:clrFrom>
              <a:clrTo>
                <a:srgbClr val="FFFF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630" y="1290320"/>
            <a:ext cx="3096260" cy="30962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25650" y="2291715"/>
            <a:ext cx="2115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汉仪铸字木头人" panose="00020600040101010101" charset="-122"/>
                <a:ea typeface="汉仪铸字木头人" panose="00020600040101010101" charset="-122"/>
              </a:rPr>
              <a:t>正方</a:t>
            </a:r>
            <a:endParaRPr lang="zh-CN" altLang="en-US" sz="6000" b="1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8601710" y="1873250"/>
            <a:ext cx="1757045" cy="1288415"/>
          </a:xfrm>
          <a:prstGeom prst="triangle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46430" y="4030345"/>
            <a:ext cx="4602480" cy="1677670"/>
          </a:xfrm>
          <a:prstGeom prst="roundRect">
            <a:avLst/>
          </a:prstGeom>
          <a:solidFill>
            <a:srgbClr val="FFD93D"/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831580" y="2232660"/>
            <a:ext cx="2115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汉仪铸字木头人" panose="00020600040101010101" charset="-122"/>
                <a:ea typeface="汉仪铸字木头人" panose="00020600040101010101" charset="-122"/>
              </a:rPr>
              <a:t>反方</a:t>
            </a:r>
            <a:endParaRPr lang="zh-CN" altLang="en-US" sz="6000" b="1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025650" y="2017395"/>
            <a:ext cx="1558290" cy="1439545"/>
          </a:xfrm>
          <a:prstGeom prst="ellipse">
            <a:avLst/>
          </a:prstGeom>
          <a:noFill/>
          <a:ln w="76200">
            <a:solidFill>
              <a:srgbClr val="FFD9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62355" y="89535"/>
            <a:ext cx="113163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活动二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要说“不”，才舒心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971030" y="4052570"/>
            <a:ext cx="4602480" cy="1677670"/>
          </a:xfrm>
          <a:prstGeom prst="roundRect">
            <a:avLst/>
          </a:prstGeom>
          <a:solidFill>
            <a:srgbClr val="73B0ED"/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8525" y="4030345"/>
            <a:ext cx="4161155" cy="143891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atin typeface="楷体" charset="0"/>
                <a:ea typeface="楷体" charset="0"/>
              </a:rPr>
              <a:t>好好</a:t>
            </a:r>
            <a:r>
              <a:rPr lang="zh-CN" altLang="en-US" sz="3600">
                <a:latin typeface="楷体" charset="0"/>
                <a:ea typeface="楷体" charset="0"/>
              </a:rPr>
              <a:t>应该拒绝小强</a:t>
            </a:r>
            <a:endParaRPr lang="zh-CN" altLang="en-US" sz="3600">
              <a:latin typeface="楷体" charset="0"/>
              <a:ea typeface="楷体" charset="0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楷体" charset="0"/>
                <a:ea typeface="楷体" charset="0"/>
              </a:rPr>
              <a:t>     </a:t>
            </a:r>
            <a:r>
              <a:rPr lang="zh-CN" altLang="en-US" sz="3600">
                <a:latin typeface="楷体" charset="0"/>
                <a:ea typeface="楷体" charset="0"/>
              </a:rPr>
              <a:t>不给他</a:t>
            </a:r>
            <a:r>
              <a:rPr lang="zh-CN" altLang="en-US" sz="3600">
                <a:latin typeface="楷体" charset="0"/>
                <a:ea typeface="楷体" charset="0"/>
              </a:rPr>
              <a:t>投票</a:t>
            </a:r>
            <a:endParaRPr lang="zh-CN" altLang="en-US" sz="3600">
              <a:latin typeface="楷体" charset="0"/>
              <a:ea typeface="楷体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21550" y="3976688"/>
            <a:ext cx="5080000" cy="1753235"/>
          </a:xfrm>
          <a:prstGeom prst="rect">
            <a:avLst/>
          </a:prstGeom>
        </p:spPr>
        <p:txBody>
          <a:bodyPr>
            <a:spAutoFit/>
          </a:bodyPr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3600">
                <a:latin typeface="楷体" charset="0"/>
                <a:ea typeface="楷体" charset="0"/>
              </a:rPr>
              <a:t>好好</a:t>
            </a:r>
            <a:r>
              <a:rPr lang="zh-CN" altLang="en-US" sz="3600">
                <a:latin typeface="楷体" charset="0"/>
                <a:ea typeface="楷体" charset="0"/>
              </a:rPr>
              <a:t>应该答应小强</a:t>
            </a:r>
            <a:endParaRPr lang="zh-CN" altLang="en-US" sz="3600">
              <a:latin typeface="楷体" charset="0"/>
              <a:ea typeface="楷体" charset="0"/>
            </a:endParaRPr>
          </a:p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3600">
                <a:latin typeface="楷体" charset="0"/>
                <a:ea typeface="楷体" charset="0"/>
              </a:rPr>
              <a:t>       给他投票</a:t>
            </a:r>
            <a:endParaRPr lang="zh-CN" altLang="en-US" sz="3600">
              <a:latin typeface="楷体" charset="0"/>
              <a:ea typeface="楷体" charset="0"/>
            </a:endParaRPr>
          </a:p>
        </p:txBody>
      </p:sp>
      <p:pic>
        <p:nvPicPr>
          <p:cNvPr id="7" name="图片 6" descr="/private/var/folders/jv/npplj8v12bx2xgsl6q19hjjh0000gn/T/com.kingsoft.wpsoffice.mac/kaimatting/20250611145137/output_aiMatting_20250611145238.pngoutput_aiMatting_20250611145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55565" y="4023360"/>
            <a:ext cx="1978660" cy="1978660"/>
          </a:xfrm>
          <a:prstGeom prst="rect">
            <a:avLst/>
          </a:prstGeom>
        </p:spPr>
      </p:pic>
      <p:pic>
        <p:nvPicPr>
          <p:cNvPr id="9" name="v0200fg10000cgmltnjc77ucscou3oj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3050" y="5796280"/>
            <a:ext cx="1978660" cy="1014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68115" y="6042660"/>
            <a:ext cx="31661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</a:rPr>
              <a:t>准备时间</a:t>
            </a:r>
            <a:r>
              <a:rPr lang="en-US" altLang="zh-CN" sz="4400">
                <a:latin typeface="汉仪铸字木头人" panose="00020600040101010101" charset="-122"/>
                <a:ea typeface="汉仪铸字木头人" panose="00020600040101010101" charset="-122"/>
              </a:rPr>
              <a:t>：</a:t>
            </a:r>
            <a:endParaRPr lang="en-US" altLang="zh-CN" sz="44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bldLvl="0" animBg="1"/>
      <p:bldP spid="16" grpId="0" bldLvl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394970" y="1153160"/>
            <a:ext cx="11326495" cy="469011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pic>
        <p:nvPicPr>
          <p:cNvPr id="4" name="图片 3" descr="/private/var/folders/jv/npplj8v12bx2xgsl6q19hjjh0000gn/T/com.kingsoft.wpsoffice.mac/kaimatting/20250610165512/output_aiMatting_20250610165535.pngoutput_aiMatting_2025061016553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A">
                  <a:alpha val="100000"/>
                </a:srgbClr>
              </a:clrFrom>
              <a:clrTo>
                <a:srgbClr val="FFFF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630" y="1290320"/>
            <a:ext cx="3096260" cy="30962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25650" y="2291715"/>
            <a:ext cx="2115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汉仪铸字木头人" panose="00020600040101010101" charset="-122"/>
                <a:ea typeface="汉仪铸字木头人" panose="00020600040101010101" charset="-122"/>
              </a:rPr>
              <a:t>正方</a:t>
            </a:r>
            <a:endParaRPr lang="zh-CN" altLang="en-US" sz="6000" b="1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8601710" y="1873250"/>
            <a:ext cx="1757045" cy="1288415"/>
          </a:xfrm>
          <a:prstGeom prst="triangle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46430" y="4030345"/>
            <a:ext cx="4602480" cy="1677670"/>
          </a:xfrm>
          <a:prstGeom prst="roundRect">
            <a:avLst/>
          </a:prstGeom>
          <a:solidFill>
            <a:srgbClr val="FFD93D"/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831580" y="2232660"/>
            <a:ext cx="2115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汉仪铸字木头人" panose="00020600040101010101" charset="-122"/>
                <a:ea typeface="汉仪铸字木头人" panose="00020600040101010101" charset="-122"/>
              </a:rPr>
              <a:t>反方</a:t>
            </a:r>
            <a:endParaRPr lang="zh-CN" altLang="en-US" sz="6000" b="1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025650" y="2017395"/>
            <a:ext cx="1558290" cy="1439545"/>
          </a:xfrm>
          <a:prstGeom prst="ellipse">
            <a:avLst/>
          </a:prstGeom>
          <a:noFill/>
          <a:ln w="76200">
            <a:solidFill>
              <a:srgbClr val="FFD9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62355" y="89535"/>
            <a:ext cx="113163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活动二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要说“不”，才舒心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971030" y="4052570"/>
            <a:ext cx="4602480" cy="1677670"/>
          </a:xfrm>
          <a:prstGeom prst="roundRect">
            <a:avLst/>
          </a:prstGeom>
          <a:solidFill>
            <a:srgbClr val="73B0ED"/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8525" y="4030345"/>
            <a:ext cx="4161155" cy="143891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atin typeface="楷体" charset="0"/>
                <a:ea typeface="楷体" charset="0"/>
              </a:rPr>
              <a:t>好好</a:t>
            </a:r>
            <a:r>
              <a:rPr lang="zh-CN" altLang="en-US" sz="3600">
                <a:latin typeface="楷体" charset="0"/>
                <a:ea typeface="楷体" charset="0"/>
              </a:rPr>
              <a:t>应该拒绝小强</a:t>
            </a:r>
            <a:endParaRPr lang="zh-CN" altLang="en-US" sz="3600">
              <a:latin typeface="楷体" charset="0"/>
              <a:ea typeface="楷体" charset="0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楷体" charset="0"/>
                <a:ea typeface="楷体" charset="0"/>
              </a:rPr>
              <a:t>     </a:t>
            </a:r>
            <a:r>
              <a:rPr lang="zh-CN" altLang="en-US" sz="3600">
                <a:latin typeface="楷体" charset="0"/>
                <a:ea typeface="楷体" charset="0"/>
              </a:rPr>
              <a:t>不给他</a:t>
            </a:r>
            <a:r>
              <a:rPr lang="zh-CN" altLang="en-US" sz="3600">
                <a:latin typeface="楷体" charset="0"/>
                <a:ea typeface="楷体" charset="0"/>
              </a:rPr>
              <a:t>投票</a:t>
            </a:r>
            <a:endParaRPr lang="zh-CN" altLang="en-US" sz="3600">
              <a:latin typeface="楷体" charset="0"/>
              <a:ea typeface="楷体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21550" y="3976688"/>
            <a:ext cx="5080000" cy="1753235"/>
          </a:xfrm>
          <a:prstGeom prst="rect">
            <a:avLst/>
          </a:prstGeom>
        </p:spPr>
        <p:txBody>
          <a:bodyPr>
            <a:spAutoFit/>
          </a:bodyPr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3600">
                <a:latin typeface="楷体" charset="0"/>
                <a:ea typeface="楷体" charset="0"/>
              </a:rPr>
              <a:t>好好</a:t>
            </a:r>
            <a:r>
              <a:rPr lang="zh-CN" altLang="en-US" sz="3600">
                <a:latin typeface="楷体" charset="0"/>
                <a:ea typeface="楷体" charset="0"/>
              </a:rPr>
              <a:t>应该答应小强</a:t>
            </a:r>
            <a:endParaRPr lang="zh-CN" altLang="en-US" sz="3600">
              <a:latin typeface="楷体" charset="0"/>
              <a:ea typeface="楷体" charset="0"/>
            </a:endParaRPr>
          </a:p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3600">
                <a:latin typeface="楷体" charset="0"/>
                <a:ea typeface="楷体" charset="0"/>
              </a:rPr>
              <a:t>       给他投票</a:t>
            </a:r>
            <a:endParaRPr lang="zh-CN" altLang="en-US" sz="3600">
              <a:latin typeface="楷体" charset="0"/>
              <a:ea typeface="楷体" charset="0"/>
            </a:endParaRPr>
          </a:p>
        </p:txBody>
      </p:sp>
      <p:pic>
        <p:nvPicPr>
          <p:cNvPr id="7" name="图片 6" descr="/private/var/folders/jv/npplj8v12bx2xgsl6q19hjjh0000gn/T/com.kingsoft.wpsoffice.mac/kaimatting/20250611145137/output_aiMatting_20250611145238.pngoutput_aiMatting_20250611145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55565" y="4023360"/>
            <a:ext cx="1978660" cy="1978660"/>
          </a:xfrm>
          <a:prstGeom prst="rect">
            <a:avLst/>
          </a:prstGeom>
        </p:spPr>
      </p:pic>
      <p:pic>
        <p:nvPicPr>
          <p:cNvPr id="9" name="v0200fg10000cgmltnjc77ucscou3oj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9945" y="5842635"/>
            <a:ext cx="1978660" cy="1014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77235" y="6042660"/>
            <a:ext cx="4251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</a:rPr>
              <a:t>自由</a:t>
            </a:r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</a:rPr>
              <a:t>辩论时间</a:t>
            </a:r>
            <a:r>
              <a:rPr lang="en-US" altLang="zh-CN" sz="4400">
                <a:latin typeface="汉仪铸字木头人" panose="00020600040101010101" charset="-122"/>
                <a:ea typeface="汉仪铸字木头人" panose="00020600040101010101" charset="-122"/>
              </a:rPr>
              <a:t>：</a:t>
            </a:r>
            <a:endParaRPr lang="en-US" altLang="zh-CN" sz="44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224280"/>
            <a:ext cx="11670030" cy="531749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3205" y="1882775"/>
            <a:ext cx="76111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latin typeface="楷体" charset="0"/>
                <a:ea typeface="楷体" charset="0"/>
                <a:cs typeface="楷体" charset="0"/>
              </a:rPr>
              <a:t>拒绝的“信号灯”</a:t>
            </a:r>
            <a:endParaRPr lang="zh-CN" altLang="en-US" sz="66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15540" y="4220845"/>
            <a:ext cx="27825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规则</a:t>
            </a:r>
            <a:endParaRPr lang="zh-CN" altLang="en-US" sz="4800"/>
          </a:p>
        </p:txBody>
      </p:sp>
      <p:sp>
        <p:nvSpPr>
          <p:cNvPr id="17" name="文本框 16"/>
          <p:cNvSpPr txBox="1"/>
          <p:nvPr/>
        </p:nvSpPr>
        <p:spPr>
          <a:xfrm>
            <a:off x="5596255" y="4255770"/>
            <a:ext cx="27825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道理</a:t>
            </a:r>
            <a:endParaRPr lang="zh-CN" altLang="en-US" sz="4800"/>
          </a:p>
        </p:txBody>
      </p:sp>
      <p:sp>
        <p:nvSpPr>
          <p:cNvPr id="18" name="文本框 17"/>
          <p:cNvSpPr txBox="1"/>
          <p:nvPr/>
        </p:nvSpPr>
        <p:spPr>
          <a:xfrm>
            <a:off x="8627110" y="4255770"/>
            <a:ext cx="27825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心</a:t>
            </a:r>
            <a:r>
              <a:rPr lang="zh-CN" altLang="en-US" sz="4800"/>
              <a:t>意</a:t>
            </a:r>
            <a:endParaRPr lang="zh-CN" altLang="en-US" sz="4800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6505" y="209550"/>
            <a:ext cx="106845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活动二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要说“不”，才舒心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pic>
        <p:nvPicPr>
          <p:cNvPr id="20" name="图片 19" descr="灯泡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9050" y="3306445"/>
            <a:ext cx="914400" cy="914400"/>
          </a:xfrm>
          <a:prstGeom prst="rect">
            <a:avLst/>
          </a:prstGeom>
        </p:spPr>
      </p:pic>
      <p:pic>
        <p:nvPicPr>
          <p:cNvPr id="21" name="图片 20" descr="灯泡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2640" y="3306445"/>
            <a:ext cx="914400" cy="914400"/>
          </a:xfrm>
          <a:prstGeom prst="rect">
            <a:avLst/>
          </a:prstGeom>
        </p:spPr>
      </p:pic>
      <p:pic>
        <p:nvPicPr>
          <p:cNvPr id="28" name="图片 27" descr="灯泡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6970" y="3341370"/>
            <a:ext cx="914400" cy="914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318895"/>
            <a:ext cx="11670030" cy="5222875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grpSp>
        <p:nvGrpSpPr>
          <p:cNvPr id="74" name="图形 175"/>
          <p:cNvGrpSpPr/>
          <p:nvPr/>
        </p:nvGrpSpPr>
        <p:grpSpPr>
          <a:xfrm rot="0">
            <a:off x="614680" y="2405380"/>
            <a:ext cx="10728960" cy="3695065"/>
            <a:chOff x="3623131" y="2302041"/>
            <a:chExt cx="4947025" cy="2256493"/>
          </a:xfrm>
        </p:grpSpPr>
        <p:sp>
          <p:nvSpPr>
            <p:cNvPr id="75" name="任意多边形: 形状 177"/>
            <p:cNvSpPr/>
            <p:nvPr>
              <p:custDataLst>
                <p:tags r:id="rId1"/>
              </p:custDataLst>
            </p:nvPr>
          </p:nvSpPr>
          <p:spPr>
            <a:xfrm>
              <a:off x="3745486" y="2353559"/>
              <a:ext cx="4824670" cy="2204975"/>
            </a:xfrm>
            <a:custGeom>
              <a:avLst/>
              <a:gdLst>
                <a:gd name="connsiteX0" fmla="*/ 4824671 w 4824670"/>
                <a:gd name="connsiteY0" fmla="*/ 75989 h 2204975"/>
                <a:gd name="connsiteX1" fmla="*/ 4751257 w 4824670"/>
                <a:gd name="connsiteY1" fmla="*/ 0 h 2204975"/>
                <a:gd name="connsiteX2" fmla="*/ 4694587 w 4824670"/>
                <a:gd name="connsiteY2" fmla="*/ 81141 h 2204975"/>
                <a:gd name="connsiteX3" fmla="*/ 0 w 4824670"/>
                <a:gd name="connsiteY3" fmla="*/ 229256 h 2204975"/>
                <a:gd name="connsiteX4" fmla="*/ 135235 w 4824670"/>
                <a:gd name="connsiteY4" fmla="*/ 1627973 h 2204975"/>
                <a:gd name="connsiteX5" fmla="*/ 73413 w 4824670"/>
                <a:gd name="connsiteY5" fmla="*/ 1658884 h 2204975"/>
                <a:gd name="connsiteX6" fmla="*/ 145539 w 4824670"/>
                <a:gd name="connsiteY6" fmla="*/ 1736161 h 2204975"/>
                <a:gd name="connsiteX7" fmla="*/ 759892 w 4824670"/>
                <a:gd name="connsiteY7" fmla="*/ 1764496 h 2204975"/>
                <a:gd name="connsiteX8" fmla="*/ 1738736 w 4824670"/>
                <a:gd name="connsiteY8" fmla="*/ 2204976 h 2204975"/>
                <a:gd name="connsiteX9" fmla="*/ 1673050 w 4824670"/>
                <a:gd name="connsiteY9" fmla="*/ 1808286 h 2204975"/>
                <a:gd name="connsiteX10" fmla="*/ 4616022 w 4824670"/>
                <a:gd name="connsiteY10" fmla="*/ 1947385 h 22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4670" h="2204975">
                  <a:moveTo>
                    <a:pt x="4824671" y="75989"/>
                  </a:moveTo>
                  <a:lnTo>
                    <a:pt x="4751257" y="0"/>
                  </a:lnTo>
                  <a:lnTo>
                    <a:pt x="4694587" y="81141"/>
                  </a:lnTo>
                  <a:lnTo>
                    <a:pt x="0" y="229256"/>
                  </a:lnTo>
                  <a:lnTo>
                    <a:pt x="135235" y="1627973"/>
                  </a:lnTo>
                  <a:lnTo>
                    <a:pt x="73413" y="1658884"/>
                  </a:lnTo>
                  <a:lnTo>
                    <a:pt x="145539" y="1736161"/>
                  </a:lnTo>
                  <a:lnTo>
                    <a:pt x="759892" y="1764496"/>
                  </a:lnTo>
                  <a:lnTo>
                    <a:pt x="1738736" y="2204976"/>
                  </a:lnTo>
                  <a:lnTo>
                    <a:pt x="1673050" y="1808286"/>
                  </a:lnTo>
                  <a:lnTo>
                    <a:pt x="4616022" y="1947385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76" name="任意多边形: 形状 178"/>
            <p:cNvSpPr/>
            <p:nvPr>
              <p:custDataLst>
                <p:tags r:id="rId2"/>
              </p:custDataLst>
            </p:nvPr>
          </p:nvSpPr>
          <p:spPr>
            <a:xfrm>
              <a:off x="3673273" y="2353484"/>
              <a:ext cx="4804621" cy="2127569"/>
            </a:xfrm>
            <a:custGeom>
              <a:avLst/>
              <a:gdLst>
                <a:gd name="connsiteX0" fmla="*/ 4823383 w 4823382"/>
                <a:gd name="connsiteY0" fmla="*/ 0 h 2127698"/>
                <a:gd name="connsiteX1" fmla="*/ 0 w 4823382"/>
                <a:gd name="connsiteY1" fmla="*/ 153266 h 2127698"/>
                <a:gd name="connsiteX2" fmla="*/ 145539 w 4823382"/>
                <a:gd name="connsiteY2" fmla="*/ 1658884 h 2127698"/>
                <a:gd name="connsiteX3" fmla="*/ 759892 w 4823382"/>
                <a:gd name="connsiteY3" fmla="*/ 1688507 h 2127698"/>
                <a:gd name="connsiteX4" fmla="*/ 1737448 w 4823382"/>
                <a:gd name="connsiteY4" fmla="*/ 2127699 h 2127698"/>
                <a:gd name="connsiteX5" fmla="*/ 1673051 w 4823382"/>
                <a:gd name="connsiteY5" fmla="*/ 1731009 h 2127698"/>
                <a:gd name="connsiteX6" fmla="*/ 4614735 w 4823382"/>
                <a:gd name="connsiteY6" fmla="*/ 1871396 h 212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3382" h="2127698">
                  <a:moveTo>
                    <a:pt x="4823383" y="0"/>
                  </a:moveTo>
                  <a:lnTo>
                    <a:pt x="0" y="153266"/>
                  </a:lnTo>
                  <a:lnTo>
                    <a:pt x="145539" y="1658884"/>
                  </a:lnTo>
                  <a:lnTo>
                    <a:pt x="759892" y="1688507"/>
                  </a:lnTo>
                  <a:lnTo>
                    <a:pt x="1737448" y="2127699"/>
                  </a:lnTo>
                  <a:lnTo>
                    <a:pt x="1673051" y="1731009"/>
                  </a:lnTo>
                  <a:lnTo>
                    <a:pt x="4614735" y="1871396"/>
                  </a:lnTo>
                  <a:close/>
                </a:path>
              </a:pathLst>
            </a:custGeom>
            <a:solidFill>
              <a:srgbClr val="FFFFFF"/>
            </a:solidFill>
            <a:ln w="12874" cap="flat">
              <a:noFill/>
              <a:prstDash val="solid"/>
              <a:miter/>
            </a:ln>
          </p:spPr>
        </p:sp>
        <p:grpSp>
          <p:nvGrpSpPr>
            <p:cNvPr id="77" name="图形 175"/>
            <p:cNvGrpSpPr/>
            <p:nvPr/>
          </p:nvGrpSpPr>
          <p:grpSpPr>
            <a:xfrm>
              <a:off x="3623131" y="2302041"/>
              <a:ext cx="4941874" cy="2246190"/>
              <a:chOff x="3623131" y="2302041"/>
              <a:chExt cx="4941874" cy="2246190"/>
            </a:xfrm>
            <a:solidFill>
              <a:srgbClr val="B4B4B5"/>
            </a:solidFill>
          </p:grpSpPr>
          <p:sp>
            <p:nvSpPr>
              <p:cNvPr id="78" name="任意多边形: 形状 180"/>
              <p:cNvSpPr/>
              <p:nvPr>
                <p:custDataLst>
                  <p:tags r:id="rId3"/>
                </p:custDataLst>
              </p:nvPr>
            </p:nvSpPr>
            <p:spPr>
              <a:xfrm>
                <a:off x="4497650" y="4179876"/>
                <a:ext cx="722541" cy="327140"/>
              </a:xfrm>
              <a:custGeom>
                <a:avLst/>
                <a:gdLst>
                  <a:gd name="connsiteX0" fmla="*/ 0 w 722541"/>
                  <a:gd name="connsiteY0" fmla="*/ 0 h 327140"/>
                  <a:gd name="connsiteX1" fmla="*/ 722541 w 722541"/>
                  <a:gd name="connsiteY1" fmla="*/ 327140 h 327140"/>
                  <a:gd name="connsiteX2" fmla="*/ 48942 w 722541"/>
                  <a:gd name="connsiteY2" fmla="*/ 91445 h 3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2541" h="327140">
                    <a:moveTo>
                      <a:pt x="0" y="0"/>
                    </a:moveTo>
                    <a:lnTo>
                      <a:pt x="722541" y="327140"/>
                    </a:lnTo>
                    <a:lnTo>
                      <a:pt x="48942" y="91445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79" name="任意多边形: 形状 18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34452" y="4245562"/>
                <a:ext cx="69549" cy="302668"/>
              </a:xfrm>
              <a:custGeom>
                <a:avLst/>
                <a:gdLst>
                  <a:gd name="connsiteX0" fmla="*/ 45078 w 69549"/>
                  <a:gd name="connsiteY0" fmla="*/ 0 h 302668"/>
                  <a:gd name="connsiteX1" fmla="*/ 0 w 69549"/>
                  <a:gd name="connsiteY1" fmla="*/ 302669 h 302668"/>
                  <a:gd name="connsiteX2" fmla="*/ 69550 w 69549"/>
                  <a:gd name="connsiteY2" fmla="*/ 96596 h 30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49" h="302668">
                    <a:moveTo>
                      <a:pt x="45078" y="0"/>
                    </a:moveTo>
                    <a:lnTo>
                      <a:pt x="0" y="302669"/>
                    </a:lnTo>
                    <a:lnTo>
                      <a:pt x="69550" y="96596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80" name="任意多边形: 形状 182"/>
              <p:cNvSpPr/>
              <p:nvPr>
                <p:custDataLst>
                  <p:tags r:id="rId5"/>
                </p:custDataLst>
              </p:nvPr>
            </p:nvSpPr>
            <p:spPr>
              <a:xfrm>
                <a:off x="3623131" y="2819798"/>
                <a:ext cx="133947" cy="1197796"/>
              </a:xfrm>
              <a:custGeom>
                <a:avLst/>
                <a:gdLst>
                  <a:gd name="connsiteX0" fmla="*/ 0 w 133947"/>
                  <a:gd name="connsiteY0" fmla="*/ 394114 h 1197796"/>
                  <a:gd name="connsiteX1" fmla="*/ 9016 w 133947"/>
                  <a:gd name="connsiteY1" fmla="*/ 0 h 1197796"/>
                  <a:gd name="connsiteX2" fmla="*/ 133947 w 133947"/>
                  <a:gd name="connsiteY2" fmla="*/ 1197796 h 119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947" h="1197796">
                    <a:moveTo>
                      <a:pt x="0" y="394114"/>
                    </a:moveTo>
                    <a:lnTo>
                      <a:pt x="9016" y="0"/>
                    </a:lnTo>
                    <a:lnTo>
                      <a:pt x="133947" y="1197796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81" name="任意多边形: 形状 183"/>
              <p:cNvSpPr/>
              <p:nvPr>
                <p:custDataLst>
                  <p:tags r:id="rId6"/>
                </p:custDataLst>
              </p:nvPr>
            </p:nvSpPr>
            <p:spPr>
              <a:xfrm>
                <a:off x="8429770" y="3481806"/>
                <a:ext cx="119779" cy="743149"/>
              </a:xfrm>
              <a:custGeom>
                <a:avLst/>
                <a:gdLst>
                  <a:gd name="connsiteX0" fmla="*/ 92732 w 119779"/>
                  <a:gd name="connsiteY0" fmla="*/ 0 h 743149"/>
                  <a:gd name="connsiteX1" fmla="*/ 0 w 119779"/>
                  <a:gd name="connsiteY1" fmla="*/ 743149 h 743149"/>
                  <a:gd name="connsiteX2" fmla="*/ 119779 w 119779"/>
                  <a:gd name="connsiteY2" fmla="*/ 176450 h 74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79" h="743149">
                    <a:moveTo>
                      <a:pt x="92732" y="0"/>
                    </a:moveTo>
                    <a:lnTo>
                      <a:pt x="0" y="743149"/>
                    </a:lnTo>
                    <a:lnTo>
                      <a:pt x="119779" y="17645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82" name="任意多边形: 形状 184"/>
              <p:cNvSpPr/>
              <p:nvPr>
                <p:custDataLst>
                  <p:tags r:id="rId7"/>
                </p:custDataLst>
              </p:nvPr>
            </p:nvSpPr>
            <p:spPr>
              <a:xfrm>
                <a:off x="3690104" y="2339391"/>
                <a:ext cx="3261095" cy="115915"/>
              </a:xfrm>
              <a:custGeom>
                <a:avLst/>
                <a:gdLst>
                  <a:gd name="connsiteX0" fmla="*/ 275622 w 3261095"/>
                  <a:gd name="connsiteY0" fmla="*/ 37351 h 115915"/>
                  <a:gd name="connsiteX1" fmla="*/ 0 w 3261095"/>
                  <a:gd name="connsiteY1" fmla="*/ 115916 h 115915"/>
                  <a:gd name="connsiteX2" fmla="*/ 3261096 w 3261095"/>
                  <a:gd name="connsiteY2" fmla="*/ 0 h 115915"/>
                  <a:gd name="connsiteX3" fmla="*/ 2552722 w 3261095"/>
                  <a:gd name="connsiteY3" fmla="*/ 1288 h 11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1095" h="115915">
                    <a:moveTo>
                      <a:pt x="275622" y="37351"/>
                    </a:moveTo>
                    <a:lnTo>
                      <a:pt x="0" y="115916"/>
                    </a:lnTo>
                    <a:lnTo>
                      <a:pt x="3261096" y="0"/>
                    </a:lnTo>
                    <a:lnTo>
                      <a:pt x="2552722" y="1288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83" name="任意多边形: 形状 185"/>
              <p:cNvSpPr/>
              <p:nvPr>
                <p:custDataLst>
                  <p:tags r:id="rId8"/>
                </p:custDataLst>
              </p:nvPr>
            </p:nvSpPr>
            <p:spPr>
              <a:xfrm>
                <a:off x="6974383" y="2302041"/>
                <a:ext cx="1428339" cy="38638"/>
              </a:xfrm>
              <a:custGeom>
                <a:avLst/>
                <a:gdLst>
                  <a:gd name="connsiteX0" fmla="*/ 0 w 1428339"/>
                  <a:gd name="connsiteY0" fmla="*/ 38639 h 38638"/>
                  <a:gd name="connsiteX1" fmla="*/ 1428339 w 1428339"/>
                  <a:gd name="connsiteY1" fmla="*/ 9016 h 38638"/>
                  <a:gd name="connsiteX2" fmla="*/ 336155 w 1428339"/>
                  <a:gd name="connsiteY2" fmla="*/ 0 h 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339" h="38638">
                    <a:moveTo>
                      <a:pt x="0" y="38639"/>
                    </a:moveTo>
                    <a:lnTo>
                      <a:pt x="1428339" y="9016"/>
                    </a:lnTo>
                    <a:lnTo>
                      <a:pt x="336155" y="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84" name="任意多边形: 形状 186"/>
              <p:cNvSpPr/>
              <p:nvPr>
                <p:custDataLst>
                  <p:tags r:id="rId9"/>
                </p:custDataLst>
              </p:nvPr>
            </p:nvSpPr>
            <p:spPr>
              <a:xfrm>
                <a:off x="8534094" y="3220351"/>
                <a:ext cx="30911" cy="180313"/>
              </a:xfrm>
              <a:custGeom>
                <a:avLst/>
                <a:gdLst>
                  <a:gd name="connsiteX0" fmla="*/ 0 w 30911"/>
                  <a:gd name="connsiteY0" fmla="*/ 180313 h 180313"/>
                  <a:gd name="connsiteX1" fmla="*/ 12880 w 30911"/>
                  <a:gd name="connsiteY1" fmla="*/ 20607 h 180313"/>
                  <a:gd name="connsiteX2" fmla="*/ 30911 w 30911"/>
                  <a:gd name="connsiteY2" fmla="*/ 0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11" h="180313">
                    <a:moveTo>
                      <a:pt x="0" y="180313"/>
                    </a:moveTo>
                    <a:lnTo>
                      <a:pt x="12880" y="20607"/>
                    </a:lnTo>
                    <a:lnTo>
                      <a:pt x="30911" y="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</p:grpSp>
        <p:sp>
          <p:nvSpPr>
            <p:cNvPr id="85" name="任意多边形: 形状 187"/>
            <p:cNvSpPr/>
            <p:nvPr>
              <p:custDataLst>
                <p:tags r:id="rId10"/>
              </p:custDataLst>
            </p:nvPr>
          </p:nvSpPr>
          <p:spPr>
            <a:xfrm>
              <a:off x="3666921" y="2564783"/>
              <a:ext cx="158418" cy="1329167"/>
            </a:xfrm>
            <a:custGeom>
              <a:avLst/>
              <a:gdLst>
                <a:gd name="connsiteX0" fmla="*/ 0 w 158418"/>
                <a:gd name="connsiteY0" fmla="*/ 0 h 1329167"/>
                <a:gd name="connsiteX1" fmla="*/ 51518 w 158418"/>
                <a:gd name="connsiteY1" fmla="*/ 60534 h 1329167"/>
                <a:gd name="connsiteX2" fmla="*/ 158418 w 158418"/>
                <a:gd name="connsiteY2" fmla="*/ 1329168 h 132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18" h="1329167">
                  <a:moveTo>
                    <a:pt x="0" y="0"/>
                  </a:moveTo>
                  <a:lnTo>
                    <a:pt x="51518" y="60534"/>
                  </a:lnTo>
                  <a:lnTo>
                    <a:pt x="158418" y="1329168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86" name="任意多边形: 形状 188"/>
            <p:cNvSpPr/>
            <p:nvPr>
              <p:custDataLst>
                <p:tags r:id="rId11"/>
              </p:custDataLst>
            </p:nvPr>
          </p:nvSpPr>
          <p:spPr>
            <a:xfrm>
              <a:off x="5263982" y="3996987"/>
              <a:ext cx="2875998" cy="124931"/>
            </a:xfrm>
            <a:custGeom>
              <a:avLst/>
              <a:gdLst>
                <a:gd name="connsiteX0" fmla="*/ 2762658 w 2875998"/>
                <a:gd name="connsiteY0" fmla="*/ 24471 h 124931"/>
                <a:gd name="connsiteX1" fmla="*/ 2875998 w 2875998"/>
                <a:gd name="connsiteY1" fmla="*/ 124931 h 124931"/>
                <a:gd name="connsiteX2" fmla="*/ 0 w 2875998"/>
                <a:gd name="connsiteY2" fmla="*/ 0 h 12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5998" h="124931">
                  <a:moveTo>
                    <a:pt x="2762658" y="24471"/>
                  </a:moveTo>
                  <a:lnTo>
                    <a:pt x="2875998" y="124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87" name="任意多边形: 形状 189"/>
            <p:cNvSpPr/>
            <p:nvPr>
              <p:custDataLst>
                <p:tags r:id="rId12"/>
              </p:custDataLst>
            </p:nvPr>
          </p:nvSpPr>
          <p:spPr>
            <a:xfrm>
              <a:off x="3690104" y="2389621"/>
              <a:ext cx="4755120" cy="159706"/>
            </a:xfrm>
            <a:custGeom>
              <a:avLst/>
              <a:gdLst>
                <a:gd name="connsiteX0" fmla="*/ 75989 w 4755120"/>
                <a:gd name="connsiteY0" fmla="*/ 159706 h 159706"/>
                <a:gd name="connsiteX1" fmla="*/ 0 w 4755120"/>
                <a:gd name="connsiteY1" fmla="*/ 118492 h 159706"/>
                <a:gd name="connsiteX2" fmla="*/ 4755121 w 4755120"/>
                <a:gd name="connsiteY2" fmla="*/ 0 h 15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5120" h="159706">
                  <a:moveTo>
                    <a:pt x="75989" y="159706"/>
                  </a:moveTo>
                  <a:lnTo>
                    <a:pt x="0" y="118492"/>
                  </a:lnTo>
                  <a:lnTo>
                    <a:pt x="4755121" y="0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88" name="任意多边形: 形状 190"/>
            <p:cNvSpPr/>
            <p:nvPr>
              <p:custDataLst>
                <p:tags r:id="rId13"/>
              </p:custDataLst>
            </p:nvPr>
          </p:nvSpPr>
          <p:spPr>
            <a:xfrm>
              <a:off x="8111645" y="3243534"/>
              <a:ext cx="208648" cy="842321"/>
            </a:xfrm>
            <a:custGeom>
              <a:avLst/>
              <a:gdLst>
                <a:gd name="connsiteX0" fmla="*/ 0 w 208648"/>
                <a:gd name="connsiteY0" fmla="*/ 744437 h 842321"/>
                <a:gd name="connsiteX1" fmla="*/ 101748 w 208648"/>
                <a:gd name="connsiteY1" fmla="*/ 842321 h 842321"/>
                <a:gd name="connsiteX2" fmla="*/ 208648 w 208648"/>
                <a:gd name="connsiteY2" fmla="*/ 0 h 842321"/>
                <a:gd name="connsiteX3" fmla="*/ 57958 w 208648"/>
                <a:gd name="connsiteY3" fmla="*/ 683903 h 84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648" h="842321">
                  <a:moveTo>
                    <a:pt x="0" y="744437"/>
                  </a:moveTo>
                  <a:lnTo>
                    <a:pt x="101748" y="842321"/>
                  </a:lnTo>
                  <a:lnTo>
                    <a:pt x="208648" y="0"/>
                  </a:lnTo>
                  <a:lnTo>
                    <a:pt x="57958" y="683903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</p:grpSp>
      <p:sp>
        <p:nvSpPr>
          <p:cNvPr id="57" name="文本框 57"/>
          <p:cNvSpPr txBox="1"/>
          <p:nvPr>
            <p:custDataLst>
              <p:tags r:id="rId14"/>
            </p:custDataLst>
          </p:nvPr>
        </p:nvSpPr>
        <p:spPr>
          <a:xfrm>
            <a:off x="880110" y="1912620"/>
            <a:ext cx="8963660" cy="20447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zh-CN" altLang="en-US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“</a:t>
            </a:r>
            <a:r>
              <a:rPr lang="en-US" altLang="zh-CN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小成</a:t>
            </a:r>
            <a:r>
              <a:rPr lang="zh-CN" altLang="en-US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就”</a:t>
            </a:r>
            <a:r>
              <a:rPr lang="en-US" altLang="zh-CN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——该说“不”时说了“不”</a:t>
            </a:r>
            <a:endParaRPr lang="en-US" altLang="zh-CN" sz="3600" kern="100">
              <a:solidFill>
                <a:srgbClr val="000000"/>
              </a:solidFill>
              <a:latin typeface="黑体"/>
              <a:ea typeface="黑体"/>
              <a:cs typeface="黑体"/>
              <a:sym typeface="Times New Roman" panose="02020603050405020304"/>
            </a:endParaRPr>
          </a:p>
        </p:txBody>
      </p:sp>
      <p:sp>
        <p:nvSpPr>
          <p:cNvPr id="93" name="文本框 93"/>
          <p:cNvSpPr txBox="1"/>
          <p:nvPr>
            <p:custDataLst>
              <p:tags r:id="rId15"/>
            </p:custDataLst>
          </p:nvPr>
        </p:nvSpPr>
        <p:spPr>
          <a:xfrm>
            <a:off x="1280160" y="3122295"/>
            <a:ext cx="11737975" cy="222250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我成功拒绝过这样的请求：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       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。</a:t>
            </a:r>
            <a:endParaRPr lang="en-US" altLang="zh-CN" sz="3200" kern="100">
              <a:latin typeface="Calibri"/>
              <a:ea typeface="宋体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我是这样拒绝他（她）的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         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。</a:t>
            </a:r>
            <a:endParaRPr lang="en-US" altLang="zh-CN" sz="3200" kern="100">
              <a:latin typeface="Calibri"/>
              <a:ea typeface="宋体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78655" y="5716270"/>
            <a:ext cx="9129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“拒绝力”</a:t>
            </a:r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小调查</a:t>
            </a:r>
            <a:endParaRPr lang="zh-CN" altLang="en-US" sz="4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1053465" y="315595"/>
            <a:ext cx="114312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  <a:sym typeface="+mn-ea"/>
              </a:rPr>
              <a:t>会说“不”，更快乐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093470"/>
            <a:ext cx="11670030" cy="544830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cs typeface="江城圆体 600W" panose="020B0800000000000000" charset="-122"/>
              </a:rPr>
              <a:t>肯定/理解</a:t>
            </a:r>
            <a:endParaRPr lang="zh-CN" altLang="en-US">
              <a:cs typeface="江城圆体 600W" panose="020B08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60475" y="1269365"/>
            <a:ext cx="9737725" cy="0"/>
          </a:xfrm>
          <a:prstGeom prst="line">
            <a:avLst/>
          </a:prstGeom>
          <a:ln>
            <a:solidFill>
              <a:srgbClr val="F6F1EE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260475" y="1269365"/>
            <a:ext cx="9592310" cy="0"/>
          </a:xfrm>
          <a:prstGeom prst="line">
            <a:avLst/>
          </a:prstGeom>
          <a:ln>
            <a:solidFill>
              <a:srgbClr val="FFF9EF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81685" y="1269365"/>
            <a:ext cx="110426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</a:rPr>
              <a:t>三明治拒绝法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931035" y="1382395"/>
            <a:ext cx="4857750" cy="4857750"/>
          </a:xfrm>
          <a:prstGeom prst="rect">
            <a:avLst/>
          </a:prstGeom>
        </p:spPr>
      </p:pic>
      <p:sp>
        <p:nvSpPr>
          <p:cNvPr id="23" name="右箭头 22"/>
          <p:cNvSpPr/>
          <p:nvPr/>
        </p:nvSpPr>
        <p:spPr>
          <a:xfrm>
            <a:off x="6833870" y="2087880"/>
            <a:ext cx="699135" cy="3213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>
            <p:custDataLst>
              <p:tags r:id="rId3"/>
            </p:custDataLst>
          </p:nvPr>
        </p:nvSpPr>
        <p:spPr>
          <a:xfrm>
            <a:off x="6765290" y="3672205"/>
            <a:ext cx="736600" cy="3213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>
            <p:custDataLst>
              <p:tags r:id="rId4"/>
            </p:custDataLst>
          </p:nvPr>
        </p:nvSpPr>
        <p:spPr>
          <a:xfrm>
            <a:off x="6788785" y="5159375"/>
            <a:ext cx="713105" cy="3206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880995" y="2031365"/>
            <a:ext cx="3509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n w="12700">
                  <a:solidFill>
                    <a:schemeClr val="tx1"/>
                  </a:solidFill>
                </a:ln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共情理解</a:t>
            </a:r>
            <a:endParaRPr lang="zh-CN" altLang="en-US" sz="5400">
              <a:ln w="12700">
                <a:solidFill>
                  <a:schemeClr val="tx1"/>
                </a:solidFill>
              </a:ln>
              <a:solidFill>
                <a:schemeClr val="bg2"/>
              </a:solidFill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2880995" y="3715385"/>
            <a:ext cx="293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说明</a:t>
            </a:r>
            <a:r>
              <a:rPr lang="zh-CN" altLang="en-US" sz="540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理由</a:t>
            </a:r>
            <a:endParaRPr lang="zh-CN" altLang="en-US" sz="540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2880995" y="5045710"/>
            <a:ext cx="3509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给出</a:t>
            </a:r>
            <a:r>
              <a:rPr lang="zh-CN" altLang="en-US" sz="540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建议</a:t>
            </a:r>
            <a:endParaRPr lang="zh-CN" altLang="en-US" sz="5400">
              <a:ln w="19050">
                <a:solidFill>
                  <a:schemeClr val="tx1"/>
                </a:solidFill>
              </a:ln>
              <a:solidFill>
                <a:schemeClr val="bg2"/>
              </a:solidFill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1260475" y="233680"/>
            <a:ext cx="10671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会说“不”，更快乐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9518650" y="6373495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9"/>
            </p:custDataLst>
          </p:nvPr>
        </p:nvCxnSpPr>
        <p:spPr>
          <a:xfrm>
            <a:off x="10963275" y="6358255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7539990" y="1720850"/>
            <a:ext cx="3950335" cy="1224280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r>
              <a:rPr lang="zh-CN" altLang="en-US" sz="3200">
                <a:latin typeface="楷体" charset="0"/>
                <a:ea typeface="楷体" charset="0"/>
              </a:rPr>
              <a:t>先</a:t>
            </a:r>
            <a:r>
              <a:rPr lang="zh-CN" altLang="en-US" sz="3200">
                <a:latin typeface="楷体" charset="0"/>
                <a:ea typeface="楷体" charset="0"/>
              </a:rPr>
              <a:t>共情对方的感受或请求，拉近距离</a:t>
            </a:r>
            <a:r>
              <a:rPr lang="en-US" altLang="zh-CN" sz="3200">
                <a:latin typeface="楷体" charset="0"/>
                <a:ea typeface="楷体" charset="0"/>
              </a:rPr>
              <a:t>。</a:t>
            </a:r>
            <a:endParaRPr lang="en-US" altLang="zh-CN" sz="3200">
              <a:latin typeface="楷体" charset="0"/>
              <a:ea typeface="楷体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7517765" y="3308350"/>
            <a:ext cx="4267200" cy="1200785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</a:t>
            </a:r>
            <a:r>
              <a:rPr lang="zh-CN" altLang="en-US" sz="3200">
                <a:latin typeface="楷体" charset="0"/>
                <a:ea typeface="楷体" charset="0"/>
              </a:rPr>
              <a:t>再坚定地拒绝</a:t>
            </a:r>
            <a:r>
              <a:rPr sz="3200">
                <a:latin typeface="楷体" charset="0"/>
                <a:ea typeface="楷体" charset="0"/>
              </a:rPr>
              <a:t>，并</a:t>
            </a:r>
            <a:r>
              <a:rPr lang="zh-CN" sz="3200">
                <a:latin typeface="楷体" charset="0"/>
                <a:ea typeface="楷体" charset="0"/>
              </a:rPr>
              <a:t>诚恳地</a:t>
            </a:r>
            <a:r>
              <a:rPr sz="3200">
                <a:latin typeface="楷体" charset="0"/>
                <a:ea typeface="楷体" charset="0"/>
              </a:rPr>
              <a:t>说明原因</a:t>
            </a:r>
            <a:r>
              <a:rPr lang="en-US" sz="3200">
                <a:latin typeface="楷体" charset="0"/>
                <a:ea typeface="楷体" charset="0"/>
              </a:rPr>
              <a:t>。</a:t>
            </a:r>
            <a:endParaRPr lang="en-US" sz="3200">
              <a:latin typeface="楷体" charset="0"/>
              <a:ea typeface="楷体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7577455" y="5008245"/>
            <a:ext cx="4267200" cy="1201420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r>
              <a:rPr lang="zh-CN" altLang="en-US" sz="3200">
                <a:latin typeface="楷体" charset="0"/>
                <a:ea typeface="楷体" charset="0"/>
              </a:rPr>
              <a:t>最后</a:t>
            </a:r>
            <a:r>
              <a:rPr sz="3200">
                <a:latin typeface="楷体" charset="0"/>
                <a:ea typeface="楷体" charset="0"/>
              </a:rPr>
              <a:t>提供力所能及的帮助</a:t>
            </a:r>
            <a:r>
              <a:rPr lang="zh-CN" sz="3200">
                <a:latin typeface="楷体" charset="0"/>
                <a:ea typeface="楷体" charset="0"/>
              </a:rPr>
              <a:t>或提出替代方案</a:t>
            </a:r>
            <a:r>
              <a:rPr lang="en-US" altLang="zh-CN" sz="3200">
                <a:latin typeface="楷体" charset="0"/>
                <a:ea typeface="楷体" charset="0"/>
              </a:rPr>
              <a:t>。</a:t>
            </a:r>
            <a:endParaRPr lang="en-US" altLang="zh-CN" sz="3200">
              <a:latin typeface="楷体" charset="0"/>
              <a:ea typeface="楷体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188720"/>
            <a:ext cx="11459210" cy="5201285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337425" y="6802755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782050" y="6787515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253490" y="157480"/>
            <a:ext cx="10572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会说“不”，更快乐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pic>
        <p:nvPicPr>
          <p:cNvPr id="2" name="图片 1" descr="/private/var/folders/jv/npplj8v12bx2xgsl6q19hjjh0000gn/T/com.kingsoft.wpsoffice.mac/kaimatting/20250611111953/output_aiMatting_20250611112009.pngoutput_aiMatting_2025061111200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62AADC">
                  <a:alpha val="100000"/>
                </a:srgbClr>
              </a:clrFrom>
              <a:clrTo>
                <a:srgbClr val="62AADC">
                  <a:alpha val="100000"/>
                  <a:alpha val="0"/>
                </a:srgbClr>
              </a:clrTo>
            </a:clrChange>
          </a:blip>
          <a:srcRect l="17256" r="17778" b="6573"/>
          <a:stretch>
            <a:fillRect/>
          </a:stretch>
        </p:blipFill>
        <p:spPr>
          <a:xfrm>
            <a:off x="1048385" y="1888490"/>
            <a:ext cx="3529330" cy="474980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5336540" y="2653665"/>
            <a:ext cx="5850255" cy="1224280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r>
              <a:rPr lang="zh-CN" altLang="en-US" sz="3200">
                <a:latin typeface="楷体" charset="0"/>
                <a:ea typeface="楷体" charset="0"/>
              </a:rPr>
              <a:t>先</a:t>
            </a:r>
            <a:r>
              <a:rPr lang="zh-CN" altLang="en-US" sz="3200">
                <a:latin typeface="楷体" charset="0"/>
                <a:ea typeface="楷体" charset="0"/>
              </a:rPr>
              <a:t>共情对方的感受或请求，拉近距离</a:t>
            </a:r>
            <a:r>
              <a:rPr lang="en-US" altLang="zh-CN" sz="3200">
                <a:latin typeface="楷体" charset="0"/>
                <a:ea typeface="楷体" charset="0"/>
              </a:rPr>
              <a:t>。</a:t>
            </a:r>
            <a:endParaRPr lang="en-US" altLang="zh-CN" sz="3200">
              <a:latin typeface="楷体" charset="0"/>
              <a:ea typeface="楷体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5336540" y="4013200"/>
            <a:ext cx="5850255" cy="1200785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</a:t>
            </a:r>
            <a:r>
              <a:rPr lang="zh-CN" altLang="en-US" sz="3200">
                <a:latin typeface="楷体" charset="0"/>
                <a:ea typeface="楷体" charset="0"/>
              </a:rPr>
              <a:t>坚定地拒绝</a:t>
            </a:r>
            <a:r>
              <a:rPr sz="3200">
                <a:latin typeface="楷体" charset="0"/>
                <a:ea typeface="楷体" charset="0"/>
              </a:rPr>
              <a:t>，并</a:t>
            </a:r>
            <a:r>
              <a:rPr lang="zh-CN" sz="3200">
                <a:latin typeface="楷体" charset="0"/>
                <a:ea typeface="楷体" charset="0"/>
              </a:rPr>
              <a:t>诚恳地</a:t>
            </a:r>
            <a:r>
              <a:rPr sz="3200">
                <a:latin typeface="楷体" charset="0"/>
                <a:ea typeface="楷体" charset="0"/>
              </a:rPr>
              <a:t>说明原因</a:t>
            </a:r>
            <a:r>
              <a:rPr lang="en-US" sz="3200">
                <a:latin typeface="楷体" charset="0"/>
                <a:ea typeface="楷体" charset="0"/>
              </a:rPr>
              <a:t>。</a:t>
            </a:r>
            <a:endParaRPr lang="en-US" sz="3200">
              <a:latin typeface="楷体" charset="0"/>
              <a:ea typeface="楷体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5336540" y="5213985"/>
            <a:ext cx="5850255" cy="1201420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r>
              <a:rPr sz="3200">
                <a:latin typeface="楷体" charset="0"/>
                <a:ea typeface="楷体" charset="0"/>
              </a:rPr>
              <a:t>提供力所能及的帮助</a:t>
            </a:r>
            <a:r>
              <a:rPr lang="zh-CN" sz="3200">
                <a:latin typeface="楷体" charset="0"/>
                <a:ea typeface="楷体" charset="0"/>
              </a:rPr>
              <a:t>或者提出替代方案</a:t>
            </a:r>
            <a:r>
              <a:rPr lang="en-US" altLang="zh-CN" sz="3200">
                <a:latin typeface="楷体" charset="0"/>
                <a:ea typeface="楷体" charset="0"/>
              </a:rPr>
              <a:t>。</a:t>
            </a:r>
            <a:endParaRPr lang="en-US" altLang="zh-CN" sz="3200">
              <a:latin typeface="楷体" charset="0"/>
              <a:ea typeface="楷体" charset="0"/>
            </a:endParaRPr>
          </a:p>
        </p:txBody>
      </p:sp>
      <p:sp>
        <p:nvSpPr>
          <p:cNvPr id="23" name="右箭头 22"/>
          <p:cNvSpPr/>
          <p:nvPr>
            <p:custDataLst>
              <p:tags r:id="rId7"/>
            </p:custDataLst>
          </p:nvPr>
        </p:nvSpPr>
        <p:spPr>
          <a:xfrm rot="5400000">
            <a:off x="7911465" y="3454400"/>
            <a:ext cx="699135" cy="3213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8"/>
            </p:custDataLst>
          </p:nvPr>
        </p:nvSpPr>
        <p:spPr>
          <a:xfrm rot="5400000">
            <a:off x="7911465" y="4703445"/>
            <a:ext cx="699135" cy="3213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49805" y="1566545"/>
            <a:ext cx="8067040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latin typeface="黑体" charset="0"/>
                <a:ea typeface="黑体" charset="0"/>
                <a:sym typeface="+mn-ea"/>
              </a:rPr>
              <a:t>思考</a:t>
            </a:r>
            <a:r>
              <a:rPr lang="en-US" altLang="zh-CN" sz="4000">
                <a:latin typeface="黑体" charset="0"/>
                <a:ea typeface="黑体" charset="0"/>
                <a:sym typeface="+mn-ea"/>
              </a:rPr>
              <a:t>：</a:t>
            </a:r>
            <a:r>
              <a:rPr lang="zh-CN" altLang="en-US" sz="4000">
                <a:latin typeface="黑体" charset="0"/>
                <a:ea typeface="黑体" charset="0"/>
                <a:sym typeface="+mn-ea"/>
              </a:rPr>
              <a:t>帮助好好委婉地拒绝小强</a:t>
            </a:r>
            <a:endParaRPr lang="zh-CN" altLang="en-US" sz="4000">
              <a:latin typeface="黑体" charset="0"/>
              <a:ea typeface="黑体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7465" y="3307080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299845"/>
            <a:ext cx="11459210" cy="5075555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21740" y="285115"/>
            <a:ext cx="10834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会说“不”，更快乐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pic>
        <p:nvPicPr>
          <p:cNvPr id="9" name="图片 8" descr="f79d8000-a5fc-41e1-9b41-83102ff3f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35" y="1299845"/>
            <a:ext cx="8580120" cy="4751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7815" y="1828800"/>
            <a:ext cx="750824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“小收获”——该说”不“时就说“不”</a:t>
            </a:r>
            <a:endParaRPr lang="zh-CN" altLang="en-US" sz="2800"/>
          </a:p>
        </p:txBody>
      </p:sp>
      <p:pic>
        <p:nvPicPr>
          <p:cNvPr id="11" name="copy_941B50FD-1B6E-40EC-9388-310D816CF7B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1875" y="5505450"/>
            <a:ext cx="2134235" cy="12166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075690"/>
            <a:ext cx="11459210" cy="5314315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224395" y="639572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669020" y="638048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03730" y="89535"/>
            <a:ext cx="91700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会说“不”，更快乐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5223510" y="3330575"/>
            <a:ext cx="5850255" cy="1200785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endParaRPr lang="en-US" sz="3200">
              <a:latin typeface="楷体" charset="0"/>
              <a:ea typeface="楷体" charset="0"/>
            </a:endParaRPr>
          </a:p>
        </p:txBody>
      </p:sp>
      <p:pic>
        <p:nvPicPr>
          <p:cNvPr id="6" name="图片 5" descr="/private/var/folders/jv/npplj8v12bx2xgsl6q19hjjh0000gn/T/com.kingsoft.wpsoffice.mac/kaimatting/20250611112759/output_aiMatting_20250611112850.pngoutput_aiMatting_202506111128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03885" y="969010"/>
            <a:ext cx="5442585" cy="5888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69100" y="1138555"/>
            <a:ext cx="2922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汉仪铸字木头人" panose="00020600040101010101" charset="-122"/>
                <a:ea typeface="汉仪铸字木头人" panose="00020600040101010101" charset="-122"/>
              </a:rPr>
              <a:t>情景再现</a:t>
            </a:r>
            <a:endParaRPr lang="zh-CN" altLang="en-US" sz="40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38700" y="1758315"/>
            <a:ext cx="7009130" cy="1590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楷体" charset="0"/>
                <a:ea typeface="楷体" charset="0"/>
                <a:cs typeface="楷体" charset="0"/>
              </a:rPr>
              <a:t>表演要求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楷体" charset="0"/>
                <a:ea typeface="楷体" charset="0"/>
                <a:cs typeface="楷体" charset="0"/>
              </a:rPr>
              <a:t>：</a:t>
            </a:r>
            <a:r>
              <a:rPr lang="zh-CN" altLang="en-US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结合“小收获”</a:t>
            </a:r>
            <a:r>
              <a:rPr lang="en-US" altLang="zh-CN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，</a:t>
            </a:r>
            <a:r>
              <a:rPr lang="zh-CN" altLang="en-US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和小组内的伙伴两两组合</a:t>
            </a:r>
            <a:r>
              <a:rPr lang="en-US" altLang="zh-CN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 ，</a:t>
            </a:r>
            <a:r>
              <a:rPr lang="zh-CN" altLang="en-US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分角色表演</a:t>
            </a:r>
            <a:r>
              <a:rPr lang="zh-CN" altLang="en-US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拒绝的过程</a:t>
            </a:r>
            <a:r>
              <a:rPr lang="en-US" altLang="zh-CN" sz="2800">
                <a:solidFill>
                  <a:schemeClr val="tx1"/>
                </a:solidFill>
                <a:latin typeface="楷体" charset="0"/>
                <a:ea typeface="楷体" charset="0"/>
                <a:cs typeface="楷体" charset="0"/>
              </a:rPr>
              <a:t>。</a:t>
            </a:r>
            <a:endParaRPr lang="en-US" altLang="zh-CN" sz="2800">
              <a:solidFill>
                <a:schemeClr val="tx1"/>
              </a:solidFill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楷体" charset="0"/>
                <a:ea typeface="楷体" charset="0"/>
                <a:cs typeface="楷体" charset="0"/>
              </a:rPr>
              <a:t>准备时间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楷体" charset="0"/>
                <a:ea typeface="楷体" charset="0"/>
                <a:cs typeface="楷体" charset="0"/>
              </a:rPr>
              <a:t>：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3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分钟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2" name="copy_941B50FD-1B6E-40EC-9388-310D816CF7B2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04465" y="3644265"/>
            <a:ext cx="1591945" cy="1216660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9"/>
            </p:custDataLst>
          </p:nvPr>
        </p:nvCxnSpPr>
        <p:spPr>
          <a:xfrm>
            <a:off x="7419340" y="695198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9363075" y="7113905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5917565" y="4335780"/>
            <a:ext cx="5850255" cy="1256665"/>
          </a:xfrm>
          <a:prstGeom prst="rect">
            <a:avLst/>
          </a:prstGeom>
          <a:solidFill>
            <a:schemeClr val="bg2">
              <a:alpha val="69000"/>
            </a:schemeClr>
          </a:solidFill>
          <a:effectLst>
            <a:softEdge rad="63500"/>
          </a:effectLst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楷体" charset="0"/>
                <a:ea typeface="楷体" charset="0"/>
              </a:rPr>
              <a:t>      </a:t>
            </a:r>
            <a:endParaRPr lang="en-US" altLang="zh-CN" sz="3200">
              <a:latin typeface="楷体" charset="0"/>
              <a:ea typeface="楷体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5013325" y="3876040"/>
            <a:ext cx="1297940" cy="4940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很抱歉</a:t>
            </a:r>
            <a:endParaRPr lang="zh-CN" altLang="en-US" sz="2800"/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6692265" y="3830320"/>
            <a:ext cx="1297940" cy="4940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谢谢你</a:t>
            </a:r>
            <a:endParaRPr lang="zh-CN" altLang="en-US" sz="2800"/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5013325" y="4625340"/>
            <a:ext cx="2776855" cy="494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如果你愿意的话</a:t>
            </a:r>
            <a:endParaRPr lang="zh-CN" altLang="en-US" sz="2800"/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8122920" y="4625975"/>
            <a:ext cx="2395855" cy="4940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希望你能理解</a:t>
            </a:r>
            <a:endParaRPr lang="zh-CN" altLang="en-US" sz="2800"/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8467725" y="3852545"/>
            <a:ext cx="2776855" cy="4940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你看这样可以吗</a:t>
            </a:r>
            <a:endParaRPr lang="zh-CN" altLang="en-US" sz="2800"/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6884035" y="5474335"/>
            <a:ext cx="4360545" cy="4940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noAutofit/>
          </a:bodyPr>
          <a:p>
            <a:r>
              <a:rPr lang="zh-CN" altLang="en-US" sz="2800"/>
              <a:t>我感觉这样做有些不妥当</a:t>
            </a:r>
            <a:endParaRPr lang="zh-CN" altLang="en-US" sz="2800"/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5036185" y="5420360"/>
            <a:ext cx="1297940" cy="4940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/>
              <a:t>是因为</a:t>
            </a:r>
            <a:endParaRPr lang="zh-CN" altLang="en-US" sz="2800"/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10518775" y="4540250"/>
            <a:ext cx="132842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AC2"/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en-US" sz="3600"/>
              <a:t>……</a:t>
            </a:r>
            <a:endParaRPr lang="zh-CN" altLang="en-US" sz="3600"/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315720"/>
            <a:ext cx="11670030" cy="522605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1855" y="1501140"/>
            <a:ext cx="1087564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4800">
                <a:latin typeface="楷体" charset="0"/>
                <a:ea typeface="楷体" charset="0"/>
                <a:sym typeface="+mn-ea"/>
              </a:rPr>
              <a:t>你的感受我在乎，</a:t>
            </a:r>
            <a:endParaRPr lang="zh-CN" altLang="en-US" sz="4800">
              <a:latin typeface="楷体" charset="0"/>
              <a:ea typeface="楷体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4800">
                <a:latin typeface="楷体" charset="0"/>
                <a:ea typeface="楷体" charset="0"/>
              </a:rPr>
              <a:t>我的感受</a:t>
            </a:r>
            <a:r>
              <a:rPr lang="zh-CN" altLang="en-US" sz="4800">
                <a:latin typeface="楷体" charset="0"/>
                <a:ea typeface="楷体" charset="0"/>
              </a:rPr>
              <a:t>也很重要，</a:t>
            </a:r>
            <a:endParaRPr lang="zh-CN" altLang="en-US" sz="4800">
              <a:latin typeface="楷体" charset="0"/>
              <a:ea typeface="楷体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4800">
                <a:latin typeface="楷体" charset="0"/>
                <a:ea typeface="楷体" charset="0"/>
              </a:rPr>
              <a:t>我们可以一起找更好的解决办法</a:t>
            </a:r>
            <a:r>
              <a:rPr lang="en-US" altLang="zh-CN" sz="4800">
                <a:latin typeface="楷体" charset="0"/>
                <a:ea typeface="楷体" charset="0"/>
              </a:rPr>
              <a:t>！</a:t>
            </a:r>
            <a:endParaRPr lang="en-US" altLang="zh-CN" sz="4800">
              <a:latin typeface="楷体" charset="0"/>
              <a:ea typeface="楷体" charset="0"/>
            </a:endParaRPr>
          </a:p>
        </p:txBody>
      </p:sp>
      <p:pic>
        <p:nvPicPr>
          <p:cNvPr id="10" name="图片 9" descr="/private/var/folders/jv/npplj8v12bx2xgsl6q19hjjh0000gn/T/com.kingsoft.wpsoffice.mac/kaimatting/20250610221208/output_aiMatting_20250610221218.pngoutput_aiMatting_202506102212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71845" y="798830"/>
            <a:ext cx="5225415" cy="52254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357745" y="2380615"/>
            <a:ext cx="25298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2"/>
                </a:solidFill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  <a:sym typeface="+mn-ea"/>
              </a:rPr>
              <a:t>三明治拒绝法</a:t>
            </a:r>
            <a:endParaRPr lang="zh-CN" altLang="en-US" sz="5400">
              <a:solidFill>
                <a:schemeClr val="bg2"/>
              </a:solidFill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1317625" y="257810"/>
            <a:ext cx="1087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活动三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会说“不”，更快乐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160780"/>
            <a:ext cx="11670030" cy="538099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635" y="1898015"/>
            <a:ext cx="61036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66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       </a:t>
            </a:r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课堂</a:t>
            </a:r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总结</a:t>
            </a:r>
            <a:endParaRPr lang="zh-CN" altLang="en-US" sz="66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908685" y="238760"/>
            <a:ext cx="10588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活动四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总结与延伸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——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课堂总结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 </a:t>
            </a:r>
            <a:endParaRPr lang="en-US" altLang="zh-CN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8685" y="3306445"/>
            <a:ext cx="107626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800">
                <a:latin typeface="楷体" charset="0"/>
                <a:ea typeface="楷体" charset="0"/>
              </a:rPr>
              <a:t>       </a:t>
            </a:r>
            <a:r>
              <a:rPr lang="zh-CN" altLang="en-US" sz="4800">
                <a:latin typeface="楷体" charset="0"/>
                <a:ea typeface="楷体" charset="0"/>
              </a:rPr>
              <a:t>拒绝不是伤害，而是用尊重自己、尊重他人的方式</a:t>
            </a:r>
            <a:r>
              <a:rPr lang="en-US" altLang="zh-CN" sz="4800">
                <a:latin typeface="楷体" charset="0"/>
                <a:ea typeface="楷体" charset="0"/>
              </a:rPr>
              <a:t>，</a:t>
            </a:r>
            <a:r>
              <a:rPr lang="zh-CN" altLang="en-US" sz="4800">
                <a:latin typeface="楷体" charset="0"/>
                <a:ea typeface="楷体" charset="0"/>
              </a:rPr>
              <a:t>守住内心的原则</a:t>
            </a:r>
            <a:r>
              <a:rPr lang="en-US" altLang="zh-CN" sz="4800">
                <a:latin typeface="楷体" charset="0"/>
                <a:ea typeface="楷体" charset="0"/>
              </a:rPr>
              <a:t>。</a:t>
            </a:r>
            <a:endParaRPr lang="en-US" altLang="zh-CN" sz="4800">
              <a:latin typeface="楷体" charset="0"/>
              <a:ea typeface="楷体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420370" y="1111885"/>
            <a:ext cx="11318240" cy="529082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60475" y="1269365"/>
            <a:ext cx="9737725" cy="0"/>
          </a:xfrm>
          <a:prstGeom prst="line">
            <a:avLst/>
          </a:prstGeom>
          <a:ln>
            <a:solidFill>
              <a:srgbClr val="F6F1EE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260475" y="1269365"/>
            <a:ext cx="9592310" cy="0"/>
          </a:xfrm>
          <a:prstGeom prst="line">
            <a:avLst/>
          </a:prstGeom>
          <a:ln>
            <a:solidFill>
              <a:srgbClr val="FFF9EF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/private/var/folders/jv/npplj8v12bx2xgsl6q19hjjh0000gn/T/com.kingsoft.wpsoffice.mac/kaimatting/20250610105141/output_aiMatting_20250610105235.pngoutput_aiMatting_202506101052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D8D6DB">
                  <a:alpha val="100000"/>
                </a:srgbClr>
              </a:clrFrom>
              <a:clrTo>
                <a:srgbClr val="D8D6DB">
                  <a:alpha val="100000"/>
                  <a:alpha val="0"/>
                </a:srgbClr>
              </a:clrTo>
            </a:clrChange>
          </a:blip>
          <a:srcRect l="11981" t="21463" r="11833" b="18843"/>
          <a:stretch>
            <a:fillRect/>
          </a:stretch>
        </p:blipFill>
        <p:spPr>
          <a:xfrm>
            <a:off x="3274060" y="2534285"/>
            <a:ext cx="5224780" cy="4093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46325" y="1734820"/>
            <a:ext cx="70796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</a:rPr>
              <a:t>好好同学的</a:t>
            </a:r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</a:rPr>
              <a:t>一封信</a:t>
            </a:r>
            <a:endParaRPr lang="zh-CN" altLang="en-US" sz="66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259840" y="18542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231900"/>
            <a:ext cx="11670030" cy="530987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245" y="1231900"/>
            <a:ext cx="109918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情境一</a:t>
            </a: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：</a:t>
            </a:r>
            <a:endParaRPr lang="en-US" altLang="zh-CN" sz="3200">
              <a:latin typeface="楷体" charset="0"/>
              <a:ea typeface="楷体" charset="0"/>
              <a:cs typeface="楷体" charset="0"/>
            </a:endParaRPr>
          </a:p>
          <a:p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       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好朋友小娟气鼓鼓地对你说：“气死我了！今天上课我跟同桌传纸条，又被小文告老师了！她不就是个班长吗？有什么了不起的</a:t>
            </a: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！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咱几个都别理她，你跟我最要好，必须跟我一起‘孤立’她！” 你想拒绝，又不想让好朋友难过。</a:t>
            </a:r>
            <a:endParaRPr lang="zh-CN" altLang="en-US" sz="32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89965" y="309880"/>
            <a:ext cx="10588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活动四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总结与延伸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——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课后小练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13385" y="3785235"/>
            <a:ext cx="111652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  <a:sym typeface="+mn-ea"/>
              </a:rPr>
              <a:t>情境二</a:t>
            </a:r>
            <a:r>
              <a:rPr lang="en-US" altLang="zh-CN" sz="3200">
                <a:latin typeface="楷体" charset="0"/>
                <a:ea typeface="楷体" charset="0"/>
                <a:cs typeface="楷体" charset="0"/>
                <a:sym typeface="+mn-ea"/>
              </a:rPr>
              <a:t>：</a:t>
            </a:r>
            <a:endParaRPr lang="en-US" altLang="zh-CN" sz="3200">
              <a:latin typeface="楷体" charset="0"/>
              <a:ea typeface="楷体" charset="0"/>
              <a:cs typeface="楷体" charset="0"/>
            </a:endParaRPr>
          </a:p>
          <a:p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      临近期末考试，你每天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认真</a:t>
            </a: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完成学校作业和复习任务后，已经很累了，想放松一下。但父母认为 “临阵磨枪要加练”，要求你每晚睡前再做一套模拟试卷。你想拒绝，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又不想让父母生气</a:t>
            </a: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。</a:t>
            </a:r>
            <a:endParaRPr lang="en-US" altLang="zh-CN" sz="3200">
              <a:latin typeface="楷体" charset="0"/>
              <a:ea typeface="楷体" charset="0"/>
              <a:cs typeface="楷体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480060"/>
            <a:ext cx="11459210" cy="5212080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83385" y="1681480"/>
            <a:ext cx="9958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该说“不”时就说不</a:t>
            </a:r>
            <a:r>
              <a:rPr lang="en-US" altLang="zh-CN" sz="72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！</a:t>
            </a:r>
            <a:endParaRPr lang="en-US" altLang="zh-CN" sz="72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pic>
        <p:nvPicPr>
          <p:cNvPr id="10" name="图片 9" descr="女人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92045" y="3306445"/>
            <a:ext cx="1764665" cy="1764665"/>
          </a:xfrm>
          <a:prstGeom prst="rect">
            <a:avLst/>
          </a:prstGeom>
        </p:spPr>
      </p:pic>
      <p:pic>
        <p:nvPicPr>
          <p:cNvPr id="11" name="图片 10" descr="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3145" y="3306445"/>
            <a:ext cx="1764665" cy="17646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4245" y="3306445"/>
            <a:ext cx="1764665" cy="17646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052195"/>
            <a:ext cx="11459210" cy="5337810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224395" y="612394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669020" y="610870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27735" y="1226820"/>
            <a:ext cx="1058608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charset="0"/>
                <a:ea typeface="楷体" charset="0"/>
              </a:rPr>
              <a:t>        </a:t>
            </a:r>
            <a:r>
              <a:rPr lang="zh-CN" altLang="en-US" sz="4000">
                <a:latin typeface="楷体" charset="0"/>
                <a:ea typeface="楷体" charset="0"/>
              </a:rPr>
              <a:t>这次班长选举，我的铁哥们小强居然成了候选人之一。他兴冲冲地跑来找我，让我一定要投他一票。可是作为他的好友，我太清楚他的为人了，他自控力差，万一他当班长，班级还不得闹得鸡飞狗跳？一边是多年的交情，拒绝肯定会伤了他的心；一边是班级的重要职位，必须选出能担重任的人。我到底该不该拒绝他啊？</a:t>
            </a:r>
            <a:endParaRPr lang="zh-CN" altLang="en-US" sz="4000">
              <a:latin typeface="楷体" charset="0"/>
              <a:ea typeface="楷体" charset="0"/>
            </a:endParaRPr>
          </a:p>
          <a:p>
            <a:r>
              <a:rPr lang="en-US" altLang="zh-CN" sz="4000">
                <a:latin typeface="楷体" charset="0"/>
                <a:ea typeface="楷体" charset="0"/>
              </a:rPr>
              <a:t>                                                            </a:t>
            </a:r>
            <a:endParaRPr lang="en-US" altLang="zh-CN" sz="4000">
              <a:latin typeface="楷体" charset="0"/>
              <a:ea typeface="楷体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487805" y="89535"/>
            <a:ext cx="10337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447800"/>
            <a:ext cx="11670030" cy="5093970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60475" y="1269365"/>
            <a:ext cx="9737725" cy="0"/>
          </a:xfrm>
          <a:prstGeom prst="line">
            <a:avLst/>
          </a:prstGeom>
          <a:ln>
            <a:solidFill>
              <a:srgbClr val="F6F1EE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260475" y="1269365"/>
            <a:ext cx="9592310" cy="0"/>
          </a:xfrm>
          <a:prstGeom prst="line">
            <a:avLst/>
          </a:prstGeom>
          <a:ln>
            <a:solidFill>
              <a:srgbClr val="FFF9EF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/private/var/folders/jv/npplj8v12bx2xgsl6q19hjjh0000gn/T/com.kingsoft.wpsoffice.mac/kaimatting/20250611112051/output_aiMatting_20250611112108.pngoutput_aiMatting_202506111121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04230" y="829310"/>
            <a:ext cx="5093970" cy="509397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2040" y="2965450"/>
            <a:ext cx="4641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</a:rPr>
              <a:t>好好的烦恼</a:t>
            </a:r>
            <a:endParaRPr lang="zh-CN" altLang="en-US" sz="6600">
              <a:latin typeface="汉仪铸字木头人" panose="00020600040101010101" charset="-122"/>
              <a:ea typeface="汉仪铸字木头人" panose="00020600040101010101" charset="-122"/>
            </a:endParaRPr>
          </a:p>
          <a:p>
            <a:pPr algn="ctr"/>
            <a:r>
              <a:rPr lang="zh-CN" altLang="en-US" sz="6600">
                <a:latin typeface="汉仪铸字木头人" panose="00020600040101010101" charset="-122"/>
                <a:ea typeface="汉仪铸字木头人" panose="00020600040101010101" charset="-122"/>
              </a:rPr>
              <a:t>是什么</a:t>
            </a:r>
            <a:r>
              <a:rPr lang="en-US" altLang="zh-CN" sz="6600">
                <a:latin typeface="汉仪铸字木头人" panose="00020600040101010101" charset="-122"/>
                <a:ea typeface="汉仪铸字木头人" panose="00020600040101010101" charset="-122"/>
              </a:rPr>
              <a:t>？</a:t>
            </a:r>
            <a:endParaRPr lang="en-US" altLang="zh-CN" sz="6600"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260475" y="295275"/>
            <a:ext cx="10167620" cy="795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181735"/>
            <a:ext cx="11459210" cy="5194300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黑体" charset="0"/>
                <a:ea typeface="黑体" charset="0"/>
                <a:cs typeface="黑体" charset="0"/>
                <a:sym typeface="+mn-ea"/>
              </a:rPr>
              <a:t>“不拒绝”大冒险</a:t>
            </a:r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224395" y="612394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669020" y="610870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665730" y="1443990"/>
            <a:ext cx="713041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  <a:sym typeface="+mn-ea"/>
              </a:rPr>
              <a:t>“不拒绝”大冒险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  <a:p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2222" b="13889"/>
          <a:stretch>
            <a:fillRect/>
          </a:stretch>
        </p:blipFill>
        <p:spPr>
          <a:xfrm>
            <a:off x="4344035" y="2397125"/>
            <a:ext cx="3858895" cy="2851150"/>
          </a:xfrm>
          <a:prstGeom prst="ellipse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428750" y="5381625"/>
            <a:ext cx="9351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黑体" charset="0"/>
                <a:ea typeface="黑体" charset="0"/>
                <a:cs typeface="黑体" charset="0"/>
              </a:rPr>
              <a:t>    </a:t>
            </a:r>
            <a:r>
              <a:rPr lang="zh-CN" altLang="en-US" sz="3600">
                <a:latin typeface="黑体" charset="0"/>
                <a:ea typeface="黑体" charset="0"/>
                <a:cs typeface="黑体" charset="0"/>
              </a:rPr>
              <a:t>规则</a:t>
            </a:r>
            <a:r>
              <a:rPr lang="en-US" altLang="zh-CN" sz="3600">
                <a:latin typeface="黑体" charset="0"/>
                <a:ea typeface="黑体" charset="0"/>
                <a:cs typeface="黑体" charset="0"/>
              </a:rPr>
              <a:t>：</a:t>
            </a:r>
            <a:r>
              <a:rPr lang="zh-CN" altLang="en-US" sz="3600">
                <a:latin typeface="黑体" charset="0"/>
                <a:ea typeface="黑体" charset="0"/>
                <a:cs typeface="黑体" charset="0"/>
              </a:rPr>
              <a:t>面对任何请求都大声回</a:t>
            </a:r>
            <a:r>
              <a:rPr lang="zh-CN" altLang="en-US" sz="3600">
                <a:latin typeface="黑体" charset="0"/>
                <a:ea typeface="黑体" charset="0"/>
                <a:cs typeface="黑体" charset="0"/>
              </a:rPr>
              <a:t>答“好”</a:t>
            </a:r>
            <a:r>
              <a:rPr lang="en-US" altLang="zh-CN" sz="3600">
                <a:latin typeface="黑体" charset="0"/>
                <a:ea typeface="黑体" charset="0"/>
                <a:cs typeface="黑体" charset="0"/>
              </a:rPr>
              <a:t>！</a:t>
            </a:r>
            <a:endParaRPr lang="en-US" altLang="zh-CN" sz="3600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1041400" y="89535"/>
            <a:ext cx="11150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7465" y="3307080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7224395" y="612394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669020" y="610870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对角圆角矩形 2"/>
          <p:cNvSpPr/>
          <p:nvPr/>
        </p:nvSpPr>
        <p:spPr>
          <a:xfrm>
            <a:off x="366395" y="1297305"/>
            <a:ext cx="11459210" cy="5078095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8170" y="1297940"/>
            <a:ext cx="1145857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1.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你别跟小李玩了，跟我玩吧！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2.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今天的数学作业让我抄一下答案吧！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3.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我作业没做完，你就跟老师说我忘记带了。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4.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你的新橡皮真好看，你这么大方，送给我当礼物吧！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5.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咱们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放学后去抽卡，我们几个都去，你也不许拒绝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哦！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楷体" charset="0"/>
                <a:ea typeface="楷体" charset="0"/>
                <a:cs typeface="楷体" charset="0"/>
              </a:rPr>
              <a:t>6.</a:t>
            </a:r>
            <a:r>
              <a:rPr lang="zh-CN" altLang="en-US" sz="3600">
                <a:latin typeface="楷体" charset="0"/>
                <a:ea typeface="楷体" charset="0"/>
                <a:cs typeface="楷体" charset="0"/>
              </a:rPr>
              <a:t>班级图书征集很多同学都捐了五本，你也多捐点！</a:t>
            </a:r>
            <a:endParaRPr lang="zh-CN" altLang="en-US" sz="36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041400" y="204470"/>
            <a:ext cx="10549890" cy="749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034415"/>
            <a:ext cx="11670030" cy="5507355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1014730" y="1500505"/>
          <a:ext cx="7070725" cy="5015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75500" y="2907030"/>
            <a:ext cx="4481195" cy="908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楷体" charset="0"/>
                <a:ea typeface="楷体" charset="0"/>
                <a:cs typeface="楷体" charset="0"/>
              </a:rPr>
              <a:t>      </a:t>
            </a:r>
            <a:r>
              <a:rPr lang="zh-CN" altLang="en-US" sz="4000">
                <a:latin typeface="楷体" charset="0"/>
                <a:ea typeface="楷体" charset="0"/>
                <a:cs typeface="楷体" charset="0"/>
              </a:rPr>
              <a:t>面对让你为难的请求</a:t>
            </a:r>
            <a:r>
              <a:rPr lang="en-US" altLang="zh-CN" sz="4000">
                <a:latin typeface="楷体" charset="0"/>
                <a:ea typeface="楷体" charset="0"/>
                <a:cs typeface="楷体" charset="0"/>
              </a:rPr>
              <a:t>，</a:t>
            </a:r>
            <a:r>
              <a:rPr lang="zh-CN" altLang="en-US" sz="4000">
                <a:latin typeface="楷体" charset="0"/>
                <a:ea typeface="楷体" charset="0"/>
                <a:cs typeface="楷体" charset="0"/>
              </a:rPr>
              <a:t>你会……</a:t>
            </a:r>
            <a:endParaRPr lang="zh-CN" altLang="en-US" sz="40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9445" y="11861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欣然答应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10%</a:t>
            </a:r>
            <a:endParaRPr lang="en-US" altLang="zh-CN" sz="2800">
              <a:latin typeface="楷体" charset="0"/>
              <a:ea typeface="楷体" charset="0"/>
              <a:cs typeface="楷体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892425" y="1500505"/>
            <a:ext cx="501015" cy="3257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498465" y="12039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无情拒绝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10%</a:t>
            </a:r>
            <a:endParaRPr lang="en-US" altLang="zh-CN" sz="2800">
              <a:latin typeface="楷体" charset="0"/>
              <a:ea typeface="楷体" charset="0"/>
              <a:cs typeface="楷体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5498465" y="1826260"/>
            <a:ext cx="600710" cy="175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60985" y="5293360"/>
            <a:ext cx="2738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勉强答应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30%</a:t>
            </a:r>
            <a:endParaRPr lang="en-US" altLang="zh-CN" sz="2800">
              <a:latin typeface="楷体" charset="0"/>
              <a:ea typeface="楷体" charset="0"/>
              <a:cs typeface="楷体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>
          <a:xfrm flipH="1">
            <a:off x="1717675" y="5118100"/>
            <a:ext cx="600710" cy="175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824345" y="5420360"/>
            <a:ext cx="2738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委婉拒绝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50%</a:t>
            </a:r>
            <a:endParaRPr lang="en-US" altLang="zh-CN" sz="2800">
              <a:latin typeface="楷体" charset="0"/>
              <a:ea typeface="楷体" charset="0"/>
              <a:cs typeface="楷体" charset="0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6674485" y="5094605"/>
            <a:ext cx="501015" cy="3257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497330" y="181610"/>
            <a:ext cx="9569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260985" y="1247775"/>
            <a:ext cx="11670030" cy="5293995"/>
          </a:xfrm>
          <a:prstGeom prst="round1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4035" y="1564640"/>
            <a:ext cx="9129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“拒绝力“</a:t>
            </a:r>
            <a:r>
              <a:rPr lang="zh-CN" altLang="en-US" sz="4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小调查</a:t>
            </a:r>
            <a:endParaRPr lang="zh-CN" altLang="en-US" sz="4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grpSp>
        <p:nvGrpSpPr>
          <p:cNvPr id="38" name="图形 175"/>
          <p:cNvGrpSpPr/>
          <p:nvPr/>
        </p:nvGrpSpPr>
        <p:grpSpPr>
          <a:xfrm rot="10800000">
            <a:off x="671830" y="2042160"/>
            <a:ext cx="10756265" cy="3768090"/>
            <a:chOff x="3623131" y="2302041"/>
            <a:chExt cx="4945738" cy="2253918"/>
          </a:xfrm>
        </p:grpSpPr>
        <p:sp>
          <p:nvSpPr>
            <p:cNvPr id="39" name="任意多边形: 形状 177"/>
            <p:cNvSpPr/>
            <p:nvPr>
              <p:custDataLst>
                <p:tags r:id="rId1"/>
              </p:custDataLst>
            </p:nvPr>
          </p:nvSpPr>
          <p:spPr>
            <a:xfrm>
              <a:off x="3745486" y="2353559"/>
              <a:ext cx="4824670" cy="2204975"/>
            </a:xfrm>
            <a:custGeom>
              <a:avLst/>
              <a:gdLst>
                <a:gd name="connsiteX0" fmla="*/ 4824671 w 4824670"/>
                <a:gd name="connsiteY0" fmla="*/ 75989 h 2204975"/>
                <a:gd name="connsiteX1" fmla="*/ 4751257 w 4824670"/>
                <a:gd name="connsiteY1" fmla="*/ 0 h 2204975"/>
                <a:gd name="connsiteX2" fmla="*/ 4694587 w 4824670"/>
                <a:gd name="connsiteY2" fmla="*/ 81141 h 2204975"/>
                <a:gd name="connsiteX3" fmla="*/ 0 w 4824670"/>
                <a:gd name="connsiteY3" fmla="*/ 229256 h 2204975"/>
                <a:gd name="connsiteX4" fmla="*/ 135235 w 4824670"/>
                <a:gd name="connsiteY4" fmla="*/ 1627973 h 2204975"/>
                <a:gd name="connsiteX5" fmla="*/ 73413 w 4824670"/>
                <a:gd name="connsiteY5" fmla="*/ 1658884 h 2204975"/>
                <a:gd name="connsiteX6" fmla="*/ 145539 w 4824670"/>
                <a:gd name="connsiteY6" fmla="*/ 1736161 h 2204975"/>
                <a:gd name="connsiteX7" fmla="*/ 759892 w 4824670"/>
                <a:gd name="connsiteY7" fmla="*/ 1764496 h 2204975"/>
                <a:gd name="connsiteX8" fmla="*/ 1738736 w 4824670"/>
                <a:gd name="connsiteY8" fmla="*/ 2204976 h 2204975"/>
                <a:gd name="connsiteX9" fmla="*/ 1673050 w 4824670"/>
                <a:gd name="connsiteY9" fmla="*/ 1808286 h 2204975"/>
                <a:gd name="connsiteX10" fmla="*/ 4616022 w 4824670"/>
                <a:gd name="connsiteY10" fmla="*/ 1947385 h 22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4670" h="2204975">
                  <a:moveTo>
                    <a:pt x="4824671" y="75989"/>
                  </a:moveTo>
                  <a:lnTo>
                    <a:pt x="4751257" y="0"/>
                  </a:lnTo>
                  <a:lnTo>
                    <a:pt x="4694587" y="81141"/>
                  </a:lnTo>
                  <a:lnTo>
                    <a:pt x="0" y="229256"/>
                  </a:lnTo>
                  <a:lnTo>
                    <a:pt x="135235" y="1627973"/>
                  </a:lnTo>
                  <a:lnTo>
                    <a:pt x="73413" y="1658884"/>
                  </a:lnTo>
                  <a:lnTo>
                    <a:pt x="145539" y="1736161"/>
                  </a:lnTo>
                  <a:lnTo>
                    <a:pt x="759892" y="1764496"/>
                  </a:lnTo>
                  <a:lnTo>
                    <a:pt x="1738736" y="2204976"/>
                  </a:lnTo>
                  <a:lnTo>
                    <a:pt x="1673050" y="1808286"/>
                  </a:lnTo>
                  <a:lnTo>
                    <a:pt x="4616022" y="1947385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40" name="任意多边形: 形状 178"/>
            <p:cNvSpPr/>
            <p:nvPr>
              <p:custDataLst>
                <p:tags r:id="rId2"/>
              </p:custDataLst>
            </p:nvPr>
          </p:nvSpPr>
          <p:spPr>
            <a:xfrm>
              <a:off x="3673361" y="2353559"/>
              <a:ext cx="4823382" cy="2127698"/>
            </a:xfrm>
            <a:custGeom>
              <a:avLst/>
              <a:gdLst>
                <a:gd name="connsiteX0" fmla="*/ 4823383 w 4823382"/>
                <a:gd name="connsiteY0" fmla="*/ 0 h 2127698"/>
                <a:gd name="connsiteX1" fmla="*/ 0 w 4823382"/>
                <a:gd name="connsiteY1" fmla="*/ 153266 h 2127698"/>
                <a:gd name="connsiteX2" fmla="*/ 145539 w 4823382"/>
                <a:gd name="connsiteY2" fmla="*/ 1658884 h 2127698"/>
                <a:gd name="connsiteX3" fmla="*/ 759892 w 4823382"/>
                <a:gd name="connsiteY3" fmla="*/ 1688507 h 2127698"/>
                <a:gd name="connsiteX4" fmla="*/ 1737448 w 4823382"/>
                <a:gd name="connsiteY4" fmla="*/ 2127699 h 2127698"/>
                <a:gd name="connsiteX5" fmla="*/ 1673051 w 4823382"/>
                <a:gd name="connsiteY5" fmla="*/ 1731009 h 2127698"/>
                <a:gd name="connsiteX6" fmla="*/ 4614735 w 4823382"/>
                <a:gd name="connsiteY6" fmla="*/ 1871396 h 212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3382" h="2127698">
                  <a:moveTo>
                    <a:pt x="4823383" y="0"/>
                  </a:moveTo>
                  <a:lnTo>
                    <a:pt x="0" y="153266"/>
                  </a:lnTo>
                  <a:lnTo>
                    <a:pt x="145539" y="1658884"/>
                  </a:lnTo>
                  <a:lnTo>
                    <a:pt x="759892" y="1688507"/>
                  </a:lnTo>
                  <a:lnTo>
                    <a:pt x="1737448" y="2127699"/>
                  </a:lnTo>
                  <a:lnTo>
                    <a:pt x="1673051" y="1731009"/>
                  </a:lnTo>
                  <a:lnTo>
                    <a:pt x="4614735" y="1871396"/>
                  </a:lnTo>
                  <a:close/>
                </a:path>
              </a:pathLst>
            </a:custGeom>
            <a:solidFill>
              <a:srgbClr val="FFFFFF"/>
            </a:solidFill>
            <a:ln w="12874" cap="flat">
              <a:noFill/>
              <a:prstDash val="solid"/>
              <a:miter/>
            </a:ln>
          </p:spPr>
        </p:sp>
        <p:grpSp>
          <p:nvGrpSpPr>
            <p:cNvPr id="41" name="图形 175"/>
            <p:cNvGrpSpPr/>
            <p:nvPr/>
          </p:nvGrpSpPr>
          <p:grpSpPr>
            <a:xfrm>
              <a:off x="3623131" y="2302041"/>
              <a:ext cx="4941874" cy="2246190"/>
              <a:chOff x="3623131" y="2302041"/>
              <a:chExt cx="4941874" cy="2246190"/>
            </a:xfrm>
            <a:solidFill>
              <a:srgbClr val="B4B4B5"/>
            </a:solidFill>
          </p:grpSpPr>
          <p:sp>
            <p:nvSpPr>
              <p:cNvPr id="42" name="任意多边形: 形状 180"/>
              <p:cNvSpPr/>
              <p:nvPr>
                <p:custDataLst>
                  <p:tags r:id="rId3"/>
                </p:custDataLst>
              </p:nvPr>
            </p:nvSpPr>
            <p:spPr>
              <a:xfrm>
                <a:off x="4497650" y="4179876"/>
                <a:ext cx="722541" cy="327140"/>
              </a:xfrm>
              <a:custGeom>
                <a:avLst/>
                <a:gdLst>
                  <a:gd name="connsiteX0" fmla="*/ 0 w 722541"/>
                  <a:gd name="connsiteY0" fmla="*/ 0 h 327140"/>
                  <a:gd name="connsiteX1" fmla="*/ 722541 w 722541"/>
                  <a:gd name="connsiteY1" fmla="*/ 327140 h 327140"/>
                  <a:gd name="connsiteX2" fmla="*/ 48942 w 722541"/>
                  <a:gd name="connsiteY2" fmla="*/ 91445 h 3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2541" h="327140">
                    <a:moveTo>
                      <a:pt x="0" y="0"/>
                    </a:moveTo>
                    <a:lnTo>
                      <a:pt x="722541" y="327140"/>
                    </a:lnTo>
                    <a:lnTo>
                      <a:pt x="48942" y="91445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3" name="任意多边形: 形状 18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34452" y="4245562"/>
                <a:ext cx="69549" cy="302668"/>
              </a:xfrm>
              <a:custGeom>
                <a:avLst/>
                <a:gdLst>
                  <a:gd name="connsiteX0" fmla="*/ 45078 w 69549"/>
                  <a:gd name="connsiteY0" fmla="*/ 0 h 302668"/>
                  <a:gd name="connsiteX1" fmla="*/ 0 w 69549"/>
                  <a:gd name="connsiteY1" fmla="*/ 302669 h 302668"/>
                  <a:gd name="connsiteX2" fmla="*/ 69550 w 69549"/>
                  <a:gd name="connsiteY2" fmla="*/ 96596 h 30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49" h="302668">
                    <a:moveTo>
                      <a:pt x="45078" y="0"/>
                    </a:moveTo>
                    <a:lnTo>
                      <a:pt x="0" y="302669"/>
                    </a:lnTo>
                    <a:lnTo>
                      <a:pt x="69550" y="96596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4" name="任意多边形: 形状 182"/>
              <p:cNvSpPr/>
              <p:nvPr>
                <p:custDataLst>
                  <p:tags r:id="rId5"/>
                </p:custDataLst>
              </p:nvPr>
            </p:nvSpPr>
            <p:spPr>
              <a:xfrm>
                <a:off x="3623131" y="2819798"/>
                <a:ext cx="133947" cy="1197796"/>
              </a:xfrm>
              <a:custGeom>
                <a:avLst/>
                <a:gdLst>
                  <a:gd name="connsiteX0" fmla="*/ 0 w 133947"/>
                  <a:gd name="connsiteY0" fmla="*/ 394114 h 1197796"/>
                  <a:gd name="connsiteX1" fmla="*/ 9016 w 133947"/>
                  <a:gd name="connsiteY1" fmla="*/ 0 h 1197796"/>
                  <a:gd name="connsiteX2" fmla="*/ 133947 w 133947"/>
                  <a:gd name="connsiteY2" fmla="*/ 1197796 h 119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947" h="1197796">
                    <a:moveTo>
                      <a:pt x="0" y="394114"/>
                    </a:moveTo>
                    <a:lnTo>
                      <a:pt x="9016" y="0"/>
                    </a:lnTo>
                    <a:lnTo>
                      <a:pt x="133947" y="1197796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5" name="任意多边形: 形状 183"/>
              <p:cNvSpPr/>
              <p:nvPr>
                <p:custDataLst>
                  <p:tags r:id="rId6"/>
                </p:custDataLst>
              </p:nvPr>
            </p:nvSpPr>
            <p:spPr>
              <a:xfrm>
                <a:off x="8429770" y="3481806"/>
                <a:ext cx="119779" cy="743149"/>
              </a:xfrm>
              <a:custGeom>
                <a:avLst/>
                <a:gdLst>
                  <a:gd name="connsiteX0" fmla="*/ 92732 w 119779"/>
                  <a:gd name="connsiteY0" fmla="*/ 0 h 743149"/>
                  <a:gd name="connsiteX1" fmla="*/ 0 w 119779"/>
                  <a:gd name="connsiteY1" fmla="*/ 743149 h 743149"/>
                  <a:gd name="connsiteX2" fmla="*/ 119779 w 119779"/>
                  <a:gd name="connsiteY2" fmla="*/ 176450 h 74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79" h="743149">
                    <a:moveTo>
                      <a:pt x="92732" y="0"/>
                    </a:moveTo>
                    <a:lnTo>
                      <a:pt x="0" y="743149"/>
                    </a:lnTo>
                    <a:lnTo>
                      <a:pt x="119779" y="17645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6" name="任意多边形: 形状 184"/>
              <p:cNvSpPr/>
              <p:nvPr>
                <p:custDataLst>
                  <p:tags r:id="rId7"/>
                </p:custDataLst>
              </p:nvPr>
            </p:nvSpPr>
            <p:spPr>
              <a:xfrm>
                <a:off x="3690104" y="2339391"/>
                <a:ext cx="3261095" cy="115915"/>
              </a:xfrm>
              <a:custGeom>
                <a:avLst/>
                <a:gdLst>
                  <a:gd name="connsiteX0" fmla="*/ 275622 w 3261095"/>
                  <a:gd name="connsiteY0" fmla="*/ 37351 h 115915"/>
                  <a:gd name="connsiteX1" fmla="*/ 0 w 3261095"/>
                  <a:gd name="connsiteY1" fmla="*/ 115916 h 115915"/>
                  <a:gd name="connsiteX2" fmla="*/ 3261096 w 3261095"/>
                  <a:gd name="connsiteY2" fmla="*/ 0 h 115915"/>
                  <a:gd name="connsiteX3" fmla="*/ 2552722 w 3261095"/>
                  <a:gd name="connsiteY3" fmla="*/ 1288 h 11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1095" h="115915">
                    <a:moveTo>
                      <a:pt x="275622" y="37351"/>
                    </a:moveTo>
                    <a:lnTo>
                      <a:pt x="0" y="115916"/>
                    </a:lnTo>
                    <a:lnTo>
                      <a:pt x="3261096" y="0"/>
                    </a:lnTo>
                    <a:lnTo>
                      <a:pt x="2552722" y="1288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7" name="任意多边形: 形状 185"/>
              <p:cNvSpPr/>
              <p:nvPr>
                <p:custDataLst>
                  <p:tags r:id="rId8"/>
                </p:custDataLst>
              </p:nvPr>
            </p:nvSpPr>
            <p:spPr>
              <a:xfrm>
                <a:off x="6974383" y="2302041"/>
                <a:ext cx="1428339" cy="38638"/>
              </a:xfrm>
              <a:custGeom>
                <a:avLst/>
                <a:gdLst>
                  <a:gd name="connsiteX0" fmla="*/ 0 w 1428339"/>
                  <a:gd name="connsiteY0" fmla="*/ 38639 h 38638"/>
                  <a:gd name="connsiteX1" fmla="*/ 1428339 w 1428339"/>
                  <a:gd name="connsiteY1" fmla="*/ 9016 h 38638"/>
                  <a:gd name="connsiteX2" fmla="*/ 336155 w 1428339"/>
                  <a:gd name="connsiteY2" fmla="*/ 0 h 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339" h="38638">
                    <a:moveTo>
                      <a:pt x="0" y="38639"/>
                    </a:moveTo>
                    <a:lnTo>
                      <a:pt x="1428339" y="9016"/>
                    </a:lnTo>
                    <a:lnTo>
                      <a:pt x="336155" y="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  <p:sp>
            <p:nvSpPr>
              <p:cNvPr id="48" name="任意多边形: 形状 186"/>
              <p:cNvSpPr/>
              <p:nvPr>
                <p:custDataLst>
                  <p:tags r:id="rId9"/>
                </p:custDataLst>
              </p:nvPr>
            </p:nvSpPr>
            <p:spPr>
              <a:xfrm>
                <a:off x="8534094" y="3220351"/>
                <a:ext cx="30911" cy="180313"/>
              </a:xfrm>
              <a:custGeom>
                <a:avLst/>
                <a:gdLst>
                  <a:gd name="connsiteX0" fmla="*/ 0 w 30911"/>
                  <a:gd name="connsiteY0" fmla="*/ 180313 h 180313"/>
                  <a:gd name="connsiteX1" fmla="*/ 12880 w 30911"/>
                  <a:gd name="connsiteY1" fmla="*/ 20607 h 180313"/>
                  <a:gd name="connsiteX2" fmla="*/ 30911 w 30911"/>
                  <a:gd name="connsiteY2" fmla="*/ 0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11" h="180313">
                    <a:moveTo>
                      <a:pt x="0" y="180313"/>
                    </a:moveTo>
                    <a:lnTo>
                      <a:pt x="12880" y="20607"/>
                    </a:lnTo>
                    <a:lnTo>
                      <a:pt x="30911" y="0"/>
                    </a:lnTo>
                    <a:close/>
                  </a:path>
                </a:pathLst>
              </a:custGeom>
              <a:solidFill>
                <a:srgbClr val="B4B4B5"/>
              </a:solidFill>
              <a:ln w="12874" cap="flat">
                <a:noFill/>
                <a:prstDash val="solid"/>
                <a:miter/>
              </a:ln>
            </p:spPr>
          </p:sp>
        </p:grpSp>
        <p:sp>
          <p:nvSpPr>
            <p:cNvPr id="49" name="任意多边形: 形状 187"/>
            <p:cNvSpPr/>
            <p:nvPr>
              <p:custDataLst>
                <p:tags r:id="rId10"/>
              </p:custDataLst>
            </p:nvPr>
          </p:nvSpPr>
          <p:spPr>
            <a:xfrm>
              <a:off x="3666921" y="2564783"/>
              <a:ext cx="158418" cy="1329167"/>
            </a:xfrm>
            <a:custGeom>
              <a:avLst/>
              <a:gdLst>
                <a:gd name="connsiteX0" fmla="*/ 0 w 158418"/>
                <a:gd name="connsiteY0" fmla="*/ 0 h 1329167"/>
                <a:gd name="connsiteX1" fmla="*/ 51518 w 158418"/>
                <a:gd name="connsiteY1" fmla="*/ 60534 h 1329167"/>
                <a:gd name="connsiteX2" fmla="*/ 158418 w 158418"/>
                <a:gd name="connsiteY2" fmla="*/ 1329168 h 132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18" h="1329167">
                  <a:moveTo>
                    <a:pt x="0" y="0"/>
                  </a:moveTo>
                  <a:lnTo>
                    <a:pt x="51518" y="60534"/>
                  </a:lnTo>
                  <a:lnTo>
                    <a:pt x="158418" y="1329168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50" name="任意多边形: 形状 188"/>
            <p:cNvSpPr/>
            <p:nvPr>
              <p:custDataLst>
                <p:tags r:id="rId11"/>
              </p:custDataLst>
            </p:nvPr>
          </p:nvSpPr>
          <p:spPr>
            <a:xfrm>
              <a:off x="5263982" y="3996987"/>
              <a:ext cx="2875998" cy="124931"/>
            </a:xfrm>
            <a:custGeom>
              <a:avLst/>
              <a:gdLst>
                <a:gd name="connsiteX0" fmla="*/ 2762658 w 2875998"/>
                <a:gd name="connsiteY0" fmla="*/ 24471 h 124931"/>
                <a:gd name="connsiteX1" fmla="*/ 2875998 w 2875998"/>
                <a:gd name="connsiteY1" fmla="*/ 124931 h 124931"/>
                <a:gd name="connsiteX2" fmla="*/ 0 w 2875998"/>
                <a:gd name="connsiteY2" fmla="*/ 0 h 12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5998" h="124931">
                  <a:moveTo>
                    <a:pt x="2762658" y="24471"/>
                  </a:moveTo>
                  <a:lnTo>
                    <a:pt x="2875998" y="124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51" name="任意多边形: 形状 189"/>
            <p:cNvSpPr/>
            <p:nvPr>
              <p:custDataLst>
                <p:tags r:id="rId12"/>
              </p:custDataLst>
            </p:nvPr>
          </p:nvSpPr>
          <p:spPr>
            <a:xfrm>
              <a:off x="3690104" y="2389621"/>
              <a:ext cx="4755120" cy="159706"/>
            </a:xfrm>
            <a:custGeom>
              <a:avLst/>
              <a:gdLst>
                <a:gd name="connsiteX0" fmla="*/ 75989 w 4755120"/>
                <a:gd name="connsiteY0" fmla="*/ 159706 h 159706"/>
                <a:gd name="connsiteX1" fmla="*/ 0 w 4755120"/>
                <a:gd name="connsiteY1" fmla="*/ 118492 h 159706"/>
                <a:gd name="connsiteX2" fmla="*/ 4755121 w 4755120"/>
                <a:gd name="connsiteY2" fmla="*/ 0 h 15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5120" h="159706">
                  <a:moveTo>
                    <a:pt x="75989" y="159706"/>
                  </a:moveTo>
                  <a:lnTo>
                    <a:pt x="0" y="118492"/>
                  </a:lnTo>
                  <a:lnTo>
                    <a:pt x="4755121" y="0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  <p:sp>
          <p:nvSpPr>
            <p:cNvPr id="52" name="任意多边形: 形状 190"/>
            <p:cNvSpPr/>
            <p:nvPr>
              <p:custDataLst>
                <p:tags r:id="rId13"/>
              </p:custDataLst>
            </p:nvPr>
          </p:nvSpPr>
          <p:spPr>
            <a:xfrm>
              <a:off x="8111645" y="3243534"/>
              <a:ext cx="208648" cy="842321"/>
            </a:xfrm>
            <a:custGeom>
              <a:avLst/>
              <a:gdLst>
                <a:gd name="connsiteX0" fmla="*/ 0 w 208648"/>
                <a:gd name="connsiteY0" fmla="*/ 744437 h 842321"/>
                <a:gd name="connsiteX1" fmla="*/ 101748 w 208648"/>
                <a:gd name="connsiteY1" fmla="*/ 842321 h 842321"/>
                <a:gd name="connsiteX2" fmla="*/ 208648 w 208648"/>
                <a:gd name="connsiteY2" fmla="*/ 0 h 842321"/>
                <a:gd name="connsiteX3" fmla="*/ 57958 w 208648"/>
                <a:gd name="connsiteY3" fmla="*/ 683903 h 84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648" h="842321">
                  <a:moveTo>
                    <a:pt x="0" y="744437"/>
                  </a:moveTo>
                  <a:lnTo>
                    <a:pt x="101748" y="842321"/>
                  </a:lnTo>
                  <a:lnTo>
                    <a:pt x="208648" y="0"/>
                  </a:lnTo>
                  <a:lnTo>
                    <a:pt x="57958" y="683903"/>
                  </a:lnTo>
                  <a:close/>
                </a:path>
              </a:pathLst>
            </a:custGeom>
            <a:solidFill>
              <a:srgbClr val="231815"/>
            </a:solidFill>
            <a:ln w="12874" cap="flat">
              <a:noFill/>
              <a:prstDash val="solid"/>
              <a:miter/>
            </a:ln>
          </p:spPr>
        </p:sp>
      </p:grpSp>
      <p:sp>
        <p:nvSpPr>
          <p:cNvPr id="4" name="文本框 57"/>
          <p:cNvSpPr txBox="1"/>
          <p:nvPr>
            <p:custDataLst>
              <p:tags r:id="rId14"/>
            </p:custDataLst>
          </p:nvPr>
        </p:nvSpPr>
        <p:spPr>
          <a:xfrm>
            <a:off x="2589530" y="5711825"/>
            <a:ext cx="8838565" cy="67119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zh-CN" altLang="en-US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“</a:t>
            </a:r>
            <a:r>
              <a:rPr lang="en-US" altLang="zh-CN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小</a:t>
            </a:r>
            <a:r>
              <a:rPr lang="zh-CN" altLang="en-US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懊悔”</a:t>
            </a:r>
            <a:r>
              <a:rPr lang="en-US" altLang="zh-CN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——该说“不”时</a:t>
            </a:r>
            <a:r>
              <a:rPr lang="zh-CN" altLang="en-US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没说</a:t>
            </a:r>
            <a:r>
              <a:rPr lang="en-US" altLang="zh-CN" sz="3600" kern="100">
                <a:solidFill>
                  <a:srgbClr val="000000"/>
                </a:solidFill>
                <a:latin typeface="黑体"/>
                <a:ea typeface="黑体"/>
                <a:cs typeface="黑体"/>
                <a:sym typeface="Times New Roman" panose="02020603050405020304"/>
              </a:rPr>
              <a:t>“不”</a:t>
            </a:r>
            <a:endParaRPr lang="en-US" altLang="zh-CN" sz="3600" kern="100">
              <a:solidFill>
                <a:srgbClr val="000000"/>
              </a:solidFill>
              <a:latin typeface="黑体"/>
              <a:ea typeface="黑体"/>
              <a:cs typeface="黑体"/>
              <a:sym typeface="Times New Roman" panose="02020603050405020304"/>
            </a:endParaRPr>
          </a:p>
        </p:txBody>
      </p:sp>
      <p:sp>
        <p:nvSpPr>
          <p:cNvPr id="95" name="文本框 95"/>
          <p:cNvSpPr txBox="1"/>
          <p:nvPr>
            <p:custDataLst>
              <p:tags r:id="rId15"/>
            </p:custDataLst>
          </p:nvPr>
        </p:nvSpPr>
        <p:spPr>
          <a:xfrm>
            <a:off x="1372870" y="3074035"/>
            <a:ext cx="9560560" cy="210693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面对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（谁）提出的请求：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            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。</a:t>
            </a:r>
            <a:endParaRPr lang="en-US" altLang="zh-CN" sz="3200" kern="100">
              <a:latin typeface="Calibri"/>
              <a:ea typeface="宋体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我当时因为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没有拒绝他（她），</a:t>
            </a:r>
            <a:r>
              <a:rPr lang="zh-CN" altLang="en-US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结果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，</a:t>
            </a:r>
            <a:endParaRPr lang="zh-CN" altLang="en-US" sz="3200" u="sng" kern="100">
              <a:latin typeface="Calibri"/>
              <a:ea typeface="宋体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我现在感觉</a:t>
            </a:r>
            <a:r>
              <a:rPr lang="en-US" altLang="zh-CN" sz="3200" u="sng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                                                                </a:t>
            </a:r>
            <a:r>
              <a:rPr lang="en-US" altLang="zh-CN" sz="3200" kern="100">
                <a:latin typeface="Calibri"/>
                <a:ea typeface="宋体"/>
                <a:cs typeface="Times New Roman" panose="02020603050405020304"/>
                <a:sym typeface="Times New Roman" panose="02020603050405020304"/>
              </a:rPr>
              <a:t>。</a:t>
            </a:r>
            <a:endParaRPr lang="en-US" altLang="zh-CN" sz="3200" kern="100">
              <a:latin typeface="Calibri"/>
              <a:ea typeface="宋体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1187450" y="174625"/>
            <a:ext cx="10240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活动一</a:t>
            </a:r>
            <a:r>
              <a:rPr lang="en-US" altLang="zh-CN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54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不说“不”，很难受</a:t>
            </a:r>
            <a:endParaRPr lang="zh-CN" altLang="en-US" sz="54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E15B"/>
          </a:fgClr>
          <a:bgClr>
            <a:srgbClr val="FFD93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50" y="3306445"/>
            <a:ext cx="12229465" cy="3550920"/>
          </a:xfrm>
          <a:prstGeom prst="rect">
            <a:avLst/>
          </a:prstGeom>
          <a:solidFill>
            <a:srgbClr val="73B0E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江城圆体 600W" panose="020B0800000000000000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66395" y="1089660"/>
            <a:ext cx="11459210" cy="5285740"/>
          </a:xfrm>
          <a:prstGeom prst="round2DiagRect">
            <a:avLst/>
          </a:prstGeom>
          <a:solidFill>
            <a:srgbClr val="FFFFFF"/>
          </a:solidFill>
          <a:ln w="60325">
            <a:solidFill>
              <a:srgbClr val="1B2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224395" y="612394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669020" y="6108700"/>
            <a:ext cx="0" cy="266700"/>
          </a:xfrm>
          <a:prstGeom prst="line">
            <a:avLst/>
          </a:prstGeom>
          <a:ln>
            <a:solidFill>
              <a:srgbClr val="91C3F1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27735" y="1226185"/>
            <a:ext cx="1033716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charset="0"/>
                <a:ea typeface="楷体" charset="0"/>
              </a:rPr>
              <a:t>        </a:t>
            </a:r>
            <a:r>
              <a:rPr lang="zh-CN" altLang="en-US" sz="4000">
                <a:latin typeface="楷体" charset="0"/>
                <a:ea typeface="楷体" charset="0"/>
              </a:rPr>
              <a:t>这次班长选举，我的铁哥们小强居然成了候选人之一。他兴冲冲地跑来找我，让我一定要投他一票。可是作为他的好友，我太清楚他的为人了，他自控力差，万一他当班长，班级还不得闹得鸡飞狗跳？一边是多年的交情，拒绝肯定会伤了他的心；一边是班级的重要职位，必须选出能担重任的人。我到底该不该拒绝他啊？</a:t>
            </a:r>
            <a:endParaRPr lang="zh-CN" altLang="en-US" sz="4000">
              <a:latin typeface="楷体" charset="0"/>
              <a:ea typeface="楷体" charset="0"/>
            </a:endParaRPr>
          </a:p>
          <a:p>
            <a:r>
              <a:rPr lang="en-US" altLang="zh-CN" sz="4000">
                <a:latin typeface="楷体" charset="0"/>
                <a:ea typeface="楷体" charset="0"/>
              </a:rPr>
              <a:t>                                                            </a:t>
            </a:r>
            <a:endParaRPr lang="en-US" altLang="zh-CN" sz="4000">
              <a:latin typeface="楷体" charset="0"/>
              <a:ea typeface="楷体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137920" y="74930"/>
            <a:ext cx="10126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活动二</a:t>
            </a:r>
            <a:r>
              <a:rPr lang="en-US" altLang="zh-CN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：</a:t>
            </a:r>
            <a:r>
              <a:rPr lang="zh-CN" altLang="en-US" sz="6000">
                <a:latin typeface="汉仪铸字木头人" panose="00020600040101010101" charset="-122"/>
                <a:ea typeface="汉仪铸字木头人" panose="00020600040101010101" charset="-122"/>
                <a:cs typeface="汉仪铸字木头人" panose="00020600040101010101" charset="-122"/>
              </a:rPr>
              <a:t>要说“不”，才舒心</a:t>
            </a:r>
            <a:endParaRPr lang="zh-CN" altLang="en-US" sz="6000">
              <a:latin typeface="汉仪铸字木头人" panose="00020600040101010101" charset="-122"/>
              <a:ea typeface="汉仪铸字木头人" panose="00020600040101010101" charset="-122"/>
              <a:cs typeface="汉仪铸字木头人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839085" y="2636520"/>
            <a:ext cx="6514465" cy="2487930"/>
          </a:xfrm>
          <a:prstGeom prst="roundRect">
            <a:avLst/>
          </a:prstGeom>
          <a:solidFill>
            <a:schemeClr val="accent1"/>
          </a:solidFill>
          <a:ln w="5397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05835" y="3306445"/>
            <a:ext cx="58477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solidFill>
                  <a:srgbClr val="FFD93D"/>
                </a:solidFill>
                <a:latin typeface="汉仪铸字木头人" panose="00020600040101010101" charset="-122"/>
                <a:ea typeface="汉仪铸字木头人" panose="00020600040101010101" charset="-122"/>
              </a:rPr>
              <a:t>两难辩论会</a:t>
            </a:r>
            <a:endParaRPr lang="zh-CN" altLang="en-US" sz="8000">
              <a:solidFill>
                <a:srgbClr val="FFD93D"/>
              </a:solidFill>
              <a:latin typeface="汉仪铸字木头人" panose="00020600040101010101" charset="-122"/>
              <a:ea typeface="汉仪铸字木头人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8.xml><?xml version="1.0" encoding="utf-8"?>
<p:tagLst xmlns:p="http://schemas.openxmlformats.org/presentationml/2006/main">
  <p:tag name="COMMONDATA" val="eyJoZGlkIjoiNWYyMjE5NWNmYjEyNGM4NjA3YTQ3OTk5MDAwZDg4YTgifQ=="/>
  <p:tag name="KSO_WPP_MARK_KEY" val="c2dfe4de-41d1-4ae4-b61c-19aaee90b046"/>
  <p:tag name="resource_record_key" val="{&quot;65&quot;:[20205081],&quot;8&quot;:[20476833,20475957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8&quot;:[20476833,20475957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江城圆体 300W"/>
        <a:cs typeface=""/>
      </a:majorFont>
      <a:minorFont>
        <a:latin typeface="Arial"/>
        <a:ea typeface="江城圆体 300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圆体 3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圆体 300W"/>
        <a:ea typeface=""/>
        <a:cs typeface=""/>
        <a:font script="Jpan" typeface="ＭＳ Ｐゴシック"/>
        <a:font script="Hang" typeface="맑은 고딕"/>
        <a:font script="Hans" typeface="江城圆体 300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圆体 3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圆体 300W"/>
        <a:ea typeface=""/>
        <a:cs typeface=""/>
        <a:font script="Jpan" typeface="ＭＳ Ｐゴシック"/>
        <a:font script="Hang" typeface="맑은 고딕"/>
        <a:font script="Hans" typeface="江城圆体 300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10">
    <a:dk1>
      <a:srgbClr val="000000"/>
    </a:dk1>
    <a:lt1>
      <a:srgbClr val="FFFFFF"/>
    </a:lt1>
    <a:dk2>
      <a:srgbClr val="44546A"/>
    </a:dk2>
    <a:lt2>
      <a:srgbClr val="E7E6E6"/>
    </a:lt2>
    <a:accent1>
      <a:srgbClr val="7497C1"/>
    </a:accent1>
    <a:accent2>
      <a:srgbClr val="7CBAB1"/>
    </a:accent2>
    <a:accent3>
      <a:srgbClr val="FFBE17"/>
    </a:accent3>
    <a:accent4>
      <a:srgbClr val="B24444"/>
    </a:accent4>
    <a:accent5>
      <a:srgbClr val="F279A3"/>
    </a:accent5>
    <a:accent6>
      <a:srgbClr val="DC931A"/>
    </a:accent6>
    <a:hlink>
      <a:srgbClr val="0026E5"/>
    </a:hlink>
    <a:folHlink>
      <a:srgbClr val="7E1FAD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1939</Words>
  <Application>WPS 文字</Application>
  <PresentationFormat>宽屏</PresentationFormat>
  <Paragraphs>198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0" baseType="lpstr">
      <vt:lpstr>Arial</vt:lpstr>
      <vt:lpstr>宋体</vt:lpstr>
      <vt:lpstr>Wingdings</vt:lpstr>
      <vt:lpstr>江城圆体 300W</vt:lpstr>
      <vt:lpstr>冬青黑体简体中文</vt:lpstr>
      <vt:lpstr>Wingdings</vt:lpstr>
      <vt:lpstr>江城圆体 600W</vt:lpstr>
      <vt:lpstr>汉仪铸字木头人</vt:lpstr>
      <vt:lpstr>楷体</vt:lpstr>
      <vt:lpstr>汉仪楷体KW</vt:lpstr>
      <vt:lpstr>黑体</vt:lpstr>
      <vt:lpstr>汉仪中黑KW</vt:lpstr>
      <vt:lpstr>微软雅黑</vt:lpstr>
      <vt:lpstr>汉仪旗黑</vt:lpstr>
      <vt:lpstr>黑体</vt:lpstr>
      <vt:lpstr>Times New Roman</vt:lpstr>
      <vt:lpstr>Calibri</vt:lpstr>
      <vt:lpstr>宋体</vt:lpstr>
      <vt:lpstr>宋体</vt:lpstr>
      <vt:lpstr>Arial Unicode MS</vt:lpstr>
      <vt:lpstr>苹方-简</vt:lpstr>
      <vt:lpstr>Helvetica Neue</vt:lpstr>
      <vt:lpstr>汉仪书宋二KW</vt:lpstr>
      <vt:lpstr>江城圆体 300W</vt:lpstr>
      <vt:lpstr>Times New Roman</vt:lpstr>
      <vt:lpstr>微软雅黑</vt:lpstr>
      <vt:lpstr>江城圆体 600W</vt:lpstr>
      <vt:lpstr>汉仪铸字童年体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猪幺幺</cp:lastModifiedBy>
  <cp:revision>212</cp:revision>
  <dcterms:created xsi:type="dcterms:W3CDTF">2025-06-12T05:06:16Z</dcterms:created>
  <dcterms:modified xsi:type="dcterms:W3CDTF">2025-06-12T05:06:16Z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2052-6.11.0.8885</vt:lpwstr>
  </property>
  <property fmtid="{D5CDD505-2E9C-101B-9397-08002B2CF9AE}" pid="3" name="ICV">
    <vt:lpwstr>449148ADD29ACDD72F464A686617A2EC_43</vt:lpwstr>
  </property>
  <property fmtid="{D5CDD505-2E9C-101B-9397-08002B2CF9AE}" pid="4" name="KSOTemplateUUID">
    <vt:lpwstr>v1.0_mb_/krlOF5H4kfgcnQsdOTnig==</vt:lpwstr>
  </property>
</Properties>
</file>