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7" r:id="rId3"/>
    <p:sldId id="314" r:id="rId5"/>
    <p:sldId id="301" r:id="rId6"/>
    <p:sldId id="308" r:id="rId7"/>
    <p:sldId id="309" r:id="rId8"/>
    <p:sldId id="310" r:id="rId9"/>
    <p:sldId id="315" r:id="rId10"/>
    <p:sldId id="311" r:id="rId11"/>
    <p:sldId id="312" r:id="rId12"/>
    <p:sldId id="313" r:id="rId13"/>
    <p:sldId id="304" r:id="rId14"/>
    <p:sldId id="305" r:id="rId15"/>
    <p:sldId id="306" r:id="rId16"/>
    <p:sldId id="307" r:id="rId17"/>
    <p:sldId id="303" r:id="rId18"/>
    <p:sldId id="302" r:id="rId19"/>
    <p:sldId id="317" r:id="rId20"/>
    <p:sldId id="318" r:id="rId21"/>
    <p:sldId id="319" r:id="rId22"/>
    <p:sldId id="320" r:id="rId23"/>
  </p:sldIdLst>
  <p:sldSz cx="12192000" cy="6858000"/>
  <p:notesSz cx="6858000" cy="9144000"/>
  <p:embeddedFontLst>
    <p:embeddedFont>
      <p:font typeface="汉仪中秀体简" panose="00020600040101010101" charset="-122"/>
      <p:regular r:id="rId29"/>
    </p:embeddedFont>
    <p:embeddedFont>
      <p:font typeface="字由点字腾凌体" panose="0201060103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微软雅黑" panose="020B0503020204020204" charset="-122"/>
      <p:regular r:id="rId32"/>
    </p:embeddedFont>
    <p:embeddedFont>
      <p:font typeface="汉仪尚巍手书W" panose="00020600040101010101" charset="-122"/>
      <p:regular r:id="rId33"/>
    </p:embeddedFont>
    <p:embeddedFont>
      <p:font typeface="锐字温帅小可爱简" panose="02010604000000000000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哒" lastIdx="1" clrIdx="0"/>
  <p:cmAuthor id="2" name="kingsoft" initials="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3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55.xml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中秀体简" panose="00020600040101010101" charset="-122"/>
              <a:ea typeface="汉仪中秀体简" panose="00020600040101010101" charset="-122"/>
              <a:cs typeface="汉仪中秀体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中秀体简" panose="00020600040101010101" charset="-122"/>
              </a:rPr>
            </a:fld>
            <a:endParaRPr lang="zh-CN" altLang="en-US">
              <a:cs typeface="汉仪中秀体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中秀体简" panose="00020600040101010101" charset="-122"/>
              <a:ea typeface="汉仪中秀体简" panose="00020600040101010101" charset="-122"/>
              <a:cs typeface="汉仪中秀体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中秀体简" panose="00020600040101010101" charset="-122"/>
              </a:rPr>
            </a:fld>
            <a:endParaRPr lang="zh-CN" altLang="en-US">
              <a:cs typeface="汉仪中秀体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秀体简" panose="00020600040101010101" charset="-122"/>
        <a:ea typeface="汉仪中秀体简" panose="00020600040101010101" charset="-122"/>
        <a:cs typeface="汉仪中秀体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秀体简" panose="00020600040101010101" charset="-122"/>
        <a:ea typeface="汉仪中秀体简" panose="00020600040101010101" charset="-122"/>
        <a:cs typeface="汉仪中秀体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秀体简" panose="00020600040101010101" charset="-122"/>
        <a:ea typeface="汉仪中秀体简" panose="00020600040101010101" charset="-122"/>
        <a:cs typeface="汉仪中秀体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秀体简" panose="00020600040101010101" charset="-122"/>
        <a:ea typeface="汉仪中秀体简" panose="00020600040101010101" charset="-122"/>
        <a:cs typeface="汉仪中秀体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秀体简" panose="00020600040101010101" charset="-122"/>
        <a:ea typeface="汉仪中秀体简" panose="00020600040101010101" charset="-122"/>
        <a:cs typeface="汉仪中秀体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 userDrawn="1"/>
        </p:nvSpPr>
        <p:spPr>
          <a:xfrm>
            <a:off x="2354580" y="91440"/>
            <a:ext cx="7482840" cy="6765925"/>
          </a:xfrm>
          <a:prstGeom prst="diamond">
            <a:avLst/>
          </a:prstGeom>
          <a:solidFill>
            <a:srgbClr val="CE3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中秀体简" panose="00020600040101010101" charset="-122"/>
            </a:endParaRPr>
          </a:p>
        </p:txBody>
      </p:sp>
      <p:pic>
        <p:nvPicPr>
          <p:cNvPr id="7" name="图片 6" descr="templates\picture_hover\&amp;pky220_sjzg_VCG211301435383&amp;"/>
          <p:cNvPicPr>
            <a:picLocks noChangeAspect="1"/>
          </p:cNvPicPr>
          <p:nvPr userDrawn="1"/>
        </p:nvPicPr>
        <p:blipFill>
          <a:blip r:embed="rId2"/>
          <a:srcRect t="2861" b="35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templates\picture_hover\&amp;pky220_sjzg_VCG211301435383&amp;"/>
          <p:cNvPicPr>
            <a:picLocks noChangeAspect="1"/>
          </p:cNvPicPr>
          <p:nvPr userDrawn="1"/>
        </p:nvPicPr>
        <p:blipFill>
          <a:blip r:embed="rId2"/>
          <a:srcRect t="2861" b="35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 userDrawn="1"/>
        </p:nvSpPr>
        <p:spPr>
          <a:xfrm>
            <a:off x="350520" y="251778"/>
            <a:ext cx="11490960" cy="6354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中秀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秀体简" panose="00020600040101010101" charset="-122"/>
          <a:ea typeface="汉仪中秀体简" panose="00020600040101010101" charset="-122"/>
          <a:cs typeface="汉仪中秀体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6.pn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" Type="http://schemas.openxmlformats.org/officeDocument/2006/relationships/image" Target="../media/image7.png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1.xml"/><Relationship Id="rId5" Type="http://schemas.openxmlformats.org/officeDocument/2006/relationships/image" Target="../media/image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8.png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6.png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3.xml"/><Relationship Id="rId4" Type="http://schemas.openxmlformats.org/officeDocument/2006/relationships/image" Target="../media/image17.png"/><Relationship Id="rId3" Type="http://schemas.openxmlformats.org/officeDocument/2006/relationships/tags" Target="../tags/tag5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礼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-7620"/>
            <a:ext cx="1885950" cy="1638300"/>
          </a:xfrm>
          <a:prstGeom prst="rect">
            <a:avLst/>
          </a:prstGeom>
        </p:spPr>
      </p:pic>
      <p:pic>
        <p:nvPicPr>
          <p:cNvPr id="16" name="图片 15" descr="灯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475" y="-7620"/>
            <a:ext cx="1097915" cy="2231390"/>
          </a:xfrm>
          <a:prstGeom prst="rect">
            <a:avLst/>
          </a:prstGeom>
        </p:spPr>
      </p:pic>
      <p:pic>
        <p:nvPicPr>
          <p:cNvPr id="17" name="图片 16" descr="灯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7620"/>
            <a:ext cx="1097915" cy="2231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76600" y="1546860"/>
            <a:ext cx="6271895" cy="417131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1500">
                <a:gradFill>
                  <a:gsLst>
                    <a:gs pos="43000">
                      <a:srgbClr val="FED7DC"/>
                    </a:gs>
                    <a:gs pos="100000">
                      <a:srgbClr val="C4FEFF"/>
                    </a:gs>
                  </a:gsLst>
                  <a:lin ang="5400000" scaled="1"/>
                </a:gradFill>
                <a:latin typeface="字由点字腾凌体" panose="02010601030101010101" charset="-122"/>
                <a:ea typeface="字由点字腾凌体" panose="02010601030101010101" charset="-122"/>
              </a:rPr>
              <a:t>团团圆圆过大年</a:t>
            </a:r>
            <a:endParaRPr lang="zh-CN" altLang="en-US" sz="11500">
              <a:gradFill>
                <a:gsLst>
                  <a:gs pos="43000">
                    <a:srgbClr val="FED7DC"/>
                  </a:gs>
                  <a:gs pos="100000">
                    <a:srgbClr val="C4FEFF"/>
                  </a:gs>
                </a:gsLst>
                <a:lin ang="5400000" scaled="1"/>
              </a:gradFill>
              <a:latin typeface="字由点字腾凌体" panose="02010601030101010101" charset="-122"/>
              <a:ea typeface="字由点字腾凌体" panose="02010601030101010101" charset="-122"/>
            </a:endParaRPr>
          </a:p>
        </p:txBody>
      </p:sp>
      <p:pic>
        <p:nvPicPr>
          <p:cNvPr id="7" name="导入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995" y="6290945"/>
            <a:ext cx="309880" cy="3098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6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9116695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7.(    )开始，春节的时间确定为正月初一，新年就成了“岁之朝""月之朝""日之朝”，有了“三朝”“三朔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“三始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这样的称呼。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A.秦代    B.汉代    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C.唐代    D.隋代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7605" y="1401995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B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97305" y="1428750"/>
            <a:ext cx="3135630" cy="3498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直接箭头连接符 1"/>
          <p:cNvCxnSpPr/>
          <p:nvPr/>
        </p:nvCxnSpPr>
        <p:spPr>
          <a:xfrm flipV="1">
            <a:off x="3486150" y="1478280"/>
            <a:ext cx="3168650" cy="752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654800" y="1022350"/>
            <a:ext cx="1944370" cy="50101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禾苗成熟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272155" y="3590925"/>
            <a:ext cx="3223895" cy="71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496050" y="4041775"/>
            <a:ext cx="3041650" cy="50101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弯腰劳动的人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9580" y="149860"/>
            <a:ext cx="4457700" cy="6310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07430" y="1864275"/>
            <a:ext cx="4064000" cy="181483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寻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年俗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分享你的发现。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124" t="4062" r="8242" b="10383"/>
          <a:stretch>
            <a:fillRect/>
          </a:stretch>
        </p:blipFill>
        <p:spPr>
          <a:xfrm>
            <a:off x="9041130" y="4686935"/>
            <a:ext cx="3150870" cy="20720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43635" y="1057910"/>
            <a:ext cx="8515985" cy="432752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小组合作齐策划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完成策划书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1.精挑选 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结合年俗，选择合适的主题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2.勤动脑    结合主题，取个响亮的名字。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3.试身手    开动脑筋，摊位该如何布置？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4.巧介绍    踊跃挑战，向大家推荐摊位。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志倉千代丸 - 雨のち想い出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620" y="5704205"/>
            <a:ext cx="309880" cy="309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9025" y="5172075"/>
            <a:ext cx="5057775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音乐停，活动停。</a:t>
            </a:r>
            <a:endParaRPr lang="zh-CN" altLang="en-US" sz="44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8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400/new/VCG41N1449879592.jpg?uid=386&amp;timestamp=1704726020&amp;sign=5fe9f706031b704560fa4181346f9455" descr="中国新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01295"/>
            <a:ext cx="11494770" cy="6464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93365" y="470535"/>
            <a:ext cx="6859270" cy="148780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dist"/>
            <a:r>
              <a:rPr lang="zh-CN" altLang="en-US" sz="9600">
                <a:latin typeface="锐字温帅小可爱简" panose="02010604000000000000" charset="-122"/>
                <a:ea typeface="锐字温帅小可爱简" panose="02010604000000000000" charset="-122"/>
              </a:rPr>
              <a:t>摊位推荐会</a:t>
            </a:r>
            <a:endParaRPr lang="zh-CN" altLang="en-US" sz="9600">
              <a:latin typeface="锐字温帅小可爱简" panose="02010604000000000000" charset="-122"/>
              <a:ea typeface="锐字温帅小可爱简" panose="02010604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09550"/>
            <a:ext cx="11494135" cy="6388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1877" t="18375" r="-3222" b="-1450"/>
          <a:stretch>
            <a:fillRect/>
          </a:stretch>
        </p:blipFill>
        <p:spPr>
          <a:xfrm>
            <a:off x="372110" y="290830"/>
            <a:ext cx="3178810" cy="38531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381635"/>
            <a:ext cx="4208145" cy="3375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10" y="2659380"/>
            <a:ext cx="2866390" cy="3877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51741" t="15785" r="10543" b="29266"/>
          <a:stretch>
            <a:fillRect/>
          </a:stretch>
        </p:blipFill>
        <p:spPr>
          <a:xfrm>
            <a:off x="7365365" y="40005"/>
            <a:ext cx="4408170" cy="3717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365" y="2529205"/>
            <a:ext cx="2894965" cy="40081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3550" y="277495"/>
            <a:ext cx="2952750" cy="2686050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7980045" y="1456690"/>
            <a:ext cx="3307080" cy="1775460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楷体" panose="02010609060101010101" charset="-122"/>
                <a:ea typeface="楷体" panose="02010609060101010101" charset="-122"/>
              </a:rPr>
              <a:t>打卡单</a:t>
            </a:r>
            <a:endParaRPr lang="zh-CN" altLang="en-US" sz="48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云形 6"/>
          <p:cNvSpPr/>
          <p:nvPr>
            <p:custDataLst>
              <p:tags r:id="rId3"/>
            </p:custDataLst>
          </p:nvPr>
        </p:nvSpPr>
        <p:spPr>
          <a:xfrm>
            <a:off x="4468495" y="989965"/>
            <a:ext cx="2679700" cy="1775460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楷体" panose="02010609060101010101" charset="-122"/>
                <a:ea typeface="楷体" panose="02010609060101010101" charset="-122"/>
              </a:rPr>
              <a:t>路引</a:t>
            </a:r>
            <a:endParaRPr lang="zh-CN" altLang="en-US" sz="48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云形 7"/>
          <p:cNvSpPr/>
          <p:nvPr>
            <p:custDataLst>
              <p:tags r:id="rId4"/>
            </p:custDataLst>
          </p:nvPr>
        </p:nvSpPr>
        <p:spPr>
          <a:xfrm>
            <a:off x="278765" y="3429000"/>
            <a:ext cx="4432300" cy="1775460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楷体" panose="02010609060101010101" charset="-122"/>
                <a:ea typeface="楷体" panose="02010609060101010101" charset="-122"/>
              </a:rPr>
              <a:t>游玩攻略</a:t>
            </a:r>
            <a:endParaRPr lang="zh-CN" altLang="en-US" sz="48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云形 8"/>
          <p:cNvSpPr/>
          <p:nvPr>
            <p:custDataLst>
              <p:tags r:id="rId5"/>
            </p:custDataLst>
          </p:nvPr>
        </p:nvSpPr>
        <p:spPr>
          <a:xfrm>
            <a:off x="4919980" y="3119755"/>
            <a:ext cx="3631565" cy="2623185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楷体" panose="02010609060101010101" charset="-122"/>
                <a:ea typeface="楷体" panose="02010609060101010101" charset="-122"/>
              </a:rPr>
              <a:t>导览图</a:t>
            </a:r>
            <a:endParaRPr lang="zh-CN" altLang="en-US" sz="48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云形 9"/>
          <p:cNvSpPr/>
          <p:nvPr>
            <p:custDataLst>
              <p:tags r:id="rId6"/>
            </p:custDataLst>
          </p:nvPr>
        </p:nvSpPr>
        <p:spPr>
          <a:xfrm>
            <a:off x="8499475" y="3771900"/>
            <a:ext cx="3258820" cy="2360930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2530" y="994410"/>
            <a:ext cx="7148830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作为龙娃集市的主办方，你们想特意邀请哪些人来参与到集市中呢？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mpwppvideo_20240109_2_20240109_20215771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25550" y="252095"/>
            <a:ext cx="9034780" cy="6375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descr="7b0a202020202274657874626f78223a2022220a7d0a"/>
          <p:cNvGrpSpPr/>
          <p:nvPr/>
        </p:nvGrpSpPr>
        <p:grpSpPr>
          <a:xfrm>
            <a:off x="319405" y="277495"/>
            <a:ext cx="11872595" cy="6373495"/>
            <a:chOff x="4622" y="2773"/>
            <a:chExt cx="9957" cy="5255"/>
          </a:xfrm>
        </p:grpSpPr>
        <p:sp>
          <p:nvSpPr>
            <p:cNvPr id="7" name="文本框 6"/>
            <p:cNvSpPr txBox="1"/>
            <p:nvPr>
              <p:custDataLst>
                <p:tags r:id="rId1"/>
              </p:custDataLst>
            </p:nvPr>
          </p:nvSpPr>
          <p:spPr>
            <a:xfrm>
              <a:off x="5360" y="3639"/>
              <a:ext cx="8545" cy="36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一站到底</a:t>
              </a:r>
              <a:endParaRPr lang="zh-CN" altLang="en-US" sz="5400">
                <a:gradFill>
                  <a:gsLst>
                    <a:gs pos="12000">
                      <a:srgbClr val="FE4444"/>
                    </a:gs>
                    <a:gs pos="92000">
                      <a:srgbClr val="FE4444"/>
                    </a:gs>
                    <a:gs pos="48000">
                      <a:srgbClr val="EB8D8F"/>
                    </a:gs>
                  </a:gsLst>
                  <a:lin scaled="0"/>
                </a:gradFill>
                <a:latin typeface="汉仪大黑简" panose="02010609000101010101" charset="-122"/>
                <a:ea typeface="汉仪大黑简" panose="02010609000101010101" charset="-122"/>
              </a:endParaRPr>
            </a:p>
            <a:p>
              <a:pPr algn="l"/>
              <a:r>
                <a:rPr lang="zh-CN" altLang="en-US" sz="48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对应题目，听到</a:t>
              </a:r>
              <a:r>
                <a:rPr lang="en-US" altLang="zh-CN" sz="48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“</a:t>
              </a:r>
              <a:r>
                <a:rPr lang="zh-CN" altLang="en-US" sz="48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开始</a:t>
              </a:r>
              <a:r>
                <a:rPr lang="en-US" altLang="zh-CN" sz="48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”</a:t>
              </a:r>
              <a:r>
                <a:rPr lang="zh-CN" altLang="en-US" sz="48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安静答题</a:t>
              </a:r>
              <a:endParaRPr lang="zh-CN" altLang="en-US" sz="4800">
                <a:gradFill>
                  <a:gsLst>
                    <a:gs pos="12000">
                      <a:srgbClr val="FE4444"/>
                    </a:gs>
                    <a:gs pos="92000">
                      <a:srgbClr val="FE4444"/>
                    </a:gs>
                    <a:gs pos="48000">
                      <a:srgbClr val="EB8D8F"/>
                    </a:gs>
                  </a:gsLst>
                  <a:lin scaled="0"/>
                </a:gradFill>
                <a:latin typeface="汉仪大黑简" panose="02010609000101010101" charset="-122"/>
                <a:ea typeface="汉仪大黑简" panose="02010609000101010101" charset="-122"/>
              </a:endParaRPr>
            </a:p>
            <a:p>
              <a:pPr algn="ctr"/>
              <a:r>
                <a:rPr lang="en-US" altLang="zh-CN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A</a:t>
              </a:r>
              <a:r>
                <a:rPr lang="zh-CN" altLang="en-US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举左手</a:t>
              </a:r>
              <a:r>
                <a:rPr lang="en-US" altLang="zh-CN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    B</a:t>
              </a:r>
              <a:r>
                <a:rPr lang="zh-CN" altLang="en-US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举右手</a:t>
              </a:r>
              <a:endParaRPr lang="zh-CN" altLang="en-US" sz="5400">
                <a:gradFill>
                  <a:gsLst>
                    <a:gs pos="12000">
                      <a:srgbClr val="FE4444"/>
                    </a:gs>
                    <a:gs pos="92000">
                      <a:srgbClr val="FE4444"/>
                    </a:gs>
                    <a:gs pos="48000">
                      <a:srgbClr val="EB8D8F"/>
                    </a:gs>
                  </a:gsLst>
                  <a:lin scaled="0"/>
                </a:gradFill>
                <a:latin typeface="汉仪大黑简" panose="02010609000101010101" charset="-122"/>
                <a:ea typeface="汉仪大黑简" panose="02010609000101010101" charset="-122"/>
              </a:endParaRPr>
            </a:p>
            <a:p>
              <a:pPr algn="ctr"/>
              <a:r>
                <a:rPr lang="en-US" altLang="zh-CN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C</a:t>
              </a:r>
              <a:r>
                <a:rPr lang="zh-CN" altLang="en-US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举双手</a:t>
              </a:r>
              <a:r>
                <a:rPr lang="en-US" altLang="zh-CN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    D</a:t>
              </a:r>
              <a:r>
                <a:rPr lang="zh-CN" altLang="en-US" sz="5400">
                  <a:gradFill>
                    <a:gsLst>
                      <a:gs pos="12000">
                        <a:srgbClr val="FE4444"/>
                      </a:gs>
                      <a:gs pos="92000">
                        <a:srgbClr val="FE4444"/>
                      </a:gs>
                      <a:gs pos="48000">
                        <a:srgbClr val="EB8D8F"/>
                      </a:gs>
                    </a:gsLst>
                    <a:lin scaled="0"/>
                  </a:gradFill>
                  <a:latin typeface="汉仪大黑简" panose="02010609000101010101" charset="-122"/>
                  <a:ea typeface="汉仪大黑简" panose="02010609000101010101" charset="-122"/>
                </a:rPr>
                <a:t>不举手</a:t>
              </a:r>
              <a:endParaRPr lang="zh-CN" altLang="en-US" sz="5400">
                <a:gradFill>
                  <a:gsLst>
                    <a:gs pos="12000">
                      <a:srgbClr val="FE4444"/>
                    </a:gs>
                    <a:gs pos="92000">
                      <a:srgbClr val="FE4444"/>
                    </a:gs>
                    <a:gs pos="48000">
                      <a:srgbClr val="EB8D8F"/>
                    </a:gs>
                  </a:gsLst>
                  <a:lin scaled="0"/>
                </a:gradFill>
                <a:latin typeface="汉仪大黑简" panose="02010609000101010101" charset="-122"/>
                <a:ea typeface="汉仪大黑简" panose="02010609000101010101" charset="-122"/>
              </a:endParaRPr>
            </a:p>
          </p:txBody>
        </p:sp>
        <p:grpSp>
          <p:nvGrpSpPr>
            <p:cNvPr id="287" name="组合 286"/>
            <p:cNvGrpSpPr/>
            <p:nvPr/>
          </p:nvGrpSpPr>
          <p:grpSpPr>
            <a:xfrm>
              <a:off x="4622" y="2773"/>
              <a:ext cx="9957" cy="5255"/>
              <a:chOff x="6709347" y="1607791"/>
              <a:chExt cx="6322457" cy="3336847"/>
            </a:xfrm>
          </p:grpSpPr>
          <p:grpSp>
            <p:nvGrpSpPr>
              <p:cNvPr id="262" name="组合 261"/>
              <p:cNvGrpSpPr/>
              <p:nvPr/>
            </p:nvGrpSpPr>
            <p:grpSpPr>
              <a:xfrm>
                <a:off x="7273108" y="1607791"/>
                <a:ext cx="5218159" cy="575650"/>
                <a:chOff x="6393918" y="3260694"/>
                <a:chExt cx="5218159" cy="575650"/>
              </a:xfrm>
            </p:grpSpPr>
            <p:sp>
              <p:nvSpPr>
                <p:cNvPr id="253" name="任意多边形: 形状 252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6393918" y="3260694"/>
                  <a:ext cx="1735299" cy="575650"/>
                </a:xfrm>
                <a:custGeom>
                  <a:avLst/>
                  <a:gdLst>
                    <a:gd name="connsiteX0" fmla="*/ 0 w 1735299"/>
                    <a:gd name="connsiteY0" fmla="*/ 0 h 575650"/>
                    <a:gd name="connsiteX1" fmla="*/ 1735299 w 1735299"/>
                    <a:gd name="connsiteY1" fmla="*/ 0 h 575650"/>
                    <a:gd name="connsiteX2" fmla="*/ 1735085 w 1735299"/>
                    <a:gd name="connsiteY2" fmla="*/ 687 h 575650"/>
                    <a:gd name="connsiteX3" fmla="*/ 867668 w 1735299"/>
                    <a:gd name="connsiteY3" fmla="*/ 575650 h 575650"/>
                    <a:gd name="connsiteX4" fmla="*/ 251 w 1735299"/>
                    <a:gd name="connsiteY4" fmla="*/ 687 h 575650"/>
                    <a:gd name="connsiteX5" fmla="*/ 0 w 1735299"/>
                    <a:gd name="connsiteY5" fmla="*/ 0 h 57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5299" h="575650">
                      <a:moveTo>
                        <a:pt x="0" y="0"/>
                      </a:moveTo>
                      <a:lnTo>
                        <a:pt x="1735299" y="0"/>
                      </a:lnTo>
                      <a:lnTo>
                        <a:pt x="1735085" y="687"/>
                      </a:lnTo>
                      <a:cubicBezTo>
                        <a:pt x="1592173" y="338569"/>
                        <a:pt x="1257607" y="575650"/>
                        <a:pt x="867668" y="575650"/>
                      </a:cubicBezTo>
                      <a:cubicBezTo>
                        <a:pt x="477729" y="575650"/>
                        <a:pt x="143163" y="338569"/>
                        <a:pt x="251" y="68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21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8227527" y="3260694"/>
                  <a:ext cx="1550940" cy="408334"/>
                </a:xfrm>
                <a:custGeom>
                  <a:avLst/>
                  <a:gdLst>
                    <a:gd name="connsiteX0" fmla="*/ 0 w 1550940"/>
                    <a:gd name="connsiteY0" fmla="*/ 0 h 408334"/>
                    <a:gd name="connsiteX1" fmla="*/ 1550940 w 1550940"/>
                    <a:gd name="connsiteY1" fmla="*/ 0 h 408334"/>
                    <a:gd name="connsiteX2" fmla="*/ 1487305 w 1550940"/>
                    <a:gd name="connsiteY2" fmla="*/ 83011 h 408334"/>
                    <a:gd name="connsiteX3" fmla="*/ 775470 w 1550940"/>
                    <a:gd name="connsiteY3" fmla="*/ 408334 h 408334"/>
                    <a:gd name="connsiteX4" fmla="*/ 63635 w 1550940"/>
                    <a:gd name="connsiteY4" fmla="*/ 83011 h 408334"/>
                    <a:gd name="connsiteX5" fmla="*/ 0 w 1550940"/>
                    <a:gd name="connsiteY5" fmla="*/ 0 h 40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940" h="408334">
                      <a:moveTo>
                        <a:pt x="0" y="0"/>
                      </a:moveTo>
                      <a:lnTo>
                        <a:pt x="1550940" y="0"/>
                      </a:lnTo>
                      <a:lnTo>
                        <a:pt x="1487305" y="83011"/>
                      </a:lnTo>
                      <a:cubicBezTo>
                        <a:pt x="1314690" y="282282"/>
                        <a:pt x="1059800" y="408334"/>
                        <a:pt x="775470" y="408334"/>
                      </a:cubicBezTo>
                      <a:cubicBezTo>
                        <a:pt x="491140" y="408334"/>
                        <a:pt x="236250" y="282282"/>
                        <a:pt x="63635" y="830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21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876779" y="3260694"/>
                  <a:ext cx="1735298" cy="575650"/>
                </a:xfrm>
                <a:custGeom>
                  <a:avLst/>
                  <a:gdLst>
                    <a:gd name="connsiteX0" fmla="*/ 0 w 1735298"/>
                    <a:gd name="connsiteY0" fmla="*/ 0 h 575650"/>
                    <a:gd name="connsiteX1" fmla="*/ 1735298 w 1735298"/>
                    <a:gd name="connsiteY1" fmla="*/ 0 h 575650"/>
                    <a:gd name="connsiteX2" fmla="*/ 1735047 w 1735298"/>
                    <a:gd name="connsiteY2" fmla="*/ 687 h 575650"/>
                    <a:gd name="connsiteX3" fmla="*/ 867630 w 1735298"/>
                    <a:gd name="connsiteY3" fmla="*/ 575650 h 575650"/>
                    <a:gd name="connsiteX4" fmla="*/ 213 w 1735298"/>
                    <a:gd name="connsiteY4" fmla="*/ 687 h 575650"/>
                    <a:gd name="connsiteX5" fmla="*/ 0 w 1735298"/>
                    <a:gd name="connsiteY5" fmla="*/ 0 h 57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5298" h="575650">
                      <a:moveTo>
                        <a:pt x="0" y="0"/>
                      </a:moveTo>
                      <a:lnTo>
                        <a:pt x="1735298" y="0"/>
                      </a:lnTo>
                      <a:lnTo>
                        <a:pt x="1735047" y="687"/>
                      </a:lnTo>
                      <a:cubicBezTo>
                        <a:pt x="1592135" y="338569"/>
                        <a:pt x="1257569" y="575650"/>
                        <a:pt x="867630" y="575650"/>
                      </a:cubicBezTo>
                      <a:cubicBezTo>
                        <a:pt x="477691" y="575650"/>
                        <a:pt x="143125" y="338569"/>
                        <a:pt x="213" y="68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21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8" name="组合 257"/>
              <p:cNvGrpSpPr/>
              <p:nvPr/>
            </p:nvGrpSpPr>
            <p:grpSpPr>
              <a:xfrm>
                <a:off x="6769945" y="1607791"/>
                <a:ext cx="2030340" cy="3038108"/>
                <a:chOff x="5890755" y="3260694"/>
                <a:chExt cx="2030340" cy="3038108"/>
              </a:xfrm>
            </p:grpSpPr>
            <p:sp>
              <p:nvSpPr>
                <p:cNvPr id="256" name="任意多边形: 形状 25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5890755" y="3260694"/>
                  <a:ext cx="475321" cy="1809017"/>
                </a:xfrm>
                <a:custGeom>
                  <a:avLst/>
                  <a:gdLst>
                    <a:gd name="connsiteX0" fmla="*/ 451413 w 451413"/>
                    <a:gd name="connsiteY0" fmla="*/ 0 h 1794076"/>
                    <a:gd name="connsiteX1" fmla="*/ 0 w 451413"/>
                    <a:gd name="connsiteY1" fmla="*/ 0 h 1794076"/>
                    <a:gd name="connsiteX2" fmla="*/ 0 w 451413"/>
                    <a:gd name="connsiteY2" fmla="*/ 1794076 h 179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1794076">
                      <a:moveTo>
                        <a:pt x="451413" y="0"/>
                      </a:moveTo>
                      <a:lnTo>
                        <a:pt x="0" y="0"/>
                      </a:lnTo>
                      <a:lnTo>
                        <a:pt x="0" y="1794076"/>
                      </a:lnTo>
                    </a:path>
                  </a:pathLst>
                </a:custGeom>
                <a:noFill/>
                <a:ln w="44450">
                  <a:solidFill>
                    <a:srgbClr val="BF21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6031335" y="4165202"/>
                  <a:ext cx="1889760" cy="2133600"/>
                </a:xfrm>
                <a:custGeom>
                  <a:avLst/>
                  <a:gdLst>
                    <a:gd name="connsiteX0" fmla="*/ 0 w 1889760"/>
                    <a:gd name="connsiteY0" fmla="*/ 0 h 2133600"/>
                    <a:gd name="connsiteX1" fmla="*/ 0 w 1889760"/>
                    <a:gd name="connsiteY1" fmla="*/ 2133600 h 2133600"/>
                    <a:gd name="connsiteX2" fmla="*/ 1889760 w 1889760"/>
                    <a:gd name="connsiteY2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9760" h="2133600">
                      <a:moveTo>
                        <a:pt x="0" y="0"/>
                      </a:moveTo>
                      <a:lnTo>
                        <a:pt x="0" y="2133600"/>
                      </a:lnTo>
                      <a:lnTo>
                        <a:pt x="1889760" y="2133600"/>
                      </a:lnTo>
                    </a:path>
                  </a:pathLst>
                </a:custGeom>
                <a:noFill/>
                <a:ln w="28575">
                  <a:solidFill>
                    <a:srgbClr val="F5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259" name="组合 258"/>
              <p:cNvGrpSpPr/>
              <p:nvPr/>
            </p:nvGrpSpPr>
            <p:grpSpPr>
              <a:xfrm flipH="1">
                <a:off x="10940867" y="1607791"/>
                <a:ext cx="2030340" cy="3038108"/>
                <a:chOff x="5890755" y="3260694"/>
                <a:chExt cx="2030340" cy="3038108"/>
              </a:xfrm>
            </p:grpSpPr>
            <p:sp>
              <p:nvSpPr>
                <p:cNvPr id="260" name="任意多边形: 形状 25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5890755" y="3260694"/>
                  <a:ext cx="475321" cy="1809017"/>
                </a:xfrm>
                <a:custGeom>
                  <a:avLst/>
                  <a:gdLst>
                    <a:gd name="connsiteX0" fmla="*/ 451413 w 451413"/>
                    <a:gd name="connsiteY0" fmla="*/ 0 h 1794076"/>
                    <a:gd name="connsiteX1" fmla="*/ 0 w 451413"/>
                    <a:gd name="connsiteY1" fmla="*/ 0 h 1794076"/>
                    <a:gd name="connsiteX2" fmla="*/ 0 w 451413"/>
                    <a:gd name="connsiteY2" fmla="*/ 1794076 h 179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1794076">
                      <a:moveTo>
                        <a:pt x="451413" y="0"/>
                      </a:moveTo>
                      <a:lnTo>
                        <a:pt x="0" y="0"/>
                      </a:lnTo>
                      <a:lnTo>
                        <a:pt x="0" y="1794076"/>
                      </a:lnTo>
                    </a:path>
                  </a:pathLst>
                </a:custGeom>
                <a:noFill/>
                <a:ln w="44450">
                  <a:solidFill>
                    <a:srgbClr val="BF21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6031335" y="4165202"/>
                  <a:ext cx="1889760" cy="2133600"/>
                </a:xfrm>
                <a:custGeom>
                  <a:avLst/>
                  <a:gdLst>
                    <a:gd name="connsiteX0" fmla="*/ 0 w 1889760"/>
                    <a:gd name="connsiteY0" fmla="*/ 0 h 2133600"/>
                    <a:gd name="connsiteX1" fmla="*/ 0 w 1889760"/>
                    <a:gd name="connsiteY1" fmla="*/ 2133600 h 2133600"/>
                    <a:gd name="connsiteX2" fmla="*/ 1889760 w 1889760"/>
                    <a:gd name="connsiteY2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9760" h="2133600">
                      <a:moveTo>
                        <a:pt x="0" y="0"/>
                      </a:moveTo>
                      <a:lnTo>
                        <a:pt x="0" y="2133600"/>
                      </a:lnTo>
                      <a:lnTo>
                        <a:pt x="1889760" y="2133600"/>
                      </a:lnTo>
                    </a:path>
                  </a:pathLst>
                </a:custGeom>
                <a:noFill/>
                <a:ln w="28575">
                  <a:solidFill>
                    <a:srgbClr val="F5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3" name="任意多边形: 形状 262"/>
              <p:cNvSpPr/>
              <p:nvPr>
                <p:custDataLst>
                  <p:tags r:id="rId9"/>
                </p:custDataLst>
              </p:nvPr>
            </p:nvSpPr>
            <p:spPr>
              <a:xfrm>
                <a:off x="7208870" y="1608457"/>
                <a:ext cx="5394960" cy="15240"/>
              </a:xfrm>
              <a:custGeom>
                <a:avLst/>
                <a:gdLst>
                  <a:gd name="connsiteX0" fmla="*/ 0 w 5394960"/>
                  <a:gd name="connsiteY0" fmla="*/ 0 h 15240"/>
                  <a:gd name="connsiteX1" fmla="*/ 5394960 w 5394960"/>
                  <a:gd name="connsiteY1" fmla="*/ 0 h 15240"/>
                  <a:gd name="connsiteX2" fmla="*/ 5394960 w 5394960"/>
                  <a:gd name="connsiteY2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4960" h="15240">
                    <a:moveTo>
                      <a:pt x="0" y="0"/>
                    </a:moveTo>
                    <a:lnTo>
                      <a:pt x="5394960" y="0"/>
                    </a:lnTo>
                    <a:lnTo>
                      <a:pt x="5394960" y="15240"/>
                    </a:lnTo>
                  </a:path>
                </a:pathLst>
              </a:custGeom>
              <a:noFill/>
              <a:ln w="44450">
                <a:solidFill>
                  <a:srgbClr val="BF21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4" name="星形: 五角 263"/>
              <p:cNvSpPr/>
              <p:nvPr>
                <p:custDataLst>
                  <p:tags r:id="rId10"/>
                </p:custDataLst>
              </p:nvPr>
            </p:nvSpPr>
            <p:spPr>
              <a:xfrm>
                <a:off x="9614369" y="4367356"/>
                <a:ext cx="577282" cy="577282"/>
              </a:xfrm>
              <a:prstGeom prst="star5">
                <a:avLst>
                  <a:gd name="adj" fmla="val 22680"/>
                  <a:gd name="hf" fmla="val 105146"/>
                  <a:gd name="vf" fmla="val 110557"/>
                </a:avLst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5" name="任意多边形: 形状 264"/>
              <p:cNvSpPr/>
              <p:nvPr>
                <p:custDataLst>
                  <p:tags r:id="rId11"/>
                </p:custDataLst>
              </p:nvPr>
            </p:nvSpPr>
            <p:spPr>
              <a:xfrm>
                <a:off x="6769945" y="4514357"/>
                <a:ext cx="1264920" cy="0"/>
              </a:xfrm>
              <a:custGeom>
                <a:avLst/>
                <a:gdLst>
                  <a:gd name="connsiteX0" fmla="*/ 1264920 w 1264920"/>
                  <a:gd name="connsiteY0" fmla="*/ 0 h 0"/>
                  <a:gd name="connsiteX1" fmla="*/ 0 w 12649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4920">
                    <a:moveTo>
                      <a:pt x="1264920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F52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8" name="任意多边形: 形状 267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706287" y="4514357"/>
                <a:ext cx="1264920" cy="0"/>
              </a:xfrm>
              <a:custGeom>
                <a:avLst/>
                <a:gdLst>
                  <a:gd name="connsiteX0" fmla="*/ 1264920 w 1264920"/>
                  <a:gd name="connsiteY0" fmla="*/ 0 h 0"/>
                  <a:gd name="connsiteX1" fmla="*/ 0 w 12649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4920">
                    <a:moveTo>
                      <a:pt x="1264920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F52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273" name="组合 272"/>
              <p:cNvGrpSpPr/>
              <p:nvPr/>
            </p:nvGrpSpPr>
            <p:grpSpPr>
              <a:xfrm>
                <a:off x="6709347" y="3516083"/>
                <a:ext cx="121194" cy="575254"/>
                <a:chOff x="6709347" y="3516083"/>
                <a:chExt cx="121194" cy="575254"/>
              </a:xfrm>
            </p:grpSpPr>
            <p:sp>
              <p:nvSpPr>
                <p:cNvPr id="270" name="菱形 269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709348" y="3516083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1" name="菱形 27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709348" y="3736551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2" name="菱形 27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6709347" y="3970144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4" name="组合 273"/>
              <p:cNvGrpSpPr/>
              <p:nvPr/>
            </p:nvGrpSpPr>
            <p:grpSpPr>
              <a:xfrm>
                <a:off x="12910610" y="3807562"/>
                <a:ext cx="121194" cy="575254"/>
                <a:chOff x="6709347" y="3516083"/>
                <a:chExt cx="121194" cy="575254"/>
              </a:xfrm>
            </p:grpSpPr>
            <p:sp>
              <p:nvSpPr>
                <p:cNvPr id="275" name="菱形 27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6709348" y="3516083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6" name="菱形 275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6709348" y="3736551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7" name="菱形 27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6709347" y="3970144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8" name="组合 277"/>
              <p:cNvGrpSpPr/>
              <p:nvPr/>
            </p:nvGrpSpPr>
            <p:grpSpPr>
              <a:xfrm rot="5400000">
                <a:off x="9201073" y="4368370"/>
                <a:ext cx="121194" cy="575254"/>
                <a:chOff x="6709347" y="3516083"/>
                <a:chExt cx="121194" cy="575254"/>
              </a:xfrm>
            </p:grpSpPr>
            <p:sp>
              <p:nvSpPr>
                <p:cNvPr id="279" name="菱形 278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6709348" y="3516083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0" name="菱形 279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6709348" y="3736551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1" name="菱形 280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6709347" y="3970144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86" name="组合 285"/>
              <p:cNvGrpSpPr/>
              <p:nvPr/>
            </p:nvGrpSpPr>
            <p:grpSpPr>
              <a:xfrm>
                <a:off x="10256724" y="4595400"/>
                <a:ext cx="575254" cy="121194"/>
                <a:chOff x="10256724" y="4585302"/>
                <a:chExt cx="575254" cy="121194"/>
              </a:xfrm>
            </p:grpSpPr>
            <p:sp>
              <p:nvSpPr>
                <p:cNvPr id="283" name="菱形 282"/>
                <p:cNvSpPr/>
                <p:nvPr>
                  <p:custDataLst>
                    <p:tags r:id="rId22"/>
                  </p:custDataLst>
                </p:nvPr>
              </p:nvSpPr>
              <p:spPr>
                <a:xfrm rot="5400000">
                  <a:off x="10710785" y="4585303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4" name="菱形 283"/>
                <p:cNvSpPr/>
                <p:nvPr>
                  <p:custDataLst>
                    <p:tags r:id="rId23"/>
                  </p:custDataLst>
                </p:nvPr>
              </p:nvSpPr>
              <p:spPr>
                <a:xfrm rot="5400000">
                  <a:off x="10490317" y="4585303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5" name="菱形 284"/>
                <p:cNvSpPr/>
                <p:nvPr>
                  <p:custDataLst>
                    <p:tags r:id="rId24"/>
                  </p:custDataLst>
                </p:nvPr>
              </p:nvSpPr>
              <p:spPr>
                <a:xfrm rot="5400000">
                  <a:off x="10256724" y="4585302"/>
                  <a:ext cx="121193" cy="121193"/>
                </a:xfrm>
                <a:prstGeom prst="diamond">
                  <a:avLst/>
                </a:prstGeom>
                <a:solidFill>
                  <a:srgbClr val="F521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1405" y="691515"/>
            <a:ext cx="8855075" cy="50577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课后拓展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完善设想，丰富设计稿。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结合活动，设计邀请函。</a:t>
            </a:r>
            <a:endParaRPr lang="en-US" altLang="zh-CN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1.农历一年最后一天的晚上叫（   ）。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A.狂欢夜   B.平安夜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C.狂欢夜   D.除夕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96325" y="1395010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2.除夕的晚上吃的那顿饭叫（    ）。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A.团圆饭   B.团圆饭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C.过年饭   D.年夜饭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1840" y="1401995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3.明年是传统（   ）年。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A.蛇年  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B.兔年  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C.龙年      D.鼠年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75250" y="1395010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4.相传“年”是什么?(   )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A.宠物      B.石头  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C.怪兽    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D.神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94170" y="1401995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05535" y="908050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rPr>
              <a:t>年兽的传说</a:t>
            </a:r>
            <a:endParaRPr lang="zh-CN" altLang="en-US" sz="2400" b="1" dirty="0">
              <a:latin typeface="汉仪中秀体简" panose="00020600040101010101" charset="-122"/>
              <a:ea typeface="汉仪中秀体简" panose="00020600040101010101" charset="-122"/>
              <a:cs typeface="汉仪中秀体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5970" y="1368425"/>
            <a:ext cx="690435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汉仪中秀体简" panose="00020600040101010101" charset="-122"/>
                <a:ea typeface="汉仪中秀体简" panose="00020600040101010101" charset="-122"/>
                <a:cs typeface="汉仪中秀体简" panose="00020600040101010101" charset="-122"/>
              </a:rPr>
              <a:t>  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前，有一种怪兽的名字叫“年”。它的头上长着角，非常厉害。平时年兽躲在海底下，快过春节了，年兽就爬出来危害百姓。后来大家知道年兽最怕红色，响声和火光。春节快到的时候，都会在门口贴上红对联，红福字，贴上红窗花，还会放起“砰砰啪啪”响的爆竹，烟花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templates\picture_hover\&amp;pky130_sjzg_VCG4116573449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6525" y="1575435"/>
            <a:ext cx="2847340" cy="398462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048000" y="47625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</a:rPr>
              <a:t>春节的传说</a:t>
            </a:r>
            <a:endParaRPr lang="zh-CN" altLang="en-US" sz="3200" b="1">
              <a:solidFill>
                <a:schemeClr val="tx1"/>
              </a:solidFill>
              <a:latin typeface="汉仪尚巍手书W" panose="00020600040101010101" charset="-122"/>
              <a:ea typeface="汉仪尚巍手书W" panose="00020600040101010101" charset="-122"/>
              <a:cs typeface="汉仪尚巍手书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5.以下哪项不是古代春节的习俗？（   ）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A.洒扫除尘  B.贴门祌 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C.守岁    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D.吃巧果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71675" y="1988735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2875" y="1443355"/>
            <a:ext cx="8709660" cy="28975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6.下列哪一句诗与春节无关。（   ）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A.爆竹声中一岁除，春风送暖入屠苏。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B.半盏屠苏犹未举，灯前小草写桃符。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C.东风夜放花千树。更吹落、星如雨。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D.万物迎春送残腊，一年结局在今宵。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0760" y="1401995"/>
            <a:ext cx="4064000" cy="76835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4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63*4769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5.xml><?xml version="1.0" encoding="utf-8"?>
<p:tagLst xmlns:p="http://schemas.openxmlformats.org/presentationml/2006/main">
  <p:tag name="COMMONDATA" val="eyJoZGlkIjoiYWJlZjg5YTdlOTI1NzIwZWU3NGJlOTZlNzcyZDA5ZDUifQ=="/>
  <p:tag name="resource_record_key" val="{&quot;13&quot;:[20482067,4563109]}"/>
  <p:tag name="commondata" val="eyJjb3VudCI6MSwiaGRpZCI6IjdlYzdmMWU1MjQ2OThiNWQwOTM3MjQ3MTUyNTc4NmE0IiwidXNlckNvdW50Ijox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中秀体简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秀体简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汉仪中秀体简"/>
        <a:font script="Hebr" typeface="汉仪中秀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秀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秀体简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汉仪中秀体简"/>
        <a:font script="Hebr" typeface="汉仪中秀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秀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秀体简"/>
        <a:ea typeface=""/>
        <a:cs typeface=""/>
        <a:font script="Jpan" typeface="ＭＳ Ｐゴシック"/>
        <a:font script="Hang" typeface="맑은 고딕"/>
        <a:font script="Hans" typeface="汉仪中秀体简"/>
        <a:font script="Hant" typeface="新細明體"/>
        <a:font script="Arab" typeface="汉仪中秀体简"/>
        <a:font script="Hebr" typeface="汉仪中秀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秀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95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汉仪中秀体简</vt:lpstr>
      <vt:lpstr>字由点字腾凌体</vt:lpstr>
      <vt:lpstr>汉仪大黑简</vt:lpstr>
      <vt:lpstr>黑体</vt:lpstr>
      <vt:lpstr>楷体</vt:lpstr>
      <vt:lpstr>微软雅黑</vt:lpstr>
      <vt:lpstr>汉仪尚巍手书W</vt:lpstr>
      <vt:lpstr>Arial Unicode MS</vt:lpstr>
      <vt:lpstr>锐字温帅小可爱简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爱阳光的秦小北</cp:lastModifiedBy>
  <cp:revision>5</cp:revision>
  <dcterms:created xsi:type="dcterms:W3CDTF">2024-01-05T08:47:00Z</dcterms:created>
  <dcterms:modified xsi:type="dcterms:W3CDTF">2024-01-09T12:22:48Z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D9C02A7F06F04C0B8560DF9B5EA0E5A9_11</vt:lpwstr>
  </property>
  <property fmtid="{D5CDD505-2E9C-101B-9397-08002B2CF9AE}" pid="3" name="KSOProductBuildVer">
    <vt:lpwstr>2052-12.1.0.16120</vt:lpwstr>
  </property>
  <property fmtid="{D5CDD505-2E9C-101B-9397-08002B2CF9AE}" pid="4" name="KSOTemplateUUID">
    <vt:lpwstr>v1.0_mb_vZGsqK2TpKIdX/xP7uYVCw==</vt:lpwstr>
  </property>
</Properties>
</file>