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10" r:id="rId3"/>
    <p:sldId id="509" r:id="rId4"/>
    <p:sldId id="558" r:id="rId5"/>
    <p:sldId id="460" r:id="rId6"/>
    <p:sldId id="462" r:id="rId7"/>
    <p:sldId id="463" r:id="rId8"/>
    <p:sldId id="466" r:id="rId9"/>
    <p:sldId id="465" r:id="rId10"/>
    <p:sldId id="480" r:id="rId11"/>
    <p:sldId id="461" r:id="rId12"/>
    <p:sldId id="543" r:id="rId13"/>
    <p:sldId id="481" r:id="rId14"/>
    <p:sldId id="544" r:id="rId15"/>
    <p:sldId id="482" r:id="rId16"/>
    <p:sldId id="464" r:id="rId17"/>
    <p:sldId id="483" r:id="rId18"/>
    <p:sldId id="515" r:id="rId19"/>
    <p:sldId id="545" r:id="rId20"/>
    <p:sldId id="484" r:id="rId21"/>
    <p:sldId id="488" r:id="rId22"/>
    <p:sldId id="489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汉仪太极体简" panose="02010600000101010101" charset="-122"/>
      <p:regular r:id="rId30"/>
    </p:embeddedFont>
    <p:embeddedFont>
      <p:font typeface="楷体" panose="02010609060101010101" charset="-122"/>
      <p:regular r:id="rId31"/>
    </p:embeddedFont>
    <p:embeddedFont>
      <p:font typeface="汉语拼音" panose="020B0604020202020204" charset="0"/>
      <p:regular r:id="rId32"/>
    </p:embeddedFont>
    <p:embeddedFont>
      <p:font typeface="汉仪旗黑X2-55简" panose="0002060004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华文中宋" panose="02010600040101010101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05D64"/>
    <a:srgbClr val="FEF579"/>
    <a:srgbClr val="99DAE8"/>
    <a:srgbClr val="F2385A"/>
    <a:srgbClr val="44848E"/>
    <a:srgbClr val="D9D9D9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6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87.xml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51009028146575"/>
          <c:y val="0.0612963592230696"/>
        </c:manualLayout>
      </c:layout>
      <c:overlay val="0"/>
      <c:spPr>
        <a:noFill/>
        <a:ln>
          <a:noFill/>
        </a:ln>
        <a:effectLst/>
      </c:spPr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2400"/>
                      <a:t>6</a:t>
                    </a:r>
                    <a:r>
                      <a:rPr altLang="en-US" sz="2400"/>
                      <a:t>支以下铅笔</a:t>
                    </a:r>
                    <a:endParaRPr altLang="en-US" sz="2400"/>
                  </a:p>
                  <a:p>
                    <a:pPr defTabSz="914400">
                      <a:defRPr lang="zh-CN" sz="2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3600"/>
                      <a:t>22</a:t>
                    </a:r>
                    <a:r>
                      <a:rPr altLang="en-US" sz="3600"/>
                      <a:t>人</a:t>
                    </a:r>
                    <a:endParaRPr altLang="en-US" sz="360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4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2400"/>
                      <a:t>还剩</a:t>
                    </a:r>
                    <a:r>
                      <a:rPr lang="en-US" altLang="zh-CN" sz="2400"/>
                      <a:t>6</a:t>
                    </a:r>
                    <a:r>
                      <a:rPr altLang="en-US" sz="2400"/>
                      <a:t>支铅笔</a:t>
                    </a:r>
                    <a:endParaRPr sz="2400"/>
                  </a:p>
                  <a:p>
                    <a:pPr defTabSz="914400">
                      <a:defRPr lang="zh-CN" sz="24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3600"/>
                      <a:t>10</a:t>
                    </a:r>
                    <a:r>
                      <a:rPr altLang="en-US" sz="3600"/>
                      <a:t>人</a:t>
                    </a:r>
                    <a:endParaRPr altLang="en-US" sz="360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400" b="1" i="0" u="none" strike="noStrike" kern="1200" spc="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2400"/>
                      <a:t>还剩</a:t>
                    </a:r>
                    <a:r>
                      <a:rPr lang="en-US" altLang="zh-CN" sz="2400"/>
                      <a:t>7</a:t>
                    </a:r>
                    <a:r>
                      <a:rPr altLang="en-US" sz="2400"/>
                      <a:t>支铅笔</a:t>
                    </a:r>
                    <a:endParaRPr sz="2400"/>
                  </a:p>
                  <a:p>
                    <a:pPr defTabSz="914400">
                      <a:defRPr lang="zh-CN" sz="2400" b="1" i="0" u="none" strike="noStrike" kern="1200" spc="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3600"/>
                      <a:t>5人</a:t>
                    </a:r>
                    <a:endParaRPr sz="360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400" b="1" i="0" u="none" strike="noStrike" kern="1200" spc="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2400"/>
                      <a:t>还剩</a:t>
                    </a:r>
                    <a:r>
                      <a:rPr lang="en-US" altLang="zh-CN" sz="2400"/>
                      <a:t>8</a:t>
                    </a:r>
                    <a:r>
                      <a:rPr altLang="en-US" sz="2400"/>
                      <a:t>支铅笔</a:t>
                    </a:r>
                    <a:endParaRPr sz="2400"/>
                  </a:p>
                  <a:p>
                    <a:pPr defTabSz="914400">
                      <a:defRPr lang="zh-CN" sz="2400" b="1" i="0" u="none" strike="noStrike" kern="1200" spc="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3600"/>
                      <a:t>4</a:t>
                    </a:r>
                    <a:r>
                      <a:rPr sz="3600"/>
                      <a:t>人</a:t>
                    </a:r>
                    <a:endParaRPr sz="360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400"/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2.xml"/><Relationship Id="rId6" Type="http://schemas.microsoft.com/office/2007/relationships/hdphoto" Target="../media/image20.wdp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5.xml"/><Relationship Id="rId6" Type="http://schemas.openxmlformats.org/officeDocument/2006/relationships/image" Target="../media/image21.png"/><Relationship Id="rId5" Type="http://schemas.openxmlformats.org/officeDocument/2006/relationships/tags" Target="../tags/tag74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8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tags" Target="../tags/tag77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9.xml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8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2.xml"/><Relationship Id="rId6" Type="http://schemas.openxmlformats.org/officeDocument/2006/relationships/image" Target="../media/image38.png"/><Relationship Id="rId5" Type="http://schemas.openxmlformats.org/officeDocument/2006/relationships/tags" Target="../tags/tag81.xml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5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7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67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microsoft.com/office/2007/relationships/media" Target="../media/audio2.wav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image" Target="../media/image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0.xml"/><Relationship Id="rId4" Type="http://schemas.openxmlformats.org/officeDocument/2006/relationships/image" Target="../media/image3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1.xml"/><Relationship Id="rId4" Type="http://schemas.openxmlformats.org/officeDocument/2006/relationships/image" Target="../media/image3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706120" y="2062480"/>
            <a:ext cx="1120076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500" dirty="0">
                <a:solidFill>
                  <a:srgbClr val="00A1EA"/>
                </a:solidFill>
                <a:latin typeface="汉仪太极体简" panose="02010600000101010101" charset="-122"/>
                <a:ea typeface="汉仪太极体简" panose="02010600000101010101" charset="-122"/>
              </a:rPr>
              <a:t>我和</a:t>
            </a:r>
            <a:r>
              <a:rPr lang="zh-CN" altLang="en-US" sz="11500" dirty="0">
                <a:solidFill>
                  <a:srgbClr val="91C41D"/>
                </a:solidFill>
                <a:latin typeface="汉仪太极体简" panose="02010600000101010101" charset="-122"/>
                <a:ea typeface="汉仪太极体简" panose="02010600000101010101" charset="-122"/>
              </a:rPr>
              <a:t>铅笔</a:t>
            </a:r>
            <a:r>
              <a:rPr lang="zh-CN" altLang="en-US" sz="11500" dirty="0">
                <a:solidFill>
                  <a:srgbClr val="E70010"/>
                </a:solidFill>
                <a:latin typeface="汉仪太极体简" panose="02010600000101010101" charset="-122"/>
                <a:ea typeface="汉仪太极体简" panose="02010600000101010101" charset="-122"/>
              </a:rPr>
              <a:t>做朋友</a:t>
            </a:r>
            <a:endParaRPr lang="zh-CN" altLang="en-US" sz="11500" dirty="0">
              <a:solidFill>
                <a:srgbClr val="E70010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863340" y="4077335"/>
            <a:ext cx="488632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lt"/>
              </a:rPr>
              <a:t>常州市新北区春江中心小学</a:t>
            </a:r>
            <a:endParaRPr lang="zh-CN" altLang="zh-CN" sz="28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7b0a20202020227069636672616d65646573223a20222670666d38343230343239393830262673707432312d312626626474303026267764743235353026266f726773697a653030262670667431323226220a7d0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1581150" y="1136650"/>
            <a:ext cx="3945255" cy="511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05510" y="396240"/>
            <a:ext cx="52959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活动三</a:t>
            </a:r>
            <a:r>
              <a:rPr lang="en-US" altLang="zh-CN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:</a:t>
            </a:r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铅笔的烦恼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pic>
        <p:nvPicPr>
          <p:cNvPr id="4" name="图片 3" descr="7b0a20202020227069636672616d65646573223a20222670666d38393230343030303736262673707432312d312626626474303026267764743235353026266f726773697a653030262670667431323226220a7d0a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6643370" y="1136650"/>
            <a:ext cx="3889375" cy="51187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23465" y="2228215"/>
            <a:ext cx="7861300" cy="2122805"/>
            <a:chOff x="3659" y="3509"/>
            <a:chExt cx="12380" cy="3343"/>
          </a:xfrm>
        </p:grpSpPr>
        <p:sp>
          <p:nvSpPr>
            <p:cNvPr id="7" name="文本框 6"/>
            <p:cNvSpPr txBox="1"/>
            <p:nvPr/>
          </p:nvSpPr>
          <p:spPr>
            <a:xfrm>
              <a:off x="5169" y="3509"/>
              <a:ext cx="10870" cy="33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/>
              <a:r>
                <a:rPr lang="zh-CN" altLang="en-US" sz="6600" dirty="0">
                  <a:solidFill>
                    <a:schemeClr val="tx1"/>
                  </a:solidFill>
                  <a:latin typeface="汉仪太极体简" panose="02010600000101010101" charset="-122"/>
                  <a:ea typeface="汉仪太极体简" panose="02010600000101010101" charset="-122"/>
                </a:rPr>
                <a:t>任务二</a:t>
              </a:r>
              <a:endParaRPr lang="zh-CN" altLang="en-US" sz="6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endParaRPr>
            </a:p>
            <a:p>
              <a:pPr indent="0" algn="ctr"/>
              <a:r>
                <a:rPr lang="zh-CN" altLang="en-US" sz="6600" dirty="0">
                  <a:solidFill>
                    <a:schemeClr val="tx1"/>
                  </a:solidFill>
                  <a:latin typeface="汉仪太极体简" panose="02010600000101010101" charset="-122"/>
                  <a:ea typeface="汉仪太极体简" panose="02010600000101010101" charset="-122"/>
                </a:rPr>
                <a:t>探索铅笔的秘密</a:t>
              </a:r>
              <a:endParaRPr lang="zh-CN" altLang="en-US" sz="6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  <p:pic>
          <p:nvPicPr>
            <p:cNvPr id="16" name="图片 15" descr="铅笔 (2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246" y="4034"/>
              <a:ext cx="2896" cy="2070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楷体" panose="02010609060101010101" charset="-122"/>
                <a:ea typeface="楷体" panose="02010609060101010101" charset="-122"/>
                <a:sym typeface="+mn-ea"/>
              </a:rPr>
              <a:t>合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5510" y="396240"/>
            <a:ext cx="49377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活动一：铅笔的故事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pic>
        <p:nvPicPr>
          <p:cNvPr id="3" name="铅笔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3150" y="1012825"/>
            <a:ext cx="10034270" cy="55378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楷体" panose="02010609060101010101" charset="-122"/>
                <a:ea typeface="楷体" panose="02010609060101010101" charset="-122"/>
                <a:sym typeface="+mn-ea"/>
              </a:rPr>
              <a:t>合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5510" y="396240"/>
            <a:ext cx="55429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活动一：铅笔的故事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2990" y="4146550"/>
            <a:ext cx="3030855" cy="7683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4400" dirty="0">
                <a:latin typeface="汉仪太极体简" panose="02010600000101010101" charset="-122"/>
                <a:ea typeface="汉仪太极体简" panose="02010600000101010101" charset="-122"/>
              </a:rPr>
              <a:t>16世纪</a:t>
            </a:r>
            <a:endParaRPr lang="zh-CN" altLang="en-US" sz="4400" dirty="0"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30365" y="2183130"/>
            <a:ext cx="3408045" cy="64452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ctr">
              <a:buClrTx/>
              <a:buSzTx/>
              <a:buFontTx/>
            </a:pPr>
            <a:r>
              <a:rPr lang="zh-CN" altLang="en-US" sz="4800" dirty="0"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发现石墨</a:t>
            </a:r>
            <a:endParaRPr lang="zh-CN" altLang="en-US" sz="4800" dirty="0"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8620" y="2086610"/>
            <a:ext cx="4446905" cy="14452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en-US" altLang="zh-CN" sz="4400" dirty="0">
                <a:latin typeface="汉仪太极体简" panose="02010600000101010101" charset="-122"/>
                <a:ea typeface="汉仪太极体简" panose="02010600000101010101" charset="-122"/>
              </a:rPr>
              <a:t>18</a:t>
            </a:r>
            <a:r>
              <a:rPr lang="zh-CN" altLang="en-US" sz="4400" dirty="0">
                <a:latin typeface="汉仪太极体简" panose="02010600000101010101" charset="-122"/>
                <a:ea typeface="汉仪太极体简" panose="02010600000101010101" charset="-122"/>
              </a:rPr>
              <a:t>世纪</a:t>
            </a:r>
            <a:endParaRPr lang="zh-CN" altLang="en-US" sz="4400" dirty="0">
              <a:latin typeface="汉仪太极体简" panose="02010600000101010101" charset="-122"/>
              <a:ea typeface="汉仪太极体简" panose="02010600000101010101" charset="-122"/>
            </a:endParaRPr>
          </a:p>
          <a:p>
            <a:pPr algn="ctr"/>
            <a:r>
              <a:rPr lang="zh-CN" altLang="en-US" sz="4400" dirty="0">
                <a:latin typeface="汉仪太极体简" panose="02010600000101010101" charset="-122"/>
                <a:ea typeface="汉仪太极体简" panose="02010600000101010101" charset="-122"/>
              </a:rPr>
              <a:t>（1793 年）</a:t>
            </a:r>
            <a:endParaRPr lang="zh-CN" altLang="en-US" sz="4400" dirty="0"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26685" y="3693160"/>
            <a:ext cx="6416040" cy="206629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ctr">
              <a:buClrTx/>
              <a:buSzTx/>
              <a:buFontTx/>
            </a:pPr>
            <a:r>
              <a:rPr lang="zh-CN" altLang="en-US" sz="4800" dirty="0"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将石墨和粘土</a:t>
            </a:r>
            <a:endParaRPr lang="zh-CN" altLang="en-US" sz="4800" dirty="0"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4800" dirty="0"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混合制成铅笔</a:t>
            </a:r>
            <a:endParaRPr lang="zh-CN" altLang="en-US" sz="4800" dirty="0"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785235" y="2526665"/>
            <a:ext cx="2747645" cy="20129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785235" y="2667635"/>
            <a:ext cx="2840355" cy="197739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小小铅笔大大学问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61795" y="1252855"/>
            <a:ext cx="8941435" cy="5028565"/>
          </a:xfrm>
          <a:prstGeom prst="rect">
            <a:avLst/>
          </a:prstGeom>
        </p:spPr>
      </p:pic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5510" y="396240"/>
            <a:ext cx="50907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活动二：铅笔的制作</a:t>
            </a:r>
            <a:endParaRPr lang="en-US" altLang="zh-CN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15300"/>
          <a:stretch>
            <a:fillRect/>
          </a:stretch>
        </p:blipFill>
        <p:spPr>
          <a:xfrm>
            <a:off x="5254625" y="2352675"/>
            <a:ext cx="1622425" cy="194437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983480" y="2352675"/>
            <a:ext cx="2182495" cy="2180590"/>
          </a:xfrm>
          <a:prstGeom prst="ellipse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5510" y="396240"/>
            <a:ext cx="59239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活动二：铅笔的制作</a:t>
            </a:r>
            <a:endParaRPr lang="en-US" altLang="zh-CN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20" name="右箭头 19"/>
          <p:cNvSpPr/>
          <p:nvPr/>
        </p:nvSpPr>
        <p:spPr>
          <a:xfrm rot="18240000">
            <a:off x="6647815" y="2195195"/>
            <a:ext cx="462915" cy="38036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 rot="9720000">
            <a:off x="4584700" y="3552190"/>
            <a:ext cx="462915" cy="38036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 rot="3000000">
            <a:off x="6794500" y="4146550"/>
            <a:ext cx="454660" cy="38036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784225" y="1986915"/>
            <a:ext cx="3592195" cy="3951605"/>
            <a:chOff x="1235" y="3129"/>
            <a:chExt cx="5657" cy="6223"/>
          </a:xfrm>
        </p:grpSpPr>
        <p:grpSp>
          <p:nvGrpSpPr>
            <p:cNvPr id="23" name="组合 22"/>
            <p:cNvGrpSpPr/>
            <p:nvPr/>
          </p:nvGrpSpPr>
          <p:grpSpPr>
            <a:xfrm>
              <a:off x="1235" y="3129"/>
              <a:ext cx="5657" cy="4998"/>
              <a:chOff x="1235" y="3129"/>
              <a:chExt cx="5657" cy="4998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5" y="3345"/>
                <a:ext cx="1503" cy="1986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1" y="5655"/>
                <a:ext cx="1519" cy="2216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3" y="5991"/>
                <a:ext cx="1770" cy="1756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57" y="3129"/>
                <a:ext cx="2011" cy="2416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30" y="5545"/>
                <a:ext cx="1638" cy="258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32" y="3775"/>
                <a:ext cx="1561" cy="1770"/>
              </a:xfrm>
              <a:prstGeom prst="rect">
                <a:avLst/>
              </a:prstGeom>
            </p:spPr>
          </p:pic>
        </p:grpSp>
        <p:sp>
          <p:nvSpPr>
            <p:cNvPr id="24" name="文本框 23"/>
            <p:cNvSpPr txBox="1"/>
            <p:nvPr/>
          </p:nvSpPr>
          <p:spPr>
            <a:xfrm>
              <a:off x="2960" y="8433"/>
              <a:ext cx="2372" cy="91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人力多</a:t>
              </a:r>
              <a:endPara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923790" y="496570"/>
            <a:ext cx="6894830" cy="2731770"/>
            <a:chOff x="7754" y="782"/>
            <a:chExt cx="10858" cy="4302"/>
          </a:xfrm>
        </p:grpSpPr>
        <p:grpSp>
          <p:nvGrpSpPr>
            <p:cNvPr id="19" name="组合 18"/>
            <p:cNvGrpSpPr/>
            <p:nvPr/>
          </p:nvGrpSpPr>
          <p:grpSpPr>
            <a:xfrm>
              <a:off x="7754" y="782"/>
              <a:ext cx="8635" cy="4302"/>
              <a:chOff x="7754" y="782"/>
              <a:chExt cx="8635" cy="4302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54" y="1281"/>
                <a:ext cx="3531" cy="200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44" y="782"/>
                <a:ext cx="2453" cy="24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379" y="924"/>
                <a:ext cx="2478" cy="2363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3"/>
              <a:srcRect r="1672"/>
              <a:stretch>
                <a:fillRect/>
              </a:stretch>
            </p:blipFill>
            <p:spPr>
              <a:xfrm>
                <a:off x="11526" y="2899"/>
                <a:ext cx="2259" cy="2185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785" y="2741"/>
                <a:ext cx="2604" cy="2343"/>
              </a:xfrm>
              <a:prstGeom prst="rect">
                <a:avLst/>
              </a:prstGeom>
            </p:spPr>
          </p:pic>
        </p:grpSp>
        <p:sp>
          <p:nvSpPr>
            <p:cNvPr id="25" name="文本框 24"/>
            <p:cNvSpPr txBox="1"/>
            <p:nvPr/>
          </p:nvSpPr>
          <p:spPr>
            <a:xfrm>
              <a:off x="16368" y="2426"/>
              <a:ext cx="2244" cy="91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物力多</a:t>
              </a:r>
              <a:endPara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165975" y="4040505"/>
            <a:ext cx="6182360" cy="2245360"/>
            <a:chOff x="11285" y="6363"/>
            <a:chExt cx="9736" cy="3536"/>
          </a:xfrm>
        </p:grpSpPr>
        <p:sp>
          <p:nvSpPr>
            <p:cNvPr id="18" name="文本框 17"/>
            <p:cNvSpPr txBox="1"/>
            <p:nvPr/>
          </p:nvSpPr>
          <p:spPr>
            <a:xfrm>
              <a:off x="11285" y="6363"/>
              <a:ext cx="9736" cy="353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100000"/>
                </a:lnSpc>
              </a:pP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热能、矿石、照明</a:t>
              </a:r>
              <a:endPara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l">
                <a:lnSpc>
                  <a:spcPct val="100000"/>
                </a:lnSpc>
              </a:pP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电力、传送带</a:t>
              </a:r>
              <a:endPara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l">
                <a:lnSpc>
                  <a:spcPct val="100000"/>
                </a:lnSpc>
              </a:pP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电动机、油漆</a:t>
              </a:r>
              <a:endPara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l">
                <a:lnSpc>
                  <a:spcPct val="100000"/>
                </a:lnSpc>
              </a:pP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硫化油胶浮石</a:t>
              </a:r>
              <a:endPara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l">
                <a:lnSpc>
                  <a:spcPct val="100000"/>
                </a:lnSpc>
              </a:pPr>
              <a:r>
                <a:rPr lang="en-US" altLang="zh-CN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.......</a:t>
              </a:r>
              <a:endPara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6267" y="7747"/>
              <a:ext cx="2345" cy="91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资源多</a:t>
              </a:r>
              <a:endPara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18795" y="1313180"/>
            <a:ext cx="5669280" cy="5093335"/>
            <a:chOff x="1611" y="2068"/>
            <a:chExt cx="8928" cy="8021"/>
          </a:xfrm>
        </p:grpSpPr>
        <p:sp>
          <p:nvSpPr>
            <p:cNvPr id="3" name="文本框 2"/>
            <p:cNvSpPr txBox="1"/>
            <p:nvPr/>
          </p:nvSpPr>
          <p:spPr>
            <a:xfrm>
              <a:off x="1611" y="2068"/>
              <a:ext cx="8929" cy="1743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6600">
                  <a:latin typeface="Arial" panose="020B0604020202020204" pitchFamily="34" charset="0"/>
                  <a:ea typeface="微软雅黑" panose="020B0503020204020204" pitchFamily="34" charset="-122"/>
                </a:rPr>
                <a:t>12000000000</a:t>
              </a:r>
              <a:endParaRPr lang="en-US" altLang="zh-CN" sz="660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0" y="3905"/>
              <a:ext cx="4643" cy="6184"/>
            </a:xfrm>
            <a:prstGeom prst="rect">
              <a:avLst/>
            </a:prstGeom>
          </p:spPr>
        </p:pic>
      </p:grp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5510" y="396240"/>
            <a:ext cx="29616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小知识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797425" y="1313180"/>
            <a:ext cx="6723380" cy="5887720"/>
            <a:chOff x="7555" y="2068"/>
            <a:chExt cx="10588" cy="9272"/>
          </a:xfrm>
        </p:grpSpPr>
        <p:grpSp>
          <p:nvGrpSpPr>
            <p:cNvPr id="9" name="组合 8"/>
            <p:cNvGrpSpPr/>
            <p:nvPr/>
          </p:nvGrpSpPr>
          <p:grpSpPr>
            <a:xfrm>
              <a:off x="11901" y="2068"/>
              <a:ext cx="6242" cy="9272"/>
              <a:chOff x="10427" y="2068"/>
              <a:chExt cx="6242" cy="927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1442" y="2068"/>
                <a:ext cx="5227" cy="1743"/>
              </a:xfrm>
              <a:prstGeom prst="rect">
                <a:avLst/>
              </a:prstGeom>
            </p:spPr>
            <p:txBody>
              <a:bodyPr wrap="square">
                <a:spAutoFit/>
                <a:extLst>
                  <a:ext uri="{4A0BC546-FE56-4ADE-93B0-CB8AF2F6F144}">
                    <wpsdc:textFrameExt xmlns:wpsdc="http://www.wps.cn/officeDocument/2022/drawingmlCustomData" type="text"/>
                  </a:ext>
                </a:extLst>
              </a:bodyPr>
              <a:p>
                <a:pPr algn="l"/>
                <a:r>
                  <a:rPr lang="en-US" altLang="zh-CN" sz="6600">
                    <a:latin typeface="Arial" panose="020B0604020202020204" pitchFamily="34" charset="0"/>
                    <a:ea typeface="微软雅黑" panose="020B0503020204020204" pitchFamily="34" charset="-122"/>
                  </a:rPr>
                  <a:t>500000</a:t>
                </a:r>
                <a:endParaRPr lang="en-US" altLang="zh-CN" sz="66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7" y="3018"/>
                <a:ext cx="6242" cy="8322"/>
              </a:xfrm>
              <a:prstGeom prst="rect">
                <a:avLst/>
              </a:prstGeom>
            </p:spPr>
          </p:pic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60000">
              <a:off x="7555" y="3815"/>
              <a:ext cx="5925" cy="5392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pic>
        <p:nvPicPr>
          <p:cNvPr id="5" name="森林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23670" y="1117600"/>
            <a:ext cx="8907780" cy="5010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5510" y="396240"/>
            <a:ext cx="29616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小知识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23465" y="2228215"/>
            <a:ext cx="7861300" cy="2122805"/>
            <a:chOff x="3659" y="3509"/>
            <a:chExt cx="12380" cy="3343"/>
          </a:xfrm>
        </p:grpSpPr>
        <p:sp>
          <p:nvSpPr>
            <p:cNvPr id="7" name="文本框 6"/>
            <p:cNvSpPr txBox="1"/>
            <p:nvPr/>
          </p:nvSpPr>
          <p:spPr>
            <a:xfrm>
              <a:off x="5169" y="3509"/>
              <a:ext cx="10870" cy="33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/>
              <a:r>
                <a:rPr lang="zh-CN" altLang="en-US" sz="6600" dirty="0">
                  <a:solidFill>
                    <a:schemeClr val="tx1"/>
                  </a:solidFill>
                  <a:latin typeface="汉仪太极体简" panose="02010600000101010101" charset="-122"/>
                  <a:ea typeface="汉仪太极体简" panose="02010600000101010101" charset="-122"/>
                </a:rPr>
                <a:t>任务三</a:t>
              </a:r>
              <a:endParaRPr lang="zh-CN" altLang="en-US" sz="6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endParaRPr>
            </a:p>
            <a:p>
              <a:pPr indent="0" algn="ctr"/>
              <a:r>
                <a:rPr lang="zh-CN" altLang="en-US" sz="6600" dirty="0">
                  <a:solidFill>
                    <a:schemeClr val="tx1"/>
                  </a:solidFill>
                  <a:latin typeface="汉仪太极体简" panose="02010600000101010101" charset="-122"/>
                  <a:ea typeface="汉仪太极体简" panose="02010600000101010101" charset="-122"/>
                </a:rPr>
                <a:t>铅笔保护有妙招</a:t>
              </a:r>
              <a:endParaRPr lang="zh-CN" altLang="en-US" sz="6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  <p:pic>
          <p:nvPicPr>
            <p:cNvPr id="16" name="图片 15" descr="铅笔 (2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246" y="4034"/>
              <a:ext cx="2896" cy="2070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0" y="39624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5510" y="396240"/>
            <a:ext cx="47612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活动一</a:t>
            </a:r>
            <a:r>
              <a:rPr lang="en-US" altLang="zh-CN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:</a:t>
            </a:r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困境有妙招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98115" y="1362710"/>
            <a:ext cx="6795770" cy="132207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铅笔被丢在垃圾桶、凳子下、走廊、讲台等任何地方</a:t>
            </a:r>
            <a:endParaRPr lang="zh-CN" altLang="en-US" sz="4000" dirty="0">
              <a:solidFill>
                <a:schemeClr val="bg1"/>
              </a:solidFill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0295" y="3005455"/>
            <a:ext cx="3390265" cy="70675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铅笔两头削</a:t>
            </a:r>
            <a:endParaRPr lang="zh-CN" altLang="en-US" sz="4000" dirty="0">
              <a:solidFill>
                <a:schemeClr val="bg1"/>
              </a:solidFill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1835" y="5137785"/>
            <a:ext cx="4506595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装满一笔袋的铅笔</a:t>
            </a:r>
            <a:endParaRPr lang="zh-CN" altLang="en-US" sz="4000" dirty="0">
              <a:solidFill>
                <a:schemeClr val="bg1"/>
              </a:solidFill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34280" y="3005455"/>
            <a:ext cx="6096000" cy="70675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收纳桶里一桶无名铅笔</a:t>
            </a:r>
            <a:endParaRPr lang="zh-CN" altLang="en-US" sz="4000" dirty="0">
              <a:solidFill>
                <a:schemeClr val="bg1"/>
              </a:solidFill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13635" y="4071620"/>
            <a:ext cx="4717415" cy="70675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用刀在铅笔上刻画</a:t>
            </a:r>
            <a:endParaRPr lang="zh-CN" altLang="en-US" sz="4000" dirty="0">
              <a:solidFill>
                <a:schemeClr val="bg1"/>
              </a:solidFill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15555" y="4071620"/>
            <a:ext cx="3350260" cy="70675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小主人咬铅笔</a:t>
            </a:r>
            <a:endParaRPr lang="zh-CN" altLang="en-US" sz="4000" dirty="0">
              <a:solidFill>
                <a:schemeClr val="bg1"/>
              </a:solidFill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0" y="5137785"/>
            <a:ext cx="3042285" cy="70675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汉仪太极体简" panose="02010600000101010101" charset="-122"/>
                <a:ea typeface="汉仪太极体简" panose="02010600000101010101" charset="-122"/>
                <a:sym typeface="+mn-ea"/>
              </a:rPr>
              <a:t>用力削铅笔</a:t>
            </a:r>
            <a:endParaRPr lang="zh-CN" altLang="en-US" sz="4000" dirty="0">
              <a:solidFill>
                <a:schemeClr val="bg1"/>
              </a:solidFill>
              <a:latin typeface="汉仪太极体简" panose="02010600000101010101" charset="-122"/>
              <a:ea typeface="汉仪太极体简" panose="0201060000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  <p:bldP spid="6" grpId="0" animBg="1"/>
      <p:bldP spid="8" grpId="0" animBg="1"/>
      <p:bldP spid="9" grpId="0" animBg="1"/>
      <p:bldP spid="5" grpId="0" bldLvl="0" animBg="1"/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57830" y="1425575"/>
            <a:ext cx="8505190" cy="42462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00000"/>
              </a:lnSpc>
            </a:pPr>
            <a:r>
              <a:rPr lang="zh-CN" altLang="en-US" sz="5400" dirty="0">
                <a:latin typeface="汉仪太极体简" panose="02010600000101010101" charset="-122"/>
                <a:ea typeface="汉仪太极体简" panose="02010600000101010101" charset="-122"/>
              </a:rPr>
              <a:t>小黑人儿细又长，</a:t>
            </a:r>
            <a:endParaRPr lang="zh-CN" altLang="en-US" sz="5400" dirty="0">
              <a:latin typeface="汉仪太极体简" panose="02010600000101010101" charset="-122"/>
              <a:ea typeface="汉仪太极体简" panose="02010600000101010101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5400" dirty="0">
                <a:latin typeface="汉仪太极体简" panose="02010600000101010101" charset="-122"/>
                <a:ea typeface="汉仪太极体简" panose="02010600000101010101" charset="-122"/>
              </a:rPr>
              <a:t>穿着木头花衣裳。</a:t>
            </a:r>
            <a:endParaRPr lang="zh-CN" altLang="en-US" sz="5400" dirty="0">
              <a:latin typeface="汉仪太极体简" panose="02010600000101010101" charset="-122"/>
              <a:ea typeface="汉仪太极体简" panose="02010600000101010101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5400" dirty="0">
                <a:latin typeface="汉仪太极体简" panose="02010600000101010101" charset="-122"/>
                <a:ea typeface="汉仪太极体简" panose="02010600000101010101" charset="-122"/>
              </a:rPr>
              <a:t>画画写字它全会，</a:t>
            </a:r>
            <a:endParaRPr lang="zh-CN" altLang="en-US" sz="5400" dirty="0">
              <a:latin typeface="汉仪太极体简" panose="02010600000101010101" charset="-122"/>
              <a:ea typeface="汉仪太极体简" panose="02010600000101010101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5400" dirty="0">
                <a:latin typeface="汉仪太极体简" panose="02010600000101010101" charset="-122"/>
                <a:ea typeface="汉仪太极体简" panose="02010600000101010101" charset="-122"/>
              </a:rPr>
              <a:t>就是不会把歌唱。</a:t>
            </a:r>
            <a:endParaRPr lang="zh-CN" altLang="en-US" sz="5400" dirty="0">
              <a:latin typeface="汉仪太极体简" panose="02010600000101010101" charset="-122"/>
              <a:ea typeface="汉仪太极体简" panose="02010600000101010101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5400" dirty="0">
                <a:latin typeface="汉仪太极体简" panose="02010600000101010101" charset="-122"/>
                <a:ea typeface="汉仪太极体简" panose="02010600000101010101" charset="-122"/>
              </a:rPr>
              <a:t>       </a:t>
            </a:r>
            <a:r>
              <a:rPr lang="zh-CN" altLang="en-US" sz="2800" dirty="0">
                <a:latin typeface="汉仪太极体简" panose="02010600000101010101" charset="-122"/>
                <a:ea typeface="汉仪太极体简" panose="02010600000101010101" charset="-122"/>
              </a:rPr>
              <a:t>打一文具谜底</a:t>
            </a:r>
            <a:endParaRPr lang="zh-CN" altLang="en-US" sz="2800" dirty="0"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707120" y="3609975"/>
            <a:ext cx="2873375" cy="1838960"/>
            <a:chOff x="13712" y="5685"/>
            <a:chExt cx="4525" cy="2896"/>
          </a:xfrm>
        </p:grpSpPr>
        <p:pic>
          <p:nvPicPr>
            <p:cNvPr id="5" name="图片 4" descr="铅笔 (2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3299" y="6098"/>
              <a:ext cx="2896" cy="207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4037" y="7565"/>
              <a:ext cx="4201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/>
              <a:r>
                <a:rPr lang="zh-CN" altLang="en-US" sz="3600" dirty="0">
                  <a:solidFill>
                    <a:schemeClr val="tx1"/>
                  </a:solidFill>
                  <a:latin typeface="汉仪太极体简" panose="02010600000101010101" charset="-122"/>
                  <a:ea typeface="汉仪太极体简" panose="02010600000101010101" charset="-122"/>
                </a:rPr>
                <a:t>铅笔</a:t>
              </a:r>
              <a:endPara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小铅笔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铅笔虽小贡献大，写字画画全靠它。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不损不丢管理好，珍惜爱护有方法。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定好数量做标记，用完及时放回家。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慧削铅笔不乱丢，心中有数天天查，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安全文明戴笔帽，学做学具好管家！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05510" y="396240"/>
            <a:ext cx="48120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活动二：儿歌诵读会</a:t>
            </a:r>
            <a:endParaRPr lang="en-US" altLang="zh-CN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96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课后教育延伸活动：</a:t>
            </a:r>
            <a:endParaRPr lang="zh-CN" altLang="en-US"/>
          </a:p>
          <a:p>
            <a:pPr algn="ctr"/>
            <a:r>
              <a:rPr lang="zh-CN" altLang="en-US"/>
              <a:t>在班级增设第十大之星——守护之星，每日清点文具盒的铅笔，一支铅笔没扫的话就在护笔行动卡上涂色，每周五进行评选，涂满色卡的小朋友就可获得守护之星。小朋友们想不想挑战呀，让我们一起行动吧！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35940" y="734060"/>
            <a:ext cx="11193780" cy="376047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50000"/>
              </a:lnSpc>
            </a:pPr>
            <a:r>
              <a:rPr lang="zh-CN" altLang="en-US" sz="4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课后教育延伸活动：</a:t>
            </a:r>
            <a:endParaRPr lang="zh-CN" altLang="en-US" sz="4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</a:t>
            </a:r>
            <a:r>
              <a:rPr lang="zh-CN" altLang="en-US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在班级增设第十大之星——</a:t>
            </a:r>
            <a:r>
              <a:rPr lang="zh-CN" altLang="en-US" sz="36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守护之星</a:t>
            </a:r>
            <a:r>
              <a:rPr lang="zh-CN" altLang="en-US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，每日清点文具盒的铅笔，一支铅笔没少的话就在护笔行动卡上涂色，每周五进行评选，涂满色卡的小朋友就可获得守护之星。</a:t>
            </a:r>
            <a:endParaRPr lang="zh-CN" altLang="en-US" sz="36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1125" y="4370705"/>
            <a:ext cx="6727190" cy="1621790"/>
            <a:chOff x="4175" y="6883"/>
            <a:chExt cx="10594" cy="255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5" y="6883"/>
              <a:ext cx="10595" cy="255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4" y="8875"/>
              <a:ext cx="6999" cy="24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84" y="7470"/>
              <a:ext cx="6999" cy="186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23465" y="2228215"/>
            <a:ext cx="7861300" cy="2122170"/>
            <a:chOff x="3659" y="3509"/>
            <a:chExt cx="12380" cy="3342"/>
          </a:xfrm>
        </p:grpSpPr>
        <p:sp>
          <p:nvSpPr>
            <p:cNvPr id="7" name="文本框 6"/>
            <p:cNvSpPr txBox="1"/>
            <p:nvPr/>
          </p:nvSpPr>
          <p:spPr>
            <a:xfrm>
              <a:off x="5169" y="3509"/>
              <a:ext cx="10870" cy="33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/>
              <a:r>
                <a:rPr lang="zh-CN" altLang="en-US" sz="6600" dirty="0">
                  <a:solidFill>
                    <a:schemeClr val="tx1"/>
                  </a:solidFill>
                  <a:latin typeface="汉仪太极体简" panose="02010600000101010101" charset="-122"/>
                  <a:ea typeface="汉仪太极体简" panose="02010600000101010101" charset="-122"/>
                </a:rPr>
                <a:t>任务一</a:t>
              </a:r>
              <a:endParaRPr lang="zh-CN" altLang="en-US" sz="6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endParaRPr>
            </a:p>
            <a:p>
              <a:pPr indent="0" algn="ctr"/>
              <a:r>
                <a:rPr lang="zh-CN" altLang="en-US" sz="6600" dirty="0">
                  <a:solidFill>
                    <a:schemeClr val="tx1"/>
                  </a:solidFill>
                  <a:latin typeface="汉仪太极体简" panose="02010600000101010101" charset="-122"/>
                  <a:ea typeface="汉仪太极体简" panose="02010600000101010101" charset="-122"/>
                </a:rPr>
                <a:t>我的铅笔去哪了</a:t>
              </a:r>
              <a:endParaRPr lang="zh-CN" altLang="en-US" sz="6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  <p:pic>
          <p:nvPicPr>
            <p:cNvPr id="16" name="图片 15" descr="铅笔 (2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246" y="4034"/>
              <a:ext cx="2896" cy="2070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96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 descr="7b0a202020202274657874626f78223a2022220a7d0a"/>
          <p:cNvGrpSpPr/>
          <p:nvPr/>
        </p:nvGrpSpPr>
        <p:grpSpPr>
          <a:xfrm>
            <a:off x="102870" y="286697"/>
            <a:ext cx="12908915" cy="7259406"/>
            <a:chOff x="4456" y="2587"/>
            <a:chExt cx="11387" cy="5996"/>
          </a:xfrm>
        </p:grpSpPr>
        <p:pic>
          <p:nvPicPr>
            <p:cNvPr id="599" name="图片 598" descr="cv_画板 1"/>
            <p:cNvPicPr>
              <a:picLocks noChangeAspect="1"/>
            </p:cNvPicPr>
            <p:nvPr/>
          </p:nvPicPr>
          <p:blipFill>
            <a:blip r:embed="rId2"/>
            <a:srcRect l="19766" t="14387" r="17296" b="16111"/>
            <a:stretch>
              <a:fillRect/>
            </a:stretch>
          </p:blipFill>
          <p:spPr>
            <a:xfrm>
              <a:off x="4456" y="2587"/>
              <a:ext cx="11387" cy="5996"/>
            </a:xfrm>
            <a:prstGeom prst="rect">
              <a:avLst/>
            </a:prstGeom>
          </p:spPr>
        </p:pic>
        <p:sp>
          <p:nvSpPr>
            <p:cNvPr id="600" name="文本框 599"/>
            <p:cNvSpPr txBox="1"/>
            <p:nvPr/>
          </p:nvSpPr>
          <p:spPr>
            <a:xfrm>
              <a:off x="6055" y="3037"/>
              <a:ext cx="7699" cy="509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spc="100">
                  <a:solidFill>
                    <a:schemeClr val="tx1"/>
                  </a:solidFill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汉仪旗黑X2-55简" panose="00020600040101010101" charset="-122"/>
                </a:rPr>
                <a:t>xiǎo pénɡ you men </a:t>
              </a:r>
              <a:endParaRPr lang="zh-CN" altLang="en-US" sz="2800" b="1" spc="100">
                <a:solidFill>
                  <a:schemeClr val="tx1"/>
                </a:solidFill>
                <a:uFillTx/>
                <a:latin typeface="汉语拼音" panose="020B0604020202020204" charset="0"/>
                <a:ea typeface="楷体" panose="02010609060101010101" charset="-122"/>
                <a:cs typeface="汉语拼音" panose="020B0604020202020204" charset="0"/>
                <a:sym typeface="汉仪旗黑X2-55简" panose="00020600040101010101" charset="-122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小朋友们：</a:t>
              </a:r>
              <a:endParaRPr lang="zh-CN" altLang="en-US" sz="3200" b="1" spc="1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汉仪旗黑X2-55简" panose="00020600040101010101" charset="-122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400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   </a:t>
              </a:r>
              <a:r>
                <a:rPr lang="en-US" altLang="zh-CN" sz="1400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      </a:t>
              </a:r>
              <a:r>
                <a:rPr lang="zh-CN" altLang="en-US" sz="1400" spc="100">
                  <a:solidFill>
                    <a:schemeClr val="tx1"/>
                  </a:solidFill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汉仪旗黑X2-55简" panose="00020600040101010101" charset="-122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nǐ 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men hǎo </a:t>
              </a:r>
              <a:endParaRPr lang="zh-CN" altLang="en-US" sz="1400" spc="100">
                <a:solidFill>
                  <a:schemeClr val="tx1"/>
                </a:solidFill>
                <a:uFillTx/>
                <a:latin typeface="汉语拼音" panose="020B0604020202020204" charset="0"/>
                <a:ea typeface="楷体" panose="02010609060101010101" charset="-122"/>
                <a:cs typeface="汉语拼音" panose="020B0604020202020204" charset="0"/>
                <a:sym typeface="汉仪旗黑X2-55简" panose="00020600040101010101" charset="-122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    </a:t>
              </a:r>
              <a:r>
                <a:rPr lang="zh-CN" altLang="en-US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你们好！</a:t>
              </a:r>
              <a:endParaRPr lang="zh-CN" altLang="en-US" sz="3200" b="1" spc="1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汉仪旗黑X2-55简" panose="00020600040101010101" charset="-122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    </a:t>
              </a:r>
              <a:r>
                <a:rPr lang="zh-CN" altLang="en-US" sz="1600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zuì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jìn      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wǒ men jiā 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zú    lǐ  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kě 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luàn le     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 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  yuè lái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yuè 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duō de 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qiān</a:t>
              </a:r>
              <a:endParaRPr lang="zh-CN" altLang="en-US" sz="1400" spc="100">
                <a:uFillTx/>
                <a:latin typeface="汉语拼音" panose="020B0604020202020204" charset="0"/>
                <a:ea typeface="楷体" panose="02010609060101010101" charset="-122"/>
                <a:cs typeface="汉语拼音" panose="020B0604020202020204" charset="0"/>
                <a:sym typeface="+mn-ea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spc="100"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en-US" altLang="zh-CN" sz="3200" b="1" spc="100"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</a:t>
              </a:r>
              <a:r>
                <a:rPr lang="zh-CN" altLang="en-US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最近，我们家族里可乱了，越来越多的铅</a:t>
              </a:r>
              <a:r>
                <a:rPr lang="zh-CN" altLang="en-US" sz="3200" b="1" spc="100"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endParaRPr lang="zh-CN" altLang="en-US" sz="3200" b="1" spc="100"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3200" b="1" spc="100"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bǐ chénɡ le   liú   lànɡ ér        zuì zhōnɡ dōu dāi zài   le  jiǎnɡ tái shànɡ  </a:t>
              </a:r>
              <a:endParaRPr lang="zh-CN" altLang="en-US" sz="1400" spc="100">
                <a:solidFill>
                  <a:schemeClr val="tx1"/>
                </a:solidFill>
                <a:uFillTx/>
                <a:latin typeface="汉语拼音" panose="020B0604020202020204" charset="0"/>
                <a:ea typeface="楷体" panose="02010609060101010101" charset="-122"/>
                <a:cs typeface="汉语拼音" panose="020B0604020202020204" charset="0"/>
                <a:sym typeface="汉仪旗黑X2-55简" panose="00020600040101010101" charset="-122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spc="100"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zh-CN" altLang="en-US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笔成了流浪儿，最终都呆在了讲台上</a:t>
              </a:r>
              <a:endParaRPr lang="zh-CN" altLang="en-US" sz="3200" b="1" spc="1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汉仪旗黑X2-55简" panose="00020600040101010101" charset="-122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 </a:t>
              </a:r>
              <a:r>
                <a:rPr lang="en-US" altLang="zh-CN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                            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qiān bǐ 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liú</a:t>
              </a:r>
              <a:r>
                <a:rPr lang="en-US" altLang="zh-CN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</a:t>
              </a:r>
              <a:r>
                <a:rPr lang="zh-CN" altLang="en-US" sz="1400" spc="100">
                  <a:uFillTx/>
                  <a:latin typeface="汉语拼音" panose="020B0604020202020204" charset="0"/>
                  <a:ea typeface="楷体" panose="02010609060101010101" charset="-122"/>
                  <a:cs typeface="汉语拼音" panose="020B0604020202020204" charset="0"/>
                  <a:sym typeface="+mn-ea"/>
                </a:rPr>
                <a:t> lànɡ ér</a:t>
              </a:r>
              <a:endParaRPr lang="zh-CN" altLang="en-US" sz="1400" spc="100">
                <a:uFillTx/>
                <a:latin typeface="汉语拼音" panose="020B0604020202020204" charset="0"/>
                <a:ea typeface="楷体" panose="02010609060101010101" charset="-122"/>
                <a:cs typeface="汉语拼音" panose="020B0604020202020204" charset="0"/>
                <a:sym typeface="+mn-ea"/>
              </a:endParaRPr>
            </a:p>
            <a:p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铅笔流浪儿</a:t>
              </a:r>
              <a:endParaRPr lang="zh-CN" altLang="en-US" sz="3200" b="1" spc="1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汉仪旗黑X2-55简" panose="00020600040101010101" charset="-122"/>
              </a:endParaRPr>
            </a:p>
            <a:p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spc="1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汉仪旗黑X2-55简" panose="00020600040101010101" charset="-122"/>
                </a:rPr>
                <a:t>2024年3月28日</a:t>
              </a:r>
              <a:endParaRPr lang="zh-CN" altLang="en-US" sz="3200" b="1" spc="1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汉仪旗黑X2-55简" panose="00020600040101010101" charset="-122"/>
              </a:endParaRPr>
            </a:p>
          </p:txBody>
        </p:sp>
      </p:grpSp>
      <p:pic>
        <p:nvPicPr>
          <p:cNvPr id="5" name="图片 4" descr="铅笔 (1)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40000">
            <a:off x="7964805" y="5039360"/>
            <a:ext cx="577215" cy="577215"/>
          </a:xfrm>
          <a:prstGeom prst="rect">
            <a:avLst/>
          </a:prstGeom>
        </p:spPr>
      </p:pic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05510" y="396240"/>
            <a:ext cx="68084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活动一：</a:t>
            </a:r>
            <a:r>
              <a:rPr lang="zh-CN" altLang="en-US" sz="3600" dirty="0">
                <a:latin typeface="汉仪太极体简" panose="02010600000101010101" charset="-122"/>
                <a:ea typeface="汉仪太极体简" panose="02010600000101010101" charset="-122"/>
                <a:sym typeface="汉仪旗黑X2-55简" panose="00020600040101010101" charset="-122"/>
              </a:rPr>
              <a:t>铅笔流浪儿的一封信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pic>
        <p:nvPicPr>
          <p:cNvPr id="4" name="铅笔流浪儿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50125" y="5314950"/>
            <a:ext cx="495300" cy="4953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415" y="2380615"/>
            <a:ext cx="3475355" cy="2531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85" y="2023745"/>
            <a:ext cx="2760980" cy="306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5" y="2380615"/>
            <a:ext cx="4773930" cy="2531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5510" y="396240"/>
            <a:ext cx="60471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活动二</a:t>
            </a:r>
            <a:r>
              <a:rPr lang="en-US" altLang="zh-CN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:</a:t>
            </a:r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爸爸妈妈的烦恼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pic>
        <p:nvPicPr>
          <p:cNvPr id="6" name="刘妈妈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8120" y="5085715"/>
            <a:ext cx="495300" cy="495300"/>
          </a:xfrm>
          <a:prstGeom prst="rect">
            <a:avLst/>
          </a:prstGeom>
        </p:spPr>
      </p:pic>
      <p:pic>
        <p:nvPicPr>
          <p:cNvPr id="12" name="袁妈妈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38925" y="5181600"/>
            <a:ext cx="495300" cy="495300"/>
          </a:xfrm>
          <a:prstGeom prst="rect">
            <a:avLst/>
          </a:prstGeom>
        </p:spPr>
      </p:pic>
      <p:pic>
        <p:nvPicPr>
          <p:cNvPr id="13" name="黄爸爸_1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3125" y="5085715"/>
            <a:ext cx="495300" cy="4953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8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78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24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一年级1班3月份掉铅笔数统计图</a:t>
            </a:r>
            <a:endParaRPr lang="zh-CN" altLang="en-US"/>
          </a:p>
        </p:txBody>
      </p: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5510" y="396240"/>
            <a:ext cx="3608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问卷调查表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94155" y="734060"/>
            <a:ext cx="9565640" cy="5460365"/>
            <a:chOff x="2353" y="1156"/>
            <a:chExt cx="15064" cy="8599"/>
          </a:xfrm>
        </p:grpSpPr>
        <p:graphicFrame>
          <p:nvGraphicFramePr>
            <p:cNvPr id="3" name="图表 2"/>
            <p:cNvGraphicFramePr/>
            <p:nvPr/>
          </p:nvGraphicFramePr>
          <p:xfrm>
            <a:off x="2353" y="1156"/>
            <a:ext cx="15064" cy="82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4" name="文本框 3"/>
            <p:cNvSpPr txBox="1"/>
            <p:nvPr/>
          </p:nvSpPr>
          <p:spPr>
            <a:xfrm>
              <a:off x="5389" y="9030"/>
              <a:ext cx="8538" cy="725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zh-CN" altLang="en-US" sz="2400" b="1">
                  <a:latin typeface="Arial" panose="020B0604020202020204" pitchFamily="34" charset="0"/>
                  <a:ea typeface="微软雅黑" panose="020B0503020204020204" pitchFamily="34" charset="-122"/>
                </a:rPr>
                <a:t>一年级1班3月份掉铅笔数统计图</a:t>
              </a:r>
              <a:endParaRPr lang="zh-CN" altLang="en-US" sz="2400" b="1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6000" contrast="12000"/>
          </a:blip>
          <a:srcRect l="11613" r="12987"/>
          <a:stretch>
            <a:fillRect/>
          </a:stretch>
        </p:blipFill>
        <p:spPr>
          <a:xfrm>
            <a:off x="339090" y="1873885"/>
            <a:ext cx="5693410" cy="4306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lum bright="6000" contrast="12000"/>
          </a:blip>
          <a:srcRect l="13285" r="14958"/>
          <a:stretch>
            <a:fillRect/>
          </a:stretch>
        </p:blipFill>
        <p:spPr>
          <a:xfrm>
            <a:off x="6204585" y="1875790"/>
            <a:ext cx="5844540" cy="429323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718560" y="4656455"/>
            <a:ext cx="6771005" cy="668020"/>
            <a:chOff x="5856" y="7333"/>
            <a:chExt cx="10663" cy="1052"/>
          </a:xfrm>
        </p:grpSpPr>
        <p:sp>
          <p:nvSpPr>
            <p:cNvPr id="7" name="椭圆 6"/>
            <p:cNvSpPr/>
            <p:nvPr/>
          </p:nvSpPr>
          <p:spPr>
            <a:xfrm>
              <a:off x="15465" y="7333"/>
              <a:ext cx="1054" cy="1053"/>
            </a:xfrm>
            <a:prstGeom prst="ellipse">
              <a:avLst/>
            </a:prstGeom>
            <a:noFill/>
            <a:ln w="76200" cmpd="sng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856" y="7333"/>
              <a:ext cx="1054" cy="1053"/>
            </a:xfrm>
            <a:prstGeom prst="ellipse">
              <a:avLst/>
            </a:prstGeom>
            <a:noFill/>
            <a:ln w="76200" cmpd="sng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5510" y="396240"/>
            <a:ext cx="3608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火眼金睛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1330" y="1160780"/>
            <a:ext cx="3608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请找出</a:t>
            </a:r>
            <a:r>
              <a:rPr lang="zh-CN" altLang="en-US" sz="3600" dirty="0">
                <a:solidFill>
                  <a:srgbClr val="FF0000"/>
                </a:solidFill>
                <a:latin typeface="汉仪太极体简" panose="02010600000101010101" charset="-122"/>
                <a:ea typeface="汉仪太极体简" panose="02010600000101010101" charset="-122"/>
              </a:rPr>
              <a:t>一处</a:t>
            </a:r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不同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6000" contrast="18000"/>
          </a:blip>
          <a:srcRect t="8532" b="16967"/>
          <a:stretch>
            <a:fillRect/>
          </a:stretch>
        </p:blipFill>
        <p:spPr>
          <a:xfrm>
            <a:off x="321310" y="2284730"/>
            <a:ext cx="5873750" cy="32823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lum bright="6000" contrast="12000"/>
          </a:blip>
          <a:stretch>
            <a:fillRect/>
          </a:stretch>
        </p:blipFill>
        <p:spPr>
          <a:xfrm>
            <a:off x="6342380" y="2284730"/>
            <a:ext cx="5716905" cy="328295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967605" y="4447540"/>
            <a:ext cx="6766560" cy="798195"/>
            <a:chOff x="7823" y="7004"/>
            <a:chExt cx="10656" cy="1257"/>
          </a:xfrm>
        </p:grpSpPr>
        <p:sp>
          <p:nvSpPr>
            <p:cNvPr id="7" name="椭圆 6"/>
            <p:cNvSpPr/>
            <p:nvPr/>
          </p:nvSpPr>
          <p:spPr>
            <a:xfrm>
              <a:off x="17425" y="7209"/>
              <a:ext cx="1054" cy="1053"/>
            </a:xfrm>
            <a:prstGeom prst="ellipse">
              <a:avLst/>
            </a:prstGeom>
            <a:noFill/>
            <a:ln w="762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7823" y="7004"/>
              <a:ext cx="1054" cy="1053"/>
            </a:xfrm>
            <a:prstGeom prst="ellipse">
              <a:avLst/>
            </a:prstGeom>
            <a:noFill/>
            <a:ln w="762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35635" y="4509135"/>
            <a:ext cx="6711950" cy="736600"/>
            <a:chOff x="1001" y="7101"/>
            <a:chExt cx="10570" cy="1160"/>
          </a:xfrm>
        </p:grpSpPr>
        <p:sp>
          <p:nvSpPr>
            <p:cNvPr id="8" name="椭圆 7"/>
            <p:cNvSpPr/>
            <p:nvPr/>
          </p:nvSpPr>
          <p:spPr>
            <a:xfrm>
              <a:off x="10517" y="7209"/>
              <a:ext cx="1054" cy="1053"/>
            </a:xfrm>
            <a:prstGeom prst="ellipse">
              <a:avLst/>
            </a:prstGeom>
            <a:noFill/>
            <a:ln w="762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01" y="7101"/>
              <a:ext cx="1054" cy="1053"/>
            </a:xfrm>
            <a:prstGeom prst="ellipse">
              <a:avLst/>
            </a:prstGeom>
            <a:noFill/>
            <a:ln w="762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5510" y="396240"/>
            <a:ext cx="3608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火眼金睛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91330" y="1459230"/>
            <a:ext cx="3608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请找出</a:t>
            </a:r>
            <a:r>
              <a:rPr lang="zh-CN" altLang="en-US" sz="3600" dirty="0">
                <a:solidFill>
                  <a:srgbClr val="FF0000"/>
                </a:solidFill>
                <a:latin typeface="汉仪太极体简" panose="02010600000101010101" charset="-122"/>
                <a:ea typeface="汉仪太极体简" panose="02010600000101010101" charset="-122"/>
              </a:rPr>
              <a:t>两处</a:t>
            </a:r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不同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5740" y="287020"/>
            <a:ext cx="11853545" cy="6311900"/>
          </a:xfrm>
          <a:prstGeom prst="roundRect">
            <a:avLst>
              <a:gd name="adj" fmla="val 5686"/>
            </a:avLst>
          </a:prstGeom>
          <a:solidFill>
            <a:schemeClr val="bg1">
              <a:alpha val="8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12000"/>
          </a:blip>
          <a:srcRect l="8483" t="2314" r="10438" b="6378"/>
          <a:stretch>
            <a:fillRect/>
          </a:stretch>
        </p:blipFill>
        <p:spPr>
          <a:xfrm>
            <a:off x="683895" y="1859915"/>
            <a:ext cx="5237480" cy="44253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lum bright="6000" contrast="12000"/>
          </a:blip>
          <a:stretch>
            <a:fillRect/>
          </a:stretch>
        </p:blipFill>
        <p:spPr>
          <a:xfrm>
            <a:off x="6096000" y="1850390"/>
            <a:ext cx="5570220" cy="443484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0446385" y="4052570"/>
            <a:ext cx="1101090" cy="1100455"/>
          </a:xfrm>
          <a:prstGeom prst="ellipse">
            <a:avLst/>
          </a:prstGeom>
          <a:noFill/>
          <a:ln w="762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108315" y="5342255"/>
            <a:ext cx="1101090" cy="1100455"/>
          </a:xfrm>
          <a:prstGeom prst="ellipse">
            <a:avLst/>
          </a:prstGeom>
          <a:noFill/>
          <a:ln w="762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80390" y="4114800"/>
            <a:ext cx="6858000" cy="1099820"/>
            <a:chOff x="914" y="6480"/>
            <a:chExt cx="10800" cy="1732"/>
          </a:xfrm>
        </p:grpSpPr>
        <p:sp>
          <p:nvSpPr>
            <p:cNvPr id="6" name="椭圆 5"/>
            <p:cNvSpPr/>
            <p:nvPr/>
          </p:nvSpPr>
          <p:spPr>
            <a:xfrm>
              <a:off x="9980" y="6480"/>
              <a:ext cx="1734" cy="1733"/>
            </a:xfrm>
            <a:prstGeom prst="ellipse">
              <a:avLst/>
            </a:prstGeom>
            <a:noFill/>
            <a:ln w="76200" cmpd="sng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4" y="6480"/>
              <a:ext cx="1734" cy="1733"/>
            </a:xfrm>
            <a:prstGeom prst="ellipse">
              <a:avLst/>
            </a:prstGeom>
            <a:noFill/>
            <a:ln w="76200" cmpd="sng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椭圆 9"/>
          <p:cNvSpPr/>
          <p:nvPr/>
        </p:nvSpPr>
        <p:spPr>
          <a:xfrm>
            <a:off x="4901565" y="4241800"/>
            <a:ext cx="1101090" cy="1100455"/>
          </a:xfrm>
          <a:prstGeom prst="ellipse">
            <a:avLst/>
          </a:prstGeom>
          <a:noFill/>
          <a:ln w="762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534920" y="5215255"/>
            <a:ext cx="1101090" cy="1100455"/>
          </a:xfrm>
          <a:prstGeom prst="ellipse">
            <a:avLst/>
          </a:prstGeom>
          <a:noFill/>
          <a:ln w="762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铅笔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0355" y="483870"/>
            <a:ext cx="616585" cy="440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5510" y="396240"/>
            <a:ext cx="3608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火眼金睛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91330" y="1160780"/>
            <a:ext cx="3608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请找出三</a:t>
            </a:r>
            <a:r>
              <a:rPr lang="zh-CN" altLang="en-US" sz="3600" dirty="0">
                <a:solidFill>
                  <a:srgbClr val="FF0000"/>
                </a:solidFill>
                <a:latin typeface="汉仪太极体简" panose="02010600000101010101" charset="-122"/>
                <a:ea typeface="汉仪太极体简" panose="02010600000101010101" charset="-122"/>
              </a:rPr>
              <a:t>处</a:t>
            </a:r>
            <a:r>
              <a:rPr lang="zh-CN" altLang="en-US" sz="3600" dirty="0">
                <a:solidFill>
                  <a:schemeClr val="tx1"/>
                </a:solidFill>
                <a:latin typeface="汉仪太极体简" panose="02010600000101010101" charset="-122"/>
                <a:ea typeface="汉仪太极体简" panose="02010600000101010101" charset="-122"/>
              </a:rPr>
              <a:t>不同</a:t>
            </a:r>
            <a:endParaRPr lang="zh-CN" altLang="en-US" sz="3600" dirty="0">
              <a:solidFill>
                <a:schemeClr val="tx1"/>
              </a:solidFill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animBg="1"/>
      <p:bldP spid="10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commondata" val="eyJjb3VudCI6MjUsImhkaWQiOiJmMmU2ZGY2YzgwOGQzMmI1ZDUzZjg0YmFmZGE5Yzg4YSIsInVzZXJDb3VudCI6MjV9"/>
  <p:tag name="resource_record_key" val="{&quot;13&quot;:[1997166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WPS 演示</Application>
  <PresentationFormat>宽屏</PresentationFormat>
  <Paragraphs>132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汉仪太极体简</vt:lpstr>
      <vt:lpstr>楷体</vt:lpstr>
      <vt:lpstr>汉语拼音</vt:lpstr>
      <vt:lpstr>汉仪旗黑X2-55简</vt:lpstr>
      <vt:lpstr>Arial Unicode MS</vt:lpstr>
      <vt:lpstr>Calibri</vt:lpstr>
      <vt:lpstr>华文中宋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猪跺跺^O^波</cp:lastModifiedBy>
  <cp:revision>200</cp:revision>
  <dcterms:created xsi:type="dcterms:W3CDTF">2019-06-19T02:08:00Z</dcterms:created>
  <dcterms:modified xsi:type="dcterms:W3CDTF">2024-04-01T14:59:23Z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KSOTemplateUUID">
    <vt:lpwstr>v1.0_mb_tDa8DYrDL7Pe5PnZX3i9bg==</vt:lpwstr>
  </property>
  <property fmtid="{D5CDD505-2E9C-101B-9397-08002B2CF9AE}" pid="4" name="ICV">
    <vt:lpwstr>39C9319522E84BC8B674AB678C0EF080_13</vt:lpwstr>
  </property>
</Properties>
</file>