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4" r:id="rId3"/>
    <p:sldId id="353" r:id="rId4"/>
    <p:sldId id="305" r:id="rId5"/>
    <p:sldId id="298" r:id="rId6"/>
    <p:sldId id="306" r:id="rId7"/>
    <p:sldId id="375" r:id="rId8"/>
    <p:sldId id="377" r:id="rId9"/>
    <p:sldId id="376" r:id="rId10"/>
    <p:sldId id="374" r:id="rId11"/>
    <p:sldId id="313" r:id="rId12"/>
    <p:sldId id="299" r:id="rId13"/>
    <p:sldId id="316" r:id="rId14"/>
    <p:sldId id="309" r:id="rId15"/>
    <p:sldId id="363" r:id="rId16"/>
    <p:sldId id="372" r:id="rId17"/>
    <p:sldId id="359" r:id="rId18"/>
    <p:sldId id="360" r:id="rId19"/>
    <p:sldId id="362" r:id="rId20"/>
    <p:sldId id="319" r:id="rId21"/>
    <p:sldId id="318" r:id="rId22"/>
    <p:sldId id="320" r:id="rId23"/>
    <p:sldId id="300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9B194"/>
    <a:srgbClr val="ACA391"/>
    <a:srgbClr val="990000"/>
    <a:srgbClr val="C9D5E5"/>
    <a:srgbClr val="B4C4DA"/>
    <a:srgbClr val="FF3300"/>
    <a:srgbClr val="B8C4BB"/>
    <a:srgbClr val="58695C"/>
    <a:srgbClr val="B8D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0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87F99-34CA-4738-BC95-AB68024169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97852-AC35-4B98-8777-F2646589AA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1.jpeg"/><Relationship Id="rId4" Type="http://schemas.openxmlformats.org/officeDocument/2006/relationships/image" Target="../media/image19.jpeg"/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16.png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09320" y="1328420"/>
            <a:ext cx="3058795" cy="5581650"/>
            <a:chOff x="1432" y="2092"/>
            <a:chExt cx="4817" cy="879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63" t="7148" r="17913" b="4308"/>
            <a:stretch>
              <a:fillRect/>
            </a:stretch>
          </p:blipFill>
          <p:spPr>
            <a:xfrm rot="21395141">
              <a:off x="1639" y="3785"/>
              <a:ext cx="4610" cy="709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2" y="2092"/>
              <a:ext cx="4800" cy="1210"/>
            </a:xfrm>
            <a:prstGeom prst="rect">
              <a:avLst/>
            </a:prstGeom>
            <a:solidFill>
              <a:schemeClr val="bg1"/>
            </a:solidFill>
            <a:effectLst>
              <a:softEdge rad="12700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文物宣讲人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167540" y="1110886"/>
            <a:ext cx="4200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赵州桥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" t="2776" r="6115" b="4846"/>
          <a:stretch>
            <a:fillRect/>
          </a:stretch>
        </p:blipFill>
        <p:spPr>
          <a:xfrm>
            <a:off x="4174446" y="1328613"/>
            <a:ext cx="1107394" cy="10911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>
          <a:xfrm>
            <a:off x="-6258" y="0"/>
            <a:ext cx="12198258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275086" y="195310"/>
            <a:ext cx="11635569" cy="6427432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2" t="30194" r="6455" b="20221"/>
          <a:stretch>
            <a:fillRect/>
          </a:stretch>
        </p:blipFill>
        <p:spPr>
          <a:xfrm>
            <a:off x="829310" y="3870325"/>
            <a:ext cx="4918075" cy="24911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5" t="7948" r="4263" b="4637"/>
          <a:stretch>
            <a:fillRect/>
          </a:stretch>
        </p:blipFill>
        <p:spPr>
          <a:xfrm>
            <a:off x="6276975" y="3870325"/>
            <a:ext cx="5313680" cy="24434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972820" y="2948305"/>
            <a:ext cx="107442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赵州桥上的飞龙一共有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条，且各有不同。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3" t="24042" r="2365" b="22459"/>
          <a:stretch>
            <a:fillRect/>
          </a:stretch>
        </p:blipFill>
        <p:spPr>
          <a:xfrm>
            <a:off x="808355" y="548640"/>
            <a:ext cx="5071110" cy="25946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6975" y="498475"/>
            <a:ext cx="5257800" cy="264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>
          <a:xfrm>
            <a:off x="-6258" y="0"/>
            <a:ext cx="12198258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274955" y="588010"/>
            <a:ext cx="11635740" cy="1913255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324835" y="1185354"/>
            <a:ext cx="100844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所有的龙似乎都在游动，真像活了一样。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>
          <a:xfrm>
            <a:off x="-6258" y="0"/>
            <a:ext cx="12198258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274955" y="588010"/>
            <a:ext cx="11635740" cy="4777105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10845" y="588010"/>
            <a:ext cx="11310620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为什么赵州桥上雕刻的是龙而不是其他动物形象？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90181" y="1629003"/>
            <a:ext cx="10146664" cy="3154680"/>
            <a:chOff x="2010315" y="145658"/>
            <a:chExt cx="8317456" cy="3154680"/>
          </a:xfrm>
        </p:grpSpPr>
        <p:sp>
          <p:nvSpPr>
            <p:cNvPr id="7" name="矩形: 圆角 1"/>
            <p:cNvSpPr/>
            <p:nvPr>
              <p:custDataLst>
                <p:tags r:id="rId2"/>
              </p:custDataLst>
            </p:nvPr>
          </p:nvSpPr>
          <p:spPr>
            <a:xfrm>
              <a:off x="2010315" y="145658"/>
              <a:ext cx="8317456" cy="3154680"/>
            </a:xfrm>
            <a:custGeom>
              <a:avLst/>
              <a:gdLst>
                <a:gd name="connsiteX0" fmla="*/ 0 w 11148060"/>
                <a:gd name="connsiteY0" fmla="*/ 315150 h 6081636"/>
                <a:gd name="connsiteX1" fmla="*/ 315150 w 11148060"/>
                <a:gd name="connsiteY1" fmla="*/ 0 h 6081636"/>
                <a:gd name="connsiteX2" fmla="*/ 10832910 w 11148060"/>
                <a:gd name="connsiteY2" fmla="*/ 0 h 6081636"/>
                <a:gd name="connsiteX3" fmla="*/ 11148060 w 11148060"/>
                <a:gd name="connsiteY3" fmla="*/ 315150 h 6081636"/>
                <a:gd name="connsiteX4" fmla="*/ 11148060 w 11148060"/>
                <a:gd name="connsiteY4" fmla="*/ 5766486 h 6081636"/>
                <a:gd name="connsiteX5" fmla="*/ 10832910 w 11148060"/>
                <a:gd name="connsiteY5" fmla="*/ 6081636 h 6081636"/>
                <a:gd name="connsiteX6" fmla="*/ 315150 w 11148060"/>
                <a:gd name="connsiteY6" fmla="*/ 6081636 h 6081636"/>
                <a:gd name="connsiteX7" fmla="*/ 0 w 11148060"/>
                <a:gd name="connsiteY7" fmla="*/ 5766486 h 6081636"/>
                <a:gd name="connsiteX8" fmla="*/ 0 w 11148060"/>
                <a:gd name="connsiteY8" fmla="*/ 315150 h 6081636"/>
                <a:gd name="connsiteX0-1" fmla="*/ 0 w 11148060"/>
                <a:gd name="connsiteY0-2" fmla="*/ 315150 h 6081636"/>
                <a:gd name="connsiteX1-3" fmla="*/ 315150 w 11148060"/>
                <a:gd name="connsiteY1-4" fmla="*/ 0 h 6081636"/>
                <a:gd name="connsiteX2-5" fmla="*/ 10832910 w 11148060"/>
                <a:gd name="connsiteY2-6" fmla="*/ 0 h 6081636"/>
                <a:gd name="connsiteX3-7" fmla="*/ 11148060 w 11148060"/>
                <a:gd name="connsiteY3-8" fmla="*/ 315150 h 6081636"/>
                <a:gd name="connsiteX4-9" fmla="*/ 11148060 w 11148060"/>
                <a:gd name="connsiteY4-10" fmla="*/ 5766486 h 6081636"/>
                <a:gd name="connsiteX5-11" fmla="*/ 10832910 w 11148060"/>
                <a:gd name="connsiteY5-12" fmla="*/ 6081636 h 6081636"/>
                <a:gd name="connsiteX6-13" fmla="*/ 315150 w 11148060"/>
                <a:gd name="connsiteY6-14" fmla="*/ 6081636 h 6081636"/>
                <a:gd name="connsiteX7-15" fmla="*/ 0 w 11148060"/>
                <a:gd name="connsiteY7-16" fmla="*/ 5766486 h 6081636"/>
                <a:gd name="connsiteX8-17" fmla="*/ 0 w 11148060"/>
                <a:gd name="connsiteY8-18" fmla="*/ 315150 h 6081636"/>
                <a:gd name="connsiteX0-19" fmla="*/ 0 w 11148060"/>
                <a:gd name="connsiteY0-20" fmla="*/ 315150 h 6081636"/>
                <a:gd name="connsiteX1-21" fmla="*/ 315150 w 11148060"/>
                <a:gd name="connsiteY1-22" fmla="*/ 0 h 6081636"/>
                <a:gd name="connsiteX2-23" fmla="*/ 10832910 w 11148060"/>
                <a:gd name="connsiteY2-24" fmla="*/ 0 h 6081636"/>
                <a:gd name="connsiteX3-25" fmla="*/ 11148060 w 11148060"/>
                <a:gd name="connsiteY3-26" fmla="*/ 315150 h 6081636"/>
                <a:gd name="connsiteX4-27" fmla="*/ 11148060 w 11148060"/>
                <a:gd name="connsiteY4-28" fmla="*/ 5766486 h 6081636"/>
                <a:gd name="connsiteX5-29" fmla="*/ 10832910 w 11148060"/>
                <a:gd name="connsiteY5-30" fmla="*/ 6081636 h 6081636"/>
                <a:gd name="connsiteX6-31" fmla="*/ 315150 w 11148060"/>
                <a:gd name="connsiteY6-32" fmla="*/ 6081636 h 6081636"/>
                <a:gd name="connsiteX7-33" fmla="*/ 0 w 11148060"/>
                <a:gd name="connsiteY7-34" fmla="*/ 5766486 h 6081636"/>
                <a:gd name="connsiteX8-35" fmla="*/ 0 w 11148060"/>
                <a:gd name="connsiteY8-36" fmla="*/ 315150 h 6081636"/>
                <a:gd name="connsiteX0-37" fmla="*/ 0 w 11148060"/>
                <a:gd name="connsiteY0-38" fmla="*/ 315150 h 6081636"/>
                <a:gd name="connsiteX1-39" fmla="*/ 315150 w 11148060"/>
                <a:gd name="connsiteY1-40" fmla="*/ 0 h 6081636"/>
                <a:gd name="connsiteX2-41" fmla="*/ 10832910 w 11148060"/>
                <a:gd name="connsiteY2-42" fmla="*/ 0 h 6081636"/>
                <a:gd name="connsiteX3-43" fmla="*/ 11148060 w 11148060"/>
                <a:gd name="connsiteY3-44" fmla="*/ 315150 h 6081636"/>
                <a:gd name="connsiteX4-45" fmla="*/ 11148060 w 11148060"/>
                <a:gd name="connsiteY4-46" fmla="*/ 5766486 h 6081636"/>
                <a:gd name="connsiteX5-47" fmla="*/ 10832910 w 11148060"/>
                <a:gd name="connsiteY5-48" fmla="*/ 6081636 h 6081636"/>
                <a:gd name="connsiteX6-49" fmla="*/ 315150 w 11148060"/>
                <a:gd name="connsiteY6-50" fmla="*/ 6081636 h 6081636"/>
                <a:gd name="connsiteX7-51" fmla="*/ 0 w 11148060"/>
                <a:gd name="connsiteY7-52" fmla="*/ 5766486 h 6081636"/>
                <a:gd name="connsiteX8-53" fmla="*/ 0 w 11148060"/>
                <a:gd name="connsiteY8-54" fmla="*/ 315150 h 6081636"/>
                <a:gd name="connsiteX0-55" fmla="*/ 0 w 11148060"/>
                <a:gd name="connsiteY0-56" fmla="*/ 315150 h 6081636"/>
                <a:gd name="connsiteX1-57" fmla="*/ 315150 w 11148060"/>
                <a:gd name="connsiteY1-58" fmla="*/ 0 h 6081636"/>
                <a:gd name="connsiteX2-59" fmla="*/ 10832910 w 11148060"/>
                <a:gd name="connsiteY2-60" fmla="*/ 0 h 6081636"/>
                <a:gd name="connsiteX3-61" fmla="*/ 11148060 w 11148060"/>
                <a:gd name="connsiteY3-62" fmla="*/ 315150 h 6081636"/>
                <a:gd name="connsiteX4-63" fmla="*/ 11148060 w 11148060"/>
                <a:gd name="connsiteY4-64" fmla="*/ 5766486 h 6081636"/>
                <a:gd name="connsiteX5-65" fmla="*/ 10832910 w 11148060"/>
                <a:gd name="connsiteY5-66" fmla="*/ 6081636 h 6081636"/>
                <a:gd name="connsiteX6-67" fmla="*/ 315150 w 11148060"/>
                <a:gd name="connsiteY6-68" fmla="*/ 6081636 h 6081636"/>
                <a:gd name="connsiteX7-69" fmla="*/ 0 w 11148060"/>
                <a:gd name="connsiteY7-70" fmla="*/ 5766486 h 6081636"/>
                <a:gd name="connsiteX8-71" fmla="*/ 0 w 11148060"/>
                <a:gd name="connsiteY8-72" fmla="*/ 315150 h 6081636"/>
                <a:gd name="connsiteX0-73" fmla="*/ 0 w 11148060"/>
                <a:gd name="connsiteY0-74" fmla="*/ 315150 h 6081636"/>
                <a:gd name="connsiteX1-75" fmla="*/ 315150 w 11148060"/>
                <a:gd name="connsiteY1-76" fmla="*/ 0 h 6081636"/>
                <a:gd name="connsiteX2-77" fmla="*/ 10832910 w 11148060"/>
                <a:gd name="connsiteY2-78" fmla="*/ 0 h 6081636"/>
                <a:gd name="connsiteX3-79" fmla="*/ 11148060 w 11148060"/>
                <a:gd name="connsiteY3-80" fmla="*/ 315150 h 6081636"/>
                <a:gd name="connsiteX4-81" fmla="*/ 11148060 w 11148060"/>
                <a:gd name="connsiteY4-82" fmla="*/ 5766486 h 6081636"/>
                <a:gd name="connsiteX5-83" fmla="*/ 10832910 w 11148060"/>
                <a:gd name="connsiteY5-84" fmla="*/ 6081636 h 6081636"/>
                <a:gd name="connsiteX6-85" fmla="*/ 315150 w 11148060"/>
                <a:gd name="connsiteY6-86" fmla="*/ 6081636 h 6081636"/>
                <a:gd name="connsiteX7-87" fmla="*/ 0 w 11148060"/>
                <a:gd name="connsiteY7-88" fmla="*/ 5766486 h 6081636"/>
                <a:gd name="connsiteX8-89" fmla="*/ 0 w 11148060"/>
                <a:gd name="connsiteY8-90" fmla="*/ 315150 h 6081636"/>
                <a:gd name="connsiteX0-91" fmla="*/ 0 w 11148060"/>
                <a:gd name="connsiteY0-92" fmla="*/ 321921 h 6088407"/>
                <a:gd name="connsiteX1-93" fmla="*/ 315150 w 11148060"/>
                <a:gd name="connsiteY1-94" fmla="*/ 6771 h 6088407"/>
                <a:gd name="connsiteX2-95" fmla="*/ 10832910 w 11148060"/>
                <a:gd name="connsiteY2-96" fmla="*/ 6771 h 6088407"/>
                <a:gd name="connsiteX3-97" fmla="*/ 11148060 w 11148060"/>
                <a:gd name="connsiteY3-98" fmla="*/ 321921 h 6088407"/>
                <a:gd name="connsiteX4-99" fmla="*/ 11148060 w 11148060"/>
                <a:gd name="connsiteY4-100" fmla="*/ 5773257 h 6088407"/>
                <a:gd name="connsiteX5-101" fmla="*/ 10832910 w 11148060"/>
                <a:gd name="connsiteY5-102" fmla="*/ 6088407 h 6088407"/>
                <a:gd name="connsiteX6-103" fmla="*/ 315150 w 11148060"/>
                <a:gd name="connsiteY6-104" fmla="*/ 6088407 h 6088407"/>
                <a:gd name="connsiteX7-105" fmla="*/ 0 w 11148060"/>
                <a:gd name="connsiteY7-106" fmla="*/ 5773257 h 6088407"/>
                <a:gd name="connsiteX8-107" fmla="*/ 0 w 11148060"/>
                <a:gd name="connsiteY8-108" fmla="*/ 321921 h 6088407"/>
                <a:gd name="connsiteX0-109" fmla="*/ 0 w 11148060"/>
                <a:gd name="connsiteY0-110" fmla="*/ 315150 h 6081636"/>
                <a:gd name="connsiteX1-111" fmla="*/ 315150 w 11148060"/>
                <a:gd name="connsiteY1-112" fmla="*/ 0 h 6081636"/>
                <a:gd name="connsiteX2-113" fmla="*/ 10832910 w 11148060"/>
                <a:gd name="connsiteY2-114" fmla="*/ 0 h 6081636"/>
                <a:gd name="connsiteX3-115" fmla="*/ 11148060 w 11148060"/>
                <a:gd name="connsiteY3-116" fmla="*/ 315150 h 6081636"/>
                <a:gd name="connsiteX4-117" fmla="*/ 11148060 w 11148060"/>
                <a:gd name="connsiteY4-118" fmla="*/ 5766486 h 6081636"/>
                <a:gd name="connsiteX5-119" fmla="*/ 10832910 w 11148060"/>
                <a:gd name="connsiteY5-120" fmla="*/ 6081636 h 6081636"/>
                <a:gd name="connsiteX6-121" fmla="*/ 315150 w 11148060"/>
                <a:gd name="connsiteY6-122" fmla="*/ 6081636 h 6081636"/>
                <a:gd name="connsiteX7-123" fmla="*/ 0 w 11148060"/>
                <a:gd name="connsiteY7-124" fmla="*/ 5766486 h 6081636"/>
                <a:gd name="connsiteX8-125" fmla="*/ 0 w 11148060"/>
                <a:gd name="connsiteY8-126" fmla="*/ 315150 h 6081636"/>
                <a:gd name="connsiteX0-127" fmla="*/ 0 w 11148060"/>
                <a:gd name="connsiteY0-128" fmla="*/ 315150 h 6081636"/>
                <a:gd name="connsiteX1-129" fmla="*/ 315150 w 11148060"/>
                <a:gd name="connsiteY1-130" fmla="*/ 0 h 6081636"/>
                <a:gd name="connsiteX2-131" fmla="*/ 10832910 w 11148060"/>
                <a:gd name="connsiteY2-132" fmla="*/ 0 h 6081636"/>
                <a:gd name="connsiteX3-133" fmla="*/ 11148060 w 11148060"/>
                <a:gd name="connsiteY3-134" fmla="*/ 315150 h 6081636"/>
                <a:gd name="connsiteX4-135" fmla="*/ 11148060 w 11148060"/>
                <a:gd name="connsiteY4-136" fmla="*/ 5766486 h 6081636"/>
                <a:gd name="connsiteX5-137" fmla="*/ 10832910 w 11148060"/>
                <a:gd name="connsiteY5-138" fmla="*/ 6081636 h 6081636"/>
                <a:gd name="connsiteX6-139" fmla="*/ 315150 w 11148060"/>
                <a:gd name="connsiteY6-140" fmla="*/ 6081636 h 6081636"/>
                <a:gd name="connsiteX7-141" fmla="*/ 0 w 11148060"/>
                <a:gd name="connsiteY7-142" fmla="*/ 5766486 h 6081636"/>
                <a:gd name="connsiteX8-143" fmla="*/ 0 w 11148060"/>
                <a:gd name="connsiteY8-144" fmla="*/ 315150 h 6081636"/>
                <a:gd name="connsiteX0-145" fmla="*/ 0 w 11148060"/>
                <a:gd name="connsiteY0-146" fmla="*/ 315150 h 6081636"/>
                <a:gd name="connsiteX1-147" fmla="*/ 315150 w 11148060"/>
                <a:gd name="connsiteY1-148" fmla="*/ 0 h 6081636"/>
                <a:gd name="connsiteX2-149" fmla="*/ 10832910 w 11148060"/>
                <a:gd name="connsiteY2-150" fmla="*/ 0 h 6081636"/>
                <a:gd name="connsiteX3-151" fmla="*/ 11148060 w 11148060"/>
                <a:gd name="connsiteY3-152" fmla="*/ 315150 h 6081636"/>
                <a:gd name="connsiteX4-153" fmla="*/ 11148060 w 11148060"/>
                <a:gd name="connsiteY4-154" fmla="*/ 5766486 h 6081636"/>
                <a:gd name="connsiteX5-155" fmla="*/ 10832910 w 11148060"/>
                <a:gd name="connsiteY5-156" fmla="*/ 6081636 h 6081636"/>
                <a:gd name="connsiteX6-157" fmla="*/ 315150 w 11148060"/>
                <a:gd name="connsiteY6-158" fmla="*/ 6081636 h 6081636"/>
                <a:gd name="connsiteX7-159" fmla="*/ 0 w 11148060"/>
                <a:gd name="connsiteY7-160" fmla="*/ 5766486 h 6081636"/>
                <a:gd name="connsiteX8-161" fmla="*/ 0 w 11148060"/>
                <a:gd name="connsiteY8-162" fmla="*/ 315150 h 6081636"/>
                <a:gd name="connsiteX0-163" fmla="*/ 0 w 11148060"/>
                <a:gd name="connsiteY0-164" fmla="*/ 315150 h 6081636"/>
                <a:gd name="connsiteX1-165" fmla="*/ 315150 w 11148060"/>
                <a:gd name="connsiteY1-166" fmla="*/ 0 h 6081636"/>
                <a:gd name="connsiteX2-167" fmla="*/ 10832910 w 11148060"/>
                <a:gd name="connsiteY2-168" fmla="*/ 0 h 6081636"/>
                <a:gd name="connsiteX3-169" fmla="*/ 11148060 w 11148060"/>
                <a:gd name="connsiteY3-170" fmla="*/ 315150 h 6081636"/>
                <a:gd name="connsiteX4-171" fmla="*/ 11148060 w 11148060"/>
                <a:gd name="connsiteY4-172" fmla="*/ 5766486 h 6081636"/>
                <a:gd name="connsiteX5-173" fmla="*/ 10832910 w 11148060"/>
                <a:gd name="connsiteY5-174" fmla="*/ 6081636 h 6081636"/>
                <a:gd name="connsiteX6-175" fmla="*/ 315150 w 11148060"/>
                <a:gd name="connsiteY6-176" fmla="*/ 6081636 h 6081636"/>
                <a:gd name="connsiteX7-177" fmla="*/ 0 w 11148060"/>
                <a:gd name="connsiteY7-178" fmla="*/ 5766486 h 6081636"/>
                <a:gd name="connsiteX8-179" fmla="*/ 0 w 11148060"/>
                <a:gd name="connsiteY8-180" fmla="*/ 315150 h 60816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1148060" h="6081636">
                  <a:moveTo>
                    <a:pt x="0" y="315150"/>
                  </a:moveTo>
                  <a:cubicBezTo>
                    <a:pt x="0" y="141097"/>
                    <a:pt x="141097" y="0"/>
                    <a:pt x="315150" y="0"/>
                  </a:cubicBezTo>
                  <a:cubicBezTo>
                    <a:pt x="4748170" y="101600"/>
                    <a:pt x="7301590" y="88900"/>
                    <a:pt x="10832910" y="0"/>
                  </a:cubicBezTo>
                  <a:cubicBezTo>
                    <a:pt x="11006963" y="0"/>
                    <a:pt x="11148060" y="141097"/>
                    <a:pt x="11148060" y="315150"/>
                  </a:cubicBezTo>
                  <a:cubicBezTo>
                    <a:pt x="11008360" y="2462462"/>
                    <a:pt x="11084560" y="4000174"/>
                    <a:pt x="11148060" y="5766486"/>
                  </a:cubicBezTo>
                  <a:cubicBezTo>
                    <a:pt x="11148060" y="5940539"/>
                    <a:pt x="11006963" y="6081636"/>
                    <a:pt x="10832910" y="6081636"/>
                  </a:cubicBezTo>
                  <a:cubicBezTo>
                    <a:pt x="7301590" y="5903836"/>
                    <a:pt x="3833770" y="5941936"/>
                    <a:pt x="315150" y="6081636"/>
                  </a:cubicBezTo>
                  <a:cubicBezTo>
                    <a:pt x="141097" y="6081636"/>
                    <a:pt x="0" y="5940539"/>
                    <a:pt x="0" y="5766486"/>
                  </a:cubicBezTo>
                  <a:cubicBezTo>
                    <a:pt x="127000" y="3466774"/>
                    <a:pt x="139700" y="2932362"/>
                    <a:pt x="0" y="315150"/>
                  </a:cubicBez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 w="19050">
              <a:solidFill>
                <a:srgbClr val="19683E"/>
              </a:solidFill>
              <a:prstDash val="lgDash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38825" y="145658"/>
              <a:ext cx="8020758" cy="286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36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龙，是中国古代传说中的神奇灵物，可兴云作雨，神通广大。</a:t>
              </a:r>
              <a:r>
                <a:rPr lang="zh-CN" altLang="zh-CN" sz="36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龙</a:t>
              </a:r>
              <a:r>
                <a:rPr lang="zh-CN" altLang="zh-CN" sz="36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也是中华民族的图腾，我们自称为“龙的传人”。</a:t>
              </a:r>
              <a:endParaRPr lang="zh-CN" altLang="zh-CN" sz="3600" b="1" kern="1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zh-CN" sz="36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36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赵州桥以龙的形象作为石雕主体，表现了人们祈求风调雨顺、生活太平的美好愿望。</a:t>
              </a:r>
              <a:endParaRPr lang="zh-CN" altLang="en-US" sz="3600" b="1" kern="1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>
          <a:xfrm>
            <a:off x="-6258" y="0"/>
            <a:ext cx="12198258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275086" y="213064"/>
            <a:ext cx="11635569" cy="6462943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54852" y="1017863"/>
            <a:ext cx="11248009" cy="5248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这座桥不但坚固，而且美观。桥面两侧有石栏，栏上雕刻着精美的图案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有的刻着两条相互缠绕的龙，嘴里吐出美丽的水花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有的刻着两条飞龙，前爪相互抵着，各自回首遥望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还有的刻着双龙戏珠。所有的龙似乎都在游动，真像活了一样。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126592" y="105266"/>
            <a:ext cx="5360035" cy="805815"/>
            <a:chOff x="1447416" y="158948"/>
            <a:chExt cx="5360035" cy="8873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6" t="40352" r="5242" b="40425"/>
            <a:stretch>
              <a:fillRect/>
            </a:stretch>
          </p:blipFill>
          <p:spPr>
            <a:xfrm>
              <a:off x="1447416" y="158948"/>
              <a:ext cx="5013960" cy="887356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902076" y="190415"/>
              <a:ext cx="4905375" cy="778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带着自豪感读课文</a:t>
              </a:r>
              <a:endParaRPr lang="zh-CN" altLang="en-US" sz="4000" b="1" kern="1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25961" cy="6858000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33960" y="2578054"/>
            <a:ext cx="12192000" cy="128724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2093473" y="2713846"/>
            <a:ext cx="863075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任务二：</a:t>
            </a:r>
            <a:r>
              <a:rPr lang="zh-CN" altLang="zh-CN" sz="6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文物宣传绘</a:t>
            </a:r>
            <a:r>
              <a:rPr lang="zh-CN" altLang="zh-CN" sz="6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姿态</a:t>
            </a:r>
            <a:endParaRPr lang="zh-CN" altLang="zh-CN" sz="6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>
          <a:xfrm>
            <a:off x="-6258" y="0"/>
            <a:ext cx="12198258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275086" y="213064"/>
            <a:ext cx="11635569" cy="6462943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6B39B939ECC752041B029D44A63AD566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635"/>
            <a:ext cx="12191365" cy="6858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25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>
          <a:xfrm>
            <a:off x="-6258" y="0"/>
            <a:ext cx="12198258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275086" y="213064"/>
            <a:ext cx="11635569" cy="6462943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 descr="25ab3e59682fb40efa7c15c1ffc6a7af"/>
          <p:cNvPicPr>
            <a:picLocks noChangeAspect="1"/>
          </p:cNvPicPr>
          <p:nvPr/>
        </p:nvPicPr>
        <p:blipFill>
          <a:blip r:embed="rId2"/>
          <a:srcRect t="4048" b="9506"/>
          <a:stretch>
            <a:fillRect/>
          </a:stretch>
        </p:blipFill>
        <p:spPr>
          <a:xfrm>
            <a:off x="6096000" y="390525"/>
            <a:ext cx="5246370" cy="6156325"/>
          </a:xfrm>
          <a:prstGeom prst="rect">
            <a:avLst/>
          </a:prstGeom>
        </p:spPr>
      </p:pic>
      <p:pic>
        <p:nvPicPr>
          <p:cNvPr id="3" name="图片 2" descr="dc0aa023bfd42797d635b92eaff92b1a"/>
          <p:cNvPicPr>
            <a:picLocks noChangeAspect="1"/>
          </p:cNvPicPr>
          <p:nvPr/>
        </p:nvPicPr>
        <p:blipFill>
          <a:blip r:embed="rId3"/>
          <a:srcRect l="7384" b="8191"/>
          <a:stretch>
            <a:fillRect/>
          </a:stretch>
        </p:blipFill>
        <p:spPr>
          <a:xfrm>
            <a:off x="553720" y="390525"/>
            <a:ext cx="5328285" cy="6156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>
          <a:xfrm>
            <a:off x="-6258" y="0"/>
            <a:ext cx="12198258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556391" y="185759"/>
            <a:ext cx="11635569" cy="6462943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 descr="268e289bf03e733c061bb18141199c7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" y="453390"/>
            <a:ext cx="5165725" cy="5834380"/>
          </a:xfrm>
          <a:prstGeom prst="rect">
            <a:avLst/>
          </a:prstGeom>
        </p:spPr>
      </p:pic>
      <p:pic>
        <p:nvPicPr>
          <p:cNvPr id="2" name="图片 1" descr="82221314528fa1b1bcd36ead85b8a4a5"/>
          <p:cNvPicPr>
            <a:picLocks noChangeAspect="1"/>
          </p:cNvPicPr>
          <p:nvPr/>
        </p:nvPicPr>
        <p:blipFill>
          <a:blip r:embed="rId3"/>
          <a:srcRect l="3420" t="12833" b="8481"/>
          <a:stretch>
            <a:fillRect/>
          </a:stretch>
        </p:blipFill>
        <p:spPr>
          <a:xfrm>
            <a:off x="6570345" y="452755"/>
            <a:ext cx="5208270" cy="5821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168275" y="71120"/>
            <a:ext cx="11910060" cy="6692900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 descr="a8c8f664500a9391d619a4fa1300c061"/>
          <p:cNvPicPr>
            <a:picLocks noChangeAspect="1"/>
          </p:cNvPicPr>
          <p:nvPr/>
        </p:nvPicPr>
        <p:blipFill>
          <a:blip r:embed="rId1"/>
          <a:srcRect l="30576" t="22812" r="24855" b="28376"/>
          <a:stretch>
            <a:fillRect/>
          </a:stretch>
        </p:blipFill>
        <p:spPr>
          <a:xfrm>
            <a:off x="8230870" y="3599180"/>
            <a:ext cx="3330575" cy="3077210"/>
          </a:xfrm>
          <a:prstGeom prst="rect">
            <a:avLst/>
          </a:prstGeom>
        </p:spPr>
      </p:pic>
      <p:pic>
        <p:nvPicPr>
          <p:cNvPr id="10" name="图片 9" descr="25ab3e59682fb40efa7c15c1ffc6a7af"/>
          <p:cNvPicPr>
            <a:picLocks noChangeAspect="1"/>
          </p:cNvPicPr>
          <p:nvPr/>
        </p:nvPicPr>
        <p:blipFill>
          <a:blip r:embed="rId2"/>
          <a:srcRect t="4048" b="9506"/>
          <a:stretch>
            <a:fillRect/>
          </a:stretch>
        </p:blipFill>
        <p:spPr>
          <a:xfrm>
            <a:off x="4363085" y="213360"/>
            <a:ext cx="3343275" cy="3265170"/>
          </a:xfrm>
          <a:prstGeom prst="rect">
            <a:avLst/>
          </a:prstGeom>
        </p:spPr>
      </p:pic>
      <p:pic>
        <p:nvPicPr>
          <p:cNvPr id="15" name="图片 14" descr="268e289bf03e733c061bb18141199c7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20" y="3528695"/>
            <a:ext cx="3324860" cy="3147695"/>
          </a:xfrm>
          <a:prstGeom prst="rect">
            <a:avLst/>
          </a:prstGeom>
        </p:spPr>
      </p:pic>
      <p:pic>
        <p:nvPicPr>
          <p:cNvPr id="3" name="图片 2" descr="dc0aa023bfd42797d635b92eaff92b1a"/>
          <p:cNvPicPr>
            <a:picLocks noChangeAspect="1"/>
          </p:cNvPicPr>
          <p:nvPr/>
        </p:nvPicPr>
        <p:blipFill>
          <a:blip r:embed="rId4"/>
          <a:srcRect l="19492" r="4581" b="19203"/>
          <a:stretch>
            <a:fillRect/>
          </a:stretch>
        </p:blipFill>
        <p:spPr>
          <a:xfrm>
            <a:off x="734060" y="213360"/>
            <a:ext cx="3259455" cy="3265170"/>
          </a:xfrm>
          <a:prstGeom prst="rect">
            <a:avLst/>
          </a:prstGeom>
        </p:spPr>
      </p:pic>
      <p:pic>
        <p:nvPicPr>
          <p:cNvPr id="4" name="图片 3" descr="82221314528fa1b1bcd36ead85b8a4a5"/>
          <p:cNvPicPr>
            <a:picLocks noChangeAspect="1"/>
          </p:cNvPicPr>
          <p:nvPr/>
        </p:nvPicPr>
        <p:blipFill>
          <a:blip r:embed="rId5"/>
          <a:srcRect l="11377" t="12833" r="5290" b="16448"/>
          <a:stretch>
            <a:fillRect/>
          </a:stretch>
        </p:blipFill>
        <p:spPr>
          <a:xfrm>
            <a:off x="4363085" y="3528695"/>
            <a:ext cx="3311525" cy="3235325"/>
          </a:xfrm>
          <a:prstGeom prst="rect">
            <a:avLst/>
          </a:prstGeom>
        </p:spPr>
      </p:pic>
      <p:pic>
        <p:nvPicPr>
          <p:cNvPr id="6" name="图片 5" descr="dca81a283f2255db792550b3870515b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0870" y="213360"/>
            <a:ext cx="3330575" cy="3225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25961" cy="6858000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33960" y="2578054"/>
            <a:ext cx="12192000" cy="128724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2093473" y="2713846"/>
            <a:ext cx="86307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60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sz="60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6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文物宣传增自信</a:t>
            </a:r>
            <a:endParaRPr lang="zh-CN" altLang="en-US" sz="6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4" t="6472" r="6651" b="796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319166" y="97659"/>
            <a:ext cx="7499985" cy="4616343"/>
            <a:chOff x="2813172" y="124292"/>
            <a:chExt cx="7499985" cy="4616343"/>
          </a:xfrm>
        </p:grpSpPr>
        <p:grpSp>
          <p:nvGrpSpPr>
            <p:cNvPr id="18" name="组合 17"/>
            <p:cNvGrpSpPr/>
            <p:nvPr/>
          </p:nvGrpSpPr>
          <p:grpSpPr>
            <a:xfrm>
              <a:off x="2813172" y="124292"/>
              <a:ext cx="7499985" cy="4616343"/>
              <a:chOff x="87728" y="1220513"/>
              <a:chExt cx="7499985" cy="4616343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87728" y="1220513"/>
                <a:ext cx="7499985" cy="4616343"/>
                <a:chOff x="2184041" y="1453952"/>
                <a:chExt cx="7499985" cy="4616343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157"/>
                <a:stretch>
                  <a:fillRect/>
                </a:stretch>
              </p:blipFill>
              <p:spPr>
                <a:xfrm rot="5400000">
                  <a:off x="3625998" y="133856"/>
                  <a:ext cx="4616343" cy="7256534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9344" b="37785"/>
                <a:stretch>
                  <a:fillRect/>
                </a:stretch>
              </p:blipFill>
              <p:spPr>
                <a:xfrm>
                  <a:off x="2184041" y="5247442"/>
                  <a:ext cx="7499985" cy="681990"/>
                </a:xfrm>
                <a:prstGeom prst="rect">
                  <a:avLst/>
                </a:prstGeom>
              </p:spPr>
            </p:pic>
            <p:sp>
              <p:nvSpPr>
                <p:cNvPr id="7" name="文本框 6"/>
                <p:cNvSpPr txBox="1"/>
                <p:nvPr/>
              </p:nvSpPr>
              <p:spPr>
                <a:xfrm>
                  <a:off x="4041932" y="1673689"/>
                  <a:ext cx="4399985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赵州桥（又名：</a:t>
                  </a:r>
                  <a:r>
                    <a:rPr lang="zh-CN" altLang="en-US" sz="2800" u="sng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  </a:t>
                  </a:r>
                  <a:r>
                    <a:rPr lang="zh-CN" altLang="en-US" sz="32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）</a:t>
                  </a:r>
                  <a:endPara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2555760" y="2269187"/>
                  <a:ext cx="205869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地理位置：</a:t>
                  </a:r>
                  <a:r>
                    <a:rPr lang="zh-CN" altLang="en-US" sz="3200" u="sng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  </a:t>
                  </a:r>
                  <a:endParaRPr lang="zh-CN" altLang="en-US" sz="3200" u="sng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2917170" y="2729854"/>
                  <a:ext cx="169184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设计者：</a:t>
                  </a:r>
                  <a:r>
                    <a:rPr lang="zh-CN" altLang="en-US" sz="32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  </a:t>
                  </a:r>
                  <a:endParaRPr lang="zh-CN" altLang="en-US" sz="32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2600802" y="3275868"/>
                  <a:ext cx="205869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建造年代：      </a:t>
                  </a:r>
                  <a:endPara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4457659" y="2842964"/>
                  <a:ext cx="4237022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4428974" y="3290137"/>
                  <a:ext cx="4237022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4428974" y="3762123"/>
                  <a:ext cx="4237022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文本框 13"/>
              <p:cNvSpPr txBox="1"/>
              <p:nvPr/>
            </p:nvSpPr>
            <p:spPr>
              <a:xfrm>
                <a:off x="4358742" y="1447735"/>
                <a:ext cx="14395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安济桥</a:t>
                </a:r>
                <a:endPara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478242" y="2045654"/>
                <a:ext cx="22554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河北省赵县</a:t>
                </a:r>
                <a:endPara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434634" y="2533478"/>
                <a:ext cx="2255414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石匠李春</a:t>
                </a:r>
                <a:endPara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418502" y="2986582"/>
                <a:ext cx="36520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隋朝（距今</a:t>
                </a:r>
                <a:r>
                  <a:rPr lang="en-US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1400</a:t>
                </a:r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多年）</a:t>
                </a:r>
                <a:endPara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229933" y="3093199"/>
              <a:ext cx="2058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历史价值：      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008808" y="2906489"/>
              <a:ext cx="4869845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008808" y="3353554"/>
              <a:ext cx="4869845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4514631" y="2886059"/>
            <a:ext cx="49950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体现了劳动人民的智慧和才干，是我国宝贵的历史文化遗产。</a:t>
            </a:r>
            <a:endParaRPr lang="zh-CN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84553" y="4794253"/>
            <a:ext cx="11707495" cy="1630349"/>
            <a:chOff x="251508" y="4792348"/>
            <a:chExt cx="11707495" cy="1630349"/>
          </a:xfrm>
        </p:grpSpPr>
        <p:sp>
          <p:nvSpPr>
            <p:cNvPr id="28" name="矩形: 圆角 27"/>
            <p:cNvSpPr/>
            <p:nvPr/>
          </p:nvSpPr>
          <p:spPr>
            <a:xfrm>
              <a:off x="251508" y="4792348"/>
              <a:ext cx="11635569" cy="1630349"/>
            </a:xfrm>
            <a:prstGeom prst="roundRect">
              <a:avLst>
                <a:gd name="adj" fmla="val 4673"/>
              </a:avLst>
            </a:prstGeom>
            <a:solidFill>
              <a:schemeClr val="bg1">
                <a:alpha val="95000"/>
              </a:schemeClr>
            </a:solidFill>
            <a:ln w="28575">
              <a:solidFill>
                <a:srgbClr val="596A5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29308" y="4855213"/>
              <a:ext cx="11529695" cy="15316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kern="100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 </a:t>
              </a:r>
              <a:r>
                <a:rPr lang="zh-CN" altLang="zh-CN" sz="3600" kern="100" dirty="0">
                  <a:solidFill>
                    <a:schemeClr val="accent1">
                      <a:lumMod val="50000"/>
                    </a:schemeClr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大家好，我是中华</a:t>
              </a:r>
              <a:r>
                <a:rPr lang="zh-CN" altLang="zh-CN" sz="3600" kern="100" dirty="0">
                  <a:solidFill>
                    <a:schemeClr val="accent1">
                      <a:lumMod val="50000"/>
                    </a:schemeClr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文物宣讲人</a:t>
              </a:r>
              <a:r>
                <a:rPr lang="en-US" altLang="zh-CN" sz="3600" kern="100" dirty="0">
                  <a:solidFill>
                    <a:schemeClr val="accent1">
                      <a:lumMod val="50000"/>
                    </a:schemeClr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_____</a:t>
              </a:r>
              <a:r>
                <a:rPr lang="zh-CN" altLang="zh-CN" sz="3600" kern="100" dirty="0">
                  <a:solidFill>
                    <a:schemeClr val="accent1">
                      <a:lumMod val="50000"/>
                    </a:schemeClr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，现在我来介绍赵州桥：它又名……</a:t>
              </a:r>
              <a:endParaRPr lang="zh-CN" altLang="en-US" sz="20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711295" y="3429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514679" y="3778386"/>
            <a:ext cx="4867910" cy="2286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735927" y="2440275"/>
            <a:ext cx="205869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文物特点：  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53750" y="2368553"/>
            <a:ext cx="365205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雄伟、坚固、美观</a:t>
            </a:r>
            <a:endParaRPr lang="zh-CN" sz="28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>
          <a:xfrm>
            <a:off x="-6258" y="0"/>
            <a:ext cx="12198258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4955" y="4015740"/>
            <a:ext cx="11635740" cy="2101215"/>
            <a:chOff x="433" y="6324"/>
            <a:chExt cx="18324" cy="3309"/>
          </a:xfrm>
        </p:grpSpPr>
        <p:sp>
          <p:nvSpPr>
            <p:cNvPr id="5" name="矩形: 圆角 4"/>
            <p:cNvSpPr/>
            <p:nvPr/>
          </p:nvSpPr>
          <p:spPr>
            <a:xfrm>
              <a:off x="433" y="6435"/>
              <a:ext cx="18324" cy="3198"/>
            </a:xfrm>
            <a:prstGeom prst="roundRect">
              <a:avLst>
                <a:gd name="adj" fmla="val 4673"/>
              </a:avLst>
            </a:prstGeom>
            <a:solidFill>
              <a:schemeClr val="bg1">
                <a:alpha val="95000"/>
              </a:schemeClr>
            </a:solidFill>
            <a:ln w="28575">
              <a:solidFill>
                <a:srgbClr val="596A5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65" y="6324"/>
              <a:ext cx="16064" cy="2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 </a:t>
              </a:r>
              <a:r>
                <a:rPr lang="zh-CN" altLang="en-US" sz="4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赵州桥体现了劳动人民的智慧和才干，是我国宝贵的历史文化遗产。</a:t>
              </a:r>
              <a:endPara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55040" y="272415"/>
            <a:ext cx="10511790" cy="1076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赵州桥建成后，成为接通南北的交通要塞，极大地促进了当时社会经济的发展。</a:t>
            </a:r>
            <a:endParaRPr lang="zh-CN" altLang="en-US" sz="32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040" y="1628140"/>
            <a:ext cx="10446385" cy="5835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它历经千年风雨，至今仍可通行车辆。</a:t>
            </a:r>
            <a:endParaRPr lang="zh-CN" altLang="en-US" sz="32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5040" y="2575560"/>
            <a:ext cx="10599420" cy="1076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这样伟大的创举，在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</a:rPr>
              <a:t>1991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年被认定为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国际土木工程里程碑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，堪称世界桥梁建筑史上的奇迹。</a:t>
            </a:r>
            <a:endParaRPr lang="zh-CN" altLang="en-US" sz="32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>
          <a:xfrm>
            <a:off x="-6258" y="0"/>
            <a:ext cx="12198258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275086" y="372862"/>
            <a:ext cx="11635569" cy="6328147"/>
          </a:xfrm>
          <a:prstGeom prst="roundRect">
            <a:avLst>
              <a:gd name="adj" fmla="val 4673"/>
            </a:avLst>
          </a:prstGeom>
          <a:solidFill>
            <a:schemeClr val="bg1"/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2946530" y="128328"/>
            <a:ext cx="6151543" cy="806065"/>
            <a:chOff x="1447416" y="158948"/>
            <a:chExt cx="6151543" cy="887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6" t="40352" r="5242" b="40425"/>
            <a:stretch>
              <a:fillRect/>
            </a:stretch>
          </p:blipFill>
          <p:spPr>
            <a:xfrm>
              <a:off x="1447416" y="158948"/>
              <a:ext cx="6151543" cy="88763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2220" y="190511"/>
              <a:ext cx="5457042" cy="778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融入情感，宣讲</a:t>
              </a:r>
              <a:r>
                <a:rPr lang="zh-CN" altLang="en-US" sz="40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赵州桥</a:t>
              </a:r>
              <a:endParaRPr lang="zh-CN" altLang="en-US" sz="4000" b="1" kern="1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59635" y="1020445"/>
            <a:ext cx="7771765" cy="605155"/>
            <a:chOff x="3401" y="1607"/>
            <a:chExt cx="12239" cy="953"/>
          </a:xfrm>
        </p:grpSpPr>
        <p:sp>
          <p:nvSpPr>
            <p:cNvPr id="10" name="文本框 9"/>
            <p:cNvSpPr txBox="1"/>
            <p:nvPr/>
          </p:nvSpPr>
          <p:spPr>
            <a:xfrm>
              <a:off x="3401" y="1640"/>
              <a:ext cx="3218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举世闻名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80" y="1611"/>
              <a:ext cx="1966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雄伟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900" y="1611"/>
              <a:ext cx="1966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创举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820" y="1607"/>
              <a:ext cx="182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美观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4955" y="5379720"/>
            <a:ext cx="11496040" cy="958850"/>
            <a:chOff x="433" y="8695"/>
            <a:chExt cx="18104" cy="1510"/>
          </a:xfrm>
        </p:grpSpPr>
        <p:sp>
          <p:nvSpPr>
            <p:cNvPr id="2" name="圆角矩形 1"/>
            <p:cNvSpPr/>
            <p:nvPr/>
          </p:nvSpPr>
          <p:spPr>
            <a:xfrm>
              <a:off x="1097" y="8695"/>
              <a:ext cx="16773" cy="151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33" y="8913"/>
              <a:ext cx="18105" cy="1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大家好！我是文化宣传人</a:t>
              </a:r>
              <a:r>
                <a:rPr lang="en-US" altLang="zh-CN" sz="3200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......,</a:t>
              </a:r>
              <a:r>
                <a:rPr lang="zh-CN" altLang="en-US" sz="3200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现在我要介绍的是</a:t>
              </a:r>
              <a:r>
                <a:rPr lang="en-US" altLang="zh-CN" sz="3200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......</a:t>
              </a:r>
              <a:endParaRPr lang="en-US" altLang="zh-CN" sz="32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11" name="表格 10"/>
          <p:cNvGraphicFramePr/>
          <p:nvPr>
            <p:custDataLst>
              <p:tags r:id="rId3"/>
            </p:custDataLst>
          </p:nvPr>
        </p:nvGraphicFramePr>
        <p:xfrm>
          <a:off x="6096635" y="1803400"/>
          <a:ext cx="4265930" cy="3238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5930"/>
              </a:tblGrid>
              <a:tr h="6477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华文楷体" panose="02010600040101010101" charset="-122"/>
                          <a:ea typeface="华文楷体" panose="02010600040101010101" charset="-122"/>
                        </a:rPr>
                        <a:t>宣讲要求</a:t>
                      </a:r>
                      <a:endParaRPr lang="zh-CN" altLang="en-US" sz="360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/>
                </a:tc>
              </a:tr>
              <a:tr h="6477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自然大方</a:t>
                      </a:r>
                      <a:endParaRPr lang="zh-CN" altLang="en-US" sz="360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/>
                </a:tc>
              </a:tr>
              <a:tr h="6477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r>
                        <a:rPr lang="zh-CN" altLang="en-US" sz="3600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语句连贯</a:t>
                      </a:r>
                      <a:endParaRPr lang="zh-CN" altLang="en-US" sz="360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/>
                </a:tc>
              </a:tr>
              <a:tr h="6477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华文楷体" panose="02010600040101010101" charset="-122"/>
                          <a:ea typeface="华文楷体" panose="02010600040101010101" charset="-122"/>
                        </a:rPr>
                        <a:t>重点突出</a:t>
                      </a:r>
                      <a:endParaRPr lang="zh-CN" altLang="en-US" sz="360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/>
                </a:tc>
              </a:tr>
              <a:tr h="6477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60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826770" y="1905635"/>
            <a:ext cx="4346575" cy="3216275"/>
            <a:chOff x="1302" y="3001"/>
            <a:chExt cx="6845" cy="5065"/>
          </a:xfrm>
        </p:grpSpPr>
        <p:sp>
          <p:nvSpPr>
            <p:cNvPr id="15" name="文本框 14"/>
            <p:cNvSpPr txBox="1"/>
            <p:nvPr/>
          </p:nvSpPr>
          <p:spPr>
            <a:xfrm>
              <a:off x="1693" y="3001"/>
              <a:ext cx="6287" cy="4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fontAlgn="auto">
                <a:lnSpc>
                  <a:spcPct val="15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请你来当文物宣讲人，试着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用上面的词语，来介绍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赵州桥。在小组内试着宣讲。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302" y="3001"/>
              <a:ext cx="6845" cy="5065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297420" y="4476750"/>
            <a:ext cx="2226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讲解生动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>
          <a:xfrm>
            <a:off x="-6258" y="0"/>
            <a:ext cx="12198258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275086" y="195310"/>
            <a:ext cx="11635569" cy="6533964"/>
          </a:xfrm>
          <a:prstGeom prst="roundRect">
            <a:avLst>
              <a:gd name="adj" fmla="val 4673"/>
            </a:avLst>
          </a:prstGeom>
          <a:solidFill>
            <a:schemeClr val="bg1"/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 descr="d156fc1a49532874dd8d93a6bd35ed9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75" y="873760"/>
            <a:ext cx="9961245" cy="59848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4955" y="447040"/>
            <a:ext cx="11130280" cy="24777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探寻中国历史文化遗产</a:t>
            </a: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6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好中华优秀传统文化的宣讲人。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5850" y="3911600"/>
            <a:ext cx="3006725" cy="8616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</a:rPr>
              <a:t>劳动人民智慧的结晶，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</a:rPr>
              <a:t>中华民族的瑰宝。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25961" cy="6858000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33960" y="2578054"/>
            <a:ext cx="12192000" cy="128724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2093473" y="2713846"/>
            <a:ext cx="863075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zh-CN" sz="60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一：</a:t>
            </a:r>
            <a:r>
              <a:rPr lang="zh-CN" altLang="zh-CN" sz="6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文物宣传赏美观</a:t>
            </a:r>
            <a:endParaRPr lang="zh-CN" altLang="en-US" sz="6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>
          <a:xfrm>
            <a:off x="-6258" y="0"/>
            <a:ext cx="12198258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275086" y="587829"/>
            <a:ext cx="11635569" cy="3522532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255885" y="2115505"/>
            <a:ext cx="6582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kern="1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这座桥不但坚固，而且美观。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缺角矩形 2"/>
          <p:cNvSpPr/>
          <p:nvPr/>
        </p:nvSpPr>
        <p:spPr>
          <a:xfrm>
            <a:off x="5146675" y="3241675"/>
            <a:ext cx="2801620" cy="646430"/>
          </a:xfrm>
          <a:prstGeom prst="plaque">
            <a:avLst/>
          </a:prstGeom>
          <a:solidFill>
            <a:srgbClr val="184F6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围绕一个</a:t>
            </a:r>
            <a:r>
              <a:rPr kumimoji="1"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意思</a:t>
            </a:r>
            <a:endParaRPr kumimoji="1"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878548" y="2152984"/>
            <a:ext cx="1074318" cy="70788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5632881" y="297401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878548" y="1426359"/>
            <a:ext cx="1229678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承上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402656" y="2145883"/>
            <a:ext cx="1074318" cy="70788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8279762" y="1426793"/>
            <a:ext cx="1229678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启下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0060" y="2115844"/>
            <a:ext cx="2087827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过渡句</a:t>
            </a:r>
            <a:endParaRPr lang="zh-CN" altLang="en-US" sz="4800" b="1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animBg="1"/>
      <p:bldP spid="17" grpId="0" bldLvl="0" animBg="1"/>
      <p:bldP spid="18" grpId="0" animBg="1"/>
      <p:bldP spid="19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4" t="6472" r="6651" b="796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204186" y="206066"/>
            <a:ext cx="11789545" cy="6482481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59292" y="1420427"/>
            <a:ext cx="11248009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这座桥不但坚固，而且美观。桥面两侧有石栏，栏上雕刻着精美的图案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有的刻着两条相互缠绕的龙，嘴里吐出美丽的水花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有的刻着两条飞龙，前爪相互抵着，各自回首遥望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还有的刻着双龙戏珠。所有的龙似乎都在游动，真像活了一样。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070246" y="332691"/>
            <a:ext cx="10098124" cy="2060575"/>
            <a:chOff x="645130" y="706776"/>
            <a:chExt cx="5794599" cy="2060575"/>
          </a:xfrm>
        </p:grpSpPr>
        <p:sp>
          <p:nvSpPr>
            <p:cNvPr id="13" name="矩形: 圆角 1"/>
            <p:cNvSpPr/>
            <p:nvPr>
              <p:custDataLst>
                <p:tags r:id="rId2"/>
              </p:custDataLst>
            </p:nvPr>
          </p:nvSpPr>
          <p:spPr>
            <a:xfrm>
              <a:off x="720921" y="706776"/>
              <a:ext cx="5718808" cy="1220061"/>
            </a:xfrm>
            <a:custGeom>
              <a:avLst/>
              <a:gdLst>
                <a:gd name="connsiteX0" fmla="*/ 0 w 11148060"/>
                <a:gd name="connsiteY0" fmla="*/ 315150 h 6081636"/>
                <a:gd name="connsiteX1" fmla="*/ 315150 w 11148060"/>
                <a:gd name="connsiteY1" fmla="*/ 0 h 6081636"/>
                <a:gd name="connsiteX2" fmla="*/ 10832910 w 11148060"/>
                <a:gd name="connsiteY2" fmla="*/ 0 h 6081636"/>
                <a:gd name="connsiteX3" fmla="*/ 11148060 w 11148060"/>
                <a:gd name="connsiteY3" fmla="*/ 315150 h 6081636"/>
                <a:gd name="connsiteX4" fmla="*/ 11148060 w 11148060"/>
                <a:gd name="connsiteY4" fmla="*/ 5766486 h 6081636"/>
                <a:gd name="connsiteX5" fmla="*/ 10832910 w 11148060"/>
                <a:gd name="connsiteY5" fmla="*/ 6081636 h 6081636"/>
                <a:gd name="connsiteX6" fmla="*/ 315150 w 11148060"/>
                <a:gd name="connsiteY6" fmla="*/ 6081636 h 6081636"/>
                <a:gd name="connsiteX7" fmla="*/ 0 w 11148060"/>
                <a:gd name="connsiteY7" fmla="*/ 5766486 h 6081636"/>
                <a:gd name="connsiteX8" fmla="*/ 0 w 11148060"/>
                <a:gd name="connsiteY8" fmla="*/ 315150 h 6081636"/>
                <a:gd name="connsiteX0-1" fmla="*/ 0 w 11148060"/>
                <a:gd name="connsiteY0-2" fmla="*/ 315150 h 6081636"/>
                <a:gd name="connsiteX1-3" fmla="*/ 315150 w 11148060"/>
                <a:gd name="connsiteY1-4" fmla="*/ 0 h 6081636"/>
                <a:gd name="connsiteX2-5" fmla="*/ 10832910 w 11148060"/>
                <a:gd name="connsiteY2-6" fmla="*/ 0 h 6081636"/>
                <a:gd name="connsiteX3-7" fmla="*/ 11148060 w 11148060"/>
                <a:gd name="connsiteY3-8" fmla="*/ 315150 h 6081636"/>
                <a:gd name="connsiteX4-9" fmla="*/ 11148060 w 11148060"/>
                <a:gd name="connsiteY4-10" fmla="*/ 5766486 h 6081636"/>
                <a:gd name="connsiteX5-11" fmla="*/ 10832910 w 11148060"/>
                <a:gd name="connsiteY5-12" fmla="*/ 6081636 h 6081636"/>
                <a:gd name="connsiteX6-13" fmla="*/ 315150 w 11148060"/>
                <a:gd name="connsiteY6-14" fmla="*/ 6081636 h 6081636"/>
                <a:gd name="connsiteX7-15" fmla="*/ 0 w 11148060"/>
                <a:gd name="connsiteY7-16" fmla="*/ 5766486 h 6081636"/>
                <a:gd name="connsiteX8-17" fmla="*/ 0 w 11148060"/>
                <a:gd name="connsiteY8-18" fmla="*/ 315150 h 6081636"/>
                <a:gd name="connsiteX0-19" fmla="*/ 0 w 11148060"/>
                <a:gd name="connsiteY0-20" fmla="*/ 315150 h 6081636"/>
                <a:gd name="connsiteX1-21" fmla="*/ 315150 w 11148060"/>
                <a:gd name="connsiteY1-22" fmla="*/ 0 h 6081636"/>
                <a:gd name="connsiteX2-23" fmla="*/ 10832910 w 11148060"/>
                <a:gd name="connsiteY2-24" fmla="*/ 0 h 6081636"/>
                <a:gd name="connsiteX3-25" fmla="*/ 11148060 w 11148060"/>
                <a:gd name="connsiteY3-26" fmla="*/ 315150 h 6081636"/>
                <a:gd name="connsiteX4-27" fmla="*/ 11148060 w 11148060"/>
                <a:gd name="connsiteY4-28" fmla="*/ 5766486 h 6081636"/>
                <a:gd name="connsiteX5-29" fmla="*/ 10832910 w 11148060"/>
                <a:gd name="connsiteY5-30" fmla="*/ 6081636 h 6081636"/>
                <a:gd name="connsiteX6-31" fmla="*/ 315150 w 11148060"/>
                <a:gd name="connsiteY6-32" fmla="*/ 6081636 h 6081636"/>
                <a:gd name="connsiteX7-33" fmla="*/ 0 w 11148060"/>
                <a:gd name="connsiteY7-34" fmla="*/ 5766486 h 6081636"/>
                <a:gd name="connsiteX8-35" fmla="*/ 0 w 11148060"/>
                <a:gd name="connsiteY8-36" fmla="*/ 315150 h 6081636"/>
                <a:gd name="connsiteX0-37" fmla="*/ 0 w 11148060"/>
                <a:gd name="connsiteY0-38" fmla="*/ 315150 h 6081636"/>
                <a:gd name="connsiteX1-39" fmla="*/ 315150 w 11148060"/>
                <a:gd name="connsiteY1-40" fmla="*/ 0 h 6081636"/>
                <a:gd name="connsiteX2-41" fmla="*/ 10832910 w 11148060"/>
                <a:gd name="connsiteY2-42" fmla="*/ 0 h 6081636"/>
                <a:gd name="connsiteX3-43" fmla="*/ 11148060 w 11148060"/>
                <a:gd name="connsiteY3-44" fmla="*/ 315150 h 6081636"/>
                <a:gd name="connsiteX4-45" fmla="*/ 11148060 w 11148060"/>
                <a:gd name="connsiteY4-46" fmla="*/ 5766486 h 6081636"/>
                <a:gd name="connsiteX5-47" fmla="*/ 10832910 w 11148060"/>
                <a:gd name="connsiteY5-48" fmla="*/ 6081636 h 6081636"/>
                <a:gd name="connsiteX6-49" fmla="*/ 315150 w 11148060"/>
                <a:gd name="connsiteY6-50" fmla="*/ 6081636 h 6081636"/>
                <a:gd name="connsiteX7-51" fmla="*/ 0 w 11148060"/>
                <a:gd name="connsiteY7-52" fmla="*/ 5766486 h 6081636"/>
                <a:gd name="connsiteX8-53" fmla="*/ 0 w 11148060"/>
                <a:gd name="connsiteY8-54" fmla="*/ 315150 h 6081636"/>
                <a:gd name="connsiteX0-55" fmla="*/ 0 w 11148060"/>
                <a:gd name="connsiteY0-56" fmla="*/ 315150 h 6081636"/>
                <a:gd name="connsiteX1-57" fmla="*/ 315150 w 11148060"/>
                <a:gd name="connsiteY1-58" fmla="*/ 0 h 6081636"/>
                <a:gd name="connsiteX2-59" fmla="*/ 10832910 w 11148060"/>
                <a:gd name="connsiteY2-60" fmla="*/ 0 h 6081636"/>
                <a:gd name="connsiteX3-61" fmla="*/ 11148060 w 11148060"/>
                <a:gd name="connsiteY3-62" fmla="*/ 315150 h 6081636"/>
                <a:gd name="connsiteX4-63" fmla="*/ 11148060 w 11148060"/>
                <a:gd name="connsiteY4-64" fmla="*/ 5766486 h 6081636"/>
                <a:gd name="connsiteX5-65" fmla="*/ 10832910 w 11148060"/>
                <a:gd name="connsiteY5-66" fmla="*/ 6081636 h 6081636"/>
                <a:gd name="connsiteX6-67" fmla="*/ 315150 w 11148060"/>
                <a:gd name="connsiteY6-68" fmla="*/ 6081636 h 6081636"/>
                <a:gd name="connsiteX7-69" fmla="*/ 0 w 11148060"/>
                <a:gd name="connsiteY7-70" fmla="*/ 5766486 h 6081636"/>
                <a:gd name="connsiteX8-71" fmla="*/ 0 w 11148060"/>
                <a:gd name="connsiteY8-72" fmla="*/ 315150 h 6081636"/>
                <a:gd name="connsiteX0-73" fmla="*/ 0 w 11148060"/>
                <a:gd name="connsiteY0-74" fmla="*/ 315150 h 6081636"/>
                <a:gd name="connsiteX1-75" fmla="*/ 315150 w 11148060"/>
                <a:gd name="connsiteY1-76" fmla="*/ 0 h 6081636"/>
                <a:gd name="connsiteX2-77" fmla="*/ 10832910 w 11148060"/>
                <a:gd name="connsiteY2-78" fmla="*/ 0 h 6081636"/>
                <a:gd name="connsiteX3-79" fmla="*/ 11148060 w 11148060"/>
                <a:gd name="connsiteY3-80" fmla="*/ 315150 h 6081636"/>
                <a:gd name="connsiteX4-81" fmla="*/ 11148060 w 11148060"/>
                <a:gd name="connsiteY4-82" fmla="*/ 5766486 h 6081636"/>
                <a:gd name="connsiteX5-83" fmla="*/ 10832910 w 11148060"/>
                <a:gd name="connsiteY5-84" fmla="*/ 6081636 h 6081636"/>
                <a:gd name="connsiteX6-85" fmla="*/ 315150 w 11148060"/>
                <a:gd name="connsiteY6-86" fmla="*/ 6081636 h 6081636"/>
                <a:gd name="connsiteX7-87" fmla="*/ 0 w 11148060"/>
                <a:gd name="connsiteY7-88" fmla="*/ 5766486 h 6081636"/>
                <a:gd name="connsiteX8-89" fmla="*/ 0 w 11148060"/>
                <a:gd name="connsiteY8-90" fmla="*/ 315150 h 6081636"/>
                <a:gd name="connsiteX0-91" fmla="*/ 0 w 11148060"/>
                <a:gd name="connsiteY0-92" fmla="*/ 321921 h 6088407"/>
                <a:gd name="connsiteX1-93" fmla="*/ 315150 w 11148060"/>
                <a:gd name="connsiteY1-94" fmla="*/ 6771 h 6088407"/>
                <a:gd name="connsiteX2-95" fmla="*/ 10832910 w 11148060"/>
                <a:gd name="connsiteY2-96" fmla="*/ 6771 h 6088407"/>
                <a:gd name="connsiteX3-97" fmla="*/ 11148060 w 11148060"/>
                <a:gd name="connsiteY3-98" fmla="*/ 321921 h 6088407"/>
                <a:gd name="connsiteX4-99" fmla="*/ 11148060 w 11148060"/>
                <a:gd name="connsiteY4-100" fmla="*/ 5773257 h 6088407"/>
                <a:gd name="connsiteX5-101" fmla="*/ 10832910 w 11148060"/>
                <a:gd name="connsiteY5-102" fmla="*/ 6088407 h 6088407"/>
                <a:gd name="connsiteX6-103" fmla="*/ 315150 w 11148060"/>
                <a:gd name="connsiteY6-104" fmla="*/ 6088407 h 6088407"/>
                <a:gd name="connsiteX7-105" fmla="*/ 0 w 11148060"/>
                <a:gd name="connsiteY7-106" fmla="*/ 5773257 h 6088407"/>
                <a:gd name="connsiteX8-107" fmla="*/ 0 w 11148060"/>
                <a:gd name="connsiteY8-108" fmla="*/ 321921 h 6088407"/>
                <a:gd name="connsiteX0-109" fmla="*/ 0 w 11148060"/>
                <a:gd name="connsiteY0-110" fmla="*/ 315150 h 6081636"/>
                <a:gd name="connsiteX1-111" fmla="*/ 315150 w 11148060"/>
                <a:gd name="connsiteY1-112" fmla="*/ 0 h 6081636"/>
                <a:gd name="connsiteX2-113" fmla="*/ 10832910 w 11148060"/>
                <a:gd name="connsiteY2-114" fmla="*/ 0 h 6081636"/>
                <a:gd name="connsiteX3-115" fmla="*/ 11148060 w 11148060"/>
                <a:gd name="connsiteY3-116" fmla="*/ 315150 h 6081636"/>
                <a:gd name="connsiteX4-117" fmla="*/ 11148060 w 11148060"/>
                <a:gd name="connsiteY4-118" fmla="*/ 5766486 h 6081636"/>
                <a:gd name="connsiteX5-119" fmla="*/ 10832910 w 11148060"/>
                <a:gd name="connsiteY5-120" fmla="*/ 6081636 h 6081636"/>
                <a:gd name="connsiteX6-121" fmla="*/ 315150 w 11148060"/>
                <a:gd name="connsiteY6-122" fmla="*/ 6081636 h 6081636"/>
                <a:gd name="connsiteX7-123" fmla="*/ 0 w 11148060"/>
                <a:gd name="connsiteY7-124" fmla="*/ 5766486 h 6081636"/>
                <a:gd name="connsiteX8-125" fmla="*/ 0 w 11148060"/>
                <a:gd name="connsiteY8-126" fmla="*/ 315150 h 6081636"/>
                <a:gd name="connsiteX0-127" fmla="*/ 0 w 11148060"/>
                <a:gd name="connsiteY0-128" fmla="*/ 315150 h 6081636"/>
                <a:gd name="connsiteX1-129" fmla="*/ 315150 w 11148060"/>
                <a:gd name="connsiteY1-130" fmla="*/ 0 h 6081636"/>
                <a:gd name="connsiteX2-131" fmla="*/ 10832910 w 11148060"/>
                <a:gd name="connsiteY2-132" fmla="*/ 0 h 6081636"/>
                <a:gd name="connsiteX3-133" fmla="*/ 11148060 w 11148060"/>
                <a:gd name="connsiteY3-134" fmla="*/ 315150 h 6081636"/>
                <a:gd name="connsiteX4-135" fmla="*/ 11148060 w 11148060"/>
                <a:gd name="connsiteY4-136" fmla="*/ 5766486 h 6081636"/>
                <a:gd name="connsiteX5-137" fmla="*/ 10832910 w 11148060"/>
                <a:gd name="connsiteY5-138" fmla="*/ 6081636 h 6081636"/>
                <a:gd name="connsiteX6-139" fmla="*/ 315150 w 11148060"/>
                <a:gd name="connsiteY6-140" fmla="*/ 6081636 h 6081636"/>
                <a:gd name="connsiteX7-141" fmla="*/ 0 w 11148060"/>
                <a:gd name="connsiteY7-142" fmla="*/ 5766486 h 6081636"/>
                <a:gd name="connsiteX8-143" fmla="*/ 0 w 11148060"/>
                <a:gd name="connsiteY8-144" fmla="*/ 315150 h 6081636"/>
                <a:gd name="connsiteX0-145" fmla="*/ 0 w 11148060"/>
                <a:gd name="connsiteY0-146" fmla="*/ 315150 h 6081636"/>
                <a:gd name="connsiteX1-147" fmla="*/ 315150 w 11148060"/>
                <a:gd name="connsiteY1-148" fmla="*/ 0 h 6081636"/>
                <a:gd name="connsiteX2-149" fmla="*/ 10832910 w 11148060"/>
                <a:gd name="connsiteY2-150" fmla="*/ 0 h 6081636"/>
                <a:gd name="connsiteX3-151" fmla="*/ 11148060 w 11148060"/>
                <a:gd name="connsiteY3-152" fmla="*/ 315150 h 6081636"/>
                <a:gd name="connsiteX4-153" fmla="*/ 11148060 w 11148060"/>
                <a:gd name="connsiteY4-154" fmla="*/ 5766486 h 6081636"/>
                <a:gd name="connsiteX5-155" fmla="*/ 10832910 w 11148060"/>
                <a:gd name="connsiteY5-156" fmla="*/ 6081636 h 6081636"/>
                <a:gd name="connsiteX6-157" fmla="*/ 315150 w 11148060"/>
                <a:gd name="connsiteY6-158" fmla="*/ 6081636 h 6081636"/>
                <a:gd name="connsiteX7-159" fmla="*/ 0 w 11148060"/>
                <a:gd name="connsiteY7-160" fmla="*/ 5766486 h 6081636"/>
                <a:gd name="connsiteX8-161" fmla="*/ 0 w 11148060"/>
                <a:gd name="connsiteY8-162" fmla="*/ 315150 h 6081636"/>
                <a:gd name="connsiteX0-163" fmla="*/ 0 w 11148060"/>
                <a:gd name="connsiteY0-164" fmla="*/ 315150 h 6081636"/>
                <a:gd name="connsiteX1-165" fmla="*/ 315150 w 11148060"/>
                <a:gd name="connsiteY1-166" fmla="*/ 0 h 6081636"/>
                <a:gd name="connsiteX2-167" fmla="*/ 10832910 w 11148060"/>
                <a:gd name="connsiteY2-168" fmla="*/ 0 h 6081636"/>
                <a:gd name="connsiteX3-169" fmla="*/ 11148060 w 11148060"/>
                <a:gd name="connsiteY3-170" fmla="*/ 315150 h 6081636"/>
                <a:gd name="connsiteX4-171" fmla="*/ 11148060 w 11148060"/>
                <a:gd name="connsiteY4-172" fmla="*/ 5766486 h 6081636"/>
                <a:gd name="connsiteX5-173" fmla="*/ 10832910 w 11148060"/>
                <a:gd name="connsiteY5-174" fmla="*/ 6081636 h 6081636"/>
                <a:gd name="connsiteX6-175" fmla="*/ 315150 w 11148060"/>
                <a:gd name="connsiteY6-176" fmla="*/ 6081636 h 6081636"/>
                <a:gd name="connsiteX7-177" fmla="*/ 0 w 11148060"/>
                <a:gd name="connsiteY7-178" fmla="*/ 5766486 h 6081636"/>
                <a:gd name="connsiteX8-179" fmla="*/ 0 w 11148060"/>
                <a:gd name="connsiteY8-180" fmla="*/ 315150 h 60816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1148060" h="6081636">
                  <a:moveTo>
                    <a:pt x="0" y="315150"/>
                  </a:moveTo>
                  <a:cubicBezTo>
                    <a:pt x="0" y="141097"/>
                    <a:pt x="141097" y="0"/>
                    <a:pt x="315150" y="0"/>
                  </a:cubicBezTo>
                  <a:cubicBezTo>
                    <a:pt x="4748170" y="101600"/>
                    <a:pt x="7301590" y="88900"/>
                    <a:pt x="10832910" y="0"/>
                  </a:cubicBezTo>
                  <a:cubicBezTo>
                    <a:pt x="11006963" y="0"/>
                    <a:pt x="11148060" y="141097"/>
                    <a:pt x="11148060" y="315150"/>
                  </a:cubicBezTo>
                  <a:cubicBezTo>
                    <a:pt x="11008360" y="2462462"/>
                    <a:pt x="11084560" y="4000174"/>
                    <a:pt x="11148060" y="5766486"/>
                  </a:cubicBezTo>
                  <a:cubicBezTo>
                    <a:pt x="11148060" y="5940539"/>
                    <a:pt x="11006963" y="6081636"/>
                    <a:pt x="10832910" y="6081636"/>
                  </a:cubicBezTo>
                  <a:cubicBezTo>
                    <a:pt x="7301590" y="5903836"/>
                    <a:pt x="3833770" y="5941936"/>
                    <a:pt x="315150" y="6081636"/>
                  </a:cubicBezTo>
                  <a:cubicBezTo>
                    <a:pt x="141097" y="6081636"/>
                    <a:pt x="0" y="5940539"/>
                    <a:pt x="0" y="5766486"/>
                  </a:cubicBezTo>
                  <a:cubicBezTo>
                    <a:pt x="127000" y="3466774"/>
                    <a:pt x="139700" y="2932362"/>
                    <a:pt x="0" y="315150"/>
                  </a:cubicBez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 w="19050">
              <a:solidFill>
                <a:srgbClr val="19683E"/>
              </a:solidFill>
              <a:prstDash val="lgDash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45130" y="706776"/>
              <a:ext cx="5678887" cy="20605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36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zh-CN" altLang="en-US" sz="3600" b="1" kern="100" dirty="0">
                  <a:solidFill>
                    <a:schemeClr val="accent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默读第三自然段，用横线画出体现赵州桥美观的语句。</a:t>
              </a:r>
              <a:endParaRPr lang="zh-CN" altLang="en-US" sz="3600" b="1" kern="1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4" t="6472" r="6651" b="796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204186" y="266331"/>
            <a:ext cx="11789545" cy="6422216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1" b="15724"/>
          <a:stretch>
            <a:fillRect/>
          </a:stretch>
        </p:blipFill>
        <p:spPr>
          <a:xfrm>
            <a:off x="294005" y="389890"/>
            <a:ext cx="5958205" cy="30391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 descr="1709459462219"/>
          <p:cNvPicPr>
            <a:picLocks noChangeAspect="1"/>
          </p:cNvPicPr>
          <p:nvPr/>
        </p:nvPicPr>
        <p:blipFill>
          <a:blip r:embed="rId3"/>
          <a:srcRect t="16074" b="8407"/>
          <a:stretch>
            <a:fillRect/>
          </a:stretch>
        </p:blipFill>
        <p:spPr>
          <a:xfrm>
            <a:off x="6252210" y="389890"/>
            <a:ext cx="5741670" cy="30397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225" y="3429000"/>
            <a:ext cx="6677660" cy="31616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4" t="6472" r="6651" b="796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204186" y="266331"/>
            <a:ext cx="11789545" cy="6422216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55800" y="364256"/>
            <a:ext cx="11248009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有的刻着两条相互缠绕的龙，嘴里吐出美丽的水花</a:t>
            </a:r>
            <a:r>
              <a:rPr lang="en-US" altLang="zh-CN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有的刻着两条飞龙，前爪相互抵着，各自回首遥望</a:t>
            </a:r>
            <a:r>
              <a:rPr lang="en-US" altLang="zh-CN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还有的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刻着双龙戏珠。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1" b="15724"/>
          <a:stretch>
            <a:fillRect/>
          </a:stretch>
        </p:blipFill>
        <p:spPr>
          <a:xfrm>
            <a:off x="546735" y="2359025"/>
            <a:ext cx="5299075" cy="21507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 descr="1709459462219"/>
          <p:cNvPicPr>
            <a:picLocks noChangeAspect="1"/>
          </p:cNvPicPr>
          <p:nvPr/>
        </p:nvPicPr>
        <p:blipFill>
          <a:blip r:embed="rId3"/>
          <a:srcRect t="16074" b="8407"/>
          <a:stretch>
            <a:fillRect/>
          </a:stretch>
        </p:blipFill>
        <p:spPr>
          <a:xfrm>
            <a:off x="6252210" y="2407920"/>
            <a:ext cx="5428615" cy="2151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915" y="4566285"/>
            <a:ext cx="5283835" cy="2042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4" t="6472" r="6651" b="796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204186" y="266331"/>
            <a:ext cx="11789545" cy="6422216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55800" y="364256"/>
            <a:ext cx="11248009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刻着两条相互缠绕的龙，嘴里吐出美丽的水花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刻着两条飞龙，前爪相互抵着，各自回首遥望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还有的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刻着双龙戏珠。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1" b="15724"/>
          <a:stretch>
            <a:fillRect/>
          </a:stretch>
        </p:blipFill>
        <p:spPr>
          <a:xfrm>
            <a:off x="546735" y="2359025"/>
            <a:ext cx="5299075" cy="21507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 descr="1709459462219"/>
          <p:cNvPicPr>
            <a:picLocks noChangeAspect="1"/>
          </p:cNvPicPr>
          <p:nvPr/>
        </p:nvPicPr>
        <p:blipFill>
          <a:blip r:embed="rId3"/>
          <a:srcRect t="16074" b="8407"/>
          <a:stretch>
            <a:fillRect/>
          </a:stretch>
        </p:blipFill>
        <p:spPr>
          <a:xfrm>
            <a:off x="6252210" y="2407920"/>
            <a:ext cx="5428615" cy="2151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915" y="4566285"/>
            <a:ext cx="5283835" cy="2042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缺角矩形 14"/>
          <p:cNvSpPr/>
          <p:nvPr/>
        </p:nvSpPr>
        <p:spPr>
          <a:xfrm>
            <a:off x="8749030" y="5523865"/>
            <a:ext cx="2252980" cy="646430"/>
          </a:xfrm>
          <a:prstGeom prst="plaque">
            <a:avLst/>
          </a:prstGeom>
          <a:solidFill>
            <a:srgbClr val="184F6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排比句式</a:t>
            </a:r>
            <a:endParaRPr kumimoji="1"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4" t="6472" r="6651" b="796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204186" y="266331"/>
            <a:ext cx="11789545" cy="6422216"/>
          </a:xfrm>
          <a:prstGeom prst="roundRect">
            <a:avLst>
              <a:gd name="adj" fmla="val 4673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96A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45970" y="386481"/>
            <a:ext cx="11248009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刻着两条相互缠绕的龙，嘴里吐出美丽的水花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刻着两条飞龙，前爪相互抵着，各自回首遥望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还有的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刻着双龙戏珠。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1" b="15724"/>
          <a:stretch>
            <a:fillRect/>
          </a:stretch>
        </p:blipFill>
        <p:spPr>
          <a:xfrm>
            <a:off x="546735" y="2359025"/>
            <a:ext cx="5299075" cy="21507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 descr="1709459462219"/>
          <p:cNvPicPr>
            <a:picLocks noChangeAspect="1"/>
          </p:cNvPicPr>
          <p:nvPr/>
        </p:nvPicPr>
        <p:blipFill>
          <a:blip r:embed="rId3"/>
          <a:srcRect t="16074" b="8407"/>
          <a:stretch>
            <a:fillRect/>
          </a:stretch>
        </p:blipFill>
        <p:spPr>
          <a:xfrm>
            <a:off x="6252210" y="2407920"/>
            <a:ext cx="5428615" cy="2151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915" y="4566285"/>
            <a:ext cx="5283835" cy="2042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缺角矩形 12"/>
          <p:cNvSpPr/>
          <p:nvPr/>
        </p:nvSpPr>
        <p:spPr>
          <a:xfrm>
            <a:off x="9091930" y="5337175"/>
            <a:ext cx="2252980" cy="646430"/>
          </a:xfrm>
          <a:prstGeom prst="plaque">
            <a:avLst/>
          </a:prstGeom>
          <a:solidFill>
            <a:srgbClr val="184F6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动作描写</a:t>
            </a:r>
            <a:endParaRPr kumimoji="1"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76910" y="401320"/>
            <a:ext cx="9935210" cy="1856740"/>
            <a:chOff x="1066" y="632"/>
            <a:chExt cx="15646" cy="2924"/>
          </a:xfrm>
        </p:grpSpPr>
        <p:grpSp>
          <p:nvGrpSpPr>
            <p:cNvPr id="14" name="组合 13"/>
            <p:cNvGrpSpPr/>
            <p:nvPr/>
          </p:nvGrpSpPr>
          <p:grpSpPr>
            <a:xfrm>
              <a:off x="1066" y="632"/>
              <a:ext cx="15647" cy="2925"/>
              <a:chOff x="860" y="574"/>
              <a:chExt cx="15647" cy="2925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860" y="2566"/>
                <a:ext cx="3696" cy="923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4664" y="574"/>
                <a:ext cx="1843" cy="1025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2762" y="1599"/>
                <a:ext cx="3399" cy="968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7427" y="619"/>
                <a:ext cx="3501" cy="98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8732" y="2576"/>
                <a:ext cx="3370" cy="923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1848" y="1541"/>
              <a:ext cx="1843" cy="1025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OGUyMTNhZmYzNWE0NjQzM2RhNzA5OGVlMWRlNjU1NT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TABLE_ENDDRAG_ORIGIN_RECT" val="335*254"/>
  <p:tag name="TABLE_ENDDRAG_RECT" val="480*142*335*25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1142</Words>
  <Application>WPS 演示</Application>
  <PresentationFormat>宽屏</PresentationFormat>
  <Paragraphs>112</Paragraphs>
  <Slides>22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隶书</vt:lpstr>
      <vt:lpstr>Times New Roman</vt:lpstr>
      <vt:lpstr>楷体</vt:lpstr>
      <vt:lpstr>微软雅黑</vt:lpstr>
      <vt:lpstr>Arial Unicode MS</vt:lpstr>
      <vt:lpstr>等线 Light</vt:lpstr>
      <vt:lpstr>等线</vt:lpstr>
      <vt:lpstr>Calibri</vt:lpstr>
      <vt:lpstr>华文楷体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Sweet</cp:lastModifiedBy>
  <cp:revision>20</cp:revision>
  <dcterms:created xsi:type="dcterms:W3CDTF">2024-03-05T06:43:00Z</dcterms:created>
  <dcterms:modified xsi:type="dcterms:W3CDTF">2025-03-11T07:56:44Z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FC5E94E5083740CBA412726E745C35B7_13</vt:lpwstr>
  </property>
  <property fmtid="{D5CDD505-2E9C-101B-9397-08002B2CF9AE}" pid="3" name="KSOProductBuildVer">
    <vt:lpwstr>2052-12.1.0.20305</vt:lpwstr>
  </property>
</Properties>
</file>