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9" r:id="rId3"/>
    <p:sldId id="264" r:id="rId5"/>
    <p:sldId id="451" r:id="rId6"/>
    <p:sldId id="587" r:id="rId7"/>
    <p:sldId id="263" r:id="rId8"/>
    <p:sldId id="260" r:id="rId9"/>
    <p:sldId id="261" r:id="rId10"/>
    <p:sldId id="345" r:id="rId11"/>
    <p:sldId id="341" r:id="rId12"/>
    <p:sldId id="266" r:id="rId13"/>
    <p:sldId id="344" r:id="rId14"/>
    <p:sldId id="276" r:id="rId15"/>
    <p:sldId id="343" r:id="rId16"/>
    <p:sldId id="454" r:id="rId17"/>
    <p:sldId id="553" r:id="rId18"/>
    <p:sldId id="575" r:id="rId19"/>
    <p:sldId id="371" r:id="rId20"/>
    <p:sldId id="480" r:id="rId21"/>
    <p:sldId id="544" r:id="rId22"/>
    <p:sldId id="567" r:id="rId23"/>
    <p:sldId id="564" r:id="rId24"/>
    <p:sldId id="566" r:id="rId25"/>
    <p:sldId id="568" r:id="rId26"/>
    <p:sldId id="562" r:id="rId27"/>
    <p:sldId id="380" r:id="rId28"/>
    <p:sldId id="297" r:id="rId29"/>
  </p:sldIdLst>
  <p:sldSz cx="12192000" cy="6858000"/>
  <p:notesSz cx="6858000" cy="9144000"/>
  <p:embeddedFontLst>
    <p:embeddedFont>
      <p:font typeface="微软雅黑" panose="020B0503020204020204" charset="-122"/>
      <p:regular r:id="rId34"/>
    </p:embeddedFont>
    <p:embeddedFont>
      <p:font typeface="楷体" panose="02010609060101010101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9CFA"/>
    <a:srgbClr val="E49BFC"/>
    <a:srgbClr val="F1A5CE"/>
    <a:srgbClr val="EF8358"/>
    <a:srgbClr val="F6E09C"/>
    <a:srgbClr val="7BAFD5"/>
    <a:srgbClr val="FCAE9B"/>
    <a:srgbClr val="3DACE3"/>
    <a:srgbClr val="FA7857"/>
    <a:srgbClr val="04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630" y="96"/>
      </p:cViewPr>
      <p:guideLst>
        <p:guide orient="horz" pos="2184"/>
        <p:guide pos="386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14.xml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4AB6F-9F8A-486D-83AA-61AE717E88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0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68" y="0"/>
            <a:ext cx="4079332" cy="471714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1029"/>
            <a:ext cx="3414527" cy="22569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40" y="863599"/>
            <a:ext cx="11830259" cy="529263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4" b="36699"/>
          <a:stretch>
            <a:fillRect/>
          </a:stretch>
        </p:blipFill>
        <p:spPr>
          <a:xfrm>
            <a:off x="5841154" y="4717143"/>
            <a:ext cx="6350846" cy="21408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293" y="-278551"/>
            <a:ext cx="4317521" cy="436088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374" y="3543288"/>
            <a:ext cx="2931886" cy="323846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64" y="161836"/>
            <a:ext cx="982408" cy="91191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971" y="140379"/>
            <a:ext cx="1290638" cy="93336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263" y="1489112"/>
            <a:ext cx="947323" cy="80748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68" y="5781133"/>
            <a:ext cx="1046417" cy="877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3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86"/>
          <a:stretch>
            <a:fillRect/>
          </a:stretch>
        </p:blipFill>
        <p:spPr>
          <a:xfrm flipH="1">
            <a:off x="-9104" y="3716095"/>
            <a:ext cx="5930721" cy="31419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5851" y="782681"/>
            <a:ext cx="11106149" cy="5292638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>
            <p:ph type="title" hasCustomPrompt="1"/>
          </p:nvPr>
        </p:nvSpPr>
        <p:spPr>
          <a:xfrm>
            <a:off x="5044469" y="3071752"/>
            <a:ext cx="4924425" cy="1477328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4"/>
                  <a:srcRect/>
                  <a:tile tx="0" ty="0" sx="100000" sy="100000" flip="none" algn="ctr"/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4621306" y="2484472"/>
            <a:ext cx="2462213" cy="683264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4"/>
                  <a:srcRect/>
                  <a:tile tx="0" ty="0" sx="100000" sy="100000" flip="none" algn="ctr"/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214" y="434157"/>
            <a:ext cx="5361643" cy="54154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50" y="344954"/>
            <a:ext cx="962025" cy="790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75" y="5257657"/>
            <a:ext cx="1590675" cy="133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21" grpId="1">
        <p:tmplLst>
          <p:tmpl lvl="0"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86"/>
          <a:stretch>
            <a:fillRect/>
          </a:stretch>
        </p:blipFill>
        <p:spPr>
          <a:xfrm>
            <a:off x="6261279" y="0"/>
            <a:ext cx="5930721" cy="31419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104" y="720165"/>
            <a:ext cx="10985368" cy="5423459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>
            <p:ph type="title" hasCustomPrompt="1"/>
          </p:nvPr>
        </p:nvSpPr>
        <p:spPr>
          <a:xfrm>
            <a:off x="2894546" y="3154938"/>
            <a:ext cx="4924425" cy="1477328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4"/>
                  <a:srcRect/>
                  <a:tile tx="0" ty="0" sx="100000" sy="100000" flip="none" algn="ctr"/>
                </a:blipFill>
                <a:latin typeface="+mn-ea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2471383" y="2567658"/>
            <a:ext cx="2462213" cy="683264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4"/>
                  <a:srcRect/>
                  <a:tile tx="0" ty="0" sx="100000" sy="100000" flip="none" algn="ctr"/>
                </a:blipFill>
                <a:latin typeface="+mn-ea"/>
                <a:ea typeface="+mn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344954"/>
            <a:ext cx="962025" cy="790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344954"/>
            <a:ext cx="1590675" cy="1333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50" y="4814709"/>
            <a:ext cx="4019550" cy="20432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78" y="2709075"/>
            <a:ext cx="3474822" cy="3838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93" y="5518930"/>
            <a:ext cx="1333500" cy="12378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20" y="5846604"/>
            <a:ext cx="1067756" cy="910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 lvl="0">
            <p:tnLst>
              <p:par>
                <p:cTn presetID="50" presetClass="entr" presetSubtype="0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237" flipH="1">
            <a:off x="-349379" y="78741"/>
            <a:ext cx="1531163" cy="17705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616228" y="85180"/>
            <a:ext cx="2544286" cy="747128"/>
          </a:xfrm>
        </p:spPr>
        <p:txBody>
          <a:bodyPr vert="horz" wrap="none">
            <a:spAutoFit/>
          </a:bodyPr>
          <a:lstStyle>
            <a:lvl1pPr algn="l">
              <a:defRPr sz="4600">
                <a:solidFill>
                  <a:srgbClr val="FFFFFF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l="4917" r="3341"/>
          <a:stretch>
            <a:fillRect/>
          </a:stretch>
        </p:blipFill>
        <p:spPr>
          <a:xfrm>
            <a:off x="0" y="314325"/>
            <a:ext cx="12192000" cy="2571750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190500" y="1178095"/>
            <a:ext cx="12001500" cy="5679905"/>
          </a:xfrm>
          <a:prstGeom prst="roundRect">
            <a:avLst>
              <a:gd name="adj" fmla="val 2768"/>
            </a:avLst>
          </a:prstGeom>
          <a:solidFill>
            <a:srgbClr val="FFFFFF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73A091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73A091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6"/>
          <a:stretch>
            <a:fillRect/>
          </a:stretch>
        </p:blipFill>
        <p:spPr>
          <a:xfrm>
            <a:off x="0" y="2109334"/>
            <a:ext cx="12192000" cy="4748343"/>
          </a:xfrm>
          <a:prstGeom prst="rect">
            <a:avLst/>
          </a:prstGeom>
        </p:spPr>
      </p:pic>
      <p:sp>
        <p:nvSpPr>
          <p:cNvPr id="23" name="矩形 22"/>
          <p:cNvSpPr/>
          <p:nvPr userDrawn="1"/>
        </p:nvSpPr>
        <p:spPr>
          <a:xfrm>
            <a:off x="0" y="2028938"/>
            <a:ext cx="12192000" cy="4829061"/>
          </a:xfrm>
          <a:prstGeom prst="rect">
            <a:avLst/>
          </a:prstGeom>
          <a:gradFill>
            <a:gsLst>
              <a:gs pos="30000">
                <a:srgbClr val="FFFFFF"/>
              </a:gs>
              <a:gs pos="100000">
                <a:schemeClr val="accent1">
                  <a:lumMod val="30000"/>
                  <a:lumOff val="70000"/>
                  <a:alpha val="8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73A09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1"/>
          <a:stretch>
            <a:fillRect/>
          </a:stretch>
        </p:blipFill>
        <p:spPr>
          <a:xfrm flipH="1">
            <a:off x="-1" y="44006"/>
            <a:ext cx="1305609" cy="17705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l="4917" r="3341"/>
          <a:stretch>
            <a:fillRect/>
          </a:stretch>
        </p:blipFill>
        <p:spPr>
          <a:xfrm>
            <a:off x="0" y="314325"/>
            <a:ext cx="12192000" cy="2571750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190500" y="1178095"/>
            <a:ext cx="12001500" cy="5679905"/>
          </a:xfrm>
          <a:prstGeom prst="roundRect">
            <a:avLst>
              <a:gd name="adj" fmla="val 2768"/>
            </a:avLst>
          </a:prstGeom>
          <a:solidFill>
            <a:srgbClr val="FFFFFF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73A091"/>
              </a:solidFill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73A09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3" Type="http://schemas.microsoft.com/office/2007/relationships/media" Target="../media/media8.m4a"/><Relationship Id="rId2" Type="http://schemas.openxmlformats.org/officeDocument/2006/relationships/audio" Target="../media/media8.m4a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3" Type="http://schemas.microsoft.com/office/2007/relationships/media" Target="../media/media9.mp3"/><Relationship Id="rId2" Type="http://schemas.openxmlformats.org/officeDocument/2006/relationships/audio" Target="../media/media9.mp3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1.jpe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1.jpeg"/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1.jpeg"/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1.jpeg"/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1.jpeg"/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1.jpe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6" Type="http://schemas.microsoft.com/office/2007/relationships/media" Target="../media/media10.mp3"/><Relationship Id="rId5" Type="http://schemas.openxmlformats.org/officeDocument/2006/relationships/audio" Target="../media/media10.mp3"/><Relationship Id="rId4" Type="http://schemas.openxmlformats.org/officeDocument/2006/relationships/image" Target="../media/image48.png"/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6" Type="http://schemas.openxmlformats.org/officeDocument/2006/relationships/tags" Target="../tags/tag7.xml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3" Type="http://schemas.microsoft.com/office/2007/relationships/media" Target="../media/media5.m4a"/><Relationship Id="rId2" Type="http://schemas.openxmlformats.org/officeDocument/2006/relationships/audio" Target="../media/media5.m4a"/><Relationship Id="rId1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3" Type="http://schemas.microsoft.com/office/2007/relationships/media" Target="../media/media6.m4a"/><Relationship Id="rId2" Type="http://schemas.openxmlformats.org/officeDocument/2006/relationships/audio" Target="../media/media6.m4a"/><Relationship Id="rId1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7" t="75520"/>
          <a:stretch>
            <a:fillRect/>
          </a:stretch>
        </p:blipFill>
        <p:spPr>
          <a:xfrm rot="1473777">
            <a:off x="4836711" y="1330105"/>
            <a:ext cx="1632696" cy="826351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 rot="21054809">
            <a:off x="3306578" y="1419335"/>
            <a:ext cx="158178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1000" b="1" dirty="0">
                <a:solidFill>
                  <a:srgbClr val="FCAE9B"/>
                </a:solidFill>
                <a:latin typeface="汉仪字研卡通简" panose="00020600040101010101" charset="-122"/>
                <a:ea typeface="汉仪字研卡通简" panose="00020600040101010101" charset="-122"/>
              </a:rPr>
              <a:t>与</a:t>
            </a:r>
            <a:endParaRPr lang="zh-CN" altLang="zh-CN" sz="11000" b="1" dirty="0">
              <a:solidFill>
                <a:srgbClr val="FCAE9B"/>
              </a:solidFill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 rot="21414807">
            <a:off x="6513963" y="1472040"/>
            <a:ext cx="2980690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1000" b="1" dirty="0">
                <a:solidFill>
                  <a:srgbClr val="FCAE9B"/>
                </a:solidFill>
                <a:latin typeface="汉仪字研卡通简" panose="00020600040101010101" charset="-122"/>
                <a:ea typeface="汉仪字研卡通简" panose="00020600040101010101" charset="-122"/>
              </a:rPr>
              <a:t>同行</a:t>
            </a:r>
            <a:endParaRPr lang="zh-CN" altLang="zh-CN" sz="11000" b="1" dirty="0">
              <a:solidFill>
                <a:srgbClr val="FCAE9B"/>
              </a:solidFill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 rot="234807">
            <a:off x="1725746" y="3237340"/>
            <a:ext cx="437959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dist" fontAlgn="auto"/>
            <a:r>
              <a:rPr lang="en-US" altLang="zh-CN" sz="11000" b="1" dirty="0">
                <a:solidFill>
                  <a:srgbClr val="E49BFC"/>
                </a:solidFill>
                <a:latin typeface="汉仪字研卡通简" panose="00020600040101010101" charset="-122"/>
                <a:ea typeface="汉仪字研卡通简" panose="00020600040101010101" charset="-122"/>
                <a:cs typeface="汉仪字研卡通简" panose="00020600040101010101" charset="-122"/>
              </a:rPr>
              <a:t>“</a:t>
            </a:r>
            <a:r>
              <a:rPr lang="zh-CN" altLang="en-US" sz="11000" b="1" dirty="0">
                <a:solidFill>
                  <a:srgbClr val="E49BFC"/>
                </a:solidFill>
                <a:latin typeface="汉仪字研卡通简" panose="00020600040101010101" charset="-122"/>
                <a:ea typeface="汉仪字研卡通简" panose="00020600040101010101" charset="-122"/>
                <a:cs typeface="汉仪字研卡通简" panose="00020600040101010101" charset="-122"/>
              </a:rPr>
              <a:t>友</a:t>
            </a:r>
            <a:r>
              <a:rPr lang="en-US" altLang="zh-CN" sz="11000" b="1" dirty="0">
                <a:solidFill>
                  <a:srgbClr val="E49BFC"/>
                </a:solidFill>
                <a:latin typeface="汉仪字研卡通简" panose="00020600040101010101" charset="-122"/>
                <a:ea typeface="汉仪字研卡通简" panose="00020600040101010101" charset="-122"/>
                <a:cs typeface="汉仪字研卡通简" panose="00020600040101010101" charset="-122"/>
              </a:rPr>
              <a:t>”</a:t>
            </a:r>
            <a:endParaRPr lang="en-US" altLang="zh-CN" sz="11000" b="1" dirty="0">
              <a:solidFill>
                <a:srgbClr val="E49BFC"/>
              </a:solidFill>
              <a:latin typeface="汉仪字研卡通简" panose="00020600040101010101" charset="-122"/>
              <a:ea typeface="汉仪字研卡通简" panose="00020600040101010101" charset="-122"/>
              <a:cs typeface="汉仪字研卡通简" panose="0002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 rot="20874808">
            <a:off x="6848608" y="3238610"/>
            <a:ext cx="2980690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1000" b="1" dirty="0">
                <a:solidFill>
                  <a:srgbClr val="E49BFC"/>
                </a:solidFill>
                <a:latin typeface="汉仪字研卡通简" panose="00020600040101010101" charset="-122"/>
                <a:ea typeface="汉仪字研卡通简" panose="00020600040101010101" charset="-122"/>
              </a:rPr>
              <a:t>真好</a:t>
            </a:r>
            <a:endParaRPr lang="zh-CN" altLang="zh-CN" sz="11000" b="1" dirty="0">
              <a:solidFill>
                <a:srgbClr val="E49BFC"/>
              </a:solidFill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5303018" y="3531980"/>
            <a:ext cx="158178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1000" b="1" dirty="0">
                <a:solidFill>
                  <a:srgbClr val="E49BFC"/>
                </a:solidFill>
                <a:latin typeface="汉仪字研卡通简" panose="00020600040101010101" charset="-122"/>
                <a:ea typeface="汉仪字研卡通简" panose="00020600040101010101" charset="-122"/>
              </a:rPr>
              <a:t>你</a:t>
            </a:r>
            <a:endParaRPr lang="zh-CN" altLang="zh-CN" sz="11000" b="1" dirty="0">
              <a:solidFill>
                <a:srgbClr val="E49BFC"/>
              </a:solidFill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882648" y="1533635"/>
            <a:ext cx="158178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1000" b="1" dirty="0">
                <a:solidFill>
                  <a:srgbClr val="FCAE9B"/>
                </a:solidFill>
                <a:latin typeface="汉仪字研卡通简" panose="00020600040101010101" charset="-122"/>
                <a:ea typeface="汉仪字研卡通简" panose="00020600040101010101" charset="-122"/>
              </a:rPr>
              <a:t>你</a:t>
            </a:r>
            <a:endParaRPr lang="zh-CN" altLang="zh-CN" sz="11000" b="1" dirty="0">
              <a:solidFill>
                <a:srgbClr val="FCAE9B"/>
              </a:solidFill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6685" y="5712460"/>
            <a:ext cx="2661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A79CFA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新北区孟河实验小学</a:t>
            </a:r>
            <a:endParaRPr lang="zh-CN" altLang="en-US" sz="2000" b="1">
              <a:solidFill>
                <a:srgbClr val="A79CFA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  <a:p>
            <a:r>
              <a:rPr lang="en-US" altLang="zh-CN" sz="2000" b="1">
                <a:solidFill>
                  <a:srgbClr val="A79CFA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     </a:t>
            </a:r>
            <a:r>
              <a:rPr lang="zh-CN" altLang="en-US" sz="2000" b="1">
                <a:solidFill>
                  <a:srgbClr val="A79CFA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卢佳琪</a:t>
            </a:r>
            <a:endParaRPr lang="zh-CN" altLang="en-US" sz="2000" b="1">
              <a:solidFill>
                <a:srgbClr val="A79CFA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86188\Desktop\无刺猬.jpg无刺猬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400" y="-179070"/>
            <a:ext cx="12470130" cy="7216140"/>
          </a:xfrm>
          <a:prstGeom prst="rect">
            <a:avLst/>
          </a:prstGeom>
        </p:spPr>
      </p:pic>
      <p:pic>
        <p:nvPicPr>
          <p:cNvPr id="2" name="55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1335" y="662432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 descr="C:\Users\86188\Desktop\无刺猬3.jpg无刺猬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47625" y="0"/>
            <a:ext cx="122428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17595" y="4652010"/>
            <a:ext cx="411289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朋友？</a:t>
            </a:r>
            <a:endParaRPr lang="zh-CN" altLang="en-US" sz="8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615950" y="195263"/>
            <a:ext cx="8672830" cy="727710"/>
          </a:xfrm>
        </p:spPr>
        <p:txBody>
          <a:bodyPr wrap="square"/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</a:rPr>
              <a:t>“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</a:rPr>
              <a:t>友谊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</a:rPr>
              <a:t>”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</a:rPr>
              <a:t>回忆录</a:t>
            </a:r>
            <a:endParaRPr lang="zh-CN" altLang="en-US" dirty="0">
              <a:solidFill>
                <a:schemeClr val="bg2">
                  <a:lumMod val="50000"/>
                </a:schemeClr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4" name="图片 3" descr="UB9I}R3(}UG$)65SKGOKE_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5555" y="978535"/>
            <a:ext cx="6877685" cy="588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86188\Desktop\无刺猬2.jpg无刺猬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00" y="-240030"/>
            <a:ext cx="12164695" cy="7134225"/>
          </a:xfrm>
          <a:prstGeom prst="rect">
            <a:avLst/>
          </a:prstGeom>
        </p:spPr>
      </p:pic>
      <p:sp>
        <p:nvSpPr>
          <p:cNvPr id="2" name="椭圆形标注 1"/>
          <p:cNvSpPr/>
          <p:nvPr/>
        </p:nvSpPr>
        <p:spPr>
          <a:xfrm>
            <a:off x="1716405" y="5715000"/>
            <a:ext cx="3886200" cy="607060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tx1">
                    <a:lumMod val="20000"/>
                    <a:lumOff val="8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救救我，救救我！</a:t>
            </a:r>
            <a:endParaRPr lang="zh-CN" altLang="en-US" sz="2800" dirty="0">
              <a:solidFill>
                <a:schemeClr val="tx1">
                  <a:lumMod val="20000"/>
                  <a:lumOff val="8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椭圆形标注 2"/>
          <p:cNvSpPr/>
          <p:nvPr/>
        </p:nvSpPr>
        <p:spPr>
          <a:xfrm>
            <a:off x="112395" y="3669030"/>
            <a:ext cx="2880995" cy="921385"/>
          </a:xfrm>
          <a:prstGeom prst="wedgeEllipseCallout">
            <a:avLst>
              <a:gd name="adj1" fmla="val 22572"/>
              <a:gd name="adj2" fmla="val -103296"/>
            </a:avLst>
          </a:prstGeom>
          <a:solidFill>
            <a:srgbClr val="F9FB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可是不救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它，它会死的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椭圆形标注 4"/>
          <p:cNvSpPr/>
          <p:nvPr/>
        </p:nvSpPr>
        <p:spPr>
          <a:xfrm>
            <a:off x="2630805" y="3883025"/>
            <a:ext cx="2829560" cy="1384935"/>
          </a:xfrm>
          <a:prstGeom prst="wedgeEllipseCallout">
            <a:avLst>
              <a:gd name="adj1" fmla="val -39738"/>
              <a:gd name="adj2" fmla="val -137465"/>
            </a:avLst>
          </a:prstGeom>
          <a:solidFill>
            <a:srgbClr val="F9FB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不能让他上来，它有刺会伤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到我的。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5546725" y="4107180"/>
            <a:ext cx="4244340" cy="1686560"/>
          </a:xfrm>
          <a:prstGeom prst="wedgeEllipseCallout">
            <a:avLst>
              <a:gd name="adj1" fmla="val -39738"/>
              <a:gd name="adj2" fmla="val -137465"/>
            </a:avLst>
          </a:prstGeom>
          <a:solidFill>
            <a:srgbClr val="F9FB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船本来就不大，它上来了，我们会不会掉下去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呢？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椭圆形标注 7"/>
          <p:cNvSpPr/>
          <p:nvPr/>
        </p:nvSpPr>
        <p:spPr>
          <a:xfrm>
            <a:off x="9258300" y="3732530"/>
            <a:ext cx="2988945" cy="857250"/>
          </a:xfrm>
          <a:prstGeom prst="wedgeEllipseCallout">
            <a:avLst>
              <a:gd name="adj1" fmla="val -39738"/>
              <a:gd name="adj2" fmla="val -137465"/>
            </a:avLst>
          </a:prstGeom>
          <a:solidFill>
            <a:srgbClr val="F9FB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我们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还是救救它吧！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新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3320" y="-24003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55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/>
        </p:nvSpPr>
        <p:spPr>
          <a:xfrm>
            <a:off x="27305" y="176848"/>
            <a:ext cx="8489950" cy="7277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75000"/>
                  </a:schemeClr>
                </a:solidFill>
                <a:latin typeface="华文琥珀" panose="02010800040101010101" charset="-122"/>
                <a:ea typeface="华文琥珀" panose="02010800040101010101" charset="-122"/>
              </a:rPr>
              <a:t> 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+mn-ea"/>
              </a:rPr>
              <a:t>“友谊”起风浪</a:t>
            </a:r>
            <a:endParaRPr lang="zh-CN" altLang="en-US" dirty="0">
              <a:solidFill>
                <a:srgbClr val="002060"/>
              </a:solidFill>
              <a:latin typeface="华文琥珀" panose="02010800040101010101" charset="-122"/>
              <a:ea typeface="华文琥珀" panose="02010800040101010101" charset="-122"/>
              <a:sym typeface="+mn-ea"/>
            </a:endParaRPr>
          </a:p>
        </p:txBody>
      </p:sp>
      <p:pic>
        <p:nvPicPr>
          <p:cNvPr id="4" name="图片 3" descr="6Z}3}9`J2}9)3$308S8KNC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1875" y="908050"/>
            <a:ext cx="7005320" cy="5949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/>
        </p:nvSpPr>
        <p:spPr>
          <a:xfrm>
            <a:off x="186055" y="171133"/>
            <a:ext cx="7201535" cy="7277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75000"/>
                  </a:schemeClr>
                </a:solidFill>
                <a:latin typeface="华文琥珀" panose="02010800040101010101" charset="-122"/>
                <a:ea typeface="华文琥珀" panose="02010800040101010101" charset="-122"/>
              </a:rPr>
              <a:t>   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</a:rPr>
              <a:t>“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+mn-ea"/>
              </a:rPr>
              <a:t>友谊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+mn-ea"/>
              </a:rPr>
              <a:t>”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  <a:sym typeface="+mn-ea"/>
              </a:rPr>
              <a:t>避风港</a:t>
            </a:r>
            <a:endParaRPr lang="en-US" altLang="zh-CN" dirty="0">
              <a:solidFill>
                <a:srgbClr val="002060"/>
              </a:solidFill>
              <a:latin typeface="华文琥珀" panose="02010800040101010101" charset="-122"/>
              <a:ea typeface="华文琥珀" panose="020108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1995" y="2079625"/>
            <a:ext cx="496252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500">
                <a:solidFill>
                  <a:srgbClr val="100F0F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500">
                <a:solidFill>
                  <a:srgbClr val="100F0F"/>
                </a:solidFill>
                <a:latin typeface="楷体" panose="02010609060101010101" charset="-122"/>
                <a:ea typeface="楷体" panose="02010609060101010101" charset="-122"/>
              </a:rPr>
              <a:t>上次，我借了她一本书，然后不小心弄坏了，她怪我一直不还给她，她发誓以后再也不理我了</a:t>
            </a:r>
            <a:r>
              <a:rPr lang="zh-CN" altLang="en-US" sz="4500">
                <a:solidFill>
                  <a:srgbClr val="100F0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500">
              <a:solidFill>
                <a:srgbClr val="100F0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47980" y="2030095"/>
            <a:ext cx="5537200" cy="4286885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>
              <a:solidFill>
                <a:srgbClr val="73A09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005830" y="2079625"/>
            <a:ext cx="5755005" cy="4345305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>
              <a:solidFill>
                <a:srgbClr val="73A091"/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028825" y="899160"/>
            <a:ext cx="1894840" cy="640715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500">
                <a:solidFill>
                  <a:schemeClr val="bg2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情景一</a:t>
            </a:r>
            <a:endParaRPr lang="zh-CN" altLang="en-US" sz="3500" dirty="0">
              <a:solidFill>
                <a:schemeClr val="bg2">
                  <a:lumMod val="50000"/>
                </a:schemeClr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074660" y="972185"/>
            <a:ext cx="1894840" cy="640715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500">
                <a:solidFill>
                  <a:schemeClr val="bg2">
                    <a:lumMod val="5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情景二</a:t>
            </a:r>
            <a:endParaRPr lang="zh-CN" altLang="en-US" sz="3500">
              <a:solidFill>
                <a:schemeClr val="bg2">
                  <a:lumMod val="50000"/>
                </a:schemeClr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46495" y="2743835"/>
            <a:ext cx="496252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500">
                <a:solidFill>
                  <a:srgbClr val="100F0F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500">
                <a:solidFill>
                  <a:srgbClr val="100F0F"/>
                </a:solidFill>
                <a:latin typeface="楷体" panose="02010609060101010101" charset="-122"/>
                <a:ea typeface="楷体" panose="02010609060101010101" charset="-122"/>
              </a:rPr>
              <a:t>考试时，她向</a:t>
            </a:r>
            <a:r>
              <a:rPr lang="zh-CN" altLang="en-US" sz="4500">
                <a:solidFill>
                  <a:srgbClr val="100F0F"/>
                </a:solidFill>
                <a:latin typeface="楷体" panose="02010609060101010101" charset="-122"/>
                <a:ea typeface="楷体" panose="02010609060101010101" charset="-122"/>
              </a:rPr>
              <a:t>我要答案，我没有理她，她就生气了。</a:t>
            </a:r>
            <a:endParaRPr lang="zh-CN" altLang="en-US" sz="4500">
              <a:solidFill>
                <a:srgbClr val="100F0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86188\Desktop\无刺猬2.jpg无刺猬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00" y="-240030"/>
            <a:ext cx="12164695" cy="7134225"/>
          </a:xfrm>
          <a:prstGeom prst="rect">
            <a:avLst/>
          </a:prstGeom>
        </p:spPr>
      </p:pic>
      <p:sp>
        <p:nvSpPr>
          <p:cNvPr id="2" name="椭圆形标注 1"/>
          <p:cNvSpPr/>
          <p:nvPr/>
        </p:nvSpPr>
        <p:spPr>
          <a:xfrm>
            <a:off x="1716405" y="5715000"/>
            <a:ext cx="3886200" cy="607060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tx1">
                    <a:lumMod val="20000"/>
                    <a:lumOff val="8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救救我，救救我！</a:t>
            </a:r>
            <a:endParaRPr lang="zh-CN" altLang="en-US" sz="2800" dirty="0">
              <a:solidFill>
                <a:schemeClr val="tx1">
                  <a:lumMod val="20000"/>
                  <a:lumOff val="8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椭圆形标注 2"/>
          <p:cNvSpPr/>
          <p:nvPr/>
        </p:nvSpPr>
        <p:spPr>
          <a:xfrm>
            <a:off x="112395" y="3669030"/>
            <a:ext cx="2880995" cy="921385"/>
          </a:xfrm>
          <a:prstGeom prst="wedgeEllipseCallout">
            <a:avLst>
              <a:gd name="adj1" fmla="val 22572"/>
              <a:gd name="adj2" fmla="val -103296"/>
            </a:avLst>
          </a:prstGeom>
          <a:solidFill>
            <a:srgbClr val="F9FB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可是不救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它，它会死的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椭圆形标注 4"/>
          <p:cNvSpPr/>
          <p:nvPr/>
        </p:nvSpPr>
        <p:spPr>
          <a:xfrm>
            <a:off x="2630805" y="3883025"/>
            <a:ext cx="2829560" cy="1384935"/>
          </a:xfrm>
          <a:prstGeom prst="wedgeEllipseCallout">
            <a:avLst>
              <a:gd name="adj1" fmla="val -39738"/>
              <a:gd name="adj2" fmla="val -137465"/>
            </a:avLst>
          </a:prstGeom>
          <a:solidFill>
            <a:srgbClr val="F9FB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不能让他上来，它有刺会伤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到我的。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5546725" y="4107180"/>
            <a:ext cx="4244340" cy="1686560"/>
          </a:xfrm>
          <a:prstGeom prst="wedgeEllipseCallout">
            <a:avLst>
              <a:gd name="adj1" fmla="val -39738"/>
              <a:gd name="adj2" fmla="val -137465"/>
            </a:avLst>
          </a:prstGeom>
          <a:solidFill>
            <a:srgbClr val="F9FB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船本来就不大，它上来了，我们会不会掉下去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呢？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椭圆形标注 7"/>
          <p:cNvSpPr/>
          <p:nvPr/>
        </p:nvSpPr>
        <p:spPr>
          <a:xfrm>
            <a:off x="9258300" y="3732530"/>
            <a:ext cx="2988945" cy="857250"/>
          </a:xfrm>
          <a:prstGeom prst="wedgeEllipseCallout">
            <a:avLst>
              <a:gd name="adj1" fmla="val -39738"/>
              <a:gd name="adj2" fmla="val -137465"/>
            </a:avLst>
          </a:prstGeom>
          <a:solidFill>
            <a:srgbClr val="F9FB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我们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还是救救它吧！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86188\Desktop\绘本图片\9.jpg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59055" y="-58420"/>
            <a:ext cx="12350750" cy="715645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3928745" y="2562225"/>
            <a:ext cx="944245" cy="77914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7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>
              <a:solidFill>
                <a:srgbClr val="73A09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QQ图片20211018204356"/>
          <p:cNvPicPr>
            <a:picLocks noChangeAspect="1"/>
          </p:cNvPicPr>
          <p:nvPr/>
        </p:nvPicPr>
        <p:blipFill>
          <a:blip r:embed="rId1"/>
          <a:srcRect l="29356" t="15520" r="24255" b="10435"/>
          <a:stretch>
            <a:fillRect/>
          </a:stretch>
        </p:blipFill>
        <p:spPr>
          <a:xfrm>
            <a:off x="887730" y="2352040"/>
            <a:ext cx="3194685" cy="4027170"/>
          </a:xfrm>
          <a:prstGeom prst="rect">
            <a:avLst/>
          </a:prstGeom>
        </p:spPr>
      </p:pic>
      <p:pic>
        <p:nvPicPr>
          <p:cNvPr id="2" name="久石让 - 菊次郎的夏天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1405" y="5638165"/>
            <a:ext cx="716915" cy="7416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37890" y="1002665"/>
            <a:ext cx="4658360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盲人寻宝</a:t>
            </a:r>
            <a:endParaRPr lang="zh-CN" altLang="en-US" sz="8800" b="1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80430" y="2828925"/>
            <a:ext cx="49364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</a:rPr>
              <a:t>游戏规则</a:t>
            </a:r>
            <a:endParaRPr lang="zh-CN" altLang="en-US" sz="3600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        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站到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指定地点，戴上眼罩，注意不能偷看，原地转两圈，找到宝物。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481310" y="5890260"/>
            <a:ext cx="155575" cy="121285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>
              <a:solidFill>
                <a:srgbClr val="73A09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54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t="-1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86188\Desktop\轮船背景.png轮船背景"/>
          <p:cNvPicPr>
            <a:picLocks noChangeAspect="1"/>
          </p:cNvPicPr>
          <p:nvPr/>
        </p:nvPicPr>
        <p:blipFill>
          <a:blip r:embed="rId2"/>
          <a:srcRect r="17033"/>
          <a:stretch>
            <a:fillRect/>
          </a:stretch>
        </p:blipFill>
        <p:spPr>
          <a:xfrm>
            <a:off x="-20320" y="-46355"/>
            <a:ext cx="12232640" cy="7026910"/>
          </a:xfrm>
          <a:prstGeom prst="rect">
            <a:avLst/>
          </a:prstGeom>
        </p:spPr>
      </p:pic>
      <p:pic>
        <p:nvPicPr>
          <p:cNvPr id="9" name="图片 8" descr="有1"/>
          <p:cNvPicPr>
            <a:picLocks noChangeAspect="1"/>
          </p:cNvPicPr>
          <p:nvPr/>
        </p:nvPicPr>
        <p:blipFill>
          <a:blip r:embed="rId3"/>
          <a:srcRect l="2263" t="6923" r="2678" b="3456"/>
          <a:stretch>
            <a:fillRect/>
          </a:stretch>
        </p:blipFill>
        <p:spPr>
          <a:xfrm>
            <a:off x="609600" y="1206500"/>
            <a:ext cx="11221720" cy="509587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356870" y="67310"/>
            <a:ext cx="3399790" cy="7277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/>
          <a:lstStyle/>
          <a:p>
            <a:r>
              <a:rPr lang="zh-CN" altLang="en-US" dirty="0">
                <a:solidFill>
                  <a:srgbClr val="002060"/>
                </a:solidFill>
                <a:latin typeface="华文琥珀" panose="02010800040101010101" charset="-122"/>
                <a:ea typeface="华文琥珀" panose="02010800040101010101" charset="-122"/>
              </a:rPr>
              <a:t>发放船票</a:t>
            </a:r>
            <a:endParaRPr lang="zh-CN" altLang="en-US" dirty="0">
              <a:solidFill>
                <a:srgbClr val="002060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8" name="图片 7" descr="邮票图片"/>
          <p:cNvPicPr>
            <a:picLocks noChangeAspect="1"/>
          </p:cNvPicPr>
          <p:nvPr/>
        </p:nvPicPr>
        <p:blipFill>
          <a:blip r:embed="rId4"/>
          <a:srcRect l="7185" t="5103" r="7959" b="8559"/>
          <a:stretch>
            <a:fillRect/>
          </a:stretch>
        </p:blipFill>
        <p:spPr>
          <a:xfrm>
            <a:off x="9565640" y="1865630"/>
            <a:ext cx="1179195" cy="991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5408930" y="2770505"/>
            <a:ext cx="3981450" cy="1477010"/>
          </a:xfrm>
        </p:spPr>
        <p:txBody>
          <a:bodyPr wrap="square"/>
          <a:lstStyle/>
          <a:p>
            <a:r>
              <a:rPr lang="zh-CN" altLang="en-US" dirty="0">
                <a:solidFill>
                  <a:srgbClr val="3DACE3"/>
                </a:solidFill>
                <a:latin typeface="华文琥珀" panose="02010800040101010101" charset="-122"/>
                <a:ea typeface="华文琥珀" panose="02010800040101010101" charset="-122"/>
              </a:rPr>
              <a:t>找朋友</a:t>
            </a:r>
            <a:endParaRPr lang="zh-CN" altLang="en-US" dirty="0">
              <a:solidFill>
                <a:srgbClr val="3DACE3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t="-1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86188\Desktop\轮船背景.png轮船背景"/>
          <p:cNvPicPr>
            <a:picLocks noChangeAspect="1"/>
          </p:cNvPicPr>
          <p:nvPr/>
        </p:nvPicPr>
        <p:blipFill>
          <a:blip r:embed="rId2"/>
          <a:srcRect r="17033"/>
          <a:stretch>
            <a:fillRect/>
          </a:stretch>
        </p:blipFill>
        <p:spPr>
          <a:xfrm>
            <a:off x="-20320" y="-46355"/>
            <a:ext cx="12232640" cy="7026910"/>
          </a:xfrm>
          <a:prstGeom prst="rect">
            <a:avLst/>
          </a:prstGeom>
        </p:spPr>
      </p:pic>
      <p:pic>
        <p:nvPicPr>
          <p:cNvPr id="9" name="图片 8" descr="C:\Users\86188\Desktop\有5.png有5"/>
          <p:cNvPicPr>
            <a:picLocks noChangeAspect="1"/>
          </p:cNvPicPr>
          <p:nvPr/>
        </p:nvPicPr>
        <p:blipFill>
          <a:blip r:embed="rId3"/>
          <a:srcRect l="1079" t="3509" r="1098" b="2479"/>
          <a:stretch>
            <a:fillRect/>
          </a:stretch>
        </p:blipFill>
        <p:spPr>
          <a:xfrm>
            <a:off x="922655" y="1094105"/>
            <a:ext cx="10626725" cy="517080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356870" y="67310"/>
            <a:ext cx="3399790" cy="7277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/>
          <a:lstStyle/>
          <a:p>
            <a:r>
              <a:rPr lang="zh-CN" altLang="en-US" dirty="0">
                <a:solidFill>
                  <a:srgbClr val="002060"/>
                </a:solidFill>
                <a:latin typeface="华文琥珀" panose="02010800040101010101" charset="-122"/>
                <a:ea typeface="华文琥珀" panose="02010800040101010101" charset="-122"/>
              </a:rPr>
              <a:t>发放船票</a:t>
            </a:r>
            <a:endParaRPr lang="zh-CN" altLang="en-US" dirty="0">
              <a:solidFill>
                <a:srgbClr val="002060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8" name="图片 7" descr="邮票图片"/>
          <p:cNvPicPr>
            <a:picLocks noChangeAspect="1"/>
          </p:cNvPicPr>
          <p:nvPr/>
        </p:nvPicPr>
        <p:blipFill>
          <a:blip r:embed="rId4"/>
          <a:srcRect l="7185" t="5103" r="7959" b="8559"/>
          <a:stretch>
            <a:fillRect/>
          </a:stretch>
        </p:blipFill>
        <p:spPr>
          <a:xfrm>
            <a:off x="9565640" y="1865630"/>
            <a:ext cx="1179195" cy="9918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70760" y="3912870"/>
            <a:ext cx="381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Arial" panose="020B0604020202020204" pitchFamily="34" charset="0"/>
              </a:rPr>
              <a:t>√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t="-1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86188\Desktop\轮船背景.png轮船背景"/>
          <p:cNvPicPr>
            <a:picLocks noChangeAspect="1"/>
          </p:cNvPicPr>
          <p:nvPr/>
        </p:nvPicPr>
        <p:blipFill>
          <a:blip r:embed="rId2"/>
          <a:srcRect r="17033"/>
          <a:stretch>
            <a:fillRect/>
          </a:stretch>
        </p:blipFill>
        <p:spPr>
          <a:xfrm>
            <a:off x="-20320" y="-46355"/>
            <a:ext cx="12232640" cy="7026910"/>
          </a:xfrm>
          <a:prstGeom prst="rect">
            <a:avLst/>
          </a:prstGeom>
        </p:spPr>
      </p:pic>
      <p:pic>
        <p:nvPicPr>
          <p:cNvPr id="9" name="图片 8" descr="C:\Users\86188\Desktop\有4.png有4"/>
          <p:cNvPicPr>
            <a:picLocks noChangeAspect="1"/>
          </p:cNvPicPr>
          <p:nvPr/>
        </p:nvPicPr>
        <p:blipFill>
          <a:blip r:embed="rId3"/>
          <a:srcRect l="899" r="709"/>
          <a:stretch>
            <a:fillRect/>
          </a:stretch>
        </p:blipFill>
        <p:spPr>
          <a:xfrm>
            <a:off x="739775" y="972820"/>
            <a:ext cx="10610850" cy="521779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356870" y="67310"/>
            <a:ext cx="3399790" cy="7277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/>
          <a:lstStyle/>
          <a:p>
            <a:r>
              <a:rPr lang="zh-CN" altLang="en-US" dirty="0">
                <a:solidFill>
                  <a:srgbClr val="002060"/>
                </a:solidFill>
                <a:latin typeface="华文琥珀" panose="02010800040101010101" charset="-122"/>
                <a:ea typeface="华文琥珀" panose="02010800040101010101" charset="-122"/>
              </a:rPr>
              <a:t>发放船票</a:t>
            </a:r>
            <a:endParaRPr lang="zh-CN" altLang="en-US" dirty="0">
              <a:solidFill>
                <a:srgbClr val="002060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8" name="图片 7" descr="邮票图片"/>
          <p:cNvPicPr>
            <a:picLocks noChangeAspect="1"/>
          </p:cNvPicPr>
          <p:nvPr/>
        </p:nvPicPr>
        <p:blipFill>
          <a:blip r:embed="rId4"/>
          <a:srcRect l="7185" t="5103" r="7959" b="8559"/>
          <a:stretch>
            <a:fillRect/>
          </a:stretch>
        </p:blipFill>
        <p:spPr>
          <a:xfrm>
            <a:off x="9600565" y="1198880"/>
            <a:ext cx="1179195" cy="9918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84375" y="3361690"/>
            <a:ext cx="381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Arial" panose="020B0604020202020204" pitchFamily="34" charset="0"/>
              </a:rPr>
              <a:t>√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t="-1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86188\Desktop\轮船背景.png轮船背景"/>
          <p:cNvPicPr>
            <a:picLocks noChangeAspect="1"/>
          </p:cNvPicPr>
          <p:nvPr/>
        </p:nvPicPr>
        <p:blipFill>
          <a:blip r:embed="rId2"/>
          <a:srcRect r="17033"/>
          <a:stretch>
            <a:fillRect/>
          </a:stretch>
        </p:blipFill>
        <p:spPr>
          <a:xfrm>
            <a:off x="-20320" y="-46355"/>
            <a:ext cx="12232640" cy="7026910"/>
          </a:xfrm>
          <a:prstGeom prst="rect">
            <a:avLst/>
          </a:prstGeom>
        </p:spPr>
      </p:pic>
      <p:pic>
        <p:nvPicPr>
          <p:cNvPr id="9" name="图片 8" descr="C:\Users\86188\Desktop\有3.png有3"/>
          <p:cNvPicPr>
            <a:picLocks noChangeAspect="1"/>
          </p:cNvPicPr>
          <p:nvPr/>
        </p:nvPicPr>
        <p:blipFill>
          <a:blip r:embed="rId3"/>
          <a:srcRect l="3099" t="5100" r="2438" b="4087"/>
          <a:stretch>
            <a:fillRect/>
          </a:stretch>
        </p:blipFill>
        <p:spPr>
          <a:xfrm>
            <a:off x="734695" y="993140"/>
            <a:ext cx="10641965" cy="535368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356870" y="67310"/>
            <a:ext cx="3399790" cy="7277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/>
          <a:lstStyle/>
          <a:p>
            <a:r>
              <a:rPr lang="zh-CN" altLang="en-US" dirty="0">
                <a:solidFill>
                  <a:srgbClr val="002060"/>
                </a:solidFill>
                <a:latin typeface="华文琥珀" panose="02010800040101010101" charset="-122"/>
                <a:ea typeface="华文琥珀" panose="02010800040101010101" charset="-122"/>
              </a:rPr>
              <a:t>发放船票</a:t>
            </a:r>
            <a:endParaRPr lang="zh-CN" altLang="en-US" dirty="0">
              <a:solidFill>
                <a:srgbClr val="002060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8" name="图片 7" descr="邮票图片"/>
          <p:cNvPicPr>
            <a:picLocks noChangeAspect="1"/>
          </p:cNvPicPr>
          <p:nvPr/>
        </p:nvPicPr>
        <p:blipFill>
          <a:blip r:embed="rId4"/>
          <a:srcRect l="7185" t="5103" r="7959" b="8559"/>
          <a:stretch>
            <a:fillRect/>
          </a:stretch>
        </p:blipFill>
        <p:spPr>
          <a:xfrm>
            <a:off x="9471025" y="1449705"/>
            <a:ext cx="1179195" cy="9918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94340" y="2907030"/>
            <a:ext cx="381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Arial" panose="020B0604020202020204" pitchFamily="34" charset="0"/>
              </a:rPr>
              <a:t>√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t="-1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86188\Desktop\轮船背景.png轮船背景"/>
          <p:cNvPicPr>
            <a:picLocks noChangeAspect="1"/>
          </p:cNvPicPr>
          <p:nvPr/>
        </p:nvPicPr>
        <p:blipFill>
          <a:blip r:embed="rId2"/>
          <a:srcRect r="17033"/>
          <a:stretch>
            <a:fillRect/>
          </a:stretch>
        </p:blipFill>
        <p:spPr>
          <a:xfrm>
            <a:off x="-20320" y="-46355"/>
            <a:ext cx="12232640" cy="7026910"/>
          </a:xfrm>
          <a:prstGeom prst="rect">
            <a:avLst/>
          </a:prstGeom>
        </p:spPr>
      </p:pic>
      <p:pic>
        <p:nvPicPr>
          <p:cNvPr id="9" name="图片 8" descr="C:\Users\86188\Desktop\有6.png有6"/>
          <p:cNvPicPr>
            <a:picLocks noChangeAspect="1"/>
          </p:cNvPicPr>
          <p:nvPr/>
        </p:nvPicPr>
        <p:blipFill>
          <a:blip r:embed="rId3"/>
          <a:srcRect t="2018"/>
          <a:stretch>
            <a:fillRect/>
          </a:stretch>
        </p:blipFill>
        <p:spPr>
          <a:xfrm>
            <a:off x="652780" y="988695"/>
            <a:ext cx="10601325" cy="519874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356870" y="67310"/>
            <a:ext cx="3399790" cy="7277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/>
          <a:lstStyle/>
          <a:p>
            <a:r>
              <a:rPr lang="zh-CN" altLang="en-US" dirty="0">
                <a:solidFill>
                  <a:srgbClr val="002060"/>
                </a:solidFill>
                <a:latin typeface="华文琥珀" panose="02010800040101010101" charset="-122"/>
                <a:ea typeface="华文琥珀" panose="02010800040101010101" charset="-122"/>
              </a:rPr>
              <a:t>发放船票</a:t>
            </a:r>
            <a:endParaRPr lang="zh-CN" altLang="en-US" dirty="0">
              <a:solidFill>
                <a:srgbClr val="002060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8" name="图片 7" descr="邮票图片"/>
          <p:cNvPicPr>
            <a:picLocks noChangeAspect="1"/>
          </p:cNvPicPr>
          <p:nvPr/>
        </p:nvPicPr>
        <p:blipFill>
          <a:blip r:embed="rId4"/>
          <a:srcRect l="7185" t="5103" r="7959" b="8559"/>
          <a:stretch>
            <a:fillRect/>
          </a:stretch>
        </p:blipFill>
        <p:spPr>
          <a:xfrm>
            <a:off x="9471025" y="1449705"/>
            <a:ext cx="1179195" cy="9918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71025" y="2827655"/>
            <a:ext cx="381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Arial" panose="020B0604020202020204" pitchFamily="34" charset="0"/>
              </a:rPr>
              <a:t>√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04860" y="4409440"/>
            <a:ext cx="381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Arial" panose="020B0604020202020204" pitchFamily="34" charset="0"/>
              </a:rPr>
              <a:t>√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t="-1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86188\Desktop\轮船背景.png轮船背景"/>
          <p:cNvPicPr>
            <a:picLocks noChangeAspect="1"/>
          </p:cNvPicPr>
          <p:nvPr/>
        </p:nvPicPr>
        <p:blipFill>
          <a:blip r:embed="rId2"/>
          <a:srcRect r="17033"/>
          <a:stretch>
            <a:fillRect/>
          </a:stretch>
        </p:blipFill>
        <p:spPr>
          <a:xfrm>
            <a:off x="-20320" y="-46355"/>
            <a:ext cx="12232640" cy="7026910"/>
          </a:xfrm>
          <a:prstGeom prst="rect">
            <a:avLst/>
          </a:prstGeom>
        </p:spPr>
      </p:pic>
      <p:pic>
        <p:nvPicPr>
          <p:cNvPr id="9" name="图片 8" descr="有1"/>
          <p:cNvPicPr>
            <a:picLocks noChangeAspect="1"/>
          </p:cNvPicPr>
          <p:nvPr/>
        </p:nvPicPr>
        <p:blipFill>
          <a:blip r:embed="rId3"/>
          <a:srcRect l="2125" t="3587" r="2620" b="3077"/>
          <a:stretch>
            <a:fillRect/>
          </a:stretch>
        </p:blipFill>
        <p:spPr>
          <a:xfrm>
            <a:off x="356870" y="975995"/>
            <a:ext cx="11233150" cy="530161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356870" y="67310"/>
            <a:ext cx="3399790" cy="7277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/>
          <a:lstStyle/>
          <a:p>
            <a:r>
              <a:rPr lang="zh-CN" altLang="en-US" dirty="0">
                <a:solidFill>
                  <a:srgbClr val="002060"/>
                </a:solidFill>
                <a:latin typeface="华文琥珀" panose="02010800040101010101" charset="-122"/>
                <a:ea typeface="华文琥珀" panose="02010800040101010101" charset="-122"/>
              </a:rPr>
              <a:t>发放船票</a:t>
            </a:r>
            <a:endParaRPr lang="zh-CN" altLang="en-US" dirty="0">
              <a:solidFill>
                <a:srgbClr val="002060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8" name="图片 7" descr="邮票图片"/>
          <p:cNvPicPr>
            <a:picLocks noChangeAspect="1"/>
          </p:cNvPicPr>
          <p:nvPr/>
        </p:nvPicPr>
        <p:blipFill>
          <a:blip r:embed="rId4"/>
          <a:srcRect l="7185" t="5103" r="7959" b="8559"/>
          <a:stretch>
            <a:fillRect/>
          </a:stretch>
        </p:blipFill>
        <p:spPr>
          <a:xfrm>
            <a:off x="10050780" y="1657350"/>
            <a:ext cx="1179195" cy="9918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686800" y="4628515"/>
            <a:ext cx="381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Arial" panose="020B0604020202020204" pitchFamily="34" charset="0"/>
              </a:rPr>
              <a:t>√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37655" y="5222875"/>
            <a:ext cx="381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Arial" panose="020B0604020202020204" pitchFamily="34" charset="0"/>
              </a:rPr>
              <a:t>√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28860" y="2858770"/>
            <a:ext cx="381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Arial" panose="020B0604020202020204" pitchFamily="34" charset="0"/>
              </a:rPr>
              <a:t>√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t="-1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86188\Desktop\简单背景.png简单背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355" y="-48895"/>
            <a:ext cx="12099290" cy="695579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08940" y="215900"/>
            <a:ext cx="3391535" cy="7277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/>
          <a:lstStyle/>
          <a:p>
            <a:r>
              <a:rPr lang="zh-CN" altLang="en-US" dirty="0">
                <a:solidFill>
                  <a:srgbClr val="002060"/>
                </a:solidFill>
                <a:latin typeface="华文琥珀" panose="02010800040101010101" charset="-122"/>
                <a:ea typeface="华文琥珀" panose="02010800040101010101" charset="-122"/>
              </a:rPr>
              <a:t>发放船票</a:t>
            </a:r>
            <a:endParaRPr lang="zh-CN" altLang="en-US" dirty="0">
              <a:solidFill>
                <a:srgbClr val="002060"/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7480" y="1626235"/>
            <a:ext cx="98272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100F0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en-US" altLang="zh-CN" sz="4400" b="1">
                <a:solidFill>
                  <a:srgbClr val="100F0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400" b="1">
                <a:solidFill>
                  <a:srgbClr val="100F0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你还想邀请什么样特质的人上船？请你</a:t>
            </a:r>
            <a:r>
              <a:rPr lang="zh-CN" altLang="en-US" sz="4400" b="1">
                <a:solidFill>
                  <a:srgbClr val="100F0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写一写。</a:t>
            </a:r>
            <a:endParaRPr lang="zh-CN" altLang="en-US" sz="4400" b="1">
              <a:solidFill>
                <a:srgbClr val="100F0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 descr="src=http___pic.51yuansu.com_pic3_cover_02_96_57_5ad085f178541_610.jpg&amp;refer=http___pic.51yuans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80000">
            <a:off x="375920" y="4805045"/>
            <a:ext cx="2268855" cy="1923415"/>
          </a:xfrm>
          <a:prstGeom prst="rect">
            <a:avLst/>
          </a:prstGeom>
        </p:spPr>
      </p:pic>
      <p:pic>
        <p:nvPicPr>
          <p:cNvPr id="3" name="图片 2" descr="C:\Users\86188\Desktop\777.png77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23565" y="3162618"/>
            <a:ext cx="5594350" cy="2840355"/>
          </a:xfrm>
          <a:prstGeom prst="rect">
            <a:avLst/>
          </a:prstGeom>
          <a:ln>
            <a:solidFill>
              <a:srgbClr val="040303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073015" y="4450080"/>
            <a:ext cx="2045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n>
                  <a:solidFill>
                    <a:srgbClr val="FF0000"/>
                  </a:solidFill>
                </a:ln>
                <a:latin typeface="楷体" panose="02010609060101010101" charset="-122"/>
                <a:ea typeface="楷体" panose="02010609060101010101" charset="-122"/>
              </a:rPr>
              <a:t>懂礼貌</a:t>
            </a:r>
            <a:endParaRPr lang="zh-CN" altLang="en-US" sz="4000">
              <a:ln>
                <a:solidFill>
                  <a:srgbClr val="FF0000"/>
                </a:solidFill>
              </a:ln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清水淳一 - Bloom of Youth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8270" y="596900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80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498975" y="2688908"/>
            <a:ext cx="6881495" cy="1846580"/>
          </a:xfrm>
        </p:spPr>
        <p:txBody>
          <a:bodyPr wrap="square"/>
          <a:lstStyle/>
          <a:p>
            <a:pPr algn="ctr"/>
            <a:r>
              <a:rPr sz="12000" dirty="0">
                <a:solidFill>
                  <a:schemeClr val="bg1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</a:rPr>
              <a:t>谢谢！</a:t>
            </a:r>
            <a:endParaRPr sz="12000" dirty="0">
              <a:solidFill>
                <a:schemeClr val="bg1">
                  <a:lumMod val="50000"/>
                </a:schemeClr>
              </a:solidFill>
              <a:latin typeface="华文琥珀" panose="02010800040101010101" charset="-122"/>
              <a:ea typeface="华文琥珀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1325" y="153353"/>
            <a:ext cx="8672830" cy="727710"/>
          </a:xfrm>
        </p:spPr>
        <p:txBody>
          <a:bodyPr wrap="square"/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华文琥珀" panose="02010800040101010101" charset="-122"/>
                <a:ea typeface="华文琥珀" panose="02010800040101010101" charset="-122"/>
              </a:rPr>
              <a:t>热身游戏：找朋友</a:t>
            </a:r>
            <a:endParaRPr lang="zh-CN" altLang="en-US" b="1" dirty="0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33055" y="2219325"/>
            <a:ext cx="433768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2">
                    <a:lumMod val="7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游戏规则</a:t>
            </a:r>
            <a:endParaRPr lang="zh-CN" altLang="en-US" sz="3200" b="1">
              <a:solidFill>
                <a:schemeClr val="bg2">
                  <a:lumMod val="7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>
                <a:solidFill>
                  <a:srgbClr val="040303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1.</a:t>
            </a:r>
            <a:r>
              <a:rPr lang="zh-CN" altLang="en-US" sz="3200" b="1">
                <a:solidFill>
                  <a:srgbClr val="040303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一组围成圈。</a:t>
            </a:r>
            <a:endParaRPr lang="zh-CN" altLang="en-US" sz="3200" b="1">
              <a:solidFill>
                <a:srgbClr val="040303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>
                <a:solidFill>
                  <a:srgbClr val="040303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2.</a:t>
            </a:r>
            <a:r>
              <a:rPr lang="zh-CN" altLang="en-US" sz="3200" b="1">
                <a:solidFill>
                  <a:srgbClr val="040303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顺时针绕着桌子慢慢走。</a:t>
            </a:r>
            <a:endParaRPr lang="zh-CN" altLang="en-US" sz="3200" b="1">
              <a:solidFill>
                <a:srgbClr val="040303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>
                <a:solidFill>
                  <a:srgbClr val="040303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3.</a:t>
            </a:r>
            <a:r>
              <a:rPr lang="zh-CN" altLang="en-US" sz="3200" b="1">
                <a:solidFill>
                  <a:srgbClr val="040303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根据指令找朋友，最先抱在一起的几个人就获得了胜利。</a:t>
            </a:r>
            <a:endParaRPr lang="zh-CN" altLang="en-US" sz="3200" b="1">
              <a:solidFill>
                <a:srgbClr val="040303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5" name="CMJ - 星星在唱歌（纯音乐）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120120" y="6475095"/>
            <a:ext cx="412750" cy="4127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730990" y="6564630"/>
            <a:ext cx="294005" cy="233680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>
              <a:solidFill>
                <a:srgbClr val="73A091"/>
              </a:solidFill>
            </a:endParaRPr>
          </a:p>
        </p:txBody>
      </p:sp>
      <p:pic>
        <p:nvPicPr>
          <p:cNvPr id="4" name="游戏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64160" y="1012825"/>
            <a:ext cx="7590790" cy="5306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765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 fullScrn="0">
              <p:cMediaNode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7" t="75520"/>
          <a:stretch>
            <a:fillRect/>
          </a:stretch>
        </p:blipFill>
        <p:spPr>
          <a:xfrm rot="1473777">
            <a:off x="4836711" y="1330105"/>
            <a:ext cx="1632696" cy="826351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 rot="21054809">
            <a:off x="3306578" y="1419335"/>
            <a:ext cx="158178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1000" b="1" dirty="0">
                <a:solidFill>
                  <a:srgbClr val="FCAE9B"/>
                </a:solidFill>
                <a:latin typeface="汉仪字研卡通简" panose="00020600040101010101" charset="-122"/>
                <a:ea typeface="汉仪字研卡通简" panose="00020600040101010101" charset="-122"/>
              </a:rPr>
              <a:t>与</a:t>
            </a:r>
            <a:endParaRPr lang="zh-CN" altLang="zh-CN" sz="11000" b="1" dirty="0">
              <a:solidFill>
                <a:srgbClr val="FCAE9B"/>
              </a:solidFill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 rot="21414807">
            <a:off x="6513963" y="1472040"/>
            <a:ext cx="2980690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1000" b="1" dirty="0">
                <a:solidFill>
                  <a:srgbClr val="FCAE9B"/>
                </a:solidFill>
                <a:latin typeface="汉仪字研卡通简" panose="00020600040101010101" charset="-122"/>
                <a:ea typeface="汉仪字研卡通简" panose="00020600040101010101" charset="-122"/>
              </a:rPr>
              <a:t>同行</a:t>
            </a:r>
            <a:endParaRPr lang="zh-CN" altLang="zh-CN" sz="11000" b="1" dirty="0">
              <a:solidFill>
                <a:srgbClr val="FCAE9B"/>
              </a:solidFill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 rot="234807">
            <a:off x="1725746" y="3237340"/>
            <a:ext cx="437959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dist" fontAlgn="auto"/>
            <a:r>
              <a:rPr lang="en-US" altLang="zh-CN" sz="11000" b="1" dirty="0">
                <a:solidFill>
                  <a:srgbClr val="E49BFC"/>
                </a:solidFill>
                <a:latin typeface="汉仪字研卡通简" panose="00020600040101010101" charset="-122"/>
                <a:ea typeface="汉仪字研卡通简" panose="00020600040101010101" charset="-122"/>
                <a:cs typeface="汉仪字研卡通简" panose="00020600040101010101" charset="-122"/>
              </a:rPr>
              <a:t>“</a:t>
            </a:r>
            <a:r>
              <a:rPr lang="zh-CN" altLang="en-US" sz="11000" b="1" dirty="0">
                <a:solidFill>
                  <a:srgbClr val="E49BFC"/>
                </a:solidFill>
                <a:latin typeface="汉仪字研卡通简" panose="00020600040101010101" charset="-122"/>
                <a:ea typeface="汉仪字研卡通简" panose="00020600040101010101" charset="-122"/>
                <a:cs typeface="汉仪字研卡通简" panose="00020600040101010101" charset="-122"/>
              </a:rPr>
              <a:t>友</a:t>
            </a:r>
            <a:r>
              <a:rPr lang="en-US" altLang="zh-CN" sz="11000" b="1" dirty="0">
                <a:solidFill>
                  <a:srgbClr val="E49BFC"/>
                </a:solidFill>
                <a:latin typeface="汉仪字研卡通简" panose="00020600040101010101" charset="-122"/>
                <a:ea typeface="汉仪字研卡通简" panose="00020600040101010101" charset="-122"/>
                <a:cs typeface="汉仪字研卡通简" panose="00020600040101010101" charset="-122"/>
              </a:rPr>
              <a:t>”</a:t>
            </a:r>
            <a:endParaRPr lang="en-US" altLang="zh-CN" sz="11000" b="1" dirty="0">
              <a:solidFill>
                <a:srgbClr val="E49BFC"/>
              </a:solidFill>
              <a:latin typeface="汉仪字研卡通简" panose="00020600040101010101" charset="-122"/>
              <a:ea typeface="汉仪字研卡通简" panose="00020600040101010101" charset="-122"/>
              <a:cs typeface="汉仪字研卡通简" panose="000206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 rot="20874808">
            <a:off x="6848608" y="3238610"/>
            <a:ext cx="2980690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1000" b="1" dirty="0">
                <a:solidFill>
                  <a:srgbClr val="E49BFC"/>
                </a:solidFill>
                <a:latin typeface="汉仪字研卡通简" panose="00020600040101010101" charset="-122"/>
                <a:ea typeface="汉仪字研卡通简" panose="00020600040101010101" charset="-122"/>
              </a:rPr>
              <a:t>真好</a:t>
            </a:r>
            <a:endParaRPr lang="zh-CN" altLang="zh-CN" sz="11000" b="1" dirty="0">
              <a:solidFill>
                <a:srgbClr val="E49BFC"/>
              </a:solidFill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5303018" y="3531980"/>
            <a:ext cx="158178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1000" b="1" dirty="0">
                <a:solidFill>
                  <a:srgbClr val="E49BFC"/>
                </a:solidFill>
                <a:latin typeface="汉仪字研卡通简" panose="00020600040101010101" charset="-122"/>
                <a:ea typeface="汉仪字研卡通简" panose="00020600040101010101" charset="-122"/>
              </a:rPr>
              <a:t>你</a:t>
            </a:r>
            <a:endParaRPr lang="zh-CN" altLang="zh-CN" sz="11000" b="1" dirty="0">
              <a:solidFill>
                <a:srgbClr val="E49BFC"/>
              </a:solidFill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882648" y="1533635"/>
            <a:ext cx="1581785" cy="17837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11000" b="1" dirty="0">
                <a:solidFill>
                  <a:srgbClr val="FCAE9B"/>
                </a:solidFill>
                <a:latin typeface="汉仪字研卡通简" panose="00020600040101010101" charset="-122"/>
                <a:ea typeface="汉仪字研卡通简" panose="00020600040101010101" charset="-122"/>
              </a:rPr>
              <a:t>你</a:t>
            </a:r>
            <a:endParaRPr lang="zh-CN" altLang="zh-CN" sz="11000" b="1" dirty="0">
              <a:solidFill>
                <a:srgbClr val="FCAE9B"/>
              </a:solidFill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6685" y="5712460"/>
            <a:ext cx="2661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A79CFA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新北区孟河实验小学</a:t>
            </a:r>
            <a:endParaRPr lang="zh-CN" altLang="en-US" sz="2000" b="1">
              <a:solidFill>
                <a:srgbClr val="A79CFA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  <a:p>
            <a:r>
              <a:rPr lang="en-US" altLang="zh-CN" sz="2000" b="1">
                <a:solidFill>
                  <a:srgbClr val="A79CFA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     </a:t>
            </a:r>
            <a:r>
              <a:rPr lang="zh-CN" altLang="en-US" sz="2000" b="1">
                <a:solidFill>
                  <a:srgbClr val="A79CFA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卢佳琪</a:t>
            </a:r>
            <a:endParaRPr lang="zh-CN" altLang="en-US" sz="2000" b="1">
              <a:solidFill>
                <a:srgbClr val="A79CFA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98590" y="3009583"/>
            <a:ext cx="6262370" cy="838835"/>
          </a:xfrm>
        </p:spPr>
        <p:txBody>
          <a:bodyPr wrap="square"/>
          <a:lstStyle/>
          <a:p>
            <a:r>
              <a:rPr lang="zh-CN" altLang="en-US" sz="5400" b="1" dirty="0">
                <a:solidFill>
                  <a:srgbClr val="0070C0"/>
                </a:solidFill>
                <a:latin typeface="华文行楷" panose="02010800040101010101" charset="-122"/>
                <a:ea typeface="华文行楷" panose="02010800040101010101" charset="-122"/>
              </a:rPr>
              <a:t>《大树上的朋友》</a:t>
            </a:r>
            <a:endParaRPr lang="zh-CN" altLang="en-US" sz="5400" b="1" dirty="0">
              <a:solidFill>
                <a:srgbClr val="0070C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755" y="556260"/>
            <a:ext cx="5497830" cy="6060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6228" y="94889"/>
            <a:ext cx="309880" cy="72771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5" name="图片 4" descr="C:\Users\86188\Desktop\0.jpg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78740" y="-1014095"/>
            <a:ext cx="12457430" cy="8567420"/>
          </a:xfrm>
          <a:prstGeom prst="rect">
            <a:avLst/>
          </a:prstGeom>
        </p:spPr>
      </p:pic>
      <p:pic>
        <p:nvPicPr>
          <p:cNvPr id="3" name="1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5910" y="7014845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6228" y="94889"/>
            <a:ext cx="309880" cy="72771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3" name="图片 2" descr="C:\Users\86188\Desktop\2.jpg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-89535"/>
            <a:ext cx="12326620" cy="6995160"/>
          </a:xfrm>
          <a:prstGeom prst="rect">
            <a:avLst/>
          </a:prstGeom>
        </p:spPr>
      </p:pic>
      <p:pic>
        <p:nvPicPr>
          <p:cNvPr id="4" name="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6695" y="643509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6228" y="94889"/>
            <a:ext cx="309880" cy="72771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3" name="图片 2" descr="C:\Users\86188\Desktop\src=http___img.mp.itc.cn_q_70,c_zoom,w_640_upload_20170408_82348423114143c581176b68a8354331_th.jpeg&amp;refer=http___img.mp.itc.jpgsrc=http___img.mp.itc.cn_q_70,c_zoom,w_640_upload_20170408_82348423114143c581176b68a8354331_th.jpeg&amp;refer=http___img.mp.itc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83515" y="-173355"/>
            <a:ext cx="12349480" cy="6995160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594931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88\Desktop\4.jpg4"/>
          <p:cNvPicPr>
            <a:picLocks noChangeAspect="1"/>
          </p:cNvPicPr>
          <p:nvPr/>
        </p:nvPicPr>
        <p:blipFill>
          <a:blip r:embed="rId1"/>
          <a:srcRect r="10737"/>
          <a:stretch>
            <a:fillRect/>
          </a:stretch>
        </p:blipFill>
        <p:spPr>
          <a:xfrm>
            <a:off x="-70485" y="-45085"/>
            <a:ext cx="12272645" cy="6953250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2885" y="634873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7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809,&quot;width&quot;:4688}"/>
</p:tagLst>
</file>

<file path=ppt/tags/tag10.xml><?xml version="1.0" encoding="utf-8"?>
<p:tagLst xmlns:p="http://schemas.openxmlformats.org/presentationml/2006/main">
  <p:tag name="KSO_WM_UNIT_PLACING_PICTURE_USER_VIEWPORT" val="{&quot;height&quot;:2809,&quot;width&quot;:4688}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2809,&quot;width&quot;:4688}"/>
  <p:tag name="KSO_WM_BEAUTIFY_FLAG" val=""/>
</p:tagLst>
</file>

<file path=ppt/tags/tag12.xml><?xml version="1.0" encoding="utf-8"?>
<p:tagLst xmlns:p="http://schemas.openxmlformats.org/presentationml/2006/main">
  <p:tag name="KSO_WM_UNIT_PLACING_PICTURE_USER_VIEWPORT" val="{&quot;height&quot;:2809,&quot;width&quot;:4688}"/>
  <p:tag name="KSO_WM_BEAUTIFY_FLAG" val=""/>
</p:tagLst>
</file>

<file path=ppt/tags/tag13.xml><?xml version="1.0" encoding="utf-8"?>
<p:tagLst xmlns:p="http://schemas.openxmlformats.org/presentationml/2006/main">
  <p:tag name="KSO_WM_UNIT_PLACING_PICTURE_USER_VIEWPORT" val="{&quot;height&quot;:2809,&quot;width&quot;:4688}"/>
  <p:tag name="KSO_WM_BEAUTIFY_FLAG" val=""/>
</p:tagLst>
</file>

<file path=ppt/tags/tag14.xml><?xml version="1.0" encoding="utf-8"?>
<p:tagLst xmlns:p="http://schemas.openxmlformats.org/presentationml/2006/main">
  <p:tag name="KSO_WPP_MARK_KEY" val="74f99f7c-0783-414a-ac51-227c4e8478b9"/>
  <p:tag name="COMMONDATA" val="eyJoZGlkIjoiNjQxNDNlNDRlZGQ2NzBiOTAxZjEwODkzNDUyYjE3NmEifQ=="/>
  <p:tag name="commondata" val="eyJoZGlkIjoiOTc1MTNmY2FlNTYyY2FmMmExOThhNTlhNTM0MTk4NzEifQ=="/>
</p:tagLst>
</file>

<file path=ppt/tags/tag2.xml><?xml version="1.0" encoding="utf-8"?>
<p:tagLst xmlns:p="http://schemas.openxmlformats.org/presentationml/2006/main">
  <p:tag name="KSO_WM_UNIT_PLACING_PICTURE_USER_VIEWPORT" val="{&quot;height&quot;:2809,&quot;width&quot;:4688}"/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2809,&quot;width&quot;:4688}"/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2809,&quot;width&quot;:4688}"/>
  <p:tag name="KSO_WM_BEAUTIFY_FLAG" val=""/>
</p:tagLst>
</file>

<file path=ppt/tags/tag5.xml><?xml version="1.0" encoding="utf-8"?>
<p:tagLst xmlns:p="http://schemas.openxmlformats.org/presentationml/2006/main">
  <p:tag name="KSO_WM_UNIT_PLACING_PICTURE_USER_VIEWPORT" val="{&quot;height&quot;:2809,&quot;width&quot;:4688}"/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2809,&quot;width&quot;:4688}"/>
  <p:tag name="KSO_WM_BEAUTIFY_FLAG" val=""/>
</p:tagLst>
</file>

<file path=ppt/tags/tag7.xml><?xml version="1.0" encoding="utf-8"?>
<p:tagLst xmlns:p="http://schemas.openxmlformats.org/presentationml/2006/main">
  <p:tag name="KSO_WM_MEDIACOVER_FLAG" val="1"/>
  <p:tag name="KSO_WM_UNIT_MEDIACOVER_ICONSTATE" val="1"/>
</p:tagLst>
</file>

<file path=ppt/tags/tag8.xml><?xml version="1.0" encoding="utf-8"?>
<p:tagLst xmlns:p="http://schemas.openxmlformats.org/presentationml/2006/main">
  <p:tag name="KSO_WM_UNIT_PLACING_PICTURE_USER_VIEWPORT" val="{&quot;height&quot;:2809,&quot;width&quot;:4688}"/>
</p:tagLst>
</file>

<file path=ppt/tags/tag9.xml><?xml version="1.0" encoding="utf-8"?>
<p:tagLst xmlns:p="http://schemas.openxmlformats.org/presentationml/2006/main">
  <p:tag name="KSO_WM_UNIT_PLACING_PICTURE_USER_VIEWPORT" val="{&quot;height&quot;:2809,&quot;width&quot;:4688}"/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自定义 226">
      <a:dk1>
        <a:srgbClr val="757070"/>
      </a:dk1>
      <a:lt1>
        <a:srgbClr val="91D0EF"/>
      </a:lt1>
      <a:dk2>
        <a:srgbClr val="44546A"/>
      </a:dk2>
      <a:lt2>
        <a:srgbClr val="91D0EF"/>
      </a:lt2>
      <a:accent1>
        <a:srgbClr val="91D0E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WPS 演示</Application>
  <PresentationFormat>宽屏</PresentationFormat>
  <Paragraphs>118</Paragraphs>
  <Slides>26</Slides>
  <Notes>24</Notes>
  <HiddenSlides>0</HiddenSlides>
  <MMClips>2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汉仪字研卡通简</vt:lpstr>
      <vt:lpstr>汉仪粗圆简</vt:lpstr>
      <vt:lpstr>华文琥珀</vt:lpstr>
      <vt:lpstr>华文楷体</vt:lpstr>
      <vt:lpstr>华文行楷</vt:lpstr>
      <vt:lpstr>Arial Unicode MS</vt:lpstr>
      <vt:lpstr>字魂70号-灵悦黑体</vt:lpstr>
      <vt:lpstr>黑体</vt:lpstr>
      <vt:lpstr>思源黑体</vt:lpstr>
      <vt:lpstr>楷体</vt:lpstr>
      <vt:lpstr>等线 Light</vt:lpstr>
      <vt:lpstr>Microsoft JhengHei UI</vt:lpstr>
      <vt:lpstr>Microsoft JhengHei</vt:lpstr>
      <vt:lpstr>Microsoft YaHei UI Light</vt:lpstr>
      <vt:lpstr>Yu Gothic Light</vt:lpstr>
      <vt:lpstr>Yu Gothic UI Semilight</vt:lpstr>
      <vt:lpstr>Arial Black</vt:lpstr>
      <vt:lpstr>MS PGothic</vt:lpstr>
      <vt:lpstr>MingLiU_HKSCS-ExtB</vt:lpstr>
      <vt:lpstr>微软雅黑 Light</vt:lpstr>
      <vt:lpstr>1_Office 主题​​</vt:lpstr>
      <vt:lpstr>PowerPoint 演示文稿</vt:lpstr>
      <vt:lpstr>找朋友</vt:lpstr>
      <vt:lpstr>热身游戏：找朋友</vt:lpstr>
      <vt:lpstr>PowerPoint 演示文稿</vt:lpstr>
      <vt:lpstr>《大树上的朋友》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“友谊”回忆录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发放船票</vt:lpstr>
      <vt:lpstr>发放船票</vt:lpstr>
      <vt:lpstr>发放船票</vt:lpstr>
      <vt:lpstr>发放船票</vt:lpstr>
      <vt:lpstr>发放船票</vt:lpstr>
      <vt:lpstr>发放船票</vt:lpstr>
      <vt:lpstr>发放船票</vt:lpstr>
      <vt:lpstr>谢谢！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121</cp:revision>
  <dcterms:created xsi:type="dcterms:W3CDTF">2019-06-19T02:08:00Z</dcterms:created>
  <dcterms:modified xsi:type="dcterms:W3CDTF">2024-05-23T14:22:13Z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9349DDF74FAC4CA183D089D5DBCD8E4D</vt:lpwstr>
  </property>
</Properties>
</file>