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4.webp" ContentType="image/webp"/>
  <Override PartName="/ppt/media/image16.webp" ContentType="image/webp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XXJS_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jpe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webp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4" Type="http://schemas.openxmlformats.org/officeDocument/2006/relationships/notesSlide" Target="../notesSlides/notesSlide9.x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14.webp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167244" y="163129"/>
            <a:ext cx="8789944" cy="4817334"/>
          </a:xfrm>
          <a:custGeom>
            <a:avLst/>
            <a:gdLst/>
            <a:ahLst/>
            <a:cxnLst/>
            <a:rect l="l" t="t" r="r" b="b"/>
            <a:pathLst>
              <a:path w="8789944" h="4817334">
                <a:moveTo>
                  <a:pt x="0" y="0"/>
                </a:moveTo>
                <a:lnTo>
                  <a:pt x="8789944" y="0"/>
                </a:lnTo>
                <a:lnTo>
                  <a:pt x="8789944" y="4817334"/>
                </a:lnTo>
                <a:lnTo>
                  <a:pt x="0" y="4817334"/>
                </a:lnTo>
                <a:close/>
              </a:path>
            </a:pathLst>
          </a:custGeom>
          <a:solidFill>
            <a:srgbClr val="FFFFFF">
              <a:alpha val="0"/>
            </a:srgbClr>
          </a:solidFill>
          <a:ln w="9271">
            <a:solidFill>
              <a:srgbClr val="6B913A"/>
            </a:solidFill>
            <a:prstDash val="solid"/>
          </a:ln>
        </p:spPr>
      </p:sp>
      <p:sp>
        <p:nvSpPr>
          <p:cNvPr id="5" name="Text 1"/>
          <p:cNvSpPr/>
          <p:nvPr/>
        </p:nvSpPr>
        <p:spPr>
          <a:xfrm>
            <a:off x="167244" y="163129"/>
            <a:ext cx="8789944" cy="481733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6" name="Shape 2"/>
          <p:cNvSpPr/>
          <p:nvPr/>
        </p:nvSpPr>
        <p:spPr>
          <a:xfrm flipV="1">
            <a:off x="919704" y="3160624"/>
            <a:ext cx="1091794" cy="34290"/>
          </a:xfrm>
          <a:custGeom>
            <a:avLst/>
            <a:gdLst/>
            <a:ahLst/>
            <a:cxnLst/>
            <a:rect l="l" t="t" r="r" b="b"/>
            <a:pathLst>
              <a:path w="1091794" h="34290">
                <a:moveTo>
                  <a:pt x="4286" y="0"/>
                </a:moveTo>
                <a:lnTo>
                  <a:pt x="1087507" y="0"/>
                </a:lnTo>
                <a:quadBezTo>
                  <a:pt x="1091794" y="0"/>
                  <a:pt x="1091794" y="4286"/>
                </a:quadBezTo>
                <a:lnTo>
                  <a:pt x="1091794" y="30004"/>
                </a:lnTo>
                <a:quadBezTo>
                  <a:pt x="1091794" y="34290"/>
                  <a:pt x="1087507" y="34290"/>
                </a:quadBezTo>
                <a:lnTo>
                  <a:pt x="4286" y="34290"/>
                </a:lnTo>
                <a:quadBezTo>
                  <a:pt x="0" y="34290"/>
                  <a:pt x="0" y="30004"/>
                </a:quadBezTo>
                <a:lnTo>
                  <a:pt x="0" y="4286"/>
                </a:lnTo>
                <a:quadBezTo>
                  <a:pt x="0" y="0"/>
                  <a:pt x="4286" y="0"/>
                </a:quadBezTo>
                <a:close/>
              </a:path>
            </a:pathLst>
          </a:custGeom>
          <a:solidFill>
            <a:srgbClr val="6B913A"/>
          </a:solidFill>
        </p:spPr>
      </p:sp>
      <p:sp>
        <p:nvSpPr>
          <p:cNvPr id="7" name="Text 3"/>
          <p:cNvSpPr/>
          <p:nvPr/>
        </p:nvSpPr>
        <p:spPr>
          <a:xfrm>
            <a:off x="919704" y="3160624"/>
            <a:ext cx="1091794" cy="3429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8" name="Shape 4"/>
          <p:cNvSpPr/>
          <p:nvPr/>
        </p:nvSpPr>
        <p:spPr>
          <a:xfrm rot="16200000">
            <a:off x="6206928" y="1358060"/>
            <a:ext cx="266913" cy="230063"/>
          </a:xfrm>
          <a:custGeom>
            <a:avLst/>
            <a:gdLst/>
            <a:ahLst/>
            <a:cxnLst/>
            <a:rect l="l" t="t" r="r" b="b"/>
            <a:pathLst>
              <a:path w="266913" h="230063">
                <a:moveTo>
                  <a:pt x="133457" y="0"/>
                </a:moveTo>
                <a:lnTo>
                  <a:pt x="0" y="230063"/>
                </a:lnTo>
                <a:lnTo>
                  <a:pt x="266913" y="230063"/>
                </a:lnTo>
                <a:close/>
              </a:path>
            </a:pathLst>
          </a:custGeom>
          <a:solidFill>
            <a:srgbClr val="6B913A"/>
          </a:solidFill>
        </p:spPr>
      </p:sp>
      <p:sp>
        <p:nvSpPr>
          <p:cNvPr id="9" name="Text 5"/>
          <p:cNvSpPr/>
          <p:nvPr/>
        </p:nvSpPr>
        <p:spPr>
          <a:xfrm>
            <a:off x="6206928" y="1358060"/>
            <a:ext cx="266913" cy="23006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0" name="Text 6"/>
          <p:cNvSpPr/>
          <p:nvPr/>
        </p:nvSpPr>
        <p:spPr>
          <a:xfrm>
            <a:off x="5464358" y="3662904"/>
            <a:ext cx="1850928" cy="42037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1835"/>
              </a:lnSpc>
              <a:spcBef>
                <a:spcPts val="365"/>
              </a:spcBef>
              <a:buNone/>
            </a:pPr>
            <a:r>
              <a:rPr lang="en-US" sz="1600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2025-02-27</a:t>
            </a:r>
            <a:endParaRPr lang="en-US" sz="1600" dirty="0">
              <a:solidFill>
                <a:srgbClr val="6B913A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1" name="Text 7"/>
          <p:cNvSpPr/>
          <p:nvPr/>
        </p:nvSpPr>
        <p:spPr>
          <a:xfrm>
            <a:off x="394335" y="1101725"/>
            <a:ext cx="8228965" cy="1754505"/>
          </a:xfrm>
          <a:prstGeom prst="rect">
            <a:avLst/>
          </a:prstGeom>
          <a:solidFill>
            <a:schemeClr val="bg1"/>
          </a:solidFill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6120"/>
              </a:lnSpc>
              <a:spcBef>
                <a:spcPts val="365"/>
              </a:spcBef>
              <a:buNone/>
            </a:pPr>
            <a:r>
              <a:rPr lang="en-US" sz="4455" b="1" dirty="0">
                <a:solidFill>
                  <a:srgbClr val="6B913A"/>
                </a:solidFill>
                <a:latin typeface="汉仪旗黑-85S" pitchFamily="34" charset="0"/>
                <a:ea typeface="汉仪旗黑-85S" pitchFamily="34" charset="-122"/>
                <a:cs typeface="汉仪旗黑-85S" pitchFamily="34" charset="-120"/>
              </a:rPr>
              <a:t>《追求理解的教学设计》第八章“指标与效度”阅读分享</a:t>
            </a:r>
            <a:endParaRPr lang="en-US" sz="1460" dirty="0"/>
          </a:p>
        </p:txBody>
      </p:sp>
      <p:sp>
        <p:nvSpPr>
          <p:cNvPr id="12" name="Text 8"/>
          <p:cNvSpPr/>
          <p:nvPr/>
        </p:nvSpPr>
        <p:spPr>
          <a:xfrm>
            <a:off x="919704" y="3197200"/>
            <a:ext cx="5108204" cy="37719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r">
              <a:lnSpc>
                <a:spcPts val="1500"/>
              </a:lnSpc>
              <a:spcBef>
                <a:spcPts val="365"/>
              </a:spcBef>
              <a:buNone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分享</a:t>
            </a:r>
            <a:r>
              <a:rPr 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人:  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王丽红</a:t>
            </a:r>
            <a:endParaRPr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4" name="Text 1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04637" y="1061527"/>
            <a:ext cx="3632637" cy="3632454"/>
          </a:xfrm>
          <a:prstGeom prst="ellipse">
            <a:avLst/>
          </a:prstGeom>
        </p:spPr>
      </p:pic>
      <p:sp>
        <p:nvSpPr>
          <p:cNvPr id="9" name="Text 5"/>
          <p:cNvSpPr/>
          <p:nvPr/>
        </p:nvSpPr>
        <p:spPr>
          <a:xfrm>
            <a:off x="4798990" y="1827179"/>
            <a:ext cx="4292742" cy="378619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2040"/>
              </a:lnSpc>
              <a:spcBef>
                <a:spcPts val="365"/>
              </a:spcBef>
              <a:buNone/>
            </a:pPr>
            <a:r>
              <a:rPr lang="en-US" sz="146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多样化评估：结合口头表达、项目作品、反思日志等，避免单一测试的片面性。</a:t>
            </a:r>
            <a:endParaRPr lang="en-US" sz="1460" dirty="0"/>
          </a:p>
        </p:txBody>
      </p:sp>
      <p:sp>
        <p:nvSpPr>
          <p:cNvPr id="11" name="Text 7"/>
          <p:cNvSpPr/>
          <p:nvPr/>
        </p:nvSpPr>
        <p:spPr>
          <a:xfrm>
            <a:off x="4798990" y="2815168"/>
            <a:ext cx="4290090" cy="96964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2040"/>
              </a:lnSpc>
              <a:spcBef>
                <a:spcPts val="365"/>
              </a:spcBef>
              <a:buNone/>
            </a:pPr>
            <a:r>
              <a:rPr lang="en-US" sz="146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关注误解：书中强调“误解是理解的前奏”，教师需通过前测与后测捕捉学生认知偏差（如美术教师通过学生作业发现“形式模仿≠审美理解”）。</a:t>
            </a:r>
            <a:endParaRPr lang="en-US" sz="1460" dirty="0"/>
          </a:p>
        </p:txBody>
      </p:sp>
      <p:sp>
        <p:nvSpPr>
          <p:cNvPr id="12" name="Text 8"/>
          <p:cNvSpPr/>
          <p:nvPr/>
        </p:nvSpPr>
        <p:spPr>
          <a:xfrm>
            <a:off x="916777" y="110002"/>
            <a:ext cx="7588057" cy="4810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效度提升策略</a:t>
            </a:r>
            <a:endParaRPr lang="en-US" sz="146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117784" y="1114840"/>
            <a:ext cx="2908432" cy="1078563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9795"/>
              </a:lnSpc>
              <a:spcBef>
                <a:spcPts val="365"/>
              </a:spcBef>
              <a:buNone/>
            </a:pPr>
            <a:r>
              <a:rPr lang="en-US" sz="708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03</a:t>
            </a:r>
            <a:endParaRPr lang="en-US" sz="1460" dirty="0"/>
          </a:p>
        </p:txBody>
      </p:sp>
      <p:sp>
        <p:nvSpPr>
          <p:cNvPr id="4" name="Text 1"/>
          <p:cNvSpPr/>
          <p:nvPr/>
        </p:nvSpPr>
        <p:spPr>
          <a:xfrm>
            <a:off x="1747144" y="2318533"/>
            <a:ext cx="5649712" cy="518779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3675"/>
              </a:lnSpc>
              <a:spcBef>
                <a:spcPts val="365"/>
              </a:spcBef>
              <a:buNone/>
            </a:pPr>
            <a:r>
              <a:rPr lang="en-US" sz="2630" dirty="0">
                <a:solidFill>
                  <a:srgbClr val="6B913A"/>
                </a:solidFill>
                <a:latin typeface="汉仪旗黑-85S" pitchFamily="34" charset="0"/>
                <a:ea typeface="汉仪旗黑-85S" pitchFamily="34" charset="-122"/>
                <a:cs typeface="汉仪旗黑-85S" pitchFamily="34" charset="-120"/>
              </a:rPr>
              <a:t>个人反思与教学改进</a:t>
            </a:r>
            <a:endParaRPr lang="en-US" sz="146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4" name="Text 1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/>
        </p:nvSpPr>
        <p:spPr>
          <a:xfrm>
            <a:off x="5290924" y="1398803"/>
            <a:ext cx="225674" cy="371521"/>
          </a:xfrm>
          <a:custGeom>
            <a:avLst/>
            <a:gdLst/>
            <a:ahLst/>
            <a:cxnLst/>
            <a:rect l="l" t="t" r="r" b="b"/>
            <a:pathLst>
              <a:path w="225674" h="371521">
                <a:moveTo>
                  <a:pt x="85106" y="348382"/>
                </a:moveTo>
                <a:cubicBezTo>
                  <a:pt x="88160" y="345510"/>
                  <a:pt x="92993" y="345751"/>
                  <a:pt x="95827" y="348847"/>
                </a:cubicBezTo>
                <a:cubicBezTo>
                  <a:pt x="104944" y="358822"/>
                  <a:pt x="120718" y="358822"/>
                  <a:pt x="129835" y="348847"/>
                </a:cubicBezTo>
                <a:cubicBezTo>
                  <a:pt x="132669" y="345751"/>
                  <a:pt x="137491" y="345510"/>
                  <a:pt x="140555" y="348382"/>
                </a:cubicBezTo>
                <a:cubicBezTo>
                  <a:pt x="143653" y="351220"/>
                  <a:pt x="143884" y="356001"/>
                  <a:pt x="141050" y="359097"/>
                </a:cubicBezTo>
                <a:cubicBezTo>
                  <a:pt x="133800" y="366974"/>
                  <a:pt x="123541" y="371480"/>
                  <a:pt x="112831" y="371480"/>
                </a:cubicBezTo>
                <a:cubicBezTo>
                  <a:pt x="102121" y="371480"/>
                  <a:pt x="91862" y="366974"/>
                  <a:pt x="84612" y="359097"/>
                </a:cubicBezTo>
                <a:cubicBezTo>
                  <a:pt x="81778" y="356001"/>
                  <a:pt x="82009" y="351220"/>
                  <a:pt x="85106" y="348382"/>
                </a:cubicBezTo>
                <a:moveTo>
                  <a:pt x="167390" y="304218"/>
                </a:moveTo>
                <a:cubicBezTo>
                  <a:pt x="171443" y="303220"/>
                  <a:pt x="175595" y="305679"/>
                  <a:pt x="176595" y="309773"/>
                </a:cubicBezTo>
                <a:cubicBezTo>
                  <a:pt x="177605" y="313814"/>
                  <a:pt x="175145" y="317925"/>
                  <a:pt x="171081" y="318922"/>
                </a:cubicBezTo>
                <a:cubicBezTo>
                  <a:pt x="133481" y="328347"/>
                  <a:pt x="95871" y="337720"/>
                  <a:pt x="58272" y="347110"/>
                </a:cubicBezTo>
                <a:cubicBezTo>
                  <a:pt x="54219" y="348107"/>
                  <a:pt x="50067" y="345648"/>
                  <a:pt x="49067" y="341589"/>
                </a:cubicBezTo>
                <a:cubicBezTo>
                  <a:pt x="48056" y="337548"/>
                  <a:pt x="50517" y="333403"/>
                  <a:pt x="54581" y="332405"/>
                </a:cubicBezTo>
                <a:cubicBezTo>
                  <a:pt x="92180" y="323015"/>
                  <a:pt x="129791" y="313642"/>
                  <a:pt x="167390" y="304218"/>
                </a:cubicBezTo>
                <a:moveTo>
                  <a:pt x="167390" y="276666"/>
                </a:moveTo>
                <a:cubicBezTo>
                  <a:pt x="171443" y="275617"/>
                  <a:pt x="175595" y="278076"/>
                  <a:pt x="176595" y="282170"/>
                </a:cubicBezTo>
                <a:cubicBezTo>
                  <a:pt x="177605" y="286211"/>
                  <a:pt x="175145" y="290304"/>
                  <a:pt x="171081" y="291353"/>
                </a:cubicBezTo>
                <a:cubicBezTo>
                  <a:pt x="133481" y="300726"/>
                  <a:pt x="95871" y="310082"/>
                  <a:pt x="58272" y="319455"/>
                </a:cubicBezTo>
                <a:cubicBezTo>
                  <a:pt x="54219" y="320504"/>
                  <a:pt x="50067" y="318011"/>
                  <a:pt x="49067" y="313952"/>
                </a:cubicBezTo>
                <a:cubicBezTo>
                  <a:pt x="48056" y="309910"/>
                  <a:pt x="50517" y="305817"/>
                  <a:pt x="54581" y="304768"/>
                </a:cubicBezTo>
                <a:cubicBezTo>
                  <a:pt x="92180" y="295395"/>
                  <a:pt x="129791" y="286022"/>
                  <a:pt x="167390" y="276666"/>
                </a:cubicBezTo>
                <a:moveTo>
                  <a:pt x="112853" y="138737"/>
                </a:moveTo>
                <a:cubicBezTo>
                  <a:pt x="115632" y="138737"/>
                  <a:pt x="118367" y="138823"/>
                  <a:pt x="121102" y="139012"/>
                </a:cubicBezTo>
                <a:cubicBezTo>
                  <a:pt x="123881" y="139236"/>
                  <a:pt x="126660" y="139511"/>
                  <a:pt x="129395" y="139924"/>
                </a:cubicBezTo>
                <a:cubicBezTo>
                  <a:pt x="132130" y="140320"/>
                  <a:pt x="134909" y="140835"/>
                  <a:pt x="137644" y="141420"/>
                </a:cubicBezTo>
                <a:cubicBezTo>
                  <a:pt x="140380" y="142057"/>
                  <a:pt x="143115" y="142744"/>
                  <a:pt x="145850" y="143553"/>
                </a:cubicBezTo>
                <a:cubicBezTo>
                  <a:pt x="151781" y="145290"/>
                  <a:pt x="153231" y="153029"/>
                  <a:pt x="148354" y="156813"/>
                </a:cubicBezTo>
                <a:cubicBezTo>
                  <a:pt x="148134" y="157002"/>
                  <a:pt x="147904" y="157174"/>
                  <a:pt x="147673" y="157397"/>
                </a:cubicBezTo>
                <a:cubicBezTo>
                  <a:pt x="147442" y="157638"/>
                  <a:pt x="147179" y="157862"/>
                  <a:pt x="146948" y="158085"/>
                </a:cubicBezTo>
                <a:cubicBezTo>
                  <a:pt x="146717" y="158360"/>
                  <a:pt x="146443" y="158636"/>
                  <a:pt x="146212" y="158911"/>
                </a:cubicBezTo>
                <a:cubicBezTo>
                  <a:pt x="145949" y="159220"/>
                  <a:pt x="145718" y="159547"/>
                  <a:pt x="145443" y="159857"/>
                </a:cubicBezTo>
                <a:cubicBezTo>
                  <a:pt x="145169" y="160235"/>
                  <a:pt x="144938" y="160596"/>
                  <a:pt x="144663" y="161009"/>
                </a:cubicBezTo>
                <a:cubicBezTo>
                  <a:pt x="144389" y="161422"/>
                  <a:pt x="144169" y="161817"/>
                  <a:pt x="143895" y="162230"/>
                </a:cubicBezTo>
                <a:cubicBezTo>
                  <a:pt x="143620" y="162694"/>
                  <a:pt x="143389" y="163141"/>
                  <a:pt x="143115" y="163606"/>
                </a:cubicBezTo>
                <a:cubicBezTo>
                  <a:pt x="142895" y="164053"/>
                  <a:pt x="142664" y="164517"/>
                  <a:pt x="142434" y="164964"/>
                </a:cubicBezTo>
                <a:cubicBezTo>
                  <a:pt x="142159" y="165515"/>
                  <a:pt x="141928" y="166065"/>
                  <a:pt x="141665" y="166598"/>
                </a:cubicBezTo>
                <a:cubicBezTo>
                  <a:pt x="141434" y="167200"/>
                  <a:pt x="141159" y="167785"/>
                  <a:pt x="140929" y="168387"/>
                </a:cubicBezTo>
                <a:cubicBezTo>
                  <a:pt x="140654" y="169023"/>
                  <a:pt x="140423" y="169660"/>
                  <a:pt x="140204" y="170347"/>
                </a:cubicBezTo>
                <a:cubicBezTo>
                  <a:pt x="139929" y="171018"/>
                  <a:pt x="139699" y="171706"/>
                  <a:pt x="139468" y="172394"/>
                </a:cubicBezTo>
                <a:cubicBezTo>
                  <a:pt x="139248" y="173116"/>
                  <a:pt x="139017" y="173839"/>
                  <a:pt x="138787" y="174578"/>
                </a:cubicBezTo>
                <a:cubicBezTo>
                  <a:pt x="138556" y="175352"/>
                  <a:pt x="138336" y="176126"/>
                  <a:pt x="138106" y="176900"/>
                </a:cubicBezTo>
                <a:cubicBezTo>
                  <a:pt x="137875" y="177725"/>
                  <a:pt x="137644" y="178585"/>
                  <a:pt x="137469" y="179394"/>
                </a:cubicBezTo>
                <a:cubicBezTo>
                  <a:pt x="137238" y="180271"/>
                  <a:pt x="137007" y="181131"/>
                  <a:pt x="136832" y="181991"/>
                </a:cubicBezTo>
                <a:cubicBezTo>
                  <a:pt x="136601" y="182902"/>
                  <a:pt x="136414" y="183814"/>
                  <a:pt x="136238" y="184725"/>
                </a:cubicBezTo>
                <a:cubicBezTo>
                  <a:pt x="135821" y="186686"/>
                  <a:pt x="135415" y="188595"/>
                  <a:pt x="135096" y="190555"/>
                </a:cubicBezTo>
                <a:cubicBezTo>
                  <a:pt x="134734" y="192705"/>
                  <a:pt x="134371" y="194838"/>
                  <a:pt x="134097" y="196936"/>
                </a:cubicBezTo>
                <a:cubicBezTo>
                  <a:pt x="133822" y="198707"/>
                  <a:pt x="133591" y="200496"/>
                  <a:pt x="133361" y="202267"/>
                </a:cubicBezTo>
                <a:cubicBezTo>
                  <a:pt x="133086" y="204675"/>
                  <a:pt x="132811" y="207134"/>
                  <a:pt x="132592" y="209542"/>
                </a:cubicBezTo>
                <a:cubicBezTo>
                  <a:pt x="132317" y="212139"/>
                  <a:pt x="132086" y="214736"/>
                  <a:pt x="131856" y="217333"/>
                </a:cubicBezTo>
                <a:cubicBezTo>
                  <a:pt x="131680" y="220067"/>
                  <a:pt x="131493" y="222853"/>
                  <a:pt x="131317" y="225622"/>
                </a:cubicBezTo>
                <a:cubicBezTo>
                  <a:pt x="131087" y="229819"/>
                  <a:pt x="127484" y="233000"/>
                  <a:pt x="123288" y="232725"/>
                </a:cubicBezTo>
                <a:cubicBezTo>
                  <a:pt x="119092" y="232501"/>
                  <a:pt x="115906" y="228907"/>
                  <a:pt x="116181" y="224711"/>
                </a:cubicBezTo>
                <a:cubicBezTo>
                  <a:pt x="116412" y="220944"/>
                  <a:pt x="116631" y="217161"/>
                  <a:pt x="116950" y="213429"/>
                </a:cubicBezTo>
                <a:cubicBezTo>
                  <a:pt x="117137" y="211606"/>
                  <a:pt x="117269" y="209817"/>
                  <a:pt x="117455" y="208046"/>
                </a:cubicBezTo>
                <a:cubicBezTo>
                  <a:pt x="117642" y="206309"/>
                  <a:pt x="117818" y="204640"/>
                  <a:pt x="118004" y="202903"/>
                </a:cubicBezTo>
                <a:cubicBezTo>
                  <a:pt x="118180" y="201270"/>
                  <a:pt x="118411" y="199619"/>
                  <a:pt x="118598" y="197985"/>
                </a:cubicBezTo>
                <a:cubicBezTo>
                  <a:pt x="118729" y="196884"/>
                  <a:pt x="118916" y="195835"/>
                  <a:pt x="119048" y="194803"/>
                </a:cubicBezTo>
                <a:cubicBezTo>
                  <a:pt x="119279" y="193238"/>
                  <a:pt x="119509" y="191742"/>
                  <a:pt x="119784" y="190194"/>
                </a:cubicBezTo>
                <a:cubicBezTo>
                  <a:pt x="120004" y="188732"/>
                  <a:pt x="120234" y="187288"/>
                  <a:pt x="120509" y="185774"/>
                </a:cubicBezTo>
                <a:cubicBezTo>
                  <a:pt x="120784" y="184415"/>
                  <a:pt x="121058" y="183005"/>
                  <a:pt x="121377" y="181595"/>
                </a:cubicBezTo>
                <a:cubicBezTo>
                  <a:pt x="121651" y="180271"/>
                  <a:pt x="121926" y="178946"/>
                  <a:pt x="122244" y="177588"/>
                </a:cubicBezTo>
                <a:cubicBezTo>
                  <a:pt x="122563" y="176298"/>
                  <a:pt x="122882" y="175077"/>
                  <a:pt x="123200" y="173804"/>
                </a:cubicBezTo>
                <a:cubicBezTo>
                  <a:pt x="123519" y="172566"/>
                  <a:pt x="123881" y="171379"/>
                  <a:pt x="124244" y="170210"/>
                </a:cubicBezTo>
                <a:cubicBezTo>
                  <a:pt x="124617" y="169023"/>
                  <a:pt x="124980" y="167888"/>
                  <a:pt x="125342" y="166736"/>
                </a:cubicBezTo>
                <a:cubicBezTo>
                  <a:pt x="125704" y="165687"/>
                  <a:pt x="126122" y="164603"/>
                  <a:pt x="126528" y="163503"/>
                </a:cubicBezTo>
                <a:cubicBezTo>
                  <a:pt x="126935" y="162505"/>
                  <a:pt x="127352" y="161508"/>
                  <a:pt x="127803" y="160510"/>
                </a:cubicBezTo>
                <a:cubicBezTo>
                  <a:pt x="128209" y="159495"/>
                  <a:pt x="128670" y="158550"/>
                  <a:pt x="129121" y="157638"/>
                </a:cubicBezTo>
                <a:cubicBezTo>
                  <a:pt x="129351" y="157174"/>
                  <a:pt x="129582" y="156761"/>
                  <a:pt x="129813" y="156365"/>
                </a:cubicBezTo>
                <a:cubicBezTo>
                  <a:pt x="129944" y="156090"/>
                  <a:pt x="130131" y="155763"/>
                  <a:pt x="130307" y="155454"/>
                </a:cubicBezTo>
                <a:cubicBezTo>
                  <a:pt x="129263" y="155265"/>
                  <a:pt x="128209" y="155075"/>
                  <a:pt x="127165" y="154938"/>
                </a:cubicBezTo>
                <a:cubicBezTo>
                  <a:pt x="124793" y="154577"/>
                  <a:pt x="122420" y="154302"/>
                  <a:pt x="120004" y="154130"/>
                </a:cubicBezTo>
                <a:cubicBezTo>
                  <a:pt x="117642" y="153992"/>
                  <a:pt x="115225" y="153906"/>
                  <a:pt x="112853" y="153906"/>
                </a:cubicBezTo>
                <a:cubicBezTo>
                  <a:pt x="110480" y="153906"/>
                  <a:pt x="108064" y="153940"/>
                  <a:pt x="105691" y="154130"/>
                </a:cubicBezTo>
                <a:cubicBezTo>
                  <a:pt x="103286" y="154302"/>
                  <a:pt x="100913" y="154577"/>
                  <a:pt x="98540" y="154938"/>
                </a:cubicBezTo>
                <a:cubicBezTo>
                  <a:pt x="97497" y="155075"/>
                  <a:pt x="96442" y="155265"/>
                  <a:pt x="95399" y="155454"/>
                </a:cubicBezTo>
                <a:cubicBezTo>
                  <a:pt x="95575" y="155763"/>
                  <a:pt x="95761" y="156090"/>
                  <a:pt x="95937" y="156365"/>
                </a:cubicBezTo>
                <a:cubicBezTo>
                  <a:pt x="96124" y="156761"/>
                  <a:pt x="96354" y="157174"/>
                  <a:pt x="96585" y="157638"/>
                </a:cubicBezTo>
                <a:cubicBezTo>
                  <a:pt x="97035" y="158550"/>
                  <a:pt x="97497" y="159495"/>
                  <a:pt x="97903" y="160510"/>
                </a:cubicBezTo>
                <a:cubicBezTo>
                  <a:pt x="98354" y="161508"/>
                  <a:pt x="98771" y="162505"/>
                  <a:pt x="99177" y="163503"/>
                </a:cubicBezTo>
                <a:cubicBezTo>
                  <a:pt x="99584" y="164603"/>
                  <a:pt x="100001" y="165687"/>
                  <a:pt x="100364" y="166736"/>
                </a:cubicBezTo>
                <a:cubicBezTo>
                  <a:pt x="100726" y="167888"/>
                  <a:pt x="101089" y="169023"/>
                  <a:pt x="101462" y="170210"/>
                </a:cubicBezTo>
                <a:cubicBezTo>
                  <a:pt x="101825" y="171379"/>
                  <a:pt x="102187" y="172566"/>
                  <a:pt x="102506" y="173804"/>
                </a:cubicBezTo>
                <a:cubicBezTo>
                  <a:pt x="102824" y="175077"/>
                  <a:pt x="103143" y="176298"/>
                  <a:pt x="103461" y="177588"/>
                </a:cubicBezTo>
                <a:cubicBezTo>
                  <a:pt x="103780" y="178946"/>
                  <a:pt x="104054" y="180271"/>
                  <a:pt x="104329" y="181595"/>
                </a:cubicBezTo>
                <a:cubicBezTo>
                  <a:pt x="104648" y="183005"/>
                  <a:pt x="104922" y="184415"/>
                  <a:pt x="105197" y="185774"/>
                </a:cubicBezTo>
                <a:cubicBezTo>
                  <a:pt x="105471" y="187288"/>
                  <a:pt x="105691" y="188732"/>
                  <a:pt x="105966" y="190194"/>
                </a:cubicBezTo>
                <a:cubicBezTo>
                  <a:pt x="106196" y="191742"/>
                  <a:pt x="106427" y="193238"/>
                  <a:pt x="106658" y="194803"/>
                </a:cubicBezTo>
                <a:cubicBezTo>
                  <a:pt x="107064" y="197486"/>
                  <a:pt x="107383" y="200221"/>
                  <a:pt x="107701" y="202903"/>
                </a:cubicBezTo>
                <a:cubicBezTo>
                  <a:pt x="108108" y="206412"/>
                  <a:pt x="108426" y="209920"/>
                  <a:pt x="108756" y="213429"/>
                </a:cubicBezTo>
                <a:cubicBezTo>
                  <a:pt x="109074" y="217161"/>
                  <a:pt x="109338" y="220944"/>
                  <a:pt x="109525" y="224711"/>
                </a:cubicBezTo>
                <a:cubicBezTo>
                  <a:pt x="109799" y="228907"/>
                  <a:pt x="106603" y="232501"/>
                  <a:pt x="102418" y="232725"/>
                </a:cubicBezTo>
                <a:cubicBezTo>
                  <a:pt x="98222" y="233000"/>
                  <a:pt x="94619" y="229819"/>
                  <a:pt x="94388" y="225622"/>
                </a:cubicBezTo>
                <a:cubicBezTo>
                  <a:pt x="94212" y="222853"/>
                  <a:pt x="94026" y="220067"/>
                  <a:pt x="93850" y="217333"/>
                </a:cubicBezTo>
                <a:cubicBezTo>
                  <a:pt x="93619" y="214736"/>
                  <a:pt x="93389" y="212139"/>
                  <a:pt x="93158" y="209542"/>
                </a:cubicBezTo>
                <a:cubicBezTo>
                  <a:pt x="92883" y="207134"/>
                  <a:pt x="92620" y="204675"/>
                  <a:pt x="92345" y="202267"/>
                </a:cubicBezTo>
                <a:cubicBezTo>
                  <a:pt x="92114" y="200496"/>
                  <a:pt x="91884" y="198707"/>
                  <a:pt x="91609" y="196936"/>
                </a:cubicBezTo>
                <a:cubicBezTo>
                  <a:pt x="91335" y="194838"/>
                  <a:pt x="90972" y="192705"/>
                  <a:pt x="90610" y="190555"/>
                </a:cubicBezTo>
                <a:cubicBezTo>
                  <a:pt x="90291" y="188595"/>
                  <a:pt x="89885" y="186651"/>
                  <a:pt x="89467" y="184725"/>
                </a:cubicBezTo>
                <a:cubicBezTo>
                  <a:pt x="89105" y="182954"/>
                  <a:pt x="88698" y="181131"/>
                  <a:pt x="88237" y="179394"/>
                </a:cubicBezTo>
                <a:cubicBezTo>
                  <a:pt x="87875" y="177760"/>
                  <a:pt x="87413" y="176160"/>
                  <a:pt x="86919" y="174578"/>
                </a:cubicBezTo>
                <a:cubicBezTo>
                  <a:pt x="86688" y="173839"/>
                  <a:pt x="86458" y="173116"/>
                  <a:pt x="86238" y="172394"/>
                </a:cubicBezTo>
                <a:cubicBezTo>
                  <a:pt x="86007" y="171706"/>
                  <a:pt x="85777" y="171018"/>
                  <a:pt x="85502" y="170347"/>
                </a:cubicBezTo>
                <a:cubicBezTo>
                  <a:pt x="85271" y="169660"/>
                  <a:pt x="85052" y="169023"/>
                  <a:pt x="84777" y="168387"/>
                </a:cubicBezTo>
                <a:cubicBezTo>
                  <a:pt x="84546" y="167785"/>
                  <a:pt x="84272" y="167200"/>
                  <a:pt x="84041" y="166598"/>
                </a:cubicBezTo>
                <a:cubicBezTo>
                  <a:pt x="83777" y="166065"/>
                  <a:pt x="83547" y="165515"/>
                  <a:pt x="83272" y="164964"/>
                </a:cubicBezTo>
                <a:cubicBezTo>
                  <a:pt x="83041" y="164517"/>
                  <a:pt x="82811" y="164053"/>
                  <a:pt x="82591" y="163606"/>
                </a:cubicBezTo>
                <a:cubicBezTo>
                  <a:pt x="82316" y="163141"/>
                  <a:pt x="82086" y="162694"/>
                  <a:pt x="81811" y="162230"/>
                </a:cubicBezTo>
                <a:cubicBezTo>
                  <a:pt x="81537" y="161817"/>
                  <a:pt x="81306" y="161422"/>
                  <a:pt x="81042" y="161009"/>
                </a:cubicBezTo>
                <a:cubicBezTo>
                  <a:pt x="80768" y="160596"/>
                  <a:pt x="80537" y="160235"/>
                  <a:pt x="80262" y="159857"/>
                </a:cubicBezTo>
                <a:cubicBezTo>
                  <a:pt x="79988" y="159547"/>
                  <a:pt x="79757" y="159220"/>
                  <a:pt x="79483" y="158911"/>
                </a:cubicBezTo>
                <a:cubicBezTo>
                  <a:pt x="79263" y="158636"/>
                  <a:pt x="78988" y="158360"/>
                  <a:pt x="78758" y="158085"/>
                </a:cubicBezTo>
                <a:cubicBezTo>
                  <a:pt x="78527" y="157862"/>
                  <a:pt x="78252" y="157638"/>
                  <a:pt x="78033" y="157397"/>
                </a:cubicBezTo>
                <a:cubicBezTo>
                  <a:pt x="77802" y="157174"/>
                  <a:pt x="77571" y="157002"/>
                  <a:pt x="77341" y="156813"/>
                </a:cubicBezTo>
                <a:cubicBezTo>
                  <a:pt x="72464" y="153029"/>
                  <a:pt x="73924" y="145290"/>
                  <a:pt x="79856" y="143553"/>
                </a:cubicBezTo>
                <a:cubicBezTo>
                  <a:pt x="82591" y="142744"/>
                  <a:pt x="85326" y="142057"/>
                  <a:pt x="88061" y="141420"/>
                </a:cubicBezTo>
                <a:cubicBezTo>
                  <a:pt x="90796" y="140835"/>
                  <a:pt x="93575" y="140320"/>
                  <a:pt x="96310" y="139924"/>
                </a:cubicBezTo>
                <a:cubicBezTo>
                  <a:pt x="99090" y="139511"/>
                  <a:pt x="101825" y="139236"/>
                  <a:pt x="104604" y="139012"/>
                </a:cubicBezTo>
                <a:cubicBezTo>
                  <a:pt x="107339" y="138823"/>
                  <a:pt x="110074" y="138737"/>
                  <a:pt x="112853" y="138737"/>
                </a:cubicBezTo>
                <a:moveTo>
                  <a:pt x="112831" y="0"/>
                </a:moveTo>
                <a:cubicBezTo>
                  <a:pt x="149716" y="0"/>
                  <a:pt x="184273" y="17989"/>
                  <a:pt x="205385" y="48206"/>
                </a:cubicBezTo>
                <a:cubicBezTo>
                  <a:pt x="226497" y="78441"/>
                  <a:pt x="231461" y="116999"/>
                  <a:pt x="218698" y="151601"/>
                </a:cubicBezTo>
                <a:cubicBezTo>
                  <a:pt x="205615" y="187064"/>
                  <a:pt x="166720" y="205776"/>
                  <a:pt x="160657" y="250697"/>
                </a:cubicBezTo>
                <a:cubicBezTo>
                  <a:pt x="162886" y="250112"/>
                  <a:pt x="165171" y="249562"/>
                  <a:pt x="167401" y="249012"/>
                </a:cubicBezTo>
                <a:cubicBezTo>
                  <a:pt x="171465" y="247980"/>
                  <a:pt x="175606" y="250473"/>
                  <a:pt x="176617" y="254532"/>
                </a:cubicBezTo>
                <a:cubicBezTo>
                  <a:pt x="177616" y="258574"/>
                  <a:pt x="175156" y="262719"/>
                  <a:pt x="171103" y="263733"/>
                </a:cubicBezTo>
                <a:cubicBezTo>
                  <a:pt x="133481" y="273106"/>
                  <a:pt x="95871" y="282479"/>
                  <a:pt x="58261" y="291904"/>
                </a:cubicBezTo>
                <a:cubicBezTo>
                  <a:pt x="54197" y="292901"/>
                  <a:pt x="50056" y="290442"/>
                  <a:pt x="49045" y="286349"/>
                </a:cubicBezTo>
                <a:cubicBezTo>
                  <a:pt x="48045" y="282290"/>
                  <a:pt x="50506" y="278197"/>
                  <a:pt x="54559" y="277148"/>
                </a:cubicBezTo>
                <a:cubicBezTo>
                  <a:pt x="85293" y="269512"/>
                  <a:pt x="116027" y="261807"/>
                  <a:pt x="146750" y="254171"/>
                </a:cubicBezTo>
                <a:cubicBezTo>
                  <a:pt x="145652" y="252486"/>
                  <a:pt x="145290" y="250938"/>
                  <a:pt x="145564" y="248977"/>
                </a:cubicBezTo>
                <a:cubicBezTo>
                  <a:pt x="145982" y="245796"/>
                  <a:pt x="146520" y="242700"/>
                  <a:pt x="147256" y="239604"/>
                </a:cubicBezTo>
                <a:cubicBezTo>
                  <a:pt x="147937" y="236595"/>
                  <a:pt x="148761" y="233671"/>
                  <a:pt x="149760" y="230816"/>
                </a:cubicBezTo>
                <a:cubicBezTo>
                  <a:pt x="150672" y="228030"/>
                  <a:pt x="151726" y="225295"/>
                  <a:pt x="152902" y="222613"/>
                </a:cubicBezTo>
                <a:cubicBezTo>
                  <a:pt x="154000" y="220016"/>
                  <a:pt x="155230" y="217470"/>
                  <a:pt x="156548" y="214959"/>
                </a:cubicBezTo>
                <a:cubicBezTo>
                  <a:pt x="157834" y="212603"/>
                  <a:pt x="159240" y="210230"/>
                  <a:pt x="160657" y="207908"/>
                </a:cubicBezTo>
                <a:cubicBezTo>
                  <a:pt x="162074" y="205672"/>
                  <a:pt x="163534" y="203488"/>
                  <a:pt x="165039" y="201304"/>
                </a:cubicBezTo>
                <a:cubicBezTo>
                  <a:pt x="166489" y="199223"/>
                  <a:pt x="168038" y="197159"/>
                  <a:pt x="169598" y="195164"/>
                </a:cubicBezTo>
                <a:cubicBezTo>
                  <a:pt x="171103" y="193169"/>
                  <a:pt x="172651" y="191243"/>
                  <a:pt x="174200" y="189334"/>
                </a:cubicBezTo>
                <a:cubicBezTo>
                  <a:pt x="175749" y="187477"/>
                  <a:pt x="177254" y="185602"/>
                  <a:pt x="178803" y="183779"/>
                </a:cubicBezTo>
                <a:cubicBezTo>
                  <a:pt x="180220" y="182094"/>
                  <a:pt x="181626" y="180408"/>
                  <a:pt x="183043" y="178775"/>
                </a:cubicBezTo>
                <a:cubicBezTo>
                  <a:pt x="183768" y="177915"/>
                  <a:pt x="184504" y="177037"/>
                  <a:pt x="185185" y="176178"/>
                </a:cubicBezTo>
                <a:cubicBezTo>
                  <a:pt x="186602" y="174492"/>
                  <a:pt x="188008" y="172807"/>
                  <a:pt x="189337" y="171087"/>
                </a:cubicBezTo>
                <a:cubicBezTo>
                  <a:pt x="190655" y="169436"/>
                  <a:pt x="191929" y="167802"/>
                  <a:pt x="193214" y="166117"/>
                </a:cubicBezTo>
                <a:cubicBezTo>
                  <a:pt x="194400" y="164534"/>
                  <a:pt x="195576" y="162883"/>
                  <a:pt x="196674" y="161198"/>
                </a:cubicBezTo>
                <a:cubicBezTo>
                  <a:pt x="197718" y="159616"/>
                  <a:pt x="198772" y="157965"/>
                  <a:pt x="199728" y="156279"/>
                </a:cubicBezTo>
                <a:cubicBezTo>
                  <a:pt x="200639" y="154697"/>
                  <a:pt x="201507" y="153046"/>
                  <a:pt x="202331" y="151378"/>
                </a:cubicBezTo>
                <a:cubicBezTo>
                  <a:pt x="203100" y="149727"/>
                  <a:pt x="203836" y="148041"/>
                  <a:pt x="204473" y="146356"/>
                </a:cubicBezTo>
                <a:cubicBezTo>
                  <a:pt x="215501" y="116449"/>
                  <a:pt x="211173" y="83033"/>
                  <a:pt x="192939" y="56909"/>
                </a:cubicBezTo>
                <a:cubicBezTo>
                  <a:pt x="174651" y="30733"/>
                  <a:pt x="144740" y="15152"/>
                  <a:pt x="112831" y="15152"/>
                </a:cubicBezTo>
                <a:cubicBezTo>
                  <a:pt x="80921" y="15152"/>
                  <a:pt x="51011" y="30733"/>
                  <a:pt x="32722" y="56909"/>
                </a:cubicBezTo>
                <a:cubicBezTo>
                  <a:pt x="14488" y="83033"/>
                  <a:pt x="10160" y="116449"/>
                  <a:pt x="21189" y="146356"/>
                </a:cubicBezTo>
                <a:cubicBezTo>
                  <a:pt x="21650" y="147543"/>
                  <a:pt x="22144" y="148729"/>
                  <a:pt x="22650" y="149916"/>
                </a:cubicBezTo>
                <a:cubicBezTo>
                  <a:pt x="23199" y="151103"/>
                  <a:pt x="23748" y="152272"/>
                  <a:pt x="24341" y="153424"/>
                </a:cubicBezTo>
                <a:cubicBezTo>
                  <a:pt x="24978" y="154594"/>
                  <a:pt x="25615" y="155746"/>
                  <a:pt x="26296" y="156881"/>
                </a:cubicBezTo>
                <a:cubicBezTo>
                  <a:pt x="26977" y="158068"/>
                  <a:pt x="27669" y="159203"/>
                  <a:pt x="28438" y="160338"/>
                </a:cubicBezTo>
                <a:cubicBezTo>
                  <a:pt x="29218" y="161525"/>
                  <a:pt x="29987" y="162711"/>
                  <a:pt x="30811" y="163847"/>
                </a:cubicBezTo>
                <a:cubicBezTo>
                  <a:pt x="31316" y="164569"/>
                  <a:pt x="31811" y="165257"/>
                  <a:pt x="32360" y="165979"/>
                </a:cubicBezTo>
                <a:cubicBezTo>
                  <a:pt x="33228" y="167166"/>
                  <a:pt x="34139" y="168352"/>
                  <a:pt x="35051" y="169488"/>
                </a:cubicBezTo>
                <a:cubicBezTo>
                  <a:pt x="35963" y="170726"/>
                  <a:pt x="36918" y="171895"/>
                  <a:pt x="37874" y="173048"/>
                </a:cubicBezTo>
                <a:cubicBezTo>
                  <a:pt x="38884" y="174269"/>
                  <a:pt x="39884" y="175455"/>
                  <a:pt x="40884" y="176676"/>
                </a:cubicBezTo>
                <a:cubicBezTo>
                  <a:pt x="42026" y="178052"/>
                  <a:pt x="43212" y="179411"/>
                  <a:pt x="44355" y="180821"/>
                </a:cubicBezTo>
                <a:cubicBezTo>
                  <a:pt x="45585" y="182231"/>
                  <a:pt x="46815" y="183693"/>
                  <a:pt x="48001" y="185155"/>
                </a:cubicBezTo>
                <a:cubicBezTo>
                  <a:pt x="49089" y="186462"/>
                  <a:pt x="50187" y="187752"/>
                  <a:pt x="51231" y="189059"/>
                </a:cubicBezTo>
                <a:cubicBezTo>
                  <a:pt x="52329" y="190435"/>
                  <a:pt x="53428" y="191742"/>
                  <a:pt x="54515" y="193118"/>
                </a:cubicBezTo>
                <a:cubicBezTo>
                  <a:pt x="55614" y="194528"/>
                  <a:pt x="56712" y="195938"/>
                  <a:pt x="57756" y="197348"/>
                </a:cubicBezTo>
                <a:cubicBezTo>
                  <a:pt x="58854" y="198810"/>
                  <a:pt x="59897" y="200307"/>
                  <a:pt x="60952" y="201803"/>
                </a:cubicBezTo>
                <a:cubicBezTo>
                  <a:pt x="62039" y="203316"/>
                  <a:pt x="63039" y="204864"/>
                  <a:pt x="64093" y="206446"/>
                </a:cubicBezTo>
                <a:cubicBezTo>
                  <a:pt x="64731" y="207461"/>
                  <a:pt x="65324" y="208407"/>
                  <a:pt x="65917" y="209456"/>
                </a:cubicBezTo>
                <a:cubicBezTo>
                  <a:pt x="66916" y="211090"/>
                  <a:pt x="67872" y="212775"/>
                  <a:pt x="68839" y="214461"/>
                </a:cubicBezTo>
                <a:cubicBezTo>
                  <a:pt x="69750" y="216198"/>
                  <a:pt x="70662" y="217969"/>
                  <a:pt x="71475" y="219740"/>
                </a:cubicBezTo>
                <a:cubicBezTo>
                  <a:pt x="72343" y="221615"/>
                  <a:pt x="73167" y="223472"/>
                  <a:pt x="73935" y="225347"/>
                </a:cubicBezTo>
                <a:cubicBezTo>
                  <a:pt x="74715" y="227308"/>
                  <a:pt x="75396" y="229268"/>
                  <a:pt x="76088" y="231212"/>
                </a:cubicBezTo>
                <a:cubicBezTo>
                  <a:pt x="76725" y="233275"/>
                  <a:pt x="77319" y="235322"/>
                  <a:pt x="77857" y="237369"/>
                </a:cubicBezTo>
                <a:cubicBezTo>
                  <a:pt x="78911" y="241410"/>
                  <a:pt x="76451" y="245555"/>
                  <a:pt x="72387" y="246604"/>
                </a:cubicBezTo>
                <a:cubicBezTo>
                  <a:pt x="68333" y="247653"/>
                  <a:pt x="64181" y="245194"/>
                  <a:pt x="63182" y="241152"/>
                </a:cubicBezTo>
                <a:cubicBezTo>
                  <a:pt x="53329" y="202955"/>
                  <a:pt x="19091" y="184415"/>
                  <a:pt x="6964" y="151601"/>
                </a:cubicBezTo>
                <a:cubicBezTo>
                  <a:pt x="-5800" y="116999"/>
                  <a:pt x="-835" y="78441"/>
                  <a:pt x="20277" y="48206"/>
                </a:cubicBezTo>
                <a:cubicBezTo>
                  <a:pt x="41389" y="17989"/>
                  <a:pt x="75946" y="0"/>
                  <a:pt x="112831" y="0"/>
                </a:cubicBezTo>
                <a:close/>
              </a:path>
            </a:pathLst>
          </a:custGeom>
          <a:solidFill>
            <a:srgbClr val="258196"/>
          </a:solidFill>
        </p:spPr>
      </p:sp>
      <p:sp>
        <p:nvSpPr>
          <p:cNvPr id="8" name="Text 5"/>
          <p:cNvSpPr/>
          <p:nvPr/>
        </p:nvSpPr>
        <p:spPr>
          <a:xfrm>
            <a:off x="5290924" y="1398803"/>
            <a:ext cx="225674" cy="371521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Shape 6"/>
          <p:cNvSpPr/>
          <p:nvPr/>
        </p:nvSpPr>
        <p:spPr>
          <a:xfrm>
            <a:off x="5292204" y="3058897"/>
            <a:ext cx="248534" cy="228783"/>
          </a:xfrm>
          <a:custGeom>
            <a:avLst/>
            <a:gdLst/>
            <a:ahLst/>
            <a:cxnLst/>
            <a:rect l="l" t="t" r="r" b="b"/>
            <a:pathLst>
              <a:path w="248534" h="228783">
                <a:moveTo>
                  <a:pt x="69763" y="225675"/>
                </a:moveTo>
                <a:cubicBezTo>
                  <a:pt x="73224" y="229567"/>
                  <a:pt x="79274" y="229995"/>
                  <a:pt x="83595" y="226114"/>
                </a:cubicBezTo>
                <a:lnTo>
                  <a:pt x="245360" y="79766"/>
                </a:lnTo>
                <a:cubicBezTo>
                  <a:pt x="249251" y="76312"/>
                  <a:pt x="249681" y="70271"/>
                  <a:pt x="246220" y="65951"/>
                </a:cubicBezTo>
                <a:lnTo>
                  <a:pt x="204272" y="20187"/>
                </a:lnTo>
                <a:cubicBezTo>
                  <a:pt x="200369" y="15878"/>
                  <a:pt x="194319" y="15878"/>
                  <a:pt x="190428" y="19332"/>
                </a:cubicBezTo>
                <a:lnTo>
                  <a:pt x="52459" y="143653"/>
                </a:lnTo>
                <a:cubicBezTo>
                  <a:pt x="48568" y="147545"/>
                  <a:pt x="48138" y="153587"/>
                  <a:pt x="52029" y="157468"/>
                </a:cubicBezTo>
                <a:lnTo>
                  <a:pt x="74513" y="182510"/>
                </a:lnTo>
                <a:cubicBezTo>
                  <a:pt x="77974" y="186391"/>
                  <a:pt x="84466" y="186830"/>
                  <a:pt x="88356" y="182938"/>
                </a:cubicBezTo>
                <a:lnTo>
                  <a:pt x="146308" y="130705"/>
                </a:lnTo>
                <a:cubicBezTo>
                  <a:pt x="150199" y="127251"/>
                  <a:pt x="150640" y="120772"/>
                  <a:pt x="147179" y="116890"/>
                </a:cubicBezTo>
                <a:lnTo>
                  <a:pt x="140257" y="109555"/>
                </a:lnTo>
                <a:lnTo>
                  <a:pt x="82306" y="162216"/>
                </a:lnTo>
                <a:lnTo>
                  <a:pt x="73224" y="151855"/>
                </a:lnTo>
                <a:lnTo>
                  <a:pt x="196479" y="40482"/>
                </a:lnTo>
                <a:lnTo>
                  <a:pt x="225025" y="71992"/>
                </a:lnTo>
                <a:lnTo>
                  <a:pt x="77544" y="205392"/>
                </a:lnTo>
                <a:lnTo>
                  <a:pt x="23912" y="145813"/>
                </a:lnTo>
                <a:lnTo>
                  <a:pt x="173565" y="10265"/>
                </a:lnTo>
                <a:lnTo>
                  <a:pt x="167073" y="3357"/>
                </a:lnTo>
                <a:cubicBezTo>
                  <a:pt x="163183" y="-962"/>
                  <a:pt x="157120" y="-962"/>
                  <a:pt x="153230" y="2491"/>
                </a:cubicBezTo>
                <a:lnTo>
                  <a:pt x="3147" y="138040"/>
                </a:lnTo>
                <a:cubicBezTo>
                  <a:pt x="-743" y="141494"/>
                  <a:pt x="-1173" y="147545"/>
                  <a:pt x="2718" y="151855"/>
                </a:cubicBezTo>
                <a:lnTo>
                  <a:pt x="69763" y="225675"/>
                </a:lnTo>
                <a:close/>
              </a:path>
            </a:pathLst>
          </a:custGeom>
          <a:solidFill>
            <a:srgbClr val="258196"/>
          </a:solidFill>
        </p:spPr>
      </p:sp>
      <p:sp>
        <p:nvSpPr>
          <p:cNvPr id="10" name="Text 7"/>
          <p:cNvSpPr/>
          <p:nvPr/>
        </p:nvSpPr>
        <p:spPr>
          <a:xfrm>
            <a:off x="5292204" y="3058897"/>
            <a:ext cx="248534" cy="22878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2" name="Text 9"/>
          <p:cNvSpPr/>
          <p:nvPr/>
        </p:nvSpPr>
        <p:spPr>
          <a:xfrm>
            <a:off x="5623857" y="1423309"/>
            <a:ext cx="2464948" cy="368618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1530"/>
              </a:lnSpc>
              <a:spcBef>
                <a:spcPts val="365"/>
              </a:spcBef>
              <a:buNone/>
            </a:pPr>
            <a:r>
              <a:rPr lang="en-US" sz="1095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阅读后，我尝试在化学实验课中重构量规：将“实验设计”拆解为“假设合理性”“变量控制”“误差分析”等维度，并引入同伴互评，使评估更贴近真实理解。</a:t>
            </a:r>
            <a:endParaRPr lang="en-US" sz="1460" dirty="0"/>
          </a:p>
        </p:txBody>
      </p:sp>
      <p:sp>
        <p:nvSpPr>
          <p:cNvPr id="14" name="Text 11"/>
          <p:cNvSpPr/>
          <p:nvPr/>
        </p:nvSpPr>
        <p:spPr>
          <a:xfrm>
            <a:off x="5623857" y="3035762"/>
            <a:ext cx="2464948" cy="368618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1530"/>
              </a:lnSpc>
              <a:spcBef>
                <a:spcPts val="365"/>
              </a:spcBef>
              <a:buNone/>
            </a:pPr>
            <a:r>
              <a:rPr lang="en-US" sz="1095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传统教学常陷入“活动导向”或“填鸭式”误区。</a:t>
            </a:r>
            <a:endParaRPr lang="en-US" sz="1460" dirty="0"/>
          </a:p>
        </p:txBody>
      </p:sp>
      <p:sp>
        <p:nvSpPr>
          <p:cNvPr id="15" name="Text 12"/>
          <p:cNvSpPr/>
          <p:nvPr/>
        </p:nvSpPr>
        <p:spPr>
          <a:xfrm>
            <a:off x="847283" y="99578"/>
            <a:ext cx="7588057" cy="4810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从“教知识”到“评理解”</a:t>
            </a:r>
            <a:endParaRPr lang="en-US" sz="146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74" y="734097"/>
            <a:ext cx="5166977" cy="464959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189634" y="4535383"/>
            <a:ext cx="4270559" cy="0"/>
          </a:xfrm>
          <a:custGeom>
            <a:avLst/>
            <a:gdLst/>
            <a:ahLst/>
            <a:cxnLst/>
            <a:rect l="l" t="t" r="r" b="b"/>
            <a:pathLst>
              <a:path w="4270559">
                <a:moveTo>
                  <a:pt x="0" y="0"/>
                </a:moveTo>
                <a:lnTo>
                  <a:pt x="4270559" y="0"/>
                </a:lnTo>
              </a:path>
            </a:pathLst>
          </a:custGeom>
          <a:noFill/>
          <a:ln w="10430">
            <a:solidFill>
              <a:srgbClr val="6B913A"/>
            </a:solidFill>
            <a:prstDash val="dash"/>
            <a:headEnd type="none"/>
            <a:tailEnd type="none"/>
          </a:ln>
        </p:spPr>
      </p:sp>
      <p:sp>
        <p:nvSpPr>
          <p:cNvPr id="4" name="Shape 1"/>
          <p:cNvSpPr/>
          <p:nvPr/>
        </p:nvSpPr>
        <p:spPr>
          <a:xfrm>
            <a:off x="1165586" y="2807135"/>
            <a:ext cx="4312377" cy="0"/>
          </a:xfrm>
          <a:custGeom>
            <a:avLst/>
            <a:gdLst/>
            <a:ahLst/>
            <a:cxnLst/>
            <a:rect l="l" t="t" r="r" b="b"/>
            <a:pathLst>
              <a:path w="4312377">
                <a:moveTo>
                  <a:pt x="0" y="0"/>
                </a:moveTo>
                <a:lnTo>
                  <a:pt x="4312377" y="0"/>
                </a:lnTo>
              </a:path>
            </a:pathLst>
          </a:custGeom>
          <a:noFill/>
          <a:ln w="10430">
            <a:solidFill>
              <a:srgbClr val="6B913A"/>
            </a:solidFill>
            <a:prstDash val="dash"/>
            <a:headEnd type="none"/>
            <a:tailEnd type="none"/>
          </a:ln>
        </p:spPr>
      </p:sp>
      <p:sp>
        <p:nvSpPr>
          <p:cNvPr id="5" name="Shape 2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8" name="Text 5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Text 6"/>
          <p:cNvSpPr/>
          <p:nvPr/>
        </p:nvSpPr>
        <p:spPr>
          <a:xfrm>
            <a:off x="622706" y="1110996"/>
            <a:ext cx="5137831" cy="415766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2345"/>
              </a:lnSpc>
              <a:spcBef>
                <a:spcPts val="365"/>
              </a:spcBef>
              <a:buNone/>
            </a:pPr>
            <a:r>
              <a:rPr lang="en-US" sz="168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例如，在课时紧张的情况下，可优先在单元复习中实践逆向设计，通过“核心问题链”串联评估证据（如“如何用化学反应原理解释生活现象？”），兼顾效率与深度。</a:t>
            </a:r>
            <a:endParaRPr lang="en-US" sz="1460" dirty="0"/>
          </a:p>
        </p:txBody>
      </p:sp>
      <p:sp>
        <p:nvSpPr>
          <p:cNvPr id="11" name="Text 8"/>
          <p:cNvSpPr/>
          <p:nvPr/>
        </p:nvSpPr>
        <p:spPr>
          <a:xfrm>
            <a:off x="567202" y="3011851"/>
            <a:ext cx="4980645" cy="415766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2345"/>
              </a:lnSpc>
              <a:spcBef>
                <a:spcPts val="365"/>
              </a:spcBef>
              <a:buNone/>
            </a:pPr>
            <a:r>
              <a:rPr lang="en-US" sz="168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书中理论需结合学情调整。</a:t>
            </a:r>
            <a:endParaRPr lang="en-US" sz="1460" dirty="0"/>
          </a:p>
        </p:txBody>
      </p:sp>
      <p:sp>
        <p:nvSpPr>
          <p:cNvPr id="12" name="Text 9"/>
          <p:cNvSpPr/>
          <p:nvPr/>
        </p:nvSpPr>
        <p:spPr>
          <a:xfrm>
            <a:off x="566928" y="3534156"/>
            <a:ext cx="5194981" cy="368618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1530"/>
              </a:lnSpc>
              <a:spcBef>
                <a:spcPts val="365"/>
              </a:spcBef>
              <a:buNone/>
            </a:pPr>
            <a:r>
              <a:rPr lang="en-US" sz="109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在教育实践中，书中理论往往需结合学生实际情况调整。如逆向设计在本土化时，需考虑学生认知水平和文化背景，参考《追求理解的教学设计》中指标与效度的方法，灵活调整教学策略，确保教学贴近学情，提升教学效果。</a:t>
            </a:r>
            <a:endParaRPr lang="en-US" sz="1460" dirty="0"/>
          </a:p>
        </p:txBody>
      </p:sp>
      <p:sp>
        <p:nvSpPr>
          <p:cNvPr id="13" name="Shape 10"/>
          <p:cNvSpPr/>
          <p:nvPr/>
        </p:nvSpPr>
        <p:spPr>
          <a:xfrm>
            <a:off x="663306" y="4466295"/>
            <a:ext cx="526146" cy="92263"/>
          </a:xfrm>
          <a:custGeom>
            <a:avLst/>
            <a:gdLst/>
            <a:ahLst/>
            <a:cxnLst/>
            <a:rect l="l" t="t" r="r" b="b"/>
            <a:pathLst>
              <a:path w="526146" h="92263">
                <a:moveTo>
                  <a:pt x="0" y="0"/>
                </a:moveTo>
                <a:lnTo>
                  <a:pt x="526146" y="0"/>
                </a:lnTo>
                <a:lnTo>
                  <a:pt x="526146" y="92263"/>
                </a:lnTo>
                <a:lnTo>
                  <a:pt x="0" y="92263"/>
                </a:lnTo>
                <a:close/>
              </a:path>
            </a:pathLst>
          </a:custGeom>
          <a:solidFill>
            <a:srgbClr val="00B050"/>
          </a:solidFill>
        </p:spPr>
      </p:sp>
      <p:sp>
        <p:nvSpPr>
          <p:cNvPr id="14" name="Text 11"/>
          <p:cNvSpPr/>
          <p:nvPr/>
        </p:nvSpPr>
        <p:spPr>
          <a:xfrm>
            <a:off x="663306" y="4466295"/>
            <a:ext cx="526146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5" name="Shape 12"/>
          <p:cNvSpPr/>
          <p:nvPr/>
        </p:nvSpPr>
        <p:spPr>
          <a:xfrm>
            <a:off x="623621" y="4466295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16" name="Text 13"/>
          <p:cNvSpPr/>
          <p:nvPr/>
        </p:nvSpPr>
        <p:spPr>
          <a:xfrm>
            <a:off x="623621" y="4466295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7" name="Shape 14"/>
          <p:cNvSpPr/>
          <p:nvPr/>
        </p:nvSpPr>
        <p:spPr>
          <a:xfrm>
            <a:off x="1135685" y="4466295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18" name="Text 15"/>
          <p:cNvSpPr/>
          <p:nvPr/>
        </p:nvSpPr>
        <p:spPr>
          <a:xfrm>
            <a:off x="1135685" y="4466295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9" name="Shape 16"/>
          <p:cNvSpPr/>
          <p:nvPr/>
        </p:nvSpPr>
        <p:spPr>
          <a:xfrm>
            <a:off x="639531" y="2722077"/>
            <a:ext cx="526146" cy="92263"/>
          </a:xfrm>
          <a:custGeom>
            <a:avLst/>
            <a:gdLst/>
            <a:ahLst/>
            <a:cxnLst/>
            <a:rect l="l" t="t" r="r" b="b"/>
            <a:pathLst>
              <a:path w="526146" h="92263">
                <a:moveTo>
                  <a:pt x="0" y="0"/>
                </a:moveTo>
                <a:lnTo>
                  <a:pt x="526146" y="0"/>
                </a:lnTo>
                <a:lnTo>
                  <a:pt x="526146" y="92263"/>
                </a:lnTo>
                <a:lnTo>
                  <a:pt x="0" y="92263"/>
                </a:lnTo>
                <a:close/>
              </a:path>
            </a:pathLst>
          </a:custGeom>
          <a:solidFill>
            <a:srgbClr val="00B050"/>
          </a:solidFill>
        </p:spPr>
      </p:sp>
      <p:sp>
        <p:nvSpPr>
          <p:cNvPr id="20" name="Text 17"/>
          <p:cNvSpPr/>
          <p:nvPr/>
        </p:nvSpPr>
        <p:spPr>
          <a:xfrm>
            <a:off x="639531" y="2722077"/>
            <a:ext cx="526146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1" name="Shape 18"/>
          <p:cNvSpPr/>
          <p:nvPr/>
        </p:nvSpPr>
        <p:spPr>
          <a:xfrm>
            <a:off x="599846" y="2722077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22" name="Text 19"/>
          <p:cNvSpPr/>
          <p:nvPr/>
        </p:nvSpPr>
        <p:spPr>
          <a:xfrm>
            <a:off x="599846" y="2722077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3" name="Shape 20"/>
          <p:cNvSpPr/>
          <p:nvPr/>
        </p:nvSpPr>
        <p:spPr>
          <a:xfrm>
            <a:off x="1111910" y="2722077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24" name="Text 21"/>
          <p:cNvSpPr/>
          <p:nvPr/>
        </p:nvSpPr>
        <p:spPr>
          <a:xfrm>
            <a:off x="1111910" y="2722077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5" name="Text 22"/>
          <p:cNvSpPr/>
          <p:nvPr/>
        </p:nvSpPr>
        <p:spPr>
          <a:xfrm>
            <a:off x="916777" y="110002"/>
            <a:ext cx="7588057" cy="4810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逆向设计的本土化挑战</a:t>
            </a:r>
            <a:endParaRPr lang="en-US" sz="146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852434" y="974476"/>
            <a:ext cx="2759842" cy="36798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117784" y="1114840"/>
            <a:ext cx="2908432" cy="1078563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9795"/>
              </a:lnSpc>
              <a:spcBef>
                <a:spcPts val="365"/>
              </a:spcBef>
              <a:buNone/>
            </a:pPr>
            <a:r>
              <a:rPr lang="en-US" sz="708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04</a:t>
            </a:r>
            <a:endParaRPr lang="en-US" sz="1460" dirty="0"/>
          </a:p>
        </p:txBody>
      </p:sp>
      <p:sp>
        <p:nvSpPr>
          <p:cNvPr id="4" name="Text 1"/>
          <p:cNvSpPr/>
          <p:nvPr/>
        </p:nvSpPr>
        <p:spPr>
          <a:xfrm>
            <a:off x="1747144" y="2318533"/>
            <a:ext cx="5649712" cy="518779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3675"/>
              </a:lnSpc>
              <a:spcBef>
                <a:spcPts val="365"/>
              </a:spcBef>
              <a:buNone/>
            </a:pPr>
            <a:r>
              <a:rPr lang="en-US" sz="2630" dirty="0">
                <a:solidFill>
                  <a:srgbClr val="6B913A"/>
                </a:solidFill>
                <a:latin typeface="汉仪旗黑-85S" pitchFamily="34" charset="0"/>
                <a:ea typeface="汉仪旗黑-85S" pitchFamily="34" charset="-122"/>
                <a:cs typeface="汉仪旗黑-85S" pitchFamily="34" charset="-120"/>
              </a:rPr>
              <a:t>结语</a:t>
            </a:r>
            <a:endParaRPr lang="en-US" sz="146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67244" y="163129"/>
            <a:ext cx="8789944" cy="4817334"/>
          </a:xfrm>
          <a:custGeom>
            <a:avLst/>
            <a:gdLst/>
            <a:ahLst/>
            <a:cxnLst/>
            <a:rect l="l" t="t" r="r" b="b"/>
            <a:pathLst>
              <a:path w="8789944" h="4817334">
                <a:moveTo>
                  <a:pt x="0" y="0"/>
                </a:moveTo>
                <a:lnTo>
                  <a:pt x="8789944" y="0"/>
                </a:lnTo>
                <a:lnTo>
                  <a:pt x="8789944" y="4817334"/>
                </a:lnTo>
                <a:lnTo>
                  <a:pt x="0" y="4817334"/>
                </a:lnTo>
                <a:close/>
              </a:path>
            </a:pathLst>
          </a:custGeom>
          <a:solidFill>
            <a:srgbClr val="FFFFFF">
              <a:alpha val="0"/>
            </a:srgbClr>
          </a:solidFill>
          <a:ln w="9271">
            <a:solidFill>
              <a:srgbClr val="6B913A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167244" y="163129"/>
            <a:ext cx="8789944" cy="481733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>
            <a:off x="4346052" y="2573762"/>
            <a:ext cx="158923" cy="158923"/>
          </a:xfrm>
          <a:custGeom>
            <a:avLst/>
            <a:gdLst/>
            <a:ahLst/>
            <a:cxnLst/>
            <a:rect l="l" t="t" r="r" b="b"/>
            <a:pathLst>
              <a:path w="158923" h="158923">
                <a:moveTo>
                  <a:pt x="0" y="0"/>
                </a:moveTo>
                <a:lnTo>
                  <a:pt x="158923" y="0"/>
                </a:lnTo>
                <a:lnTo>
                  <a:pt x="158923" y="158923"/>
                </a:lnTo>
                <a:lnTo>
                  <a:pt x="0" y="158923"/>
                </a:lnTo>
                <a:close/>
              </a:path>
            </a:pathLst>
          </a:custGeom>
          <a:solidFill>
            <a:srgbClr val="6B913A"/>
          </a:solidFill>
        </p:spPr>
      </p:sp>
      <p:sp>
        <p:nvSpPr>
          <p:cNvPr id="6" name="Text 3"/>
          <p:cNvSpPr/>
          <p:nvPr/>
        </p:nvSpPr>
        <p:spPr>
          <a:xfrm>
            <a:off x="4346052" y="2573762"/>
            <a:ext cx="158923" cy="15892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Text 4"/>
          <p:cNvSpPr/>
          <p:nvPr/>
        </p:nvSpPr>
        <p:spPr>
          <a:xfrm>
            <a:off x="1092799" y="1707185"/>
            <a:ext cx="3938504" cy="891254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7345"/>
              </a:lnSpc>
              <a:spcBef>
                <a:spcPts val="365"/>
              </a:spcBef>
              <a:buNone/>
            </a:pPr>
            <a:r>
              <a:rPr lang="en-US" sz="5330" b="1" dirty="0">
                <a:solidFill>
                  <a:srgbClr val="6B913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THANKS</a:t>
            </a:r>
            <a:endParaRPr lang="en-US" sz="1460" dirty="0"/>
          </a:p>
        </p:txBody>
      </p:sp>
      <p:sp>
        <p:nvSpPr>
          <p:cNvPr id="8" name="Text 5"/>
          <p:cNvSpPr/>
          <p:nvPr/>
        </p:nvSpPr>
        <p:spPr>
          <a:xfrm>
            <a:off x="1092799" y="2899105"/>
            <a:ext cx="3938504" cy="40676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2450"/>
              </a:lnSpc>
              <a:spcBef>
                <a:spcPts val="365"/>
              </a:spcBef>
              <a:buNone/>
            </a:pPr>
            <a:r>
              <a:rPr lang="en-US" sz="17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感谢观看</a:t>
            </a:r>
            <a:endParaRPr lang="en-US" sz="146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1418143" y="1548354"/>
            <a:ext cx="2046793" cy="2046793"/>
          </a:xfrm>
          <a:custGeom>
            <a:avLst/>
            <a:gdLst/>
            <a:ahLst/>
            <a:cxnLst/>
            <a:rect l="l" t="t" r="r" b="b"/>
            <a:pathLst>
              <a:path w="2046793" h="2046793">
                <a:moveTo>
                  <a:pt x="0" y="0"/>
                </a:moveTo>
                <a:lnTo>
                  <a:pt x="2046793" y="0"/>
                </a:lnTo>
                <a:lnTo>
                  <a:pt x="2046793" y="2046793"/>
                </a:lnTo>
                <a:lnTo>
                  <a:pt x="0" y="2046793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5" name="Text 1"/>
          <p:cNvSpPr/>
          <p:nvPr/>
        </p:nvSpPr>
        <p:spPr>
          <a:xfrm>
            <a:off x="1418143" y="1548354"/>
            <a:ext cx="2046793" cy="204679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6" name="Text 2"/>
          <p:cNvSpPr/>
          <p:nvPr/>
        </p:nvSpPr>
        <p:spPr>
          <a:xfrm>
            <a:off x="1768724" y="2702692"/>
            <a:ext cx="1549634" cy="3687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CONTENTS</a:t>
            </a:r>
            <a:endParaRPr lang="en-US" sz="1460" dirty="0"/>
          </a:p>
        </p:txBody>
      </p:sp>
      <p:sp>
        <p:nvSpPr>
          <p:cNvPr id="7" name="Text 3"/>
          <p:cNvSpPr/>
          <p:nvPr/>
        </p:nvSpPr>
        <p:spPr>
          <a:xfrm>
            <a:off x="1770736" y="2124517"/>
            <a:ext cx="1501811" cy="626078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4845"/>
              </a:lnSpc>
              <a:spcBef>
                <a:spcPts val="365"/>
              </a:spcBef>
              <a:buNone/>
            </a:pPr>
            <a:r>
              <a:rPr lang="en-US" sz="3505" dirty="0">
                <a:solidFill>
                  <a:srgbClr val="262626"/>
                </a:solidFill>
                <a:latin typeface="汉仪旗黑-85S" pitchFamily="34" charset="0"/>
                <a:ea typeface="汉仪旗黑-85S" pitchFamily="34" charset="-122"/>
                <a:cs typeface="汉仪旗黑-85S" pitchFamily="34" charset="-120"/>
              </a:rPr>
              <a:t>目 录</a:t>
            </a:r>
            <a:endParaRPr lang="en-US" sz="1460" dirty="0"/>
          </a:p>
        </p:txBody>
      </p:sp>
      <p:sp>
        <p:nvSpPr>
          <p:cNvPr id="8" name="Text 4"/>
          <p:cNvSpPr/>
          <p:nvPr/>
        </p:nvSpPr>
        <p:spPr>
          <a:xfrm>
            <a:off x="4589099" y="952439"/>
            <a:ext cx="490393" cy="65822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4900"/>
              </a:lnSpc>
              <a:spcBef>
                <a:spcPts val="365"/>
              </a:spcBef>
              <a:buNone/>
            </a:pPr>
            <a:r>
              <a:rPr lang="en-US" sz="3505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</a:t>
            </a:r>
            <a:endParaRPr lang="en-US" sz="1460" dirty="0"/>
          </a:p>
        </p:txBody>
      </p:sp>
      <p:sp>
        <p:nvSpPr>
          <p:cNvPr id="9" name="Text 5"/>
          <p:cNvSpPr/>
          <p:nvPr/>
        </p:nvSpPr>
        <p:spPr>
          <a:xfrm>
            <a:off x="5000854" y="1172169"/>
            <a:ext cx="2983870" cy="370904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1855"/>
              </a:lnSpc>
              <a:spcBef>
                <a:spcPts val="365"/>
              </a:spcBef>
              <a:buNone/>
            </a:pPr>
            <a:r>
              <a:rPr lang="en-US" sz="1315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核心观点梳理</a:t>
            </a:r>
            <a:endParaRPr lang="en-US" sz="1460" dirty="0"/>
          </a:p>
        </p:txBody>
      </p:sp>
      <p:sp>
        <p:nvSpPr>
          <p:cNvPr id="10" name="Text 6"/>
          <p:cNvSpPr/>
          <p:nvPr/>
        </p:nvSpPr>
        <p:spPr>
          <a:xfrm>
            <a:off x="4589099" y="1701790"/>
            <a:ext cx="490393" cy="65822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4900"/>
              </a:lnSpc>
              <a:spcBef>
                <a:spcPts val="365"/>
              </a:spcBef>
              <a:buNone/>
            </a:pPr>
            <a:r>
              <a:rPr lang="en-US" sz="3505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</a:t>
            </a:r>
            <a:endParaRPr lang="en-US" sz="1460" dirty="0"/>
          </a:p>
        </p:txBody>
      </p:sp>
      <p:sp>
        <p:nvSpPr>
          <p:cNvPr id="11" name="Text 7"/>
          <p:cNvSpPr/>
          <p:nvPr/>
        </p:nvSpPr>
        <p:spPr>
          <a:xfrm>
            <a:off x="5000854" y="1867662"/>
            <a:ext cx="2983870" cy="370904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1855"/>
              </a:lnSpc>
              <a:spcBef>
                <a:spcPts val="365"/>
              </a:spcBef>
              <a:buNone/>
            </a:pPr>
            <a:r>
              <a:rPr lang="en-US" sz="1315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实践启示与案例</a:t>
            </a:r>
            <a:endParaRPr lang="en-US" sz="1460" dirty="0"/>
          </a:p>
        </p:txBody>
      </p:sp>
      <p:sp>
        <p:nvSpPr>
          <p:cNvPr id="12" name="Text 8"/>
          <p:cNvSpPr/>
          <p:nvPr/>
        </p:nvSpPr>
        <p:spPr>
          <a:xfrm>
            <a:off x="4589099" y="2451049"/>
            <a:ext cx="490393" cy="65822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4900"/>
              </a:lnSpc>
              <a:spcBef>
                <a:spcPts val="365"/>
              </a:spcBef>
              <a:buNone/>
            </a:pPr>
            <a:r>
              <a:rPr lang="en-US" sz="3505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</a:t>
            </a:r>
            <a:endParaRPr lang="en-US" sz="1460" dirty="0"/>
          </a:p>
        </p:txBody>
      </p:sp>
      <p:sp>
        <p:nvSpPr>
          <p:cNvPr id="13" name="Text 9"/>
          <p:cNvSpPr/>
          <p:nvPr/>
        </p:nvSpPr>
        <p:spPr>
          <a:xfrm>
            <a:off x="5000854" y="2617013"/>
            <a:ext cx="2983870" cy="370904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1855"/>
              </a:lnSpc>
              <a:spcBef>
                <a:spcPts val="365"/>
              </a:spcBef>
              <a:buNone/>
            </a:pPr>
            <a:r>
              <a:rPr lang="en-US" sz="1315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个人反思与教学改进</a:t>
            </a:r>
            <a:endParaRPr lang="en-US" sz="1460" dirty="0"/>
          </a:p>
        </p:txBody>
      </p:sp>
      <p:sp>
        <p:nvSpPr>
          <p:cNvPr id="14" name="Text 10"/>
          <p:cNvSpPr/>
          <p:nvPr/>
        </p:nvSpPr>
        <p:spPr>
          <a:xfrm>
            <a:off x="4589099" y="3200400"/>
            <a:ext cx="490393" cy="65822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4900"/>
              </a:lnSpc>
              <a:spcBef>
                <a:spcPts val="365"/>
              </a:spcBef>
              <a:buNone/>
            </a:pPr>
            <a:r>
              <a:rPr lang="en-US" sz="3505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</a:t>
            </a:r>
            <a:endParaRPr lang="en-US" sz="1460" dirty="0"/>
          </a:p>
        </p:txBody>
      </p:sp>
      <p:sp>
        <p:nvSpPr>
          <p:cNvPr id="15" name="Text 11"/>
          <p:cNvSpPr/>
          <p:nvPr/>
        </p:nvSpPr>
        <p:spPr>
          <a:xfrm>
            <a:off x="4967935" y="3367278"/>
            <a:ext cx="2983870" cy="370904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1855"/>
              </a:lnSpc>
              <a:spcBef>
                <a:spcPts val="365"/>
              </a:spcBef>
              <a:buNone/>
            </a:pPr>
            <a:r>
              <a:rPr lang="en-US" sz="1315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结语</a:t>
            </a:r>
            <a:endParaRPr lang="en-US" sz="146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117784" y="1114840"/>
            <a:ext cx="2908432" cy="1078563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9795"/>
              </a:lnSpc>
              <a:spcBef>
                <a:spcPts val="365"/>
              </a:spcBef>
              <a:buNone/>
            </a:pPr>
            <a:r>
              <a:rPr lang="en-US" sz="708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01</a:t>
            </a:r>
            <a:endParaRPr lang="en-US" sz="1460" dirty="0"/>
          </a:p>
        </p:txBody>
      </p:sp>
      <p:sp>
        <p:nvSpPr>
          <p:cNvPr id="4" name="Text 1"/>
          <p:cNvSpPr/>
          <p:nvPr/>
        </p:nvSpPr>
        <p:spPr>
          <a:xfrm>
            <a:off x="1747144" y="2318533"/>
            <a:ext cx="5649712" cy="518779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3675"/>
              </a:lnSpc>
              <a:spcBef>
                <a:spcPts val="365"/>
              </a:spcBef>
              <a:buNone/>
            </a:pPr>
            <a:r>
              <a:rPr lang="en-US" sz="2630" dirty="0">
                <a:solidFill>
                  <a:srgbClr val="6B913A"/>
                </a:solidFill>
                <a:latin typeface="汉仪旗黑-85S" pitchFamily="34" charset="0"/>
                <a:ea typeface="汉仪旗黑-85S" pitchFamily="34" charset="-122"/>
                <a:cs typeface="汉仪旗黑-85S" pitchFamily="34" charset="-120"/>
              </a:rPr>
              <a:t>核心观点梳理</a:t>
            </a:r>
            <a:endParaRPr lang="en-US" sz="146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4" name="Text 1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/>
        </p:nvSpPr>
        <p:spPr>
          <a:xfrm>
            <a:off x="453451" y="1131021"/>
            <a:ext cx="2483876" cy="3655282"/>
          </a:xfrm>
          <a:custGeom>
            <a:avLst/>
            <a:gdLst/>
            <a:ahLst/>
            <a:cxnLst/>
            <a:rect l="l" t="t" r="r" b="b"/>
            <a:pathLst>
              <a:path w="2483876" h="3655282">
                <a:moveTo>
                  <a:pt x="310485" y="0"/>
                </a:moveTo>
                <a:lnTo>
                  <a:pt x="2173392" y="0"/>
                </a:lnTo>
                <a:quadBezTo>
                  <a:pt x="2483876" y="0"/>
                  <a:pt x="2483876" y="310485"/>
                </a:quadBezTo>
                <a:lnTo>
                  <a:pt x="2483876" y="3344797"/>
                </a:lnTo>
                <a:quadBezTo>
                  <a:pt x="2483876" y="3655282"/>
                  <a:pt x="2173392" y="3655282"/>
                </a:quadBezTo>
                <a:lnTo>
                  <a:pt x="310485" y="3655282"/>
                </a:lnTo>
                <a:quadBezTo>
                  <a:pt x="0" y="3655282"/>
                  <a:pt x="0" y="3344797"/>
                </a:quadBezTo>
                <a:lnTo>
                  <a:pt x="0" y="310485"/>
                </a:lnTo>
                <a:quadBezTo>
                  <a:pt x="0" y="0"/>
                  <a:pt x="310485" y="0"/>
                </a:quadBezTo>
                <a:close/>
              </a:path>
            </a:pathLst>
          </a:custGeom>
          <a:solidFill>
            <a:srgbClr val="3EA868"/>
          </a:solidFill>
        </p:spPr>
      </p:sp>
      <p:sp>
        <p:nvSpPr>
          <p:cNvPr id="8" name="Text 5"/>
          <p:cNvSpPr/>
          <p:nvPr/>
        </p:nvSpPr>
        <p:spPr>
          <a:xfrm>
            <a:off x="453451" y="1131021"/>
            <a:ext cx="2483876" cy="365528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Shape 6"/>
          <p:cNvSpPr/>
          <p:nvPr/>
        </p:nvSpPr>
        <p:spPr>
          <a:xfrm>
            <a:off x="3293577" y="1131021"/>
            <a:ext cx="2483876" cy="3655282"/>
          </a:xfrm>
          <a:custGeom>
            <a:avLst/>
            <a:gdLst/>
            <a:ahLst/>
            <a:cxnLst/>
            <a:rect l="l" t="t" r="r" b="b"/>
            <a:pathLst>
              <a:path w="2483876" h="3655282">
                <a:moveTo>
                  <a:pt x="310485" y="0"/>
                </a:moveTo>
                <a:lnTo>
                  <a:pt x="2173392" y="0"/>
                </a:lnTo>
                <a:quadBezTo>
                  <a:pt x="2483876" y="0"/>
                  <a:pt x="2483876" y="310485"/>
                </a:quadBezTo>
                <a:lnTo>
                  <a:pt x="2483876" y="3344797"/>
                </a:lnTo>
                <a:quadBezTo>
                  <a:pt x="2483876" y="3655282"/>
                  <a:pt x="2173392" y="3655282"/>
                </a:quadBezTo>
                <a:lnTo>
                  <a:pt x="310485" y="3655282"/>
                </a:lnTo>
                <a:quadBezTo>
                  <a:pt x="0" y="3655282"/>
                  <a:pt x="0" y="3344797"/>
                </a:quadBezTo>
                <a:lnTo>
                  <a:pt x="0" y="310485"/>
                </a:lnTo>
                <a:quadBezTo>
                  <a:pt x="0" y="0"/>
                  <a:pt x="310485" y="0"/>
                </a:quadBezTo>
                <a:close/>
              </a:path>
            </a:pathLst>
          </a:custGeom>
          <a:solidFill>
            <a:srgbClr val="7AA543"/>
          </a:solidFill>
        </p:spPr>
      </p:sp>
      <p:sp>
        <p:nvSpPr>
          <p:cNvPr id="10" name="Text 7"/>
          <p:cNvSpPr/>
          <p:nvPr/>
        </p:nvSpPr>
        <p:spPr>
          <a:xfrm>
            <a:off x="3293577" y="1131021"/>
            <a:ext cx="2483876" cy="365528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1" name="Shape 8"/>
          <p:cNvSpPr/>
          <p:nvPr/>
        </p:nvSpPr>
        <p:spPr>
          <a:xfrm>
            <a:off x="6125383" y="1131021"/>
            <a:ext cx="2483876" cy="3600593"/>
          </a:xfrm>
          <a:custGeom>
            <a:avLst/>
            <a:gdLst/>
            <a:ahLst/>
            <a:cxnLst/>
            <a:rect l="l" t="t" r="r" b="b"/>
            <a:pathLst>
              <a:path w="2483876" h="3600593">
                <a:moveTo>
                  <a:pt x="310485" y="0"/>
                </a:moveTo>
                <a:lnTo>
                  <a:pt x="2173392" y="0"/>
                </a:lnTo>
                <a:quadBezTo>
                  <a:pt x="2483876" y="0"/>
                  <a:pt x="2483876" y="310485"/>
                </a:quadBezTo>
                <a:lnTo>
                  <a:pt x="2483876" y="3290108"/>
                </a:lnTo>
                <a:quadBezTo>
                  <a:pt x="2483876" y="3600593"/>
                  <a:pt x="2173392" y="3600593"/>
                </a:quadBezTo>
                <a:lnTo>
                  <a:pt x="310485" y="3600593"/>
                </a:lnTo>
                <a:quadBezTo>
                  <a:pt x="0" y="3600593"/>
                  <a:pt x="0" y="3290108"/>
                </a:quadBezTo>
                <a:lnTo>
                  <a:pt x="0" y="310485"/>
                </a:lnTo>
                <a:quadBezTo>
                  <a:pt x="0" y="0"/>
                  <a:pt x="310485" y="0"/>
                </a:quadBezTo>
                <a:close/>
              </a:path>
            </a:pathLst>
          </a:custGeom>
          <a:solidFill>
            <a:srgbClr val="3EA868"/>
          </a:solidFill>
        </p:spPr>
      </p:sp>
      <p:sp>
        <p:nvSpPr>
          <p:cNvPr id="12" name="Text 9"/>
          <p:cNvSpPr/>
          <p:nvPr/>
        </p:nvSpPr>
        <p:spPr>
          <a:xfrm>
            <a:off x="6125383" y="1131021"/>
            <a:ext cx="2483876" cy="360059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3" name="Text 10"/>
          <p:cNvSpPr/>
          <p:nvPr/>
        </p:nvSpPr>
        <p:spPr>
          <a:xfrm>
            <a:off x="916777" y="120518"/>
            <a:ext cx="7588057" cy="462772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评估指标的本质与设计逻辑</a:t>
            </a:r>
            <a:endParaRPr lang="en-US" sz="1460" dirty="0"/>
          </a:p>
        </p:txBody>
      </p:sp>
      <p:sp>
        <p:nvSpPr>
          <p:cNvPr id="16" name="Text 13"/>
          <p:cNvSpPr/>
          <p:nvPr/>
        </p:nvSpPr>
        <p:spPr>
          <a:xfrm>
            <a:off x="3422132" y="2774386"/>
            <a:ext cx="2313066" cy="81407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just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威金斯强调，指标应捕捉“最具启发性和最重要的方面”，而非仅关注易于评分的部分。</a:t>
            </a:r>
            <a:endParaRPr lang="en-US" sz="1460" dirty="0"/>
          </a:p>
        </p:txBody>
      </p:sp>
      <p:sp>
        <p:nvSpPr>
          <p:cNvPr id="17" name="Text 14"/>
          <p:cNvSpPr/>
          <p:nvPr/>
        </p:nvSpPr>
        <p:spPr>
          <a:xfrm>
            <a:off x="6258667" y="2774386"/>
            <a:ext cx="2296516" cy="3687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just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例如，在语文教学中，若目标是通过古诗词提升审美能力，指标应围绕“情感迁移”“意象分析”等维度设计，而非单纯考察背诵或手法识别。</a:t>
            </a:r>
            <a:endParaRPr lang="en-US" sz="1460" dirty="0"/>
          </a:p>
        </p:txBody>
      </p:sp>
      <p:sp>
        <p:nvSpPr>
          <p:cNvPr id="18" name="Text 15"/>
          <p:cNvSpPr/>
          <p:nvPr/>
        </p:nvSpPr>
        <p:spPr>
          <a:xfrm>
            <a:off x="467360" y="2774315"/>
            <a:ext cx="2383790" cy="81407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just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评估指标需反映教学的核心目标，聚焦于“理解”而非表面的知识记忆。</a:t>
            </a:r>
            <a:endParaRPr lang="en-US" sz="146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089" y="1544979"/>
            <a:ext cx="1208600" cy="1208600"/>
          </a:xfrm>
          <a:prstGeom prst="rect">
            <a:avLst/>
          </a:prstGeom>
        </p:spPr>
      </p:pic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5837" y="1590611"/>
            <a:ext cx="1162968" cy="1162968"/>
          </a:xfrm>
          <a:prstGeom prst="rect">
            <a:avLst/>
          </a:prstGeom>
        </p:spPr>
      </p:pic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5347" y="1578884"/>
            <a:ext cx="884762" cy="117469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flipV="1">
            <a:off x="6210971" y="2100743"/>
            <a:ext cx="2488082" cy="2886756"/>
          </a:xfrm>
          <a:custGeom>
            <a:avLst/>
            <a:gdLst/>
            <a:ahLst/>
            <a:cxnLst/>
            <a:rect l="l" t="t" r="r" b="b"/>
            <a:pathLst>
              <a:path w="2488082" h="2886756">
                <a:moveTo>
                  <a:pt x="414682" y="0"/>
                </a:moveTo>
                <a:lnTo>
                  <a:pt x="2073409" y="0"/>
                </a:lnTo>
                <a:cubicBezTo>
                  <a:pt x="2302405" y="0"/>
                  <a:pt x="2488091" y="206213"/>
                  <a:pt x="2488091" y="460538"/>
                </a:cubicBezTo>
                <a:lnTo>
                  <a:pt x="2488091" y="2886715"/>
                </a:lnTo>
                <a:lnTo>
                  <a:pt x="0" y="2886715"/>
                </a:lnTo>
                <a:lnTo>
                  <a:pt x="0" y="460538"/>
                </a:lnTo>
                <a:cubicBezTo>
                  <a:pt x="0" y="206213"/>
                  <a:pt x="185685" y="0"/>
                  <a:pt x="414682" y="0"/>
                </a:cubicBezTo>
                <a:close/>
              </a:path>
            </a:pathLst>
          </a:custGeom>
          <a:solidFill>
            <a:srgbClr val="3EA868"/>
          </a:solidFill>
        </p:spPr>
      </p:sp>
      <p:sp>
        <p:nvSpPr>
          <p:cNvPr id="4" name="Text 1"/>
          <p:cNvSpPr/>
          <p:nvPr/>
        </p:nvSpPr>
        <p:spPr>
          <a:xfrm>
            <a:off x="6210971" y="2100743"/>
            <a:ext cx="2488082" cy="2886756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 flipV="1">
            <a:off x="3328782" y="2100743"/>
            <a:ext cx="2488082" cy="2886756"/>
          </a:xfrm>
          <a:custGeom>
            <a:avLst/>
            <a:gdLst/>
            <a:ahLst/>
            <a:cxnLst/>
            <a:rect l="l" t="t" r="r" b="b"/>
            <a:pathLst>
              <a:path w="2488082" h="2886756">
                <a:moveTo>
                  <a:pt x="414682" y="0"/>
                </a:moveTo>
                <a:lnTo>
                  <a:pt x="2073409" y="0"/>
                </a:lnTo>
                <a:cubicBezTo>
                  <a:pt x="2302405" y="0"/>
                  <a:pt x="2488091" y="206213"/>
                  <a:pt x="2488091" y="460538"/>
                </a:cubicBezTo>
                <a:lnTo>
                  <a:pt x="2488091" y="2886715"/>
                </a:lnTo>
                <a:lnTo>
                  <a:pt x="0" y="2886715"/>
                </a:lnTo>
                <a:lnTo>
                  <a:pt x="0" y="460538"/>
                </a:lnTo>
                <a:cubicBezTo>
                  <a:pt x="0" y="206213"/>
                  <a:pt x="185685" y="0"/>
                  <a:pt x="414682" y="0"/>
                </a:cubicBezTo>
                <a:close/>
              </a:path>
            </a:pathLst>
          </a:custGeom>
          <a:solidFill>
            <a:srgbClr val="7AA543"/>
          </a:solidFill>
        </p:spPr>
      </p:sp>
      <p:sp>
        <p:nvSpPr>
          <p:cNvPr id="6" name="Text 3"/>
          <p:cNvSpPr/>
          <p:nvPr/>
        </p:nvSpPr>
        <p:spPr>
          <a:xfrm>
            <a:off x="3328782" y="2100743"/>
            <a:ext cx="2488082" cy="2886756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/>
        </p:nvSpPr>
        <p:spPr>
          <a:xfrm flipV="1">
            <a:off x="404348" y="2100743"/>
            <a:ext cx="2488082" cy="2886756"/>
          </a:xfrm>
          <a:custGeom>
            <a:avLst/>
            <a:gdLst/>
            <a:ahLst/>
            <a:cxnLst/>
            <a:rect l="l" t="t" r="r" b="b"/>
            <a:pathLst>
              <a:path w="2488082" h="2886756">
                <a:moveTo>
                  <a:pt x="414682" y="0"/>
                </a:moveTo>
                <a:lnTo>
                  <a:pt x="2073411" y="0"/>
                </a:lnTo>
                <a:cubicBezTo>
                  <a:pt x="2302407" y="0"/>
                  <a:pt x="2488093" y="206213"/>
                  <a:pt x="2488093" y="460538"/>
                </a:cubicBezTo>
                <a:lnTo>
                  <a:pt x="2488093" y="2886715"/>
                </a:lnTo>
                <a:lnTo>
                  <a:pt x="0" y="2886715"/>
                </a:lnTo>
                <a:lnTo>
                  <a:pt x="0" y="460538"/>
                </a:lnTo>
                <a:cubicBezTo>
                  <a:pt x="0" y="206213"/>
                  <a:pt x="185685" y="0"/>
                  <a:pt x="414682" y="0"/>
                </a:cubicBezTo>
                <a:close/>
              </a:path>
            </a:pathLst>
          </a:custGeom>
          <a:solidFill>
            <a:srgbClr val="3EA868"/>
          </a:solidFill>
        </p:spPr>
      </p:sp>
      <p:sp>
        <p:nvSpPr>
          <p:cNvPr id="8" name="Text 5"/>
          <p:cNvSpPr/>
          <p:nvPr/>
        </p:nvSpPr>
        <p:spPr>
          <a:xfrm>
            <a:off x="404348" y="2100743"/>
            <a:ext cx="2488082" cy="2886756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Shape 6"/>
          <p:cNvSpPr/>
          <p:nvPr/>
        </p:nvSpPr>
        <p:spPr>
          <a:xfrm>
            <a:off x="6210971" y="920892"/>
            <a:ext cx="2488082" cy="2488082"/>
          </a:xfrm>
          <a:custGeom>
            <a:avLst/>
            <a:gdLst/>
            <a:ahLst/>
            <a:cxnLst/>
            <a:rect l="l" t="t" r="r" b="b"/>
            <a:pathLst>
              <a:path w="2488082" h="2488082">
                <a:moveTo>
                  <a:pt x="1244041" y="0"/>
                </a:moveTo>
                <a:cubicBezTo>
                  <a:pt x="1930646" y="0"/>
                  <a:pt x="2488082" y="557436"/>
                  <a:pt x="2488082" y="1244041"/>
                </a:cubicBezTo>
                <a:cubicBezTo>
                  <a:pt x="2488082" y="1930646"/>
                  <a:pt x="1930646" y="2488082"/>
                  <a:pt x="1244041" y="2488082"/>
                </a:cubicBezTo>
                <a:cubicBezTo>
                  <a:pt x="557436" y="2488082"/>
                  <a:pt x="0" y="1930646"/>
                  <a:pt x="0" y="1244041"/>
                </a:cubicBezTo>
                <a:cubicBezTo>
                  <a:pt x="0" y="557436"/>
                  <a:pt x="557436" y="0"/>
                  <a:pt x="1244041" y="0"/>
                </a:cubicBezTo>
                <a:close/>
              </a:path>
            </a:pathLst>
          </a:custGeom>
          <a:solidFill>
            <a:srgbClr val="75CF9D"/>
          </a:solidFill>
        </p:spPr>
      </p:sp>
      <p:sp>
        <p:nvSpPr>
          <p:cNvPr id="10" name="Text 7"/>
          <p:cNvSpPr/>
          <p:nvPr/>
        </p:nvSpPr>
        <p:spPr>
          <a:xfrm>
            <a:off x="6210971" y="920892"/>
            <a:ext cx="2488082" cy="248808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1" name="Shape 8"/>
          <p:cNvSpPr/>
          <p:nvPr/>
        </p:nvSpPr>
        <p:spPr>
          <a:xfrm>
            <a:off x="3328782" y="920892"/>
            <a:ext cx="2488082" cy="2488082"/>
          </a:xfrm>
          <a:custGeom>
            <a:avLst/>
            <a:gdLst/>
            <a:ahLst/>
            <a:cxnLst/>
            <a:rect l="l" t="t" r="r" b="b"/>
            <a:pathLst>
              <a:path w="2488082" h="2488082">
                <a:moveTo>
                  <a:pt x="1244041" y="0"/>
                </a:moveTo>
                <a:cubicBezTo>
                  <a:pt x="1930646" y="0"/>
                  <a:pt x="2488082" y="557436"/>
                  <a:pt x="2488082" y="1244041"/>
                </a:cubicBezTo>
                <a:cubicBezTo>
                  <a:pt x="2488082" y="1930646"/>
                  <a:pt x="1930646" y="2488082"/>
                  <a:pt x="1244041" y="2488082"/>
                </a:cubicBezTo>
                <a:cubicBezTo>
                  <a:pt x="557436" y="2488082"/>
                  <a:pt x="0" y="1930646"/>
                  <a:pt x="0" y="1244041"/>
                </a:cubicBezTo>
                <a:cubicBezTo>
                  <a:pt x="0" y="557436"/>
                  <a:pt x="557436" y="0"/>
                  <a:pt x="1244041" y="0"/>
                </a:cubicBezTo>
                <a:close/>
              </a:path>
            </a:pathLst>
          </a:custGeom>
          <a:solidFill>
            <a:srgbClr val="BFE89E"/>
          </a:solidFill>
        </p:spPr>
      </p:sp>
      <p:sp>
        <p:nvSpPr>
          <p:cNvPr id="12" name="Text 9"/>
          <p:cNvSpPr/>
          <p:nvPr/>
        </p:nvSpPr>
        <p:spPr>
          <a:xfrm>
            <a:off x="3328782" y="920892"/>
            <a:ext cx="2488082" cy="248808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3" name="Shape 10"/>
          <p:cNvSpPr/>
          <p:nvPr/>
        </p:nvSpPr>
        <p:spPr>
          <a:xfrm>
            <a:off x="404348" y="920892"/>
            <a:ext cx="2488082" cy="2488082"/>
          </a:xfrm>
          <a:custGeom>
            <a:avLst/>
            <a:gdLst/>
            <a:ahLst/>
            <a:cxnLst/>
            <a:rect l="l" t="t" r="r" b="b"/>
            <a:pathLst>
              <a:path w="2488082" h="2488082">
                <a:moveTo>
                  <a:pt x="1244041" y="0"/>
                </a:moveTo>
                <a:cubicBezTo>
                  <a:pt x="1930646" y="0"/>
                  <a:pt x="2488082" y="557436"/>
                  <a:pt x="2488082" y="1244041"/>
                </a:cubicBezTo>
                <a:cubicBezTo>
                  <a:pt x="2488082" y="1930646"/>
                  <a:pt x="1930646" y="2488082"/>
                  <a:pt x="1244041" y="2488082"/>
                </a:cubicBezTo>
                <a:cubicBezTo>
                  <a:pt x="557436" y="2488082"/>
                  <a:pt x="0" y="1930646"/>
                  <a:pt x="0" y="1244041"/>
                </a:cubicBezTo>
                <a:cubicBezTo>
                  <a:pt x="0" y="557436"/>
                  <a:pt x="557436" y="0"/>
                  <a:pt x="1244041" y="0"/>
                </a:cubicBezTo>
                <a:close/>
              </a:path>
            </a:pathLst>
          </a:custGeom>
          <a:solidFill>
            <a:srgbClr val="75CF9D"/>
          </a:solidFill>
        </p:spPr>
      </p:sp>
      <p:sp>
        <p:nvSpPr>
          <p:cNvPr id="14" name="Text 11"/>
          <p:cNvSpPr/>
          <p:nvPr/>
        </p:nvSpPr>
        <p:spPr>
          <a:xfrm>
            <a:off x="404348" y="920892"/>
            <a:ext cx="2488082" cy="248808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5" name="Text 12"/>
          <p:cNvSpPr/>
          <p:nvPr/>
        </p:nvSpPr>
        <p:spPr>
          <a:xfrm>
            <a:off x="916777" y="89063"/>
            <a:ext cx="7588057" cy="462772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量规：从指标到评估工具</a:t>
            </a:r>
            <a:endParaRPr lang="en-US" sz="1460" dirty="0"/>
          </a:p>
        </p:txBody>
      </p:sp>
      <p:sp>
        <p:nvSpPr>
          <p:cNvPr id="16" name="Text 13"/>
          <p:cNvSpPr/>
          <p:nvPr/>
        </p:nvSpPr>
        <p:spPr>
          <a:xfrm>
            <a:off x="3389164" y="3434121"/>
            <a:ext cx="2408772" cy="3687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量规（Rubric）是将指标转化为可操作评分工具的关键。</a:t>
            </a:r>
            <a:endParaRPr lang="en-US" sz="1460" dirty="0"/>
          </a:p>
        </p:txBody>
      </p:sp>
      <p:sp>
        <p:nvSpPr>
          <p:cNvPr id="17" name="Text 14"/>
          <p:cNvSpPr/>
          <p:nvPr/>
        </p:nvSpPr>
        <p:spPr>
          <a:xfrm>
            <a:off x="6210605" y="3434486"/>
            <a:ext cx="2460650" cy="3687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书中区分了两种类型：</a:t>
            </a:r>
            <a:endParaRPr lang="en-US" sz="1460" dirty="0"/>
          </a:p>
        </p:txBody>
      </p:sp>
      <p:sp>
        <p:nvSpPr>
          <p:cNvPr id="18" name="Text 15"/>
          <p:cNvSpPr/>
          <p:nvPr/>
        </p:nvSpPr>
        <p:spPr>
          <a:xfrm>
            <a:off x="486632" y="3434121"/>
            <a:ext cx="2378549" cy="123380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just">
              <a:lnSpc>
                <a:spcPts val="1635"/>
              </a:lnSpc>
              <a:spcBef>
                <a:spcPts val="365"/>
              </a:spcBef>
              <a:buNone/>
            </a:pPr>
            <a:r>
              <a:rPr lang="en-US" sz="117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例如，“电路故障分析”案例中，教师通过列举法将故障类型拆解为断路、短路等维度，并对应量规中的具体指标，帮助学生系统掌握分析逻辑。</a:t>
            </a:r>
            <a:endParaRPr lang="en-US" sz="146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421" y="1562484"/>
            <a:ext cx="1060001" cy="1060001"/>
          </a:xfrm>
          <a:prstGeom prst="rect">
            <a:avLst/>
          </a:prstGeom>
        </p:spPr>
      </p:pic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3063" y="1562484"/>
            <a:ext cx="1076517" cy="1076517"/>
          </a:xfrm>
          <a:prstGeom prst="rect">
            <a:avLst/>
          </a:prstGeom>
        </p:spPr>
      </p:pic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0214" y="1595218"/>
            <a:ext cx="994533" cy="994533"/>
          </a:xfrm>
          <a:prstGeom prst="rect">
            <a:avLst/>
          </a:prstGeom>
        </p:spPr>
      </p:pic>
      <p:sp>
        <p:nvSpPr>
          <p:cNvPr id="22" name="Shape 16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23" name="Text 17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4" name="Shape 18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25" name="Text 19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6" name="Text 20"/>
          <p:cNvSpPr/>
          <p:nvPr/>
        </p:nvSpPr>
        <p:spPr>
          <a:xfrm>
            <a:off x="6284703" y="3776563"/>
            <a:ext cx="2381980" cy="95440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500"/>
              </a:lnSpc>
              <a:spcBef>
                <a:spcPts val="365"/>
              </a:spcBef>
              <a:buNone/>
            </a:pPr>
            <a:r>
              <a:rPr lang="en-US" sz="87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一种是基于具体指标的量规，它帮助教师从多个维度细化评价标准；另一种是追求理解的教学设计中所强调的，关注评估的效度，确保评价工具能有效衡量学生的学习成果。</a:t>
            </a:r>
            <a:endParaRPr lang="en-US" sz="1460" dirty="0"/>
          </a:p>
        </p:txBody>
      </p:sp>
      <p:sp>
        <p:nvSpPr>
          <p:cNvPr id="27" name="Text 21"/>
          <p:cNvSpPr/>
          <p:nvPr/>
        </p:nvSpPr>
        <p:spPr>
          <a:xfrm>
            <a:off x="3388766" y="3856482"/>
            <a:ext cx="2395728" cy="3657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500"/>
              </a:lnSpc>
              <a:spcBef>
                <a:spcPts val="365"/>
              </a:spcBef>
              <a:buNone/>
            </a:pPr>
            <a:r>
              <a:rPr lang="en-US" sz="87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量规能将抽象指标转化为具体评分标准。如评估学生演讲能力，量规可细化指标为语言表达、内容逻辑、观众互动等，每项指标设定不同评分等级，使评估更具操作性和准确性。</a:t>
            </a:r>
            <a:endParaRPr lang="en-US" sz="146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4" name="Text 1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/>
        </p:nvSpPr>
        <p:spPr>
          <a:xfrm>
            <a:off x="736275" y="1203442"/>
            <a:ext cx="2546055" cy="1587307"/>
          </a:xfrm>
          <a:custGeom>
            <a:avLst/>
            <a:gdLst/>
            <a:ahLst/>
            <a:cxnLst/>
            <a:rect l="l" t="t" r="r" b="b"/>
            <a:pathLst>
              <a:path w="2546055" h="1587307">
                <a:moveTo>
                  <a:pt x="0" y="0"/>
                </a:moveTo>
                <a:lnTo>
                  <a:pt x="2546055" y="0"/>
                </a:lnTo>
                <a:lnTo>
                  <a:pt x="2546055" y="1587307"/>
                </a:lnTo>
                <a:lnTo>
                  <a:pt x="0" y="1587307"/>
                </a:lnTo>
                <a:close/>
              </a:path>
            </a:pathLst>
          </a:custGeom>
          <a:solidFill>
            <a:srgbClr val="6B913A"/>
          </a:solidFill>
        </p:spPr>
      </p:sp>
      <p:sp>
        <p:nvSpPr>
          <p:cNvPr id="8" name="Text 5"/>
          <p:cNvSpPr/>
          <p:nvPr/>
        </p:nvSpPr>
        <p:spPr>
          <a:xfrm>
            <a:off x="736275" y="1203442"/>
            <a:ext cx="2546055" cy="1587307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Text 6"/>
          <p:cNvSpPr/>
          <p:nvPr/>
        </p:nvSpPr>
        <p:spPr>
          <a:xfrm>
            <a:off x="770565" y="1796430"/>
            <a:ext cx="2614635" cy="471773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l">
              <a:lnSpc>
                <a:spcPts val="2960"/>
              </a:lnSpc>
              <a:spcBef>
                <a:spcPts val="365"/>
              </a:spcBef>
              <a:buNone/>
            </a:pPr>
            <a:r>
              <a:rPr lang="en-US" sz="21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0" name="Shape 7"/>
          <p:cNvSpPr/>
          <p:nvPr/>
        </p:nvSpPr>
        <p:spPr>
          <a:xfrm>
            <a:off x="3282330" y="2790749"/>
            <a:ext cx="2546238" cy="1587581"/>
          </a:xfrm>
          <a:custGeom>
            <a:avLst/>
            <a:gdLst/>
            <a:ahLst/>
            <a:cxnLst/>
            <a:rect l="l" t="t" r="r" b="b"/>
            <a:pathLst>
              <a:path w="2546238" h="1587581">
                <a:moveTo>
                  <a:pt x="0" y="0"/>
                </a:moveTo>
                <a:lnTo>
                  <a:pt x="2546238" y="0"/>
                </a:lnTo>
                <a:lnTo>
                  <a:pt x="2546238" y="1587581"/>
                </a:lnTo>
                <a:lnTo>
                  <a:pt x="0" y="1587581"/>
                </a:lnTo>
                <a:close/>
              </a:path>
            </a:pathLst>
          </a:custGeom>
          <a:solidFill>
            <a:srgbClr val="6B913A"/>
          </a:solidFill>
        </p:spPr>
      </p:sp>
      <p:sp>
        <p:nvSpPr>
          <p:cNvPr id="11" name="Text 8"/>
          <p:cNvSpPr/>
          <p:nvPr/>
        </p:nvSpPr>
        <p:spPr>
          <a:xfrm>
            <a:off x="3282330" y="2790749"/>
            <a:ext cx="2546238" cy="1587581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2" name="Shape 9"/>
          <p:cNvSpPr/>
          <p:nvPr/>
        </p:nvSpPr>
        <p:spPr>
          <a:xfrm>
            <a:off x="5828843" y="1203625"/>
            <a:ext cx="2546238" cy="1587581"/>
          </a:xfrm>
          <a:custGeom>
            <a:avLst/>
            <a:gdLst/>
            <a:ahLst/>
            <a:cxnLst/>
            <a:rect l="l" t="t" r="r" b="b"/>
            <a:pathLst>
              <a:path w="2546238" h="1587581">
                <a:moveTo>
                  <a:pt x="0" y="0"/>
                </a:moveTo>
                <a:lnTo>
                  <a:pt x="2546238" y="0"/>
                </a:lnTo>
                <a:lnTo>
                  <a:pt x="2546238" y="1587581"/>
                </a:lnTo>
                <a:lnTo>
                  <a:pt x="0" y="1587581"/>
                </a:lnTo>
                <a:close/>
              </a:path>
            </a:pathLst>
          </a:custGeom>
          <a:solidFill>
            <a:srgbClr val="6B913A"/>
          </a:solidFill>
        </p:spPr>
      </p:sp>
      <p:sp>
        <p:nvSpPr>
          <p:cNvPr id="13" name="Text 10"/>
          <p:cNvSpPr/>
          <p:nvPr/>
        </p:nvSpPr>
        <p:spPr>
          <a:xfrm>
            <a:off x="5828843" y="1203625"/>
            <a:ext cx="2546238" cy="1587581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4" name="Text 11"/>
          <p:cNvSpPr/>
          <p:nvPr/>
        </p:nvSpPr>
        <p:spPr>
          <a:xfrm>
            <a:off x="916777" y="110002"/>
            <a:ext cx="7588057" cy="4810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效度的挑战与反思</a:t>
            </a:r>
            <a:endParaRPr lang="en-US" sz="1460" dirty="0"/>
          </a:p>
        </p:txBody>
      </p:sp>
      <p:sp>
        <p:nvSpPr>
          <p:cNvPr id="15" name="Text 12"/>
          <p:cNvSpPr/>
          <p:nvPr/>
        </p:nvSpPr>
        <p:spPr>
          <a:xfrm>
            <a:off x="736275" y="1203442"/>
            <a:ext cx="2546055" cy="378047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735"/>
              </a:lnSpc>
              <a:spcBef>
                <a:spcPts val="365"/>
              </a:spcBef>
              <a:buNone/>
            </a:pPr>
            <a:r>
              <a:rPr lang="en-US" sz="124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效度的核心在于“评估证据是否真实反映理解”，而非测试形式本身。</a:t>
            </a:r>
            <a:endParaRPr lang="en-US" sz="1460" dirty="0"/>
          </a:p>
        </p:txBody>
      </p:sp>
      <p:sp>
        <p:nvSpPr>
          <p:cNvPr id="16" name="Text 13"/>
          <p:cNvSpPr/>
          <p:nvPr/>
        </p:nvSpPr>
        <p:spPr>
          <a:xfrm>
            <a:off x="736275" y="1739920"/>
            <a:ext cx="2546055" cy="95440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500"/>
              </a:lnSpc>
              <a:spcBef>
                <a:spcPts val="365"/>
              </a:spcBef>
              <a:buNone/>
            </a:pPr>
            <a:r>
              <a:rPr lang="en-US" sz="87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在评估学生理解力时，若仅采用选择题形式，可能无法真实反映学生的深度理解和批判性思维。比如，通过开放式问题或项目式学习，更能观察学生的真实理解情况，从而确保评估效度。</a:t>
            </a:r>
            <a:endParaRPr lang="en-US" sz="1460" dirty="0"/>
          </a:p>
        </p:txBody>
      </p:sp>
      <p:sp>
        <p:nvSpPr>
          <p:cNvPr id="17" name="Text 14"/>
          <p:cNvSpPr/>
          <p:nvPr/>
        </p:nvSpPr>
        <p:spPr>
          <a:xfrm>
            <a:off x="3282330" y="3169559"/>
            <a:ext cx="2546238" cy="95440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500"/>
              </a:lnSpc>
              <a:spcBef>
                <a:spcPts val="365"/>
              </a:spcBef>
              <a:buNone/>
            </a:pPr>
            <a:r>
              <a:rPr lang="en-US" sz="87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书中指出两大矛盾，一是教学设计中追求理解的深度与评估指标效度之间的平衡挑战，二是理论与实践在效度验证上的脱节，这引发了我们对效度问题的深刻反思与重新定位。</a:t>
            </a:r>
            <a:endParaRPr lang="en-US" sz="1460" dirty="0"/>
          </a:p>
        </p:txBody>
      </p:sp>
      <p:sp>
        <p:nvSpPr>
          <p:cNvPr id="18" name="Text 15"/>
          <p:cNvSpPr/>
          <p:nvPr/>
        </p:nvSpPr>
        <p:spPr>
          <a:xfrm>
            <a:off x="5828568" y="1203442"/>
            <a:ext cx="2546513" cy="107505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just">
              <a:lnSpc>
                <a:spcPts val="1735"/>
              </a:lnSpc>
              <a:spcBef>
                <a:spcPts val="365"/>
              </a:spcBef>
              <a:buNone/>
            </a:pPr>
            <a:r>
              <a:rPr lang="en-US" sz="124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例如，语文教师发现学生能背诵诗歌情感却无法结合生活情境迁移，即暴露了传统测试效度的局限。</a:t>
            </a:r>
            <a:endParaRPr lang="en-US" sz="1460" dirty="0"/>
          </a:p>
        </p:txBody>
      </p:sp>
      <p:sp>
        <p:nvSpPr>
          <p:cNvPr id="20" name="Text 17"/>
          <p:cNvSpPr/>
          <p:nvPr/>
        </p:nvSpPr>
        <p:spPr>
          <a:xfrm>
            <a:off x="3282330" y="2771272"/>
            <a:ext cx="2546238" cy="378047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1735"/>
              </a:lnSpc>
              <a:spcBef>
                <a:spcPts val="365"/>
              </a:spcBef>
              <a:buNone/>
            </a:pPr>
            <a:r>
              <a:rPr lang="en-US" sz="124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书中指出两大矛盾：</a:t>
            </a:r>
            <a:endParaRPr lang="en-US" sz="1460" dirty="0"/>
          </a:p>
        </p:txBody>
      </p:sp>
      <p:sp>
        <p:nvSpPr>
          <p:cNvPr id="21" name="Shape 18"/>
          <p:cNvSpPr/>
          <p:nvPr/>
        </p:nvSpPr>
        <p:spPr>
          <a:xfrm>
            <a:off x="736275" y="2790749"/>
            <a:ext cx="2546055" cy="1587307"/>
          </a:xfrm>
          <a:custGeom>
            <a:avLst/>
            <a:gdLst/>
            <a:ahLst/>
            <a:cxnLst/>
            <a:rect l="l" t="t" r="r" b="b"/>
            <a:pathLst>
              <a:path w="2546055" h="1587307">
                <a:moveTo>
                  <a:pt x="0" y="0"/>
                </a:moveTo>
                <a:lnTo>
                  <a:pt x="2546055" y="0"/>
                </a:lnTo>
                <a:lnTo>
                  <a:pt x="2546055" y="1587307"/>
                </a:lnTo>
                <a:lnTo>
                  <a:pt x="0" y="1587307"/>
                </a:lnTo>
                <a:close/>
              </a:path>
            </a:pathLst>
          </a:custGeom>
          <a:solidFill>
            <a:srgbClr val="3EA868"/>
          </a:solidFill>
        </p:spPr>
      </p:sp>
      <p:sp>
        <p:nvSpPr>
          <p:cNvPr id="22" name="Text 19"/>
          <p:cNvSpPr/>
          <p:nvPr/>
        </p:nvSpPr>
        <p:spPr>
          <a:xfrm>
            <a:off x="736275" y="2790749"/>
            <a:ext cx="2546055" cy="1587307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3" name="Shape 20"/>
          <p:cNvSpPr/>
          <p:nvPr/>
        </p:nvSpPr>
        <p:spPr>
          <a:xfrm>
            <a:off x="3282330" y="1203442"/>
            <a:ext cx="2546055" cy="1587307"/>
          </a:xfrm>
          <a:custGeom>
            <a:avLst/>
            <a:gdLst/>
            <a:ahLst/>
            <a:cxnLst/>
            <a:rect l="l" t="t" r="r" b="b"/>
            <a:pathLst>
              <a:path w="2546055" h="1587307">
                <a:moveTo>
                  <a:pt x="0" y="0"/>
                </a:moveTo>
                <a:lnTo>
                  <a:pt x="2546055" y="0"/>
                </a:lnTo>
                <a:lnTo>
                  <a:pt x="2546055" y="1587307"/>
                </a:lnTo>
                <a:lnTo>
                  <a:pt x="0" y="1587307"/>
                </a:lnTo>
                <a:close/>
              </a:path>
            </a:pathLst>
          </a:custGeom>
          <a:solidFill>
            <a:srgbClr val="3EA868"/>
          </a:solidFill>
        </p:spPr>
      </p:sp>
      <p:sp>
        <p:nvSpPr>
          <p:cNvPr id="24" name="Text 21"/>
          <p:cNvSpPr/>
          <p:nvPr/>
        </p:nvSpPr>
        <p:spPr>
          <a:xfrm>
            <a:off x="3282330" y="1203442"/>
            <a:ext cx="2546055" cy="1587307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5" name="Shape 22"/>
          <p:cNvSpPr/>
          <p:nvPr/>
        </p:nvSpPr>
        <p:spPr>
          <a:xfrm>
            <a:off x="5828751" y="2790749"/>
            <a:ext cx="2546055" cy="1587307"/>
          </a:xfrm>
          <a:custGeom>
            <a:avLst/>
            <a:gdLst/>
            <a:ahLst/>
            <a:cxnLst/>
            <a:rect l="l" t="t" r="r" b="b"/>
            <a:pathLst>
              <a:path w="2546055" h="1587307">
                <a:moveTo>
                  <a:pt x="0" y="0"/>
                </a:moveTo>
                <a:lnTo>
                  <a:pt x="2546055" y="0"/>
                </a:lnTo>
                <a:lnTo>
                  <a:pt x="2546055" y="1587307"/>
                </a:lnTo>
                <a:lnTo>
                  <a:pt x="0" y="1587307"/>
                </a:lnTo>
                <a:close/>
              </a:path>
            </a:pathLst>
          </a:custGeom>
          <a:solidFill>
            <a:srgbClr val="3EA868"/>
          </a:solidFill>
        </p:spPr>
      </p:sp>
      <p:sp>
        <p:nvSpPr>
          <p:cNvPr id="26" name="Text 23"/>
          <p:cNvSpPr/>
          <p:nvPr/>
        </p:nvSpPr>
        <p:spPr>
          <a:xfrm>
            <a:off x="5828751" y="2790749"/>
            <a:ext cx="2546055" cy="1587307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pic>
        <p:nvPicPr>
          <p:cNvPr id="27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833" y="3142777"/>
            <a:ext cx="884438" cy="884438"/>
          </a:xfrm>
          <a:prstGeom prst="rect">
            <a:avLst/>
          </a:prstGeom>
        </p:spPr>
      </p:pic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0566" y="1513723"/>
            <a:ext cx="967384" cy="967384"/>
          </a:xfrm>
          <a:prstGeom prst="rect">
            <a:avLst/>
          </a:prstGeom>
        </p:spPr>
      </p:pic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1308" y="3164343"/>
            <a:ext cx="841308" cy="8413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4" name="Text 1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5" name="Shape 2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>
            <p:custDataLst>
              <p:tags r:id="rId2"/>
            </p:custDataLst>
          </p:nvPr>
        </p:nvSpPr>
        <p:spPr>
          <a:xfrm>
            <a:off x="5290924" y="1398803"/>
            <a:ext cx="225674" cy="371521"/>
          </a:xfrm>
          <a:custGeom>
            <a:avLst/>
            <a:gdLst/>
            <a:ahLst/>
            <a:cxnLst/>
            <a:rect l="l" t="t" r="r" b="b"/>
            <a:pathLst>
              <a:path w="225674" h="371521">
                <a:moveTo>
                  <a:pt x="85106" y="348382"/>
                </a:moveTo>
                <a:cubicBezTo>
                  <a:pt x="88160" y="345510"/>
                  <a:pt x="92993" y="345751"/>
                  <a:pt x="95827" y="348847"/>
                </a:cubicBezTo>
                <a:cubicBezTo>
                  <a:pt x="104944" y="358822"/>
                  <a:pt x="120718" y="358822"/>
                  <a:pt x="129835" y="348847"/>
                </a:cubicBezTo>
                <a:cubicBezTo>
                  <a:pt x="132669" y="345751"/>
                  <a:pt x="137491" y="345510"/>
                  <a:pt x="140555" y="348382"/>
                </a:cubicBezTo>
                <a:cubicBezTo>
                  <a:pt x="143653" y="351220"/>
                  <a:pt x="143884" y="356001"/>
                  <a:pt x="141050" y="359097"/>
                </a:cubicBezTo>
                <a:cubicBezTo>
                  <a:pt x="133800" y="366974"/>
                  <a:pt x="123541" y="371480"/>
                  <a:pt x="112831" y="371480"/>
                </a:cubicBezTo>
                <a:cubicBezTo>
                  <a:pt x="102121" y="371480"/>
                  <a:pt x="91862" y="366974"/>
                  <a:pt x="84612" y="359097"/>
                </a:cubicBezTo>
                <a:cubicBezTo>
                  <a:pt x="81778" y="356001"/>
                  <a:pt x="82009" y="351220"/>
                  <a:pt x="85106" y="348382"/>
                </a:cubicBezTo>
                <a:moveTo>
                  <a:pt x="167390" y="304218"/>
                </a:moveTo>
                <a:cubicBezTo>
                  <a:pt x="171443" y="303220"/>
                  <a:pt x="175595" y="305679"/>
                  <a:pt x="176595" y="309773"/>
                </a:cubicBezTo>
                <a:cubicBezTo>
                  <a:pt x="177605" y="313814"/>
                  <a:pt x="175145" y="317925"/>
                  <a:pt x="171081" y="318922"/>
                </a:cubicBezTo>
                <a:cubicBezTo>
                  <a:pt x="133481" y="328347"/>
                  <a:pt x="95871" y="337720"/>
                  <a:pt x="58272" y="347110"/>
                </a:cubicBezTo>
                <a:cubicBezTo>
                  <a:pt x="54219" y="348107"/>
                  <a:pt x="50067" y="345648"/>
                  <a:pt x="49067" y="341589"/>
                </a:cubicBezTo>
                <a:cubicBezTo>
                  <a:pt x="48056" y="337548"/>
                  <a:pt x="50517" y="333403"/>
                  <a:pt x="54581" y="332405"/>
                </a:cubicBezTo>
                <a:cubicBezTo>
                  <a:pt x="92180" y="323015"/>
                  <a:pt x="129791" y="313642"/>
                  <a:pt x="167390" y="304218"/>
                </a:cubicBezTo>
                <a:moveTo>
                  <a:pt x="167390" y="276666"/>
                </a:moveTo>
                <a:cubicBezTo>
                  <a:pt x="171443" y="275617"/>
                  <a:pt x="175595" y="278076"/>
                  <a:pt x="176595" y="282170"/>
                </a:cubicBezTo>
                <a:cubicBezTo>
                  <a:pt x="177605" y="286211"/>
                  <a:pt x="175145" y="290304"/>
                  <a:pt x="171081" y="291353"/>
                </a:cubicBezTo>
                <a:cubicBezTo>
                  <a:pt x="133481" y="300726"/>
                  <a:pt x="95871" y="310082"/>
                  <a:pt x="58272" y="319455"/>
                </a:cubicBezTo>
                <a:cubicBezTo>
                  <a:pt x="54219" y="320504"/>
                  <a:pt x="50067" y="318011"/>
                  <a:pt x="49067" y="313952"/>
                </a:cubicBezTo>
                <a:cubicBezTo>
                  <a:pt x="48056" y="309910"/>
                  <a:pt x="50517" y="305817"/>
                  <a:pt x="54581" y="304768"/>
                </a:cubicBezTo>
                <a:cubicBezTo>
                  <a:pt x="92180" y="295395"/>
                  <a:pt x="129791" y="286022"/>
                  <a:pt x="167390" y="276666"/>
                </a:cubicBezTo>
                <a:moveTo>
                  <a:pt x="112853" y="138737"/>
                </a:moveTo>
                <a:cubicBezTo>
                  <a:pt x="115632" y="138737"/>
                  <a:pt x="118367" y="138823"/>
                  <a:pt x="121102" y="139012"/>
                </a:cubicBezTo>
                <a:cubicBezTo>
                  <a:pt x="123881" y="139236"/>
                  <a:pt x="126660" y="139511"/>
                  <a:pt x="129395" y="139924"/>
                </a:cubicBezTo>
                <a:cubicBezTo>
                  <a:pt x="132130" y="140320"/>
                  <a:pt x="134909" y="140835"/>
                  <a:pt x="137644" y="141420"/>
                </a:cubicBezTo>
                <a:cubicBezTo>
                  <a:pt x="140380" y="142057"/>
                  <a:pt x="143115" y="142744"/>
                  <a:pt x="145850" y="143553"/>
                </a:cubicBezTo>
                <a:cubicBezTo>
                  <a:pt x="151781" y="145290"/>
                  <a:pt x="153231" y="153029"/>
                  <a:pt x="148354" y="156813"/>
                </a:cubicBezTo>
                <a:cubicBezTo>
                  <a:pt x="148134" y="157002"/>
                  <a:pt x="147904" y="157174"/>
                  <a:pt x="147673" y="157397"/>
                </a:cubicBezTo>
                <a:cubicBezTo>
                  <a:pt x="147442" y="157638"/>
                  <a:pt x="147179" y="157862"/>
                  <a:pt x="146948" y="158085"/>
                </a:cubicBezTo>
                <a:cubicBezTo>
                  <a:pt x="146717" y="158360"/>
                  <a:pt x="146443" y="158636"/>
                  <a:pt x="146212" y="158911"/>
                </a:cubicBezTo>
                <a:cubicBezTo>
                  <a:pt x="145949" y="159220"/>
                  <a:pt x="145718" y="159547"/>
                  <a:pt x="145443" y="159857"/>
                </a:cubicBezTo>
                <a:cubicBezTo>
                  <a:pt x="145169" y="160235"/>
                  <a:pt x="144938" y="160596"/>
                  <a:pt x="144663" y="161009"/>
                </a:cubicBezTo>
                <a:cubicBezTo>
                  <a:pt x="144389" y="161422"/>
                  <a:pt x="144169" y="161817"/>
                  <a:pt x="143895" y="162230"/>
                </a:cubicBezTo>
                <a:cubicBezTo>
                  <a:pt x="143620" y="162694"/>
                  <a:pt x="143389" y="163141"/>
                  <a:pt x="143115" y="163606"/>
                </a:cubicBezTo>
                <a:cubicBezTo>
                  <a:pt x="142895" y="164053"/>
                  <a:pt x="142664" y="164517"/>
                  <a:pt x="142434" y="164964"/>
                </a:cubicBezTo>
                <a:cubicBezTo>
                  <a:pt x="142159" y="165515"/>
                  <a:pt x="141928" y="166065"/>
                  <a:pt x="141665" y="166598"/>
                </a:cubicBezTo>
                <a:cubicBezTo>
                  <a:pt x="141434" y="167200"/>
                  <a:pt x="141159" y="167785"/>
                  <a:pt x="140929" y="168387"/>
                </a:cubicBezTo>
                <a:cubicBezTo>
                  <a:pt x="140654" y="169023"/>
                  <a:pt x="140423" y="169660"/>
                  <a:pt x="140204" y="170347"/>
                </a:cubicBezTo>
                <a:cubicBezTo>
                  <a:pt x="139929" y="171018"/>
                  <a:pt x="139699" y="171706"/>
                  <a:pt x="139468" y="172394"/>
                </a:cubicBezTo>
                <a:cubicBezTo>
                  <a:pt x="139248" y="173116"/>
                  <a:pt x="139017" y="173839"/>
                  <a:pt x="138787" y="174578"/>
                </a:cubicBezTo>
                <a:cubicBezTo>
                  <a:pt x="138556" y="175352"/>
                  <a:pt x="138336" y="176126"/>
                  <a:pt x="138106" y="176900"/>
                </a:cubicBezTo>
                <a:cubicBezTo>
                  <a:pt x="137875" y="177725"/>
                  <a:pt x="137644" y="178585"/>
                  <a:pt x="137469" y="179394"/>
                </a:cubicBezTo>
                <a:cubicBezTo>
                  <a:pt x="137238" y="180271"/>
                  <a:pt x="137007" y="181131"/>
                  <a:pt x="136832" y="181991"/>
                </a:cubicBezTo>
                <a:cubicBezTo>
                  <a:pt x="136601" y="182902"/>
                  <a:pt x="136414" y="183814"/>
                  <a:pt x="136238" y="184725"/>
                </a:cubicBezTo>
                <a:cubicBezTo>
                  <a:pt x="135821" y="186686"/>
                  <a:pt x="135415" y="188595"/>
                  <a:pt x="135096" y="190555"/>
                </a:cubicBezTo>
                <a:cubicBezTo>
                  <a:pt x="134734" y="192705"/>
                  <a:pt x="134371" y="194838"/>
                  <a:pt x="134097" y="196936"/>
                </a:cubicBezTo>
                <a:cubicBezTo>
                  <a:pt x="133822" y="198707"/>
                  <a:pt x="133591" y="200496"/>
                  <a:pt x="133361" y="202267"/>
                </a:cubicBezTo>
                <a:cubicBezTo>
                  <a:pt x="133086" y="204675"/>
                  <a:pt x="132811" y="207134"/>
                  <a:pt x="132592" y="209542"/>
                </a:cubicBezTo>
                <a:cubicBezTo>
                  <a:pt x="132317" y="212139"/>
                  <a:pt x="132086" y="214736"/>
                  <a:pt x="131856" y="217333"/>
                </a:cubicBezTo>
                <a:cubicBezTo>
                  <a:pt x="131680" y="220067"/>
                  <a:pt x="131493" y="222853"/>
                  <a:pt x="131317" y="225622"/>
                </a:cubicBezTo>
                <a:cubicBezTo>
                  <a:pt x="131087" y="229819"/>
                  <a:pt x="127484" y="233000"/>
                  <a:pt x="123288" y="232725"/>
                </a:cubicBezTo>
                <a:cubicBezTo>
                  <a:pt x="119092" y="232501"/>
                  <a:pt x="115906" y="228907"/>
                  <a:pt x="116181" y="224711"/>
                </a:cubicBezTo>
                <a:cubicBezTo>
                  <a:pt x="116412" y="220944"/>
                  <a:pt x="116631" y="217161"/>
                  <a:pt x="116950" y="213429"/>
                </a:cubicBezTo>
                <a:cubicBezTo>
                  <a:pt x="117137" y="211606"/>
                  <a:pt x="117269" y="209817"/>
                  <a:pt x="117455" y="208046"/>
                </a:cubicBezTo>
                <a:cubicBezTo>
                  <a:pt x="117642" y="206309"/>
                  <a:pt x="117818" y="204640"/>
                  <a:pt x="118004" y="202903"/>
                </a:cubicBezTo>
                <a:cubicBezTo>
                  <a:pt x="118180" y="201270"/>
                  <a:pt x="118411" y="199619"/>
                  <a:pt x="118598" y="197985"/>
                </a:cubicBezTo>
                <a:cubicBezTo>
                  <a:pt x="118729" y="196884"/>
                  <a:pt x="118916" y="195835"/>
                  <a:pt x="119048" y="194803"/>
                </a:cubicBezTo>
                <a:cubicBezTo>
                  <a:pt x="119279" y="193238"/>
                  <a:pt x="119509" y="191742"/>
                  <a:pt x="119784" y="190194"/>
                </a:cubicBezTo>
                <a:cubicBezTo>
                  <a:pt x="120004" y="188732"/>
                  <a:pt x="120234" y="187288"/>
                  <a:pt x="120509" y="185774"/>
                </a:cubicBezTo>
                <a:cubicBezTo>
                  <a:pt x="120784" y="184415"/>
                  <a:pt x="121058" y="183005"/>
                  <a:pt x="121377" y="181595"/>
                </a:cubicBezTo>
                <a:cubicBezTo>
                  <a:pt x="121651" y="180271"/>
                  <a:pt x="121926" y="178946"/>
                  <a:pt x="122244" y="177588"/>
                </a:cubicBezTo>
                <a:cubicBezTo>
                  <a:pt x="122563" y="176298"/>
                  <a:pt x="122882" y="175077"/>
                  <a:pt x="123200" y="173804"/>
                </a:cubicBezTo>
                <a:cubicBezTo>
                  <a:pt x="123519" y="172566"/>
                  <a:pt x="123881" y="171379"/>
                  <a:pt x="124244" y="170210"/>
                </a:cubicBezTo>
                <a:cubicBezTo>
                  <a:pt x="124617" y="169023"/>
                  <a:pt x="124980" y="167888"/>
                  <a:pt x="125342" y="166736"/>
                </a:cubicBezTo>
                <a:cubicBezTo>
                  <a:pt x="125704" y="165687"/>
                  <a:pt x="126122" y="164603"/>
                  <a:pt x="126528" y="163503"/>
                </a:cubicBezTo>
                <a:cubicBezTo>
                  <a:pt x="126935" y="162505"/>
                  <a:pt x="127352" y="161508"/>
                  <a:pt x="127803" y="160510"/>
                </a:cubicBezTo>
                <a:cubicBezTo>
                  <a:pt x="128209" y="159495"/>
                  <a:pt x="128670" y="158550"/>
                  <a:pt x="129121" y="157638"/>
                </a:cubicBezTo>
                <a:cubicBezTo>
                  <a:pt x="129351" y="157174"/>
                  <a:pt x="129582" y="156761"/>
                  <a:pt x="129813" y="156365"/>
                </a:cubicBezTo>
                <a:cubicBezTo>
                  <a:pt x="129944" y="156090"/>
                  <a:pt x="130131" y="155763"/>
                  <a:pt x="130307" y="155454"/>
                </a:cubicBezTo>
                <a:cubicBezTo>
                  <a:pt x="129263" y="155265"/>
                  <a:pt x="128209" y="155075"/>
                  <a:pt x="127165" y="154938"/>
                </a:cubicBezTo>
                <a:cubicBezTo>
                  <a:pt x="124793" y="154577"/>
                  <a:pt x="122420" y="154302"/>
                  <a:pt x="120004" y="154130"/>
                </a:cubicBezTo>
                <a:cubicBezTo>
                  <a:pt x="117642" y="153992"/>
                  <a:pt x="115225" y="153906"/>
                  <a:pt x="112853" y="153906"/>
                </a:cubicBezTo>
                <a:cubicBezTo>
                  <a:pt x="110480" y="153906"/>
                  <a:pt x="108064" y="153940"/>
                  <a:pt x="105691" y="154130"/>
                </a:cubicBezTo>
                <a:cubicBezTo>
                  <a:pt x="103286" y="154302"/>
                  <a:pt x="100913" y="154577"/>
                  <a:pt x="98540" y="154938"/>
                </a:cubicBezTo>
                <a:cubicBezTo>
                  <a:pt x="97497" y="155075"/>
                  <a:pt x="96442" y="155265"/>
                  <a:pt x="95399" y="155454"/>
                </a:cubicBezTo>
                <a:cubicBezTo>
                  <a:pt x="95575" y="155763"/>
                  <a:pt x="95761" y="156090"/>
                  <a:pt x="95937" y="156365"/>
                </a:cubicBezTo>
                <a:cubicBezTo>
                  <a:pt x="96124" y="156761"/>
                  <a:pt x="96354" y="157174"/>
                  <a:pt x="96585" y="157638"/>
                </a:cubicBezTo>
                <a:cubicBezTo>
                  <a:pt x="97035" y="158550"/>
                  <a:pt x="97497" y="159495"/>
                  <a:pt x="97903" y="160510"/>
                </a:cubicBezTo>
                <a:cubicBezTo>
                  <a:pt x="98354" y="161508"/>
                  <a:pt x="98771" y="162505"/>
                  <a:pt x="99177" y="163503"/>
                </a:cubicBezTo>
                <a:cubicBezTo>
                  <a:pt x="99584" y="164603"/>
                  <a:pt x="100001" y="165687"/>
                  <a:pt x="100364" y="166736"/>
                </a:cubicBezTo>
                <a:cubicBezTo>
                  <a:pt x="100726" y="167888"/>
                  <a:pt x="101089" y="169023"/>
                  <a:pt x="101462" y="170210"/>
                </a:cubicBezTo>
                <a:cubicBezTo>
                  <a:pt x="101825" y="171379"/>
                  <a:pt x="102187" y="172566"/>
                  <a:pt x="102506" y="173804"/>
                </a:cubicBezTo>
                <a:cubicBezTo>
                  <a:pt x="102824" y="175077"/>
                  <a:pt x="103143" y="176298"/>
                  <a:pt x="103461" y="177588"/>
                </a:cubicBezTo>
                <a:cubicBezTo>
                  <a:pt x="103780" y="178946"/>
                  <a:pt x="104054" y="180271"/>
                  <a:pt x="104329" y="181595"/>
                </a:cubicBezTo>
                <a:cubicBezTo>
                  <a:pt x="104648" y="183005"/>
                  <a:pt x="104922" y="184415"/>
                  <a:pt x="105197" y="185774"/>
                </a:cubicBezTo>
                <a:cubicBezTo>
                  <a:pt x="105471" y="187288"/>
                  <a:pt x="105691" y="188732"/>
                  <a:pt x="105966" y="190194"/>
                </a:cubicBezTo>
                <a:cubicBezTo>
                  <a:pt x="106196" y="191742"/>
                  <a:pt x="106427" y="193238"/>
                  <a:pt x="106658" y="194803"/>
                </a:cubicBezTo>
                <a:cubicBezTo>
                  <a:pt x="107064" y="197486"/>
                  <a:pt x="107383" y="200221"/>
                  <a:pt x="107701" y="202903"/>
                </a:cubicBezTo>
                <a:cubicBezTo>
                  <a:pt x="108108" y="206412"/>
                  <a:pt x="108426" y="209920"/>
                  <a:pt x="108756" y="213429"/>
                </a:cubicBezTo>
                <a:cubicBezTo>
                  <a:pt x="109074" y="217161"/>
                  <a:pt x="109338" y="220944"/>
                  <a:pt x="109525" y="224711"/>
                </a:cubicBezTo>
                <a:cubicBezTo>
                  <a:pt x="109799" y="228907"/>
                  <a:pt x="106603" y="232501"/>
                  <a:pt x="102418" y="232725"/>
                </a:cubicBezTo>
                <a:cubicBezTo>
                  <a:pt x="98222" y="233000"/>
                  <a:pt x="94619" y="229819"/>
                  <a:pt x="94388" y="225622"/>
                </a:cubicBezTo>
                <a:cubicBezTo>
                  <a:pt x="94212" y="222853"/>
                  <a:pt x="94026" y="220067"/>
                  <a:pt x="93850" y="217333"/>
                </a:cubicBezTo>
                <a:cubicBezTo>
                  <a:pt x="93619" y="214736"/>
                  <a:pt x="93389" y="212139"/>
                  <a:pt x="93158" y="209542"/>
                </a:cubicBezTo>
                <a:cubicBezTo>
                  <a:pt x="92883" y="207134"/>
                  <a:pt x="92620" y="204675"/>
                  <a:pt x="92345" y="202267"/>
                </a:cubicBezTo>
                <a:cubicBezTo>
                  <a:pt x="92114" y="200496"/>
                  <a:pt x="91884" y="198707"/>
                  <a:pt x="91609" y="196936"/>
                </a:cubicBezTo>
                <a:cubicBezTo>
                  <a:pt x="91335" y="194838"/>
                  <a:pt x="90972" y="192705"/>
                  <a:pt x="90610" y="190555"/>
                </a:cubicBezTo>
                <a:cubicBezTo>
                  <a:pt x="90291" y="188595"/>
                  <a:pt x="89885" y="186651"/>
                  <a:pt x="89467" y="184725"/>
                </a:cubicBezTo>
                <a:cubicBezTo>
                  <a:pt x="89105" y="182954"/>
                  <a:pt x="88698" y="181131"/>
                  <a:pt x="88237" y="179394"/>
                </a:cubicBezTo>
                <a:cubicBezTo>
                  <a:pt x="87875" y="177760"/>
                  <a:pt x="87413" y="176160"/>
                  <a:pt x="86919" y="174578"/>
                </a:cubicBezTo>
                <a:cubicBezTo>
                  <a:pt x="86688" y="173839"/>
                  <a:pt x="86458" y="173116"/>
                  <a:pt x="86238" y="172394"/>
                </a:cubicBezTo>
                <a:cubicBezTo>
                  <a:pt x="86007" y="171706"/>
                  <a:pt x="85777" y="171018"/>
                  <a:pt x="85502" y="170347"/>
                </a:cubicBezTo>
                <a:cubicBezTo>
                  <a:pt x="85271" y="169660"/>
                  <a:pt x="85052" y="169023"/>
                  <a:pt x="84777" y="168387"/>
                </a:cubicBezTo>
                <a:cubicBezTo>
                  <a:pt x="84546" y="167785"/>
                  <a:pt x="84272" y="167200"/>
                  <a:pt x="84041" y="166598"/>
                </a:cubicBezTo>
                <a:cubicBezTo>
                  <a:pt x="83777" y="166065"/>
                  <a:pt x="83547" y="165515"/>
                  <a:pt x="83272" y="164964"/>
                </a:cubicBezTo>
                <a:cubicBezTo>
                  <a:pt x="83041" y="164517"/>
                  <a:pt x="82811" y="164053"/>
                  <a:pt x="82591" y="163606"/>
                </a:cubicBezTo>
                <a:cubicBezTo>
                  <a:pt x="82316" y="163141"/>
                  <a:pt x="82086" y="162694"/>
                  <a:pt x="81811" y="162230"/>
                </a:cubicBezTo>
                <a:cubicBezTo>
                  <a:pt x="81537" y="161817"/>
                  <a:pt x="81306" y="161422"/>
                  <a:pt x="81042" y="161009"/>
                </a:cubicBezTo>
                <a:cubicBezTo>
                  <a:pt x="80768" y="160596"/>
                  <a:pt x="80537" y="160235"/>
                  <a:pt x="80262" y="159857"/>
                </a:cubicBezTo>
                <a:cubicBezTo>
                  <a:pt x="79988" y="159547"/>
                  <a:pt x="79757" y="159220"/>
                  <a:pt x="79483" y="158911"/>
                </a:cubicBezTo>
                <a:cubicBezTo>
                  <a:pt x="79263" y="158636"/>
                  <a:pt x="78988" y="158360"/>
                  <a:pt x="78758" y="158085"/>
                </a:cubicBezTo>
                <a:cubicBezTo>
                  <a:pt x="78527" y="157862"/>
                  <a:pt x="78252" y="157638"/>
                  <a:pt x="78033" y="157397"/>
                </a:cubicBezTo>
                <a:cubicBezTo>
                  <a:pt x="77802" y="157174"/>
                  <a:pt x="77571" y="157002"/>
                  <a:pt x="77341" y="156813"/>
                </a:cubicBezTo>
                <a:cubicBezTo>
                  <a:pt x="72464" y="153029"/>
                  <a:pt x="73924" y="145290"/>
                  <a:pt x="79856" y="143553"/>
                </a:cubicBezTo>
                <a:cubicBezTo>
                  <a:pt x="82591" y="142744"/>
                  <a:pt x="85326" y="142057"/>
                  <a:pt x="88061" y="141420"/>
                </a:cubicBezTo>
                <a:cubicBezTo>
                  <a:pt x="90796" y="140835"/>
                  <a:pt x="93575" y="140320"/>
                  <a:pt x="96310" y="139924"/>
                </a:cubicBezTo>
                <a:cubicBezTo>
                  <a:pt x="99090" y="139511"/>
                  <a:pt x="101825" y="139236"/>
                  <a:pt x="104604" y="139012"/>
                </a:cubicBezTo>
                <a:cubicBezTo>
                  <a:pt x="107339" y="138823"/>
                  <a:pt x="110074" y="138737"/>
                  <a:pt x="112853" y="138737"/>
                </a:cubicBezTo>
                <a:moveTo>
                  <a:pt x="112831" y="0"/>
                </a:moveTo>
                <a:cubicBezTo>
                  <a:pt x="149716" y="0"/>
                  <a:pt x="184273" y="17989"/>
                  <a:pt x="205385" y="48206"/>
                </a:cubicBezTo>
                <a:cubicBezTo>
                  <a:pt x="226497" y="78441"/>
                  <a:pt x="231461" y="116999"/>
                  <a:pt x="218698" y="151601"/>
                </a:cubicBezTo>
                <a:cubicBezTo>
                  <a:pt x="205615" y="187064"/>
                  <a:pt x="166720" y="205776"/>
                  <a:pt x="160657" y="250697"/>
                </a:cubicBezTo>
                <a:cubicBezTo>
                  <a:pt x="162886" y="250112"/>
                  <a:pt x="165171" y="249562"/>
                  <a:pt x="167401" y="249012"/>
                </a:cubicBezTo>
                <a:cubicBezTo>
                  <a:pt x="171465" y="247980"/>
                  <a:pt x="175606" y="250473"/>
                  <a:pt x="176617" y="254532"/>
                </a:cubicBezTo>
                <a:cubicBezTo>
                  <a:pt x="177616" y="258574"/>
                  <a:pt x="175156" y="262719"/>
                  <a:pt x="171103" y="263733"/>
                </a:cubicBezTo>
                <a:cubicBezTo>
                  <a:pt x="133481" y="273106"/>
                  <a:pt x="95871" y="282479"/>
                  <a:pt x="58261" y="291904"/>
                </a:cubicBezTo>
                <a:cubicBezTo>
                  <a:pt x="54197" y="292901"/>
                  <a:pt x="50056" y="290442"/>
                  <a:pt x="49045" y="286349"/>
                </a:cubicBezTo>
                <a:cubicBezTo>
                  <a:pt x="48045" y="282290"/>
                  <a:pt x="50506" y="278197"/>
                  <a:pt x="54559" y="277148"/>
                </a:cubicBezTo>
                <a:cubicBezTo>
                  <a:pt x="85293" y="269512"/>
                  <a:pt x="116027" y="261807"/>
                  <a:pt x="146750" y="254171"/>
                </a:cubicBezTo>
                <a:cubicBezTo>
                  <a:pt x="145652" y="252486"/>
                  <a:pt x="145290" y="250938"/>
                  <a:pt x="145564" y="248977"/>
                </a:cubicBezTo>
                <a:cubicBezTo>
                  <a:pt x="145982" y="245796"/>
                  <a:pt x="146520" y="242700"/>
                  <a:pt x="147256" y="239604"/>
                </a:cubicBezTo>
                <a:cubicBezTo>
                  <a:pt x="147937" y="236595"/>
                  <a:pt x="148761" y="233671"/>
                  <a:pt x="149760" y="230816"/>
                </a:cubicBezTo>
                <a:cubicBezTo>
                  <a:pt x="150672" y="228030"/>
                  <a:pt x="151726" y="225295"/>
                  <a:pt x="152902" y="222613"/>
                </a:cubicBezTo>
                <a:cubicBezTo>
                  <a:pt x="154000" y="220016"/>
                  <a:pt x="155230" y="217470"/>
                  <a:pt x="156548" y="214959"/>
                </a:cubicBezTo>
                <a:cubicBezTo>
                  <a:pt x="157834" y="212603"/>
                  <a:pt x="159240" y="210230"/>
                  <a:pt x="160657" y="207908"/>
                </a:cubicBezTo>
                <a:cubicBezTo>
                  <a:pt x="162074" y="205672"/>
                  <a:pt x="163534" y="203488"/>
                  <a:pt x="165039" y="201304"/>
                </a:cubicBezTo>
                <a:cubicBezTo>
                  <a:pt x="166489" y="199223"/>
                  <a:pt x="168038" y="197159"/>
                  <a:pt x="169598" y="195164"/>
                </a:cubicBezTo>
                <a:cubicBezTo>
                  <a:pt x="171103" y="193169"/>
                  <a:pt x="172651" y="191243"/>
                  <a:pt x="174200" y="189334"/>
                </a:cubicBezTo>
                <a:cubicBezTo>
                  <a:pt x="175749" y="187477"/>
                  <a:pt x="177254" y="185602"/>
                  <a:pt x="178803" y="183779"/>
                </a:cubicBezTo>
                <a:cubicBezTo>
                  <a:pt x="180220" y="182094"/>
                  <a:pt x="181626" y="180408"/>
                  <a:pt x="183043" y="178775"/>
                </a:cubicBezTo>
                <a:cubicBezTo>
                  <a:pt x="183768" y="177915"/>
                  <a:pt x="184504" y="177037"/>
                  <a:pt x="185185" y="176178"/>
                </a:cubicBezTo>
                <a:cubicBezTo>
                  <a:pt x="186602" y="174492"/>
                  <a:pt x="188008" y="172807"/>
                  <a:pt x="189337" y="171087"/>
                </a:cubicBezTo>
                <a:cubicBezTo>
                  <a:pt x="190655" y="169436"/>
                  <a:pt x="191929" y="167802"/>
                  <a:pt x="193214" y="166117"/>
                </a:cubicBezTo>
                <a:cubicBezTo>
                  <a:pt x="194400" y="164534"/>
                  <a:pt x="195576" y="162883"/>
                  <a:pt x="196674" y="161198"/>
                </a:cubicBezTo>
                <a:cubicBezTo>
                  <a:pt x="197718" y="159616"/>
                  <a:pt x="198772" y="157965"/>
                  <a:pt x="199728" y="156279"/>
                </a:cubicBezTo>
                <a:cubicBezTo>
                  <a:pt x="200639" y="154697"/>
                  <a:pt x="201507" y="153046"/>
                  <a:pt x="202331" y="151378"/>
                </a:cubicBezTo>
                <a:cubicBezTo>
                  <a:pt x="203100" y="149727"/>
                  <a:pt x="203836" y="148041"/>
                  <a:pt x="204473" y="146356"/>
                </a:cubicBezTo>
                <a:cubicBezTo>
                  <a:pt x="215501" y="116449"/>
                  <a:pt x="211173" y="83033"/>
                  <a:pt x="192939" y="56909"/>
                </a:cubicBezTo>
                <a:cubicBezTo>
                  <a:pt x="174651" y="30733"/>
                  <a:pt x="144740" y="15152"/>
                  <a:pt x="112831" y="15152"/>
                </a:cubicBezTo>
                <a:cubicBezTo>
                  <a:pt x="80921" y="15152"/>
                  <a:pt x="51011" y="30733"/>
                  <a:pt x="32722" y="56909"/>
                </a:cubicBezTo>
                <a:cubicBezTo>
                  <a:pt x="14488" y="83033"/>
                  <a:pt x="10160" y="116449"/>
                  <a:pt x="21189" y="146356"/>
                </a:cubicBezTo>
                <a:cubicBezTo>
                  <a:pt x="21650" y="147543"/>
                  <a:pt x="22144" y="148729"/>
                  <a:pt x="22650" y="149916"/>
                </a:cubicBezTo>
                <a:cubicBezTo>
                  <a:pt x="23199" y="151103"/>
                  <a:pt x="23748" y="152272"/>
                  <a:pt x="24341" y="153424"/>
                </a:cubicBezTo>
                <a:cubicBezTo>
                  <a:pt x="24978" y="154594"/>
                  <a:pt x="25615" y="155746"/>
                  <a:pt x="26296" y="156881"/>
                </a:cubicBezTo>
                <a:cubicBezTo>
                  <a:pt x="26977" y="158068"/>
                  <a:pt x="27669" y="159203"/>
                  <a:pt x="28438" y="160338"/>
                </a:cubicBezTo>
                <a:cubicBezTo>
                  <a:pt x="29218" y="161525"/>
                  <a:pt x="29987" y="162711"/>
                  <a:pt x="30811" y="163847"/>
                </a:cubicBezTo>
                <a:cubicBezTo>
                  <a:pt x="31316" y="164569"/>
                  <a:pt x="31811" y="165257"/>
                  <a:pt x="32360" y="165979"/>
                </a:cubicBezTo>
                <a:cubicBezTo>
                  <a:pt x="33228" y="167166"/>
                  <a:pt x="34139" y="168352"/>
                  <a:pt x="35051" y="169488"/>
                </a:cubicBezTo>
                <a:cubicBezTo>
                  <a:pt x="35963" y="170726"/>
                  <a:pt x="36918" y="171895"/>
                  <a:pt x="37874" y="173048"/>
                </a:cubicBezTo>
                <a:cubicBezTo>
                  <a:pt x="38884" y="174269"/>
                  <a:pt x="39884" y="175455"/>
                  <a:pt x="40884" y="176676"/>
                </a:cubicBezTo>
                <a:cubicBezTo>
                  <a:pt x="42026" y="178052"/>
                  <a:pt x="43212" y="179411"/>
                  <a:pt x="44355" y="180821"/>
                </a:cubicBezTo>
                <a:cubicBezTo>
                  <a:pt x="45585" y="182231"/>
                  <a:pt x="46815" y="183693"/>
                  <a:pt x="48001" y="185155"/>
                </a:cubicBezTo>
                <a:cubicBezTo>
                  <a:pt x="49089" y="186462"/>
                  <a:pt x="50187" y="187752"/>
                  <a:pt x="51231" y="189059"/>
                </a:cubicBezTo>
                <a:cubicBezTo>
                  <a:pt x="52329" y="190435"/>
                  <a:pt x="53428" y="191742"/>
                  <a:pt x="54515" y="193118"/>
                </a:cubicBezTo>
                <a:cubicBezTo>
                  <a:pt x="55614" y="194528"/>
                  <a:pt x="56712" y="195938"/>
                  <a:pt x="57756" y="197348"/>
                </a:cubicBezTo>
                <a:cubicBezTo>
                  <a:pt x="58854" y="198810"/>
                  <a:pt x="59897" y="200307"/>
                  <a:pt x="60952" y="201803"/>
                </a:cubicBezTo>
                <a:cubicBezTo>
                  <a:pt x="62039" y="203316"/>
                  <a:pt x="63039" y="204864"/>
                  <a:pt x="64093" y="206446"/>
                </a:cubicBezTo>
                <a:cubicBezTo>
                  <a:pt x="64731" y="207461"/>
                  <a:pt x="65324" y="208407"/>
                  <a:pt x="65917" y="209456"/>
                </a:cubicBezTo>
                <a:cubicBezTo>
                  <a:pt x="66916" y="211090"/>
                  <a:pt x="67872" y="212775"/>
                  <a:pt x="68839" y="214461"/>
                </a:cubicBezTo>
                <a:cubicBezTo>
                  <a:pt x="69750" y="216198"/>
                  <a:pt x="70662" y="217969"/>
                  <a:pt x="71475" y="219740"/>
                </a:cubicBezTo>
                <a:cubicBezTo>
                  <a:pt x="72343" y="221615"/>
                  <a:pt x="73167" y="223472"/>
                  <a:pt x="73935" y="225347"/>
                </a:cubicBezTo>
                <a:cubicBezTo>
                  <a:pt x="74715" y="227308"/>
                  <a:pt x="75396" y="229268"/>
                  <a:pt x="76088" y="231212"/>
                </a:cubicBezTo>
                <a:cubicBezTo>
                  <a:pt x="76725" y="233275"/>
                  <a:pt x="77319" y="235322"/>
                  <a:pt x="77857" y="237369"/>
                </a:cubicBezTo>
                <a:cubicBezTo>
                  <a:pt x="78911" y="241410"/>
                  <a:pt x="76451" y="245555"/>
                  <a:pt x="72387" y="246604"/>
                </a:cubicBezTo>
                <a:cubicBezTo>
                  <a:pt x="68333" y="247653"/>
                  <a:pt x="64181" y="245194"/>
                  <a:pt x="63182" y="241152"/>
                </a:cubicBezTo>
                <a:cubicBezTo>
                  <a:pt x="53329" y="202955"/>
                  <a:pt x="19091" y="184415"/>
                  <a:pt x="6964" y="151601"/>
                </a:cubicBezTo>
                <a:cubicBezTo>
                  <a:pt x="-5800" y="116999"/>
                  <a:pt x="-835" y="78441"/>
                  <a:pt x="20277" y="48206"/>
                </a:cubicBezTo>
                <a:cubicBezTo>
                  <a:pt x="41389" y="17989"/>
                  <a:pt x="75946" y="0"/>
                  <a:pt x="112831" y="0"/>
                </a:cubicBezTo>
                <a:close/>
              </a:path>
            </a:pathLst>
          </a:custGeom>
          <a:solidFill>
            <a:srgbClr val="258196"/>
          </a:solidFill>
        </p:spPr>
      </p:sp>
      <p:sp>
        <p:nvSpPr>
          <p:cNvPr id="8" name="Text 5"/>
          <p:cNvSpPr/>
          <p:nvPr/>
        </p:nvSpPr>
        <p:spPr>
          <a:xfrm>
            <a:off x="5290924" y="1398803"/>
            <a:ext cx="225674" cy="371521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Shape 6"/>
          <p:cNvSpPr/>
          <p:nvPr>
            <p:custDataLst>
              <p:tags r:id="rId3"/>
            </p:custDataLst>
          </p:nvPr>
        </p:nvSpPr>
        <p:spPr>
          <a:xfrm>
            <a:off x="5292204" y="3058897"/>
            <a:ext cx="248534" cy="228783"/>
          </a:xfrm>
          <a:custGeom>
            <a:avLst/>
            <a:gdLst/>
            <a:ahLst/>
            <a:cxnLst/>
            <a:rect l="l" t="t" r="r" b="b"/>
            <a:pathLst>
              <a:path w="248534" h="228783">
                <a:moveTo>
                  <a:pt x="69763" y="225675"/>
                </a:moveTo>
                <a:cubicBezTo>
                  <a:pt x="73224" y="229567"/>
                  <a:pt x="79274" y="229995"/>
                  <a:pt x="83595" y="226114"/>
                </a:cubicBezTo>
                <a:lnTo>
                  <a:pt x="245360" y="79766"/>
                </a:lnTo>
                <a:cubicBezTo>
                  <a:pt x="249251" y="76312"/>
                  <a:pt x="249681" y="70271"/>
                  <a:pt x="246220" y="65951"/>
                </a:cubicBezTo>
                <a:lnTo>
                  <a:pt x="204272" y="20187"/>
                </a:lnTo>
                <a:cubicBezTo>
                  <a:pt x="200369" y="15878"/>
                  <a:pt x="194319" y="15878"/>
                  <a:pt x="190428" y="19332"/>
                </a:cubicBezTo>
                <a:lnTo>
                  <a:pt x="52459" y="143653"/>
                </a:lnTo>
                <a:cubicBezTo>
                  <a:pt x="48568" y="147545"/>
                  <a:pt x="48138" y="153587"/>
                  <a:pt x="52029" y="157468"/>
                </a:cubicBezTo>
                <a:lnTo>
                  <a:pt x="74513" y="182510"/>
                </a:lnTo>
                <a:cubicBezTo>
                  <a:pt x="77974" y="186391"/>
                  <a:pt x="84466" y="186830"/>
                  <a:pt x="88356" y="182938"/>
                </a:cubicBezTo>
                <a:lnTo>
                  <a:pt x="146308" y="130705"/>
                </a:lnTo>
                <a:cubicBezTo>
                  <a:pt x="150199" y="127251"/>
                  <a:pt x="150640" y="120772"/>
                  <a:pt x="147179" y="116890"/>
                </a:cubicBezTo>
                <a:lnTo>
                  <a:pt x="140257" y="109555"/>
                </a:lnTo>
                <a:lnTo>
                  <a:pt x="82306" y="162216"/>
                </a:lnTo>
                <a:lnTo>
                  <a:pt x="73224" y="151855"/>
                </a:lnTo>
                <a:lnTo>
                  <a:pt x="196479" y="40482"/>
                </a:lnTo>
                <a:lnTo>
                  <a:pt x="225025" y="71992"/>
                </a:lnTo>
                <a:lnTo>
                  <a:pt x="77544" y="205392"/>
                </a:lnTo>
                <a:lnTo>
                  <a:pt x="23912" y="145813"/>
                </a:lnTo>
                <a:lnTo>
                  <a:pt x="173565" y="10265"/>
                </a:lnTo>
                <a:lnTo>
                  <a:pt x="167073" y="3357"/>
                </a:lnTo>
                <a:cubicBezTo>
                  <a:pt x="163183" y="-962"/>
                  <a:pt x="157120" y="-962"/>
                  <a:pt x="153230" y="2491"/>
                </a:cubicBezTo>
                <a:lnTo>
                  <a:pt x="3147" y="138040"/>
                </a:lnTo>
                <a:cubicBezTo>
                  <a:pt x="-743" y="141494"/>
                  <a:pt x="-1173" y="147545"/>
                  <a:pt x="2718" y="151855"/>
                </a:cubicBezTo>
                <a:lnTo>
                  <a:pt x="69763" y="225675"/>
                </a:lnTo>
                <a:close/>
              </a:path>
            </a:pathLst>
          </a:custGeom>
          <a:solidFill>
            <a:srgbClr val="258196"/>
          </a:solidFill>
        </p:spPr>
      </p:sp>
      <p:sp>
        <p:nvSpPr>
          <p:cNvPr id="10" name="Text 7"/>
          <p:cNvSpPr/>
          <p:nvPr/>
        </p:nvSpPr>
        <p:spPr>
          <a:xfrm>
            <a:off x="5292204" y="3058897"/>
            <a:ext cx="248534" cy="22878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2" name="Text 9"/>
          <p:cNvSpPr/>
          <p:nvPr>
            <p:custDataLst>
              <p:tags r:id="rId4"/>
            </p:custDataLst>
          </p:nvPr>
        </p:nvSpPr>
        <p:spPr>
          <a:xfrm>
            <a:off x="5623857" y="1423309"/>
            <a:ext cx="2464948" cy="969645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1530"/>
              </a:lnSpc>
              <a:spcBef>
                <a:spcPts val="365"/>
              </a:spcBef>
              <a:buNone/>
            </a:pPr>
            <a:r>
              <a:rPr lang="en-US" sz="1095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例如</a:t>
            </a:r>
            <a:r>
              <a:rPr lang="zh-CN" altLang="en-US" sz="1095" b="1" dirty="0">
                <a:solidFill>
                  <a:srgbClr val="6B913A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，</a:t>
            </a:r>
            <a:r>
              <a:rPr lang="en-US" sz="1095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物理教师通过分析学生电路故障题的得分率，逆向调整教学策略，将“列举法”作为核心工具，确保评估与目标一致。</a:t>
            </a:r>
            <a:endParaRPr lang="en-US" sz="1460" dirty="0"/>
          </a:p>
        </p:txBody>
      </p:sp>
      <p:sp>
        <p:nvSpPr>
          <p:cNvPr id="14" name="Text 11"/>
          <p:cNvSpPr/>
          <p:nvPr>
            <p:custDataLst>
              <p:tags r:id="rId5"/>
            </p:custDataLst>
          </p:nvPr>
        </p:nvSpPr>
        <p:spPr>
          <a:xfrm>
            <a:off x="5623857" y="3035762"/>
            <a:ext cx="2464948" cy="368618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1530"/>
              </a:lnSpc>
              <a:spcBef>
                <a:spcPts val="365"/>
              </a:spcBef>
              <a:buNone/>
            </a:pPr>
            <a:r>
              <a:rPr lang="en-US" sz="1095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威金斯提出通过“逆向设计”提升效度：先明确预期结果（阶段1），再设计评估证据（阶段2），最后规划教学活动（阶段3）。</a:t>
            </a:r>
            <a:endParaRPr lang="en-US" sz="1460" dirty="0"/>
          </a:p>
        </p:txBody>
      </p:sp>
      <p:sp>
        <p:nvSpPr>
          <p:cNvPr id="15" name="Text 12"/>
          <p:cNvSpPr/>
          <p:nvPr/>
        </p:nvSpPr>
        <p:spPr>
          <a:xfrm>
            <a:off x="847283" y="99578"/>
            <a:ext cx="7588057" cy="4810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逆向设计中的效度自评</a:t>
            </a:r>
            <a:endParaRPr lang="en-US" sz="146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674" y="734097"/>
            <a:ext cx="5166977" cy="46495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117784" y="1114840"/>
            <a:ext cx="2908432" cy="1078563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9795"/>
              </a:lnSpc>
              <a:spcBef>
                <a:spcPts val="365"/>
              </a:spcBef>
              <a:buNone/>
            </a:pPr>
            <a:r>
              <a:rPr lang="en-US" sz="708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02</a:t>
            </a:r>
            <a:endParaRPr lang="en-US" sz="1460" dirty="0"/>
          </a:p>
        </p:txBody>
      </p:sp>
      <p:sp>
        <p:nvSpPr>
          <p:cNvPr id="4" name="Text 1"/>
          <p:cNvSpPr/>
          <p:nvPr/>
        </p:nvSpPr>
        <p:spPr>
          <a:xfrm>
            <a:off x="1747144" y="2318533"/>
            <a:ext cx="5649712" cy="518779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 algn="ctr">
              <a:lnSpc>
                <a:spcPts val="3675"/>
              </a:lnSpc>
              <a:spcBef>
                <a:spcPts val="365"/>
              </a:spcBef>
              <a:buNone/>
            </a:pPr>
            <a:r>
              <a:rPr lang="en-US" sz="2630" dirty="0">
                <a:solidFill>
                  <a:srgbClr val="6B913A"/>
                </a:solidFill>
                <a:latin typeface="汉仪旗黑-85S" pitchFamily="34" charset="0"/>
                <a:ea typeface="汉仪旗黑-85S" pitchFamily="34" charset="-122"/>
                <a:cs typeface="汉仪旗黑-85S" pitchFamily="34" charset="-120"/>
              </a:rPr>
              <a:t>实践启示与案例</a:t>
            </a:r>
            <a:endParaRPr lang="en-US" sz="146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5844"/>
          </a:xfrm>
          <a:prstGeom prst="rect">
            <a:avLst/>
          </a:prstGeom>
        </p:spPr>
      </p:pic>
      <p:sp>
        <p:nvSpPr>
          <p:cNvPr id="3" name="Shape 0"/>
          <p:cNvSpPr/>
          <p:nvPr>
            <p:custDataLst>
              <p:tags r:id="rId2"/>
            </p:custDataLst>
          </p:nvPr>
        </p:nvSpPr>
        <p:spPr>
          <a:xfrm>
            <a:off x="1189634" y="4535383"/>
            <a:ext cx="4270559" cy="0"/>
          </a:xfrm>
          <a:custGeom>
            <a:avLst/>
            <a:gdLst/>
            <a:ahLst/>
            <a:cxnLst/>
            <a:rect l="l" t="t" r="r" b="b"/>
            <a:pathLst>
              <a:path w="4270559">
                <a:moveTo>
                  <a:pt x="0" y="0"/>
                </a:moveTo>
                <a:lnTo>
                  <a:pt x="4270559" y="0"/>
                </a:lnTo>
              </a:path>
            </a:pathLst>
          </a:custGeom>
          <a:noFill/>
          <a:ln w="10430">
            <a:solidFill>
              <a:srgbClr val="6B913A"/>
            </a:solidFill>
            <a:prstDash val="dash"/>
            <a:headEnd type="none"/>
            <a:tailEnd type="none"/>
          </a:ln>
        </p:spPr>
      </p:sp>
      <p:sp>
        <p:nvSpPr>
          <p:cNvPr id="4" name="Shape 1"/>
          <p:cNvSpPr/>
          <p:nvPr>
            <p:custDataLst>
              <p:tags r:id="rId3"/>
            </p:custDataLst>
          </p:nvPr>
        </p:nvSpPr>
        <p:spPr>
          <a:xfrm>
            <a:off x="1165586" y="2807135"/>
            <a:ext cx="4312377" cy="0"/>
          </a:xfrm>
          <a:custGeom>
            <a:avLst/>
            <a:gdLst/>
            <a:ahLst/>
            <a:cxnLst/>
            <a:rect l="l" t="t" r="r" b="b"/>
            <a:pathLst>
              <a:path w="4312377">
                <a:moveTo>
                  <a:pt x="0" y="0"/>
                </a:moveTo>
                <a:lnTo>
                  <a:pt x="4312377" y="0"/>
                </a:lnTo>
              </a:path>
            </a:pathLst>
          </a:custGeom>
          <a:noFill/>
          <a:ln w="10430">
            <a:solidFill>
              <a:srgbClr val="6B913A"/>
            </a:solidFill>
            <a:prstDash val="dash"/>
            <a:headEnd type="none"/>
            <a:tailEnd type="none"/>
          </a:ln>
        </p:spPr>
      </p:sp>
      <p:sp>
        <p:nvSpPr>
          <p:cNvPr id="5" name="Shape 2"/>
          <p:cNvSpPr/>
          <p:nvPr/>
        </p:nvSpPr>
        <p:spPr>
          <a:xfrm rot="19020000">
            <a:off x="8564088" y="4474342"/>
            <a:ext cx="390906" cy="390906"/>
          </a:xfrm>
          <a:custGeom>
            <a:avLst/>
            <a:gdLst/>
            <a:ahLst/>
            <a:cxnLst/>
            <a:rect l="l" t="t" r="r" b="b"/>
            <a:pathLst>
              <a:path w="390906" h="390906">
                <a:moveTo>
                  <a:pt x="0" y="0"/>
                </a:moveTo>
                <a:lnTo>
                  <a:pt x="390906" y="0"/>
                </a:lnTo>
                <a:lnTo>
                  <a:pt x="390906" y="390906"/>
                </a:lnTo>
                <a:lnTo>
                  <a:pt x="0" y="39090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6" name="Text 3"/>
          <p:cNvSpPr/>
          <p:nvPr/>
        </p:nvSpPr>
        <p:spPr>
          <a:xfrm>
            <a:off x="8564088" y="4474342"/>
            <a:ext cx="390906" cy="39090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7" name="Shape 4"/>
          <p:cNvSpPr/>
          <p:nvPr/>
        </p:nvSpPr>
        <p:spPr>
          <a:xfrm rot="19020000">
            <a:off x="8264347" y="4719584"/>
            <a:ext cx="241036" cy="241036"/>
          </a:xfrm>
          <a:custGeom>
            <a:avLst/>
            <a:gdLst/>
            <a:ahLst/>
            <a:cxnLst/>
            <a:rect l="l" t="t" r="r" b="b"/>
            <a:pathLst>
              <a:path w="241036" h="241036">
                <a:moveTo>
                  <a:pt x="0" y="0"/>
                </a:moveTo>
                <a:lnTo>
                  <a:pt x="241036" y="0"/>
                </a:lnTo>
                <a:lnTo>
                  <a:pt x="241036" y="241036"/>
                </a:lnTo>
                <a:lnTo>
                  <a:pt x="0" y="241036"/>
                </a:lnTo>
                <a:close/>
              </a:path>
            </a:pathLst>
          </a:custGeom>
          <a:solidFill>
            <a:srgbClr val="A8CA7B"/>
          </a:solidFill>
        </p:spPr>
      </p:sp>
      <p:sp>
        <p:nvSpPr>
          <p:cNvPr id="8" name="Text 5"/>
          <p:cNvSpPr/>
          <p:nvPr/>
        </p:nvSpPr>
        <p:spPr>
          <a:xfrm>
            <a:off x="8264347" y="4719584"/>
            <a:ext cx="241036" cy="24103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spcBef>
                <a:spcPts val="365"/>
              </a:spcBef>
              <a:buNone/>
            </a:pPr>
            <a:r>
              <a:rPr lang="en-US" sz="131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9" name="Text 6"/>
          <p:cNvSpPr/>
          <p:nvPr>
            <p:custDataLst>
              <p:tags r:id="rId4"/>
            </p:custDataLst>
          </p:nvPr>
        </p:nvSpPr>
        <p:spPr>
          <a:xfrm>
            <a:off x="622706" y="1110996"/>
            <a:ext cx="5137831" cy="415766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2345"/>
              </a:lnSpc>
              <a:spcBef>
                <a:spcPts val="365"/>
              </a:spcBef>
              <a:buNone/>
            </a:pPr>
            <a:r>
              <a:rPr lang="en-US" sz="168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案例2（语文）：某教师以“古诗词迁移鉴赏”为目标，设计量规评估学生的“意象分析”“情感联结”能力，并通过对比阅读、改编创作等任务收集多维度证据。</a:t>
            </a:r>
            <a:endParaRPr lang="en-US" sz="1460" dirty="0"/>
          </a:p>
        </p:txBody>
      </p:sp>
      <p:sp>
        <p:nvSpPr>
          <p:cNvPr id="11" name="Text 8"/>
          <p:cNvSpPr/>
          <p:nvPr>
            <p:custDataLst>
              <p:tags r:id="rId5"/>
            </p:custDataLst>
          </p:nvPr>
        </p:nvSpPr>
        <p:spPr>
          <a:xfrm>
            <a:off x="567202" y="3011851"/>
            <a:ext cx="4980645" cy="108712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2345"/>
              </a:lnSpc>
              <a:spcBef>
                <a:spcPts val="365"/>
              </a:spcBef>
              <a:buNone/>
            </a:pPr>
            <a:r>
              <a:rPr lang="en-US" sz="168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案例1（物理）：教师通过“电路故障分析”专题，将故障类型与现象对应，设计分析型量规，帮助学生从盲目猜测转向系统推理。</a:t>
            </a:r>
            <a:endParaRPr lang="en-US" sz="1460" dirty="0"/>
          </a:p>
        </p:txBody>
      </p:sp>
      <p:sp>
        <p:nvSpPr>
          <p:cNvPr id="13" name="Shape 10"/>
          <p:cNvSpPr/>
          <p:nvPr>
            <p:custDataLst>
              <p:tags r:id="rId6"/>
            </p:custDataLst>
          </p:nvPr>
        </p:nvSpPr>
        <p:spPr>
          <a:xfrm>
            <a:off x="663306" y="4466295"/>
            <a:ext cx="526146" cy="92263"/>
          </a:xfrm>
          <a:custGeom>
            <a:avLst/>
            <a:gdLst/>
            <a:ahLst/>
            <a:cxnLst/>
            <a:rect l="l" t="t" r="r" b="b"/>
            <a:pathLst>
              <a:path w="526146" h="92263">
                <a:moveTo>
                  <a:pt x="0" y="0"/>
                </a:moveTo>
                <a:lnTo>
                  <a:pt x="526146" y="0"/>
                </a:lnTo>
                <a:lnTo>
                  <a:pt x="526146" y="92263"/>
                </a:lnTo>
                <a:lnTo>
                  <a:pt x="0" y="92263"/>
                </a:lnTo>
                <a:close/>
              </a:path>
            </a:pathLst>
          </a:custGeom>
          <a:solidFill>
            <a:srgbClr val="00B050"/>
          </a:solidFill>
        </p:spPr>
      </p:sp>
      <p:sp>
        <p:nvSpPr>
          <p:cNvPr id="14" name="Text 11"/>
          <p:cNvSpPr/>
          <p:nvPr/>
        </p:nvSpPr>
        <p:spPr>
          <a:xfrm>
            <a:off x="663306" y="4466295"/>
            <a:ext cx="526146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5" name="Shape 12"/>
          <p:cNvSpPr/>
          <p:nvPr>
            <p:custDataLst>
              <p:tags r:id="rId7"/>
            </p:custDataLst>
          </p:nvPr>
        </p:nvSpPr>
        <p:spPr>
          <a:xfrm>
            <a:off x="623621" y="4466295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16" name="Text 13"/>
          <p:cNvSpPr/>
          <p:nvPr/>
        </p:nvSpPr>
        <p:spPr>
          <a:xfrm>
            <a:off x="623621" y="4466295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7" name="Shape 14"/>
          <p:cNvSpPr/>
          <p:nvPr>
            <p:custDataLst>
              <p:tags r:id="rId8"/>
            </p:custDataLst>
          </p:nvPr>
        </p:nvSpPr>
        <p:spPr>
          <a:xfrm>
            <a:off x="1135685" y="4466295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18" name="Text 15"/>
          <p:cNvSpPr/>
          <p:nvPr/>
        </p:nvSpPr>
        <p:spPr>
          <a:xfrm>
            <a:off x="1135685" y="4466295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19" name="Shape 16"/>
          <p:cNvSpPr/>
          <p:nvPr>
            <p:custDataLst>
              <p:tags r:id="rId9"/>
            </p:custDataLst>
          </p:nvPr>
        </p:nvSpPr>
        <p:spPr>
          <a:xfrm>
            <a:off x="639531" y="2722077"/>
            <a:ext cx="526146" cy="92263"/>
          </a:xfrm>
          <a:custGeom>
            <a:avLst/>
            <a:gdLst/>
            <a:ahLst/>
            <a:cxnLst/>
            <a:rect l="l" t="t" r="r" b="b"/>
            <a:pathLst>
              <a:path w="526146" h="92263">
                <a:moveTo>
                  <a:pt x="0" y="0"/>
                </a:moveTo>
                <a:lnTo>
                  <a:pt x="526146" y="0"/>
                </a:lnTo>
                <a:lnTo>
                  <a:pt x="526146" y="92263"/>
                </a:lnTo>
                <a:lnTo>
                  <a:pt x="0" y="92263"/>
                </a:lnTo>
                <a:close/>
              </a:path>
            </a:pathLst>
          </a:custGeom>
          <a:solidFill>
            <a:srgbClr val="00B050"/>
          </a:solidFill>
        </p:spPr>
      </p:sp>
      <p:sp>
        <p:nvSpPr>
          <p:cNvPr id="20" name="Text 17"/>
          <p:cNvSpPr/>
          <p:nvPr/>
        </p:nvSpPr>
        <p:spPr>
          <a:xfrm>
            <a:off x="639531" y="2722077"/>
            <a:ext cx="526146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1" name="Shape 18"/>
          <p:cNvSpPr/>
          <p:nvPr>
            <p:custDataLst>
              <p:tags r:id="rId10"/>
            </p:custDataLst>
          </p:nvPr>
        </p:nvSpPr>
        <p:spPr>
          <a:xfrm>
            <a:off x="599846" y="2722077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22" name="Text 19"/>
          <p:cNvSpPr/>
          <p:nvPr/>
        </p:nvSpPr>
        <p:spPr>
          <a:xfrm>
            <a:off x="599846" y="2722077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3" name="Shape 20"/>
          <p:cNvSpPr/>
          <p:nvPr>
            <p:custDataLst>
              <p:tags r:id="rId11"/>
            </p:custDataLst>
          </p:nvPr>
        </p:nvSpPr>
        <p:spPr>
          <a:xfrm>
            <a:off x="1111910" y="2722077"/>
            <a:ext cx="92263" cy="92263"/>
          </a:xfrm>
          <a:custGeom>
            <a:avLst/>
            <a:gdLst/>
            <a:ahLst/>
            <a:cxnLst/>
            <a:rect l="l" t="t" r="r" b="b"/>
            <a:pathLst>
              <a:path w="92263" h="92263">
                <a:moveTo>
                  <a:pt x="46131" y="0"/>
                </a:moveTo>
                <a:cubicBezTo>
                  <a:pt x="71592" y="0"/>
                  <a:pt x="92263" y="20671"/>
                  <a:pt x="92263" y="46131"/>
                </a:cubicBezTo>
                <a:cubicBezTo>
                  <a:pt x="92263" y="71592"/>
                  <a:pt x="71592" y="92263"/>
                  <a:pt x="46131" y="92263"/>
                </a:cubicBezTo>
                <a:cubicBezTo>
                  <a:pt x="20671" y="92263"/>
                  <a:pt x="0" y="71592"/>
                  <a:pt x="0" y="46131"/>
                </a:cubicBezTo>
                <a:cubicBezTo>
                  <a:pt x="0" y="20671"/>
                  <a:pt x="20671" y="0"/>
                  <a:pt x="46131" y="0"/>
                </a:cubicBezTo>
                <a:close/>
              </a:path>
            </a:pathLst>
          </a:custGeom>
          <a:solidFill>
            <a:srgbClr val="BEF0D2"/>
          </a:solidFill>
        </p:spPr>
      </p:sp>
      <p:sp>
        <p:nvSpPr>
          <p:cNvPr id="24" name="Text 21"/>
          <p:cNvSpPr/>
          <p:nvPr/>
        </p:nvSpPr>
        <p:spPr>
          <a:xfrm>
            <a:off x="1111910" y="2722077"/>
            <a:ext cx="92263" cy="9226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l">
              <a:spcBef>
                <a:spcPts val="365"/>
              </a:spcBef>
              <a:buNone/>
            </a:pPr>
            <a:r>
              <a:rPr lang="en-US" sz="131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1460" dirty="0"/>
          </a:p>
        </p:txBody>
      </p:sp>
      <p:sp>
        <p:nvSpPr>
          <p:cNvPr id="25" name="Text 22"/>
          <p:cNvSpPr/>
          <p:nvPr/>
        </p:nvSpPr>
        <p:spPr>
          <a:xfrm>
            <a:off x="916777" y="110002"/>
            <a:ext cx="7588057" cy="481060"/>
          </a:xfrm>
          <a:prstGeom prst="rect">
            <a:avLst/>
          </a:prstGeom>
          <a:noFill/>
        </p:spPr>
        <p:txBody>
          <a:bodyPr wrap="square" lIns="92710" tIns="92710" rIns="92710" bIns="92710" rtlCol="0" anchor="t">
            <a:spAutoFit/>
          </a:bodyPr>
          <a:lstStyle/>
          <a:p>
            <a:pPr marL="0" indent="0">
              <a:lnSpc>
                <a:spcPts val="3060"/>
              </a:lnSpc>
              <a:spcBef>
                <a:spcPts val="365"/>
              </a:spcBef>
              <a:buNone/>
            </a:pPr>
            <a:r>
              <a:rPr lang="en-US" sz="2190" b="1" dirty="0">
                <a:solidFill>
                  <a:srgbClr val="6B913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指标与量规的课堂应用</a:t>
            </a:r>
            <a:endParaRPr lang="en-US" sz="146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5852434" y="974476"/>
            <a:ext cx="2759842" cy="367982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185.8792913385827,&quot;left&quot;:413.56976377952753,&quot;top&quot;:110.14196850393701,&quot;width&quot;:223.3440157480315}"/>
</p:tagLst>
</file>

<file path=ppt/tags/tag10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11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12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13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14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2.xml><?xml version="1.0" encoding="utf-8"?>
<p:tagLst xmlns:p="http://schemas.openxmlformats.org/presentationml/2006/main">
  <p:tag name="KSO_WM_DIAGRAM_VIRTUALLY_FRAME" val="{&quot;height&quot;:185.8792913385827,&quot;left&quot;:413.56976377952753,&quot;top&quot;:110.14196850393701,&quot;width&quot;:223.3440157480315}"/>
</p:tagLst>
</file>

<file path=ppt/tags/tag3.xml><?xml version="1.0" encoding="utf-8"?>
<p:tagLst xmlns:p="http://schemas.openxmlformats.org/presentationml/2006/main">
  <p:tag name="KSO_WM_DIAGRAM_VIRTUALLY_FRAME" val="{&quot;height&quot;:185.8792913385827,&quot;left&quot;:413.56976377952753,&quot;top&quot;:110.14196850393701,&quot;width&quot;:223.3440157480315}"/>
</p:tagLst>
</file>

<file path=ppt/tags/tag4.xml><?xml version="1.0" encoding="utf-8"?>
<p:tagLst xmlns:p="http://schemas.openxmlformats.org/presentationml/2006/main">
  <p:tag name="KSO_WM_DIAGRAM_VIRTUALLY_FRAME" val="{&quot;height&quot;:185.8792913385827,&quot;left&quot;:413.56976377952753,&quot;top&quot;:110.14196850393701,&quot;width&quot;:223.3440157480315}"/>
</p:tagLst>
</file>

<file path=ppt/tags/tag5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6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7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8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ags/tag9.xml><?xml version="1.0" encoding="utf-8"?>
<p:tagLst xmlns:p="http://schemas.openxmlformats.org/presentationml/2006/main">
  <p:tag name="KSO_WM_DIAGRAM_VIRTUALLY_FRAME" val="{&quot;height&quot;:271.4615748031496,&quot;left&quot;:44.64,&quot;top&quot;:87.47999999999999,&quot;width&quot;:409.0536220472441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1561</Words>
  <Application>WPS 演示</Application>
  <PresentationFormat>On-screen Show (16:9)</PresentationFormat>
  <Paragraphs>218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3" baseType="lpstr">
      <vt:lpstr>Arial</vt:lpstr>
      <vt:lpstr>宋体</vt:lpstr>
      <vt:lpstr>Wingdings</vt:lpstr>
      <vt:lpstr>Calibri</vt:lpstr>
      <vt:lpstr>Calibri</vt:lpstr>
      <vt:lpstr>Calibri</vt:lpstr>
      <vt:lpstr>汉仪旗黑-85S</vt:lpstr>
      <vt:lpstr>黑体</vt:lpstr>
      <vt:lpstr>汉仪旗黑-85S</vt:lpstr>
      <vt:lpstr>汉仪旗黑-85S</vt:lpstr>
      <vt:lpstr>微软雅黑</vt:lpstr>
      <vt:lpstr>微软雅黑</vt:lpstr>
      <vt:lpstr>Helvetica</vt:lpstr>
      <vt:lpstr>Helvetica</vt:lpstr>
      <vt:lpstr>Helvetica</vt:lpstr>
      <vt:lpstr>Arial Unicode MS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王雅量</cp:lastModifiedBy>
  <cp:revision>2</cp:revision>
  <dcterms:created xsi:type="dcterms:W3CDTF">2025-02-26T16:58:00Z</dcterms:created>
  <dcterms:modified xsi:type="dcterms:W3CDTF">2025-02-26T17:07:42Z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8C2BD435BD874E9AB334CCDC4C2E84A7_12</vt:lpwstr>
  </property>
  <property fmtid="{D5CDD505-2E9C-101B-9397-08002B2CF9AE}" pid="3" name="KSOProductBuildVer">
    <vt:lpwstr>2052-12.1.0.20305</vt:lpwstr>
  </property>
</Properties>
</file>