
<file path=[Content_Types].xml><?xml version="1.0" encoding="utf-8"?>
<Types xmlns="http://schemas.openxmlformats.org/package/2006/content-types">
  <Default Extension="jpeg" ContentType="image/jpeg"/>
  <Default Extension="JPG" ContentType="image/.jpg"/>
  <Default Extension="emf" ContentType="image/x-emf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0.svg" ContentType="image/svg+xml"/>
  <Override PartName="/ppt/media/image12.svg" ContentType="image/svg+xml"/>
  <Override PartName="/ppt/media/image21.svg" ContentType="image/svg+xml"/>
  <Override PartName="/ppt/media/image23.svg" ContentType="image/svg+xml"/>
  <Override PartName="/ppt/media/image25.svg" ContentType="image/svg+xml"/>
  <Override PartName="/ppt/media/image27.svg" ContentType="image/svg+xml"/>
  <Override PartName="/ppt/media/image7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79" r:id="rId4"/>
    <p:sldId id="278" r:id="rId5"/>
    <p:sldId id="264" r:id="rId6"/>
    <p:sldId id="266" r:id="rId7"/>
    <p:sldId id="258" r:id="rId8"/>
    <p:sldId id="265" r:id="rId9"/>
    <p:sldId id="262" r:id="rId10"/>
  </p:sldIdLst>
  <p:sldSz cx="12192000" cy="6858000"/>
  <p:notesSz cx="6858000" cy="9144000"/>
  <p:custDataLst>
    <p:tags r:id="rId1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44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3974" userDrawn="1">
          <p15:clr>
            <a:srgbClr val="A4A3A4"/>
          </p15:clr>
        </p15:guide>
        <p15:guide id="4" orient="horz" pos="314" userDrawn="1">
          <p15:clr>
            <a:srgbClr val="A4A3A4"/>
          </p15:clr>
        </p15:guide>
        <p15:guide id="5" orient="horz" pos="791" userDrawn="1">
          <p15:clr>
            <a:srgbClr val="A4A3A4"/>
          </p15:clr>
        </p15:guide>
        <p15:guide id="6" pos="7462" userDrawn="1">
          <p15:clr>
            <a:srgbClr val="A4A3A4"/>
          </p15:clr>
        </p15:guide>
        <p15:guide id="7" pos="24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5114D"/>
    <a:srgbClr val="F41847"/>
    <a:srgbClr val="194C72"/>
    <a:srgbClr val="2E9A98"/>
    <a:srgbClr val="F6676A"/>
    <a:srgbClr val="D4F8F8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114" d="100"/>
          <a:sy n="114" d="100"/>
        </p:scale>
        <p:origin x="414" y="108"/>
      </p:cViewPr>
      <p:guideLst>
        <p:guide orient="horz" pos="2144"/>
        <p:guide pos="3840"/>
        <p:guide orient="horz" pos="3974"/>
        <p:guide orient="horz" pos="314"/>
        <p:guide orient="horz" pos="791"/>
        <p:guide pos="7462"/>
        <p:guide pos="24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95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4" Type="http://schemas.openxmlformats.org/officeDocument/2006/relationships/tags" Target="tags/tag61.xml"/><Relationship Id="rId13" Type="http://schemas.openxmlformats.org/officeDocument/2006/relationships/tableStyles" Target="tableStyles.xml"/><Relationship Id="rId12" Type="http://schemas.openxmlformats.org/officeDocument/2006/relationships/viewProps" Target="viewProps.xml"/><Relationship Id="rId11" Type="http://schemas.openxmlformats.org/officeDocument/2006/relationships/presProps" Target="presProps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4" Type="http://schemas.openxmlformats.org/officeDocument/2006/relationships/image" Target="../media/image7.svg"/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"/>
          <a:srcRect l="33728" t="52778"/>
          <a:stretch>
            <a:fillRect/>
          </a:stretch>
        </p:blipFill>
        <p:spPr>
          <a:xfrm>
            <a:off x="5397500" y="3632200"/>
            <a:ext cx="6807200" cy="32385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3"/>
          <a:srcRect r="34594" b="51481"/>
          <a:stretch>
            <a:fillRect/>
          </a:stretch>
        </p:blipFill>
        <p:spPr>
          <a:xfrm>
            <a:off x="1" y="0"/>
            <a:ext cx="6718300" cy="33274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53917" y="4559300"/>
            <a:ext cx="4638083" cy="22987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4674860" cy="23241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01222" y="5359400"/>
            <a:ext cx="2503477" cy="15113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-12700" y="-12700"/>
            <a:ext cx="2503477" cy="1511300"/>
          </a:xfrm>
          <a:prstGeom prst="rect">
            <a:avLst/>
          </a:prstGeom>
        </p:spPr>
      </p:pic>
      <p:pic>
        <p:nvPicPr>
          <p:cNvPr id="9" name="图形 8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38700" y="1363663"/>
            <a:ext cx="2514600" cy="5715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4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1" Type="http://schemas.openxmlformats.org/officeDocument/2006/relationships/slideLayout" Target="../slideLayouts/slideLayout2.xml"/><Relationship Id="rId20" Type="http://schemas.openxmlformats.org/officeDocument/2006/relationships/tags" Target="../tags/tag20.xml"/><Relationship Id="rId2" Type="http://schemas.openxmlformats.org/officeDocument/2006/relationships/tags" Target="../tags/tag2.xml"/><Relationship Id="rId19" Type="http://schemas.openxmlformats.org/officeDocument/2006/relationships/tags" Target="../tags/tag19.xml"/><Relationship Id="rId18" Type="http://schemas.openxmlformats.org/officeDocument/2006/relationships/tags" Target="../tags/tag18.xml"/><Relationship Id="rId17" Type="http://schemas.openxmlformats.org/officeDocument/2006/relationships/tags" Target="../tags/tag17.xml"/><Relationship Id="rId16" Type="http://schemas.openxmlformats.org/officeDocument/2006/relationships/tags" Target="../tags/tag16.xml"/><Relationship Id="rId15" Type="http://schemas.openxmlformats.org/officeDocument/2006/relationships/tags" Target="../tags/tag15.xml"/><Relationship Id="rId14" Type="http://schemas.openxmlformats.org/officeDocument/2006/relationships/tags" Target="../tags/tag14.xml"/><Relationship Id="rId13" Type="http://schemas.openxmlformats.org/officeDocument/2006/relationships/tags" Target="../tags/tag13.xml"/><Relationship Id="rId12" Type="http://schemas.openxmlformats.org/officeDocument/2006/relationships/tags" Target="../tags/tag12.xml"/><Relationship Id="rId11" Type="http://schemas.openxmlformats.org/officeDocument/2006/relationships/tags" Target="../tags/tag11.xml"/><Relationship Id="rId10" Type="http://schemas.openxmlformats.org/officeDocument/2006/relationships/tags" Target="../tags/tag10.xml"/><Relationship Id="rId1" Type="http://schemas.openxmlformats.org/officeDocument/2006/relationships/tags" Target="../tags/tag1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27.xml"/><Relationship Id="rId8" Type="http://schemas.openxmlformats.org/officeDocument/2006/relationships/tags" Target="../tags/tag26.xml"/><Relationship Id="rId7" Type="http://schemas.openxmlformats.org/officeDocument/2006/relationships/tags" Target="../tags/tag25.xml"/><Relationship Id="rId6" Type="http://schemas.openxmlformats.org/officeDocument/2006/relationships/tags" Target="../tags/tag24.xml"/><Relationship Id="rId5" Type="http://schemas.openxmlformats.org/officeDocument/2006/relationships/image" Target="../media/image10.svg"/><Relationship Id="rId4" Type="http://schemas.openxmlformats.org/officeDocument/2006/relationships/image" Target="../media/image9.png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3" Type="http://schemas.openxmlformats.org/officeDocument/2006/relationships/slideLayout" Target="../slideLayouts/slideLayout3.xml"/><Relationship Id="rId12" Type="http://schemas.openxmlformats.org/officeDocument/2006/relationships/image" Target="../media/image13.jpeg"/><Relationship Id="rId11" Type="http://schemas.openxmlformats.org/officeDocument/2006/relationships/image" Target="../media/image12.svg"/><Relationship Id="rId10" Type="http://schemas.openxmlformats.org/officeDocument/2006/relationships/image" Target="../media/image11.png"/><Relationship Id="rId1" Type="http://schemas.openxmlformats.org/officeDocument/2006/relationships/tags" Target="../tags/tag21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36.xml"/><Relationship Id="rId8" Type="http://schemas.openxmlformats.org/officeDocument/2006/relationships/tags" Target="../tags/tag35.xml"/><Relationship Id="rId7" Type="http://schemas.openxmlformats.org/officeDocument/2006/relationships/tags" Target="../tags/tag34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3" Type="http://schemas.openxmlformats.org/officeDocument/2006/relationships/tags" Target="../tags/tag30.xml"/><Relationship Id="rId2" Type="http://schemas.openxmlformats.org/officeDocument/2006/relationships/tags" Target="../tags/tag29.xml"/><Relationship Id="rId17" Type="http://schemas.openxmlformats.org/officeDocument/2006/relationships/slideLayout" Target="../slideLayouts/slideLayout2.xml"/><Relationship Id="rId16" Type="http://schemas.openxmlformats.org/officeDocument/2006/relationships/image" Target="../media/image19.jpeg"/><Relationship Id="rId15" Type="http://schemas.openxmlformats.org/officeDocument/2006/relationships/image" Target="../media/image18.png"/><Relationship Id="rId14" Type="http://schemas.openxmlformats.org/officeDocument/2006/relationships/image" Target="../media/image17.jpeg"/><Relationship Id="rId13" Type="http://schemas.openxmlformats.org/officeDocument/2006/relationships/tags" Target="../tags/tag40.xml"/><Relationship Id="rId12" Type="http://schemas.openxmlformats.org/officeDocument/2006/relationships/tags" Target="../tags/tag39.xml"/><Relationship Id="rId11" Type="http://schemas.openxmlformats.org/officeDocument/2006/relationships/tags" Target="../tags/tag38.xml"/><Relationship Id="rId10" Type="http://schemas.openxmlformats.org/officeDocument/2006/relationships/tags" Target="../tags/tag37.xml"/><Relationship Id="rId1" Type="http://schemas.openxmlformats.org/officeDocument/2006/relationships/tags" Target="../tags/tag28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47.xml"/><Relationship Id="rId8" Type="http://schemas.openxmlformats.org/officeDocument/2006/relationships/tags" Target="../tags/tag46.xml"/><Relationship Id="rId7" Type="http://schemas.openxmlformats.org/officeDocument/2006/relationships/image" Target="../media/image21.svg"/><Relationship Id="rId6" Type="http://schemas.openxmlformats.org/officeDocument/2006/relationships/image" Target="../media/image20.png"/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9" Type="http://schemas.openxmlformats.org/officeDocument/2006/relationships/slideLayout" Target="../slideLayouts/slideLayout3.xml"/><Relationship Id="rId28" Type="http://schemas.openxmlformats.org/officeDocument/2006/relationships/image" Target="../media/image27.svg"/><Relationship Id="rId27" Type="http://schemas.openxmlformats.org/officeDocument/2006/relationships/image" Target="../media/image26.png"/><Relationship Id="rId26" Type="http://schemas.openxmlformats.org/officeDocument/2006/relationships/tags" Target="../tags/tag60.xml"/><Relationship Id="rId25" Type="http://schemas.openxmlformats.org/officeDocument/2006/relationships/tags" Target="../tags/tag59.xml"/><Relationship Id="rId24" Type="http://schemas.openxmlformats.org/officeDocument/2006/relationships/tags" Target="../tags/tag58.xml"/><Relationship Id="rId23" Type="http://schemas.openxmlformats.org/officeDocument/2006/relationships/tags" Target="../tags/tag57.xml"/><Relationship Id="rId22" Type="http://schemas.openxmlformats.org/officeDocument/2006/relationships/tags" Target="../tags/tag56.xml"/><Relationship Id="rId21" Type="http://schemas.openxmlformats.org/officeDocument/2006/relationships/image" Target="../media/image25.svg"/><Relationship Id="rId20" Type="http://schemas.openxmlformats.org/officeDocument/2006/relationships/image" Target="../media/image24.png"/><Relationship Id="rId2" Type="http://schemas.openxmlformats.org/officeDocument/2006/relationships/tags" Target="../tags/tag42.xml"/><Relationship Id="rId19" Type="http://schemas.openxmlformats.org/officeDocument/2006/relationships/tags" Target="../tags/tag55.xml"/><Relationship Id="rId18" Type="http://schemas.openxmlformats.org/officeDocument/2006/relationships/tags" Target="../tags/tag54.xml"/><Relationship Id="rId17" Type="http://schemas.openxmlformats.org/officeDocument/2006/relationships/tags" Target="../tags/tag53.xml"/><Relationship Id="rId16" Type="http://schemas.openxmlformats.org/officeDocument/2006/relationships/tags" Target="../tags/tag52.xml"/><Relationship Id="rId15" Type="http://schemas.openxmlformats.org/officeDocument/2006/relationships/tags" Target="../tags/tag51.xml"/><Relationship Id="rId14" Type="http://schemas.openxmlformats.org/officeDocument/2006/relationships/image" Target="../media/image23.svg"/><Relationship Id="rId13" Type="http://schemas.openxmlformats.org/officeDocument/2006/relationships/image" Target="../media/image22.png"/><Relationship Id="rId12" Type="http://schemas.openxmlformats.org/officeDocument/2006/relationships/tags" Target="../tags/tag50.xml"/><Relationship Id="rId11" Type="http://schemas.openxmlformats.org/officeDocument/2006/relationships/tags" Target="../tags/tag49.xml"/><Relationship Id="rId10" Type="http://schemas.openxmlformats.org/officeDocument/2006/relationships/tags" Target="../tags/tag48.xml"/><Relationship Id="rId1" Type="http://schemas.openxmlformats.org/officeDocument/2006/relationships/tags" Target="../tags/tag4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1432560" y="2009906"/>
            <a:ext cx="9326880" cy="132207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zh-CN"/>
            </a:defPPr>
            <a:lvl1pPr algn="ctr">
              <a:defRPr sz="7500">
                <a:solidFill>
                  <a:schemeClr val="accent1"/>
                </a:solidFill>
                <a:effectLst>
                  <a:outerShdw dist="63500" dir="5400000" algn="tl" rotWithShape="0">
                    <a:prstClr val="black">
                      <a:alpha val="10000"/>
                    </a:prstClr>
                  </a:outerShdw>
                </a:effectLst>
                <a:latin typeface="DIN-BlackItalic" pitchFamily="50" charset="0"/>
                <a:ea typeface="+mj-ea"/>
              </a:defRPr>
            </a:lvl1pPr>
          </a:lstStyle>
          <a:p>
            <a:pPr algn="ctr"/>
            <a:r>
              <a:rPr lang="zh-CN" altLang="en-US" sz="4000" dirty="0">
                <a:solidFill>
                  <a:schemeClr val="accent1">
                    <a:lumMod val="50000"/>
                  </a:schemeClr>
                </a:solidFill>
                <a:effectLst/>
                <a:latin typeface="+mn-lt"/>
                <a:ea typeface="+mn-ea"/>
                <a:cs typeface="+mn-ea"/>
                <a:sym typeface="+mn-lt"/>
              </a:rPr>
              <a:t>小学综合实践活动</a:t>
            </a:r>
            <a:r>
              <a:rPr lang="zh-CN" altLang="en-US" sz="4000" dirty="0">
                <a:solidFill>
                  <a:srgbClr val="FF0000"/>
                </a:solidFill>
                <a:effectLst/>
                <a:latin typeface="+mn-lt"/>
                <a:ea typeface="+mn-ea"/>
                <a:cs typeface="+mn-ea"/>
                <a:sym typeface="+mn-lt"/>
              </a:rPr>
              <a:t>课程资源</a:t>
            </a:r>
            <a:r>
              <a:rPr lang="zh-CN" altLang="en-US" sz="4000" dirty="0">
                <a:solidFill>
                  <a:schemeClr val="accent1">
                    <a:lumMod val="50000"/>
                  </a:schemeClr>
                </a:solidFill>
                <a:effectLst/>
                <a:latin typeface="+mn-lt"/>
                <a:ea typeface="+mn-ea"/>
                <a:cs typeface="+mn-ea"/>
                <a:sym typeface="+mn-lt"/>
              </a:rPr>
              <a:t>：</a:t>
            </a:r>
            <a:endParaRPr lang="zh-CN" altLang="en-US" sz="4000" dirty="0">
              <a:solidFill>
                <a:schemeClr val="accent1">
                  <a:lumMod val="50000"/>
                </a:schemeClr>
              </a:solidFill>
              <a:effectLst/>
              <a:latin typeface="+mn-lt"/>
              <a:ea typeface="+mn-ea"/>
              <a:cs typeface="+mn-ea"/>
              <a:sym typeface="+mn-lt"/>
            </a:endParaRPr>
          </a:p>
          <a:p>
            <a:pPr algn="ctr"/>
            <a:r>
              <a:rPr lang="en-US" altLang="zh-CN" sz="4000" dirty="0">
                <a:solidFill>
                  <a:schemeClr val="accent1">
                    <a:lumMod val="50000"/>
                  </a:schemeClr>
                </a:solidFill>
                <a:effectLst/>
                <a:latin typeface="+mn-lt"/>
                <a:ea typeface="+mn-ea"/>
                <a:cs typeface="+mn-ea"/>
                <a:sym typeface="+mn-lt"/>
              </a:rPr>
              <a:t>         </a:t>
            </a:r>
            <a:r>
              <a:rPr lang="zh-CN" altLang="en-US" sz="4000" dirty="0">
                <a:solidFill>
                  <a:schemeClr val="accent1">
                    <a:lumMod val="50000"/>
                  </a:schemeClr>
                </a:solidFill>
                <a:effectLst/>
                <a:latin typeface="+mn-lt"/>
                <a:ea typeface="+mn-ea"/>
                <a:cs typeface="+mn-ea"/>
                <a:sym typeface="+mn-lt"/>
              </a:rPr>
              <a:t>在</a:t>
            </a:r>
            <a:r>
              <a:rPr lang="zh-CN" altLang="en-US" sz="4000" dirty="0">
                <a:solidFill>
                  <a:srgbClr val="FF0000"/>
                </a:solidFill>
                <a:effectLst/>
                <a:latin typeface="+mn-lt"/>
                <a:ea typeface="+mn-ea"/>
                <a:cs typeface="+mn-ea"/>
                <a:sym typeface="+mn-lt"/>
              </a:rPr>
              <a:t>项目化实施</a:t>
            </a:r>
            <a:r>
              <a:rPr lang="zh-CN" altLang="en-US" sz="4000" dirty="0">
                <a:solidFill>
                  <a:schemeClr val="accent1">
                    <a:lumMod val="50000"/>
                  </a:schemeClr>
                </a:solidFill>
                <a:effectLst/>
                <a:latin typeface="+mn-lt"/>
                <a:ea typeface="+mn-ea"/>
                <a:cs typeface="+mn-ea"/>
                <a:sym typeface="+mn-lt"/>
              </a:rPr>
              <a:t>熔炉中 “炼金”</a:t>
            </a:r>
            <a:endParaRPr lang="zh-CN" altLang="en-US" sz="4000" dirty="0">
              <a:solidFill>
                <a:schemeClr val="accent1">
                  <a:lumMod val="50000"/>
                </a:schemeClr>
              </a:solidFill>
              <a:effectLst/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4074795" y="4623136"/>
            <a:ext cx="3366770" cy="457200"/>
            <a:chOff x="5016500" y="4318000"/>
            <a:chExt cx="3366770" cy="457200"/>
          </a:xfrm>
        </p:grpSpPr>
        <p:sp>
          <p:nvSpPr>
            <p:cNvPr id="16" name="矩形: 圆角 15"/>
            <p:cNvSpPr/>
            <p:nvPr/>
          </p:nvSpPr>
          <p:spPr>
            <a:xfrm>
              <a:off x="5016500" y="4318000"/>
              <a:ext cx="3366770" cy="457200"/>
            </a:xfrm>
            <a:prstGeom prst="roundRect">
              <a:avLst>
                <a:gd name="adj" fmla="val 50000"/>
              </a:avLst>
            </a:prstGeom>
            <a:solidFill>
              <a:srgbClr val="F667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5281295" y="4377323"/>
              <a:ext cx="2824480" cy="3371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600" spc="200" dirty="0">
                  <a:solidFill>
                    <a:schemeClr val="bg1"/>
                  </a:solidFill>
                  <a:cs typeface="+mn-ea"/>
                  <a:sym typeface="+mn-lt"/>
                </a:rPr>
                <a:t>常州市河海实验学校</a:t>
              </a:r>
              <a:r>
                <a:rPr lang="en-US" altLang="zh-CN" sz="1600" spc="200" dirty="0">
                  <a:solidFill>
                    <a:schemeClr val="bg1"/>
                  </a:solidFill>
                  <a:cs typeface="+mn-ea"/>
                  <a:sym typeface="+mn-lt"/>
                </a:rPr>
                <a:t>/</a:t>
              </a:r>
              <a:r>
                <a:rPr lang="zh-CN" altLang="en-US" sz="1600" spc="200" dirty="0">
                  <a:solidFill>
                    <a:schemeClr val="bg1"/>
                  </a:solidFill>
                  <a:cs typeface="+mn-ea"/>
                  <a:sym typeface="+mn-lt"/>
                </a:rPr>
                <a:t>赵娟</a:t>
              </a:r>
              <a:endParaRPr lang="zh-CN" altLang="en-US" sz="1600" spc="2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 l="7154"/>
          <a:stretch>
            <a:fillRect/>
          </a:stretch>
        </p:blipFill>
        <p:spPr>
          <a:xfrm>
            <a:off x="4181475" y="70485"/>
            <a:ext cx="4417060" cy="634428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33" name="组合 4"/>
          <p:cNvGrpSpPr/>
          <p:nvPr>
            <p:custDataLst>
              <p:tags r:id="rId1"/>
            </p:custDataLst>
          </p:nvPr>
        </p:nvGrpSpPr>
        <p:grpSpPr>
          <a:xfrm rot="0">
            <a:off x="563880" y="520700"/>
            <a:ext cx="2524125" cy="1222375"/>
            <a:chOff x="335361" y="854244"/>
            <a:chExt cx="2523812" cy="1222206"/>
          </a:xfrm>
        </p:grpSpPr>
        <p:sp>
          <p:nvSpPr>
            <p:cNvPr id="37" name="TextBox 2"/>
            <p:cNvSpPr txBox="1"/>
            <p:nvPr>
              <p:custDataLst>
                <p:tags r:id="rId2"/>
              </p:custDataLst>
            </p:nvPr>
          </p:nvSpPr>
          <p:spPr>
            <a:xfrm>
              <a:off x="1175235" y="854244"/>
              <a:ext cx="1683938" cy="769441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zh-CN" altLang="en-US" sz="4400" b="1" i="0" u="none" strike="noStrike" kern="1200" cap="none" spc="0" normalizeH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汉仪旗黑-85S" panose="00020600040101010101" pitchFamily="18" charset="-122"/>
                  <a:cs typeface="+mn-cs"/>
                  <a:sym typeface="Segoe UI" panose="020B0502040204020203" pitchFamily="34" charset="0"/>
                </a:rPr>
                <a:t>目录</a:t>
              </a:r>
              <a:endParaRPr kumimoji="0" lang="zh-CN" altLang="en-US" sz="44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汉仪旗黑-85S" panose="00020600040101010101" pitchFamily="18" charset="-122"/>
                <a:cs typeface="+mn-cs"/>
                <a:sym typeface="Segoe UI" panose="020B0502040204020203" pitchFamily="34" charset="0"/>
              </a:endParaRPr>
            </a:p>
          </p:txBody>
        </p:sp>
        <p:cxnSp>
          <p:nvCxnSpPr>
            <p:cNvPr id="43" name="直接连接符 10"/>
            <p:cNvCxnSpPr/>
            <p:nvPr>
              <p:custDataLst>
                <p:tags r:id="rId3"/>
              </p:custDataLst>
            </p:nvPr>
          </p:nvCxnSpPr>
          <p:spPr>
            <a:xfrm>
              <a:off x="1028700" y="908719"/>
              <a:ext cx="0" cy="1167731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46" name="直接连接符 26"/>
            <p:cNvCxnSpPr/>
            <p:nvPr>
              <p:custDataLst>
                <p:tags r:id="rId4"/>
              </p:custDataLst>
            </p:nvPr>
          </p:nvCxnSpPr>
          <p:spPr>
            <a:xfrm>
              <a:off x="335361" y="1657707"/>
              <a:ext cx="2445939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grpSp>
        <p:nvGrpSpPr>
          <p:cNvPr id="18" name="组合 17"/>
          <p:cNvGrpSpPr/>
          <p:nvPr>
            <p:custDataLst>
              <p:tags r:id="rId5"/>
            </p:custDataLst>
          </p:nvPr>
        </p:nvGrpSpPr>
        <p:grpSpPr>
          <a:xfrm rot="0">
            <a:off x="1731010" y="2353945"/>
            <a:ext cx="685800" cy="979170"/>
            <a:chOff x="2726" y="3269"/>
            <a:chExt cx="1080" cy="1542"/>
          </a:xfrm>
        </p:grpSpPr>
        <p:cxnSp>
          <p:nvCxnSpPr>
            <p:cNvPr id="25" name="直接连接符 29"/>
            <p:cNvCxnSpPr/>
            <p:nvPr>
              <p:custDataLst>
                <p:tags r:id="rId6"/>
              </p:custDataLst>
            </p:nvPr>
          </p:nvCxnSpPr>
          <p:spPr>
            <a:xfrm flipH="1">
              <a:off x="2966" y="3821"/>
              <a:ext cx="840" cy="990"/>
            </a:xfrm>
            <a:prstGeom prst="line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3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26" name="文本框 25"/>
            <p:cNvSpPr txBox="1"/>
            <p:nvPr>
              <p:custDataLst>
                <p:tags r:id="rId7"/>
              </p:custDataLst>
            </p:nvPr>
          </p:nvSpPr>
          <p:spPr>
            <a:xfrm>
              <a:off x="2726" y="3269"/>
              <a:ext cx="870" cy="1115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4000" b="0" i="0" u="none" strike="noStrike" kern="1200" cap="none" spc="0" normalizeH="0" noProof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Segoe UI" panose="020B0502040204020203" pitchFamily="34" charset="0"/>
                </a:rPr>
                <a:t>1</a:t>
              </a:r>
              <a:endParaRPr kumimoji="0" lang="zh-CN" altLang="en-US" sz="40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Segoe UI" panose="020B0502040204020203" pitchFamily="34" charset="0"/>
              </a:endParaRPr>
            </a:p>
          </p:txBody>
        </p:sp>
      </p:grpSp>
      <p:grpSp>
        <p:nvGrpSpPr>
          <p:cNvPr id="34" name="组合 58"/>
          <p:cNvGrpSpPr/>
          <p:nvPr>
            <p:custDataLst>
              <p:tags r:id="rId8"/>
            </p:custDataLst>
          </p:nvPr>
        </p:nvGrpSpPr>
        <p:grpSpPr>
          <a:xfrm rot="0">
            <a:off x="6711315" y="2360930"/>
            <a:ext cx="740410" cy="972185"/>
            <a:chOff x="5557460" y="3321909"/>
            <a:chExt cx="740360" cy="972322"/>
          </a:xfrm>
        </p:grpSpPr>
        <p:cxnSp>
          <p:nvCxnSpPr>
            <p:cNvPr id="35" name="直接连接符 59"/>
            <p:cNvCxnSpPr/>
            <p:nvPr>
              <p:custDataLst>
                <p:tags r:id="rId9"/>
              </p:custDataLst>
            </p:nvPr>
          </p:nvCxnSpPr>
          <p:spPr>
            <a:xfrm flipH="1">
              <a:off x="5764420" y="3665581"/>
              <a:ext cx="533400" cy="628650"/>
            </a:xfrm>
            <a:prstGeom prst="line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3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36" name="文本框 35"/>
            <p:cNvSpPr txBox="1"/>
            <p:nvPr>
              <p:custDataLst>
                <p:tags r:id="rId10"/>
              </p:custDataLst>
            </p:nvPr>
          </p:nvSpPr>
          <p:spPr>
            <a:xfrm>
              <a:off x="5557460" y="3321909"/>
              <a:ext cx="552450" cy="707886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4000" b="0" i="0" u="none" strike="noStrike" kern="1200" cap="none" spc="0" normalizeH="0" noProof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Segoe UI" panose="020B0502040204020203" pitchFamily="34" charset="0"/>
                </a:rPr>
                <a:t>2</a:t>
              </a:r>
              <a:endPara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Segoe UI" panose="020B0502040204020203" pitchFamily="34" charset="0"/>
              </a:endParaRPr>
            </a:p>
          </p:txBody>
        </p:sp>
      </p:grpSp>
      <p:sp>
        <p:nvSpPr>
          <p:cNvPr id="22" name="文本框 21"/>
          <p:cNvSpPr txBox="1"/>
          <p:nvPr>
            <p:custDataLst>
              <p:tags r:id="rId11"/>
            </p:custDataLst>
          </p:nvPr>
        </p:nvSpPr>
        <p:spPr>
          <a:xfrm>
            <a:off x="2340610" y="2811145"/>
            <a:ext cx="3156585" cy="369570"/>
          </a:xfrm>
          <a:prstGeom prst="rect">
            <a:avLst/>
          </a:prstGeom>
          <a:noFill/>
        </p:spPr>
        <p:txBody>
          <a:bodyPr wrap="square" rtlCol="0">
            <a:normAutofit fontScale="90000"/>
          </a:bodyPr>
          <a:p>
            <a:pPr lvl="0"/>
            <a:r>
              <a:rPr lang="zh-CN" altLang="en-US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Segoe UI" panose="020B0502040204020203" pitchFamily="34" charset="0"/>
              </a:rPr>
              <a:t>理解小学综合实践活动课程资源</a:t>
            </a:r>
            <a:endParaRPr lang="zh-CN" altLang="en-US" b="1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Segoe UI" panose="020B0502040204020203" pitchFamily="34" charset="0"/>
            </a:endParaRPr>
          </a:p>
        </p:txBody>
      </p:sp>
      <p:sp>
        <p:nvSpPr>
          <p:cNvPr id="42" name="文本框 41"/>
          <p:cNvSpPr txBox="1"/>
          <p:nvPr>
            <p:custDataLst>
              <p:tags r:id="rId12"/>
            </p:custDataLst>
          </p:nvPr>
        </p:nvSpPr>
        <p:spPr>
          <a:xfrm>
            <a:off x="7316470" y="2811145"/>
            <a:ext cx="3498850" cy="369570"/>
          </a:xfrm>
          <a:prstGeom prst="rect">
            <a:avLst/>
          </a:prstGeom>
          <a:noFill/>
        </p:spPr>
        <p:txBody>
          <a:bodyPr wrap="square" rtlCol="0"/>
          <a:p>
            <a:pPr lvl="0"/>
            <a:r>
              <a:rPr lang="zh-CN" altLang="en-US" sz="16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Segoe UI" panose="020B0502040204020203" pitchFamily="34" charset="0"/>
              </a:rPr>
              <a:t>项目化实施：课程资源的 “炼金炉”</a:t>
            </a:r>
            <a:endParaRPr lang="zh-CN" altLang="en-US" sz="1600" b="1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Segoe UI" panose="020B0502040204020203" pitchFamily="34" charset="0"/>
            </a:endParaRPr>
          </a:p>
        </p:txBody>
      </p:sp>
      <p:grpSp>
        <p:nvGrpSpPr>
          <p:cNvPr id="29" name="组合 53"/>
          <p:cNvGrpSpPr/>
          <p:nvPr>
            <p:custDataLst>
              <p:tags r:id="rId13"/>
            </p:custDataLst>
          </p:nvPr>
        </p:nvGrpSpPr>
        <p:grpSpPr>
          <a:xfrm rot="0">
            <a:off x="1771650" y="3878580"/>
            <a:ext cx="645160" cy="972185"/>
            <a:chOff x="4365251" y="3321909"/>
            <a:chExt cx="644899" cy="972322"/>
          </a:xfrm>
        </p:grpSpPr>
        <p:cxnSp>
          <p:nvCxnSpPr>
            <p:cNvPr id="30" name="直接连接符 54"/>
            <p:cNvCxnSpPr/>
            <p:nvPr>
              <p:custDataLst>
                <p:tags r:id="rId14"/>
              </p:custDataLst>
            </p:nvPr>
          </p:nvCxnSpPr>
          <p:spPr>
            <a:xfrm flipH="1">
              <a:off x="4476750" y="3665581"/>
              <a:ext cx="533400" cy="628650"/>
            </a:xfrm>
            <a:prstGeom prst="line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3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31" name="文本框 30"/>
            <p:cNvSpPr txBox="1"/>
            <p:nvPr>
              <p:custDataLst>
                <p:tags r:id="rId15"/>
              </p:custDataLst>
            </p:nvPr>
          </p:nvSpPr>
          <p:spPr>
            <a:xfrm>
              <a:off x="4365251" y="3321909"/>
              <a:ext cx="552450" cy="707886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4000" b="0" i="0" u="none" strike="noStrike" kern="1200" cap="none" spc="0" normalizeH="0" noProof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Segoe UI" panose="020B0502040204020203" pitchFamily="34" charset="0"/>
                </a:rPr>
                <a:t>3</a:t>
              </a:r>
              <a:endPara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Segoe UI" panose="020B0502040204020203" pitchFamily="34" charset="0"/>
              </a:endParaRPr>
            </a:p>
          </p:txBody>
        </p:sp>
      </p:grpSp>
      <p:grpSp>
        <p:nvGrpSpPr>
          <p:cNvPr id="39" name="组合 63"/>
          <p:cNvGrpSpPr/>
          <p:nvPr>
            <p:custDataLst>
              <p:tags r:id="rId16"/>
            </p:custDataLst>
          </p:nvPr>
        </p:nvGrpSpPr>
        <p:grpSpPr>
          <a:xfrm rot="0">
            <a:off x="6695440" y="3878580"/>
            <a:ext cx="755650" cy="916305"/>
            <a:chOff x="5541947" y="3321909"/>
            <a:chExt cx="755804" cy="916540"/>
          </a:xfrm>
        </p:grpSpPr>
        <p:cxnSp>
          <p:nvCxnSpPr>
            <p:cNvPr id="40" name="直接连接符 64"/>
            <p:cNvCxnSpPr/>
            <p:nvPr>
              <p:custDataLst>
                <p:tags r:id="rId17"/>
              </p:custDataLst>
            </p:nvPr>
          </p:nvCxnSpPr>
          <p:spPr>
            <a:xfrm flipH="1">
              <a:off x="5764351" y="3609799"/>
              <a:ext cx="533400" cy="628650"/>
            </a:xfrm>
            <a:prstGeom prst="line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3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41" name="矩形 40"/>
            <p:cNvSpPr/>
            <p:nvPr>
              <p:custDataLst>
                <p:tags r:id="rId18"/>
              </p:custDataLst>
            </p:nvPr>
          </p:nvSpPr>
          <p:spPr>
            <a:xfrm>
              <a:off x="5541947" y="3321909"/>
              <a:ext cx="552450" cy="707886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square" rtlCol="0">
              <a:normAutofit/>
            </a:bodyPr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4000" b="0" i="0" u="none" strike="noStrike" kern="1200" cap="none" spc="0" normalizeH="0" noProof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Segoe UI" panose="020B0502040204020203" pitchFamily="34" charset="0"/>
                </a:rPr>
                <a:t>4</a:t>
              </a:r>
              <a:endPara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Segoe UI" panose="020B0502040204020203" pitchFamily="34" charset="0"/>
              </a:endParaRPr>
            </a:p>
          </p:txBody>
        </p:sp>
      </p:grpSp>
      <p:sp>
        <p:nvSpPr>
          <p:cNvPr id="45" name="文本框 44"/>
          <p:cNvSpPr txBox="1"/>
          <p:nvPr>
            <p:custDataLst>
              <p:tags r:id="rId19"/>
            </p:custDataLst>
          </p:nvPr>
        </p:nvSpPr>
        <p:spPr>
          <a:xfrm>
            <a:off x="2340610" y="4338955"/>
            <a:ext cx="3893820" cy="369570"/>
          </a:xfrm>
          <a:prstGeom prst="rect">
            <a:avLst/>
          </a:prstGeom>
          <a:noFill/>
        </p:spPr>
        <p:txBody>
          <a:bodyPr wrap="square" rtlCol="0"/>
          <a:p>
            <a:pPr lvl="0"/>
            <a:r>
              <a:rPr lang="zh-CN" altLang="en-US" sz="16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Segoe UI" panose="020B0502040204020203" pitchFamily="34" charset="0"/>
              </a:rPr>
              <a:t>项目化实施下课程资源开发与利用的策略</a:t>
            </a:r>
            <a:endParaRPr lang="zh-CN" altLang="en-US" sz="1600" b="1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Segoe UI" panose="020B0502040204020203" pitchFamily="34" charset="0"/>
            </a:endParaRPr>
          </a:p>
        </p:txBody>
      </p:sp>
      <p:sp>
        <p:nvSpPr>
          <p:cNvPr id="52" name="文本框 51"/>
          <p:cNvSpPr txBox="1"/>
          <p:nvPr>
            <p:custDataLst>
              <p:tags r:id="rId20"/>
            </p:custDataLst>
          </p:nvPr>
        </p:nvSpPr>
        <p:spPr>
          <a:xfrm>
            <a:off x="7308850" y="4351655"/>
            <a:ext cx="3156585" cy="369570"/>
          </a:xfrm>
          <a:prstGeom prst="rect">
            <a:avLst/>
          </a:prstGeom>
          <a:noFill/>
        </p:spPr>
        <p:txBody>
          <a:bodyPr wrap="square" rtlCol="0">
            <a:normAutofit fontScale="90000"/>
          </a:bodyPr>
          <a:p>
            <a:pPr lvl="0"/>
            <a:r>
              <a:rPr lang="zh-CN" altLang="en-US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Segoe UI" panose="020B0502040204020203" pitchFamily="34" charset="0"/>
              </a:rPr>
              <a:t>总结</a:t>
            </a:r>
            <a:endParaRPr lang="zh-CN" altLang="en-US" b="1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Segoe UI" panose="020B0502040204020203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 rot="0">
            <a:off x="6511290" y="2475865"/>
            <a:ext cx="4892675" cy="753745"/>
            <a:chOff x="6573904" y="1603312"/>
            <a:chExt cx="4892382" cy="753761"/>
          </a:xfrm>
        </p:grpSpPr>
        <p:sp>
          <p:nvSpPr>
            <p:cNvPr id="13" name="矩形 12"/>
            <p:cNvSpPr/>
            <p:nvPr>
              <p:custDataLst>
                <p:tags r:id="rId1"/>
              </p:custDataLst>
            </p:nvPr>
          </p:nvSpPr>
          <p:spPr>
            <a:xfrm>
              <a:off x="7416906" y="1603312"/>
              <a:ext cx="4049380" cy="44063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课程资源的类型</a:t>
              </a:r>
              <a:endPara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  <p:grpSp>
          <p:nvGrpSpPr>
            <p:cNvPr id="14" name="组合 13"/>
            <p:cNvGrpSpPr/>
            <p:nvPr/>
          </p:nvGrpSpPr>
          <p:grpSpPr>
            <a:xfrm>
              <a:off x="6573904" y="1637073"/>
              <a:ext cx="720000" cy="720000"/>
              <a:chOff x="6573904" y="1670835"/>
              <a:chExt cx="720000" cy="720000"/>
            </a:xfrm>
          </p:grpSpPr>
          <p:sp>
            <p:nvSpPr>
              <p:cNvPr id="15" name="椭圆 14"/>
              <p:cNvSpPr/>
              <p:nvPr>
                <p:custDataLst>
                  <p:tags r:id="rId2"/>
                </p:custDataLst>
              </p:nvPr>
            </p:nvSpPr>
            <p:spPr>
              <a:xfrm>
                <a:off x="6573904" y="1670835"/>
                <a:ext cx="720000" cy="720000"/>
              </a:xfrm>
              <a:prstGeom prst="ellipse">
                <a:avLst/>
              </a:prstGeom>
              <a:solidFill>
                <a:srgbClr val="194C72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pic>
            <p:nvPicPr>
              <p:cNvPr id="16" name="图形 15" descr="editor"/>
              <p:cNvPicPr>
                <a:picLocks noChangeAspect="1"/>
              </p:cNvPicPr>
              <p:nvPr>
                <p:custDataLst>
                  <p:tags r:id="rId3"/>
                </p:custDataLst>
              </p:nvPr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6717904" y="1814835"/>
                <a:ext cx="432000" cy="432000"/>
              </a:xfrm>
              <a:prstGeom prst="rect">
                <a:avLst/>
              </a:prstGeom>
            </p:spPr>
          </p:pic>
        </p:grpSp>
      </p:grpSp>
      <p:grpSp>
        <p:nvGrpSpPr>
          <p:cNvPr id="23" name="组合 22"/>
          <p:cNvGrpSpPr/>
          <p:nvPr/>
        </p:nvGrpSpPr>
        <p:grpSpPr>
          <a:xfrm>
            <a:off x="6511290" y="3229610"/>
            <a:ext cx="4892040" cy="1658620"/>
            <a:chOff x="10254" y="5086"/>
            <a:chExt cx="7704" cy="2612"/>
          </a:xfrm>
        </p:grpSpPr>
        <p:cxnSp>
          <p:nvCxnSpPr>
            <p:cNvPr id="4" name="直接连接符 3"/>
            <p:cNvCxnSpPr>
              <a:stCxn id="15" idx="4"/>
              <a:endCxn id="11" idx="0"/>
            </p:cNvCxnSpPr>
            <p:nvPr>
              <p:custDataLst>
                <p:tags r:id="rId6"/>
              </p:custDataLst>
            </p:nvPr>
          </p:nvCxnSpPr>
          <p:spPr>
            <a:xfrm>
              <a:off x="10821" y="5086"/>
              <a:ext cx="0" cy="1479"/>
            </a:xfrm>
            <a:prstGeom prst="line">
              <a:avLst/>
            </a:prstGeom>
            <a:noFill/>
            <a:ln w="6350" cap="flat" cmpd="sng" algn="ctr">
              <a:solidFill>
                <a:srgbClr val="194C72"/>
              </a:solidFill>
              <a:prstDash val="solid"/>
              <a:miter lim="800000"/>
            </a:ln>
            <a:effectLst/>
          </p:spPr>
        </p:cxnSp>
        <p:grpSp>
          <p:nvGrpSpPr>
            <p:cNvPr id="8" name="组合 7"/>
            <p:cNvGrpSpPr/>
            <p:nvPr/>
          </p:nvGrpSpPr>
          <p:grpSpPr>
            <a:xfrm rot="0">
              <a:off x="10254" y="6512"/>
              <a:ext cx="7705" cy="1187"/>
              <a:chOff x="6573904" y="3261095"/>
              <a:chExt cx="4892382" cy="753761"/>
            </a:xfrm>
          </p:grpSpPr>
          <p:sp>
            <p:nvSpPr>
              <p:cNvPr id="9" name="矩形 8"/>
              <p:cNvSpPr/>
              <p:nvPr>
                <p:custDataLst>
                  <p:tags r:id="rId7"/>
                </p:custDataLst>
              </p:nvPr>
            </p:nvSpPr>
            <p:spPr>
              <a:xfrm>
                <a:off x="7416906" y="3261095"/>
                <a:ext cx="4049380" cy="44063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1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+mn-ea"/>
                    <a:sym typeface="+mn-lt"/>
                  </a:rPr>
                  <a:t>当前课程资源开发利用存在的问题</a:t>
                </a:r>
                <a:endPara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endParaRPr>
              </a:p>
            </p:txBody>
          </p:sp>
          <p:grpSp>
            <p:nvGrpSpPr>
              <p:cNvPr id="10" name="组合 9"/>
              <p:cNvGrpSpPr/>
              <p:nvPr/>
            </p:nvGrpSpPr>
            <p:grpSpPr>
              <a:xfrm>
                <a:off x="6573904" y="3294856"/>
                <a:ext cx="720000" cy="720000"/>
                <a:chOff x="6573904" y="3332247"/>
                <a:chExt cx="720000" cy="720000"/>
              </a:xfrm>
            </p:grpSpPr>
            <p:sp>
              <p:nvSpPr>
                <p:cNvPr id="11" name="椭圆 10"/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6573904" y="3332247"/>
                  <a:ext cx="720000" cy="720000"/>
                </a:xfrm>
                <a:prstGeom prst="ellipse">
                  <a:avLst/>
                </a:prstGeom>
                <a:solidFill>
                  <a:srgbClr val="F6676A"/>
                </a:solidFill>
                <a:ln w="635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  <p:pic>
              <p:nvPicPr>
                <p:cNvPr id="12" name="图形 11" descr="email"/>
                <p:cNvPicPr>
                  <a:picLocks noChangeAspect="1"/>
                </p:cNvPicPr>
                <p:nvPr>
                  <p:custDataLst>
                    <p:tags r:id="rId9"/>
                  </p:custDataLst>
                </p:nvPr>
              </p:nvPicPr>
              <p:blipFill>
                <a:blip r:embed="rId10">
                  <a:extLs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717904" y="3476247"/>
                  <a:ext cx="432000" cy="432000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21" name="矩形 20"/>
          <p:cNvSpPr/>
          <p:nvPr/>
        </p:nvSpPr>
        <p:spPr>
          <a:xfrm>
            <a:off x="2092961" y="498972"/>
            <a:ext cx="8006080" cy="7683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44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理解小学综合实践活动课程资源</a:t>
            </a:r>
            <a:endParaRPr lang="zh-CN" altLang="en-US" sz="44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3" name="图片 2" descr="22级 (5)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20140" y="1863090"/>
            <a:ext cx="4975860" cy="37325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1394460" y="1508760"/>
            <a:ext cx="9051290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    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项目化实施是以一个具体的项目为载体，让学生围绕这个项目进行一系列有计划、有目标的实践活动。项目就像一个核心，将各种课程资源聚集在一起，并引导学生通过自主探究、合作学习等方式完成项目任务，在这个过程中实现知识的学习、技能的培养和综合素质的提升。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394461" y="498972"/>
            <a:ext cx="9403080" cy="7683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44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项目化实施：课程资源的 “炼金炉”</a:t>
            </a:r>
            <a:endParaRPr lang="zh-CN" altLang="en-US" sz="44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5" name="图片 4" descr="入学仪式 (15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99560" y="2948940"/>
            <a:ext cx="4284345" cy="3213735"/>
          </a:xfrm>
          <a:prstGeom prst="rect">
            <a:avLst/>
          </a:prstGeom>
        </p:spPr>
      </p:pic>
      <p:pic>
        <p:nvPicPr>
          <p:cNvPr id="6" name="图片 5" descr="三5 (2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6345" y="2912110"/>
            <a:ext cx="3146425" cy="3251200"/>
          </a:xfrm>
          <a:prstGeom prst="rect">
            <a:avLst/>
          </a:prstGeom>
        </p:spPr>
      </p:pic>
      <p:pic>
        <p:nvPicPr>
          <p:cNvPr id="7" name="图片 6" descr="三2 (3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820" y="2948940"/>
            <a:ext cx="3077845" cy="31794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>
            <p:custDataLst>
              <p:tags r:id="rId1"/>
            </p:custDataLst>
          </p:nvPr>
        </p:nvGrpSpPr>
        <p:grpSpPr>
          <a:xfrm>
            <a:off x="4117975" y="1576070"/>
            <a:ext cx="3771900" cy="3654425"/>
            <a:chOff x="6485" y="2482"/>
            <a:chExt cx="5940" cy="5755"/>
          </a:xfrm>
        </p:grpSpPr>
        <p:cxnSp>
          <p:nvCxnSpPr>
            <p:cNvPr id="28" name="直接连接符 27"/>
            <p:cNvCxnSpPr/>
            <p:nvPr>
              <p:custDataLst>
                <p:tags r:id="rId2"/>
              </p:custDataLst>
            </p:nvPr>
          </p:nvCxnSpPr>
          <p:spPr>
            <a:xfrm>
              <a:off x="6485" y="3815"/>
              <a:ext cx="0" cy="4422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0" name="组合 29"/>
            <p:cNvGrpSpPr/>
            <p:nvPr>
              <p:custDataLst>
                <p:tags r:id="rId3"/>
              </p:custDataLst>
            </p:nvPr>
          </p:nvGrpSpPr>
          <p:grpSpPr>
            <a:xfrm rot="0">
              <a:off x="6775" y="2482"/>
              <a:ext cx="5650" cy="3399"/>
              <a:chOff x="6775" y="2295"/>
              <a:chExt cx="5650" cy="3399"/>
            </a:xfrm>
          </p:grpSpPr>
          <p:grpSp>
            <p:nvGrpSpPr>
              <p:cNvPr id="18" name="组合 17"/>
              <p:cNvGrpSpPr/>
              <p:nvPr/>
            </p:nvGrpSpPr>
            <p:grpSpPr>
              <a:xfrm>
                <a:off x="6775" y="3695"/>
                <a:ext cx="5650" cy="1999"/>
                <a:chOff x="6810" y="3695"/>
                <a:chExt cx="5650" cy="1999"/>
              </a:xfrm>
            </p:grpSpPr>
            <p:sp>
              <p:nvSpPr>
                <p:cNvPr id="7" name="矩形 6"/>
                <p:cNvSpPr/>
                <p:nvPr>
                  <p:custDataLst>
                    <p:tags r:id="rId4"/>
                  </p:custDataLst>
                </p:nvPr>
              </p:nvSpPr>
              <p:spPr>
                <a:xfrm>
                  <a:off x="6810" y="3695"/>
                  <a:ext cx="5580" cy="765"/>
                </a:xfrm>
                <a:prstGeom prst="rect">
                  <a:avLst/>
                </a:prstGeom>
                <a:solidFill>
                  <a:srgbClr val="E5114D"/>
                </a:solidFill>
                <a:ln>
                  <a:solidFill>
                    <a:srgbClr val="E5273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 fontAlgn="auto">
                    <a:lnSpc>
                      <a:spcPct val="100000"/>
                    </a:lnSpc>
                  </a:pPr>
                  <a:r>
                    <a:rPr kumimoji="1" lang="zh-CN" altLang="en-US" b="1">
                      <a:latin typeface="黑体" panose="02010609060101010101" charset="-122"/>
                      <a:ea typeface="黑体" panose="02010609060101010101" charset="-122"/>
                      <a:sym typeface="+mn-ea"/>
                    </a:rPr>
                    <a:t>整合多元资源</a:t>
                  </a:r>
                  <a:endParaRPr kumimoji="1" lang="zh-CN" altLang="en-US" b="1">
                    <a:latin typeface="黑体" panose="02010609060101010101" charset="-122"/>
                    <a:ea typeface="黑体" panose="02010609060101010101" charset="-122"/>
                    <a:sym typeface="+mn-ea"/>
                  </a:endParaRPr>
                </a:p>
              </p:txBody>
            </p:sp>
            <p:sp>
              <p:nvSpPr>
                <p:cNvPr id="9" name="文本框 8"/>
                <p:cNvSpPr txBox="1"/>
                <p:nvPr>
                  <p:custDataLst>
                    <p:tags r:id="rId5"/>
                  </p:custDataLst>
                </p:nvPr>
              </p:nvSpPr>
              <p:spPr>
                <a:xfrm>
                  <a:off x="6810" y="5196"/>
                  <a:ext cx="5650" cy="4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pPr algn="just">
                    <a:lnSpc>
                      <a:spcPct val="130000"/>
                    </a:lnSpc>
                  </a:pPr>
                  <a:r>
                    <a:rPr kumimoji="1" lang="zh-CN" altLang="en-US" sz="14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黑体" panose="02010609060101010101" charset="-122"/>
                      <a:ea typeface="黑体" panose="02010609060101010101" charset="-122"/>
                    </a:rPr>
                    <a:t>项目化实施能够将校内校外、不同类型的资源有机整合起来。</a:t>
                  </a:r>
                  <a:endParaRPr kumimoji="1" lang="zh-CN" altLang="en-US" sz="14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黑体" panose="02010609060101010101" charset="-122"/>
                    <a:ea typeface="黑体" panose="02010609060101010101" charset="-122"/>
                  </a:endParaRPr>
                </a:p>
              </p:txBody>
            </p:sp>
          </p:grpSp>
          <p:sp>
            <p:nvSpPr>
              <p:cNvPr id="20" name="2"/>
              <p:cNvSpPr>
                <a:spLocks noChangeAspect="1"/>
              </p:cNvSpPr>
              <p:nvPr/>
            </p:nvSpPr>
            <p:spPr bwMode="auto">
              <a:xfrm>
                <a:off x="9122" y="2295"/>
                <a:ext cx="957" cy="960"/>
              </a:xfrm>
              <a:custGeom>
                <a:avLst/>
                <a:gdLst>
                  <a:gd name="connsiteX0" fmla="*/ 225477 w 575660"/>
                  <a:gd name="connsiteY0" fmla="*/ 377030 h 577729"/>
                  <a:gd name="connsiteX1" fmla="*/ 265618 w 575660"/>
                  <a:gd name="connsiteY1" fmla="*/ 377030 h 577729"/>
                  <a:gd name="connsiteX2" fmla="*/ 325830 w 575660"/>
                  <a:gd name="connsiteY2" fmla="*/ 377030 h 577729"/>
                  <a:gd name="connsiteX3" fmla="*/ 330131 w 575660"/>
                  <a:gd name="connsiteY3" fmla="*/ 377030 h 577729"/>
                  <a:gd name="connsiteX4" fmla="*/ 330131 w 575660"/>
                  <a:gd name="connsiteY4" fmla="*/ 577729 h 577729"/>
                  <a:gd name="connsiteX5" fmla="*/ 265618 w 575660"/>
                  <a:gd name="connsiteY5" fmla="*/ 577729 h 577729"/>
                  <a:gd name="connsiteX6" fmla="*/ 265618 w 575660"/>
                  <a:gd name="connsiteY6" fmla="*/ 427205 h 577729"/>
                  <a:gd name="connsiteX7" fmla="*/ 205406 w 575660"/>
                  <a:gd name="connsiteY7" fmla="*/ 427205 h 577729"/>
                  <a:gd name="connsiteX8" fmla="*/ 202539 w 575660"/>
                  <a:gd name="connsiteY8" fmla="*/ 427205 h 577729"/>
                  <a:gd name="connsiteX9" fmla="*/ 35898 w 575660"/>
                  <a:gd name="connsiteY9" fmla="*/ 237943 h 577729"/>
                  <a:gd name="connsiteX10" fmla="*/ 86155 w 575660"/>
                  <a:gd name="connsiteY10" fmla="*/ 438612 h 577729"/>
                  <a:gd name="connsiteX11" fmla="*/ 159386 w 575660"/>
                  <a:gd name="connsiteY11" fmla="*/ 438612 h 577729"/>
                  <a:gd name="connsiteX12" fmla="*/ 163694 w 575660"/>
                  <a:gd name="connsiteY12" fmla="*/ 427145 h 577729"/>
                  <a:gd name="connsiteX13" fmla="*/ 205335 w 575660"/>
                  <a:gd name="connsiteY13" fmla="*/ 342578 h 577729"/>
                  <a:gd name="connsiteX14" fmla="*/ 212515 w 575660"/>
                  <a:gd name="connsiteY14" fmla="*/ 325377 h 577729"/>
                  <a:gd name="connsiteX15" fmla="*/ 350362 w 575660"/>
                  <a:gd name="connsiteY15" fmla="*/ 325377 h 577729"/>
                  <a:gd name="connsiteX16" fmla="*/ 350362 w 575660"/>
                  <a:gd name="connsiteY16" fmla="*/ 346878 h 577729"/>
                  <a:gd name="connsiteX17" fmla="*/ 226874 w 575660"/>
                  <a:gd name="connsiteY17" fmla="*/ 346878 h 577729"/>
                  <a:gd name="connsiteX18" fmla="*/ 182361 w 575660"/>
                  <a:gd name="connsiteY18" fmla="*/ 438612 h 577729"/>
                  <a:gd name="connsiteX19" fmla="*/ 228310 w 575660"/>
                  <a:gd name="connsiteY19" fmla="*/ 438612 h 577729"/>
                  <a:gd name="connsiteX20" fmla="*/ 228310 w 575660"/>
                  <a:gd name="connsiteY20" fmla="*/ 475879 h 577729"/>
                  <a:gd name="connsiteX21" fmla="*/ 202463 w 575660"/>
                  <a:gd name="connsiteY21" fmla="*/ 475879 h 577729"/>
                  <a:gd name="connsiteX22" fmla="*/ 238361 w 575660"/>
                  <a:gd name="connsiteY22" fmla="*/ 557581 h 577729"/>
                  <a:gd name="connsiteX23" fmla="*/ 215386 w 575660"/>
                  <a:gd name="connsiteY23" fmla="*/ 567614 h 577729"/>
                  <a:gd name="connsiteX24" fmla="*/ 175181 w 575660"/>
                  <a:gd name="connsiteY24" fmla="*/ 475879 h 577729"/>
                  <a:gd name="connsiteX25" fmla="*/ 113437 w 575660"/>
                  <a:gd name="connsiteY25" fmla="*/ 475879 h 577729"/>
                  <a:gd name="connsiteX26" fmla="*/ 71795 w 575660"/>
                  <a:gd name="connsiteY26" fmla="*/ 567614 h 577729"/>
                  <a:gd name="connsiteX27" fmla="*/ 48821 w 575660"/>
                  <a:gd name="connsiteY27" fmla="*/ 557581 h 577729"/>
                  <a:gd name="connsiteX28" fmla="*/ 86155 w 575660"/>
                  <a:gd name="connsiteY28" fmla="*/ 475879 h 577729"/>
                  <a:gd name="connsiteX29" fmla="*/ 57436 w 575660"/>
                  <a:gd name="connsiteY29" fmla="*/ 475879 h 577729"/>
                  <a:gd name="connsiteX30" fmla="*/ 0 w 575660"/>
                  <a:gd name="connsiteY30" fmla="*/ 246543 h 577729"/>
                  <a:gd name="connsiteX31" fmla="*/ 304382 w 575660"/>
                  <a:gd name="connsiteY31" fmla="*/ 104603 h 577729"/>
                  <a:gd name="connsiteX32" fmla="*/ 304382 w 575660"/>
                  <a:gd name="connsiteY32" fmla="*/ 144742 h 577729"/>
                  <a:gd name="connsiteX33" fmla="*/ 211088 w 575660"/>
                  <a:gd name="connsiteY33" fmla="*/ 233621 h 577729"/>
                  <a:gd name="connsiteX34" fmla="*/ 205346 w 575660"/>
                  <a:gd name="connsiteY34" fmla="*/ 313898 h 577729"/>
                  <a:gd name="connsiteX35" fmla="*/ 202476 w 575660"/>
                  <a:gd name="connsiteY35" fmla="*/ 321066 h 577729"/>
                  <a:gd name="connsiteX36" fmla="*/ 150805 w 575660"/>
                  <a:gd name="connsiteY36" fmla="*/ 427147 h 577729"/>
                  <a:gd name="connsiteX37" fmla="*/ 133582 w 575660"/>
                  <a:gd name="connsiteY37" fmla="*/ 427147 h 577729"/>
                  <a:gd name="connsiteX38" fmla="*/ 91958 w 575660"/>
                  <a:gd name="connsiteY38" fmla="*/ 427147 h 577729"/>
                  <a:gd name="connsiteX39" fmla="*/ 104876 w 575660"/>
                  <a:gd name="connsiteY39" fmla="*/ 184881 h 577729"/>
                  <a:gd name="connsiteX40" fmla="*/ 205346 w 575660"/>
                  <a:gd name="connsiteY40" fmla="*/ 184881 h 577729"/>
                  <a:gd name="connsiteX41" fmla="*/ 443598 w 575660"/>
                  <a:gd name="connsiteY41" fmla="*/ 98954 h 577729"/>
                  <a:gd name="connsiteX42" fmla="*/ 443598 w 575660"/>
                  <a:gd name="connsiteY42" fmla="*/ 126202 h 577729"/>
                  <a:gd name="connsiteX43" fmla="*/ 472308 w 575660"/>
                  <a:gd name="connsiteY43" fmla="*/ 126202 h 577729"/>
                  <a:gd name="connsiteX44" fmla="*/ 472308 w 575660"/>
                  <a:gd name="connsiteY44" fmla="*/ 98954 h 577729"/>
                  <a:gd name="connsiteX45" fmla="*/ 459388 w 575660"/>
                  <a:gd name="connsiteY45" fmla="*/ 25814 h 577729"/>
                  <a:gd name="connsiteX46" fmla="*/ 442163 w 575660"/>
                  <a:gd name="connsiteY46" fmla="*/ 28682 h 577729"/>
                  <a:gd name="connsiteX47" fmla="*/ 430679 w 575660"/>
                  <a:gd name="connsiteY47" fmla="*/ 37287 h 577729"/>
                  <a:gd name="connsiteX48" fmla="*/ 423502 w 575660"/>
                  <a:gd name="connsiteY48" fmla="*/ 47326 h 577729"/>
                  <a:gd name="connsiteX49" fmla="*/ 422067 w 575660"/>
                  <a:gd name="connsiteY49" fmla="*/ 60233 h 577729"/>
                  <a:gd name="connsiteX50" fmla="*/ 450776 w 575660"/>
                  <a:gd name="connsiteY50" fmla="*/ 60233 h 577729"/>
                  <a:gd name="connsiteX51" fmla="*/ 452211 w 575660"/>
                  <a:gd name="connsiteY51" fmla="*/ 53062 h 577729"/>
                  <a:gd name="connsiteX52" fmla="*/ 459388 w 575660"/>
                  <a:gd name="connsiteY52" fmla="*/ 48760 h 577729"/>
                  <a:gd name="connsiteX53" fmla="*/ 466566 w 575660"/>
                  <a:gd name="connsiteY53" fmla="*/ 55930 h 577729"/>
                  <a:gd name="connsiteX54" fmla="*/ 465130 w 575660"/>
                  <a:gd name="connsiteY54" fmla="*/ 60233 h 577729"/>
                  <a:gd name="connsiteX55" fmla="*/ 462259 w 575660"/>
                  <a:gd name="connsiteY55" fmla="*/ 63101 h 577729"/>
                  <a:gd name="connsiteX56" fmla="*/ 457953 w 575660"/>
                  <a:gd name="connsiteY56" fmla="*/ 64535 h 577729"/>
                  <a:gd name="connsiteX57" fmla="*/ 453647 w 575660"/>
                  <a:gd name="connsiteY57" fmla="*/ 67403 h 577729"/>
                  <a:gd name="connsiteX58" fmla="*/ 447905 w 575660"/>
                  <a:gd name="connsiteY58" fmla="*/ 71706 h 577729"/>
                  <a:gd name="connsiteX59" fmla="*/ 445034 w 575660"/>
                  <a:gd name="connsiteY59" fmla="*/ 78876 h 577729"/>
                  <a:gd name="connsiteX60" fmla="*/ 445034 w 575660"/>
                  <a:gd name="connsiteY60" fmla="*/ 86047 h 577729"/>
                  <a:gd name="connsiteX61" fmla="*/ 445034 w 575660"/>
                  <a:gd name="connsiteY61" fmla="*/ 90349 h 577729"/>
                  <a:gd name="connsiteX62" fmla="*/ 469437 w 575660"/>
                  <a:gd name="connsiteY62" fmla="*/ 90349 h 577729"/>
                  <a:gd name="connsiteX63" fmla="*/ 470872 w 575660"/>
                  <a:gd name="connsiteY63" fmla="*/ 87481 h 577729"/>
                  <a:gd name="connsiteX64" fmla="*/ 472308 w 575660"/>
                  <a:gd name="connsiteY64" fmla="*/ 83178 h 577729"/>
                  <a:gd name="connsiteX65" fmla="*/ 473743 w 575660"/>
                  <a:gd name="connsiteY65" fmla="*/ 81744 h 577729"/>
                  <a:gd name="connsiteX66" fmla="*/ 478049 w 575660"/>
                  <a:gd name="connsiteY66" fmla="*/ 78876 h 577729"/>
                  <a:gd name="connsiteX67" fmla="*/ 485227 w 575660"/>
                  <a:gd name="connsiteY67" fmla="*/ 74574 h 577729"/>
                  <a:gd name="connsiteX68" fmla="*/ 490968 w 575660"/>
                  <a:gd name="connsiteY68" fmla="*/ 70271 h 577729"/>
                  <a:gd name="connsiteX69" fmla="*/ 495275 w 575660"/>
                  <a:gd name="connsiteY69" fmla="*/ 64535 h 577729"/>
                  <a:gd name="connsiteX70" fmla="*/ 496710 w 575660"/>
                  <a:gd name="connsiteY70" fmla="*/ 54496 h 577729"/>
                  <a:gd name="connsiteX71" fmla="*/ 493839 w 575660"/>
                  <a:gd name="connsiteY71" fmla="*/ 44457 h 577729"/>
                  <a:gd name="connsiteX72" fmla="*/ 488097 w 575660"/>
                  <a:gd name="connsiteY72" fmla="*/ 34419 h 577729"/>
                  <a:gd name="connsiteX73" fmla="*/ 476614 w 575660"/>
                  <a:gd name="connsiteY73" fmla="*/ 28682 h 577729"/>
                  <a:gd name="connsiteX74" fmla="*/ 459388 w 575660"/>
                  <a:gd name="connsiteY74" fmla="*/ 25814 h 577729"/>
                  <a:gd name="connsiteX75" fmla="*/ 157939 w 575660"/>
                  <a:gd name="connsiteY75" fmla="*/ 18622 h 577729"/>
                  <a:gd name="connsiteX76" fmla="*/ 229667 w 575660"/>
                  <a:gd name="connsiteY76" fmla="*/ 90350 h 577729"/>
                  <a:gd name="connsiteX77" fmla="*/ 157939 w 575660"/>
                  <a:gd name="connsiteY77" fmla="*/ 162078 h 577729"/>
                  <a:gd name="connsiteX78" fmla="*/ 86211 w 575660"/>
                  <a:gd name="connsiteY78" fmla="*/ 90350 h 577729"/>
                  <a:gd name="connsiteX79" fmla="*/ 157939 w 575660"/>
                  <a:gd name="connsiteY79" fmla="*/ 18622 h 577729"/>
                  <a:gd name="connsiteX80" fmla="*/ 457953 w 575660"/>
                  <a:gd name="connsiteY80" fmla="*/ 0 h 577729"/>
                  <a:gd name="connsiteX81" fmla="*/ 575660 w 575660"/>
                  <a:gd name="connsiteY81" fmla="*/ 78876 h 577729"/>
                  <a:gd name="connsiteX82" fmla="*/ 483791 w 575660"/>
                  <a:gd name="connsiteY82" fmla="*/ 157752 h 577729"/>
                  <a:gd name="connsiteX83" fmla="*/ 368955 w 575660"/>
                  <a:gd name="connsiteY83" fmla="*/ 180698 h 577729"/>
                  <a:gd name="connsiteX84" fmla="*/ 390487 w 575660"/>
                  <a:gd name="connsiteY84" fmla="*/ 144845 h 577729"/>
                  <a:gd name="connsiteX85" fmla="*/ 340246 w 575660"/>
                  <a:gd name="connsiteY85" fmla="*/ 78876 h 577729"/>
                  <a:gd name="connsiteX86" fmla="*/ 457953 w 575660"/>
                  <a:gd name="connsiteY86" fmla="*/ 0 h 577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</a:cxnLst>
                <a:rect l="l" t="t" r="r" b="b"/>
                <a:pathLst>
                  <a:path w="575660" h="577729">
                    <a:moveTo>
                      <a:pt x="225477" y="377030"/>
                    </a:moveTo>
                    <a:lnTo>
                      <a:pt x="265618" y="377030"/>
                    </a:lnTo>
                    <a:lnTo>
                      <a:pt x="325830" y="377030"/>
                    </a:lnTo>
                    <a:lnTo>
                      <a:pt x="330131" y="377030"/>
                    </a:lnTo>
                    <a:lnTo>
                      <a:pt x="330131" y="577729"/>
                    </a:lnTo>
                    <a:lnTo>
                      <a:pt x="265618" y="577729"/>
                    </a:lnTo>
                    <a:lnTo>
                      <a:pt x="265618" y="427205"/>
                    </a:lnTo>
                    <a:lnTo>
                      <a:pt x="205406" y="427205"/>
                    </a:lnTo>
                    <a:lnTo>
                      <a:pt x="202539" y="427205"/>
                    </a:lnTo>
                    <a:close/>
                    <a:moveTo>
                      <a:pt x="35898" y="237943"/>
                    </a:moveTo>
                    <a:lnTo>
                      <a:pt x="86155" y="438612"/>
                    </a:lnTo>
                    <a:lnTo>
                      <a:pt x="159386" y="438612"/>
                    </a:lnTo>
                    <a:lnTo>
                      <a:pt x="163694" y="427145"/>
                    </a:lnTo>
                    <a:lnTo>
                      <a:pt x="205335" y="342578"/>
                    </a:lnTo>
                    <a:lnTo>
                      <a:pt x="212515" y="325377"/>
                    </a:lnTo>
                    <a:lnTo>
                      <a:pt x="350362" y="325377"/>
                    </a:lnTo>
                    <a:lnTo>
                      <a:pt x="350362" y="346878"/>
                    </a:lnTo>
                    <a:lnTo>
                      <a:pt x="226874" y="346878"/>
                    </a:lnTo>
                    <a:lnTo>
                      <a:pt x="182361" y="438612"/>
                    </a:lnTo>
                    <a:lnTo>
                      <a:pt x="228310" y="438612"/>
                    </a:lnTo>
                    <a:lnTo>
                      <a:pt x="228310" y="475879"/>
                    </a:lnTo>
                    <a:lnTo>
                      <a:pt x="202463" y="475879"/>
                    </a:lnTo>
                    <a:lnTo>
                      <a:pt x="238361" y="557581"/>
                    </a:lnTo>
                    <a:lnTo>
                      <a:pt x="215386" y="567614"/>
                    </a:lnTo>
                    <a:lnTo>
                      <a:pt x="175181" y="475879"/>
                    </a:lnTo>
                    <a:lnTo>
                      <a:pt x="113437" y="475879"/>
                    </a:lnTo>
                    <a:lnTo>
                      <a:pt x="71795" y="567614"/>
                    </a:lnTo>
                    <a:lnTo>
                      <a:pt x="48821" y="557581"/>
                    </a:lnTo>
                    <a:lnTo>
                      <a:pt x="86155" y="475879"/>
                    </a:lnTo>
                    <a:lnTo>
                      <a:pt x="57436" y="475879"/>
                    </a:lnTo>
                    <a:lnTo>
                      <a:pt x="0" y="246543"/>
                    </a:lnTo>
                    <a:close/>
                    <a:moveTo>
                      <a:pt x="304382" y="104603"/>
                    </a:moveTo>
                    <a:lnTo>
                      <a:pt x="304382" y="144742"/>
                    </a:lnTo>
                    <a:lnTo>
                      <a:pt x="211088" y="233621"/>
                    </a:lnTo>
                    <a:lnTo>
                      <a:pt x="205346" y="313898"/>
                    </a:lnTo>
                    <a:lnTo>
                      <a:pt x="202476" y="321066"/>
                    </a:lnTo>
                    <a:lnTo>
                      <a:pt x="150805" y="427147"/>
                    </a:lnTo>
                    <a:lnTo>
                      <a:pt x="133582" y="427147"/>
                    </a:lnTo>
                    <a:lnTo>
                      <a:pt x="91958" y="427147"/>
                    </a:lnTo>
                    <a:lnTo>
                      <a:pt x="104876" y="184881"/>
                    </a:lnTo>
                    <a:lnTo>
                      <a:pt x="205346" y="184881"/>
                    </a:lnTo>
                    <a:close/>
                    <a:moveTo>
                      <a:pt x="443598" y="98954"/>
                    </a:moveTo>
                    <a:lnTo>
                      <a:pt x="443598" y="126202"/>
                    </a:lnTo>
                    <a:lnTo>
                      <a:pt x="472308" y="126202"/>
                    </a:lnTo>
                    <a:lnTo>
                      <a:pt x="472308" y="98954"/>
                    </a:lnTo>
                    <a:close/>
                    <a:moveTo>
                      <a:pt x="459388" y="25814"/>
                    </a:moveTo>
                    <a:cubicBezTo>
                      <a:pt x="453647" y="25814"/>
                      <a:pt x="447905" y="25814"/>
                      <a:pt x="442163" y="28682"/>
                    </a:cubicBezTo>
                    <a:cubicBezTo>
                      <a:pt x="437857" y="30116"/>
                      <a:pt x="433550" y="32985"/>
                      <a:pt x="430679" y="37287"/>
                    </a:cubicBezTo>
                    <a:cubicBezTo>
                      <a:pt x="427809" y="40155"/>
                      <a:pt x="424938" y="43023"/>
                      <a:pt x="423502" y="47326"/>
                    </a:cubicBezTo>
                    <a:cubicBezTo>
                      <a:pt x="422067" y="51628"/>
                      <a:pt x="422067" y="55930"/>
                      <a:pt x="422067" y="60233"/>
                    </a:cubicBezTo>
                    <a:lnTo>
                      <a:pt x="450776" y="60233"/>
                    </a:lnTo>
                    <a:cubicBezTo>
                      <a:pt x="449340" y="57364"/>
                      <a:pt x="450776" y="54496"/>
                      <a:pt x="452211" y="53062"/>
                    </a:cubicBezTo>
                    <a:cubicBezTo>
                      <a:pt x="453647" y="50194"/>
                      <a:pt x="455082" y="48760"/>
                      <a:pt x="459388" y="48760"/>
                    </a:cubicBezTo>
                    <a:cubicBezTo>
                      <a:pt x="463695" y="48760"/>
                      <a:pt x="466566" y="51628"/>
                      <a:pt x="466566" y="55930"/>
                    </a:cubicBezTo>
                    <a:cubicBezTo>
                      <a:pt x="466566" y="57364"/>
                      <a:pt x="466566" y="58799"/>
                      <a:pt x="465130" y="60233"/>
                    </a:cubicBezTo>
                    <a:cubicBezTo>
                      <a:pt x="465130" y="61667"/>
                      <a:pt x="463695" y="61667"/>
                      <a:pt x="462259" y="63101"/>
                    </a:cubicBezTo>
                    <a:cubicBezTo>
                      <a:pt x="460824" y="63101"/>
                      <a:pt x="459388" y="64535"/>
                      <a:pt x="457953" y="64535"/>
                    </a:cubicBezTo>
                    <a:cubicBezTo>
                      <a:pt x="456518" y="65969"/>
                      <a:pt x="455082" y="65969"/>
                      <a:pt x="453647" y="67403"/>
                    </a:cubicBezTo>
                    <a:cubicBezTo>
                      <a:pt x="452211" y="68837"/>
                      <a:pt x="449340" y="70271"/>
                      <a:pt x="447905" y="71706"/>
                    </a:cubicBezTo>
                    <a:cubicBezTo>
                      <a:pt x="446469" y="74574"/>
                      <a:pt x="446469" y="77442"/>
                      <a:pt x="445034" y="78876"/>
                    </a:cubicBezTo>
                    <a:cubicBezTo>
                      <a:pt x="445034" y="81744"/>
                      <a:pt x="445034" y="83178"/>
                      <a:pt x="445034" y="86047"/>
                    </a:cubicBezTo>
                    <a:cubicBezTo>
                      <a:pt x="445034" y="87481"/>
                      <a:pt x="445034" y="90349"/>
                      <a:pt x="445034" y="90349"/>
                    </a:cubicBezTo>
                    <a:lnTo>
                      <a:pt x="469437" y="90349"/>
                    </a:lnTo>
                    <a:cubicBezTo>
                      <a:pt x="469437" y="88915"/>
                      <a:pt x="470872" y="87481"/>
                      <a:pt x="470872" y="87481"/>
                    </a:cubicBezTo>
                    <a:cubicBezTo>
                      <a:pt x="470872" y="86047"/>
                      <a:pt x="470872" y="84613"/>
                      <a:pt x="472308" y="83178"/>
                    </a:cubicBezTo>
                    <a:cubicBezTo>
                      <a:pt x="472308" y="83178"/>
                      <a:pt x="472308" y="81744"/>
                      <a:pt x="473743" y="81744"/>
                    </a:cubicBezTo>
                    <a:cubicBezTo>
                      <a:pt x="475178" y="80310"/>
                      <a:pt x="476614" y="78876"/>
                      <a:pt x="478049" y="78876"/>
                    </a:cubicBezTo>
                    <a:cubicBezTo>
                      <a:pt x="479485" y="77442"/>
                      <a:pt x="482356" y="76008"/>
                      <a:pt x="485227" y="74574"/>
                    </a:cubicBezTo>
                    <a:cubicBezTo>
                      <a:pt x="486662" y="74574"/>
                      <a:pt x="489533" y="73140"/>
                      <a:pt x="490968" y="70271"/>
                    </a:cubicBezTo>
                    <a:cubicBezTo>
                      <a:pt x="492404" y="68837"/>
                      <a:pt x="493839" y="67403"/>
                      <a:pt x="495275" y="64535"/>
                    </a:cubicBezTo>
                    <a:cubicBezTo>
                      <a:pt x="496710" y="61667"/>
                      <a:pt x="496710" y="58799"/>
                      <a:pt x="496710" y="54496"/>
                    </a:cubicBezTo>
                    <a:cubicBezTo>
                      <a:pt x="496710" y="50194"/>
                      <a:pt x="495275" y="47326"/>
                      <a:pt x="493839" y="44457"/>
                    </a:cubicBezTo>
                    <a:cubicBezTo>
                      <a:pt x="492404" y="41589"/>
                      <a:pt x="490968" y="37287"/>
                      <a:pt x="488097" y="34419"/>
                    </a:cubicBezTo>
                    <a:cubicBezTo>
                      <a:pt x="485227" y="31550"/>
                      <a:pt x="480920" y="30116"/>
                      <a:pt x="476614" y="28682"/>
                    </a:cubicBezTo>
                    <a:cubicBezTo>
                      <a:pt x="472308" y="25814"/>
                      <a:pt x="466566" y="25814"/>
                      <a:pt x="459388" y="25814"/>
                    </a:cubicBezTo>
                    <a:close/>
                    <a:moveTo>
                      <a:pt x="157939" y="18622"/>
                    </a:moveTo>
                    <a:cubicBezTo>
                      <a:pt x="197553" y="18622"/>
                      <a:pt x="229667" y="50736"/>
                      <a:pt x="229667" y="90350"/>
                    </a:cubicBezTo>
                    <a:cubicBezTo>
                      <a:pt x="229667" y="129964"/>
                      <a:pt x="197553" y="162078"/>
                      <a:pt x="157939" y="162078"/>
                    </a:cubicBezTo>
                    <a:cubicBezTo>
                      <a:pt x="118325" y="162078"/>
                      <a:pt x="86211" y="129964"/>
                      <a:pt x="86211" y="90350"/>
                    </a:cubicBezTo>
                    <a:cubicBezTo>
                      <a:pt x="86211" y="50736"/>
                      <a:pt x="118325" y="18622"/>
                      <a:pt x="157939" y="18622"/>
                    </a:cubicBezTo>
                    <a:close/>
                    <a:moveTo>
                      <a:pt x="457953" y="0"/>
                    </a:moveTo>
                    <a:cubicBezTo>
                      <a:pt x="522548" y="0"/>
                      <a:pt x="575660" y="35853"/>
                      <a:pt x="575660" y="78876"/>
                    </a:cubicBezTo>
                    <a:cubicBezTo>
                      <a:pt x="575660" y="117597"/>
                      <a:pt x="529726" y="143411"/>
                      <a:pt x="483791" y="157752"/>
                    </a:cubicBezTo>
                    <a:cubicBezTo>
                      <a:pt x="436421" y="170659"/>
                      <a:pt x="368955" y="180698"/>
                      <a:pt x="368955" y="180698"/>
                    </a:cubicBezTo>
                    <a:lnTo>
                      <a:pt x="390487" y="144845"/>
                    </a:lnTo>
                    <a:cubicBezTo>
                      <a:pt x="358907" y="130504"/>
                      <a:pt x="340246" y="106124"/>
                      <a:pt x="340246" y="78876"/>
                    </a:cubicBezTo>
                    <a:cubicBezTo>
                      <a:pt x="340246" y="35853"/>
                      <a:pt x="391922" y="0"/>
                      <a:pt x="457953" y="0"/>
                    </a:cubicBezTo>
                    <a:close/>
                  </a:path>
                </a:pathLst>
              </a:custGeom>
              <a:solidFill>
                <a:srgbClr val="F41847"/>
              </a:solidFill>
              <a:ln>
                <a:noFill/>
              </a:ln>
            </p:spPr>
          </p:sp>
        </p:grpSp>
      </p:grpSp>
      <p:grpSp>
        <p:nvGrpSpPr>
          <p:cNvPr id="2" name="组合 1"/>
          <p:cNvGrpSpPr/>
          <p:nvPr>
            <p:custDataLst>
              <p:tags r:id="rId6"/>
            </p:custDataLst>
          </p:nvPr>
        </p:nvGrpSpPr>
        <p:grpSpPr>
          <a:xfrm>
            <a:off x="8074025" y="1616710"/>
            <a:ext cx="3771900" cy="3613785"/>
            <a:chOff x="12715" y="2546"/>
            <a:chExt cx="5940" cy="5691"/>
          </a:xfrm>
        </p:grpSpPr>
        <p:cxnSp>
          <p:nvCxnSpPr>
            <p:cNvPr id="12" name="直接连接符 11"/>
            <p:cNvCxnSpPr/>
            <p:nvPr>
              <p:custDataLst>
                <p:tags r:id="rId7"/>
              </p:custDataLst>
            </p:nvPr>
          </p:nvCxnSpPr>
          <p:spPr>
            <a:xfrm>
              <a:off x="12715" y="3815"/>
              <a:ext cx="0" cy="4422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1" name="组合 30"/>
            <p:cNvGrpSpPr/>
            <p:nvPr>
              <p:custDataLst>
                <p:tags r:id="rId8"/>
              </p:custDataLst>
            </p:nvPr>
          </p:nvGrpSpPr>
          <p:grpSpPr>
            <a:xfrm rot="0">
              <a:off x="13005" y="2546"/>
              <a:ext cx="5650" cy="3392"/>
              <a:chOff x="13005" y="2359"/>
              <a:chExt cx="5650" cy="3392"/>
            </a:xfrm>
          </p:grpSpPr>
          <p:grpSp>
            <p:nvGrpSpPr>
              <p:cNvPr id="19" name="组合 18"/>
              <p:cNvGrpSpPr/>
              <p:nvPr/>
            </p:nvGrpSpPr>
            <p:grpSpPr>
              <a:xfrm>
                <a:off x="13005" y="3695"/>
                <a:ext cx="5650" cy="2056"/>
                <a:chOff x="13005" y="3695"/>
                <a:chExt cx="5650" cy="2056"/>
              </a:xfrm>
            </p:grpSpPr>
            <p:sp>
              <p:nvSpPr>
                <p:cNvPr id="8" name="矩形 7"/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3005" y="3695"/>
                  <a:ext cx="5580" cy="765"/>
                </a:xfrm>
                <a:prstGeom prst="rect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solidFill>
                    <a:srgbClr val="1A6CB8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>
                    <a:lnSpc>
                      <a:spcPct val="100000"/>
                    </a:lnSpc>
                  </a:pPr>
                  <a:r>
                    <a:rPr kumimoji="1" lang="zh-CN" altLang="en-US" b="1">
                      <a:latin typeface="黑体" panose="02010609060101010101" charset="-122"/>
                      <a:ea typeface="黑体" panose="02010609060101010101" charset="-122"/>
                      <a:sym typeface="+mn-ea"/>
                    </a:rPr>
                    <a:t>深化资源利用率</a:t>
                  </a:r>
                  <a:endParaRPr kumimoji="1" lang="zh-CN" altLang="en-US" b="1">
                    <a:latin typeface="黑体" panose="02010609060101010101" charset="-122"/>
                    <a:ea typeface="黑体" panose="02010609060101010101" charset="-122"/>
                    <a:sym typeface="+mn-ea"/>
                  </a:endParaRPr>
                </a:p>
              </p:txBody>
            </p:sp>
            <p:sp>
              <p:nvSpPr>
                <p:cNvPr id="11" name="文本框 10"/>
                <p:cNvSpPr txBox="1"/>
                <p:nvPr>
                  <p:custDataLst>
                    <p:tags r:id="rId10"/>
                  </p:custDataLst>
                </p:nvPr>
              </p:nvSpPr>
              <p:spPr>
                <a:xfrm>
                  <a:off x="13005" y="5196"/>
                  <a:ext cx="5650" cy="5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pPr algn="just">
                    <a:lnSpc>
                      <a:spcPct val="130000"/>
                    </a:lnSpc>
                  </a:pPr>
                  <a:r>
                    <a:rPr kumimoji="1" lang="zh-CN" altLang="en-US" sz="14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黑体" panose="02010609060101010101" charset="-122"/>
                      <a:ea typeface="黑体" panose="02010609060101010101" charset="-122"/>
                      <a:sym typeface="+mn-ea"/>
                    </a:rPr>
                    <a:t>项目化实施为课程资源的利用提供了明确的方向和情境。</a:t>
                  </a:r>
                  <a:endParaRPr kumimoji="1" lang="zh-CN" altLang="en-US" sz="14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黑体" panose="02010609060101010101" charset="-122"/>
                    <a:ea typeface="黑体" panose="02010609060101010101" charset="-122"/>
                    <a:sym typeface="+mn-ea"/>
                  </a:endParaRPr>
                </a:p>
              </p:txBody>
            </p:sp>
          </p:grpSp>
          <p:sp>
            <p:nvSpPr>
              <p:cNvPr id="22" name="23"/>
              <p:cNvSpPr>
                <a:spLocks noChangeAspect="1"/>
              </p:cNvSpPr>
              <p:nvPr/>
            </p:nvSpPr>
            <p:spPr bwMode="auto">
              <a:xfrm>
                <a:off x="15350" y="2359"/>
                <a:ext cx="960" cy="831"/>
              </a:xfrm>
              <a:custGeom>
                <a:avLst/>
                <a:gdLst>
                  <a:gd name="connsiteX0" fmla="*/ 249942 w 604110"/>
                  <a:gd name="connsiteY0" fmla="*/ 145082 h 523172"/>
                  <a:gd name="connsiteX1" fmla="*/ 353179 w 604110"/>
                  <a:gd name="connsiteY1" fmla="*/ 145082 h 523172"/>
                  <a:gd name="connsiteX2" fmla="*/ 353179 w 604110"/>
                  <a:gd name="connsiteY2" fmla="*/ 523172 h 523172"/>
                  <a:gd name="connsiteX3" fmla="*/ 249942 w 604110"/>
                  <a:gd name="connsiteY3" fmla="*/ 523172 h 523172"/>
                  <a:gd name="connsiteX4" fmla="*/ 0 w 604110"/>
                  <a:gd name="connsiteY4" fmla="*/ 53700 h 523172"/>
                  <a:gd name="connsiteX5" fmla="*/ 227220 w 604110"/>
                  <a:gd name="connsiteY5" fmla="*/ 145141 h 523172"/>
                  <a:gd name="connsiteX6" fmla="*/ 227220 w 604110"/>
                  <a:gd name="connsiteY6" fmla="*/ 523172 h 523172"/>
                  <a:gd name="connsiteX7" fmla="*/ 0 w 604110"/>
                  <a:gd name="connsiteY7" fmla="*/ 414508 h 523172"/>
                  <a:gd name="connsiteX8" fmla="*/ 604110 w 604110"/>
                  <a:gd name="connsiteY8" fmla="*/ 49819 h 523172"/>
                  <a:gd name="connsiteX9" fmla="*/ 604110 w 604110"/>
                  <a:gd name="connsiteY9" fmla="*/ 410805 h 523172"/>
                  <a:gd name="connsiteX10" fmla="*/ 376890 w 604110"/>
                  <a:gd name="connsiteY10" fmla="*/ 519361 h 523172"/>
                  <a:gd name="connsiteX11" fmla="*/ 376890 w 604110"/>
                  <a:gd name="connsiteY11" fmla="*/ 141274 h 523172"/>
                  <a:gd name="connsiteX12" fmla="*/ 604110 w 604110"/>
                  <a:gd name="connsiteY12" fmla="*/ 49819 h 523172"/>
                  <a:gd name="connsiteX13" fmla="*/ 76296 w 604110"/>
                  <a:gd name="connsiteY13" fmla="*/ 0 h 523172"/>
                  <a:gd name="connsiteX14" fmla="*/ 299911 w 604110"/>
                  <a:gd name="connsiteY14" fmla="*/ 70898 h 523172"/>
                  <a:gd name="connsiteX15" fmla="*/ 523650 w 604110"/>
                  <a:gd name="connsiteY15" fmla="*/ 0 h 523172"/>
                  <a:gd name="connsiteX16" fmla="*/ 563111 w 604110"/>
                  <a:gd name="connsiteY16" fmla="*/ 29376 h 523172"/>
                  <a:gd name="connsiteX17" fmla="*/ 353147 w 604110"/>
                  <a:gd name="connsiteY17" fmla="*/ 119114 h 523172"/>
                  <a:gd name="connsiteX18" fmla="*/ 301524 w 604110"/>
                  <a:gd name="connsiteY18" fmla="*/ 119114 h 523172"/>
                  <a:gd name="connsiteX19" fmla="*/ 298422 w 604110"/>
                  <a:gd name="connsiteY19" fmla="*/ 119114 h 523172"/>
                  <a:gd name="connsiteX20" fmla="*/ 246675 w 604110"/>
                  <a:gd name="connsiteY20" fmla="*/ 119114 h 523172"/>
                  <a:gd name="connsiteX21" fmla="*/ 36835 w 604110"/>
                  <a:gd name="connsiteY21" fmla="*/ 29376 h 523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604110" h="523172">
                    <a:moveTo>
                      <a:pt x="249942" y="145082"/>
                    </a:moveTo>
                    <a:lnTo>
                      <a:pt x="353179" y="145082"/>
                    </a:lnTo>
                    <a:lnTo>
                      <a:pt x="353179" y="523172"/>
                    </a:lnTo>
                    <a:lnTo>
                      <a:pt x="249942" y="523172"/>
                    </a:lnTo>
                    <a:close/>
                    <a:moveTo>
                      <a:pt x="0" y="53700"/>
                    </a:moveTo>
                    <a:cubicBezTo>
                      <a:pt x="0" y="53700"/>
                      <a:pt x="167282" y="63241"/>
                      <a:pt x="227220" y="145141"/>
                    </a:cubicBezTo>
                    <a:lnTo>
                      <a:pt x="227220" y="523172"/>
                    </a:lnTo>
                    <a:cubicBezTo>
                      <a:pt x="227220" y="523172"/>
                      <a:pt x="206496" y="414508"/>
                      <a:pt x="0" y="414508"/>
                    </a:cubicBezTo>
                    <a:close/>
                    <a:moveTo>
                      <a:pt x="604110" y="49819"/>
                    </a:moveTo>
                    <a:lnTo>
                      <a:pt x="604110" y="410805"/>
                    </a:lnTo>
                    <a:cubicBezTo>
                      <a:pt x="397614" y="410805"/>
                      <a:pt x="376890" y="519361"/>
                      <a:pt x="376890" y="519361"/>
                    </a:cubicBezTo>
                    <a:lnTo>
                      <a:pt x="376890" y="141274"/>
                    </a:lnTo>
                    <a:cubicBezTo>
                      <a:pt x="436828" y="59485"/>
                      <a:pt x="604110" y="49819"/>
                      <a:pt x="604110" y="49819"/>
                    </a:cubicBezTo>
                    <a:close/>
                    <a:moveTo>
                      <a:pt x="76296" y="0"/>
                    </a:moveTo>
                    <a:cubicBezTo>
                      <a:pt x="76296" y="0"/>
                      <a:pt x="263304" y="27145"/>
                      <a:pt x="299911" y="70898"/>
                    </a:cubicBezTo>
                    <a:cubicBezTo>
                      <a:pt x="336642" y="27145"/>
                      <a:pt x="523650" y="0"/>
                      <a:pt x="523650" y="0"/>
                    </a:cubicBezTo>
                    <a:lnTo>
                      <a:pt x="563111" y="29376"/>
                    </a:lnTo>
                    <a:cubicBezTo>
                      <a:pt x="341110" y="82054"/>
                      <a:pt x="353147" y="119114"/>
                      <a:pt x="353147" y="119114"/>
                    </a:cubicBezTo>
                    <a:lnTo>
                      <a:pt x="301524" y="119114"/>
                    </a:lnTo>
                    <a:lnTo>
                      <a:pt x="298422" y="119114"/>
                    </a:lnTo>
                    <a:lnTo>
                      <a:pt x="246675" y="119114"/>
                    </a:lnTo>
                    <a:cubicBezTo>
                      <a:pt x="246675" y="119114"/>
                      <a:pt x="258712" y="82054"/>
                      <a:pt x="36835" y="29376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</p:sp>
        </p:grpSp>
      </p:grpSp>
      <p:grpSp>
        <p:nvGrpSpPr>
          <p:cNvPr id="29" name="组合 28"/>
          <p:cNvGrpSpPr/>
          <p:nvPr>
            <p:custDataLst>
              <p:tags r:id="rId11"/>
            </p:custDataLst>
          </p:nvPr>
        </p:nvGrpSpPr>
        <p:grpSpPr>
          <a:xfrm rot="0">
            <a:off x="390525" y="1734185"/>
            <a:ext cx="3543935" cy="2430145"/>
            <a:chOff x="615" y="2544"/>
            <a:chExt cx="5581" cy="3827"/>
          </a:xfrm>
        </p:grpSpPr>
        <p:grpSp>
          <p:nvGrpSpPr>
            <p:cNvPr id="13" name="组合 12"/>
            <p:cNvGrpSpPr/>
            <p:nvPr/>
          </p:nvGrpSpPr>
          <p:grpSpPr>
            <a:xfrm>
              <a:off x="615" y="3695"/>
              <a:ext cx="5581" cy="2676"/>
              <a:chOff x="615" y="3695"/>
              <a:chExt cx="5581" cy="2676"/>
            </a:xfrm>
          </p:grpSpPr>
          <p:sp>
            <p:nvSpPr>
              <p:cNvPr id="14" name="矩形 13"/>
              <p:cNvSpPr/>
              <p:nvPr>
                <p:custDataLst>
                  <p:tags r:id="rId12"/>
                </p:custDataLst>
              </p:nvPr>
            </p:nvSpPr>
            <p:spPr>
              <a:xfrm>
                <a:off x="615" y="3695"/>
                <a:ext cx="5580" cy="765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rgbClr val="1A6CB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>
                  <a:lnSpc>
                    <a:spcPct val="100000"/>
                  </a:lnSpc>
                </a:pPr>
                <a:r>
                  <a:rPr kumimoji="1" lang="zh-CN" altLang="en-US" b="1">
                    <a:solidFill>
                      <a:schemeClr val="bg1"/>
                    </a:solidFill>
                    <a:latin typeface="黑体" panose="02010609060101010101" charset="-122"/>
                    <a:ea typeface="黑体" panose="02010609060101010101" charset="-122"/>
                    <a:sym typeface="+mn-ea"/>
                  </a:rPr>
                  <a:t>深度挖掘资源价值</a:t>
                </a:r>
                <a:endParaRPr kumimoji="1" lang="zh-CN" altLang="en-US" b="1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sym typeface="+mn-ea"/>
                </a:endParaRPr>
              </a:p>
            </p:txBody>
          </p:sp>
          <p:sp>
            <p:nvSpPr>
              <p:cNvPr id="10" name="文本框 9"/>
              <p:cNvSpPr txBox="1"/>
              <p:nvPr>
                <p:custDataLst>
                  <p:tags r:id="rId13"/>
                </p:custDataLst>
              </p:nvPr>
            </p:nvSpPr>
            <p:spPr>
              <a:xfrm>
                <a:off x="615" y="5196"/>
                <a:ext cx="5581" cy="117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p>
                <a:pPr algn="just">
                  <a:lnSpc>
                    <a:spcPct val="130000"/>
                  </a:lnSpc>
                </a:pPr>
                <a:r>
                  <a:rPr kumimoji="1" lang="zh-CN" altLang="en-US" sz="14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黑体" panose="02010609060101010101" charset="-122"/>
                    <a:ea typeface="黑体" panose="02010609060101010101" charset="-122"/>
                  </a:rPr>
                  <a:t>在项目化实施中，学生和教师会为了完成项目目标，对课程资源进行深入剖析。</a:t>
                </a:r>
                <a:endParaRPr kumimoji="1" lang="zh-CN" altLang="en-US" sz="1400">
                  <a:solidFill>
                    <a:schemeClr val="tx1">
                      <a:lumMod val="75000"/>
                      <a:lumOff val="25000"/>
                    </a:schemeClr>
                  </a:solidFill>
                  <a:latin typeface="黑体" panose="02010609060101010101" charset="-122"/>
                  <a:ea typeface="黑体" panose="02010609060101010101" charset="-122"/>
                </a:endParaRPr>
              </a:p>
            </p:txBody>
          </p:sp>
        </p:grpSp>
        <p:sp>
          <p:nvSpPr>
            <p:cNvPr id="27" name="2"/>
            <p:cNvSpPr>
              <a:spLocks noChangeAspect="1"/>
            </p:cNvSpPr>
            <p:nvPr/>
          </p:nvSpPr>
          <p:spPr bwMode="auto">
            <a:xfrm>
              <a:off x="2926" y="2544"/>
              <a:ext cx="960" cy="592"/>
            </a:xfrm>
            <a:custGeom>
              <a:avLst/>
              <a:gdLst>
                <a:gd name="connsiteX0" fmla="*/ 93338 w 608536"/>
                <a:gd name="connsiteY0" fmla="*/ 167235 h 375291"/>
                <a:gd name="connsiteX1" fmla="*/ 292893 w 608536"/>
                <a:gd name="connsiteY1" fmla="*/ 244637 h 375291"/>
                <a:gd name="connsiteX2" fmla="*/ 305814 w 608536"/>
                <a:gd name="connsiteY2" fmla="*/ 244637 h 375291"/>
                <a:gd name="connsiteX3" fmla="*/ 503933 w 608536"/>
                <a:gd name="connsiteY3" fmla="*/ 167235 h 375291"/>
                <a:gd name="connsiteX4" fmla="*/ 503933 w 608536"/>
                <a:gd name="connsiteY4" fmla="*/ 244637 h 375291"/>
                <a:gd name="connsiteX5" fmla="*/ 298636 w 608536"/>
                <a:gd name="connsiteY5" fmla="*/ 356439 h 375291"/>
                <a:gd name="connsiteX6" fmla="*/ 93338 w 608536"/>
                <a:gd name="connsiteY6" fmla="*/ 244637 h 375291"/>
                <a:gd name="connsiteX7" fmla="*/ 93338 w 608536"/>
                <a:gd name="connsiteY7" fmla="*/ 167235 h 375291"/>
                <a:gd name="connsiteX8" fmla="*/ 292786 w 608536"/>
                <a:gd name="connsiteY8" fmla="*/ 1075 h 375291"/>
                <a:gd name="connsiteX9" fmla="*/ 304268 w 608536"/>
                <a:gd name="connsiteY9" fmla="*/ 1075 h 375291"/>
                <a:gd name="connsiteX10" fmla="*/ 595619 w 608536"/>
                <a:gd name="connsiteY10" fmla="*/ 102873 h 375291"/>
                <a:gd name="connsiteX11" fmla="*/ 598490 w 608536"/>
                <a:gd name="connsiteY11" fmla="*/ 107174 h 375291"/>
                <a:gd name="connsiteX12" fmla="*/ 595619 w 608536"/>
                <a:gd name="connsiteY12" fmla="*/ 111476 h 375291"/>
                <a:gd name="connsiteX13" fmla="*/ 595619 w 608536"/>
                <a:gd name="connsiteY13" fmla="*/ 251986 h 375291"/>
                <a:gd name="connsiteX14" fmla="*/ 608536 w 608536"/>
                <a:gd name="connsiteY14" fmla="*/ 272059 h 375291"/>
                <a:gd name="connsiteX15" fmla="*/ 594184 w 608536"/>
                <a:gd name="connsiteY15" fmla="*/ 293566 h 375291"/>
                <a:gd name="connsiteX16" fmla="*/ 608536 w 608536"/>
                <a:gd name="connsiteY16" fmla="*/ 352351 h 375291"/>
                <a:gd name="connsiteX17" fmla="*/ 585573 w 608536"/>
                <a:gd name="connsiteY17" fmla="*/ 375291 h 375291"/>
                <a:gd name="connsiteX18" fmla="*/ 562609 w 608536"/>
                <a:gd name="connsiteY18" fmla="*/ 352351 h 375291"/>
                <a:gd name="connsiteX19" fmla="*/ 575526 w 608536"/>
                <a:gd name="connsiteY19" fmla="*/ 293566 h 375291"/>
                <a:gd name="connsiteX20" fmla="*/ 562609 w 608536"/>
                <a:gd name="connsiteY20" fmla="*/ 272059 h 375291"/>
                <a:gd name="connsiteX21" fmla="*/ 575526 w 608536"/>
                <a:gd name="connsiteY21" fmla="*/ 251986 h 375291"/>
                <a:gd name="connsiteX22" fmla="*/ 575526 w 608536"/>
                <a:gd name="connsiteY22" fmla="*/ 118645 h 375291"/>
                <a:gd name="connsiteX23" fmla="*/ 305703 w 608536"/>
                <a:gd name="connsiteY23" fmla="*/ 223310 h 375291"/>
                <a:gd name="connsiteX24" fmla="*/ 292786 w 608536"/>
                <a:gd name="connsiteY24" fmla="*/ 223310 h 375291"/>
                <a:gd name="connsiteX25" fmla="*/ 2870 w 608536"/>
                <a:gd name="connsiteY25" fmla="*/ 111476 h 375291"/>
                <a:gd name="connsiteX26" fmla="*/ 0 w 608536"/>
                <a:gd name="connsiteY26" fmla="*/ 107174 h 375291"/>
                <a:gd name="connsiteX27" fmla="*/ 2870 w 608536"/>
                <a:gd name="connsiteY27" fmla="*/ 102873 h 375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08536" h="375291">
                  <a:moveTo>
                    <a:pt x="93338" y="167235"/>
                  </a:moveTo>
                  <a:lnTo>
                    <a:pt x="292893" y="244637"/>
                  </a:lnTo>
                  <a:cubicBezTo>
                    <a:pt x="297200" y="246070"/>
                    <a:pt x="301507" y="246070"/>
                    <a:pt x="305814" y="244637"/>
                  </a:cubicBezTo>
                  <a:lnTo>
                    <a:pt x="503933" y="167235"/>
                  </a:lnTo>
                  <a:cubicBezTo>
                    <a:pt x="503933" y="200202"/>
                    <a:pt x="503933" y="238903"/>
                    <a:pt x="503933" y="244637"/>
                  </a:cubicBezTo>
                  <a:cubicBezTo>
                    <a:pt x="503933" y="304838"/>
                    <a:pt x="413487" y="353572"/>
                    <a:pt x="298636" y="356439"/>
                  </a:cubicBezTo>
                  <a:cubicBezTo>
                    <a:pt x="185220" y="353572"/>
                    <a:pt x="93338" y="304838"/>
                    <a:pt x="93338" y="244637"/>
                  </a:cubicBezTo>
                  <a:cubicBezTo>
                    <a:pt x="93338" y="237470"/>
                    <a:pt x="93338" y="200202"/>
                    <a:pt x="93338" y="167235"/>
                  </a:cubicBezTo>
                  <a:close/>
                  <a:moveTo>
                    <a:pt x="292786" y="1075"/>
                  </a:moveTo>
                  <a:cubicBezTo>
                    <a:pt x="297092" y="-359"/>
                    <a:pt x="301398" y="-359"/>
                    <a:pt x="304268" y="1075"/>
                  </a:cubicBezTo>
                  <a:lnTo>
                    <a:pt x="595619" y="102873"/>
                  </a:lnTo>
                  <a:cubicBezTo>
                    <a:pt x="597054" y="102873"/>
                    <a:pt x="598490" y="105741"/>
                    <a:pt x="598490" y="107174"/>
                  </a:cubicBezTo>
                  <a:cubicBezTo>
                    <a:pt x="598490" y="108608"/>
                    <a:pt x="597054" y="110042"/>
                    <a:pt x="595619" y="111476"/>
                  </a:cubicBezTo>
                  <a:lnTo>
                    <a:pt x="595619" y="251986"/>
                  </a:lnTo>
                  <a:cubicBezTo>
                    <a:pt x="602795" y="254854"/>
                    <a:pt x="608536" y="263456"/>
                    <a:pt x="608536" y="272059"/>
                  </a:cubicBezTo>
                  <a:cubicBezTo>
                    <a:pt x="608536" y="280662"/>
                    <a:pt x="602795" y="289264"/>
                    <a:pt x="594184" y="293566"/>
                  </a:cubicBezTo>
                  <a:cubicBezTo>
                    <a:pt x="602795" y="309337"/>
                    <a:pt x="608536" y="342314"/>
                    <a:pt x="608536" y="352351"/>
                  </a:cubicBezTo>
                  <a:cubicBezTo>
                    <a:pt x="608536" y="363821"/>
                    <a:pt x="597054" y="375291"/>
                    <a:pt x="585573" y="375291"/>
                  </a:cubicBezTo>
                  <a:cubicBezTo>
                    <a:pt x="572656" y="375291"/>
                    <a:pt x="562609" y="363821"/>
                    <a:pt x="562609" y="352351"/>
                  </a:cubicBezTo>
                  <a:cubicBezTo>
                    <a:pt x="562609" y="342314"/>
                    <a:pt x="568350" y="309337"/>
                    <a:pt x="575526" y="293566"/>
                  </a:cubicBezTo>
                  <a:cubicBezTo>
                    <a:pt x="568350" y="289264"/>
                    <a:pt x="562609" y="280662"/>
                    <a:pt x="562609" y="272059"/>
                  </a:cubicBezTo>
                  <a:cubicBezTo>
                    <a:pt x="562609" y="263456"/>
                    <a:pt x="566915" y="254854"/>
                    <a:pt x="575526" y="251986"/>
                  </a:cubicBezTo>
                  <a:lnTo>
                    <a:pt x="575526" y="118645"/>
                  </a:lnTo>
                  <a:lnTo>
                    <a:pt x="305703" y="223310"/>
                  </a:lnTo>
                  <a:cubicBezTo>
                    <a:pt x="301398" y="224744"/>
                    <a:pt x="297092" y="224744"/>
                    <a:pt x="292786" y="223310"/>
                  </a:cubicBezTo>
                  <a:lnTo>
                    <a:pt x="2870" y="111476"/>
                  </a:lnTo>
                  <a:cubicBezTo>
                    <a:pt x="1435" y="110042"/>
                    <a:pt x="0" y="108608"/>
                    <a:pt x="0" y="107174"/>
                  </a:cubicBezTo>
                  <a:cubicBezTo>
                    <a:pt x="0" y="105741"/>
                    <a:pt x="1435" y="102873"/>
                    <a:pt x="2870" y="102873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</p:grpSp>
      <p:sp>
        <p:nvSpPr>
          <p:cNvPr id="15" name="文本框 14"/>
          <p:cNvSpPr txBox="1"/>
          <p:nvPr/>
        </p:nvSpPr>
        <p:spPr>
          <a:xfrm>
            <a:off x="2051050" y="795655"/>
            <a:ext cx="5794375" cy="46037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</a:rPr>
              <a:t>项目化实施对课程资源价值提升的作用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cs typeface="+mn-ea"/>
            </a:endParaRPr>
          </a:p>
        </p:txBody>
      </p:sp>
      <p:pic>
        <p:nvPicPr>
          <p:cNvPr id="5" name="图片 4" descr="我给小树挂铭牌 (15)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9565" y="4159885"/>
            <a:ext cx="3543300" cy="266128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360545" y="4201160"/>
            <a:ext cx="3470910" cy="2625725"/>
          </a:xfrm>
          <a:prstGeom prst="rect">
            <a:avLst/>
          </a:prstGeom>
        </p:spPr>
      </p:pic>
      <p:pic>
        <p:nvPicPr>
          <p:cNvPr id="16" name="图片 15" descr="三4 (2)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394065" y="4164330"/>
            <a:ext cx="3451860" cy="26568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975362" y="498972"/>
            <a:ext cx="10241280" cy="7683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44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项目化实施下课程资源开发与利用的策略</a:t>
            </a:r>
            <a:endParaRPr lang="zh-CN" altLang="en-US" sz="44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grpSp>
        <p:nvGrpSpPr>
          <p:cNvPr id="41" name="组合 40"/>
          <p:cNvGrpSpPr/>
          <p:nvPr/>
        </p:nvGrpSpPr>
        <p:grpSpPr>
          <a:xfrm>
            <a:off x="6360160" y="4124960"/>
            <a:ext cx="5332095" cy="1283970"/>
            <a:chOff x="10016" y="6496"/>
            <a:chExt cx="8397" cy="2022"/>
          </a:xfrm>
        </p:grpSpPr>
        <p:grpSp>
          <p:nvGrpSpPr>
            <p:cNvPr id="16" name="组合 15"/>
            <p:cNvGrpSpPr/>
            <p:nvPr/>
          </p:nvGrpSpPr>
          <p:grpSpPr>
            <a:xfrm rot="0">
              <a:off x="12339" y="6564"/>
              <a:ext cx="6075" cy="1954"/>
              <a:chOff x="7499467" y="2704116"/>
              <a:chExt cx="3857625" cy="1240943"/>
            </a:xfrm>
          </p:grpSpPr>
          <p:sp>
            <p:nvSpPr>
              <p:cNvPr id="17" name="文本框 16"/>
              <p:cNvSpPr txBox="1"/>
              <p:nvPr>
                <p:custDataLst>
                  <p:tags r:id="rId1"/>
                </p:custDataLst>
              </p:nvPr>
            </p:nvSpPr>
            <p:spPr>
              <a:xfrm>
                <a:off x="7499468" y="3115114"/>
                <a:ext cx="3585500" cy="8299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16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cs typeface="+mn-ea"/>
                    <a:sym typeface="+mn-lt"/>
                  </a:rPr>
                  <a:t>评价指标多元化</a:t>
                </a:r>
                <a:endPara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zh-CN" altLang="en-US" sz="16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cs typeface="+mn-ea"/>
                    <a:sym typeface="+mn-lt"/>
                  </a:rPr>
                  <a:t>及时反馈与调整</a:t>
                </a:r>
                <a:endPara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8" name="文本框 17"/>
              <p:cNvSpPr txBox="1"/>
              <p:nvPr>
                <p:custDataLst>
                  <p:tags r:id="rId2"/>
                </p:custDataLst>
              </p:nvPr>
            </p:nvSpPr>
            <p:spPr>
              <a:xfrm>
                <a:off x="7499467" y="2704116"/>
                <a:ext cx="3857625" cy="4603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+mn-ea"/>
                    <a:sym typeface="+mn-lt"/>
                  </a:rPr>
                  <a:t>（四）建立评价与反馈机制</a:t>
                </a:r>
                <a:endParaRPr lang="zh-CN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31" name="组合 30"/>
            <p:cNvGrpSpPr/>
            <p:nvPr>
              <p:custDataLst>
                <p:tags r:id="rId3"/>
              </p:custDataLst>
            </p:nvPr>
          </p:nvGrpSpPr>
          <p:grpSpPr>
            <a:xfrm>
              <a:off x="10016" y="6496"/>
              <a:ext cx="1617" cy="1617"/>
              <a:chOff x="6360226" y="4124845"/>
              <a:chExt cx="1027019" cy="1027021"/>
            </a:xfrm>
          </p:grpSpPr>
          <p:sp>
            <p:nvSpPr>
              <p:cNvPr id="26" name="矩形: 圆角 19"/>
              <p:cNvSpPr/>
              <p:nvPr>
                <p:custDataLst>
                  <p:tags r:id="rId4"/>
                </p:custDataLst>
              </p:nvPr>
            </p:nvSpPr>
            <p:spPr>
              <a:xfrm>
                <a:off x="6360226" y="4124845"/>
                <a:ext cx="1027019" cy="1027021"/>
              </a:xfrm>
              <a:prstGeom prst="roundRect">
                <a:avLst>
                  <a:gd name="adj" fmla="val 14706"/>
                </a:avLst>
              </a:prstGeom>
              <a:solidFill>
                <a:srgbClr val="194C72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pic>
            <p:nvPicPr>
              <p:cNvPr id="27" name="图片 3" descr="customization"/>
              <p:cNvPicPr>
                <a:picLocks noChangeAspect="1"/>
              </p:cNvPicPr>
              <p:nvPr>
                <p:custDataLst>
                  <p:tags r:id="rId5"/>
                </p:custDataLst>
              </p:nvPr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6567735" y="4332355"/>
                <a:ext cx="612000" cy="612000"/>
              </a:xfrm>
              <a:prstGeom prst="rect">
                <a:avLst/>
              </a:prstGeom>
            </p:spPr>
          </p:pic>
        </p:grpSp>
      </p:grpSp>
      <p:grpSp>
        <p:nvGrpSpPr>
          <p:cNvPr id="38" name="组合 37"/>
          <p:cNvGrpSpPr/>
          <p:nvPr/>
        </p:nvGrpSpPr>
        <p:grpSpPr>
          <a:xfrm>
            <a:off x="770890" y="2088515"/>
            <a:ext cx="5074285" cy="1610360"/>
            <a:chOff x="1214" y="3289"/>
            <a:chExt cx="7991" cy="2536"/>
          </a:xfrm>
        </p:grpSpPr>
        <p:grpSp>
          <p:nvGrpSpPr>
            <p:cNvPr id="23" name="组合 22"/>
            <p:cNvGrpSpPr/>
            <p:nvPr/>
          </p:nvGrpSpPr>
          <p:grpSpPr>
            <a:xfrm rot="0">
              <a:off x="1214" y="3289"/>
              <a:ext cx="5670" cy="2468"/>
              <a:chOff x="7802445" y="2704116"/>
              <a:chExt cx="3600450" cy="1567180"/>
            </a:xfrm>
          </p:grpSpPr>
          <p:sp>
            <p:nvSpPr>
              <p:cNvPr id="24" name="文本框 23"/>
              <p:cNvSpPr txBox="1"/>
              <p:nvPr>
                <p:custDataLst>
                  <p:tags r:id="rId8"/>
                </p:custDataLst>
              </p:nvPr>
            </p:nvSpPr>
            <p:spPr>
              <a:xfrm>
                <a:off x="7802445" y="3114961"/>
                <a:ext cx="3599815" cy="115633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r">
                  <a:lnSpc>
                    <a:spcPct val="150000"/>
                  </a:lnSpc>
                </a:pPr>
                <a:r>
                  <a:rPr lang="zh-CN" altLang="en-US" sz="16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cs typeface="+mn-ea"/>
                    <a:sym typeface="+mn-lt"/>
                  </a:rPr>
                  <a:t>源于生活实际</a:t>
                </a:r>
                <a:endPara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endParaRPr>
              </a:p>
              <a:p>
                <a:pPr algn="r">
                  <a:lnSpc>
                    <a:spcPct val="150000"/>
                  </a:lnSpc>
                </a:pPr>
                <a:r>
                  <a:rPr lang="zh-CN" altLang="en-US" sz="16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cs typeface="+mn-ea"/>
                    <a:sym typeface="+mn-lt"/>
                  </a:rPr>
                  <a:t>关注社会热点</a:t>
                </a:r>
                <a:endPara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endParaRPr>
              </a:p>
              <a:p>
                <a:pPr algn="r">
                  <a:lnSpc>
                    <a:spcPct val="150000"/>
                  </a:lnSpc>
                </a:pPr>
                <a:r>
                  <a:rPr lang="zh-CN" altLang="en-US" sz="16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cs typeface="+mn-ea"/>
                    <a:sym typeface="+mn-lt"/>
                  </a:rPr>
                  <a:t>体现学科融合</a:t>
                </a:r>
                <a:endPara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5" name="文本框 24"/>
              <p:cNvSpPr txBox="1"/>
              <p:nvPr>
                <p:custDataLst>
                  <p:tags r:id="rId9"/>
                </p:custDataLst>
              </p:nvPr>
            </p:nvSpPr>
            <p:spPr>
              <a:xfrm>
                <a:off x="7802445" y="2704116"/>
                <a:ext cx="3600450" cy="4603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zh-CN" altLang="en-US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+mn-ea"/>
                    <a:sym typeface="+mn-lt"/>
                  </a:rPr>
                  <a:t>（一）精心设计项目主题</a:t>
                </a:r>
                <a:endParaRPr lang="zh-CN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29" name="组合 28"/>
            <p:cNvGrpSpPr/>
            <p:nvPr>
              <p:custDataLst>
                <p:tags r:id="rId10"/>
              </p:custDataLst>
            </p:nvPr>
          </p:nvGrpSpPr>
          <p:grpSpPr>
            <a:xfrm>
              <a:off x="7589" y="4209"/>
              <a:ext cx="1617" cy="1617"/>
              <a:chOff x="4819269" y="2672420"/>
              <a:chExt cx="1027019" cy="1027021"/>
            </a:xfrm>
          </p:grpSpPr>
          <p:sp>
            <p:nvSpPr>
              <p:cNvPr id="28" name="矩形: 圆角 16"/>
              <p:cNvSpPr/>
              <p:nvPr>
                <p:custDataLst>
                  <p:tags r:id="rId11"/>
                </p:custDataLst>
              </p:nvPr>
            </p:nvSpPr>
            <p:spPr>
              <a:xfrm>
                <a:off x="4819269" y="2672420"/>
                <a:ext cx="1027019" cy="1027021"/>
              </a:xfrm>
              <a:prstGeom prst="roundRect">
                <a:avLst>
                  <a:gd name="adj" fmla="val 14706"/>
                </a:avLst>
              </a:prstGeom>
              <a:solidFill>
                <a:srgbClr val="194C72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pic>
            <p:nvPicPr>
              <p:cNvPr id="30" name="图片 18" descr="feeds"/>
              <p:cNvPicPr>
                <a:picLocks noChangeAspect="1"/>
              </p:cNvPicPr>
              <p:nvPr>
                <p:custDataLst>
                  <p:tags r:id="rId12"/>
                </p:custDataLst>
              </p:nvPr>
            </p:nvPicPr>
            <p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5026778" y="2879930"/>
                <a:ext cx="612000" cy="612000"/>
              </a:xfrm>
              <a:prstGeom prst="rect">
                <a:avLst/>
              </a:prstGeom>
            </p:spPr>
          </p:pic>
        </p:grpSp>
      </p:grpSp>
      <p:grpSp>
        <p:nvGrpSpPr>
          <p:cNvPr id="39" name="组合 38"/>
          <p:cNvGrpSpPr/>
          <p:nvPr/>
        </p:nvGrpSpPr>
        <p:grpSpPr>
          <a:xfrm>
            <a:off x="6360160" y="2088515"/>
            <a:ext cx="5061585" cy="1823720"/>
            <a:chOff x="10016" y="3289"/>
            <a:chExt cx="7971" cy="2872"/>
          </a:xfrm>
        </p:grpSpPr>
        <p:grpSp>
          <p:nvGrpSpPr>
            <p:cNvPr id="13" name="组合 12"/>
            <p:cNvGrpSpPr/>
            <p:nvPr/>
          </p:nvGrpSpPr>
          <p:grpSpPr>
            <a:xfrm rot="0">
              <a:off x="12339" y="3289"/>
              <a:ext cx="5648" cy="2872"/>
              <a:chOff x="7499467" y="2704116"/>
              <a:chExt cx="3586480" cy="1823720"/>
            </a:xfrm>
          </p:grpSpPr>
          <p:sp>
            <p:nvSpPr>
              <p:cNvPr id="14" name="文本框 13"/>
              <p:cNvSpPr txBox="1"/>
              <p:nvPr>
                <p:custDataLst>
                  <p:tags r:id="rId15"/>
                </p:custDataLst>
              </p:nvPr>
            </p:nvSpPr>
            <p:spPr>
              <a:xfrm>
                <a:off x="7499467" y="3114961"/>
                <a:ext cx="3585210" cy="141287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16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cs typeface="+mn-ea"/>
                    <a:sym typeface="+mn-lt"/>
                  </a:rPr>
                  <a:t>明确项目目标</a:t>
                </a:r>
                <a:endPara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zh-CN" altLang="en-US" sz="16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cs typeface="+mn-ea"/>
                    <a:sym typeface="+mn-lt"/>
                  </a:rPr>
                  <a:t>规划项目流程</a:t>
                </a:r>
                <a:endPara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zh-CN" altLang="en-US" sz="16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cs typeface="+mn-ea"/>
                    <a:sym typeface="+mn-lt"/>
                  </a:rPr>
                  <a:t>组织项目团队</a:t>
                </a:r>
                <a:endPara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5" name="文本框 14"/>
              <p:cNvSpPr txBox="1"/>
              <p:nvPr>
                <p:custDataLst>
                  <p:tags r:id="rId16"/>
                </p:custDataLst>
              </p:nvPr>
            </p:nvSpPr>
            <p:spPr>
              <a:xfrm>
                <a:off x="7499467" y="2704116"/>
                <a:ext cx="3586480" cy="4603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+mn-ea"/>
                    <a:sym typeface="+mn-lt"/>
                  </a:rPr>
                  <a:t>（二）搭建项目实施框架</a:t>
                </a:r>
                <a:endParaRPr lang="zh-CN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32" name="组合 31"/>
            <p:cNvGrpSpPr/>
            <p:nvPr>
              <p:custDataLst>
                <p:tags r:id="rId17"/>
              </p:custDataLst>
            </p:nvPr>
          </p:nvGrpSpPr>
          <p:grpSpPr>
            <a:xfrm>
              <a:off x="10016" y="4209"/>
              <a:ext cx="1617" cy="1617"/>
              <a:chOff x="6360226" y="2672420"/>
              <a:chExt cx="1027020" cy="1027020"/>
            </a:xfrm>
          </p:grpSpPr>
          <p:sp>
            <p:nvSpPr>
              <p:cNvPr id="33" name="矩形: 圆角 17"/>
              <p:cNvSpPr/>
              <p:nvPr>
                <p:custDataLst>
                  <p:tags r:id="rId18"/>
                </p:custDataLst>
              </p:nvPr>
            </p:nvSpPr>
            <p:spPr>
              <a:xfrm rot="2700000">
                <a:off x="6360226" y="2672420"/>
                <a:ext cx="1027020" cy="1027020"/>
              </a:xfrm>
              <a:prstGeom prst="roundRect">
                <a:avLst>
                  <a:gd name="adj" fmla="val 14706"/>
                </a:avLst>
              </a:prstGeom>
              <a:solidFill>
                <a:srgbClr val="F6676A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pic>
            <p:nvPicPr>
              <p:cNvPr id="34" name="图片 20" descr="folder"/>
              <p:cNvPicPr>
                <a:picLocks noChangeAspect="1"/>
              </p:cNvPicPr>
              <p:nvPr>
                <p:custDataLst>
                  <p:tags r:id="rId19"/>
                </p:custDataLst>
              </p:nvPr>
            </p:nvPicPr>
            <p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p:blipFill>
            <p:spPr>
              <a:xfrm>
                <a:off x="6567736" y="2879930"/>
                <a:ext cx="612000" cy="612000"/>
              </a:xfrm>
              <a:prstGeom prst="rect">
                <a:avLst/>
              </a:prstGeom>
            </p:spPr>
          </p:pic>
        </p:grpSp>
      </p:grpSp>
      <p:grpSp>
        <p:nvGrpSpPr>
          <p:cNvPr id="40" name="组合 39"/>
          <p:cNvGrpSpPr/>
          <p:nvPr/>
        </p:nvGrpSpPr>
        <p:grpSpPr>
          <a:xfrm>
            <a:off x="624840" y="4124960"/>
            <a:ext cx="5220335" cy="1283970"/>
            <a:chOff x="984" y="6496"/>
            <a:chExt cx="8221" cy="2022"/>
          </a:xfrm>
        </p:grpSpPr>
        <p:grpSp>
          <p:nvGrpSpPr>
            <p:cNvPr id="20" name="组合 19"/>
            <p:cNvGrpSpPr/>
            <p:nvPr/>
          </p:nvGrpSpPr>
          <p:grpSpPr>
            <a:xfrm rot="0">
              <a:off x="984" y="6564"/>
              <a:ext cx="5900" cy="1954"/>
              <a:chOff x="7656395" y="2704116"/>
              <a:chExt cx="3746500" cy="1240943"/>
            </a:xfrm>
          </p:grpSpPr>
          <p:sp>
            <p:nvSpPr>
              <p:cNvPr id="21" name="文本框 20"/>
              <p:cNvSpPr txBox="1"/>
              <p:nvPr>
                <p:custDataLst>
                  <p:tags r:id="rId22"/>
                </p:custDataLst>
              </p:nvPr>
            </p:nvSpPr>
            <p:spPr>
              <a:xfrm>
                <a:off x="7802445" y="3115114"/>
                <a:ext cx="3600013" cy="8299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>
                  <a:lnSpc>
                    <a:spcPct val="150000"/>
                  </a:lnSpc>
                </a:pPr>
                <a:r>
                  <a:rPr lang="zh-CN" altLang="en-US" sz="16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cs typeface="+mn-ea"/>
                    <a:sym typeface="+mn-lt"/>
                  </a:rPr>
                  <a:t>校内资源的协同利用</a:t>
                </a:r>
                <a:endPara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endParaRPr>
              </a:p>
              <a:p>
                <a:pPr algn="r">
                  <a:lnSpc>
                    <a:spcPct val="150000"/>
                  </a:lnSpc>
                </a:pPr>
                <a:r>
                  <a:rPr lang="zh-CN" altLang="en-US" sz="16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cs typeface="+mn-ea"/>
                    <a:sym typeface="+mn-lt"/>
                  </a:rPr>
                  <a:t>校外资源的拓展引入</a:t>
                </a:r>
                <a:endPara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2" name="文本框 21"/>
              <p:cNvSpPr txBox="1"/>
              <p:nvPr>
                <p:custDataLst>
                  <p:tags r:id="rId23"/>
                </p:custDataLst>
              </p:nvPr>
            </p:nvSpPr>
            <p:spPr>
              <a:xfrm>
                <a:off x="7656395" y="2704116"/>
                <a:ext cx="3746500" cy="4603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zh-CN" altLang="en-US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+mn-ea"/>
                    <a:sym typeface="+mn-lt"/>
                  </a:rPr>
                  <a:t>（三）充分整合课程资源</a:t>
                </a:r>
                <a:endParaRPr lang="zh-CN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35" name="组合 34"/>
            <p:cNvGrpSpPr/>
            <p:nvPr>
              <p:custDataLst>
                <p:tags r:id="rId24"/>
              </p:custDataLst>
            </p:nvPr>
          </p:nvGrpSpPr>
          <p:grpSpPr>
            <a:xfrm>
              <a:off x="7589" y="6496"/>
              <a:ext cx="1617" cy="1617"/>
              <a:chOff x="4819268" y="4124845"/>
              <a:chExt cx="1027019" cy="1027021"/>
            </a:xfrm>
          </p:grpSpPr>
          <p:sp>
            <p:nvSpPr>
              <p:cNvPr id="36" name="矩形: 圆角 18"/>
              <p:cNvSpPr/>
              <p:nvPr>
                <p:custDataLst>
                  <p:tags r:id="rId25"/>
                </p:custDataLst>
              </p:nvPr>
            </p:nvSpPr>
            <p:spPr>
              <a:xfrm>
                <a:off x="4819268" y="4124845"/>
                <a:ext cx="1027019" cy="1027021"/>
              </a:xfrm>
              <a:prstGeom prst="roundRect">
                <a:avLst>
                  <a:gd name="adj" fmla="val 14706"/>
                </a:avLst>
              </a:prstGeom>
              <a:solidFill>
                <a:srgbClr val="194C72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pic>
            <p:nvPicPr>
              <p:cNvPr id="37" name="图片 7" descr="suggest"/>
              <p:cNvPicPr>
                <a:picLocks noChangeAspect="1"/>
              </p:cNvPicPr>
              <p:nvPr>
                <p:custDataLst>
                  <p:tags r:id="rId26"/>
                </p:custDataLst>
              </p:nvPr>
            </p:nvPicPr>
            <p:blipFill>
              <a:blip r:embed="rId27">
                <a:extLst>
                  <a:ext uri="{96DAC541-7B7A-43D3-8B79-37D633B846F1}">
                    <asvg:svgBlip xmlns:asvg="http://schemas.microsoft.com/office/drawing/2016/SVG/main" r:embed="rId28"/>
                  </a:ext>
                </a:extLst>
              </a:blip>
              <a:stretch>
                <a:fillRect/>
              </a:stretch>
            </p:blipFill>
            <p:spPr>
              <a:xfrm>
                <a:off x="5026777" y="4332355"/>
                <a:ext cx="612000" cy="612000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4861560" y="2223902"/>
            <a:ext cx="2468880" cy="101473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zh-CN"/>
            </a:defPPr>
            <a:lvl1pPr algn="ctr">
              <a:defRPr sz="7500">
                <a:solidFill>
                  <a:schemeClr val="accent1"/>
                </a:solidFill>
                <a:effectLst>
                  <a:outerShdw dist="63500" dir="5400000" algn="tl" rotWithShape="0">
                    <a:prstClr val="black">
                      <a:alpha val="10000"/>
                    </a:prstClr>
                  </a:outerShdw>
                </a:effectLst>
                <a:latin typeface="DIN-BlackItalic" pitchFamily="50" charset="0"/>
                <a:ea typeface="+mj-ea"/>
              </a:defRPr>
            </a:lvl1pPr>
          </a:lstStyle>
          <a:p>
            <a:r>
              <a:rPr lang="zh-CN" altLang="en-US" sz="6000" dirty="0">
                <a:solidFill>
                  <a:srgbClr val="194C72"/>
                </a:solidFill>
                <a:effectLst/>
                <a:latin typeface="+mn-lt"/>
                <a:ea typeface="+mn-ea"/>
                <a:cs typeface="+mn-ea"/>
                <a:sym typeface="+mn-lt"/>
              </a:rPr>
              <a:t>谢谢！</a:t>
            </a:r>
            <a:endParaRPr lang="zh-CN" altLang="en-US" sz="6000" dirty="0">
              <a:solidFill>
                <a:srgbClr val="194C72"/>
              </a:solidFill>
              <a:effectLst/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4683760" y="4177366"/>
            <a:ext cx="2824480" cy="457200"/>
            <a:chOff x="4969510" y="4318000"/>
            <a:chExt cx="2824480" cy="457200"/>
          </a:xfrm>
        </p:grpSpPr>
        <p:sp>
          <p:nvSpPr>
            <p:cNvPr id="16" name="矩形: 圆角 15"/>
            <p:cNvSpPr/>
            <p:nvPr/>
          </p:nvSpPr>
          <p:spPr>
            <a:xfrm>
              <a:off x="5016500" y="4318000"/>
              <a:ext cx="2730500" cy="457200"/>
            </a:xfrm>
            <a:prstGeom prst="roundRect">
              <a:avLst>
                <a:gd name="adj" fmla="val 50000"/>
              </a:avLst>
            </a:prstGeom>
            <a:solidFill>
              <a:srgbClr val="F667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4969510" y="4377323"/>
              <a:ext cx="2824480" cy="3371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600" spc="200" dirty="0">
                  <a:solidFill>
                    <a:schemeClr val="bg1"/>
                  </a:solidFill>
                  <a:cs typeface="+mn-ea"/>
                  <a:sym typeface="+mn-lt"/>
                </a:rPr>
                <a:t>常州市河海实验学校</a:t>
              </a:r>
              <a:r>
                <a:rPr lang="en-US" altLang="zh-CN" sz="1600" spc="200" dirty="0">
                  <a:solidFill>
                    <a:schemeClr val="bg1"/>
                  </a:solidFill>
                  <a:cs typeface="+mn-ea"/>
                  <a:sym typeface="+mn-lt"/>
                </a:rPr>
                <a:t>/</a:t>
              </a:r>
              <a:r>
                <a:rPr lang="zh-CN" altLang="en-US" sz="1600" spc="200" dirty="0">
                  <a:solidFill>
                    <a:schemeClr val="bg1"/>
                  </a:solidFill>
                  <a:cs typeface="+mn-ea"/>
                  <a:sym typeface="+mn-lt"/>
                </a:rPr>
                <a:t>赵娟</a:t>
              </a:r>
              <a:endParaRPr lang="zh-CN" altLang="en-US" sz="1600" spc="2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2681_4*i*2"/>
  <p:tag name="KSO_WM_TEMPLATE_CATEGORY" val="custom"/>
  <p:tag name="KSO_WM_TEMPLATE_INDEX" val="20202681"/>
  <p:tag name="KSO_WM_UNIT_LAYERLEVEL" val="1"/>
  <p:tag name="KSO_WM_TAG_VERSION" val="1.0"/>
  <p:tag name="KSO_WM_BEAUTIFY_FLAG" val="#wm#"/>
  <p:tag name="KSO_WM_DIAGRAM_GROUP_CODE" val="l1-1"/>
  <p:tag name="KSO_WM_UNIT_TYPE" val="i"/>
  <p:tag name="KSO_WM_UNIT_INDEX" val="2"/>
  <p:tag name="KSO_WM_UNIT_USESOURCEFORMAT_APPLY" val="1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2681_4*l_h_i*1_2_1"/>
  <p:tag name="KSO_WM_TEMPLATE_CATEGORY" val="custom"/>
  <p:tag name="KSO_WM_TEMPLATE_INDEX" val="20202681"/>
  <p:tag name="KSO_WM_UNIT_LAYERLEVEL" val="1_1_1"/>
  <p:tag name="KSO_WM_TAG_VERSION" val="1.0"/>
  <p:tag name="KSO_WM_DIAGRAM_GROUP_CODE" val="l1-1"/>
  <p:tag name="KSO_WM_UNIT_TYPE" val="l_h_i"/>
  <p:tag name="KSO_WM_UNIT_INDEX" val="1_2_1"/>
  <p:tag name="KSO_WM_UNIT_TEXT_FILL_FORE_SCHEMECOLOR_INDEX" val="13"/>
  <p:tag name="KSO_WM_UNIT_TEXT_FILL_TYPE" val="1"/>
  <p:tag name="KSO_WM_UNIT_USESOURCEFORMAT_APPLY" val="1"/>
  <p:tag name="KSO_WM_DIAGRAM_VIRTUALLY_FRAME" val="{&quot;height&quot;:340.95000000000005,&quot;left&quot;:44.4,&quot;top&quot;:40.99999999999996,&quot;width&quot;:897.95}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2681_4*l_h_a*1_1_1"/>
  <p:tag name="KSO_WM_TEMPLATE_CATEGORY" val="custom"/>
  <p:tag name="KSO_WM_TEMPLATE_INDEX" val="20202681"/>
  <p:tag name="KSO_WM_UNIT_LAYERLEVEL" val="1_1_1"/>
  <p:tag name="KSO_WM_TAG_VERSION" val="1.0"/>
  <p:tag name="KSO_WM_UNIT_ISCONTENTSTITLE" val="0"/>
  <p:tag name="KSO_WM_UNIT_PRESET_TEXT" val="单击此处添加标题"/>
  <p:tag name="KSO_WM_UNIT_NOCLEAR" val="0"/>
  <p:tag name="KSO_WM_UNIT_VALUE" val="14"/>
  <p:tag name="KSO_WM_DIAGRAM_GROUP_CODE" val="l1-1"/>
  <p:tag name="KSO_WM_UNIT_TYPE" val="l_h_a"/>
  <p:tag name="KSO_WM_UNIT_INDEX" val="1_1_1"/>
  <p:tag name="KSO_WM_UNIT_TEXT_FILL_FORE_SCHEMECOLOR_INDEX" val="13"/>
  <p:tag name="KSO_WM_UNIT_TEXT_FILL_TYPE" val="1"/>
  <p:tag name="KSO_WM_UNIT_USESOURCEFORMAT_APPLY" val="1"/>
  <p:tag name="KSO_WM_DIAGRAM_VIRTUALLY_FRAME" val="{&quot;height&quot;:340.95000000000005,&quot;left&quot;:44.4,&quot;top&quot;:40.99999999999996,&quot;width&quot;:897.95}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2681_4*l_h_a*1_2_1"/>
  <p:tag name="KSO_WM_TEMPLATE_CATEGORY" val="custom"/>
  <p:tag name="KSO_WM_TEMPLATE_INDEX" val="20202681"/>
  <p:tag name="KSO_WM_UNIT_LAYERLEVEL" val="1_1_1"/>
  <p:tag name="KSO_WM_TAG_VERSION" val="1.0"/>
  <p:tag name="KSO_WM_UNIT_ISCONTENTSTITLE" val="0"/>
  <p:tag name="KSO_WM_UNIT_PRESET_TEXT" val="单击此处添加标题"/>
  <p:tag name="KSO_WM_UNIT_NOCLEAR" val="0"/>
  <p:tag name="KSO_WM_UNIT_VALUE" val="14"/>
  <p:tag name="KSO_WM_DIAGRAM_GROUP_CODE" val="l1-1"/>
  <p:tag name="KSO_WM_UNIT_TYPE" val="l_h_a"/>
  <p:tag name="KSO_WM_UNIT_INDEX" val="1_2_1"/>
  <p:tag name="KSO_WM_UNIT_TEXT_FILL_FORE_SCHEMECOLOR_INDEX" val="13"/>
  <p:tag name="KSO_WM_UNIT_TEXT_FILL_TYPE" val="1"/>
  <p:tag name="KSO_WM_UNIT_USESOURCEFORMAT_APPLY" val="1"/>
  <p:tag name="KSO_WM_DIAGRAM_VIRTUALLY_FRAME" val="{&quot;height&quot;:340.95000000000005,&quot;left&quot;:44.4,&quot;top&quot;:40.99999999999996,&quot;width&quot;:897.95}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2681_4*i*7"/>
  <p:tag name="KSO_WM_TEMPLATE_CATEGORY" val="custom"/>
  <p:tag name="KSO_WM_TEMPLATE_INDEX" val="20202681"/>
  <p:tag name="KSO_WM_UNIT_LAYERLEVEL" val="1"/>
  <p:tag name="KSO_WM_TAG_VERSION" val="1.0"/>
  <p:tag name="KSO_WM_BEAUTIFY_FLAG" val="#wm#"/>
  <p:tag name="KSO_WM_DIAGRAM_GROUP_CODE" val="l1-1"/>
  <p:tag name="KSO_WM_UNIT_TYPE" val="i"/>
  <p:tag name="KSO_WM_UNIT_INDEX" val="7"/>
  <p:tag name="KSO_WM_UNIT_USESOURCEFORMAT_APPLY" val="1"/>
  <p:tag name="KSO_WM_DIAGRAM_VIRTUALLY_FRAME" val="{&quot;height&quot;:340.95000000000005,&quot;left&quot;:44.4,&quot;top&quot;:40.99999999999996,&quot;width&quot;:897.95}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2681_4*l_h_i*1_3_2"/>
  <p:tag name="KSO_WM_TEMPLATE_CATEGORY" val="custom"/>
  <p:tag name="KSO_WM_TEMPLATE_INDEX" val="20202681"/>
  <p:tag name="KSO_WM_UNIT_LAYERLEVEL" val="1_1_1"/>
  <p:tag name="KSO_WM_TAG_VERSION" val="1.0"/>
  <p:tag name="KSO_WM_DIAGRAM_GROUP_CODE" val="l1-1"/>
  <p:tag name="KSO_WM_UNIT_TYPE" val="l_h_i"/>
  <p:tag name="KSO_WM_UNIT_INDEX" val="1_3_2"/>
  <p:tag name="KSO_WM_UNIT_LINE_FORE_SCHEMECOLOR_INDEX" val="13"/>
  <p:tag name="KSO_WM_UNIT_LINE_FILL_TYPE" val="2"/>
  <p:tag name="KSO_WM_UNIT_USESOURCEFORMAT_APPLY" val="1"/>
  <p:tag name="KSO_WM_DIAGRAM_VIRTUALLY_FRAME" val="{&quot;height&quot;:340.95000000000005,&quot;left&quot;:44.4,&quot;top&quot;:40.99999999999996,&quot;width&quot;:897.95}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2681_4*l_h_i*1_3_1"/>
  <p:tag name="KSO_WM_TEMPLATE_CATEGORY" val="custom"/>
  <p:tag name="KSO_WM_TEMPLATE_INDEX" val="20202681"/>
  <p:tag name="KSO_WM_UNIT_LAYERLEVEL" val="1_1_1"/>
  <p:tag name="KSO_WM_TAG_VERSION" val="1.0"/>
  <p:tag name="KSO_WM_DIAGRAM_GROUP_CODE" val="l1-1"/>
  <p:tag name="KSO_WM_UNIT_TYPE" val="l_h_i"/>
  <p:tag name="KSO_WM_UNIT_INDEX" val="1_3_1"/>
  <p:tag name="KSO_WM_UNIT_TEXT_FILL_FORE_SCHEMECOLOR_INDEX" val="13"/>
  <p:tag name="KSO_WM_UNIT_TEXT_FILL_TYPE" val="1"/>
  <p:tag name="KSO_WM_UNIT_USESOURCEFORMAT_APPLY" val="1"/>
  <p:tag name="KSO_WM_DIAGRAM_VIRTUALLY_FRAME" val="{&quot;height&quot;:340.95000000000005,&quot;left&quot;:44.4,&quot;top&quot;:40.99999999999996,&quot;width&quot;:897.95}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2681_4*i*8"/>
  <p:tag name="KSO_WM_TEMPLATE_CATEGORY" val="custom"/>
  <p:tag name="KSO_WM_TEMPLATE_INDEX" val="20202681"/>
  <p:tag name="KSO_WM_UNIT_LAYERLEVEL" val="1"/>
  <p:tag name="KSO_WM_TAG_VERSION" val="1.0"/>
  <p:tag name="KSO_WM_BEAUTIFY_FLAG" val="#wm#"/>
  <p:tag name="KSO_WM_DIAGRAM_GROUP_CODE" val="l1-1"/>
  <p:tag name="KSO_WM_UNIT_TYPE" val="i"/>
  <p:tag name="KSO_WM_UNIT_INDEX" val="8"/>
  <p:tag name="KSO_WM_UNIT_USESOURCEFORMAT_APPLY" val="1"/>
  <p:tag name="KSO_WM_DIAGRAM_VIRTUALLY_FRAME" val="{&quot;height&quot;:340.95000000000005,&quot;left&quot;:44.4,&quot;top&quot;:40.99999999999996,&quot;width&quot;:897.95}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2681_4*l_h_i*1_4_2"/>
  <p:tag name="KSO_WM_TEMPLATE_CATEGORY" val="custom"/>
  <p:tag name="KSO_WM_TEMPLATE_INDEX" val="20202681"/>
  <p:tag name="KSO_WM_UNIT_LAYERLEVEL" val="1_1_1"/>
  <p:tag name="KSO_WM_TAG_VERSION" val="1.0"/>
  <p:tag name="KSO_WM_DIAGRAM_GROUP_CODE" val="l1-1"/>
  <p:tag name="KSO_WM_UNIT_TYPE" val="l_h_i"/>
  <p:tag name="KSO_WM_UNIT_INDEX" val="1_4_2"/>
  <p:tag name="KSO_WM_UNIT_LINE_FORE_SCHEMECOLOR_INDEX" val="13"/>
  <p:tag name="KSO_WM_UNIT_LINE_FILL_TYPE" val="2"/>
  <p:tag name="KSO_WM_UNIT_USESOURCEFORMAT_APPLY" val="1"/>
  <p:tag name="KSO_WM_DIAGRAM_VIRTUALLY_FRAME" val="{&quot;height&quot;:340.95000000000005,&quot;left&quot;:44.4,&quot;top&quot;:40.99999999999996,&quot;width&quot;:897.95}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2681_4*l_h_i*1_4_1"/>
  <p:tag name="KSO_WM_TEMPLATE_CATEGORY" val="custom"/>
  <p:tag name="KSO_WM_TEMPLATE_INDEX" val="20202681"/>
  <p:tag name="KSO_WM_UNIT_LAYERLEVEL" val="1_1_1"/>
  <p:tag name="KSO_WM_TAG_VERSION" val="1.0"/>
  <p:tag name="KSO_WM_DIAGRAM_GROUP_CODE" val="l1-1"/>
  <p:tag name="KSO_WM_UNIT_TYPE" val="l_h_i"/>
  <p:tag name="KSO_WM_UNIT_INDEX" val="1_4_1"/>
  <p:tag name="KSO_WM_UNIT_TEXT_FILL_FORE_SCHEMECOLOR_INDEX" val="13"/>
  <p:tag name="KSO_WM_UNIT_TEXT_FILL_TYPE" val="1"/>
  <p:tag name="KSO_WM_UNIT_USESOURCEFORMAT_APPLY" val="1"/>
  <p:tag name="KSO_WM_DIAGRAM_VIRTUALLY_FRAME" val="{&quot;height&quot;:340.95000000000005,&quot;left&quot;:44.4,&quot;top&quot;:40.99999999999996,&quot;width&quot;:897.95}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2681_4*l_h_a*1_3_1"/>
  <p:tag name="KSO_WM_TEMPLATE_CATEGORY" val="custom"/>
  <p:tag name="KSO_WM_TEMPLATE_INDEX" val="20202681"/>
  <p:tag name="KSO_WM_UNIT_LAYERLEVEL" val="1_1_1"/>
  <p:tag name="KSO_WM_TAG_VERSION" val="1.0"/>
  <p:tag name="KSO_WM_UNIT_ISCONTENTSTITLE" val="0"/>
  <p:tag name="KSO_WM_UNIT_PRESET_TEXT" val="单击此处添加标题"/>
  <p:tag name="KSO_WM_UNIT_NOCLEAR" val="0"/>
  <p:tag name="KSO_WM_UNIT_VALUE" val="14"/>
  <p:tag name="KSO_WM_DIAGRAM_GROUP_CODE" val="l1-1"/>
  <p:tag name="KSO_WM_UNIT_TYPE" val="l_h_a"/>
  <p:tag name="KSO_WM_UNIT_INDEX" val="1_3_1"/>
  <p:tag name="KSO_WM_UNIT_TEXT_FILL_FORE_SCHEMECOLOR_INDEX" val="13"/>
  <p:tag name="KSO_WM_UNIT_TEXT_FILL_TYPE" val="1"/>
  <p:tag name="KSO_WM_UNIT_USESOURCEFORMAT_APPLY" val="1"/>
  <p:tag name="KSO_WM_DIAGRAM_VIRTUALLY_FRAME" val="{&quot;height&quot;:340.95000000000005,&quot;left&quot;:44.4,&quot;top&quot;:40.99999999999996,&quot;width&quot;:897.95}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2681_4*a*1"/>
  <p:tag name="KSO_WM_TEMPLATE_CATEGORY" val="custom"/>
  <p:tag name="KSO_WM_TEMPLATE_INDEX" val="20202681"/>
  <p:tag name="KSO_WM_UNIT_LAYERLEVEL" val="1"/>
  <p:tag name="KSO_WM_TAG_VERSION" val="1.0"/>
  <p:tag name="KSO_WM_UNIT_ISCONTENTSTITLE" val="1"/>
  <p:tag name="KSO_WM_UNIT_PRESET_TEXT" val="目录"/>
  <p:tag name="KSO_WM_UNIT_NOCLEAR" val="0"/>
  <p:tag name="KSO_WM_UNIT_VALUE" val="2"/>
  <p:tag name="KSO_WM_DIAGRAM_GROUP_CODE" val="l1-1"/>
  <p:tag name="KSO_WM_UNIT_TYPE" val="a"/>
  <p:tag name="KSO_WM_UNIT_INDEX" val="1"/>
  <p:tag name="KSO_WM_UNIT_TEXT_FILL_FORE_SCHEMECOLOR_INDEX" val="5"/>
  <p:tag name="KSO_WM_UNIT_TEXT_FILL_TYPE" val="1"/>
  <p:tag name="KSO_WM_UNIT_USESOURCEFORMAT_APPLY" val="1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2681_4*l_h_a*1_4_1"/>
  <p:tag name="KSO_WM_TEMPLATE_CATEGORY" val="custom"/>
  <p:tag name="KSO_WM_TEMPLATE_INDEX" val="20202681"/>
  <p:tag name="KSO_WM_UNIT_LAYERLEVEL" val="1_1_1"/>
  <p:tag name="KSO_WM_TAG_VERSION" val="1.0"/>
  <p:tag name="KSO_WM_UNIT_ISCONTENTSTITLE" val="0"/>
  <p:tag name="KSO_WM_UNIT_PRESET_TEXT" val="单击此处添加标题"/>
  <p:tag name="KSO_WM_UNIT_NOCLEAR" val="0"/>
  <p:tag name="KSO_WM_UNIT_VALUE" val="14"/>
  <p:tag name="KSO_WM_DIAGRAM_GROUP_CODE" val="l1-1"/>
  <p:tag name="KSO_WM_UNIT_TYPE" val="l_h_a"/>
  <p:tag name="KSO_WM_UNIT_INDEX" val="1_4_1"/>
  <p:tag name="KSO_WM_UNIT_TEXT_FILL_FORE_SCHEMECOLOR_INDEX" val="13"/>
  <p:tag name="KSO_WM_UNIT_TEXT_FILL_TYPE" val="1"/>
  <p:tag name="KSO_WM_UNIT_USESOURCEFORMAT_APPLY" val="1"/>
  <p:tag name="KSO_WM_DIAGRAM_VIRTUALLY_FRAME" val="{&quot;height&quot;:340.95000000000005,&quot;left&quot;:44.4,&quot;top&quot;:40.99999999999996,&quot;width&quot;:897.95}"/>
</p:tagLst>
</file>

<file path=ppt/tags/tag21.xml><?xml version="1.0" encoding="utf-8"?>
<p:tagLst xmlns:p="http://schemas.openxmlformats.org/presentationml/2006/main">
  <p:tag name="KSO_WM_DIAGRAM_VIRTUALLY_FRAME" val="{&quot;height&quot;:323.3432283464566,&quot;left&quot;:517.6302362204724,&quot;top&quot;:146.8996062992126,&quot;width&quot;:385.22692913385816}"/>
</p:tagLst>
</file>

<file path=ppt/tags/tag22.xml><?xml version="1.0" encoding="utf-8"?>
<p:tagLst xmlns:p="http://schemas.openxmlformats.org/presentationml/2006/main">
  <p:tag name="KSO_WM_DIAGRAM_VIRTUALLY_FRAME" val="{&quot;height&quot;:323.3432283464566,&quot;left&quot;:517.6302362204724,&quot;top&quot;:146.8996062992126,&quot;width&quot;:385.22692913385816}"/>
</p:tagLst>
</file>

<file path=ppt/tags/tag23.xml><?xml version="1.0" encoding="utf-8"?>
<p:tagLst xmlns:p="http://schemas.openxmlformats.org/presentationml/2006/main">
  <p:tag name="KSO_WM_DIAGRAM_VIRTUALLY_FRAME" val="{&quot;height&quot;:323.3432283464566,&quot;left&quot;:517.6302362204724,&quot;top&quot;:146.8996062992126,&quot;width&quot;:385.22692913385816}"/>
</p:tagLst>
</file>

<file path=ppt/tags/tag24.xml><?xml version="1.0" encoding="utf-8"?>
<p:tagLst xmlns:p="http://schemas.openxmlformats.org/presentationml/2006/main">
  <p:tag name="KSO_WM_DIAGRAM_VIRTUALLY_FRAME" val="{&quot;height&quot;:323.3432283464566,&quot;left&quot;:517.6302362204724,&quot;top&quot;:146.8996062992126,&quot;width&quot;:385.22692913385816}"/>
</p:tagLst>
</file>

<file path=ppt/tags/tag25.xml><?xml version="1.0" encoding="utf-8"?>
<p:tagLst xmlns:p="http://schemas.openxmlformats.org/presentationml/2006/main">
  <p:tag name="KSO_WM_DIAGRAM_VIRTUALLY_FRAME" val="{&quot;height&quot;:323.3432283464566,&quot;left&quot;:517.6302362204724,&quot;top&quot;:146.8996062992126,&quot;width&quot;:385.22692913385816}"/>
</p:tagLst>
</file>

<file path=ppt/tags/tag26.xml><?xml version="1.0" encoding="utf-8"?>
<p:tagLst xmlns:p="http://schemas.openxmlformats.org/presentationml/2006/main">
  <p:tag name="KSO_WM_DIAGRAM_VIRTUALLY_FRAME" val="{&quot;height&quot;:323.3432283464566,&quot;left&quot;:517.6302362204724,&quot;top&quot;:146.8996062992126,&quot;width&quot;:385.22692913385816}"/>
</p:tagLst>
</file>

<file path=ppt/tags/tag27.xml><?xml version="1.0" encoding="utf-8"?>
<p:tagLst xmlns:p="http://schemas.openxmlformats.org/presentationml/2006/main">
  <p:tag name="KSO_WM_DIAGRAM_VIRTUALLY_FRAME" val="{&quot;height&quot;:323.3432283464566,&quot;left&quot;:517.6302362204724,&quot;top&quot;:146.8996062992126,&quot;width&quot;:385.22692913385816}"/>
</p:tagLst>
</file>

<file path=ppt/tags/tag28.xml><?xml version="1.0" encoding="utf-8"?>
<p:tagLst xmlns:p="http://schemas.openxmlformats.org/presentationml/2006/main">
  <p:tag name="KSO_WM_DIAGRAM_VIRTUALLY_FRAME" val="{&quot;height&quot;:287.75,&quot;left&quot;:30.75,&quot;top&quot;:124.1,&quot;width&quot;:902}"/>
</p:tagLst>
</file>

<file path=ppt/tags/tag29.xml><?xml version="1.0" encoding="utf-8"?>
<p:tagLst xmlns:p="http://schemas.openxmlformats.org/presentationml/2006/main">
  <p:tag name="KSO_WM_DIAGRAM_VIRTUALLY_FRAME" val="{&quot;height&quot;:287.75,&quot;left&quot;:30.75,&quot;top&quot;:124.1,&quot;width&quot;:902}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2681_4*i*3"/>
  <p:tag name="KSO_WM_TEMPLATE_CATEGORY" val="custom"/>
  <p:tag name="KSO_WM_TEMPLATE_INDEX" val="20202681"/>
  <p:tag name="KSO_WM_UNIT_LAYERLEVEL" val="1"/>
  <p:tag name="KSO_WM_TAG_VERSION" val="1.0"/>
  <p:tag name="KSO_WM_DIAGRAM_GROUP_CODE" val="l1-1"/>
  <p:tag name="KSO_WM_UNIT_TYPE" val="i"/>
  <p:tag name="KSO_WM_UNIT_INDEX" val="3"/>
  <p:tag name="KSO_WM_UNIT_LINE_FORE_SCHEMECOLOR_INDEX" val="13"/>
  <p:tag name="KSO_WM_UNIT_LINE_FILL_TYPE" val="2"/>
  <p:tag name="KSO_WM_UNIT_USESOURCEFORMAT_APPLY" val="1"/>
</p:tagLst>
</file>

<file path=ppt/tags/tag30.xml><?xml version="1.0" encoding="utf-8"?>
<p:tagLst xmlns:p="http://schemas.openxmlformats.org/presentationml/2006/main">
  <p:tag name="KSO_WM_DIAGRAM_VIRTUALLY_FRAME" val="{&quot;height&quot;:287.75,&quot;left&quot;:30.75,&quot;top&quot;:124.1,&quot;width&quot;:902}"/>
</p:tagLst>
</file>

<file path=ppt/tags/tag31.xml><?xml version="1.0" encoding="utf-8"?>
<p:tagLst xmlns:p="http://schemas.openxmlformats.org/presentationml/2006/main">
  <p:tag name="KSO_WM_DIAGRAM_VIRTUALLY_FRAME" val="{&quot;height&quot;:287.75,&quot;left&quot;:30.75,&quot;top&quot;:124.1,&quot;width&quot;:902}"/>
</p:tagLst>
</file>

<file path=ppt/tags/tag32.xml><?xml version="1.0" encoding="utf-8"?>
<p:tagLst xmlns:p="http://schemas.openxmlformats.org/presentationml/2006/main">
  <p:tag name="KSO_WM_DIAGRAM_VIRTUALLY_FRAME" val="{&quot;height&quot;:287.75,&quot;left&quot;:30.75,&quot;top&quot;:124.1,&quot;width&quot;:902}"/>
</p:tagLst>
</file>

<file path=ppt/tags/tag33.xml><?xml version="1.0" encoding="utf-8"?>
<p:tagLst xmlns:p="http://schemas.openxmlformats.org/presentationml/2006/main">
  <p:tag name="KSO_WM_DIAGRAM_VIRTUALLY_FRAME" val="{&quot;height&quot;:287.75,&quot;left&quot;:30.75,&quot;top&quot;:124.1,&quot;width&quot;:902}"/>
</p:tagLst>
</file>

<file path=ppt/tags/tag34.xml><?xml version="1.0" encoding="utf-8"?>
<p:tagLst xmlns:p="http://schemas.openxmlformats.org/presentationml/2006/main">
  <p:tag name="KSO_WM_DIAGRAM_VIRTUALLY_FRAME" val="{&quot;height&quot;:287.75,&quot;left&quot;:30.75,&quot;top&quot;:124.1,&quot;width&quot;:902}"/>
</p:tagLst>
</file>

<file path=ppt/tags/tag35.xml><?xml version="1.0" encoding="utf-8"?>
<p:tagLst xmlns:p="http://schemas.openxmlformats.org/presentationml/2006/main">
  <p:tag name="KSO_WM_DIAGRAM_VIRTUALLY_FRAME" val="{&quot;height&quot;:287.75,&quot;left&quot;:30.75,&quot;top&quot;:124.1,&quot;width&quot;:902}"/>
</p:tagLst>
</file>

<file path=ppt/tags/tag36.xml><?xml version="1.0" encoding="utf-8"?>
<p:tagLst xmlns:p="http://schemas.openxmlformats.org/presentationml/2006/main">
  <p:tag name="KSO_WM_DIAGRAM_VIRTUALLY_FRAME" val="{&quot;height&quot;:287.75,&quot;left&quot;:30.75,&quot;top&quot;:124.1,&quot;width&quot;:902}"/>
</p:tagLst>
</file>

<file path=ppt/tags/tag37.xml><?xml version="1.0" encoding="utf-8"?>
<p:tagLst xmlns:p="http://schemas.openxmlformats.org/presentationml/2006/main">
  <p:tag name="KSO_WM_DIAGRAM_VIRTUALLY_FRAME" val="{&quot;height&quot;:287.75,&quot;left&quot;:30.75,&quot;top&quot;:124.1,&quot;width&quot;:902}"/>
</p:tagLst>
</file>

<file path=ppt/tags/tag38.xml><?xml version="1.0" encoding="utf-8"?>
<p:tagLst xmlns:p="http://schemas.openxmlformats.org/presentationml/2006/main">
  <p:tag name="KSO_WM_DIAGRAM_VIRTUALLY_FRAME" val="{&quot;height&quot;:287.75,&quot;left&quot;:30.75,&quot;top&quot;:124.1,&quot;width&quot;:902}"/>
</p:tagLst>
</file>

<file path=ppt/tags/tag39.xml><?xml version="1.0" encoding="utf-8"?>
<p:tagLst xmlns:p="http://schemas.openxmlformats.org/presentationml/2006/main">
  <p:tag name="KSO_WM_DIAGRAM_VIRTUALLY_FRAME" val="{&quot;height&quot;:287.75,&quot;left&quot;:30.75,&quot;top&quot;:124.1,&quot;width&quot;:902}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2681_4*i*4"/>
  <p:tag name="KSO_WM_TEMPLATE_CATEGORY" val="custom"/>
  <p:tag name="KSO_WM_TEMPLATE_INDEX" val="20202681"/>
  <p:tag name="KSO_WM_UNIT_LAYERLEVEL" val="1"/>
  <p:tag name="KSO_WM_TAG_VERSION" val="1.0"/>
  <p:tag name="KSO_WM_DIAGRAM_GROUP_CODE" val="l1-1"/>
  <p:tag name="KSO_WM_UNIT_TYPE" val="i"/>
  <p:tag name="KSO_WM_UNIT_INDEX" val="4"/>
  <p:tag name="KSO_WM_UNIT_LINE_FORE_SCHEMECOLOR_INDEX" val="13"/>
  <p:tag name="KSO_WM_UNIT_LINE_FILL_TYPE" val="2"/>
  <p:tag name="KSO_WM_UNIT_USESOURCEFORMAT_APPLY" val="1"/>
</p:tagLst>
</file>

<file path=ppt/tags/tag40.xml><?xml version="1.0" encoding="utf-8"?>
<p:tagLst xmlns:p="http://schemas.openxmlformats.org/presentationml/2006/main">
  <p:tag name="KSO_WM_DIAGRAM_VIRTUALLY_FRAME" val="{&quot;height&quot;:287.75,&quot;left&quot;:30.75,&quot;top&quot;:124.1,&quot;width&quot;:902}"/>
</p:tagLst>
</file>

<file path=ppt/tags/tag41.xml><?xml version="1.0" encoding="utf-8"?>
<p:tagLst xmlns:p="http://schemas.openxmlformats.org/presentationml/2006/main">
  <p:tag name="KSO_WM_DIAGRAM_VIRTUALLY_FRAME" val="{&quot;height&quot;:287.2086614173228,&quot;left&quot;:49.22291338582677,&quot;top&quot;:164.43842519685037,&quot;width&quot;:871.4813385826772}"/>
</p:tagLst>
</file>

<file path=ppt/tags/tag42.xml><?xml version="1.0" encoding="utf-8"?>
<p:tagLst xmlns:p="http://schemas.openxmlformats.org/presentationml/2006/main">
  <p:tag name="KSO_WM_DIAGRAM_VIRTUALLY_FRAME" val="{&quot;height&quot;:287.2086614173228,&quot;left&quot;:49.22291338582677,&quot;top&quot;:164.43842519685037,&quot;width&quot;:871.4813385826772}"/>
</p:tagLst>
</file>

<file path=ppt/tags/tag43.xml><?xml version="1.0" encoding="utf-8"?>
<p:tagLst xmlns:p="http://schemas.openxmlformats.org/presentationml/2006/main">
  <p:tag name="KSO_WM_DIAGRAM_VIRTUALLY_FRAME" val="{&quot;height&quot;:287.2086614173228,&quot;left&quot;:49.22291338582677,&quot;top&quot;:164.43842519685037,&quot;width&quot;:871.4813385826772}"/>
</p:tagLst>
</file>

<file path=ppt/tags/tag44.xml><?xml version="1.0" encoding="utf-8"?>
<p:tagLst xmlns:p="http://schemas.openxmlformats.org/presentationml/2006/main">
  <p:tag name="KSO_WM_DIAGRAM_VIRTUALLY_FRAME" val="{&quot;height&quot;:287.2086614173228,&quot;left&quot;:49.22291338582677,&quot;top&quot;:164.43842519685037,&quot;width&quot;:871.4813385826772}"/>
</p:tagLst>
</file>

<file path=ppt/tags/tag45.xml><?xml version="1.0" encoding="utf-8"?>
<p:tagLst xmlns:p="http://schemas.openxmlformats.org/presentationml/2006/main">
  <p:tag name="KSO_WM_DIAGRAM_VIRTUALLY_FRAME" val="{&quot;height&quot;:287.2086614173228,&quot;left&quot;:49.22291338582677,&quot;top&quot;:164.43842519685037,&quot;width&quot;:871.4813385826772}"/>
</p:tagLst>
</file>

<file path=ppt/tags/tag46.xml><?xml version="1.0" encoding="utf-8"?>
<p:tagLst xmlns:p="http://schemas.openxmlformats.org/presentationml/2006/main">
  <p:tag name="KSO_WM_DIAGRAM_VIRTUALLY_FRAME" val="{&quot;height&quot;:287.2086614173228,&quot;left&quot;:49.22291338582677,&quot;top&quot;:164.43842519685037,&quot;width&quot;:871.4813385826772}"/>
</p:tagLst>
</file>

<file path=ppt/tags/tag47.xml><?xml version="1.0" encoding="utf-8"?>
<p:tagLst xmlns:p="http://schemas.openxmlformats.org/presentationml/2006/main">
  <p:tag name="KSO_WM_DIAGRAM_VIRTUALLY_FRAME" val="{&quot;height&quot;:287.2086614173228,&quot;left&quot;:49.22291338582677,&quot;top&quot;:164.43842519685037,&quot;width&quot;:871.4813385826772}"/>
</p:tagLst>
</file>

<file path=ppt/tags/tag48.xml><?xml version="1.0" encoding="utf-8"?>
<p:tagLst xmlns:p="http://schemas.openxmlformats.org/presentationml/2006/main">
  <p:tag name="KSO_WM_DIAGRAM_VIRTUALLY_FRAME" val="{&quot;height&quot;:287.2086614173228,&quot;left&quot;:49.22291338582677,&quot;top&quot;:164.43842519685037,&quot;width&quot;:871.4813385826772}"/>
</p:tagLst>
</file>

<file path=ppt/tags/tag49.xml><?xml version="1.0" encoding="utf-8"?>
<p:tagLst xmlns:p="http://schemas.openxmlformats.org/presentationml/2006/main">
  <p:tag name="KSO_WM_DIAGRAM_VIRTUALLY_FRAME" val="{&quot;height&quot;:287.2086614173228,&quot;left&quot;:49.22291338582677,&quot;top&quot;:164.43842519685037,&quot;width&quot;:871.4813385826772}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2681_4*i*5"/>
  <p:tag name="KSO_WM_TEMPLATE_CATEGORY" val="custom"/>
  <p:tag name="KSO_WM_TEMPLATE_INDEX" val="20202681"/>
  <p:tag name="KSO_WM_UNIT_LAYERLEVEL" val="1"/>
  <p:tag name="KSO_WM_TAG_VERSION" val="1.0"/>
  <p:tag name="KSO_WM_BEAUTIFY_FLAG" val="#wm#"/>
  <p:tag name="KSO_WM_DIAGRAM_GROUP_CODE" val="l1-1"/>
  <p:tag name="KSO_WM_UNIT_TYPE" val="i"/>
  <p:tag name="KSO_WM_UNIT_INDEX" val="5"/>
  <p:tag name="KSO_WM_UNIT_USESOURCEFORMAT_APPLY" val="1"/>
  <p:tag name="KSO_WM_DIAGRAM_VIRTUALLY_FRAME" val="{&quot;height&quot;:340.95000000000005,&quot;left&quot;:44.4,&quot;top&quot;:40.99999999999996,&quot;width&quot;:897.95}"/>
</p:tagLst>
</file>

<file path=ppt/tags/tag50.xml><?xml version="1.0" encoding="utf-8"?>
<p:tagLst xmlns:p="http://schemas.openxmlformats.org/presentationml/2006/main">
  <p:tag name="KSO_WM_DIAGRAM_VIRTUALLY_FRAME" val="{&quot;height&quot;:287.2086614173228,&quot;left&quot;:49.22291338582677,&quot;top&quot;:164.43842519685037,&quot;width&quot;:871.4813385826772}"/>
</p:tagLst>
</file>

<file path=ppt/tags/tag51.xml><?xml version="1.0" encoding="utf-8"?>
<p:tagLst xmlns:p="http://schemas.openxmlformats.org/presentationml/2006/main">
  <p:tag name="KSO_WM_DIAGRAM_VIRTUALLY_FRAME" val="{&quot;height&quot;:287.2086614173228,&quot;left&quot;:49.22291338582677,&quot;top&quot;:164.43842519685037,&quot;width&quot;:871.4813385826772}"/>
</p:tagLst>
</file>

<file path=ppt/tags/tag52.xml><?xml version="1.0" encoding="utf-8"?>
<p:tagLst xmlns:p="http://schemas.openxmlformats.org/presentationml/2006/main">
  <p:tag name="KSO_WM_DIAGRAM_VIRTUALLY_FRAME" val="{&quot;height&quot;:287.2086614173228,&quot;left&quot;:49.22291338582677,&quot;top&quot;:164.43842519685037,&quot;width&quot;:871.4813385826772}"/>
</p:tagLst>
</file>

<file path=ppt/tags/tag53.xml><?xml version="1.0" encoding="utf-8"?>
<p:tagLst xmlns:p="http://schemas.openxmlformats.org/presentationml/2006/main">
  <p:tag name="KSO_WM_DIAGRAM_VIRTUALLY_FRAME" val="{&quot;height&quot;:287.2086614173228,&quot;left&quot;:49.22291338582677,&quot;top&quot;:164.43842519685037,&quot;width&quot;:871.4813385826772}"/>
</p:tagLst>
</file>

<file path=ppt/tags/tag54.xml><?xml version="1.0" encoding="utf-8"?>
<p:tagLst xmlns:p="http://schemas.openxmlformats.org/presentationml/2006/main">
  <p:tag name="KSO_WM_DIAGRAM_VIRTUALLY_FRAME" val="{&quot;height&quot;:287.2086614173228,&quot;left&quot;:49.22291338582677,&quot;top&quot;:164.43842519685037,&quot;width&quot;:871.4813385826772}"/>
</p:tagLst>
</file>

<file path=ppt/tags/tag55.xml><?xml version="1.0" encoding="utf-8"?>
<p:tagLst xmlns:p="http://schemas.openxmlformats.org/presentationml/2006/main">
  <p:tag name="KSO_WM_DIAGRAM_VIRTUALLY_FRAME" val="{&quot;height&quot;:287.2086614173228,&quot;left&quot;:49.22291338582677,&quot;top&quot;:164.43842519685037,&quot;width&quot;:871.4813385826772}"/>
</p:tagLst>
</file>

<file path=ppt/tags/tag56.xml><?xml version="1.0" encoding="utf-8"?>
<p:tagLst xmlns:p="http://schemas.openxmlformats.org/presentationml/2006/main">
  <p:tag name="KSO_WM_DIAGRAM_VIRTUALLY_FRAME" val="{&quot;height&quot;:287.2086614173228,&quot;left&quot;:49.22291338582677,&quot;top&quot;:164.43842519685037,&quot;width&quot;:871.4813385826772}"/>
</p:tagLst>
</file>

<file path=ppt/tags/tag57.xml><?xml version="1.0" encoding="utf-8"?>
<p:tagLst xmlns:p="http://schemas.openxmlformats.org/presentationml/2006/main">
  <p:tag name="KSO_WM_DIAGRAM_VIRTUALLY_FRAME" val="{&quot;height&quot;:287.2086614173228,&quot;left&quot;:49.22291338582677,&quot;top&quot;:164.43842519685037,&quot;width&quot;:871.4813385826772}"/>
</p:tagLst>
</file>

<file path=ppt/tags/tag58.xml><?xml version="1.0" encoding="utf-8"?>
<p:tagLst xmlns:p="http://schemas.openxmlformats.org/presentationml/2006/main">
  <p:tag name="KSO_WM_DIAGRAM_VIRTUALLY_FRAME" val="{&quot;height&quot;:287.2086614173228,&quot;left&quot;:49.22291338582677,&quot;top&quot;:164.43842519685037,&quot;width&quot;:871.4813385826772}"/>
</p:tagLst>
</file>

<file path=ppt/tags/tag59.xml><?xml version="1.0" encoding="utf-8"?>
<p:tagLst xmlns:p="http://schemas.openxmlformats.org/presentationml/2006/main">
  <p:tag name="KSO_WM_DIAGRAM_VIRTUALLY_FRAME" val="{&quot;height&quot;:287.2086614173228,&quot;left&quot;:49.22291338582677,&quot;top&quot;:164.43842519685037,&quot;width&quot;:871.4813385826772}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2681_4*l_h_i*1_1_2"/>
  <p:tag name="KSO_WM_TEMPLATE_CATEGORY" val="custom"/>
  <p:tag name="KSO_WM_TEMPLATE_INDEX" val="20202681"/>
  <p:tag name="KSO_WM_UNIT_LAYERLEVEL" val="1_1_1"/>
  <p:tag name="KSO_WM_TAG_VERSION" val="1.0"/>
  <p:tag name="KSO_WM_DIAGRAM_GROUP_CODE" val="l1-1"/>
  <p:tag name="KSO_WM_UNIT_TYPE" val="l_h_i"/>
  <p:tag name="KSO_WM_UNIT_INDEX" val="1_1_2"/>
  <p:tag name="KSO_WM_UNIT_LINE_FORE_SCHEMECOLOR_INDEX" val="13"/>
  <p:tag name="KSO_WM_UNIT_LINE_FILL_TYPE" val="2"/>
  <p:tag name="KSO_WM_UNIT_USESOURCEFORMAT_APPLY" val="1"/>
  <p:tag name="KSO_WM_DIAGRAM_VIRTUALLY_FRAME" val="{&quot;height&quot;:340.95000000000005,&quot;left&quot;:44.4,&quot;top&quot;:40.99999999999996,&quot;width&quot;:897.95}"/>
</p:tagLst>
</file>

<file path=ppt/tags/tag60.xml><?xml version="1.0" encoding="utf-8"?>
<p:tagLst xmlns:p="http://schemas.openxmlformats.org/presentationml/2006/main">
  <p:tag name="KSO_WM_DIAGRAM_VIRTUALLY_FRAME" val="{&quot;height&quot;:287.2086614173228,&quot;left&quot;:49.22291338582677,&quot;top&quot;:164.43842519685037,&quot;width&quot;:871.4813385826772}"/>
</p:tagLst>
</file>

<file path=ppt/tags/tag61.xml><?xml version="1.0" encoding="utf-8"?>
<p:tagLst xmlns:p="http://schemas.openxmlformats.org/presentationml/2006/main">
  <p:tag name="commondata" val="eyJjb3VudCI6MTEsImhkaWQiOiI2MTk4Y2JmZjU0YjAxNzY2NzMzYjJhMjVlNzg4YTc5NSIsInVzZXJDb3VudCI6MTF9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2681_4*l_h_i*1_1_1"/>
  <p:tag name="KSO_WM_TEMPLATE_CATEGORY" val="custom"/>
  <p:tag name="KSO_WM_TEMPLATE_INDEX" val="20202681"/>
  <p:tag name="KSO_WM_UNIT_LAYERLEVEL" val="1_1_1"/>
  <p:tag name="KSO_WM_TAG_VERSION" val="1.0"/>
  <p:tag name="KSO_WM_DIAGRAM_GROUP_CODE" val="l1-1"/>
  <p:tag name="KSO_WM_UNIT_TYPE" val="l_h_i"/>
  <p:tag name="KSO_WM_UNIT_INDEX" val="1_1_1"/>
  <p:tag name="KSO_WM_UNIT_TEXT_FILL_FORE_SCHEMECOLOR_INDEX" val="13"/>
  <p:tag name="KSO_WM_UNIT_TEXT_FILL_TYPE" val="1"/>
  <p:tag name="KSO_WM_UNIT_USESOURCEFORMAT_APPLY" val="1"/>
  <p:tag name="KSO_WM_DIAGRAM_VIRTUALLY_FRAME" val="{&quot;height&quot;:340.95000000000005,&quot;left&quot;:44.4,&quot;top&quot;:40.99999999999996,&quot;width&quot;:897.95}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2681_4*i*6"/>
  <p:tag name="KSO_WM_TEMPLATE_CATEGORY" val="custom"/>
  <p:tag name="KSO_WM_TEMPLATE_INDEX" val="20202681"/>
  <p:tag name="KSO_WM_UNIT_LAYERLEVEL" val="1"/>
  <p:tag name="KSO_WM_TAG_VERSION" val="1.0"/>
  <p:tag name="KSO_WM_BEAUTIFY_FLAG" val="#wm#"/>
  <p:tag name="KSO_WM_DIAGRAM_GROUP_CODE" val="l1-1"/>
  <p:tag name="KSO_WM_UNIT_TYPE" val="i"/>
  <p:tag name="KSO_WM_UNIT_INDEX" val="6"/>
  <p:tag name="KSO_WM_UNIT_USESOURCEFORMAT_APPLY" val="1"/>
  <p:tag name="KSO_WM_DIAGRAM_VIRTUALLY_FRAME" val="{&quot;height&quot;:340.95000000000005,&quot;left&quot;:44.4,&quot;top&quot;:40.99999999999996,&quot;width&quot;:897.95}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2681_4*l_h_i*1_2_2"/>
  <p:tag name="KSO_WM_TEMPLATE_CATEGORY" val="custom"/>
  <p:tag name="KSO_WM_TEMPLATE_INDEX" val="20202681"/>
  <p:tag name="KSO_WM_UNIT_LAYERLEVEL" val="1_1_1"/>
  <p:tag name="KSO_WM_TAG_VERSION" val="1.0"/>
  <p:tag name="KSO_WM_DIAGRAM_GROUP_CODE" val="l1-1"/>
  <p:tag name="KSO_WM_UNIT_TYPE" val="l_h_i"/>
  <p:tag name="KSO_WM_UNIT_INDEX" val="1_2_2"/>
  <p:tag name="KSO_WM_UNIT_LINE_FORE_SCHEMECOLOR_INDEX" val="13"/>
  <p:tag name="KSO_WM_UNIT_LINE_FILL_TYPE" val="2"/>
  <p:tag name="KSO_WM_UNIT_USESOURCEFORMAT_APPLY" val="1"/>
  <p:tag name="KSO_WM_DIAGRAM_VIRTUALLY_FRAME" val="{&quot;height&quot;:340.95000000000005,&quot;left&quot;:44.4,&quot;top&quot;:40.99999999999996,&quot;width&quot;:897.95}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ssoydjis">
      <a:majorFont>
        <a:latin typeface="Century Gothic"/>
        <a:ea typeface="微软雅黑"/>
        <a:cs typeface=""/>
      </a:majorFont>
      <a:minorFont>
        <a:latin typeface="Century Gothic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554</Words>
  <Application>WPS 演示</Application>
  <PresentationFormat>宽屏</PresentationFormat>
  <Paragraphs>75</Paragraphs>
  <Slides>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8</vt:i4>
      </vt:variant>
    </vt:vector>
  </HeadingPairs>
  <TitlesOfParts>
    <vt:vector size="22" baseType="lpstr">
      <vt:lpstr>Arial</vt:lpstr>
      <vt:lpstr>宋体</vt:lpstr>
      <vt:lpstr>Wingdings</vt:lpstr>
      <vt:lpstr>DIN-BlackItalic</vt:lpstr>
      <vt:lpstr>Segoe Print</vt:lpstr>
      <vt:lpstr>汉仪旗黑-85S</vt:lpstr>
      <vt:lpstr>黑体</vt:lpstr>
      <vt:lpstr>Segoe UI</vt:lpstr>
      <vt:lpstr>微软雅黑</vt:lpstr>
      <vt:lpstr>Calibri Light</vt:lpstr>
      <vt:lpstr>Century Gothic</vt:lpstr>
      <vt:lpstr>Arial Unicode MS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Sheng xia</dc:creator>
  <cp:lastModifiedBy>铃儿响叮当</cp:lastModifiedBy>
  <cp:revision>35</cp:revision>
  <dcterms:created xsi:type="dcterms:W3CDTF">2020-11-08T10:10:00Z</dcterms:created>
  <dcterms:modified xsi:type="dcterms:W3CDTF">2024-11-19T12:59:07Z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2052-12.1.0.18608</vt:lpwstr>
  </property>
  <property fmtid="{D5CDD505-2E9C-101B-9397-08002B2CF9AE}" pid="3" name="KSOTemplateUUID">
    <vt:lpwstr>v1.0_mb_AgY9FEAlQilLTmEBPxApSA==</vt:lpwstr>
  </property>
  <property fmtid="{D5CDD505-2E9C-101B-9397-08002B2CF9AE}" pid="4" name="ICV">
    <vt:lpwstr>E879D6B5AE5F4DE99CEF34FD304A59BE_11</vt:lpwstr>
  </property>
</Properties>
</file>