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3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4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5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6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7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8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9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10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11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12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13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06" r:id="rId3"/>
    <p:sldId id="344" r:id="rId4"/>
    <p:sldId id="279" r:id="rId5"/>
    <p:sldId id="364" r:id="rId6"/>
    <p:sldId id="365" r:id="rId7"/>
    <p:sldId id="366" r:id="rId8"/>
    <p:sldId id="372" r:id="rId9"/>
    <p:sldId id="281" r:id="rId10"/>
    <p:sldId id="367" r:id="rId11"/>
    <p:sldId id="368" r:id="rId12"/>
    <p:sldId id="369" r:id="rId13"/>
    <p:sldId id="371" r:id="rId14"/>
    <p:sldId id="370" r:id="rId15"/>
    <p:sldId id="343" r:id="rId16"/>
    <p:sldId id="373" r:id="rId17"/>
    <p:sldId id="257" r:id="rId18"/>
  </p:sldIdLst>
  <p:sldSz cx="12192000" cy="6858000"/>
  <p:notesSz cx="6858000" cy="9144000"/>
  <p:embeddedFontLst>
    <p:embeddedFont>
      <p:font typeface="Muyao-Softbrush" panose="02010600030101010101" charset="-122"/>
      <p:regular r:id="rId21"/>
    </p:embeddedFont>
    <p:embeddedFont>
      <p:font typeface="楷体" panose="02010609060101010101" pitchFamily="49" charset="-122"/>
      <p:regular r:id="rId22"/>
    </p:embeddedFont>
    <p:embeddedFont>
      <p:font typeface="黑体" panose="02010609060101010101" pitchFamily="49" charset="-122"/>
      <p:regular r:id="rId23"/>
    </p:embeddedFont>
    <p:embeddedFont>
      <p:font typeface="华文楷体" panose="02010600040101010101" pitchFamily="2" charset="-122"/>
      <p:regular r:id="rId24"/>
    </p:embeddedFont>
    <p:embeddedFont>
      <p:font typeface="华文新魏" panose="02010800040101010101" pitchFamily="2" charset="-122"/>
      <p:regular r:id="rId25"/>
    </p:embeddedFont>
    <p:embeddedFont>
      <p:font typeface="隶书" panose="02010509060101010101" pitchFamily="49" charset="-122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2" userDrawn="1">
          <p15:clr>
            <a:srgbClr val="A4A3A4"/>
          </p15:clr>
        </p15:guide>
        <p15:guide id="2" pos="37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5" name="作者" initials="A" lastIdx="0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8B6E5"/>
    <a:srgbClr val="6096E6"/>
    <a:srgbClr val="63D0D3"/>
    <a:srgbClr val="FFB601"/>
    <a:srgbClr val="516861"/>
    <a:srgbClr val="425851"/>
    <a:srgbClr val="FFBA55"/>
    <a:srgbClr val="FFCD00"/>
    <a:srgbClr val="FFB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33" y="507"/>
      </p:cViewPr>
      <p:guideLst>
        <p:guide orient="horz" pos="2252"/>
        <p:guide pos="370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uyao-Softbrush" panose="02010600010101010101" charset="-122"/>
              <a:ea typeface="Muyao-Softbrush" panose="0201060001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Muyao-Softbrush" panose="02010600010101010101" charset="-122"/>
                <a:ea typeface="Muyao-Softbrush" panose="02010600010101010101" charset="-122"/>
              </a:rPr>
              <a:t>2025/6/13</a:t>
            </a:fld>
            <a:endParaRPr lang="zh-CN" altLang="en-US">
              <a:latin typeface="Muyao-Softbrush" panose="02010600010101010101" charset="-122"/>
              <a:ea typeface="Muyao-Softbrush" panose="0201060001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uyao-Softbrush" panose="02010600010101010101" charset="-122"/>
              <a:ea typeface="Muyao-Softbrush" panose="0201060001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Muyao-Softbrush" panose="02010600010101010101" charset="-122"/>
                <a:ea typeface="Muyao-Softbrush" panose="02010600010101010101" charset="-122"/>
              </a:rPr>
              <a:t>‹#›</a:t>
            </a:fld>
            <a:endParaRPr lang="zh-CN" altLang="en-US">
              <a:latin typeface="Muyao-Softbrush" panose="02010600010101010101" charset="-122"/>
              <a:ea typeface="Muyao-Softbrush" panose="0201060001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uyao-Softbrush" panose="02010600010101010101" charset="-122"/>
                <a:ea typeface="Muyao-Softbrush" panose="0201060001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uyao-Softbrush" panose="02010600010101010101" charset="-122"/>
                <a:ea typeface="Muyao-Softbrush" panose="0201060001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uyao-Softbrush" panose="02010600010101010101" charset="-122"/>
                <a:ea typeface="Muyao-Softbrush" panose="0201060001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uyao-Softbrush" panose="02010600010101010101" charset="-122"/>
                <a:ea typeface="Muyao-Softbrush" panose="02010600010101010101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uyao-Softbrush" panose="02010600010101010101" charset="-122"/>
        <a:ea typeface="Muyao-Softbrush" panose="02010600010101010101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uyao-Softbrush" panose="02010600010101010101" charset="-122"/>
        <a:ea typeface="Muyao-Softbrush" panose="02010600010101010101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uyao-Softbrush" panose="02010600010101010101" charset="-122"/>
        <a:ea typeface="Muyao-Softbrush" panose="02010600010101010101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uyao-Softbrush" panose="02010600010101010101" charset="-122"/>
        <a:ea typeface="Muyao-Softbrush" panose="02010600010101010101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uyao-Softbrush" panose="02010600010101010101" charset="-122"/>
        <a:ea typeface="Muyao-Softbrush" panose="02010600010101010101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536B37-480C-4C68-8BAA-2F772309D5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4B998-E13C-B22D-69AC-8F83D327E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A8AB948-C0D2-2672-B74C-F6C753E1D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65C61C-4928-825B-7EFE-0C4362B8E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439FD5-5F01-0DF4-51C6-9EAEB4B6AB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536B37-480C-4C68-8BAA-2F772309D5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8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E250B-BCA8-0479-CA95-43F2A06DE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526001-D0A1-67FD-2E6D-943409CCE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F43BAE8-D5F1-8751-D6AD-5C57A6632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8BF7BA-0344-01EF-A522-85AB222101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536B37-480C-4C68-8BAA-2F772309D5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525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07B03-A8B6-1EF5-C3DE-F1C58B35D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063B96-DDF9-6F1C-7B7E-C884A72E50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40D8CA3-60CA-053C-926E-874BDFBBB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D993D7-5F62-EA64-2D8A-06776ABC2C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536B37-480C-4C68-8BAA-2F772309D5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182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536B37-480C-4C68-8BAA-2F772309D5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825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C1536B37-480C-4C68-8BAA-2F772309D5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C70C9-FDE8-C02B-9A66-9A7B4AB2B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F3074B-24F6-9A59-51FE-2C270CD66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1DCB0AD-466A-557E-6EAC-775A0ECC8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346DED-A848-EF5E-119A-04D63A85B3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C1536B37-480C-4C68-8BAA-2F772309D5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822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DAC9F-5189-5293-05CC-23BBE0958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D3CA73E-DF4D-28E3-ADF3-C6A27A8F08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44BC20A-A8F5-DFF8-4954-A2C458D37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76D8AE-D349-54C1-08DC-6B847CEFF3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C1536B37-480C-4C68-8BAA-2F772309D5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597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5927F-72C3-3C7C-AB7E-AB29F8699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A44A98B-A227-3CC2-B71B-4C1F41D05A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FC1AF0E-0203-1B72-3CCB-D34C9B55F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52FC36-F44B-0F8A-71E5-F264BE9D3E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C1536B37-480C-4C68-8BAA-2F772309D5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79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C14FD-3A92-645D-B21D-BA50B17A7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E2D4B5E-DBC8-952C-EF26-62A5B9B1E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2D95468-C2FF-05A4-AEED-5CD4A3F62E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9E2D76-524D-67AD-A57B-F71BA1546B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C1536B37-480C-4C68-8BAA-2F772309D5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09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536B37-480C-4C68-8BAA-2F772309D5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8C31E-C375-2D18-ADFC-B79E36B50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9110477-C3F3-CFDB-19F2-C7FD71298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9E1C49A-0DA5-5596-26D5-3A948660C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E732D2-5FDB-F1C2-661B-48187525EE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536B37-480C-4C68-8BAA-2F772309D5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628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7EE42-7E6E-10DD-9D40-EE51849B4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ABAB0F-F0B8-985C-748D-F0D660319A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929AAF1-168E-92D2-8461-B00F11061B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147B81-E1F3-4EC6-6E64-8CA09CAE5A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1536B37-480C-4C68-8BAA-2F772309D5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140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 descr="51miz-E802551-F8BEF03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42645" y="747395"/>
            <a:ext cx="685165" cy="6851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2025/6/13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Muyao-Softbrush" panose="0201060001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Muyao-Softbrush" panose="0201060001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Muyao-Softbrush" panose="0201060001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Muyao-Softbrush" panose="0201060001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uyao-Softbrush" panose="0201060001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uyao-Softbrush" panose="0201060001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uyao-Softbrush" panose="0201060001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uyao-Softbrush" panose="0201060001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Muyao-Softbrush" panose="0201060001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18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28.xml"/><Relationship Id="rId13" Type="http://schemas.openxmlformats.org/officeDocument/2006/relationships/tags" Target="../tags/tag133.xml"/><Relationship Id="rId18" Type="http://schemas.openxmlformats.org/officeDocument/2006/relationships/image" Target="../media/image11.jpeg"/><Relationship Id="rId3" Type="http://schemas.openxmlformats.org/officeDocument/2006/relationships/tags" Target="../tags/tag123.xml"/><Relationship Id="rId7" Type="http://schemas.openxmlformats.org/officeDocument/2006/relationships/tags" Target="../tags/tag127.xml"/><Relationship Id="rId12" Type="http://schemas.openxmlformats.org/officeDocument/2006/relationships/tags" Target="../tags/tag132.xml"/><Relationship Id="rId17" Type="http://schemas.openxmlformats.org/officeDocument/2006/relationships/notesSlide" Target="../notesSlides/notesSlide13.xml"/><Relationship Id="rId2" Type="http://schemas.openxmlformats.org/officeDocument/2006/relationships/tags" Target="../tags/tag122.xml"/><Relationship Id="rId16" Type="http://schemas.openxmlformats.org/officeDocument/2006/relationships/slideLayout" Target="../slideLayouts/slideLayout3.xml"/><Relationship Id="rId20" Type="http://schemas.openxmlformats.org/officeDocument/2006/relationships/image" Target="../media/image13.jpeg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tags" Target="../tags/tag131.xml"/><Relationship Id="rId5" Type="http://schemas.openxmlformats.org/officeDocument/2006/relationships/tags" Target="../tags/tag125.xml"/><Relationship Id="rId15" Type="http://schemas.openxmlformats.org/officeDocument/2006/relationships/tags" Target="../tags/tag135.xml"/><Relationship Id="rId10" Type="http://schemas.openxmlformats.org/officeDocument/2006/relationships/tags" Target="../tags/tag130.xml"/><Relationship Id="rId19" Type="http://schemas.openxmlformats.org/officeDocument/2006/relationships/image" Target="../media/image12.jpeg"/><Relationship Id="rId4" Type="http://schemas.openxmlformats.org/officeDocument/2006/relationships/tags" Target="../tags/tag124.xml"/><Relationship Id="rId9" Type="http://schemas.openxmlformats.org/officeDocument/2006/relationships/tags" Target="../tags/tag129.xml"/><Relationship Id="rId14" Type="http://schemas.openxmlformats.org/officeDocument/2006/relationships/tags" Target="../tags/tag1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74.xml"/><Relationship Id="rId9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84.xml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7" Type="http://schemas.openxmlformats.org/officeDocument/2006/relationships/image" Target="../media/image8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3520" y="414912"/>
            <a:ext cx="831088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4000" b="1" dirty="0">
                <a:solidFill>
                  <a:schemeClr val="bg2"/>
                </a:solidFill>
                <a:latin typeface="字体管家光荣绽放" panose="00020600040101010101" charset="-122"/>
                <a:ea typeface="字体管家光荣绽放" panose="00020600040101010101" charset="-122"/>
              </a:rPr>
              <a:t>从“</a:t>
            </a:r>
            <a:r>
              <a:rPr lang="zh-CN" altLang="en-US" sz="6000" b="1" dirty="0">
                <a:solidFill>
                  <a:schemeClr val="bg2"/>
                </a:solidFill>
                <a:latin typeface="字体管家光荣绽放" panose="00020600040101010101" charset="-122"/>
                <a:ea typeface="字体管家光荣绽放" panose="00020600040101010101" charset="-122"/>
              </a:rPr>
              <a:t>教知识</a:t>
            </a:r>
            <a:r>
              <a:rPr lang="zh-CN" altLang="en-US" sz="4000" b="1" dirty="0">
                <a:solidFill>
                  <a:schemeClr val="bg2"/>
                </a:solidFill>
                <a:latin typeface="字体管家光荣绽放" panose="00020600040101010101" charset="-122"/>
                <a:ea typeface="字体管家光荣绽放" panose="00020600040101010101" charset="-122"/>
              </a:rPr>
              <a:t>”到“</a:t>
            </a:r>
            <a:r>
              <a:rPr lang="zh-CN" altLang="en-US" sz="6000" b="1" dirty="0">
                <a:solidFill>
                  <a:schemeClr val="bg2"/>
                </a:solidFill>
                <a:latin typeface="字体管家光荣绽放" panose="00020600040101010101" charset="-122"/>
                <a:ea typeface="字体管家光荣绽放" panose="00020600040101010101" charset="-122"/>
              </a:rPr>
              <a:t>育理解</a:t>
            </a:r>
            <a:r>
              <a:rPr lang="zh-CN" altLang="en-US" sz="4000" b="1" dirty="0">
                <a:solidFill>
                  <a:schemeClr val="bg2"/>
                </a:solidFill>
                <a:latin typeface="字体管家光荣绽放" panose="00020600040101010101" charset="-122"/>
                <a:ea typeface="字体管家光荣绽放" panose="00020600040101010101" charset="-122"/>
              </a:rPr>
              <a:t>”</a:t>
            </a:r>
            <a:endParaRPr lang="en-US" altLang="zh-CN" sz="4000" b="1" dirty="0">
              <a:solidFill>
                <a:schemeClr val="bg2"/>
              </a:solidFill>
              <a:latin typeface="字体管家光荣绽放" panose="00020600040101010101" charset="-122"/>
              <a:ea typeface="字体管家光荣绽放" panose="00020600040101010101" charset="-122"/>
            </a:endParaRPr>
          </a:p>
          <a:p>
            <a:r>
              <a:rPr lang="en-US" altLang="zh-CN" sz="4000" b="1" dirty="0">
                <a:solidFill>
                  <a:schemeClr val="bg2"/>
                </a:solidFill>
                <a:latin typeface="字体管家光荣绽放" panose="00020600040101010101" charset="-122"/>
                <a:ea typeface="字体管家光荣绽放" panose="00020600040101010101" charset="-122"/>
              </a:rPr>
              <a:t>                ——</a:t>
            </a:r>
            <a:r>
              <a:rPr lang="zh-CN" altLang="en-US" sz="4000" b="1" dirty="0">
                <a:solidFill>
                  <a:schemeClr val="bg2"/>
                </a:solidFill>
                <a:latin typeface="字体管家光荣绽放" panose="00020600040101010101" charset="-122"/>
                <a:ea typeface="字体管家光荣绽放" panose="00020600040101010101" charset="-122"/>
              </a:rPr>
              <a:t>小学综合实践</a:t>
            </a:r>
            <a:endParaRPr lang="en-US" altLang="zh-CN" sz="4000" b="1" dirty="0">
              <a:solidFill>
                <a:schemeClr val="bg2"/>
              </a:solidFill>
              <a:latin typeface="字体管家光荣绽放" panose="00020600040101010101" charset="-122"/>
              <a:ea typeface="字体管家光荣绽放" panose="00020600040101010101" charset="-122"/>
            </a:endParaRPr>
          </a:p>
          <a:p>
            <a:r>
              <a:rPr lang="zh-CN" altLang="en-US" sz="4000" b="1" dirty="0">
                <a:solidFill>
                  <a:schemeClr val="bg2"/>
                </a:solidFill>
                <a:latin typeface="字体管家光荣绽放" panose="00020600040101010101" charset="-122"/>
                <a:ea typeface="字体管家光荣绽放" panose="00020600040101010101" charset="-122"/>
              </a:rPr>
              <a:t>                      教学的逆向思维 </a:t>
            </a:r>
            <a:endParaRPr lang="zh-CN" altLang="zh-CN" sz="4000" b="1" dirty="0">
              <a:solidFill>
                <a:schemeClr val="bg2"/>
              </a:solidFill>
              <a:latin typeface="字体管家光荣绽放" panose="00020600040101010101" charset="-122"/>
              <a:ea typeface="字体管家光荣绽放" panose="00020600040101010101" charset="-122"/>
            </a:endParaRPr>
          </a:p>
        </p:txBody>
      </p:sp>
      <p:sp>
        <p:nvSpPr>
          <p:cNvPr id="3" name="圆角矩形"/>
          <p:cNvSpPr/>
          <p:nvPr>
            <p:custDataLst>
              <p:tags r:id="rId2"/>
            </p:custDataLst>
          </p:nvPr>
        </p:nvSpPr>
        <p:spPr>
          <a:xfrm>
            <a:off x="1659966" y="4742263"/>
            <a:ext cx="4436034" cy="400345"/>
          </a:xfrm>
          <a:prstGeom prst="roundRect">
            <a:avLst>
              <a:gd name="adj" fmla="val 50000"/>
            </a:avLst>
          </a:prstGeom>
          <a:solidFill>
            <a:srgbClr val="D1A651"/>
          </a:solidFill>
          <a:ln>
            <a:noFill/>
          </a:ln>
        </p:spPr>
        <p:style>
          <a:lnRef idx="2">
            <a:srgbClr val="FAFAFA">
              <a:shade val="50000"/>
            </a:srgbClr>
          </a:lnRef>
          <a:fillRef idx="1">
            <a:srgbClr val="FAFAFA"/>
          </a:fillRef>
          <a:effectRef idx="0">
            <a:srgbClr val="FAFAF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1600" b="1" spc="213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常州市新北区香槟湖小学   胡玥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4935E-73BB-1C97-01B5-44C78CB0A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049">
            <a:extLst>
              <a:ext uri="{FF2B5EF4-FFF2-40B4-BE49-F238E27FC236}">
                <a16:creationId xmlns:a16="http://schemas.microsoft.com/office/drawing/2014/main" id="{529F2D02-AE2B-EC5F-E34A-0779A3702AAC}"/>
              </a:ext>
            </a:extLst>
          </p:cNvPr>
          <p:cNvSpPr txBox="1">
            <a:spLocks noRot="1"/>
          </p:cNvSpPr>
          <p:nvPr>
            <p:custDataLst>
              <p:tags r:id="rId2"/>
            </p:custDataLst>
          </p:nvPr>
        </p:nvSpPr>
        <p:spPr>
          <a:xfrm>
            <a:off x="1661363" y="627859"/>
            <a:ext cx="10458132" cy="875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校园垃圾分类：从 “知道要分” 到 “主动会分”</a:t>
            </a:r>
            <a:endParaRPr lang="en-US" altLang="zh-CN" sz="3600" dirty="0">
              <a:solidFill>
                <a:srgbClr val="FFBC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pic>
        <p:nvPicPr>
          <p:cNvPr id="18" name="图片 17" descr="51miz-E1194407-038FAE37">
            <a:extLst>
              <a:ext uri="{FF2B5EF4-FFF2-40B4-BE49-F238E27FC236}">
                <a16:creationId xmlns:a16="http://schemas.microsoft.com/office/drawing/2014/main" id="{21A947C6-7A10-1A44-4B8C-50EFCC70E8B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21262" y="4246880"/>
            <a:ext cx="2808471" cy="210635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AB86ED3-EAE2-6F9C-B3F2-540B4E1C65F5}"/>
              </a:ext>
            </a:extLst>
          </p:cNvPr>
          <p:cNvSpPr txBox="1"/>
          <p:nvPr/>
        </p:nvSpPr>
        <p:spPr>
          <a:xfrm>
            <a:off x="1612611" y="2600275"/>
            <a:ext cx="8707178" cy="16466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关键转变：从 “记住分类标准” 到 “理解分类意义”</a:t>
            </a:r>
          </a:p>
          <a:p>
            <a:pPr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评估设计：观察日常分类行为 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制作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家庭分类指南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endParaRPr lang="zh-CN" altLang="en-US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5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E3815-8D15-7F6E-44E6-E8097D4DD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049">
            <a:extLst>
              <a:ext uri="{FF2B5EF4-FFF2-40B4-BE49-F238E27FC236}">
                <a16:creationId xmlns:a16="http://schemas.microsoft.com/office/drawing/2014/main" id="{D6A6105A-EA18-CF3E-4212-F949D6165465}"/>
              </a:ext>
            </a:extLst>
          </p:cNvPr>
          <p:cNvSpPr txBox="1">
            <a:spLocks noRot="1"/>
          </p:cNvSpPr>
          <p:nvPr>
            <p:custDataLst>
              <p:tags r:id="rId2"/>
            </p:custDataLst>
          </p:nvPr>
        </p:nvSpPr>
        <p:spPr>
          <a:xfrm>
            <a:off x="1661363" y="627859"/>
            <a:ext cx="10458132" cy="875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家乡美食：从 “好吃” 到 “吃出文化”</a:t>
            </a:r>
            <a:endParaRPr lang="en-US" altLang="zh-CN" sz="3600" dirty="0">
              <a:solidFill>
                <a:srgbClr val="FFBC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pic>
        <p:nvPicPr>
          <p:cNvPr id="18" name="图片 17" descr="51miz-E1194407-038FAE37">
            <a:extLst>
              <a:ext uri="{FF2B5EF4-FFF2-40B4-BE49-F238E27FC236}">
                <a16:creationId xmlns:a16="http://schemas.microsoft.com/office/drawing/2014/main" id="{C7BADF8D-6729-5BBF-098C-6EFEFABFF85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21262" y="4246880"/>
            <a:ext cx="2808471" cy="210635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3B65C0D-834D-2E3E-617B-94DB86E61DEE}"/>
              </a:ext>
            </a:extLst>
          </p:cNvPr>
          <p:cNvSpPr txBox="1"/>
          <p:nvPr/>
        </p:nvSpPr>
        <p:spPr>
          <a:xfrm>
            <a:off x="1008090" y="2009894"/>
            <a:ext cx="9308927" cy="26161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评估方式：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美食里的家乡故事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手抄报 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/ 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视频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活动设计：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采访家人：三代人早餐变化</a:t>
            </a:r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2.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数学 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美术：计算小吃店成本 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设计复古包装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582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3BC7B-0F14-9102-2F51-74C9B878C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049">
            <a:extLst>
              <a:ext uri="{FF2B5EF4-FFF2-40B4-BE49-F238E27FC236}">
                <a16:creationId xmlns:a16="http://schemas.microsoft.com/office/drawing/2014/main" id="{0749EEDB-CD9A-E311-BD10-C0EEE0C316CA}"/>
              </a:ext>
            </a:extLst>
          </p:cNvPr>
          <p:cNvSpPr txBox="1">
            <a:spLocks noRot="1"/>
          </p:cNvSpPr>
          <p:nvPr>
            <p:custDataLst>
              <p:tags r:id="rId2"/>
            </p:custDataLst>
          </p:nvPr>
        </p:nvSpPr>
        <p:spPr>
          <a:xfrm>
            <a:off x="1530668" y="684664"/>
            <a:ext cx="9608387" cy="875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实践小贴士 </a:t>
            </a:r>
            <a:r>
              <a:rPr lang="en-US" altLang="zh-CN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1</a:t>
            </a:r>
            <a:r>
              <a:rPr lang="zh-CN" altLang="en-US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：目标别贪多，小切口深挖掘</a:t>
            </a:r>
            <a:endParaRPr lang="en-US" altLang="zh-CN" sz="3600" dirty="0">
              <a:solidFill>
                <a:srgbClr val="FFBC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pic>
        <p:nvPicPr>
          <p:cNvPr id="18" name="图片 17" descr="C:\Users\Administrator\Desktop\ly\51miz-E1169201-7F02C741.png51miz-E1169201-7F02C741">
            <a:extLst>
              <a:ext uri="{FF2B5EF4-FFF2-40B4-BE49-F238E27FC236}">
                <a16:creationId xmlns:a16="http://schemas.microsoft.com/office/drawing/2014/main" id="{15D2A8F1-1FF3-7420-9480-19F7BE45B00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9077960" y="4497417"/>
            <a:ext cx="2957483" cy="221811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D00F727-1527-8221-B273-FC0AD2BFD261}"/>
              </a:ext>
            </a:extLst>
          </p:cNvPr>
          <p:cNvSpPr txBox="1"/>
          <p:nvPr/>
        </p:nvSpPr>
        <p:spPr>
          <a:xfrm>
            <a:off x="1150229" y="1914759"/>
            <a:ext cx="10298143" cy="29150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误区：“想教的太多，最后都没教透”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正确做法：聚焦一个核心问题</a:t>
            </a:r>
            <a:endParaRPr lang="en-US" altLang="zh-CN" sz="32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工具：用 “问题漏斗” 筛选目标（从大问题到小问题）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581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C6C91-4A68-6189-446F-CF03C2935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049">
            <a:extLst>
              <a:ext uri="{FF2B5EF4-FFF2-40B4-BE49-F238E27FC236}">
                <a16:creationId xmlns:a16="http://schemas.microsoft.com/office/drawing/2014/main" id="{DABDD023-DE3F-21E9-FF1B-84463A63894B}"/>
              </a:ext>
            </a:extLst>
          </p:cNvPr>
          <p:cNvSpPr txBox="1">
            <a:spLocks noRot="1"/>
          </p:cNvSpPr>
          <p:nvPr>
            <p:custDataLst>
              <p:tags r:id="rId2"/>
            </p:custDataLst>
          </p:nvPr>
        </p:nvSpPr>
        <p:spPr>
          <a:xfrm>
            <a:off x="1530668" y="684664"/>
            <a:ext cx="9608387" cy="875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实践小贴士 </a:t>
            </a:r>
            <a:r>
              <a:rPr lang="en-US" altLang="zh-CN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2</a:t>
            </a:r>
            <a:r>
              <a:rPr lang="zh-CN" altLang="en-US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：评估要看得见、摸得着</a:t>
            </a:r>
            <a:endParaRPr lang="en-US" altLang="zh-CN" sz="3600" dirty="0">
              <a:solidFill>
                <a:srgbClr val="FFBC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pic>
        <p:nvPicPr>
          <p:cNvPr id="18" name="图片 17" descr="C:\Users\Administrator\Desktop\ly\51miz-E1169201-7F02C741.png51miz-E1169201-7F02C741">
            <a:extLst>
              <a:ext uri="{FF2B5EF4-FFF2-40B4-BE49-F238E27FC236}">
                <a16:creationId xmlns:a16="http://schemas.microsoft.com/office/drawing/2014/main" id="{3430558E-476C-1B18-BA66-DCD0A1B6B8B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9077960" y="4497417"/>
            <a:ext cx="2957483" cy="221811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DBD77BD-C7C3-2930-CC54-D0B90EB3DF7C}"/>
              </a:ext>
            </a:extLst>
          </p:cNvPr>
          <p:cNvSpPr txBox="1"/>
          <p:nvPr/>
        </p:nvSpPr>
        <p:spPr>
          <a:xfrm>
            <a:off x="1185789" y="1706495"/>
            <a:ext cx="10298143" cy="38999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采用 “过程性评估”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工具：</a:t>
            </a:r>
            <a:r>
              <a:rPr lang="en-US" altLang="zh-CN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综合实践成长手册</a:t>
            </a:r>
            <a:r>
              <a:rPr lang="en-US" altLang="zh-CN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altLang="zh-CN" sz="32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包含：观察记录、小组讨论录音文字版</a:t>
            </a:r>
          </a:p>
          <a:p>
            <a:pPr>
              <a:lnSpc>
                <a:spcPct val="20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   活动照片、同伴互评表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130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0DE41-C745-30E3-252B-61B00A688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049">
            <a:extLst>
              <a:ext uri="{FF2B5EF4-FFF2-40B4-BE49-F238E27FC236}">
                <a16:creationId xmlns:a16="http://schemas.microsoft.com/office/drawing/2014/main" id="{8274CE3E-9C32-A152-7C50-3CB2F44B2427}"/>
              </a:ext>
            </a:extLst>
          </p:cNvPr>
          <p:cNvSpPr txBox="1">
            <a:spLocks noRot="1"/>
          </p:cNvSpPr>
          <p:nvPr>
            <p:custDataLst>
              <p:tags r:id="rId2"/>
            </p:custDataLst>
          </p:nvPr>
        </p:nvSpPr>
        <p:spPr>
          <a:xfrm>
            <a:off x="1530668" y="684664"/>
            <a:ext cx="9608387" cy="875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实践小贴士 </a:t>
            </a:r>
            <a:r>
              <a:rPr lang="en-US" altLang="zh-CN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3</a:t>
            </a:r>
            <a:r>
              <a:rPr lang="zh-CN" altLang="en-US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：给学生 “出错的权利”</a:t>
            </a:r>
            <a:endParaRPr lang="en-US" altLang="zh-CN" sz="3600" dirty="0">
              <a:solidFill>
                <a:srgbClr val="FFBC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3AA0AEA-D563-7861-630B-5A358BDD2CBE}"/>
              </a:ext>
            </a:extLst>
          </p:cNvPr>
          <p:cNvSpPr txBox="1"/>
          <p:nvPr/>
        </p:nvSpPr>
        <p:spPr>
          <a:xfrm>
            <a:off x="1185789" y="1889768"/>
            <a:ext cx="10298143" cy="19302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逆向设计不是 “标准答案”，而是 “探究过程”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价值：学会 “理想与现实的差距”“问题解决的方法”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1E592A6-488F-CA08-F01F-43401CBC3D77}"/>
              </a:ext>
            </a:extLst>
          </p:cNvPr>
          <p:cNvGrpSpPr/>
          <p:nvPr/>
        </p:nvGrpSpPr>
        <p:grpSpPr>
          <a:xfrm>
            <a:off x="1120039" y="4383094"/>
            <a:ext cx="8933281" cy="967608"/>
            <a:chOff x="383452" y="3099189"/>
            <a:chExt cx="6914910" cy="9676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BC01F5-A128-09F0-4480-7EE0DD8F89A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83452" y="3099189"/>
              <a:ext cx="6914910" cy="625489"/>
            </a:xfrm>
            <a:prstGeom prst="rect">
              <a:avLst/>
            </a:prstGeom>
            <a:solidFill>
              <a:srgbClr val="58B6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id="{E4F957DD-6B93-07D4-C2DE-B22EC8FBCB0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68076" y="3191767"/>
              <a:ext cx="2243061" cy="875030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lvl="0" defTabSz="914400"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错误是理解的必经之路，就像树苗歪了，正是调整方向的机会。</a:t>
              </a:r>
              <a:endParaRPr lang="en-US" altLang="zh-CN" sz="24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pic>
        <p:nvPicPr>
          <p:cNvPr id="10" name="图片 9" descr="C:\Users\Administrator\Desktop\ly\51miz-E1169201-7F02C741.png51miz-E1169201-7F02C741">
            <a:extLst>
              <a:ext uri="{FF2B5EF4-FFF2-40B4-BE49-F238E27FC236}">
                <a16:creationId xmlns:a16="http://schemas.microsoft.com/office/drawing/2014/main" id="{F6B6D411-9015-BD8C-2D23-B8D5891E99E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9767942" y="4968239"/>
            <a:ext cx="2207799" cy="1655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786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049"/>
          <p:cNvSpPr txBox="1">
            <a:spLocks noRot="1"/>
          </p:cNvSpPr>
          <p:nvPr>
            <p:custDataLst>
              <p:tags r:id="rId2"/>
            </p:custDataLst>
          </p:nvPr>
        </p:nvSpPr>
        <p:spPr>
          <a:xfrm>
            <a:off x="1606862" y="682463"/>
            <a:ext cx="7382423" cy="875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让理解像种子一样生长</a:t>
            </a:r>
          </a:p>
        </p:txBody>
      </p:sp>
      <p:grpSp>
        <p:nvGrpSpPr>
          <p:cNvPr id="8" name="组合"/>
          <p:cNvGrpSpPr/>
          <p:nvPr/>
        </p:nvGrpSpPr>
        <p:grpSpPr>
          <a:xfrm>
            <a:off x="647822" y="1835829"/>
            <a:ext cx="3384394" cy="3094302"/>
            <a:chOff x="663836" y="2230807"/>
            <a:chExt cx="3214098" cy="3255593"/>
          </a:xfrm>
        </p:grpSpPr>
        <p:sp>
          <p:nvSpPr>
            <p:cNvPr id="27" name="矩形"/>
            <p:cNvSpPr/>
            <p:nvPr>
              <p:custDataLst>
                <p:tags r:id="rId12"/>
              </p:custDataLst>
            </p:nvPr>
          </p:nvSpPr>
          <p:spPr>
            <a:xfrm rot="405991">
              <a:off x="663836" y="2749083"/>
              <a:ext cx="3214098" cy="2737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sx="102000" sy="102000" algn="ctr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29" name="文本"/>
            <p:cNvSpPr/>
            <p:nvPr>
              <p:custDataLst>
                <p:tags r:id="rId13"/>
              </p:custDataLst>
            </p:nvPr>
          </p:nvSpPr>
          <p:spPr>
            <a:xfrm rot="420000">
              <a:off x="704347" y="4988924"/>
              <a:ext cx="2974957" cy="388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pc="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学生能记住的核心是什么？</a:t>
              </a:r>
            </a:p>
          </p:txBody>
        </p:sp>
        <p:pic>
          <p:nvPicPr>
            <p:cNvPr id="22" name="图片" descr="E:\ppt\51miz-E1165296-526BD397-3840x2400.jpg51miz-E1165296-526BD397-3840x2400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8"/>
            <a:srcRect/>
            <a:stretch>
              <a:fillRect/>
            </a:stretch>
          </p:blipFill>
          <p:spPr>
            <a:xfrm rot="442011">
              <a:off x="934807" y="3117485"/>
              <a:ext cx="2763225" cy="17274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矩形"/>
            <p:cNvSpPr/>
            <p:nvPr>
              <p:custDataLst>
                <p:tags r:id="rId15"/>
              </p:custDataLst>
            </p:nvPr>
          </p:nvSpPr>
          <p:spPr>
            <a:xfrm rot="420000">
              <a:off x="2296505" y="2230807"/>
              <a:ext cx="398049" cy="82767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600">
                <a:solidFill>
                  <a:prstClr val="whit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grpSp>
        <p:nvGrpSpPr>
          <p:cNvPr id="7" name="组合"/>
          <p:cNvGrpSpPr/>
          <p:nvPr/>
        </p:nvGrpSpPr>
        <p:grpSpPr>
          <a:xfrm rot="394204">
            <a:off x="4323205" y="2482105"/>
            <a:ext cx="3818657" cy="3514142"/>
            <a:chOff x="4244500" y="2553810"/>
            <a:chExt cx="3381405" cy="3470577"/>
          </a:xfrm>
        </p:grpSpPr>
        <p:sp>
          <p:nvSpPr>
            <p:cNvPr id="13" name="矩形"/>
            <p:cNvSpPr/>
            <p:nvPr>
              <p:custDataLst>
                <p:tags r:id="rId7"/>
              </p:custDataLst>
            </p:nvPr>
          </p:nvSpPr>
          <p:spPr>
            <a:xfrm rot="876411">
              <a:off x="5073196" y="3636057"/>
              <a:ext cx="269619" cy="570817"/>
            </a:xfrm>
            <a:prstGeom prst="rect">
              <a:avLst/>
            </a:prstGeom>
            <a:solidFill>
              <a:srgbClr val="FF66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600">
                <a:solidFill>
                  <a:prstClr val="whit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30" name="矩形"/>
            <p:cNvSpPr/>
            <p:nvPr>
              <p:custDataLst>
                <p:tags r:id="rId8"/>
              </p:custDataLst>
            </p:nvPr>
          </p:nvSpPr>
          <p:spPr>
            <a:xfrm rot="21105992">
              <a:off x="4244500" y="3088542"/>
              <a:ext cx="3214098" cy="2787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sx="102000" sy="102000" algn="ctr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31" name="文本"/>
            <p:cNvSpPr/>
            <p:nvPr>
              <p:custDataLst>
                <p:tags r:id="rId9"/>
              </p:custDataLst>
            </p:nvPr>
          </p:nvSpPr>
          <p:spPr>
            <a:xfrm rot="21120000">
              <a:off x="4478965" y="5365707"/>
              <a:ext cx="3146940" cy="658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pc="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三个月后能运用的技能是什么？</a:t>
              </a:r>
            </a:p>
          </p:txBody>
        </p:sp>
        <p:pic>
          <p:nvPicPr>
            <p:cNvPr id="21" name="图片" descr="E:\ppt\51miz-E1158804-A4429750-3840x2400.jpg51miz-E1158804-A4429750-3840x240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/>
            <a:srcRect/>
            <a:stretch>
              <a:fillRect/>
            </a:stretch>
          </p:blipFill>
          <p:spPr>
            <a:xfrm rot="21120000">
              <a:off x="4437880" y="3532941"/>
              <a:ext cx="2827430" cy="17672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矩形"/>
            <p:cNvSpPr/>
            <p:nvPr>
              <p:custDataLst>
                <p:tags r:id="rId11"/>
              </p:custDataLst>
            </p:nvPr>
          </p:nvSpPr>
          <p:spPr>
            <a:xfrm rot="21120000">
              <a:off x="5481320" y="2553810"/>
              <a:ext cx="398049" cy="8427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600">
                <a:solidFill>
                  <a:prstClr val="whit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  <p:grpSp>
        <p:nvGrpSpPr>
          <p:cNvPr id="6" name="组合"/>
          <p:cNvGrpSpPr/>
          <p:nvPr/>
        </p:nvGrpSpPr>
        <p:grpSpPr>
          <a:xfrm rot="21042560">
            <a:off x="8240094" y="1661603"/>
            <a:ext cx="3440646" cy="2913362"/>
            <a:chOff x="7389815" y="3990891"/>
            <a:chExt cx="3462684" cy="3255754"/>
          </a:xfrm>
        </p:grpSpPr>
        <p:sp>
          <p:nvSpPr>
            <p:cNvPr id="34" name="矩形"/>
            <p:cNvSpPr/>
            <p:nvPr>
              <p:custDataLst>
                <p:tags r:id="rId3"/>
              </p:custDataLst>
            </p:nvPr>
          </p:nvSpPr>
          <p:spPr>
            <a:xfrm rot="21105992">
              <a:off x="7389815" y="4515978"/>
              <a:ext cx="3214098" cy="2730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sx="102000" sy="102000" algn="ctr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35" name="文本"/>
            <p:cNvSpPr/>
            <p:nvPr>
              <p:custDataLst>
                <p:tags r:id="rId4"/>
              </p:custDataLst>
            </p:nvPr>
          </p:nvSpPr>
          <p:spPr>
            <a:xfrm rot="21120000">
              <a:off x="7569170" y="6731715"/>
              <a:ext cx="3283329" cy="4127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pc="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三年后留下的影响是什么？</a:t>
              </a:r>
            </a:p>
          </p:txBody>
        </p:sp>
        <p:pic>
          <p:nvPicPr>
            <p:cNvPr id="37" name="图片" descr="E:\ppt\51miz-E1165297-1812C2E4-3840x2400.jpg51miz-E1165297-1812C2E4-3840x240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0"/>
            <a:srcRect/>
            <a:stretch>
              <a:fillRect/>
            </a:stretch>
          </p:blipFill>
          <p:spPr>
            <a:xfrm rot="21120000">
              <a:off x="7593276" y="4929926"/>
              <a:ext cx="2813672" cy="17580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矩形"/>
            <p:cNvSpPr/>
            <p:nvPr>
              <p:custDataLst>
                <p:tags r:id="rId6"/>
              </p:custDataLst>
            </p:nvPr>
          </p:nvSpPr>
          <p:spPr>
            <a:xfrm rot="21120000">
              <a:off x="8634490" y="3990891"/>
              <a:ext cx="398049" cy="82566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600">
                <a:solidFill>
                  <a:prstClr val="white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363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24150-EE72-FBD2-70A5-56B957555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4A1387F-DB66-85CC-B92F-35E5EEEF35C1}"/>
              </a:ext>
            </a:extLst>
          </p:cNvPr>
          <p:cNvSpPr txBox="1"/>
          <p:nvPr/>
        </p:nvSpPr>
        <p:spPr>
          <a:xfrm>
            <a:off x="810743" y="1752124"/>
            <a:ext cx="10714500" cy="399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真正的理解，是学生能在新的情境中运用知识，就像鸟儿学会飞翔，不是记住了翅膀的结构，而是真正能在天空中自由翱翔。</a:t>
            </a:r>
          </a:p>
        </p:txBody>
      </p:sp>
      <p:sp>
        <p:nvSpPr>
          <p:cNvPr id="7" name="标题">
            <a:extLst>
              <a:ext uri="{FF2B5EF4-FFF2-40B4-BE49-F238E27FC236}">
                <a16:creationId xmlns:a16="http://schemas.microsoft.com/office/drawing/2014/main" id="{5CA9355D-BD48-7340-9A26-282ABDEF51E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961585" y="184887"/>
            <a:ext cx="2085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914400">
              <a:defRPr sz="5065" b="1" spc="213">
                <a:blipFill dpi="0" rotWithShape="1">
                  <a:blip r:embed="rId5"/>
                  <a:tile tx="0" ty="0" sx="100000" sy="100000" flip="none" algn="tl"/>
                </a:blip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7200" b="0" dirty="0">
                <a:solidFill>
                  <a:srgbClr val="FAFAFA"/>
                </a:solidFill>
                <a:latin typeface="隶书" panose="02010509060101010101" pitchFamily="49" charset="-122"/>
                <a:ea typeface="隶书" panose="02010509060101010101" pitchFamily="49" charset="-122"/>
                <a:sym typeface="Muyao-Softbrush" panose="02010600010101010101" charset="-122"/>
              </a:rPr>
              <a:t>共勉</a:t>
            </a:r>
          </a:p>
        </p:txBody>
      </p:sp>
      <p:pic>
        <p:nvPicPr>
          <p:cNvPr id="6" name="图片 5" descr="51miz-E802625-8944CFA8">
            <a:extLst>
              <a:ext uri="{FF2B5EF4-FFF2-40B4-BE49-F238E27FC236}">
                <a16:creationId xmlns:a16="http://schemas.microsoft.com/office/drawing/2014/main" id="{2FB716C2-0EA8-645D-E67A-AF403ECCB3D7}"/>
              </a:ext>
            </a:extLst>
          </p:cNvPr>
          <p:cNvPicPr/>
          <p:nvPr>
            <p:custDataLst>
              <p:tags r:id="rId3"/>
            </p:custDataLst>
          </p:nvPr>
        </p:nvPicPr>
        <p:blipFill>
          <a:blip r:embed="rId6"/>
          <a:srcRect l="24301" t="82435" r="45523" b="454"/>
          <a:stretch>
            <a:fillRect/>
          </a:stretch>
        </p:blipFill>
        <p:spPr>
          <a:xfrm>
            <a:off x="290830" y="1550670"/>
            <a:ext cx="11610340" cy="3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825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"/>
          <p:cNvSpPr txBox="1"/>
          <p:nvPr>
            <p:custDataLst>
              <p:tags r:id="rId2"/>
            </p:custDataLst>
          </p:nvPr>
        </p:nvSpPr>
        <p:spPr>
          <a:xfrm>
            <a:off x="333161" y="2321004"/>
            <a:ext cx="737278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914400">
              <a:defRPr sz="5065" b="1" spc="213">
                <a:blipFill dpi="0" rotWithShape="1">
                  <a:blip r:embed="rId4"/>
                  <a:tile tx="0" ty="0" sx="100000" sy="100000" flip="none" algn="tl"/>
                </a:blip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3800" b="0" dirty="0">
                <a:solidFill>
                  <a:srgbClr val="FAFAFA"/>
                </a:solidFill>
                <a:latin typeface="Muyao-Softbrush" panose="02010600010101010101" charset="-122"/>
                <a:ea typeface="Muyao-Softbrush" panose="02010600010101010101" charset="-122"/>
                <a:sym typeface="Muyao-Softbrush" panose="02010600010101010101" charset="-122"/>
              </a:rPr>
              <a:t>谢谢指导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692409" y="1964375"/>
            <a:ext cx="10714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我的困惑：为什么学生 “学会了” 却 “做不到”？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92408" y="2968148"/>
            <a:ext cx="9615373" cy="543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逆向设计：换个角度看教学</a:t>
            </a:r>
            <a:endParaRPr lang="zh-CN" altLang="zh-CN" sz="32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92408" y="3905576"/>
            <a:ext cx="8996536" cy="543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三个课堂故事：逆向设计怎么用？</a:t>
            </a:r>
            <a:endParaRPr lang="en-US" altLang="zh-CN" sz="32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92408" y="4868056"/>
            <a:ext cx="5930065" cy="543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三个实践小贴士</a:t>
            </a:r>
          </a:p>
        </p:txBody>
      </p:sp>
      <p:sp>
        <p:nvSpPr>
          <p:cNvPr id="7" name="标题"/>
          <p:cNvSpPr txBox="1"/>
          <p:nvPr>
            <p:custDataLst>
              <p:tags r:id="rId2"/>
            </p:custDataLst>
          </p:nvPr>
        </p:nvSpPr>
        <p:spPr>
          <a:xfrm>
            <a:off x="4961582" y="184887"/>
            <a:ext cx="2085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914400">
              <a:defRPr sz="5065" b="1" spc="213">
                <a:blipFill dpi="0" rotWithShape="1">
                  <a:blip r:embed="rId5"/>
                  <a:tile tx="0" ty="0" sx="100000" sy="100000" flip="none" algn="tl"/>
                </a:blip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7200" b="0" dirty="0">
                <a:solidFill>
                  <a:srgbClr val="FAFAFA"/>
                </a:solidFill>
                <a:latin typeface="隶书" panose="02010509060101010101" pitchFamily="49" charset="-122"/>
                <a:ea typeface="隶书" panose="02010509060101010101" pitchFamily="49" charset="-122"/>
                <a:sym typeface="Muyao-Softbrush" panose="02010600010101010101" charset="-122"/>
              </a:rPr>
              <a:t>目录</a:t>
            </a:r>
          </a:p>
        </p:txBody>
      </p:sp>
      <p:pic>
        <p:nvPicPr>
          <p:cNvPr id="6" name="图片 5" descr="51miz-E802625-8944CFA8"/>
          <p:cNvPicPr/>
          <p:nvPr>
            <p:custDataLst>
              <p:tags r:id="rId3"/>
            </p:custDataLst>
          </p:nvPr>
        </p:nvPicPr>
        <p:blipFill>
          <a:blip r:embed="rId6"/>
          <a:srcRect l="24301" t="82435" r="45523" b="454"/>
          <a:stretch>
            <a:fillRect/>
          </a:stretch>
        </p:blipFill>
        <p:spPr>
          <a:xfrm>
            <a:off x="290830" y="1550670"/>
            <a:ext cx="11610340" cy="36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5" grpId="2"/>
      <p:bldP spid="18" grpId="1"/>
      <p:bldP spid="18" grpId="2"/>
      <p:bldP spid="21" grpId="1"/>
      <p:bldP spid="21" grpId="2"/>
      <p:bldP spid="24" grpId="1"/>
      <p:bldP spid="24" grpId="2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049"/>
          <p:cNvSpPr txBox="1">
            <a:spLocks noRot="1"/>
          </p:cNvSpPr>
          <p:nvPr>
            <p:custDataLst>
              <p:tags r:id="rId2"/>
            </p:custDataLst>
          </p:nvPr>
        </p:nvSpPr>
        <p:spPr>
          <a:xfrm>
            <a:off x="1530668" y="684664"/>
            <a:ext cx="8944292" cy="875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我的困惑：从一次失败的活动说起</a:t>
            </a:r>
          </a:p>
        </p:txBody>
      </p:sp>
      <p:pic>
        <p:nvPicPr>
          <p:cNvPr id="18" name="图片 17" descr="E:\ppt\51miz-E1293513-99E9CD63.png51miz-E1293513-99E9CD6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657226" y="3337700"/>
            <a:ext cx="3677676" cy="245178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72811" y="2326338"/>
            <a:ext cx="8517498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为什么热闹的活动没带来真正的理解？</a:t>
            </a:r>
            <a:endParaRPr lang="en-US" altLang="zh-CN" sz="40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090C77-D464-6BC4-0C1D-68C83FCDCCEE}"/>
              </a:ext>
            </a:extLst>
          </p:cNvPr>
          <p:cNvSpPr txBox="1"/>
          <p:nvPr/>
        </p:nvSpPr>
        <p:spPr>
          <a:xfrm>
            <a:off x="5233000" y="3586620"/>
            <a:ext cx="5516280" cy="1830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零散知识≠深层理解</a:t>
            </a:r>
            <a:endParaRPr lang="en-US" altLang="zh-CN" sz="40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+mn-ea"/>
              </a:rPr>
              <a:t>活动参与≠能力提升</a:t>
            </a:r>
            <a:endParaRPr lang="en-US" altLang="zh-CN" sz="40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  <p:bldP spid="9" grpId="1"/>
      <p:bldP spid="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98"/>
          <p:cNvSpPr/>
          <p:nvPr>
            <p:custDataLst>
              <p:tags r:id="rId2"/>
            </p:custDataLst>
          </p:nvPr>
        </p:nvSpPr>
        <p:spPr>
          <a:xfrm>
            <a:off x="2290821" y="4192156"/>
            <a:ext cx="7822997" cy="1790120"/>
          </a:xfrm>
          <a:prstGeom prst="roundRect">
            <a:avLst>
              <a:gd name="adj" fmla="val 17125"/>
            </a:avLst>
          </a:prstGeom>
          <a:noFill/>
          <a:ln w="12700" cap="rnd">
            <a:solidFill>
              <a:schemeClr val="bg1"/>
            </a:solidFill>
            <a:prstDash val="solid"/>
            <a:round/>
          </a:ln>
          <a:effectLst>
            <a:outerShdw blurRad="279400" dist="165100" dir="4200000" sx="95000" sy="95000" algn="ctr" rotWithShape="0">
              <a:schemeClr val="accent1">
                <a:lumMod val="75000"/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0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8" name="圆角矩形 7"/>
          <p:cNvSpPr/>
          <p:nvPr>
            <p:custDataLst>
              <p:tags r:id="rId3"/>
            </p:custDataLst>
          </p:nvPr>
        </p:nvSpPr>
        <p:spPr>
          <a:xfrm>
            <a:off x="2486534" y="4327009"/>
            <a:ext cx="2253881" cy="479376"/>
          </a:xfrm>
          <a:prstGeom prst="roundRect">
            <a:avLst/>
          </a:prstGeom>
          <a:solidFill>
            <a:srgbClr val="FFBA55"/>
          </a:solidFill>
          <a:ln>
            <a:noFill/>
          </a:ln>
          <a:effectLst>
            <a:outerShdw blurRad="254000" dist="114300" dir="4020000" sx="79000" sy="79000" algn="t" rotWithShape="0">
              <a:srgbClr val="FFBA55">
                <a:alpha val="5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lt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逆向设计</a:t>
            </a:r>
            <a:endParaRPr lang="en-US" altLang="zh-CN" sz="2000" b="1" dirty="0">
              <a:solidFill>
                <a:schemeClr val="lt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4"/>
            </p:custDataLst>
          </p:nvPr>
        </p:nvSpPr>
        <p:spPr>
          <a:xfrm>
            <a:off x="3895517" y="2875925"/>
            <a:ext cx="5451683" cy="95875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000" b="1" spc="15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sym typeface="阿里巴巴普惠体" panose="00020600040101010101" pitchFamily="18" charset="-122"/>
              </a:rPr>
              <a:t>内容→活动→评估（走一步看一步）</a:t>
            </a:r>
            <a:endParaRPr lang="en-US" altLang="zh-CN" sz="2000" b="1" strike="noStrike" spc="150" baseline="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39" name="圆角矩形 90"/>
          <p:cNvSpPr/>
          <p:nvPr>
            <p:custDataLst>
              <p:tags r:id="rId5"/>
            </p:custDataLst>
          </p:nvPr>
        </p:nvSpPr>
        <p:spPr>
          <a:xfrm>
            <a:off x="2290822" y="1980865"/>
            <a:ext cx="7822996" cy="1790120"/>
          </a:xfrm>
          <a:prstGeom prst="roundRect">
            <a:avLst>
              <a:gd name="adj" fmla="val 17125"/>
            </a:avLst>
          </a:prstGeom>
          <a:noFill/>
          <a:ln w="12700" cap="rnd" cmpd="sng">
            <a:solidFill>
              <a:schemeClr val="bg1"/>
            </a:solidFill>
            <a:prstDash val="solid"/>
            <a:round/>
          </a:ln>
          <a:effectLst>
            <a:outerShdw blurRad="279400" dist="165100" dir="4200000" sx="95000" sy="95000" algn="ctr" rotWithShape="0">
              <a:schemeClr val="accent1">
                <a:lumMod val="75000"/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0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40" name="圆角矩形 91"/>
          <p:cNvSpPr/>
          <p:nvPr>
            <p:custDataLst>
              <p:tags r:id="rId6"/>
            </p:custDataLst>
          </p:nvPr>
        </p:nvSpPr>
        <p:spPr>
          <a:xfrm>
            <a:off x="2486534" y="2105570"/>
            <a:ext cx="2253881" cy="51357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254000" dist="114300" dir="4020000" sx="79000" sy="79000" algn="t" rotWithShape="0">
              <a:srgbClr val="425851">
                <a:alpha val="5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000" b="1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传统设计</a:t>
            </a:r>
            <a:endParaRPr lang="en-US" altLang="zh-CN" sz="2000" b="1" dirty="0">
              <a:solidFill>
                <a:schemeClr val="lt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" name="标题 2049"/>
          <p:cNvSpPr txBox="1">
            <a:spLocks noRot="1"/>
          </p:cNvSpPr>
          <p:nvPr>
            <p:custDataLst>
              <p:tags r:id="rId7"/>
            </p:custDataLst>
          </p:nvPr>
        </p:nvSpPr>
        <p:spPr>
          <a:xfrm>
            <a:off x="1530668" y="684664"/>
            <a:ext cx="5960023" cy="875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逆向设计是什么？（一）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4D4B484-C03A-0900-C012-CF3DFFDCAC5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895516" y="5087216"/>
            <a:ext cx="5451683" cy="95875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000" b="1" spc="15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sym typeface="阿里巴巴普惠体" panose="00020600040101010101" pitchFamily="18" charset="-122"/>
              </a:rPr>
              <a:t>目标→评估→活动（先定终点再规划路线）</a:t>
            </a:r>
            <a:endParaRPr lang="en-US" altLang="zh-CN" sz="2000" b="1" strike="noStrike" spc="150" baseline="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/>
      <p:bldP spid="29" grpId="1"/>
      <p:bldP spid="39" grpId="0" animBg="1"/>
      <p:bldP spid="39" grpId="1" animBg="1"/>
      <p:bldP spid="40" grpId="0" animBg="1"/>
      <p:bldP spid="40" grpId="1" animBg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27E6D-C0E6-F582-1F40-DF4F18BBC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049">
            <a:extLst>
              <a:ext uri="{FF2B5EF4-FFF2-40B4-BE49-F238E27FC236}">
                <a16:creationId xmlns:a16="http://schemas.microsoft.com/office/drawing/2014/main" id="{DC1987D2-D3A5-A507-FD97-16A27AAC589B}"/>
              </a:ext>
            </a:extLst>
          </p:cNvPr>
          <p:cNvSpPr txBox="1">
            <a:spLocks noRot="1"/>
          </p:cNvSpPr>
          <p:nvPr>
            <p:custDataLst>
              <p:tags r:id="rId2"/>
            </p:custDataLst>
          </p:nvPr>
        </p:nvSpPr>
        <p:spPr>
          <a:xfrm>
            <a:off x="1530668" y="684664"/>
            <a:ext cx="5960023" cy="875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逆向设计是什么？（一）</a:t>
            </a: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9C668794-91D9-DBDA-F27B-F5BBAD0A128E}"/>
              </a:ext>
            </a:extLst>
          </p:cNvPr>
          <p:cNvSpPr/>
          <p:nvPr/>
        </p:nvSpPr>
        <p:spPr>
          <a:xfrm>
            <a:off x="4779332" y="2739330"/>
            <a:ext cx="2633336" cy="2270116"/>
          </a:xfrm>
          <a:prstGeom prst="triangle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6800" rIns="0" bIns="57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842A6C61-339B-C119-8777-1C6547BFE638}"/>
              </a:ext>
            </a:extLst>
          </p:cNvPr>
          <p:cNvSpPr>
            <a:spLocks noEditPoints="1"/>
          </p:cNvSpPr>
          <p:nvPr/>
        </p:nvSpPr>
        <p:spPr bwMode="auto">
          <a:xfrm>
            <a:off x="4386277" y="2694343"/>
            <a:ext cx="3324808" cy="3038314"/>
          </a:xfrm>
          <a:custGeom>
            <a:avLst/>
            <a:gdLst>
              <a:gd name="T0" fmla="*/ 1146 w 1469"/>
              <a:gd name="T1" fmla="*/ 0 h 1342"/>
              <a:gd name="T2" fmla="*/ 1469 w 1469"/>
              <a:gd name="T3" fmla="*/ 604 h 1342"/>
              <a:gd name="T4" fmla="*/ 1047 w 1469"/>
              <a:gd name="T5" fmla="*/ 1272 h 1342"/>
              <a:gd name="T6" fmla="*/ 734 w 1469"/>
              <a:gd name="T7" fmla="*/ 1342 h 1342"/>
              <a:gd name="T8" fmla="*/ 422 w 1469"/>
              <a:gd name="T9" fmla="*/ 1272 h 1342"/>
              <a:gd name="T10" fmla="*/ 0 w 1469"/>
              <a:gd name="T11" fmla="*/ 604 h 1342"/>
              <a:gd name="T12" fmla="*/ 322 w 1469"/>
              <a:gd name="T13" fmla="*/ 0 h 1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69" h="1342">
                <a:moveTo>
                  <a:pt x="1146" y="0"/>
                </a:moveTo>
                <a:cubicBezTo>
                  <a:pt x="1340" y="131"/>
                  <a:pt x="1468" y="353"/>
                  <a:pt x="1469" y="604"/>
                </a:cubicBezTo>
                <a:moveTo>
                  <a:pt x="1047" y="1272"/>
                </a:moveTo>
                <a:cubicBezTo>
                  <a:pt x="952" y="1317"/>
                  <a:pt x="846" y="1342"/>
                  <a:pt x="734" y="1342"/>
                </a:cubicBezTo>
                <a:cubicBezTo>
                  <a:pt x="623" y="1342"/>
                  <a:pt x="517" y="1317"/>
                  <a:pt x="422" y="1272"/>
                </a:cubicBezTo>
                <a:moveTo>
                  <a:pt x="0" y="604"/>
                </a:moveTo>
                <a:cubicBezTo>
                  <a:pt x="1" y="353"/>
                  <a:pt x="129" y="131"/>
                  <a:pt x="322" y="0"/>
                </a:cubicBezTo>
              </a:path>
            </a:pathLst>
          </a:custGeom>
          <a:noFill/>
          <a:ln w="12700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 type="none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思源宋体 CN Heavy" panose="02020900000000000000" pitchFamily="18" charset="-122"/>
              <a:ea typeface="思源黑体" panose="020B05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72C6549-8282-439A-998F-BC159263CB20}"/>
              </a:ext>
            </a:extLst>
          </p:cNvPr>
          <p:cNvGrpSpPr/>
          <p:nvPr/>
        </p:nvGrpSpPr>
        <p:grpSpPr>
          <a:xfrm>
            <a:off x="5195816" y="1886333"/>
            <a:ext cx="1729594" cy="1941534"/>
            <a:chOff x="1695583" y="1523241"/>
            <a:chExt cx="2134802" cy="2396396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A05E83B4-ED37-D734-8422-D45CEFCFC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583" y="1523241"/>
              <a:ext cx="2134802" cy="2396396"/>
            </a:xfrm>
            <a:custGeom>
              <a:avLst/>
              <a:gdLst>
                <a:gd name="T0" fmla="*/ 1036 w 1102"/>
                <a:gd name="T1" fmla="*/ 975 h 1238"/>
                <a:gd name="T2" fmla="*/ 1102 w 1102"/>
                <a:gd name="T3" fmla="*/ 861 h 1238"/>
                <a:gd name="T4" fmla="*/ 1102 w 1102"/>
                <a:gd name="T5" fmla="*/ 377 h 1238"/>
                <a:gd name="T6" fmla="*/ 1036 w 1102"/>
                <a:gd name="T7" fmla="*/ 262 h 1238"/>
                <a:gd name="T8" fmla="*/ 617 w 1102"/>
                <a:gd name="T9" fmla="*/ 21 h 1238"/>
                <a:gd name="T10" fmla="*/ 485 w 1102"/>
                <a:gd name="T11" fmla="*/ 21 h 1238"/>
                <a:gd name="T12" fmla="*/ 66 w 1102"/>
                <a:gd name="T13" fmla="*/ 262 h 1238"/>
                <a:gd name="T14" fmla="*/ 0 w 1102"/>
                <a:gd name="T15" fmla="*/ 377 h 1238"/>
                <a:gd name="T16" fmla="*/ 0 w 1102"/>
                <a:gd name="T17" fmla="*/ 861 h 1238"/>
                <a:gd name="T18" fmla="*/ 66 w 1102"/>
                <a:gd name="T19" fmla="*/ 975 h 1238"/>
                <a:gd name="T20" fmla="*/ 485 w 1102"/>
                <a:gd name="T21" fmla="*/ 1217 h 1238"/>
                <a:gd name="T22" fmla="*/ 617 w 1102"/>
                <a:gd name="T23" fmla="*/ 1217 h 1238"/>
                <a:gd name="T24" fmla="*/ 1036 w 1102"/>
                <a:gd name="T25" fmla="*/ 975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2" h="1238">
                  <a:moveTo>
                    <a:pt x="1036" y="975"/>
                  </a:moveTo>
                  <a:cubicBezTo>
                    <a:pt x="1073" y="954"/>
                    <a:pt x="1102" y="903"/>
                    <a:pt x="1102" y="861"/>
                  </a:cubicBezTo>
                  <a:cubicBezTo>
                    <a:pt x="1102" y="377"/>
                    <a:pt x="1102" y="377"/>
                    <a:pt x="1102" y="377"/>
                  </a:cubicBezTo>
                  <a:cubicBezTo>
                    <a:pt x="1102" y="335"/>
                    <a:pt x="1073" y="283"/>
                    <a:pt x="1036" y="262"/>
                  </a:cubicBezTo>
                  <a:cubicBezTo>
                    <a:pt x="617" y="21"/>
                    <a:pt x="617" y="21"/>
                    <a:pt x="617" y="21"/>
                  </a:cubicBezTo>
                  <a:cubicBezTo>
                    <a:pt x="581" y="0"/>
                    <a:pt x="521" y="0"/>
                    <a:pt x="485" y="21"/>
                  </a:cubicBezTo>
                  <a:cubicBezTo>
                    <a:pt x="66" y="262"/>
                    <a:pt x="66" y="262"/>
                    <a:pt x="66" y="262"/>
                  </a:cubicBezTo>
                  <a:cubicBezTo>
                    <a:pt x="30" y="283"/>
                    <a:pt x="0" y="335"/>
                    <a:pt x="0" y="377"/>
                  </a:cubicBezTo>
                  <a:cubicBezTo>
                    <a:pt x="0" y="861"/>
                    <a:pt x="0" y="861"/>
                    <a:pt x="0" y="861"/>
                  </a:cubicBezTo>
                  <a:cubicBezTo>
                    <a:pt x="0" y="903"/>
                    <a:pt x="30" y="954"/>
                    <a:pt x="66" y="975"/>
                  </a:cubicBezTo>
                  <a:cubicBezTo>
                    <a:pt x="485" y="1217"/>
                    <a:pt x="485" y="1217"/>
                    <a:pt x="485" y="1217"/>
                  </a:cubicBezTo>
                  <a:cubicBezTo>
                    <a:pt x="521" y="1238"/>
                    <a:pt x="581" y="1238"/>
                    <a:pt x="617" y="1217"/>
                  </a:cubicBezTo>
                  <a:lnTo>
                    <a:pt x="1036" y="975"/>
                  </a:lnTo>
                  <a:close/>
                </a:path>
              </a:pathLst>
            </a:custGeom>
            <a:solidFill>
              <a:srgbClr val="F3F3F3"/>
            </a:solidFill>
            <a:ln w="2222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58E678B-EC4C-385F-5EE3-77561E880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475" y="1673554"/>
              <a:ext cx="1869095" cy="2098130"/>
            </a:xfrm>
            <a:custGeom>
              <a:avLst/>
              <a:gdLst>
                <a:gd name="T0" fmla="*/ 1036 w 1102"/>
                <a:gd name="T1" fmla="*/ 975 h 1238"/>
                <a:gd name="T2" fmla="*/ 1102 w 1102"/>
                <a:gd name="T3" fmla="*/ 861 h 1238"/>
                <a:gd name="T4" fmla="*/ 1102 w 1102"/>
                <a:gd name="T5" fmla="*/ 377 h 1238"/>
                <a:gd name="T6" fmla="*/ 1036 w 1102"/>
                <a:gd name="T7" fmla="*/ 262 h 1238"/>
                <a:gd name="T8" fmla="*/ 617 w 1102"/>
                <a:gd name="T9" fmla="*/ 21 h 1238"/>
                <a:gd name="T10" fmla="*/ 485 w 1102"/>
                <a:gd name="T11" fmla="*/ 21 h 1238"/>
                <a:gd name="T12" fmla="*/ 66 w 1102"/>
                <a:gd name="T13" fmla="*/ 262 h 1238"/>
                <a:gd name="T14" fmla="*/ 0 w 1102"/>
                <a:gd name="T15" fmla="*/ 377 h 1238"/>
                <a:gd name="T16" fmla="*/ 0 w 1102"/>
                <a:gd name="T17" fmla="*/ 861 h 1238"/>
                <a:gd name="T18" fmla="*/ 66 w 1102"/>
                <a:gd name="T19" fmla="*/ 975 h 1238"/>
                <a:gd name="T20" fmla="*/ 485 w 1102"/>
                <a:gd name="T21" fmla="*/ 1217 h 1238"/>
                <a:gd name="T22" fmla="*/ 617 w 1102"/>
                <a:gd name="T23" fmla="*/ 1217 h 1238"/>
                <a:gd name="T24" fmla="*/ 1036 w 1102"/>
                <a:gd name="T25" fmla="*/ 975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2" h="1238">
                  <a:moveTo>
                    <a:pt x="1036" y="975"/>
                  </a:moveTo>
                  <a:cubicBezTo>
                    <a:pt x="1073" y="954"/>
                    <a:pt x="1102" y="903"/>
                    <a:pt x="1102" y="861"/>
                  </a:cubicBezTo>
                  <a:cubicBezTo>
                    <a:pt x="1102" y="377"/>
                    <a:pt x="1102" y="377"/>
                    <a:pt x="1102" y="377"/>
                  </a:cubicBezTo>
                  <a:cubicBezTo>
                    <a:pt x="1102" y="335"/>
                    <a:pt x="1073" y="283"/>
                    <a:pt x="1036" y="262"/>
                  </a:cubicBezTo>
                  <a:cubicBezTo>
                    <a:pt x="617" y="21"/>
                    <a:pt x="617" y="21"/>
                    <a:pt x="617" y="21"/>
                  </a:cubicBezTo>
                  <a:cubicBezTo>
                    <a:pt x="581" y="0"/>
                    <a:pt x="521" y="0"/>
                    <a:pt x="485" y="21"/>
                  </a:cubicBezTo>
                  <a:cubicBezTo>
                    <a:pt x="66" y="262"/>
                    <a:pt x="66" y="262"/>
                    <a:pt x="66" y="262"/>
                  </a:cubicBezTo>
                  <a:cubicBezTo>
                    <a:pt x="30" y="283"/>
                    <a:pt x="0" y="335"/>
                    <a:pt x="0" y="377"/>
                  </a:cubicBezTo>
                  <a:cubicBezTo>
                    <a:pt x="0" y="861"/>
                    <a:pt x="0" y="861"/>
                    <a:pt x="0" y="861"/>
                  </a:cubicBezTo>
                  <a:cubicBezTo>
                    <a:pt x="0" y="903"/>
                    <a:pt x="30" y="954"/>
                    <a:pt x="66" y="975"/>
                  </a:cubicBezTo>
                  <a:cubicBezTo>
                    <a:pt x="485" y="1217"/>
                    <a:pt x="485" y="1217"/>
                    <a:pt x="485" y="1217"/>
                  </a:cubicBezTo>
                  <a:cubicBezTo>
                    <a:pt x="521" y="1238"/>
                    <a:pt x="581" y="1238"/>
                    <a:pt x="617" y="1217"/>
                  </a:cubicBezTo>
                  <a:lnTo>
                    <a:pt x="1036" y="975"/>
                  </a:lnTo>
                  <a:close/>
                </a:path>
              </a:pathLst>
            </a:custGeom>
            <a:solidFill>
              <a:srgbClr val="FEC159"/>
            </a:solidFill>
            <a:ln w="22225">
              <a:noFill/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A18AFD3-AE01-5B0D-1FEA-692EDEC83A89}"/>
                </a:ext>
              </a:extLst>
            </p:cNvPr>
            <p:cNvSpPr/>
            <p:nvPr/>
          </p:nvSpPr>
          <p:spPr>
            <a:xfrm>
              <a:off x="1932932" y="2449706"/>
              <a:ext cx="1747458" cy="569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2400" dirty="0">
                  <a:solidFill>
                    <a:schemeClr val="bg1"/>
                  </a:solidFill>
                  <a:latin typeface="DIN Mittelschrift Std" pitchFamily="50" charset="0"/>
                  <a:ea typeface="思源黑体" panose="020B0500000000000000" pitchFamily="34" charset="-122"/>
                </a:rPr>
                <a:t>预期结果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E7440E4-FABC-EFB2-7257-5FF64D159CC5}"/>
              </a:ext>
            </a:extLst>
          </p:cNvPr>
          <p:cNvGrpSpPr/>
          <p:nvPr/>
        </p:nvGrpSpPr>
        <p:grpSpPr>
          <a:xfrm>
            <a:off x="4100354" y="3804434"/>
            <a:ext cx="1729594" cy="1941534"/>
            <a:chOff x="600121" y="3441342"/>
            <a:chExt cx="2134802" cy="2396396"/>
          </a:xfrm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FAD89C01-D54C-67CC-3DEC-A6EC1E153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21" y="3441342"/>
              <a:ext cx="2134802" cy="2396396"/>
            </a:xfrm>
            <a:custGeom>
              <a:avLst/>
              <a:gdLst>
                <a:gd name="T0" fmla="*/ 1036 w 1102"/>
                <a:gd name="T1" fmla="*/ 975 h 1238"/>
                <a:gd name="T2" fmla="*/ 1102 w 1102"/>
                <a:gd name="T3" fmla="*/ 861 h 1238"/>
                <a:gd name="T4" fmla="*/ 1102 w 1102"/>
                <a:gd name="T5" fmla="*/ 377 h 1238"/>
                <a:gd name="T6" fmla="*/ 1036 w 1102"/>
                <a:gd name="T7" fmla="*/ 262 h 1238"/>
                <a:gd name="T8" fmla="*/ 617 w 1102"/>
                <a:gd name="T9" fmla="*/ 21 h 1238"/>
                <a:gd name="T10" fmla="*/ 485 w 1102"/>
                <a:gd name="T11" fmla="*/ 21 h 1238"/>
                <a:gd name="T12" fmla="*/ 66 w 1102"/>
                <a:gd name="T13" fmla="*/ 262 h 1238"/>
                <a:gd name="T14" fmla="*/ 0 w 1102"/>
                <a:gd name="T15" fmla="*/ 377 h 1238"/>
                <a:gd name="T16" fmla="*/ 0 w 1102"/>
                <a:gd name="T17" fmla="*/ 861 h 1238"/>
                <a:gd name="T18" fmla="*/ 66 w 1102"/>
                <a:gd name="T19" fmla="*/ 975 h 1238"/>
                <a:gd name="T20" fmla="*/ 485 w 1102"/>
                <a:gd name="T21" fmla="*/ 1217 h 1238"/>
                <a:gd name="T22" fmla="*/ 617 w 1102"/>
                <a:gd name="T23" fmla="*/ 1217 h 1238"/>
                <a:gd name="T24" fmla="*/ 1036 w 1102"/>
                <a:gd name="T25" fmla="*/ 975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2" h="1238">
                  <a:moveTo>
                    <a:pt x="1036" y="975"/>
                  </a:moveTo>
                  <a:cubicBezTo>
                    <a:pt x="1073" y="954"/>
                    <a:pt x="1102" y="903"/>
                    <a:pt x="1102" y="861"/>
                  </a:cubicBezTo>
                  <a:cubicBezTo>
                    <a:pt x="1102" y="377"/>
                    <a:pt x="1102" y="377"/>
                    <a:pt x="1102" y="377"/>
                  </a:cubicBezTo>
                  <a:cubicBezTo>
                    <a:pt x="1102" y="335"/>
                    <a:pt x="1073" y="283"/>
                    <a:pt x="1036" y="262"/>
                  </a:cubicBezTo>
                  <a:cubicBezTo>
                    <a:pt x="617" y="21"/>
                    <a:pt x="617" y="21"/>
                    <a:pt x="617" y="21"/>
                  </a:cubicBezTo>
                  <a:cubicBezTo>
                    <a:pt x="581" y="0"/>
                    <a:pt x="521" y="0"/>
                    <a:pt x="485" y="21"/>
                  </a:cubicBezTo>
                  <a:cubicBezTo>
                    <a:pt x="66" y="262"/>
                    <a:pt x="66" y="262"/>
                    <a:pt x="66" y="262"/>
                  </a:cubicBezTo>
                  <a:cubicBezTo>
                    <a:pt x="30" y="283"/>
                    <a:pt x="0" y="335"/>
                    <a:pt x="0" y="377"/>
                  </a:cubicBezTo>
                  <a:cubicBezTo>
                    <a:pt x="0" y="861"/>
                    <a:pt x="0" y="861"/>
                    <a:pt x="0" y="861"/>
                  </a:cubicBezTo>
                  <a:cubicBezTo>
                    <a:pt x="0" y="903"/>
                    <a:pt x="30" y="954"/>
                    <a:pt x="66" y="975"/>
                  </a:cubicBezTo>
                  <a:cubicBezTo>
                    <a:pt x="485" y="1217"/>
                    <a:pt x="485" y="1217"/>
                    <a:pt x="485" y="1217"/>
                  </a:cubicBezTo>
                  <a:cubicBezTo>
                    <a:pt x="521" y="1238"/>
                    <a:pt x="581" y="1238"/>
                    <a:pt x="617" y="1217"/>
                  </a:cubicBezTo>
                  <a:lnTo>
                    <a:pt x="1036" y="975"/>
                  </a:lnTo>
                  <a:close/>
                </a:path>
              </a:pathLst>
            </a:custGeom>
            <a:solidFill>
              <a:srgbClr val="F3F3F3"/>
            </a:solidFill>
            <a:ln w="2222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4B8A4B22-C95C-16E4-0FA2-64D029865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73" y="3575581"/>
              <a:ext cx="1869095" cy="2098130"/>
            </a:xfrm>
            <a:custGeom>
              <a:avLst/>
              <a:gdLst>
                <a:gd name="T0" fmla="*/ 1036 w 1102"/>
                <a:gd name="T1" fmla="*/ 975 h 1238"/>
                <a:gd name="T2" fmla="*/ 1102 w 1102"/>
                <a:gd name="T3" fmla="*/ 861 h 1238"/>
                <a:gd name="T4" fmla="*/ 1102 w 1102"/>
                <a:gd name="T5" fmla="*/ 377 h 1238"/>
                <a:gd name="T6" fmla="*/ 1036 w 1102"/>
                <a:gd name="T7" fmla="*/ 262 h 1238"/>
                <a:gd name="T8" fmla="*/ 617 w 1102"/>
                <a:gd name="T9" fmla="*/ 21 h 1238"/>
                <a:gd name="T10" fmla="*/ 485 w 1102"/>
                <a:gd name="T11" fmla="*/ 21 h 1238"/>
                <a:gd name="T12" fmla="*/ 66 w 1102"/>
                <a:gd name="T13" fmla="*/ 262 h 1238"/>
                <a:gd name="T14" fmla="*/ 0 w 1102"/>
                <a:gd name="T15" fmla="*/ 377 h 1238"/>
                <a:gd name="T16" fmla="*/ 0 w 1102"/>
                <a:gd name="T17" fmla="*/ 861 h 1238"/>
                <a:gd name="T18" fmla="*/ 66 w 1102"/>
                <a:gd name="T19" fmla="*/ 975 h 1238"/>
                <a:gd name="T20" fmla="*/ 485 w 1102"/>
                <a:gd name="T21" fmla="*/ 1217 h 1238"/>
                <a:gd name="T22" fmla="*/ 617 w 1102"/>
                <a:gd name="T23" fmla="*/ 1217 h 1238"/>
                <a:gd name="T24" fmla="*/ 1036 w 1102"/>
                <a:gd name="T25" fmla="*/ 975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2" h="1238">
                  <a:moveTo>
                    <a:pt x="1036" y="975"/>
                  </a:moveTo>
                  <a:cubicBezTo>
                    <a:pt x="1073" y="954"/>
                    <a:pt x="1102" y="903"/>
                    <a:pt x="1102" y="861"/>
                  </a:cubicBezTo>
                  <a:cubicBezTo>
                    <a:pt x="1102" y="377"/>
                    <a:pt x="1102" y="377"/>
                    <a:pt x="1102" y="377"/>
                  </a:cubicBezTo>
                  <a:cubicBezTo>
                    <a:pt x="1102" y="335"/>
                    <a:pt x="1073" y="283"/>
                    <a:pt x="1036" y="262"/>
                  </a:cubicBezTo>
                  <a:cubicBezTo>
                    <a:pt x="617" y="21"/>
                    <a:pt x="617" y="21"/>
                    <a:pt x="617" y="21"/>
                  </a:cubicBezTo>
                  <a:cubicBezTo>
                    <a:pt x="581" y="0"/>
                    <a:pt x="521" y="0"/>
                    <a:pt x="485" y="21"/>
                  </a:cubicBezTo>
                  <a:cubicBezTo>
                    <a:pt x="66" y="262"/>
                    <a:pt x="66" y="262"/>
                    <a:pt x="66" y="262"/>
                  </a:cubicBezTo>
                  <a:cubicBezTo>
                    <a:pt x="30" y="283"/>
                    <a:pt x="0" y="335"/>
                    <a:pt x="0" y="377"/>
                  </a:cubicBezTo>
                  <a:cubicBezTo>
                    <a:pt x="0" y="861"/>
                    <a:pt x="0" y="861"/>
                    <a:pt x="0" y="861"/>
                  </a:cubicBezTo>
                  <a:cubicBezTo>
                    <a:pt x="0" y="903"/>
                    <a:pt x="30" y="954"/>
                    <a:pt x="66" y="975"/>
                  </a:cubicBezTo>
                  <a:cubicBezTo>
                    <a:pt x="485" y="1217"/>
                    <a:pt x="485" y="1217"/>
                    <a:pt x="485" y="1217"/>
                  </a:cubicBezTo>
                  <a:cubicBezTo>
                    <a:pt x="521" y="1238"/>
                    <a:pt x="581" y="1238"/>
                    <a:pt x="617" y="1217"/>
                  </a:cubicBezTo>
                  <a:lnTo>
                    <a:pt x="1036" y="975"/>
                  </a:lnTo>
                  <a:close/>
                </a:path>
              </a:pathLst>
            </a:custGeom>
            <a:solidFill>
              <a:srgbClr val="009E8B"/>
            </a:solidFill>
            <a:ln w="2222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C264A6E-6AB2-3F84-09C4-D571E7417E2E}"/>
                </a:ext>
              </a:extLst>
            </p:cNvPr>
            <p:cNvSpPr/>
            <p:nvPr/>
          </p:nvSpPr>
          <p:spPr>
            <a:xfrm>
              <a:off x="778313" y="4339733"/>
              <a:ext cx="1747458" cy="569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2400" dirty="0">
                  <a:solidFill>
                    <a:schemeClr val="bg1"/>
                  </a:solidFill>
                  <a:latin typeface="DIN Mittelschrift Std" pitchFamily="50" charset="0"/>
                  <a:ea typeface="思源黑体" panose="020B0500000000000000" pitchFamily="34" charset="-122"/>
                </a:rPr>
                <a:t>学习体验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8F7FB1F-FC47-749F-C325-A1255D1347E5}"/>
              </a:ext>
            </a:extLst>
          </p:cNvPr>
          <p:cNvGrpSpPr/>
          <p:nvPr/>
        </p:nvGrpSpPr>
        <p:grpSpPr>
          <a:xfrm>
            <a:off x="6291278" y="3804434"/>
            <a:ext cx="1729594" cy="1941534"/>
            <a:chOff x="2791045" y="3441342"/>
            <a:chExt cx="2134802" cy="2396396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D1CB4EAF-36C1-FAD8-A01F-DD33BC5D1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1045" y="3441342"/>
              <a:ext cx="2134802" cy="2396396"/>
            </a:xfrm>
            <a:custGeom>
              <a:avLst/>
              <a:gdLst>
                <a:gd name="T0" fmla="*/ 1036 w 1102"/>
                <a:gd name="T1" fmla="*/ 975 h 1238"/>
                <a:gd name="T2" fmla="*/ 1102 w 1102"/>
                <a:gd name="T3" fmla="*/ 861 h 1238"/>
                <a:gd name="T4" fmla="*/ 1102 w 1102"/>
                <a:gd name="T5" fmla="*/ 377 h 1238"/>
                <a:gd name="T6" fmla="*/ 1036 w 1102"/>
                <a:gd name="T7" fmla="*/ 262 h 1238"/>
                <a:gd name="T8" fmla="*/ 617 w 1102"/>
                <a:gd name="T9" fmla="*/ 21 h 1238"/>
                <a:gd name="T10" fmla="*/ 485 w 1102"/>
                <a:gd name="T11" fmla="*/ 21 h 1238"/>
                <a:gd name="T12" fmla="*/ 66 w 1102"/>
                <a:gd name="T13" fmla="*/ 262 h 1238"/>
                <a:gd name="T14" fmla="*/ 0 w 1102"/>
                <a:gd name="T15" fmla="*/ 377 h 1238"/>
                <a:gd name="T16" fmla="*/ 0 w 1102"/>
                <a:gd name="T17" fmla="*/ 861 h 1238"/>
                <a:gd name="T18" fmla="*/ 66 w 1102"/>
                <a:gd name="T19" fmla="*/ 975 h 1238"/>
                <a:gd name="T20" fmla="*/ 485 w 1102"/>
                <a:gd name="T21" fmla="*/ 1217 h 1238"/>
                <a:gd name="T22" fmla="*/ 617 w 1102"/>
                <a:gd name="T23" fmla="*/ 1217 h 1238"/>
                <a:gd name="T24" fmla="*/ 1036 w 1102"/>
                <a:gd name="T25" fmla="*/ 975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2" h="1238">
                  <a:moveTo>
                    <a:pt x="1036" y="975"/>
                  </a:moveTo>
                  <a:cubicBezTo>
                    <a:pt x="1073" y="954"/>
                    <a:pt x="1102" y="903"/>
                    <a:pt x="1102" y="861"/>
                  </a:cubicBezTo>
                  <a:cubicBezTo>
                    <a:pt x="1102" y="377"/>
                    <a:pt x="1102" y="377"/>
                    <a:pt x="1102" y="377"/>
                  </a:cubicBezTo>
                  <a:cubicBezTo>
                    <a:pt x="1102" y="335"/>
                    <a:pt x="1073" y="283"/>
                    <a:pt x="1036" y="262"/>
                  </a:cubicBezTo>
                  <a:cubicBezTo>
                    <a:pt x="617" y="21"/>
                    <a:pt x="617" y="21"/>
                    <a:pt x="617" y="21"/>
                  </a:cubicBezTo>
                  <a:cubicBezTo>
                    <a:pt x="581" y="0"/>
                    <a:pt x="521" y="0"/>
                    <a:pt x="485" y="21"/>
                  </a:cubicBezTo>
                  <a:cubicBezTo>
                    <a:pt x="66" y="262"/>
                    <a:pt x="66" y="262"/>
                    <a:pt x="66" y="262"/>
                  </a:cubicBezTo>
                  <a:cubicBezTo>
                    <a:pt x="30" y="283"/>
                    <a:pt x="0" y="335"/>
                    <a:pt x="0" y="377"/>
                  </a:cubicBezTo>
                  <a:cubicBezTo>
                    <a:pt x="0" y="861"/>
                    <a:pt x="0" y="861"/>
                    <a:pt x="0" y="861"/>
                  </a:cubicBezTo>
                  <a:cubicBezTo>
                    <a:pt x="0" y="903"/>
                    <a:pt x="30" y="954"/>
                    <a:pt x="66" y="975"/>
                  </a:cubicBezTo>
                  <a:cubicBezTo>
                    <a:pt x="485" y="1217"/>
                    <a:pt x="485" y="1217"/>
                    <a:pt x="485" y="1217"/>
                  </a:cubicBezTo>
                  <a:cubicBezTo>
                    <a:pt x="521" y="1238"/>
                    <a:pt x="581" y="1238"/>
                    <a:pt x="617" y="1217"/>
                  </a:cubicBezTo>
                  <a:lnTo>
                    <a:pt x="1036" y="975"/>
                  </a:lnTo>
                  <a:close/>
                </a:path>
              </a:pathLst>
            </a:custGeom>
            <a:solidFill>
              <a:srgbClr val="F3F3F3"/>
            </a:solidFill>
            <a:ln w="2222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63AD3ACF-8CD1-2E83-50C5-289E87759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176" y="3617208"/>
              <a:ext cx="1869095" cy="2098130"/>
            </a:xfrm>
            <a:custGeom>
              <a:avLst/>
              <a:gdLst>
                <a:gd name="T0" fmla="*/ 1036 w 1102"/>
                <a:gd name="T1" fmla="*/ 975 h 1238"/>
                <a:gd name="T2" fmla="*/ 1102 w 1102"/>
                <a:gd name="T3" fmla="*/ 861 h 1238"/>
                <a:gd name="T4" fmla="*/ 1102 w 1102"/>
                <a:gd name="T5" fmla="*/ 377 h 1238"/>
                <a:gd name="T6" fmla="*/ 1036 w 1102"/>
                <a:gd name="T7" fmla="*/ 262 h 1238"/>
                <a:gd name="T8" fmla="*/ 617 w 1102"/>
                <a:gd name="T9" fmla="*/ 21 h 1238"/>
                <a:gd name="T10" fmla="*/ 485 w 1102"/>
                <a:gd name="T11" fmla="*/ 21 h 1238"/>
                <a:gd name="T12" fmla="*/ 66 w 1102"/>
                <a:gd name="T13" fmla="*/ 262 h 1238"/>
                <a:gd name="T14" fmla="*/ 0 w 1102"/>
                <a:gd name="T15" fmla="*/ 377 h 1238"/>
                <a:gd name="T16" fmla="*/ 0 w 1102"/>
                <a:gd name="T17" fmla="*/ 861 h 1238"/>
                <a:gd name="T18" fmla="*/ 66 w 1102"/>
                <a:gd name="T19" fmla="*/ 975 h 1238"/>
                <a:gd name="T20" fmla="*/ 485 w 1102"/>
                <a:gd name="T21" fmla="*/ 1217 h 1238"/>
                <a:gd name="T22" fmla="*/ 617 w 1102"/>
                <a:gd name="T23" fmla="*/ 1217 h 1238"/>
                <a:gd name="T24" fmla="*/ 1036 w 1102"/>
                <a:gd name="T25" fmla="*/ 975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2" h="1238">
                  <a:moveTo>
                    <a:pt x="1036" y="975"/>
                  </a:moveTo>
                  <a:cubicBezTo>
                    <a:pt x="1073" y="954"/>
                    <a:pt x="1102" y="903"/>
                    <a:pt x="1102" y="861"/>
                  </a:cubicBezTo>
                  <a:cubicBezTo>
                    <a:pt x="1102" y="377"/>
                    <a:pt x="1102" y="377"/>
                    <a:pt x="1102" y="377"/>
                  </a:cubicBezTo>
                  <a:cubicBezTo>
                    <a:pt x="1102" y="335"/>
                    <a:pt x="1073" y="283"/>
                    <a:pt x="1036" y="262"/>
                  </a:cubicBezTo>
                  <a:cubicBezTo>
                    <a:pt x="617" y="21"/>
                    <a:pt x="617" y="21"/>
                    <a:pt x="617" y="21"/>
                  </a:cubicBezTo>
                  <a:cubicBezTo>
                    <a:pt x="581" y="0"/>
                    <a:pt x="521" y="0"/>
                    <a:pt x="485" y="21"/>
                  </a:cubicBezTo>
                  <a:cubicBezTo>
                    <a:pt x="66" y="262"/>
                    <a:pt x="66" y="262"/>
                    <a:pt x="66" y="262"/>
                  </a:cubicBezTo>
                  <a:cubicBezTo>
                    <a:pt x="30" y="283"/>
                    <a:pt x="0" y="335"/>
                    <a:pt x="0" y="377"/>
                  </a:cubicBezTo>
                  <a:cubicBezTo>
                    <a:pt x="0" y="861"/>
                    <a:pt x="0" y="861"/>
                    <a:pt x="0" y="861"/>
                  </a:cubicBezTo>
                  <a:cubicBezTo>
                    <a:pt x="0" y="903"/>
                    <a:pt x="30" y="954"/>
                    <a:pt x="66" y="975"/>
                  </a:cubicBezTo>
                  <a:cubicBezTo>
                    <a:pt x="485" y="1217"/>
                    <a:pt x="485" y="1217"/>
                    <a:pt x="485" y="1217"/>
                  </a:cubicBezTo>
                  <a:cubicBezTo>
                    <a:pt x="521" y="1238"/>
                    <a:pt x="581" y="1238"/>
                    <a:pt x="617" y="1217"/>
                  </a:cubicBezTo>
                  <a:lnTo>
                    <a:pt x="1036" y="975"/>
                  </a:lnTo>
                  <a:close/>
                </a:path>
              </a:pathLst>
            </a:custGeom>
            <a:solidFill>
              <a:srgbClr val="FE5139"/>
            </a:solidFill>
            <a:ln w="22225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  <a:effectLst>
              <a:innerShdw blurRad="76200" dist="38100" dir="16200000">
                <a:prstClr val="black">
                  <a:alpha val="37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92570CF8-75D9-E58A-3234-742902D29C4E}"/>
                </a:ext>
              </a:extLst>
            </p:cNvPr>
            <p:cNvSpPr/>
            <p:nvPr/>
          </p:nvSpPr>
          <p:spPr>
            <a:xfrm>
              <a:off x="2997105" y="4352036"/>
              <a:ext cx="1747458" cy="569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2400" dirty="0">
                  <a:solidFill>
                    <a:schemeClr val="bg1"/>
                  </a:solidFill>
                  <a:latin typeface="DIN Mittelschrift Std" pitchFamily="50" charset="0"/>
                  <a:ea typeface="思源黑体" panose="020B0500000000000000" pitchFamily="34" charset="-122"/>
                </a:rPr>
                <a:t>评估证据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2506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E50C3-3F37-F79F-40BF-1D00F771C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98">
            <a:extLst>
              <a:ext uri="{FF2B5EF4-FFF2-40B4-BE49-F238E27FC236}">
                <a16:creationId xmlns:a16="http://schemas.microsoft.com/office/drawing/2014/main" id="{F899F6DA-FA1A-3356-390D-D4E1C44D3BC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290821" y="4192156"/>
            <a:ext cx="7822997" cy="1790120"/>
          </a:xfrm>
          <a:prstGeom prst="roundRect">
            <a:avLst>
              <a:gd name="adj" fmla="val 17125"/>
            </a:avLst>
          </a:prstGeom>
          <a:noFill/>
          <a:ln w="12700" cap="rnd">
            <a:solidFill>
              <a:schemeClr val="bg1"/>
            </a:solidFill>
            <a:prstDash val="solid"/>
            <a:round/>
          </a:ln>
          <a:effectLst>
            <a:outerShdw blurRad="279400" dist="165100" dir="4200000" sx="95000" sy="95000" algn="ctr" rotWithShape="0">
              <a:schemeClr val="accent1">
                <a:lumMod val="75000"/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0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8" name="圆角矩形 7">
            <a:extLst>
              <a:ext uri="{FF2B5EF4-FFF2-40B4-BE49-F238E27FC236}">
                <a16:creationId xmlns:a16="http://schemas.microsoft.com/office/drawing/2014/main" id="{3E5CC1AF-A66C-7DF1-6EB2-CBBB222C26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486534" y="4327009"/>
            <a:ext cx="2253881" cy="479376"/>
          </a:xfrm>
          <a:prstGeom prst="roundRect">
            <a:avLst/>
          </a:prstGeom>
          <a:solidFill>
            <a:srgbClr val="FFBA55"/>
          </a:solidFill>
          <a:ln>
            <a:noFill/>
          </a:ln>
          <a:effectLst>
            <a:outerShdw blurRad="254000" dist="114300" dir="4020000" sx="79000" sy="79000" algn="t" rotWithShape="0">
              <a:srgbClr val="FFBA55">
                <a:alpha val="5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800" b="1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表现性评估</a:t>
            </a:r>
            <a:endParaRPr lang="en-US" altLang="zh-CN" sz="2800" b="1" dirty="0">
              <a:solidFill>
                <a:schemeClr val="lt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D1D2D83-15E1-4AE1-1D07-B47634DA04C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71881" y="2875925"/>
            <a:ext cx="6680119" cy="95875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000" b="1" spc="15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sym typeface="阿里巴巴普惠体" panose="00020600040101010101" pitchFamily="18" charset="-122"/>
              </a:rPr>
              <a:t>学生能解释 “为什么”（如：植物形态与环境的关系）</a:t>
            </a:r>
            <a:endParaRPr lang="en-US" altLang="zh-CN" sz="2000" b="1" strike="noStrike" spc="150" baseline="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39" name="圆角矩形 90">
            <a:extLst>
              <a:ext uri="{FF2B5EF4-FFF2-40B4-BE49-F238E27FC236}">
                <a16:creationId xmlns:a16="http://schemas.microsoft.com/office/drawing/2014/main" id="{251E1BCC-0493-0D27-FCBF-F67B2032C05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290822" y="1980865"/>
            <a:ext cx="7822996" cy="1790120"/>
          </a:xfrm>
          <a:prstGeom prst="roundRect">
            <a:avLst>
              <a:gd name="adj" fmla="val 17125"/>
            </a:avLst>
          </a:prstGeom>
          <a:noFill/>
          <a:ln w="12700" cap="rnd" cmpd="sng">
            <a:solidFill>
              <a:schemeClr val="bg1"/>
            </a:solidFill>
            <a:prstDash val="solid"/>
            <a:round/>
          </a:ln>
          <a:effectLst>
            <a:outerShdw blurRad="279400" dist="165100" dir="4200000" sx="95000" sy="95000" algn="ctr" rotWithShape="0">
              <a:schemeClr val="accent1">
                <a:lumMod val="75000"/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0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40" name="圆角矩形 91">
            <a:extLst>
              <a:ext uri="{FF2B5EF4-FFF2-40B4-BE49-F238E27FC236}">
                <a16:creationId xmlns:a16="http://schemas.microsoft.com/office/drawing/2014/main" id="{30796618-4F0E-60A9-8EAD-E0AC4B9E977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486534" y="2105570"/>
            <a:ext cx="2253881" cy="51357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254000" dist="114300" dir="4020000" sx="79000" sy="79000" algn="t" rotWithShape="0">
              <a:srgbClr val="425851">
                <a:alpha val="5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800" b="1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理解目标</a:t>
            </a:r>
            <a:endParaRPr lang="en-US" altLang="zh-CN" sz="2800" b="1" dirty="0">
              <a:solidFill>
                <a:schemeClr val="lt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" name="标题 2049">
            <a:extLst>
              <a:ext uri="{FF2B5EF4-FFF2-40B4-BE49-F238E27FC236}">
                <a16:creationId xmlns:a16="http://schemas.microsoft.com/office/drawing/2014/main" id="{31A76027-4E91-2CDF-ECAA-FC5845976C1E}"/>
              </a:ext>
            </a:extLst>
          </p:cNvPr>
          <p:cNvSpPr txBox="1">
            <a:spLocks noRot="1"/>
          </p:cNvSpPr>
          <p:nvPr>
            <p:custDataLst>
              <p:tags r:id="rId7"/>
            </p:custDataLst>
          </p:nvPr>
        </p:nvSpPr>
        <p:spPr>
          <a:xfrm>
            <a:off x="1530668" y="684664"/>
            <a:ext cx="5960023" cy="875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逆向设计是什么？（二）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E1C4DA-C1DF-4FE1-83EF-02B32C7EC7D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971881" y="5158376"/>
            <a:ext cx="6310666" cy="95875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000" b="1" spc="15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sym typeface="阿里巴巴普惠体" panose="00020600040101010101" pitchFamily="18" charset="-122"/>
              </a:rPr>
              <a:t>学生能做到 “什么”（如：制作校园植物急救手册）</a:t>
            </a:r>
            <a:endParaRPr lang="en-US" altLang="zh-CN" sz="2000" b="1" strike="noStrike" spc="150" baseline="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7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/>
      <p:bldP spid="29" grpId="1"/>
      <p:bldP spid="39" grpId="0" animBg="1"/>
      <p:bldP spid="39" grpId="1" animBg="1"/>
      <p:bldP spid="40" grpId="0" animBg="1"/>
      <p:bldP spid="40" grpId="1" animBg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AD954-7085-CDBA-6D35-17784E821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049">
            <a:extLst>
              <a:ext uri="{FF2B5EF4-FFF2-40B4-BE49-F238E27FC236}">
                <a16:creationId xmlns:a16="http://schemas.microsoft.com/office/drawing/2014/main" id="{ED6DA840-238B-3562-0731-06FA7BF649C9}"/>
              </a:ext>
            </a:extLst>
          </p:cNvPr>
          <p:cNvSpPr txBox="1">
            <a:spLocks noRot="1"/>
          </p:cNvSpPr>
          <p:nvPr>
            <p:custDataLst>
              <p:tags r:id="rId2"/>
            </p:custDataLst>
          </p:nvPr>
        </p:nvSpPr>
        <p:spPr>
          <a:xfrm>
            <a:off x="1530668" y="684664"/>
            <a:ext cx="5960023" cy="875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逆向设计是什么？（二）</a:t>
            </a:r>
          </a:p>
        </p:txBody>
      </p:sp>
      <p:grpSp>
        <p:nvGrpSpPr>
          <p:cNvPr id="7" name="Oval 53">
            <a:extLst>
              <a:ext uri="{FF2B5EF4-FFF2-40B4-BE49-F238E27FC236}">
                <a16:creationId xmlns:a16="http://schemas.microsoft.com/office/drawing/2014/main" id="{2DE09BA4-2F04-A0D2-2EC6-94567CB630C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053682" y="1211714"/>
            <a:ext cx="4018281" cy="4714240"/>
            <a:chOff x="1920791" y="4689328"/>
            <a:chExt cx="1908048" cy="1914144"/>
          </a:xfrm>
        </p:grpSpPr>
        <p:pic>
          <p:nvPicPr>
            <p:cNvPr id="8" name="Oval 53">
              <a:extLst>
                <a:ext uri="{FF2B5EF4-FFF2-40B4-BE49-F238E27FC236}">
                  <a16:creationId xmlns:a16="http://schemas.microsoft.com/office/drawing/2014/main" id="{604442DE-EF62-CB65-EEA9-B2B3CDBB96C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791" y="4689328"/>
              <a:ext cx="1908048" cy="1914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5B4711F3-19FD-4C1F-7548-C29E3CB2E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2130" y="5153507"/>
              <a:ext cx="914505" cy="91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0" name="Text Box 20">
            <a:extLst>
              <a:ext uri="{FF2B5EF4-FFF2-40B4-BE49-F238E27FC236}">
                <a16:creationId xmlns:a16="http://schemas.microsoft.com/office/drawing/2014/main" id="{F7D571B1-B834-C027-29FC-4C0902A45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350" y="2858545"/>
            <a:ext cx="4022388" cy="11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rPr>
              <a:t>认识 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rPr>
              <a:t>10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rPr>
              <a:t>种植物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rPr>
              <a:t>（知识）</a:t>
            </a:r>
          </a:p>
        </p:txBody>
      </p:sp>
      <p:grpSp>
        <p:nvGrpSpPr>
          <p:cNvPr id="11" name="Oval 53">
            <a:extLst>
              <a:ext uri="{FF2B5EF4-FFF2-40B4-BE49-F238E27FC236}">
                <a16:creationId xmlns:a16="http://schemas.microsoft.com/office/drawing/2014/main" id="{3DC5AD1F-A9AB-C52E-3D30-0222A1ED87A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395410" y="1083433"/>
            <a:ext cx="4018282" cy="4947920"/>
            <a:chOff x="1920791" y="4689328"/>
            <a:chExt cx="1908048" cy="1914144"/>
          </a:xfrm>
        </p:grpSpPr>
        <p:pic>
          <p:nvPicPr>
            <p:cNvPr id="12" name="Oval 53">
              <a:extLst>
                <a:ext uri="{FF2B5EF4-FFF2-40B4-BE49-F238E27FC236}">
                  <a16:creationId xmlns:a16="http://schemas.microsoft.com/office/drawing/2014/main" id="{40376FF9-1972-07A7-EBC1-DFEAFE20C06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791" y="4689328"/>
              <a:ext cx="1908048" cy="1914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EC8F996D-892F-D36C-4C25-06EEAEA5D0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2130" y="5153507"/>
              <a:ext cx="914505" cy="91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4" name="Text Box 20">
            <a:extLst>
              <a:ext uri="{FF2B5EF4-FFF2-40B4-BE49-F238E27FC236}">
                <a16:creationId xmlns:a16="http://schemas.microsoft.com/office/drawing/2014/main" id="{9870F4B0-D808-57D2-5ABB-0637C71CE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213" y="2858545"/>
            <a:ext cx="4022388" cy="11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rPr>
              <a:t>分析如何适应环境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+mn-lt"/>
              </a:rPr>
              <a:t>（理解）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A8C487A-ABD5-7A85-B8C2-4864902F7448}"/>
              </a:ext>
            </a:extLst>
          </p:cNvPr>
          <p:cNvSpPr/>
          <p:nvPr/>
        </p:nvSpPr>
        <p:spPr>
          <a:xfrm>
            <a:off x="5396052" y="2967335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cap="none" spc="0" dirty="0">
                <a:ln/>
                <a:solidFill>
                  <a:schemeClr val="accent4"/>
                </a:solidFill>
                <a:effectLst/>
              </a:rPr>
              <a:t>VS</a:t>
            </a:r>
            <a:endParaRPr lang="zh-CN" alt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8466B6B-B12A-FA00-5B7B-B3718A9ED813}"/>
              </a:ext>
            </a:extLst>
          </p:cNvPr>
          <p:cNvGrpSpPr/>
          <p:nvPr/>
        </p:nvGrpSpPr>
        <p:grpSpPr>
          <a:xfrm>
            <a:off x="2023177" y="5543653"/>
            <a:ext cx="7815391" cy="977768"/>
            <a:chOff x="383452" y="3089029"/>
            <a:chExt cx="7815391" cy="977768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CFF047E-ECA8-B783-0BE4-C30AB6545D31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83452" y="3089029"/>
              <a:ext cx="7815391" cy="625489"/>
            </a:xfrm>
            <a:prstGeom prst="rect">
              <a:avLst/>
            </a:prstGeom>
            <a:solidFill>
              <a:srgbClr val="58B6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6C2A8B1F-E832-23A5-80DD-DEBCA695505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68076" y="3191767"/>
              <a:ext cx="2243061" cy="875030"/>
            </a:xfrm>
            <a:prstGeom prst="rect">
              <a:avLst/>
            </a:prstGeom>
          </p:spPr>
          <p:txBody>
            <a:bodyPr wrap="none" lIns="72000" tIns="0" rIns="72000" bIns="0">
              <a:noAutofit/>
            </a:bodyPr>
            <a:lstStyle/>
            <a:p>
              <a:pPr lvl="0" defTabSz="914400"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</a:rPr>
                <a:t>小贴士：目标要具体可操作，符合小学生认知水平</a:t>
              </a:r>
              <a:endParaRPr lang="en-US" altLang="zh-CN" sz="24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0409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2FD22-BCA4-E547-EEDF-14C687342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98">
            <a:extLst>
              <a:ext uri="{FF2B5EF4-FFF2-40B4-BE49-F238E27FC236}">
                <a16:creationId xmlns:a16="http://schemas.microsoft.com/office/drawing/2014/main" id="{0F01EA9C-1065-DB7F-25FB-A0AA44CA3C2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290821" y="4192156"/>
            <a:ext cx="7822997" cy="1790120"/>
          </a:xfrm>
          <a:prstGeom prst="roundRect">
            <a:avLst>
              <a:gd name="adj" fmla="val 17125"/>
            </a:avLst>
          </a:prstGeom>
          <a:noFill/>
          <a:ln w="12700" cap="rnd">
            <a:solidFill>
              <a:schemeClr val="bg1"/>
            </a:solidFill>
            <a:prstDash val="solid"/>
            <a:round/>
          </a:ln>
          <a:effectLst>
            <a:outerShdw blurRad="279400" dist="165100" dir="4200000" sx="95000" sy="95000" algn="ctr" rotWithShape="0">
              <a:schemeClr val="accent1">
                <a:lumMod val="75000"/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0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8" name="圆角矩形 7">
            <a:extLst>
              <a:ext uri="{FF2B5EF4-FFF2-40B4-BE49-F238E27FC236}">
                <a16:creationId xmlns:a16="http://schemas.microsoft.com/office/drawing/2014/main" id="{656766F7-6651-E705-1984-AE76E4CA57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486534" y="4327009"/>
            <a:ext cx="2253881" cy="479376"/>
          </a:xfrm>
          <a:prstGeom prst="roundRect">
            <a:avLst/>
          </a:prstGeom>
          <a:solidFill>
            <a:srgbClr val="FFBA55"/>
          </a:solidFill>
          <a:ln>
            <a:noFill/>
          </a:ln>
          <a:effectLst>
            <a:outerShdw blurRad="254000" dist="114300" dir="4020000" sx="79000" sy="79000" algn="t" rotWithShape="0">
              <a:srgbClr val="FFBA55">
                <a:alpha val="5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800" b="1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表现性评估</a:t>
            </a:r>
            <a:endParaRPr lang="en-US" altLang="zh-CN" sz="2800" b="1" dirty="0">
              <a:solidFill>
                <a:schemeClr val="lt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49F9CA4-7D9A-04BD-DE18-964CC66B80A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971881" y="2875925"/>
            <a:ext cx="6680119" cy="95875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000" b="1" spc="15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sym typeface="阿里巴巴普惠体" panose="00020600040101010101" pitchFamily="18" charset="-122"/>
              </a:rPr>
              <a:t>学生能解释 “为什么”（如：植物形态与环境的关系）</a:t>
            </a:r>
            <a:endParaRPr lang="en-US" altLang="zh-CN" sz="2000" b="1" strike="noStrike" spc="150" baseline="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39" name="圆角矩形 90">
            <a:extLst>
              <a:ext uri="{FF2B5EF4-FFF2-40B4-BE49-F238E27FC236}">
                <a16:creationId xmlns:a16="http://schemas.microsoft.com/office/drawing/2014/main" id="{FB6016F5-B419-37F9-D0AC-5A011394F4F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290822" y="1980865"/>
            <a:ext cx="7822996" cy="1790120"/>
          </a:xfrm>
          <a:prstGeom prst="roundRect">
            <a:avLst>
              <a:gd name="adj" fmla="val 17125"/>
            </a:avLst>
          </a:prstGeom>
          <a:noFill/>
          <a:ln w="12700" cap="rnd" cmpd="sng">
            <a:solidFill>
              <a:schemeClr val="bg1"/>
            </a:solidFill>
            <a:prstDash val="solid"/>
            <a:round/>
          </a:ln>
          <a:effectLst>
            <a:outerShdw blurRad="279400" dist="165100" dir="4200000" sx="95000" sy="95000" algn="ctr" rotWithShape="0">
              <a:schemeClr val="accent1">
                <a:lumMod val="75000"/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0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40" name="圆角矩形 91">
            <a:extLst>
              <a:ext uri="{FF2B5EF4-FFF2-40B4-BE49-F238E27FC236}">
                <a16:creationId xmlns:a16="http://schemas.microsoft.com/office/drawing/2014/main" id="{4A2765F3-4A23-D76F-AEC1-D3BE9C1C817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486534" y="2105570"/>
            <a:ext cx="2253881" cy="51357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254000" dist="114300" dir="4020000" sx="79000" sy="79000" algn="t" rotWithShape="0">
              <a:srgbClr val="425851">
                <a:alpha val="5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2800" b="1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理解目标</a:t>
            </a:r>
            <a:endParaRPr lang="en-US" altLang="zh-CN" sz="2800" b="1" dirty="0">
              <a:solidFill>
                <a:schemeClr val="lt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  <p:sp>
        <p:nvSpPr>
          <p:cNvPr id="2" name="标题 2049">
            <a:extLst>
              <a:ext uri="{FF2B5EF4-FFF2-40B4-BE49-F238E27FC236}">
                <a16:creationId xmlns:a16="http://schemas.microsoft.com/office/drawing/2014/main" id="{D36640F3-A79D-8C85-EF6B-E6B3AC9AA7B7}"/>
              </a:ext>
            </a:extLst>
          </p:cNvPr>
          <p:cNvSpPr txBox="1">
            <a:spLocks noRot="1"/>
          </p:cNvSpPr>
          <p:nvPr>
            <p:custDataLst>
              <p:tags r:id="rId7"/>
            </p:custDataLst>
          </p:nvPr>
        </p:nvSpPr>
        <p:spPr>
          <a:xfrm>
            <a:off x="1530668" y="684664"/>
            <a:ext cx="5960023" cy="875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逆向设计是什么？（二）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A1CDFC2-137F-572D-D3CB-F834335F46D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971881" y="5158376"/>
            <a:ext cx="6310666" cy="95875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000" b="1" spc="15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sym typeface="阿里巴巴普惠体" panose="00020600040101010101" pitchFamily="18" charset="-122"/>
              </a:rPr>
              <a:t>学生能做到 “什么”（如：制作校园植物急救手册）</a:t>
            </a:r>
            <a:endParaRPr lang="en-US" altLang="zh-CN" sz="2000" b="1" strike="noStrike" spc="150" baseline="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929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/>
      <p:bldP spid="29" grpId="1"/>
      <p:bldP spid="39" grpId="0" animBg="1"/>
      <p:bldP spid="39" grpId="1" animBg="1"/>
      <p:bldP spid="40" grpId="0" animBg="1"/>
      <p:bldP spid="40" grpId="1" animBg="1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049"/>
          <p:cNvSpPr txBox="1">
            <a:spLocks noRot="1"/>
          </p:cNvSpPr>
          <p:nvPr>
            <p:custDataLst>
              <p:tags r:id="rId2"/>
            </p:custDataLst>
          </p:nvPr>
        </p:nvSpPr>
        <p:spPr>
          <a:xfrm>
            <a:off x="1661363" y="627859"/>
            <a:ext cx="10458132" cy="875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校园植物大探秘 </a:t>
            </a:r>
            <a:r>
              <a:rPr lang="en-US" altLang="zh-CN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:</a:t>
            </a:r>
            <a:r>
              <a:rPr lang="zh-CN" altLang="en-US" sz="3600" dirty="0">
                <a:solidFill>
                  <a:srgbClr val="FFBC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从 “看热闹” 到 “看门道”</a:t>
            </a:r>
            <a:endParaRPr lang="en-US" altLang="zh-CN" sz="3600" dirty="0">
              <a:solidFill>
                <a:srgbClr val="FFBC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pic>
        <p:nvPicPr>
          <p:cNvPr id="18" name="图片 17" descr="51miz-E1194407-038FAE3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21262" y="4246880"/>
            <a:ext cx="2808471" cy="210635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08091" y="2009894"/>
            <a:ext cx="8707178" cy="34932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传统做法：观察记录→画画填表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逆向做法：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目标：理解 “植物形态与生存环境的关系”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评估：小组制作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植物生存智慧手册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活动：观察 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查阅 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 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辩论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zExYzczM2U4NTNjMDQ2NjZiNjg0MjgxMzQ5ODFhYTQifQ=="/>
  <p:tag name="KSO_WPP_MARK_KEY" val="fc3fffb5-a273-4550-840b-fe9f07aff9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请言简意赅的阐述您的观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79_5*l_h_f*1_2_1"/>
  <p:tag name="KSO_WM_TEMPLATE_CATEGORY" val="diagram"/>
  <p:tag name="KSO_WM_TEMPLATE_INDEX" val="20228779"/>
  <p:tag name="KSO_WM_UNIT_LAYERLEVEL" val="1_1_1"/>
  <p:tag name="KSO_WM_TAG_VERSION" val="1.0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633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633"/>
  <p:tag name="KSO_WM_SLIDE_TYPE" val="sectionTitle"/>
  <p:tag name="KSO_WM_SLIDE_SUBTYPE" val="pureTxt"/>
  <p:tag name="KSO_WM_SLIDE_LAYOUT" val="a_b_e"/>
  <p:tag name="KSO_WM_SLIDE_LAYOUT_CNT" val="1_1_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96,&quot;width&quot;:6528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633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633"/>
  <p:tag name="KSO_WM_SLIDE_TYPE" val="sectionTitle"/>
  <p:tag name="KSO_WM_SLIDE_SUBTYPE" val="pureTxt"/>
  <p:tag name="KSO_WM_SLIDE_LAYOUT" val="a_b_e"/>
  <p:tag name="KSO_WM_SLIDE_LAYOUT_CNT" val="1_1_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96,&quot;width&quot;:6528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633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633"/>
  <p:tag name="KSO_WM_SLIDE_TYPE" val="sectionTitle"/>
  <p:tag name="KSO_WM_SLIDE_SUBTYPE" val="pureTxt"/>
  <p:tag name="KSO_WM_SLIDE_LAYOUT" val="a_b_e"/>
  <p:tag name="KSO_WM_SLIDE_LAYOUT_CNT" val="1_1_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96,&quot;width&quot;:652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633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633"/>
  <p:tag name="KSO_WM_SLIDE_TYPE" val="sectionTitle"/>
  <p:tag name="KSO_WM_SLIDE_SUBTYPE" val="pureTxt"/>
  <p:tag name="KSO_WM_SLIDE_LAYOUT" val="a_b_e"/>
  <p:tag name="KSO_WM_SLIDE_LAYOUT_CNT" val="1_1_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96,&quot;width&quot;:6528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633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633"/>
  <p:tag name="KSO_WM_SLIDE_TYPE" val="sectionTitle"/>
  <p:tag name="KSO_WM_SLIDE_SUBTYPE" val="pureTxt"/>
  <p:tag name="KSO_WM_SLIDE_LAYOUT" val="a_b_e"/>
  <p:tag name="KSO_WM_SLIDE_LAYOUT_CNT" val="1_1_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96,&quot;width&quot;:6528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633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633"/>
  <p:tag name="KSO_WM_SLIDE_TYPE" val="sectionTitle"/>
  <p:tag name="KSO_WM_SLIDE_SUBTYPE" val="pureTxt"/>
  <p:tag name="KSO_WM_SLIDE_LAYOUT" val="a_b_e"/>
  <p:tag name="KSO_WM_SLIDE_LAYOUT_CNT" val="1_1_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96,&quot;width&quot;:6528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633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633"/>
  <p:tag name="KSO_WM_SLIDE_TYPE" val="sectionTitle"/>
  <p:tag name="KSO_WM_SLIDE_SUBTYPE" val="pureTxt"/>
  <p:tag name="KSO_WM_SLIDE_LAYOUT" val="a_b_e"/>
  <p:tag name="KSO_WM_SLIDE_LAYOUT_CNT" val="1_1_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2476.9994201033214,&quot;width&quot;:3964.4705655250405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633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633"/>
  <p:tag name="KSO_WM_SLIDE_TYPE" val="sectionTitle"/>
  <p:tag name="KSO_WM_SLIDE_SUBTYPE" val="pureTxt"/>
  <p:tag name="KSO_WM_SLIDE_LAYOUT" val="a_b_e"/>
  <p:tag name="KSO_WM_SLIDE_LAYOUT_CNT" val="1_1_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96,&quot;width&quot;:6528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TYPE" val="text"/>
  <p:tag name="KSO_WM_SLIDE_SUBTYPE" val="picTxt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24.599650680520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79_5*l_h_i*1_2_1"/>
  <p:tag name="KSO_WM_TEMPLATE_CATEGORY" val="diagram"/>
  <p:tag name="KSO_WM_TEMPLATE_INDEX" val="20228779"/>
  <p:tag name="KSO_WM_UNIT_LAYERLEVEL" val="1_1_1"/>
  <p:tag name="KSO_WM_TAG_VERSION" val="1.0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8779_5*l_h_i*1_2_2"/>
  <p:tag name="KSO_WM_TEMPLATE_CATEGORY" val="diagram"/>
  <p:tag name="KSO_WM_TEMPLATE_INDEX" val="20228779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请言简意赅的阐述您的观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79_5*l_h_f*1_2_1"/>
  <p:tag name="KSO_WM_TEMPLATE_CATEGORY" val="diagram"/>
  <p:tag name="KSO_WM_TEMPLATE_INDEX" val="20228779"/>
  <p:tag name="KSO_WM_UNIT_LAYERLEVEL" val="1_1_1"/>
  <p:tag name="KSO_WM_TAG_VERSION" val="1.0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79_5*l_h_i*1_1_1"/>
  <p:tag name="KSO_WM_TEMPLATE_CATEGORY" val="diagram"/>
  <p:tag name="KSO_WM_TEMPLATE_INDEX" val="20228779"/>
  <p:tag name="KSO_WM_UNIT_LAYERLEVEL" val="1_1_1"/>
  <p:tag name="KSO_WM_TAG_VERSION" val="1.0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8779_5*l_h_i*1_1_2"/>
  <p:tag name="KSO_WM_TEMPLATE_CATEGORY" val="diagram"/>
  <p:tag name="KSO_WM_TEMPLATE_INDEX" val="20228779"/>
  <p:tag name="KSO_WM_UNIT_LAYERLEVEL" val="1_1_1"/>
  <p:tag name="KSO_WM_TAG_VERSION" val="1.0"/>
  <p:tag name="KSO_WM_UNIT_FILL_FORE_SCHEMECOLOR_INDEX_BRIGHTNESS" val="0"/>
  <p:tag name="KSO_WM_UNIT_FILL_FORE_SCHEMECOLOR_INDEX" val="9"/>
  <p:tag name="KSO_WM_UNIT_FILL_TYPE" val="1"/>
  <p:tag name="KSO_WM_UNIT_SHADOW_SCHEMECOLOR_INDEX_BRIGHTNESS" val="-0.25"/>
  <p:tag name="KSO_WM_UNIT_SHADOW_SCHEMECOLOR_INDEX" val="9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请言简意赅的阐述您的观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79_5*l_h_f*1_2_1"/>
  <p:tag name="KSO_WM_TEMPLATE_CATEGORY" val="diagram"/>
  <p:tag name="KSO_WM_TEMPLATE_INDEX" val="20228779"/>
  <p:tag name="KSO_WM_UNIT_LAYERLEVEL" val="1_1_1"/>
  <p:tag name="KSO_WM_TAG_VERSION" val="1.0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TYPE" val="text"/>
  <p:tag name="KSO_WM_SLIDE_SUBTYPE" val="picTxt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24.599650680520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TYPE" val="text"/>
  <p:tag name="KSO_WM_SLIDE_SUBTYPE" val="picTxt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24.599650680520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79_5*l_h_i*1_2_1"/>
  <p:tag name="KSO_WM_TEMPLATE_CATEGORY" val="diagram"/>
  <p:tag name="KSO_WM_TEMPLATE_INDEX" val="20228779"/>
  <p:tag name="KSO_WM_UNIT_LAYERLEVEL" val="1_1_1"/>
  <p:tag name="KSO_WM_TAG_VERSION" val="1.0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8779_5*l_h_i*1_2_2"/>
  <p:tag name="KSO_WM_TEMPLATE_CATEGORY" val="diagram"/>
  <p:tag name="KSO_WM_TEMPLATE_INDEX" val="20228779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请言简意赅的阐述您的观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79_5*l_h_f*1_2_1"/>
  <p:tag name="KSO_WM_TEMPLATE_CATEGORY" val="diagram"/>
  <p:tag name="KSO_WM_TEMPLATE_INDEX" val="20228779"/>
  <p:tag name="KSO_WM_UNIT_LAYERLEVEL" val="1_1_1"/>
  <p:tag name="KSO_WM_TAG_VERSION" val="1.0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79_5*l_h_i*1_1_1"/>
  <p:tag name="KSO_WM_TEMPLATE_CATEGORY" val="diagram"/>
  <p:tag name="KSO_WM_TEMPLATE_INDEX" val="20228779"/>
  <p:tag name="KSO_WM_UNIT_LAYERLEVEL" val="1_1_1"/>
  <p:tag name="KSO_WM_TAG_VERSION" val="1.0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8779_5*l_h_i*1_1_2"/>
  <p:tag name="KSO_WM_TEMPLATE_CATEGORY" val="diagram"/>
  <p:tag name="KSO_WM_TEMPLATE_INDEX" val="20228779"/>
  <p:tag name="KSO_WM_UNIT_LAYERLEVEL" val="1_1_1"/>
  <p:tag name="KSO_WM_TAG_VERSION" val="1.0"/>
  <p:tag name="KSO_WM_UNIT_FILL_FORE_SCHEMECOLOR_INDEX_BRIGHTNESS" val="0"/>
  <p:tag name="KSO_WM_UNIT_FILL_FORE_SCHEMECOLOR_INDEX" val="9"/>
  <p:tag name="KSO_WM_UNIT_FILL_TYPE" val="1"/>
  <p:tag name="KSO_WM_UNIT_SHADOW_SCHEMECOLOR_INDEX_BRIGHTNESS" val="-0.25"/>
  <p:tag name="KSO_WM_UNIT_SHADOW_SCHEMECOLOR_INDEX" val="9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请言简意赅的阐述您的观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79_5*l_h_f*1_2_1"/>
  <p:tag name="KSO_WM_TEMPLATE_CATEGORY" val="diagram"/>
  <p:tag name="KSO_WM_TEMPLATE_INDEX" val="20228779"/>
  <p:tag name="KSO_WM_UNIT_LAYERLEVEL" val="1_1_1"/>
  <p:tag name="KSO_WM_TAG_VERSION" val="1.0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TYPE" val="text"/>
  <p:tag name="KSO_WM_SLIDE_SUBTYPE" val="picTxt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24.599650680520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TYPE" val="text"/>
  <p:tag name="KSO_WM_SLIDE_SUBTYPE" val="picTxt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24.599650680520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79_5*l_h_i*1_2_1"/>
  <p:tag name="KSO_WM_TEMPLATE_CATEGORY" val="diagram"/>
  <p:tag name="KSO_WM_TEMPLATE_INDEX" val="20228779"/>
  <p:tag name="KSO_WM_UNIT_LAYERLEVEL" val="1_1_1"/>
  <p:tag name="KSO_WM_TAG_VERSION" val="1.0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8779_5*l_h_i*1_2_2"/>
  <p:tag name="KSO_WM_TEMPLATE_CATEGORY" val="diagram"/>
  <p:tag name="KSO_WM_TEMPLATE_INDEX" val="20228779"/>
  <p:tag name="KSO_WM_UNIT_LAYERLEVEL" val="1_1_1"/>
  <p:tag name="KSO_WM_TAG_VERSION" val="1.0"/>
  <p:tag name="KSO_WM_UNIT_FILL_FORE_SCHEMECOLOR_INDEX_BRIGHTNESS" val="0"/>
  <p:tag name="KSO_WM_UNIT_FILL_FORE_SCHEMECOLOR_INDEX" val="5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请言简意赅的阐述您的观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79_5*l_h_f*1_2_1"/>
  <p:tag name="KSO_WM_TEMPLATE_CATEGORY" val="diagram"/>
  <p:tag name="KSO_WM_TEMPLATE_INDEX" val="20228779"/>
  <p:tag name="KSO_WM_UNIT_LAYERLEVEL" val="1_1_1"/>
  <p:tag name="KSO_WM_TAG_VERSION" val="1.0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79_5*l_h_i*1_1_1"/>
  <p:tag name="KSO_WM_TEMPLATE_CATEGORY" val="diagram"/>
  <p:tag name="KSO_WM_TEMPLATE_INDEX" val="20228779"/>
  <p:tag name="KSO_WM_UNIT_LAYERLEVEL" val="1_1_1"/>
  <p:tag name="KSO_WM_TAG_VERSION" val="1.0"/>
  <p:tag name="KSO_WM_UNIT_SHADOW_SCHEMECOLOR_INDEX_BRIGHTNESS" val="-0.25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8779_5*l_h_i*1_1_2"/>
  <p:tag name="KSO_WM_TEMPLATE_CATEGORY" val="diagram"/>
  <p:tag name="KSO_WM_TEMPLATE_INDEX" val="20228779"/>
  <p:tag name="KSO_WM_UNIT_LAYERLEVEL" val="1_1_1"/>
  <p:tag name="KSO_WM_TAG_VERSION" val="1.0"/>
  <p:tag name="KSO_WM_UNIT_FILL_FORE_SCHEMECOLOR_INDEX_BRIGHTNESS" val="0"/>
  <p:tag name="KSO_WM_UNIT_FILL_FORE_SCHEMECOLOR_INDEX" val="9"/>
  <p:tag name="KSO_WM_UNIT_FILL_TYPE" val="1"/>
  <p:tag name="KSO_WM_UNIT_SHADOW_SCHEMECOLOR_INDEX_BRIGHTNESS" val="-0.25"/>
  <p:tag name="KSO_WM_UNIT_SHADOW_SCHEMECOLOR_INDEX" val="9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Muyao-Softbrush"/>
        <a:cs typeface=""/>
      </a:majorFont>
      <a:minorFont>
        <a:latin typeface="Arial"/>
        <a:ea typeface="Muyao-Softbrush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uyao-Softbrush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uyao-Softbrush"/>
        <a:ea typeface=""/>
        <a:cs typeface=""/>
        <a:font script="Jpan" typeface="ＭＳ Ｐゴシック"/>
        <a:font script="Hang" typeface="맑은 고딕"/>
        <a:font script="Hans" typeface="Muyao-Softbrush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uyao-Softbrush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uyao-Softbrush"/>
        <a:ea typeface=""/>
        <a:cs typeface=""/>
        <a:font script="Jpan" typeface="ＭＳ Ｐゴシック"/>
        <a:font script="Hang" typeface="맑은 고딕"/>
        <a:font script="Hans" typeface="Muyao-Softbrush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614</Words>
  <Application>Microsoft Office PowerPoint</Application>
  <PresentationFormat>宽屏</PresentationFormat>
  <Paragraphs>86</Paragraphs>
  <Slides>17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阿里巴巴普惠体</vt:lpstr>
      <vt:lpstr>Arial</vt:lpstr>
      <vt:lpstr>宋体</vt:lpstr>
      <vt:lpstr>DIN Mittelschrift Std</vt:lpstr>
      <vt:lpstr>黑体</vt:lpstr>
      <vt:lpstr>华文新魏</vt:lpstr>
      <vt:lpstr>字体管家光荣绽放</vt:lpstr>
      <vt:lpstr>Wingdings</vt:lpstr>
      <vt:lpstr>华文楷体</vt:lpstr>
      <vt:lpstr>Calibri</vt:lpstr>
      <vt:lpstr>思源黑体</vt:lpstr>
      <vt:lpstr>楷体</vt:lpstr>
      <vt:lpstr>隶书</vt:lpstr>
      <vt:lpstr>思源宋体 CN Heavy</vt:lpstr>
      <vt:lpstr>Muyao-Softbrush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小小 胡</cp:lastModifiedBy>
  <cp:revision>227</cp:revision>
  <dcterms:created xsi:type="dcterms:W3CDTF">2019-06-19T02:08:00Z</dcterms:created>
  <dcterms:modified xsi:type="dcterms:W3CDTF">2025-06-13T00:45:38Z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4E7CACDDCB57420B95F9233D27EB8FBA_12</vt:lpwstr>
  </property>
</Properties>
</file>