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29"/>
  </p:handoutMasterIdLst>
  <p:sldIdLst>
    <p:sldId id="256" r:id="rId3"/>
    <p:sldId id="257" r:id="rId5"/>
    <p:sldId id="258" r:id="rId6"/>
    <p:sldId id="259" r:id="rId7"/>
    <p:sldId id="282" r:id="rId8"/>
    <p:sldId id="271" r:id="rId9"/>
    <p:sldId id="273" r:id="rId10"/>
    <p:sldId id="283" r:id="rId11"/>
    <p:sldId id="270" r:id="rId12"/>
    <p:sldId id="274" r:id="rId13"/>
    <p:sldId id="275" r:id="rId14"/>
    <p:sldId id="298" r:id="rId15"/>
    <p:sldId id="299" r:id="rId16"/>
    <p:sldId id="300" r:id="rId17"/>
    <p:sldId id="301" r:id="rId18"/>
    <p:sldId id="302" r:id="rId19"/>
    <p:sldId id="304" r:id="rId20"/>
    <p:sldId id="305" r:id="rId21"/>
    <p:sldId id="272" r:id="rId22"/>
    <p:sldId id="284" r:id="rId23"/>
    <p:sldId id="276" r:id="rId24"/>
    <p:sldId id="277" r:id="rId25"/>
    <p:sldId id="307" r:id="rId26"/>
    <p:sldId id="280" r:id="rId27"/>
    <p:sldId id="285" r:id="rId28"/>
  </p:sldIdLst>
  <p:sldSz cx="12192000" cy="6858000"/>
  <p:notesSz cx="6858000" cy="9144000"/>
  <p:embeddedFontLst>
    <p:embeddedFont>
      <p:font typeface="微软雅黑" panose="020B0503020204020204" charset="-122"/>
      <p:regular r:id="rId33"/>
    </p:embeddedFont>
    <p:embeddedFont>
      <p:font typeface="华康行楷体 W5" panose="03000509000000000000" charset="-122"/>
      <p:regular r:id="rId34"/>
    </p:embeddedFont>
    <p:embeddedFont>
      <p:font typeface="楷体" panose="02010609060101010101" charset="-122"/>
      <p:regular r:id="rId35"/>
    </p:embeddedFont>
    <p:embeddedFont>
      <p:font typeface="有澤行書" panose="03000509000000000000" charset="0"/>
      <p:regular r:id="rId36"/>
    </p:embeddedFont>
    <p:embeddedFont>
      <p:font typeface="方正苏新诗柳楷简体" panose="02000000000000000000" charset="-122"/>
      <p:regular r:id="rId37"/>
    </p:embeddedFont>
    <p:embeddedFont>
      <p:font typeface="方正启体繁体" panose="03000509000000000000" charset="-122"/>
      <p:regular r:id="rId38"/>
    </p:embeddedFont>
    <p:embeddedFont>
      <p:font typeface="汉仪书魂体简" panose="02010600000101010101" charset="-122"/>
      <p:regular r:id="rId39"/>
    </p:embeddedFont>
    <p:embeddedFont>
      <p:font typeface="汉仪中黑简" panose="02010600000101010101" charset="-122"/>
      <p:regular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7" userDrawn="1">
          <p15:clr>
            <a:srgbClr val="A4A3A4"/>
          </p15:clr>
        </p15:guide>
        <p15:guide id="2" pos="38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D4E0"/>
    <a:srgbClr val="57495F"/>
    <a:srgbClr val="B6A9BD"/>
    <a:srgbClr val="5D7045"/>
    <a:srgbClr val="809C60"/>
    <a:srgbClr val="9CB38A"/>
    <a:srgbClr val="E6E2EA"/>
    <a:srgbClr val="DCDCDC"/>
    <a:srgbClr val="F0F0F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78" d="100"/>
          <a:sy n="78" d="100"/>
        </p:scale>
        <p:origin x="654" y="54"/>
      </p:cViewPr>
      <p:guideLst>
        <p:guide orient="horz" pos="2167"/>
        <p:guide pos="3824"/>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gs" Target="tags/tag120.xml"/><Relationship Id="rId40" Type="http://schemas.openxmlformats.org/officeDocument/2006/relationships/font" Target="fonts/font8.fntdata"/><Relationship Id="rId4" Type="http://schemas.openxmlformats.org/officeDocument/2006/relationships/notesMaster" Target="notesMasters/notesMaster1.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3"/>
            </p:custDataLst>
          </p:nvPr>
        </p:nvSpPr>
        <p:spPr/>
        <p:txBody>
          <a:bodyPr/>
          <a:lstStyle/>
          <a:p>
            <a:endParaRPr lang="zh-CN" altLang="en-US" dirty="0"/>
          </a:p>
        </p:txBody>
      </p:sp>
      <p:sp>
        <p:nvSpPr>
          <p:cNvPr id="18" name="灯片编号占位符 17"/>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59.xml"/><Relationship Id="rId16" Type="http://schemas.openxmlformats.org/officeDocument/2006/relationships/tags" Target="../tags/tag58.xml"/><Relationship Id="rId15" Type="http://schemas.openxmlformats.org/officeDocument/2006/relationships/tags" Target="../tags/tag57.xml"/><Relationship Id="rId14" Type="http://schemas.openxmlformats.org/officeDocument/2006/relationships/tags" Target="../tags/tag56.xml"/><Relationship Id="rId13" Type="http://schemas.openxmlformats.org/officeDocument/2006/relationships/tags" Target="../tags/tag55.xml"/><Relationship Id="rId12" Type="http://schemas.openxmlformats.org/officeDocument/2006/relationships/tags" Target="../tags/tag5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tags" Target="../tags/tag60.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92.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3.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9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9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96.xml"/><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7.xml"/><Relationship Id="rId2" Type="http://schemas.openxmlformats.org/officeDocument/2006/relationships/image" Target="../media/image30.pn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8.xml"/><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99.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00.xml"/><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1" Type="http://schemas.openxmlformats.org/officeDocument/2006/relationships/slideLayout" Target="../slideLayouts/slideLayout2.xml"/><Relationship Id="rId20" Type="http://schemas.openxmlformats.org/officeDocument/2006/relationships/tags" Target="../tags/tag113.xml"/><Relationship Id="rId2" Type="http://schemas.openxmlformats.org/officeDocument/2006/relationships/tags" Target="../tags/tag101.xml"/><Relationship Id="rId19" Type="http://schemas.openxmlformats.org/officeDocument/2006/relationships/image" Target="../media/image45.jpeg"/><Relationship Id="rId18" Type="http://schemas.openxmlformats.org/officeDocument/2006/relationships/image" Target="../media/image44.jpeg"/><Relationship Id="rId17" Type="http://schemas.openxmlformats.org/officeDocument/2006/relationships/image" Target="../media/image43.jpeg"/><Relationship Id="rId16" Type="http://schemas.openxmlformats.org/officeDocument/2006/relationships/image" Target="../media/image42.jpeg"/><Relationship Id="rId15" Type="http://schemas.openxmlformats.org/officeDocument/2006/relationships/image" Target="../media/image41.png"/><Relationship Id="rId14" Type="http://schemas.openxmlformats.org/officeDocument/2006/relationships/image" Target="../media/image40.jpeg"/><Relationship Id="rId13" Type="http://schemas.openxmlformats.org/officeDocument/2006/relationships/tags" Target="../tags/tag112.xml"/><Relationship Id="rId12" Type="http://schemas.openxmlformats.org/officeDocument/2006/relationships/tags" Target="../tags/tag111.xml"/><Relationship Id="rId11" Type="http://schemas.openxmlformats.org/officeDocument/2006/relationships/tags" Target="../tags/tag110.xml"/><Relationship Id="rId10" Type="http://schemas.openxmlformats.org/officeDocument/2006/relationships/tags" Target="../tags/tag109.xml"/><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image" Target="../media/image1.png"/><Relationship Id="rId14" Type="http://schemas.openxmlformats.org/officeDocument/2006/relationships/slideLayout" Target="../slideLayouts/slideLayout2.xml"/><Relationship Id="rId13" Type="http://schemas.openxmlformats.org/officeDocument/2006/relationships/tags" Target="../tags/tag71.xml"/><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4.xml"/><Relationship Id="rId2" Type="http://schemas.openxmlformats.org/officeDocument/2006/relationships/image" Target="../media/image1.png"/><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5.xml"/><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16.xml"/><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7.xml"/><Relationship Id="rId2" Type="http://schemas.openxmlformats.org/officeDocument/2006/relationships/image" Target="../media/image1.pn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18.xml"/><Relationship Id="rId5" Type="http://schemas.openxmlformats.org/officeDocument/2006/relationships/image" Target="../media/image50.jpeg"/><Relationship Id="rId4" Type="http://schemas.openxmlformats.org/officeDocument/2006/relationships/image" Target="../media/image49.jpeg"/><Relationship Id="rId3"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tags" Target="../tags/tag119.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2.xml"/><Relationship Id="rId2" Type="http://schemas.openxmlformats.org/officeDocument/2006/relationships/image" Target="../media/image1.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image" Target="../media/image8.jpeg"/><Relationship Id="rId7" Type="http://schemas.openxmlformats.org/officeDocument/2006/relationships/image" Target="../media/image7.jpeg"/><Relationship Id="rId6" Type="http://schemas.openxmlformats.org/officeDocument/2006/relationships/image" Target="../media/image6.jpeg"/><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0" Type="http://schemas.openxmlformats.org/officeDocument/2006/relationships/slideLayout" Target="../slideLayouts/slideLayout2.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8.xml"/><Relationship Id="rId2" Type="http://schemas.openxmlformats.org/officeDocument/2006/relationships/image" Target="../media/image1.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tags" Target="../tags/tag84.xml"/><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image" Target="../media/image1.png"/><Relationship Id="rId13" Type="http://schemas.openxmlformats.org/officeDocument/2006/relationships/slideLayout" Target="../slideLayouts/slideLayout2.xml"/><Relationship Id="rId12" Type="http://schemas.openxmlformats.org/officeDocument/2006/relationships/tags" Target="../tags/tag88.xml"/><Relationship Id="rId11" Type="http://schemas.openxmlformats.org/officeDocument/2006/relationships/tags" Target="../tags/tag87.xml"/><Relationship Id="rId10" Type="http://schemas.openxmlformats.org/officeDocument/2006/relationships/tags" Target="../tags/tag86.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0.xml"/><Relationship Id="rId2" Type="http://schemas.openxmlformats.org/officeDocument/2006/relationships/image" Target="../media/image1.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1.xml"/><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4"/>
          <p:cNvPicPr>
            <a:picLocks noChangeAspect="1"/>
          </p:cNvPicPr>
          <p:nvPr/>
        </p:nvPicPr>
        <p:blipFill>
          <a:blip r:embed="rId1"/>
          <a:stretch>
            <a:fillRect/>
          </a:stretch>
        </p:blipFill>
        <p:spPr>
          <a:xfrm>
            <a:off x="-635" y="2487930"/>
            <a:ext cx="2317115" cy="4364990"/>
          </a:xfrm>
          <a:prstGeom prst="rect">
            <a:avLst/>
          </a:prstGeom>
        </p:spPr>
      </p:pic>
      <p:pic>
        <p:nvPicPr>
          <p:cNvPr id="3" name="图片 2" descr="2"/>
          <p:cNvPicPr>
            <a:picLocks noChangeAspect="1"/>
          </p:cNvPicPr>
          <p:nvPr/>
        </p:nvPicPr>
        <p:blipFill>
          <a:blip r:embed="rId2"/>
          <a:stretch>
            <a:fillRect/>
          </a:stretch>
        </p:blipFill>
        <p:spPr>
          <a:xfrm>
            <a:off x="10126980" y="3195955"/>
            <a:ext cx="2077085" cy="3656965"/>
          </a:xfrm>
          <a:prstGeom prst="rect">
            <a:avLst/>
          </a:prstGeom>
        </p:spPr>
      </p:pic>
      <p:sp>
        <p:nvSpPr>
          <p:cNvPr id="7" name="矩形 6"/>
          <p:cNvSpPr/>
          <p:nvPr/>
        </p:nvSpPr>
        <p:spPr>
          <a:xfrm>
            <a:off x="1122045" y="857885"/>
            <a:ext cx="10147935" cy="5190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descr="3"/>
          <p:cNvPicPr>
            <a:picLocks noChangeAspect="1"/>
          </p:cNvPicPr>
          <p:nvPr/>
        </p:nvPicPr>
        <p:blipFill>
          <a:blip r:embed="rId3"/>
          <a:stretch>
            <a:fillRect/>
          </a:stretch>
        </p:blipFill>
        <p:spPr>
          <a:xfrm>
            <a:off x="8665210" y="-17145"/>
            <a:ext cx="3538855" cy="5777865"/>
          </a:xfrm>
          <a:prstGeom prst="rect">
            <a:avLst/>
          </a:prstGeom>
        </p:spPr>
      </p:pic>
      <p:pic>
        <p:nvPicPr>
          <p:cNvPr id="2" name="图片 1" descr="1"/>
          <p:cNvPicPr>
            <a:picLocks noChangeAspect="1"/>
          </p:cNvPicPr>
          <p:nvPr/>
        </p:nvPicPr>
        <p:blipFill>
          <a:blip r:embed="rId4"/>
          <a:stretch>
            <a:fillRect/>
          </a:stretch>
        </p:blipFill>
        <p:spPr>
          <a:xfrm>
            <a:off x="-635" y="-17145"/>
            <a:ext cx="2372360" cy="4866640"/>
          </a:xfrm>
          <a:prstGeom prst="rect">
            <a:avLst/>
          </a:prstGeom>
        </p:spPr>
      </p:pic>
      <p:sp>
        <p:nvSpPr>
          <p:cNvPr id="8" name="矩形 7"/>
          <p:cNvSpPr/>
          <p:nvPr/>
        </p:nvSpPr>
        <p:spPr>
          <a:xfrm>
            <a:off x="979170" y="727075"/>
            <a:ext cx="10420985" cy="5431155"/>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5"/>
          <p:cNvPicPr>
            <a:picLocks noChangeAspect="1"/>
          </p:cNvPicPr>
          <p:nvPr/>
        </p:nvPicPr>
        <p:blipFill>
          <a:blip r:embed="rId5"/>
          <a:stretch>
            <a:fillRect/>
          </a:stretch>
        </p:blipFill>
        <p:spPr>
          <a:xfrm>
            <a:off x="7073265" y="4694555"/>
            <a:ext cx="3402330" cy="2158365"/>
          </a:xfrm>
          <a:prstGeom prst="rect">
            <a:avLst/>
          </a:prstGeom>
        </p:spPr>
      </p:pic>
      <p:sp>
        <p:nvSpPr>
          <p:cNvPr id="10" name="文本框 9"/>
          <p:cNvSpPr txBox="1"/>
          <p:nvPr/>
        </p:nvSpPr>
        <p:spPr>
          <a:xfrm>
            <a:off x="1409065" y="2241550"/>
            <a:ext cx="9373870" cy="1260475"/>
          </a:xfrm>
          <a:prstGeom prst="rect">
            <a:avLst/>
          </a:prstGeom>
          <a:noFill/>
        </p:spPr>
        <p:txBody>
          <a:bodyPr wrap="square" rtlCol="0">
            <a:spAutoFit/>
          </a:bodyPr>
          <a:p>
            <a:pPr algn="ctr"/>
            <a:r>
              <a:rPr lang="en-US" altLang="zh-CN" sz="4000">
                <a:solidFill>
                  <a:srgbClr val="57495F"/>
                </a:solidFill>
                <a:latin typeface="华康行楷体 W5" panose="03000509000000000000" charset="-122"/>
                <a:ea typeface="华康行楷体 W5" panose="03000509000000000000" charset="-122"/>
                <a:cs typeface="华康行楷体 W5" panose="03000509000000000000" charset="-122"/>
                <a:sym typeface="华康行楷体 W5" panose="03000509000000000000" charset="-122"/>
              </a:rPr>
              <a:t>“</a:t>
            </a:r>
            <a:r>
              <a:rPr lang="zh-CN" altLang="en-US" sz="4000">
                <a:solidFill>
                  <a:srgbClr val="57495F"/>
                </a:solidFill>
                <a:latin typeface="华康行楷体 W5" panose="03000509000000000000" charset="-122"/>
                <a:ea typeface="华康行楷体 W5" panose="03000509000000000000" charset="-122"/>
                <a:cs typeface="华康行楷体 W5" panose="03000509000000000000" charset="-122"/>
                <a:sym typeface="华康行楷体 W5" panose="03000509000000000000" charset="-122"/>
              </a:rPr>
              <a:t>老无所依</a:t>
            </a:r>
            <a:r>
              <a:rPr lang="en-US" altLang="zh-CN" sz="4000">
                <a:solidFill>
                  <a:srgbClr val="57495F"/>
                </a:solidFill>
                <a:latin typeface="华康行楷体 W5" panose="03000509000000000000" charset="-122"/>
                <a:ea typeface="华康行楷体 W5" panose="03000509000000000000" charset="-122"/>
                <a:cs typeface="华康行楷体 W5" panose="03000509000000000000" charset="-122"/>
                <a:sym typeface="华康行楷体 W5" panose="03000509000000000000" charset="-122"/>
              </a:rPr>
              <a:t>”</a:t>
            </a:r>
            <a:r>
              <a:rPr lang="zh-CN" altLang="en-US" sz="4000">
                <a:solidFill>
                  <a:srgbClr val="57495F"/>
                </a:solidFill>
                <a:latin typeface="华康行楷体 W5" panose="03000509000000000000" charset="-122"/>
                <a:ea typeface="华康行楷体 W5" panose="03000509000000000000" charset="-122"/>
                <a:cs typeface="华康行楷体 W5" panose="03000509000000000000" charset="-122"/>
                <a:sym typeface="华康行楷体 W5" panose="03000509000000000000" charset="-122"/>
              </a:rPr>
              <a:t>还是</a:t>
            </a:r>
            <a:r>
              <a:rPr lang="en-US" altLang="zh-CN" sz="4000">
                <a:solidFill>
                  <a:srgbClr val="57495F"/>
                </a:solidFill>
                <a:latin typeface="华康行楷体 W5" panose="03000509000000000000" charset="-122"/>
                <a:ea typeface="华康行楷体 W5" panose="03000509000000000000" charset="-122"/>
                <a:cs typeface="华康行楷体 W5" panose="03000509000000000000" charset="-122"/>
                <a:sym typeface="华康行楷体 W5" panose="03000509000000000000" charset="-122"/>
              </a:rPr>
              <a:t>“</a:t>
            </a:r>
            <a:r>
              <a:rPr lang="zh-CN" altLang="en-US" sz="4000">
                <a:solidFill>
                  <a:srgbClr val="57495F"/>
                </a:solidFill>
                <a:latin typeface="华康行楷体 W5" panose="03000509000000000000" charset="-122"/>
                <a:ea typeface="华康行楷体 W5" panose="03000509000000000000" charset="-122"/>
                <a:cs typeface="华康行楷体 W5" panose="03000509000000000000" charset="-122"/>
                <a:sym typeface="华康行楷体 W5" panose="03000509000000000000" charset="-122"/>
              </a:rPr>
              <a:t>老有颐养</a:t>
            </a:r>
            <a:r>
              <a:rPr lang="en-US" altLang="zh-CN" sz="4000">
                <a:solidFill>
                  <a:srgbClr val="57495F"/>
                </a:solidFill>
                <a:latin typeface="华康行楷体 W5" panose="03000509000000000000" charset="-122"/>
                <a:ea typeface="华康行楷体 W5" panose="03000509000000000000" charset="-122"/>
                <a:cs typeface="华康行楷体 W5" panose="03000509000000000000" charset="-122"/>
                <a:sym typeface="华康行楷体 W5" panose="03000509000000000000" charset="-122"/>
              </a:rPr>
              <a:t>”</a:t>
            </a:r>
            <a:r>
              <a:rPr lang="zh-CN" altLang="en-US" sz="4000">
                <a:solidFill>
                  <a:srgbClr val="57495F"/>
                </a:solidFill>
                <a:latin typeface="华康行楷体 W5" panose="03000509000000000000" charset="-122"/>
                <a:ea typeface="华康行楷体 W5" panose="03000509000000000000" charset="-122"/>
                <a:cs typeface="华康行楷体 W5" panose="03000509000000000000" charset="-122"/>
                <a:sym typeface="华康行楷体 W5" panose="03000509000000000000" charset="-122"/>
              </a:rPr>
              <a:t>？</a:t>
            </a:r>
            <a:br>
              <a:rPr lang="zh-CN" altLang="en-US" sz="4000">
                <a:solidFill>
                  <a:srgbClr val="57495F"/>
                </a:solidFill>
                <a:latin typeface="华康行楷体 W5" panose="03000509000000000000" charset="-122"/>
                <a:ea typeface="华康行楷体 W5" panose="03000509000000000000" charset="-122"/>
                <a:cs typeface="华康行楷体 W5" panose="03000509000000000000" charset="-122"/>
                <a:sym typeface="华康行楷体 W5" panose="03000509000000000000" charset="-122"/>
              </a:rPr>
            </a:br>
            <a:r>
              <a:rPr lang="en-US" altLang="zh-CN" sz="3600">
                <a:solidFill>
                  <a:srgbClr val="57495F"/>
                </a:solidFill>
                <a:latin typeface="华康行楷体 W5" panose="03000509000000000000" charset="-122"/>
                <a:ea typeface="华康行楷体 W5" panose="03000509000000000000" charset="-122"/>
                <a:cs typeface="华康行楷体 W5" panose="03000509000000000000" charset="-122"/>
                <a:sym typeface="华康行楷体 W5" panose="03000509000000000000" charset="-122"/>
              </a:rPr>
              <a:t>——</a:t>
            </a:r>
            <a:r>
              <a:rPr lang="zh-CN" altLang="en-US" sz="3600">
                <a:solidFill>
                  <a:srgbClr val="57495F"/>
                </a:solidFill>
                <a:latin typeface="华康行楷体 W5" panose="03000509000000000000" charset="-122"/>
                <a:ea typeface="华康行楷体 W5" panose="03000509000000000000" charset="-122"/>
                <a:cs typeface="华康行楷体 W5" panose="03000509000000000000" charset="-122"/>
                <a:sym typeface="华康行楷体 W5" panose="03000509000000000000" charset="-122"/>
              </a:rPr>
              <a:t>关于春江街道老年人养老现状的调查研究</a:t>
            </a:r>
            <a:endParaRPr lang="zh-CN" altLang="en-US" sz="3600">
              <a:solidFill>
                <a:srgbClr val="57495F"/>
              </a:solidFill>
              <a:latin typeface="华康行楷体 W5" panose="03000509000000000000" charset="-122"/>
              <a:ea typeface="华康行楷体 W5" panose="03000509000000000000" charset="-122"/>
              <a:cs typeface="华康行楷体 W5" panose="03000509000000000000" charset="-122"/>
              <a:sym typeface="华康行楷体 W5" panose="03000509000000000000" charset="-122"/>
            </a:endParaRPr>
          </a:p>
        </p:txBody>
      </p:sp>
      <p:sp>
        <p:nvSpPr>
          <p:cNvPr id="15" name="文本框 14"/>
          <p:cNvSpPr txBox="1"/>
          <p:nvPr/>
        </p:nvSpPr>
        <p:spPr>
          <a:xfrm>
            <a:off x="3776345" y="3864610"/>
            <a:ext cx="4465955" cy="829945"/>
          </a:xfrm>
          <a:prstGeom prst="rect">
            <a:avLst/>
          </a:prstGeom>
          <a:noFill/>
        </p:spPr>
        <p:txBody>
          <a:bodyPr wrap="square" rtlCol="0">
            <a:spAutoFit/>
          </a:bodyPr>
          <a:p>
            <a:pPr algn="ctr"/>
            <a:r>
              <a:rPr lang="zh-CN" altLang="en-US" sz="2400">
                <a:latin typeface="楷体" panose="02010609060101010101" charset="-122"/>
                <a:ea typeface="楷体" panose="02010609060101010101" charset="-122"/>
                <a:cs typeface="楷体" panose="02010609060101010101" charset="-122"/>
              </a:rPr>
              <a:t>汇报人：朱琳</a:t>
            </a:r>
            <a:br>
              <a:rPr lang="zh-CN" altLang="en-US" sz="2400">
                <a:latin typeface="楷体" panose="02010609060101010101" charset="-122"/>
                <a:ea typeface="楷体" panose="02010609060101010101" charset="-122"/>
                <a:cs typeface="楷体" panose="02010609060101010101" charset="-122"/>
              </a:rPr>
            </a:br>
            <a:r>
              <a:rPr lang="en-US" altLang="zh-CN" sz="2400">
                <a:latin typeface="楷体" panose="02010609060101010101" charset="-122"/>
                <a:ea typeface="楷体" panose="02010609060101010101" charset="-122"/>
                <a:cs typeface="楷体" panose="02010609060101010101" charset="-122"/>
              </a:rPr>
              <a:t>2025</a:t>
            </a:r>
            <a:r>
              <a:rPr lang="zh-CN" altLang="en-US" sz="2400">
                <a:latin typeface="楷体" panose="02010609060101010101" charset="-122"/>
                <a:ea typeface="楷体" panose="02010609060101010101" charset="-122"/>
                <a:cs typeface="楷体" panose="02010609060101010101" charset="-122"/>
              </a:rPr>
              <a:t>年</a:t>
            </a:r>
            <a:r>
              <a:rPr lang="en-US" altLang="zh-CN" sz="2400">
                <a:latin typeface="楷体" panose="02010609060101010101" charset="-122"/>
                <a:ea typeface="楷体" panose="02010609060101010101" charset="-122"/>
                <a:cs typeface="楷体" panose="02010609060101010101" charset="-122"/>
              </a:rPr>
              <a:t>2</a:t>
            </a:r>
            <a:r>
              <a:rPr lang="zh-CN" altLang="en-US" sz="2400">
                <a:latin typeface="楷体" panose="02010609060101010101" charset="-122"/>
                <a:ea typeface="楷体" panose="02010609060101010101" charset="-122"/>
                <a:cs typeface="楷体" panose="02010609060101010101" charset="-122"/>
              </a:rPr>
              <a:t>月</a:t>
            </a:r>
            <a:r>
              <a:rPr lang="en-US" altLang="zh-CN" sz="2400">
                <a:latin typeface="楷体" panose="02010609060101010101" charset="-122"/>
                <a:ea typeface="楷体" panose="02010609060101010101" charset="-122"/>
                <a:cs typeface="楷体" panose="02010609060101010101" charset="-122"/>
              </a:rPr>
              <a:t>27</a:t>
            </a:r>
            <a:r>
              <a:rPr lang="zh-CN" altLang="en-US" sz="2400">
                <a:latin typeface="楷体" panose="02010609060101010101" charset="-122"/>
                <a:ea typeface="楷体" panose="02010609060101010101" charset="-122"/>
                <a:cs typeface="楷体" panose="02010609060101010101" charset="-122"/>
              </a:rPr>
              <a:t>日</a:t>
            </a:r>
            <a:endParaRPr lang="zh-CN" altLang="en-US" sz="2400">
              <a:latin typeface="楷体" panose="02010609060101010101" charset="-122"/>
              <a:ea typeface="楷体" panose="02010609060101010101" charset="-122"/>
              <a:cs typeface="楷体" panose="02010609060101010101" charset="-122"/>
            </a:endParaRPr>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283210" y="294005"/>
            <a:ext cx="11591290" cy="6229985"/>
            <a:chOff x="1595" y="1243"/>
            <a:chExt cx="16410" cy="8532"/>
          </a:xfrm>
        </p:grpSpPr>
        <p:sp>
          <p:nvSpPr>
            <p:cNvPr id="7" name="矩形 6"/>
            <p:cNvSpPr/>
            <p:nvPr/>
          </p:nvSpPr>
          <p:spPr>
            <a:xfrm>
              <a:off x="1757" y="1428"/>
              <a:ext cx="16067" cy="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595" y="1243"/>
              <a:ext cx="16411" cy="8533"/>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6" name="图片 5" descr="5"/>
          <p:cNvPicPr>
            <a:picLocks noChangeAspect="1"/>
          </p:cNvPicPr>
          <p:nvPr/>
        </p:nvPicPr>
        <p:blipFill>
          <a:blip r:embed="rId1"/>
          <a:stretch>
            <a:fillRect/>
          </a:stretch>
        </p:blipFill>
        <p:spPr>
          <a:xfrm rot="10800000" flipH="1">
            <a:off x="5381625" y="4445"/>
            <a:ext cx="1379220" cy="875030"/>
          </a:xfrm>
          <a:prstGeom prst="rect">
            <a:avLst/>
          </a:prstGeom>
        </p:spPr>
      </p:pic>
      <p:pic>
        <p:nvPicPr>
          <p:cNvPr id="4" name="图片 3" descr="3"/>
          <p:cNvPicPr>
            <a:picLocks noChangeAspect="1"/>
          </p:cNvPicPr>
          <p:nvPr/>
        </p:nvPicPr>
        <p:blipFill>
          <a:blip r:embed="rId2"/>
          <a:stretch>
            <a:fillRect/>
          </a:stretch>
        </p:blipFill>
        <p:spPr>
          <a:xfrm>
            <a:off x="7985125" y="4445"/>
            <a:ext cx="4218940" cy="6888480"/>
          </a:xfrm>
          <a:prstGeom prst="rect">
            <a:avLst/>
          </a:prstGeom>
        </p:spPr>
      </p:pic>
      <p:sp>
        <p:nvSpPr>
          <p:cNvPr id="21" name="文本框 20"/>
          <p:cNvSpPr txBox="1"/>
          <p:nvPr/>
        </p:nvSpPr>
        <p:spPr>
          <a:xfrm>
            <a:off x="3944620" y="1245870"/>
            <a:ext cx="4104640" cy="366395"/>
          </a:xfrm>
          <a:prstGeom prst="rect">
            <a:avLst/>
          </a:prstGeom>
          <a:noFill/>
        </p:spPr>
        <p:txBody>
          <a:bodyPr anchor="ctr"/>
          <a:p>
            <a:pPr marR="0" indent="0" algn="ctr" defTabSz="914400" fontAlgn="t">
              <a:spcBef>
                <a:spcPts val="0"/>
              </a:spcBef>
              <a:spcAft>
                <a:spcPts val="0"/>
              </a:spcAft>
              <a:buClrTx/>
              <a:buSzTx/>
              <a:buFontTx/>
              <a:buNone/>
              <a:defRPr/>
            </a:pPr>
            <a:r>
              <a:rPr kumimoji="0" lang="zh-CN" altLang="en-US" sz="32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rPr>
              <a:t>查阅资料，</a:t>
            </a:r>
            <a:endParaRPr kumimoji="0" lang="zh-CN" altLang="en-US" sz="32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endParaRPr>
          </a:p>
          <a:p>
            <a:pPr marR="0" indent="0" algn="ctr" defTabSz="914400" fontAlgn="t">
              <a:spcBef>
                <a:spcPts val="0"/>
              </a:spcBef>
              <a:spcAft>
                <a:spcPts val="0"/>
              </a:spcAft>
              <a:buClrTx/>
              <a:buSzTx/>
              <a:buFontTx/>
              <a:buNone/>
              <a:defRPr/>
            </a:pPr>
            <a:r>
              <a:rPr kumimoji="0" lang="zh-CN" altLang="en-US" sz="32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rPr>
              <a:t>了解社会老龄化现状</a:t>
            </a:r>
            <a:endParaRPr kumimoji="0" lang="zh-CN" altLang="en-US" sz="32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endParaRPr>
          </a:p>
        </p:txBody>
      </p:sp>
      <p:sp>
        <p:nvSpPr>
          <p:cNvPr id="22" name="文本框 21"/>
          <p:cNvSpPr txBox="1"/>
          <p:nvPr/>
        </p:nvSpPr>
        <p:spPr>
          <a:xfrm>
            <a:off x="802005" y="2044065"/>
            <a:ext cx="7779385" cy="2469515"/>
          </a:xfrm>
          <a:prstGeom prst="rect">
            <a:avLst/>
          </a:prstGeom>
        </p:spPr>
        <p:txBody>
          <a:bodyPr wrap="square">
            <a:noAutofit/>
          </a:bodyPr>
          <a:p>
            <a:pPr indent="0"/>
            <a:r>
              <a:rPr lang="en-US" altLang="zh-CN" sz="2400" b="0" i="0">
                <a:latin typeface="楷体" panose="02010609060101010101" charset="-122"/>
                <a:ea typeface="楷体" panose="02010609060101010101" charset="-122"/>
              </a:rPr>
              <a:t>    </a:t>
            </a:r>
            <a:r>
              <a:rPr lang="zh-CN" altLang="en-US" sz="2400" b="0" i="0">
                <a:latin typeface="楷体" panose="02010609060101010101" charset="-122"/>
                <a:ea typeface="楷体" panose="02010609060101010101" charset="-122"/>
              </a:rPr>
              <a:t>我们通过</a:t>
            </a:r>
            <a:r>
              <a:rPr lang="zh-CN" altLang="en-US" sz="2400" b="0" i="0">
                <a:solidFill>
                  <a:srgbClr val="FF0000"/>
                </a:solidFill>
                <a:latin typeface="楷体" panose="02010609060101010101" charset="-122"/>
                <a:ea typeface="楷体" panose="02010609060101010101" charset="-122"/>
              </a:rPr>
              <a:t>网络搜索、图书馆查阅及</a:t>
            </a:r>
            <a:r>
              <a:rPr lang="en-US" altLang="zh-CN" sz="2400" b="0" i="0">
                <a:solidFill>
                  <a:srgbClr val="FF0000"/>
                </a:solidFill>
                <a:latin typeface="楷体" panose="02010609060101010101" charset="-122"/>
                <a:ea typeface="楷体" panose="02010609060101010101" charset="-122"/>
              </a:rPr>
              <a:t>AI</a:t>
            </a:r>
            <a:r>
              <a:rPr lang="zh-CN" altLang="en-US" sz="2400" b="0" i="0">
                <a:solidFill>
                  <a:srgbClr val="FF0000"/>
                </a:solidFill>
                <a:latin typeface="楷体" panose="02010609060101010101" charset="-122"/>
                <a:ea typeface="楷体" panose="02010609060101010101" charset="-122"/>
              </a:rPr>
              <a:t>搜索整合功能</a:t>
            </a:r>
            <a:r>
              <a:rPr lang="zh-CN" altLang="en-US" sz="2400" b="0" i="0">
                <a:latin typeface="楷体" panose="02010609060101010101" charset="-122"/>
                <a:ea typeface="楷体" panose="02010609060101010101" charset="-122"/>
              </a:rPr>
              <a:t>，搜集并整理了全国及常州市老龄化人口数据，分析了老龄化特点。同时，我们系统梳理了常州市及新北区近年来发布的养老政策文件，如《常州市深入推进</a:t>
            </a:r>
            <a:r>
              <a:rPr lang="en-US" altLang="zh-CN" sz="2400" b="0" i="0">
                <a:latin typeface="楷体" panose="02010609060101010101" charset="-122"/>
                <a:ea typeface="楷体" panose="02010609060101010101" charset="-122"/>
              </a:rPr>
              <a:t>“</a:t>
            </a:r>
            <a:r>
              <a:rPr lang="zh-CN" altLang="en-US" sz="2400" b="0" i="0">
                <a:latin typeface="楷体" panose="02010609060101010101" charset="-122"/>
                <a:ea typeface="楷体" panose="02010609060101010101" charset="-122"/>
              </a:rPr>
              <a:t>常有颐养</a:t>
            </a:r>
            <a:r>
              <a:rPr lang="en-US" altLang="zh-CN" sz="2400" b="0" i="0">
                <a:latin typeface="楷体" panose="02010609060101010101" charset="-122"/>
                <a:ea typeface="楷体" panose="02010609060101010101" charset="-122"/>
              </a:rPr>
              <a:t>”</a:t>
            </a:r>
            <a:r>
              <a:rPr lang="zh-CN" altLang="en-US" sz="2400" b="0" i="0">
                <a:latin typeface="楷体" panose="02010609060101010101" charset="-122"/>
                <a:ea typeface="楷体" panose="02010609060101010101" charset="-122"/>
              </a:rPr>
              <a:t>三年行动方案（</a:t>
            </a:r>
            <a:r>
              <a:rPr lang="en-US" altLang="zh-CN" sz="2400" b="0" i="0">
                <a:latin typeface="楷体" panose="02010609060101010101" charset="-122"/>
                <a:ea typeface="楷体" panose="02010609060101010101" charset="-122"/>
              </a:rPr>
              <a:t>2024-2026</a:t>
            </a:r>
            <a:r>
              <a:rPr lang="zh-CN" altLang="en-US" sz="2400" b="0" i="0">
                <a:latin typeface="楷体" panose="02010609060101010101" charset="-122"/>
                <a:ea typeface="楷体" panose="02010609060101010101" charset="-122"/>
              </a:rPr>
              <a:t>年）》等，掌握了政策导向。</a:t>
            </a:r>
            <a:endParaRPr lang="zh-CN" altLang="en-US" sz="2400" b="0" i="0">
              <a:latin typeface="楷体" panose="02010609060101010101" charset="-122"/>
              <a:ea typeface="楷体" panose="02010609060101010101" charset="-122"/>
            </a:endParaRPr>
          </a:p>
        </p:txBody>
      </p:sp>
      <p:pic>
        <p:nvPicPr>
          <p:cNvPr id="3" name="图片 -2147482596"/>
          <p:cNvPicPr>
            <a:picLocks noChangeAspect="1"/>
          </p:cNvPicPr>
          <p:nvPr/>
        </p:nvPicPr>
        <p:blipFill>
          <a:blip r:embed="rId3"/>
          <a:stretch>
            <a:fillRect/>
          </a:stretch>
        </p:blipFill>
        <p:spPr>
          <a:xfrm>
            <a:off x="773748" y="4659630"/>
            <a:ext cx="2915285" cy="1544320"/>
          </a:xfrm>
          <a:prstGeom prst="rect">
            <a:avLst/>
          </a:prstGeom>
          <a:noFill/>
          <a:ln w="9525">
            <a:noFill/>
          </a:ln>
        </p:spPr>
      </p:pic>
      <p:pic>
        <p:nvPicPr>
          <p:cNvPr id="5" name="图片 -2147482426"/>
          <p:cNvPicPr>
            <a:picLocks noChangeAspect="1"/>
          </p:cNvPicPr>
          <p:nvPr/>
        </p:nvPicPr>
        <p:blipFill>
          <a:blip r:embed="rId4"/>
          <a:stretch>
            <a:fillRect/>
          </a:stretch>
        </p:blipFill>
        <p:spPr>
          <a:xfrm>
            <a:off x="4107180" y="4655820"/>
            <a:ext cx="3046095" cy="1548130"/>
          </a:xfrm>
          <a:prstGeom prst="rect">
            <a:avLst/>
          </a:prstGeom>
          <a:noFill/>
          <a:ln w="9525">
            <a:noFill/>
          </a:ln>
        </p:spPr>
      </p:pic>
      <p:pic>
        <p:nvPicPr>
          <p:cNvPr id="9" name="图片 -2147482492"/>
          <p:cNvPicPr>
            <a:picLocks noChangeAspect="1"/>
          </p:cNvPicPr>
          <p:nvPr/>
        </p:nvPicPr>
        <p:blipFill>
          <a:blip r:embed="rId5"/>
          <a:stretch>
            <a:fillRect/>
          </a:stretch>
        </p:blipFill>
        <p:spPr>
          <a:xfrm>
            <a:off x="8328025" y="3658235"/>
            <a:ext cx="2324100" cy="2739390"/>
          </a:xfrm>
          <a:prstGeom prst="rect">
            <a:avLst/>
          </a:prstGeom>
          <a:noFill/>
          <a:ln w="28575" cap="flat" cmpd="sng">
            <a:solidFill>
              <a:srgbClr val="0070C0"/>
            </a:solidFill>
            <a:prstDash val="solid"/>
            <a:miter/>
            <a:headEnd type="none" w="med" len="med"/>
            <a:tailEnd type="none" w="med" len="med"/>
          </a:ln>
        </p:spPr>
      </p:pic>
    </p:spTree>
    <p:custDataLst>
      <p:tags r:id="rId6"/>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282575" y="294005"/>
            <a:ext cx="11591290" cy="6229985"/>
            <a:chOff x="1595" y="1243"/>
            <a:chExt cx="16410" cy="8532"/>
          </a:xfrm>
        </p:grpSpPr>
        <p:sp>
          <p:nvSpPr>
            <p:cNvPr id="7" name="矩形 6"/>
            <p:cNvSpPr/>
            <p:nvPr/>
          </p:nvSpPr>
          <p:spPr>
            <a:xfrm>
              <a:off x="1757" y="1428"/>
              <a:ext cx="16067" cy="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调查春江街道</a:t>
              </a:r>
              <a:r>
                <a:rPr lang="en-US" altLang="zh-CN"/>
                <a:t>60</a:t>
              </a:r>
              <a:r>
                <a:rPr lang="zh-CN" altLang="en-US"/>
                <a:t>周岁以上老人的养老现状</a:t>
              </a:r>
              <a:endParaRPr lang="zh-CN" altLang="en-US"/>
            </a:p>
          </p:txBody>
        </p:sp>
        <p:sp>
          <p:nvSpPr>
            <p:cNvPr id="8" name="矩形 7"/>
            <p:cNvSpPr/>
            <p:nvPr/>
          </p:nvSpPr>
          <p:spPr>
            <a:xfrm>
              <a:off x="1595" y="1243"/>
              <a:ext cx="16411" cy="8533"/>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6" name="图片 5" descr="5"/>
          <p:cNvPicPr>
            <a:picLocks noChangeAspect="1"/>
          </p:cNvPicPr>
          <p:nvPr/>
        </p:nvPicPr>
        <p:blipFill>
          <a:blip r:embed="rId1"/>
          <a:stretch>
            <a:fillRect/>
          </a:stretch>
        </p:blipFill>
        <p:spPr>
          <a:xfrm rot="10800000" flipH="1">
            <a:off x="5381625" y="4445"/>
            <a:ext cx="1379220" cy="875030"/>
          </a:xfrm>
          <a:prstGeom prst="rect">
            <a:avLst/>
          </a:prstGeom>
        </p:spPr>
      </p:pic>
      <p:sp>
        <p:nvSpPr>
          <p:cNvPr id="28" name="文本框 27"/>
          <p:cNvSpPr txBox="1"/>
          <p:nvPr/>
        </p:nvSpPr>
        <p:spPr>
          <a:xfrm>
            <a:off x="3810000" y="1245870"/>
            <a:ext cx="4790440" cy="366395"/>
          </a:xfrm>
          <a:prstGeom prst="rect">
            <a:avLst/>
          </a:prstGeom>
          <a:noFill/>
        </p:spPr>
        <p:txBody>
          <a:bodyPr anchor="ctr"/>
          <a:p>
            <a:pPr marR="0" indent="0" algn="ctr" defTabSz="914400" fontAlgn="t">
              <a:spcBef>
                <a:spcPts val="0"/>
              </a:spcBef>
              <a:spcAft>
                <a:spcPts val="0"/>
              </a:spcAft>
              <a:buClrTx/>
              <a:buSzTx/>
              <a:buFontTx/>
              <a:buNone/>
              <a:defRPr/>
            </a:pPr>
            <a:r>
              <a:rPr kumimoji="0" lang="zh-CN" altLang="en-US" sz="32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rPr>
              <a:t>问卷调查，</a:t>
            </a:r>
            <a:endParaRPr kumimoji="0" lang="zh-CN" altLang="en-US" sz="32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endParaRPr>
          </a:p>
          <a:p>
            <a:pPr marR="0" indent="0" algn="ctr" defTabSz="914400" fontAlgn="t">
              <a:spcBef>
                <a:spcPts val="0"/>
              </a:spcBef>
              <a:spcAft>
                <a:spcPts val="0"/>
              </a:spcAft>
              <a:buClrTx/>
              <a:buSzTx/>
              <a:buFontTx/>
              <a:buNone/>
              <a:defRPr/>
            </a:pPr>
            <a:r>
              <a:rPr kumimoji="0" lang="zh-CN" altLang="en-US" sz="32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rPr>
              <a:t>了解老年人的养老现状</a:t>
            </a:r>
            <a:endParaRPr kumimoji="0" lang="zh-CN" altLang="en-US" sz="32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endParaRPr>
          </a:p>
        </p:txBody>
      </p:sp>
      <p:sp>
        <p:nvSpPr>
          <p:cNvPr id="29" name="文本框 28"/>
          <p:cNvSpPr txBox="1"/>
          <p:nvPr/>
        </p:nvSpPr>
        <p:spPr>
          <a:xfrm>
            <a:off x="855980" y="2231073"/>
            <a:ext cx="5080000" cy="506730"/>
          </a:xfrm>
          <a:prstGeom prst="rect">
            <a:avLst/>
          </a:prstGeom>
        </p:spPr>
        <p:txBody>
          <a:bodyPr>
            <a:spAutoFit/>
          </a:bodyPr>
          <a:p>
            <a:pPr marL="381000" indent="0" algn="just" defTabSz="266700">
              <a:lnSpc>
                <a:spcPct val="150000"/>
              </a:lnSpc>
              <a:spcBef>
                <a:spcPct val="0"/>
              </a:spcBef>
              <a:spcAft>
                <a:spcPct val="0"/>
              </a:spcAft>
            </a:pPr>
            <a:r>
              <a:rPr lang="zh-CN" altLang="en-US" b="1">
                <a:solidFill>
                  <a:srgbClr val="000000"/>
                </a:solidFill>
                <a:latin typeface="楷体" panose="02010609060101010101" charset="-122"/>
                <a:ea typeface="楷体" panose="02010609060101010101" charset="-122"/>
              </a:rPr>
              <a:t>选择养老机构进行养老的原因调查</a:t>
            </a:r>
            <a:endParaRPr lang="zh-CN" altLang="en-US" b="1">
              <a:solidFill>
                <a:srgbClr val="000000"/>
              </a:solidFill>
              <a:latin typeface="楷体" panose="02010609060101010101" charset="-122"/>
              <a:ea typeface="楷体" panose="02010609060101010101" charset="-122"/>
            </a:endParaRPr>
          </a:p>
        </p:txBody>
      </p:sp>
      <p:sp>
        <p:nvSpPr>
          <p:cNvPr id="30" name="文本框 29"/>
          <p:cNvSpPr txBox="1"/>
          <p:nvPr/>
        </p:nvSpPr>
        <p:spPr>
          <a:xfrm>
            <a:off x="6666230" y="2231073"/>
            <a:ext cx="5080000" cy="506730"/>
          </a:xfrm>
          <a:prstGeom prst="rect">
            <a:avLst/>
          </a:prstGeom>
        </p:spPr>
        <p:txBody>
          <a:bodyPr>
            <a:spAutoFit/>
          </a:bodyPr>
          <a:p>
            <a:pPr marL="381000" algn="just" defTabSz="266700">
              <a:lnSpc>
                <a:spcPct val="150000"/>
              </a:lnSpc>
              <a:buClrTx/>
              <a:buSzTx/>
              <a:buFontTx/>
            </a:pPr>
            <a:r>
              <a:rPr lang="zh-CN" altLang="en-US" sz="1800" b="1">
                <a:solidFill>
                  <a:srgbClr val="000000"/>
                </a:solidFill>
                <a:latin typeface="楷体" panose="02010609060101010101" charset="-122"/>
                <a:ea typeface="楷体" panose="02010609060101010101" charset="-122"/>
              </a:rPr>
              <a:t>调查春江街道60周岁以上老人的养老现状</a:t>
            </a:r>
            <a:endParaRPr lang="zh-CN" altLang="en-US" sz="1800" b="1">
              <a:solidFill>
                <a:srgbClr val="000000"/>
              </a:solidFill>
              <a:latin typeface="楷体" panose="02010609060101010101" charset="-122"/>
              <a:ea typeface="楷体" panose="02010609060101010101" charset="-122"/>
            </a:endParaRPr>
          </a:p>
        </p:txBody>
      </p:sp>
      <p:cxnSp>
        <p:nvCxnSpPr>
          <p:cNvPr id="31" name="直接箭头连接符 30"/>
          <p:cNvCxnSpPr/>
          <p:nvPr/>
        </p:nvCxnSpPr>
        <p:spPr>
          <a:xfrm flipH="1">
            <a:off x="4104640" y="1871345"/>
            <a:ext cx="805815" cy="457200"/>
          </a:xfrm>
          <a:prstGeom prst="straightConnector1">
            <a:avLst/>
          </a:prstGeom>
          <a:ln w="31750">
            <a:gradFill>
              <a:gsLst>
                <a:gs pos="0">
                  <a:srgbClr val="DBD4E0"/>
                </a:gs>
                <a:gs pos="100000">
                  <a:schemeClr val="accent1"/>
                </a:gs>
              </a:gsLst>
            </a:gradFill>
            <a:tailEnd type="arrow" w="med" len="med"/>
          </a:ln>
        </p:spPr>
        <p:style>
          <a:lnRef idx="0">
            <a:srgbClr val="FFFFFF"/>
          </a:lnRef>
          <a:fillRef idx="0">
            <a:srgbClr val="FFFFFF"/>
          </a:fillRef>
          <a:effectRef idx="0">
            <a:srgbClr val="FFFFFF"/>
          </a:effectRef>
          <a:fontRef idx="minor">
            <a:schemeClr val="tx1"/>
          </a:fontRef>
        </p:style>
      </p:cxnSp>
      <p:cxnSp>
        <p:nvCxnSpPr>
          <p:cNvPr id="32" name="直接箭头连接符 31"/>
          <p:cNvCxnSpPr/>
          <p:nvPr/>
        </p:nvCxnSpPr>
        <p:spPr>
          <a:xfrm>
            <a:off x="7171055" y="1871345"/>
            <a:ext cx="732790" cy="501015"/>
          </a:xfrm>
          <a:prstGeom prst="straightConnector1">
            <a:avLst/>
          </a:prstGeom>
          <a:ln w="31750">
            <a:gradFill>
              <a:gsLst>
                <a:gs pos="0">
                  <a:srgbClr val="DBD4E0"/>
                </a:gs>
                <a:gs pos="100000">
                  <a:schemeClr val="accent1"/>
                </a:gs>
              </a:gsLst>
            </a:gradFill>
            <a:tailEnd type="arrow" w="med" len="med"/>
          </a:ln>
        </p:spPr>
        <p:style>
          <a:lnRef idx="0">
            <a:srgbClr val="FFFFFF"/>
          </a:lnRef>
          <a:fillRef idx="0">
            <a:srgbClr val="FFFFFF"/>
          </a:fillRef>
          <a:effectRef idx="0">
            <a:srgbClr val="FFFFFF"/>
          </a:effectRef>
          <a:fontRef idx="minor">
            <a:schemeClr val="tx1"/>
          </a:fontRef>
        </p:style>
      </p:cxnSp>
      <p:grpSp>
        <p:nvGrpSpPr>
          <p:cNvPr id="34" name="组合 33" descr="7b0a202020202274657874626f78223a2022220a7d0a"/>
          <p:cNvGrpSpPr/>
          <p:nvPr/>
        </p:nvGrpSpPr>
        <p:grpSpPr>
          <a:xfrm>
            <a:off x="1085850" y="3206750"/>
            <a:ext cx="10283825" cy="2968625"/>
            <a:chOff x="5402" y="3594"/>
            <a:chExt cx="8398" cy="3612"/>
          </a:xfrm>
        </p:grpSpPr>
        <p:grpSp>
          <p:nvGrpSpPr>
            <p:cNvPr id="35" name="组合 34"/>
            <p:cNvGrpSpPr/>
            <p:nvPr/>
          </p:nvGrpSpPr>
          <p:grpSpPr>
            <a:xfrm>
              <a:off x="5402" y="3594"/>
              <a:ext cx="8398" cy="3612"/>
              <a:chOff x="5402" y="3594"/>
              <a:chExt cx="8398" cy="3612"/>
            </a:xfrm>
          </p:grpSpPr>
          <p:sp>
            <p:nvSpPr>
              <p:cNvPr id="181" name="Freeform 107"/>
              <p:cNvSpPr>
                <a:spLocks noEditPoints="1"/>
              </p:cNvSpPr>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 name="Oval 182"/>
              <p:cNvSpPr>
                <a:spLocks noChangeArrowheads="1"/>
              </p:cNvSpPr>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 name="Oval 183"/>
              <p:cNvSpPr>
                <a:spLocks noChangeArrowheads="1"/>
              </p:cNvSpPr>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 name="Oval 184"/>
              <p:cNvSpPr>
                <a:spLocks noChangeArrowheads="1"/>
              </p:cNvSpPr>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 name="Oval 185"/>
              <p:cNvSpPr>
                <a:spLocks noChangeArrowheads="1"/>
              </p:cNvSpPr>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 name="Oval 186"/>
              <p:cNvSpPr>
                <a:spLocks noChangeArrowheads="1"/>
              </p:cNvSpPr>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 name="Oval 187"/>
              <p:cNvSpPr>
                <a:spLocks noChangeArrowheads="1"/>
              </p:cNvSpPr>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 name="Oval 188"/>
              <p:cNvSpPr>
                <a:spLocks noChangeArrowheads="1"/>
              </p:cNvSpPr>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3" name="Oval 189"/>
              <p:cNvSpPr>
                <a:spLocks noChangeArrowheads="1"/>
              </p:cNvSpPr>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4" name="Oval 190"/>
              <p:cNvSpPr>
                <a:spLocks noChangeArrowheads="1"/>
              </p:cNvSpPr>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5" name="Oval 191"/>
              <p:cNvSpPr>
                <a:spLocks noChangeArrowheads="1"/>
              </p:cNvSpPr>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6" name="Oval 192"/>
              <p:cNvSpPr>
                <a:spLocks noChangeArrowheads="1"/>
              </p:cNvSpPr>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7" name="Freeform 193"/>
              <p:cNvSpPr/>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8" name="Freeform 194"/>
              <p:cNvSpPr/>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9" name="Freeform 195"/>
              <p:cNvSpPr/>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0" name="Freeform 196"/>
              <p:cNvSpPr/>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1" name="Freeform 197"/>
              <p:cNvSpPr/>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 name="Freeform 198"/>
              <p:cNvSpPr/>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 name="Oval 199"/>
              <p:cNvSpPr>
                <a:spLocks noChangeArrowheads="1"/>
              </p:cNvSpPr>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 name="Oval 200"/>
              <p:cNvSpPr>
                <a:spLocks noChangeArrowheads="1"/>
              </p:cNvSpPr>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nvSpPr>
            <p:spPr bwMode="auto">
              <a:xfrm>
                <a:off x="5622" y="3776"/>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nvSpPr>
            <p:spPr bwMode="auto">
              <a:xfrm>
                <a:off x="594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nvSpPr>
          <p:spPr>
            <a:xfrm>
              <a:off x="5919" y="4045"/>
              <a:ext cx="7365"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ts val="3400"/>
                </a:lnSpc>
                <a:spcBef>
                  <a:spcPts val="0"/>
                </a:spcBef>
                <a:spcAft>
                  <a:spcPts val="0"/>
                </a:spcAft>
              </a:pPr>
              <a:r>
                <a:rPr lang="en-US" altLang="zh-CN" sz="16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    </a:t>
              </a:r>
              <a:r>
                <a:rPr lang="zh-CN" altLang="en-US" sz="1600" b="1" dirty="0">
                  <a:solidFill>
                    <a:schemeClr val="tx1">
                      <a:lumMod val="65000"/>
                      <a:lumOff val="35000"/>
                    </a:schemeClr>
                  </a:solidFill>
                  <a:latin typeface="楷体" panose="02010609060101010101" charset="-122"/>
                  <a:ea typeface="楷体" panose="02010609060101010101" charset="-122"/>
                  <a:cs typeface="楷体" panose="02010609060101010101" charset="-122"/>
                  <a:sym typeface="+mn-ea"/>
                </a:rPr>
                <a:t>目前绝大多数老人选择居家养老，选择去养老机构养老的老人占比很少，最主要的原因还是老人或行动不便，或自理能力不强，家长无人照料。在养老过程中，身体健康、居住环境、心理需求等因素是他们遇到的最大的困难。同时他们希望在如厕设备改造，</a:t>
              </a:r>
              <a:r>
                <a:rPr lang="en-US" altLang="zh-CN" sz="1600" b="1" dirty="0">
                  <a:solidFill>
                    <a:schemeClr val="tx1">
                      <a:lumMod val="65000"/>
                      <a:lumOff val="35000"/>
                    </a:schemeClr>
                  </a:solidFill>
                  <a:latin typeface="楷体" panose="02010609060101010101" charset="-122"/>
                  <a:ea typeface="楷体" panose="02010609060101010101" charset="-122"/>
                  <a:cs typeface="楷体" panose="02010609060101010101" charset="-122"/>
                  <a:sym typeface="+mn-ea"/>
                </a:rPr>
                <a:t>6</a:t>
              </a:r>
              <a:r>
                <a:rPr lang="zh-CN" altLang="en-US" sz="1600" b="1" dirty="0">
                  <a:solidFill>
                    <a:schemeClr val="tx1">
                      <a:lumMod val="65000"/>
                      <a:lumOff val="35000"/>
                    </a:schemeClr>
                  </a:solidFill>
                  <a:latin typeface="楷体" panose="02010609060101010101" charset="-122"/>
                  <a:ea typeface="楷体" panose="02010609060101010101" charset="-122"/>
                  <a:cs typeface="楷体" panose="02010609060101010101" charset="-122"/>
                  <a:sym typeface="+mn-ea"/>
                </a:rPr>
                <a:t>层以下的出行电梯改造，增加休闲娱乐场所等方面对公共场所的一些设施进行适老化改造。</a:t>
              </a:r>
              <a:endParaRPr lang="zh-CN" altLang="en-US" sz="1600" b="1" dirty="0">
                <a:solidFill>
                  <a:schemeClr val="tx1">
                    <a:lumMod val="65000"/>
                    <a:lumOff val="35000"/>
                  </a:schemeClr>
                </a:solidFill>
                <a:latin typeface="楷体" panose="02010609060101010101" charset="-122"/>
                <a:ea typeface="楷体" panose="02010609060101010101" charset="-122"/>
                <a:cs typeface="楷体" panose="02010609060101010101" charset="-122"/>
                <a:sym typeface="+mn-ea"/>
              </a:endParaRPr>
            </a:p>
          </p:txBody>
        </p:sp>
      </p:grpSp>
      <p:pic>
        <p:nvPicPr>
          <p:cNvPr id="69" name="图片 69" descr="lQDPJxS6v9Kwuu_NBP_NAziwYFyZZrvqB7AHmg4U1oyMAA_824_1279"/>
          <p:cNvPicPr>
            <a:picLocks noChangeAspect="1"/>
          </p:cNvPicPr>
          <p:nvPr/>
        </p:nvPicPr>
        <p:blipFill>
          <a:blip r:embed="rId2"/>
          <a:srcRect t="4284" b="8940"/>
          <a:stretch>
            <a:fillRect/>
          </a:stretch>
        </p:blipFill>
        <p:spPr>
          <a:xfrm>
            <a:off x="1668780" y="2738120"/>
            <a:ext cx="2675890" cy="3604895"/>
          </a:xfrm>
          <a:prstGeom prst="rect">
            <a:avLst/>
          </a:prstGeom>
        </p:spPr>
      </p:pic>
      <p:pic>
        <p:nvPicPr>
          <p:cNvPr id="68" name="图片 68" descr="06b6eb00bea77c6c14204a2a27e6c5ad"/>
          <p:cNvPicPr>
            <a:picLocks noChangeAspect="1"/>
          </p:cNvPicPr>
          <p:nvPr/>
        </p:nvPicPr>
        <p:blipFill>
          <a:blip r:embed="rId3"/>
          <a:srcRect t="6652" b="6284"/>
          <a:stretch>
            <a:fillRect/>
          </a:stretch>
        </p:blipFill>
        <p:spPr>
          <a:xfrm>
            <a:off x="7868920" y="2825750"/>
            <a:ext cx="2564765" cy="357187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ox(in)">
                                      <p:cBhvr>
                                        <p:cTn id="7" dur="2000"/>
                                        <p:tgtEl>
                                          <p:spTgt spid="29"/>
                                        </p:tgtEl>
                                      </p:cBhvr>
                                    </p:animEffect>
                                  </p:childTnLst>
                                </p:cTn>
                              </p:par>
                              <p:par>
                                <p:cTn id="8" presetID="4"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ox(in)">
                                      <p:cBhvr>
                                        <p:cTn id="10" dur="2000"/>
                                        <p:tgtEl>
                                          <p:spTgt spid="31"/>
                                        </p:tgtEl>
                                      </p:cBhvr>
                                    </p:animEffect>
                                  </p:childTnLst>
                                </p:cTn>
                              </p:par>
                              <p:par>
                                <p:cTn id="11" presetID="4" presetClass="entr" presetSubtype="16"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box(in)">
                                      <p:cBhvr>
                                        <p:cTn id="13" dur="2000"/>
                                        <p:tgtEl>
                                          <p:spTgt spid="69"/>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ox(in)">
                                      <p:cBhvr>
                                        <p:cTn id="18" dur="2000"/>
                                        <p:tgtEl>
                                          <p:spTgt spid="30"/>
                                        </p:tgtEl>
                                      </p:cBhvr>
                                    </p:animEffect>
                                  </p:childTnLst>
                                </p:cTn>
                              </p:par>
                              <p:par>
                                <p:cTn id="19" presetID="4" presetClass="entr" presetSubtype="16" fill="hold" nodeType="with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box(in)">
                                      <p:cBhvr>
                                        <p:cTn id="21" dur="2000"/>
                                        <p:tgtEl>
                                          <p:spTgt spid="68"/>
                                        </p:tgtEl>
                                      </p:cBhvr>
                                    </p:animEffect>
                                  </p:childTnLst>
                                </p:cTn>
                              </p:par>
                              <p:par>
                                <p:cTn id="22" presetID="4" presetClass="entr" presetSubtype="16"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ox(in)">
                                      <p:cBhvr>
                                        <p:cTn id="24" dur="20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69"/>
                                        </p:tgtEl>
                                        <p:attrNameLst>
                                          <p:attrName>ppt_x</p:attrName>
                                        </p:attrNameLst>
                                      </p:cBhvr>
                                      <p:tavLst>
                                        <p:tav tm="0">
                                          <p:val>
                                            <p:strVal val="ppt_x"/>
                                          </p:val>
                                        </p:tav>
                                        <p:tav tm="100000">
                                          <p:val>
                                            <p:strVal val="ppt_x"/>
                                          </p:val>
                                        </p:tav>
                                      </p:tavLst>
                                    </p:anim>
                                    <p:anim calcmode="lin" valueType="num">
                                      <p:cBhvr additive="base">
                                        <p:cTn id="29" dur="500"/>
                                        <p:tgtEl>
                                          <p:spTgt spid="69"/>
                                        </p:tgtEl>
                                        <p:attrNameLst>
                                          <p:attrName>ppt_y</p:attrName>
                                        </p:attrNameLst>
                                      </p:cBhvr>
                                      <p:tavLst>
                                        <p:tav tm="0">
                                          <p:val>
                                            <p:strVal val="ppt_y"/>
                                          </p:val>
                                        </p:tav>
                                        <p:tav tm="100000">
                                          <p:val>
                                            <p:strVal val="1+ppt_h/2"/>
                                          </p:val>
                                        </p:tav>
                                      </p:tavLst>
                                    </p:anim>
                                    <p:set>
                                      <p:cBhvr>
                                        <p:cTn id="30" dur="1" fill="hold">
                                          <p:stCondLst>
                                            <p:cond delay="499"/>
                                          </p:stCondLst>
                                        </p:cTn>
                                        <p:tgtEl>
                                          <p:spTgt spid="69"/>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68"/>
                                        </p:tgtEl>
                                        <p:attrNameLst>
                                          <p:attrName>ppt_x</p:attrName>
                                        </p:attrNameLst>
                                      </p:cBhvr>
                                      <p:tavLst>
                                        <p:tav tm="0">
                                          <p:val>
                                            <p:strVal val="ppt_x"/>
                                          </p:val>
                                        </p:tav>
                                        <p:tav tm="100000">
                                          <p:val>
                                            <p:strVal val="ppt_x"/>
                                          </p:val>
                                        </p:tav>
                                      </p:tavLst>
                                    </p:anim>
                                    <p:anim calcmode="lin" valueType="num">
                                      <p:cBhvr additive="base">
                                        <p:cTn id="33" dur="500"/>
                                        <p:tgtEl>
                                          <p:spTgt spid="68"/>
                                        </p:tgtEl>
                                        <p:attrNameLst>
                                          <p:attrName>ppt_y</p:attrName>
                                        </p:attrNameLst>
                                      </p:cBhvr>
                                      <p:tavLst>
                                        <p:tav tm="0">
                                          <p:val>
                                            <p:strVal val="ppt_y"/>
                                          </p:val>
                                        </p:tav>
                                        <p:tav tm="100000">
                                          <p:val>
                                            <p:strVal val="1+ppt_h/2"/>
                                          </p:val>
                                        </p:tav>
                                      </p:tavLst>
                                    </p:anim>
                                    <p:set>
                                      <p:cBhvr>
                                        <p:cTn id="34" dur="1" fill="hold">
                                          <p:stCondLst>
                                            <p:cond delay="499"/>
                                          </p:stCondLst>
                                        </p:cTn>
                                        <p:tgtEl>
                                          <p:spTgt spid="6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strips(downLeft)">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0" grpId="0"/>
      <p:bldP spid="3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168275" y="293370"/>
            <a:ext cx="11591290" cy="6229985"/>
            <a:chOff x="1595" y="1243"/>
            <a:chExt cx="16410" cy="8532"/>
          </a:xfrm>
        </p:grpSpPr>
        <p:sp>
          <p:nvSpPr>
            <p:cNvPr id="7" name="矩形 6"/>
            <p:cNvSpPr/>
            <p:nvPr/>
          </p:nvSpPr>
          <p:spPr>
            <a:xfrm>
              <a:off x="1757" y="1428"/>
              <a:ext cx="16067" cy="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595" y="1243"/>
              <a:ext cx="16411" cy="8533"/>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4" name="文本框 23"/>
          <p:cNvSpPr txBox="1"/>
          <p:nvPr/>
        </p:nvSpPr>
        <p:spPr>
          <a:xfrm>
            <a:off x="4724400" y="879475"/>
            <a:ext cx="2481580" cy="366395"/>
          </a:xfrm>
          <a:prstGeom prst="rect">
            <a:avLst/>
          </a:prstGeom>
          <a:noFill/>
        </p:spPr>
        <p:txBody>
          <a:bodyPr anchor="ctr"/>
          <a:p>
            <a:pPr marR="0" indent="0" algn="ctr" defTabSz="914400" fontAlgn="t">
              <a:spcBef>
                <a:spcPts val="0"/>
              </a:spcBef>
              <a:spcAft>
                <a:spcPts val="0"/>
              </a:spcAft>
              <a:buClrTx/>
              <a:buSzTx/>
              <a:buFontTx/>
              <a:buNone/>
              <a:defRPr/>
            </a:pPr>
            <a:endParaRPr kumimoji="0" lang="en-US" altLang="zh-CN" sz="1400" i="0" kern="0" cap="none" spc="0" normalizeH="0" baseline="0" noProof="0" dirty="0">
              <a:solidFill>
                <a:schemeClr val="tx1">
                  <a:lumMod val="85000"/>
                  <a:lumOff val="15000"/>
                </a:schemeClr>
              </a:solidFill>
              <a:latin typeface="方正启体繁体" panose="03000509000000000000" charset="-122"/>
              <a:ea typeface="方正启体繁体" panose="03000509000000000000" charset="-122"/>
              <a:sym typeface="+mn-ea"/>
            </a:endParaRPr>
          </a:p>
        </p:txBody>
      </p:sp>
      <p:sp>
        <p:nvSpPr>
          <p:cNvPr id="17" name="文本框 16"/>
          <p:cNvSpPr txBox="1"/>
          <p:nvPr/>
        </p:nvSpPr>
        <p:spPr>
          <a:xfrm>
            <a:off x="4502150" y="1050290"/>
            <a:ext cx="3187700" cy="366395"/>
          </a:xfrm>
          <a:prstGeom prst="rect">
            <a:avLst/>
          </a:prstGeom>
          <a:noFill/>
        </p:spPr>
        <p:txBody>
          <a:bodyPr anchor="ctr"/>
          <a:p>
            <a:pPr marR="0" indent="0" algn="ctr" defTabSz="914400" fontAlgn="t">
              <a:spcBef>
                <a:spcPts val="0"/>
              </a:spcBef>
              <a:spcAft>
                <a:spcPts val="0"/>
              </a:spcAft>
              <a:buClrTx/>
              <a:buSzTx/>
              <a:buFontTx/>
              <a:buNone/>
              <a:defRPr/>
            </a:pPr>
            <a:endParaRPr kumimoji="0" lang="zh-CN" altLang="en-US" sz="4400" i="0" kern="0" cap="none" spc="0" normalizeH="0" baseline="0" noProof="0" dirty="0">
              <a:solidFill>
                <a:schemeClr val="tx1">
                  <a:lumMod val="85000"/>
                  <a:lumOff val="15000"/>
                </a:schemeClr>
              </a:solidFill>
              <a:latin typeface="汉仪书魂体简" panose="02010600000101010101" charset="-122"/>
              <a:ea typeface="汉仪书魂体简" panose="02010600000101010101" charset="-122"/>
              <a:sym typeface="+mn-ea"/>
            </a:endParaRPr>
          </a:p>
        </p:txBody>
      </p:sp>
      <p:pic>
        <p:nvPicPr>
          <p:cNvPr id="6" name="图片 5" descr="5"/>
          <p:cNvPicPr>
            <a:picLocks noChangeAspect="1"/>
          </p:cNvPicPr>
          <p:nvPr/>
        </p:nvPicPr>
        <p:blipFill>
          <a:blip r:embed="rId1"/>
          <a:stretch>
            <a:fillRect/>
          </a:stretch>
        </p:blipFill>
        <p:spPr>
          <a:xfrm rot="10800000" flipH="1">
            <a:off x="5381625" y="4445"/>
            <a:ext cx="1379220" cy="875030"/>
          </a:xfrm>
          <a:prstGeom prst="rect">
            <a:avLst/>
          </a:prstGeom>
        </p:spPr>
      </p:pic>
      <p:sp>
        <p:nvSpPr>
          <p:cNvPr id="21" name="文本框 20"/>
          <p:cNvSpPr txBox="1"/>
          <p:nvPr/>
        </p:nvSpPr>
        <p:spPr>
          <a:xfrm>
            <a:off x="3792220" y="1148080"/>
            <a:ext cx="5062220" cy="366395"/>
          </a:xfrm>
          <a:prstGeom prst="rect">
            <a:avLst/>
          </a:prstGeom>
          <a:noFill/>
        </p:spPr>
        <p:txBody>
          <a:bodyPr anchor="ctr"/>
          <a:p>
            <a:pPr marR="0" indent="0" algn="ctr" defTabSz="914400" fontAlgn="t">
              <a:spcBef>
                <a:spcPts val="0"/>
              </a:spcBef>
              <a:spcAft>
                <a:spcPts val="0"/>
              </a:spcAft>
              <a:buClrTx/>
              <a:buSzTx/>
              <a:buFontTx/>
              <a:buNone/>
              <a:defRPr/>
            </a:pPr>
            <a:r>
              <a:rPr kumimoji="0" lang="zh-CN" altLang="en-US" sz="32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rPr>
              <a:t>采访，</a:t>
            </a:r>
            <a:endParaRPr kumimoji="0" lang="zh-CN" altLang="en-US" sz="32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endParaRPr>
          </a:p>
          <a:p>
            <a:pPr marR="0" indent="0" algn="ctr" defTabSz="914400" fontAlgn="t">
              <a:spcBef>
                <a:spcPts val="0"/>
              </a:spcBef>
              <a:spcAft>
                <a:spcPts val="0"/>
              </a:spcAft>
              <a:buClrTx/>
              <a:buSzTx/>
              <a:buFontTx/>
              <a:buNone/>
              <a:defRPr/>
            </a:pPr>
            <a:r>
              <a:rPr kumimoji="0" lang="zh-CN" altLang="en-US" sz="32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rPr>
              <a:t>了解养老机构的养老情况</a:t>
            </a:r>
            <a:endParaRPr kumimoji="0" lang="zh-CN" altLang="en-US" sz="32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endParaRPr>
          </a:p>
        </p:txBody>
      </p:sp>
      <p:pic>
        <p:nvPicPr>
          <p:cNvPr id="3" name="图片 1" descr="lQDPKHnaERCyNVnNA8DNBQCwaaB1V5g0C84HT4SGT4w_AA_1280_960"/>
          <p:cNvPicPr>
            <a:picLocks noChangeAspect="1"/>
          </p:cNvPicPr>
          <p:nvPr/>
        </p:nvPicPr>
        <p:blipFill>
          <a:blip r:embed="rId2"/>
          <a:stretch>
            <a:fillRect/>
          </a:stretch>
        </p:blipFill>
        <p:spPr>
          <a:xfrm>
            <a:off x="2455545" y="2050415"/>
            <a:ext cx="2428240" cy="1821180"/>
          </a:xfrm>
          <a:prstGeom prst="rect">
            <a:avLst/>
          </a:prstGeom>
          <a:noFill/>
          <a:ln w="9525">
            <a:noFill/>
          </a:ln>
          <a:effectLst>
            <a:prstShdw prst="shdw13" dist="53882" dir="13499999">
              <a:srgbClr val="F79646">
                <a:alpha val="50000"/>
              </a:srgbClr>
            </a:prstShdw>
          </a:effectLst>
        </p:spPr>
      </p:pic>
      <p:pic>
        <p:nvPicPr>
          <p:cNvPr id="4" name="图片 -2147482622" descr="lQDPJwCeGbUTl1nNA8DNBQCwa5-TPH2dS20HT4SIDh8TAA_1280_960"/>
          <p:cNvPicPr>
            <a:picLocks noChangeAspect="1"/>
          </p:cNvPicPr>
          <p:nvPr/>
        </p:nvPicPr>
        <p:blipFill>
          <a:blip r:embed="rId3"/>
          <a:stretch>
            <a:fillRect/>
          </a:stretch>
        </p:blipFill>
        <p:spPr>
          <a:xfrm>
            <a:off x="5286375" y="2050415"/>
            <a:ext cx="2305685" cy="1821180"/>
          </a:xfrm>
          <a:prstGeom prst="rect">
            <a:avLst/>
          </a:prstGeom>
          <a:noFill/>
          <a:ln w="9525">
            <a:noFill/>
          </a:ln>
          <a:effectLst>
            <a:prstShdw prst="shdw13" dist="53882" dir="13499999">
              <a:srgbClr val="F79646">
                <a:alpha val="50000"/>
              </a:srgbClr>
            </a:prstShdw>
          </a:effectLst>
        </p:spPr>
      </p:pic>
      <p:pic>
        <p:nvPicPr>
          <p:cNvPr id="5" name="图片 -2147482486" descr="lQDPJx6IC6VzCnnNDADNEACwTjK0P8ngKoYHk7ojrdDwAA_4096_3072"/>
          <p:cNvPicPr>
            <a:picLocks noChangeAspect="1"/>
          </p:cNvPicPr>
          <p:nvPr/>
        </p:nvPicPr>
        <p:blipFill>
          <a:blip r:embed="rId4"/>
          <a:stretch>
            <a:fillRect/>
          </a:stretch>
        </p:blipFill>
        <p:spPr>
          <a:xfrm>
            <a:off x="7988935" y="2050415"/>
            <a:ext cx="2310130" cy="1820545"/>
          </a:xfrm>
          <a:prstGeom prst="rect">
            <a:avLst/>
          </a:prstGeom>
          <a:noFill/>
          <a:ln w="9525">
            <a:noFill/>
          </a:ln>
          <a:effectLst>
            <a:prstShdw prst="shdw13" dist="53882" dir="13499999">
              <a:srgbClr val="F79646">
                <a:alpha val="50000"/>
              </a:srgbClr>
            </a:prstShdw>
          </a:effectLst>
        </p:spPr>
      </p:pic>
      <p:pic>
        <p:nvPicPr>
          <p:cNvPr id="9" name="图片 -2147482480" descr="lQDPJwFBzyKXwnnNBCjNBP-wyusRDUfxmmwHk7lDMUeGAA_1279_1064"/>
          <p:cNvPicPr>
            <a:picLocks noChangeAspect="1"/>
          </p:cNvPicPr>
          <p:nvPr/>
        </p:nvPicPr>
        <p:blipFill>
          <a:blip r:embed="rId5"/>
          <a:stretch>
            <a:fillRect/>
          </a:stretch>
        </p:blipFill>
        <p:spPr>
          <a:xfrm>
            <a:off x="3966210" y="3994150"/>
            <a:ext cx="2384425" cy="1985010"/>
          </a:xfrm>
          <a:prstGeom prst="rect">
            <a:avLst/>
          </a:prstGeom>
          <a:noFill/>
          <a:ln w="9525">
            <a:noFill/>
          </a:ln>
          <a:effectLst>
            <a:prstShdw prst="shdw13" dist="53882" dir="13499999">
              <a:srgbClr val="F79646">
                <a:alpha val="50000"/>
              </a:srgbClr>
            </a:prstShdw>
          </a:effectLst>
        </p:spPr>
      </p:pic>
      <p:pic>
        <p:nvPicPr>
          <p:cNvPr id="10" name="图片 -2147482479" descr="lQDPKHppxGJMvhnNA8DNBQCwCJVlViWMi0MHT4UHrILhAA_1280_960"/>
          <p:cNvPicPr>
            <a:picLocks noChangeAspect="1"/>
          </p:cNvPicPr>
          <p:nvPr/>
        </p:nvPicPr>
        <p:blipFill>
          <a:blip r:embed="rId6"/>
          <a:stretch>
            <a:fillRect/>
          </a:stretch>
        </p:blipFill>
        <p:spPr>
          <a:xfrm>
            <a:off x="6989445" y="3993515"/>
            <a:ext cx="2646045" cy="1985645"/>
          </a:xfrm>
          <a:prstGeom prst="rect">
            <a:avLst/>
          </a:prstGeom>
          <a:noFill/>
          <a:ln w="9525">
            <a:noFill/>
          </a:ln>
          <a:effectLst>
            <a:prstShdw prst="shdw13" dist="53882" dir="13499999">
              <a:srgbClr val="F79646">
                <a:alpha val="50000"/>
              </a:srgbClr>
            </a:prstShdw>
          </a:effectLst>
        </p:spPr>
      </p:pic>
      <p:sp>
        <p:nvSpPr>
          <p:cNvPr id="11" name="文本框 10"/>
          <p:cNvSpPr txBox="1"/>
          <p:nvPr/>
        </p:nvSpPr>
        <p:spPr>
          <a:xfrm>
            <a:off x="725170" y="4266883"/>
            <a:ext cx="5080000" cy="829945"/>
          </a:xfrm>
          <a:prstGeom prst="rect">
            <a:avLst/>
          </a:prstGeom>
        </p:spPr>
        <p:txBody>
          <a:bodyPr>
            <a:spAutoFit/>
          </a:bodyPr>
          <a:p>
            <a:pPr marL="0" indent="266700" algn="just" defTabSz="266700">
              <a:lnSpc>
                <a:spcPct val="150000"/>
              </a:lnSpc>
              <a:spcBef>
                <a:spcPct val="0"/>
              </a:spcBef>
              <a:spcAft>
                <a:spcPct val="0"/>
              </a:spcAft>
            </a:pPr>
            <a:r>
              <a:rPr lang="zh-CN" altLang="en-US" sz="3200">
                <a:latin typeface="汉仪书魂体简" panose="02010600000101010101" charset="-122"/>
                <a:ea typeface="汉仪书魂体简" panose="02010600000101010101" charset="-122"/>
              </a:rPr>
              <a:t>圩塘康乐中心</a:t>
            </a:r>
            <a:endParaRPr lang="zh-CN" altLang="en-US" sz="3200">
              <a:latin typeface="汉仪书魂体简" panose="02010600000101010101" charset="-122"/>
              <a:ea typeface="汉仪书魂体简" panose="02010600000101010101" charset="-122"/>
            </a:endParaRPr>
          </a:p>
        </p:txBody>
      </p:sp>
    </p:spTree>
    <p:custDataLst>
      <p:tags r:id="rId7"/>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168275" y="293370"/>
            <a:ext cx="11591290" cy="6229985"/>
            <a:chOff x="1595" y="1243"/>
            <a:chExt cx="16410" cy="8532"/>
          </a:xfrm>
        </p:grpSpPr>
        <p:sp>
          <p:nvSpPr>
            <p:cNvPr id="7" name="矩形 6"/>
            <p:cNvSpPr/>
            <p:nvPr/>
          </p:nvSpPr>
          <p:spPr>
            <a:xfrm>
              <a:off x="1757" y="1428"/>
              <a:ext cx="16067" cy="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595" y="1243"/>
              <a:ext cx="16411" cy="8533"/>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4" name="文本框 23"/>
          <p:cNvSpPr txBox="1"/>
          <p:nvPr/>
        </p:nvSpPr>
        <p:spPr>
          <a:xfrm>
            <a:off x="4724400" y="879475"/>
            <a:ext cx="2481580" cy="366395"/>
          </a:xfrm>
          <a:prstGeom prst="rect">
            <a:avLst/>
          </a:prstGeom>
          <a:noFill/>
        </p:spPr>
        <p:txBody>
          <a:bodyPr anchor="ctr"/>
          <a:p>
            <a:pPr marR="0" indent="0" algn="ctr" defTabSz="914400" fontAlgn="t">
              <a:spcBef>
                <a:spcPts val="0"/>
              </a:spcBef>
              <a:spcAft>
                <a:spcPts val="0"/>
              </a:spcAft>
              <a:buClrTx/>
              <a:buSzTx/>
              <a:buFontTx/>
              <a:buNone/>
              <a:defRPr/>
            </a:pPr>
            <a:endParaRPr kumimoji="0" lang="en-US" altLang="zh-CN" sz="1400" i="0" kern="0" cap="none" spc="0" normalizeH="0" baseline="0" noProof="0" dirty="0">
              <a:solidFill>
                <a:schemeClr val="tx1">
                  <a:lumMod val="85000"/>
                  <a:lumOff val="15000"/>
                </a:schemeClr>
              </a:solidFill>
              <a:latin typeface="方正启体繁体" panose="03000509000000000000" charset="-122"/>
              <a:ea typeface="方正启体繁体" panose="03000509000000000000" charset="-122"/>
              <a:sym typeface="+mn-ea"/>
            </a:endParaRPr>
          </a:p>
        </p:txBody>
      </p:sp>
      <p:sp>
        <p:nvSpPr>
          <p:cNvPr id="17" name="文本框 16"/>
          <p:cNvSpPr txBox="1"/>
          <p:nvPr/>
        </p:nvSpPr>
        <p:spPr>
          <a:xfrm>
            <a:off x="4502150" y="1050290"/>
            <a:ext cx="3187700" cy="366395"/>
          </a:xfrm>
          <a:prstGeom prst="rect">
            <a:avLst/>
          </a:prstGeom>
          <a:noFill/>
        </p:spPr>
        <p:txBody>
          <a:bodyPr anchor="ctr"/>
          <a:p>
            <a:pPr marR="0" indent="0" algn="ctr" defTabSz="914400" fontAlgn="t">
              <a:spcBef>
                <a:spcPts val="0"/>
              </a:spcBef>
              <a:spcAft>
                <a:spcPts val="0"/>
              </a:spcAft>
              <a:buClrTx/>
              <a:buSzTx/>
              <a:buFontTx/>
              <a:buNone/>
              <a:defRPr/>
            </a:pPr>
            <a:endParaRPr kumimoji="0" lang="zh-CN" altLang="en-US" sz="4400" i="0" kern="0" cap="none" spc="0" normalizeH="0" baseline="0" noProof="0" dirty="0">
              <a:solidFill>
                <a:schemeClr val="tx1">
                  <a:lumMod val="85000"/>
                  <a:lumOff val="15000"/>
                </a:schemeClr>
              </a:solidFill>
              <a:latin typeface="汉仪书魂体简" panose="02010600000101010101" charset="-122"/>
              <a:ea typeface="汉仪书魂体简" panose="02010600000101010101" charset="-122"/>
              <a:sym typeface="+mn-ea"/>
            </a:endParaRPr>
          </a:p>
        </p:txBody>
      </p:sp>
      <p:pic>
        <p:nvPicPr>
          <p:cNvPr id="6" name="图片 5" descr="5"/>
          <p:cNvPicPr>
            <a:picLocks noChangeAspect="1"/>
          </p:cNvPicPr>
          <p:nvPr/>
        </p:nvPicPr>
        <p:blipFill>
          <a:blip r:embed="rId1"/>
          <a:stretch>
            <a:fillRect/>
          </a:stretch>
        </p:blipFill>
        <p:spPr>
          <a:xfrm rot="10800000" flipH="1">
            <a:off x="5381625" y="4445"/>
            <a:ext cx="1379220" cy="875030"/>
          </a:xfrm>
          <a:prstGeom prst="rect">
            <a:avLst/>
          </a:prstGeom>
        </p:spPr>
      </p:pic>
      <p:sp>
        <p:nvSpPr>
          <p:cNvPr id="21" name="文本框 20"/>
          <p:cNvSpPr txBox="1"/>
          <p:nvPr/>
        </p:nvSpPr>
        <p:spPr>
          <a:xfrm>
            <a:off x="3792220" y="1148080"/>
            <a:ext cx="5062220" cy="366395"/>
          </a:xfrm>
          <a:prstGeom prst="rect">
            <a:avLst/>
          </a:prstGeom>
          <a:noFill/>
        </p:spPr>
        <p:txBody>
          <a:bodyPr anchor="ctr"/>
          <a:p>
            <a:pPr marR="0" indent="0" algn="ctr" defTabSz="914400" fontAlgn="t">
              <a:spcBef>
                <a:spcPts val="0"/>
              </a:spcBef>
              <a:spcAft>
                <a:spcPts val="0"/>
              </a:spcAft>
              <a:buClrTx/>
              <a:buSzTx/>
              <a:buFontTx/>
              <a:buNone/>
              <a:defRPr/>
            </a:pPr>
            <a:r>
              <a:rPr kumimoji="0" lang="zh-CN" altLang="en-US" sz="32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rPr>
              <a:t>采访，</a:t>
            </a:r>
            <a:endParaRPr kumimoji="0" lang="zh-CN" altLang="en-US" sz="32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endParaRPr>
          </a:p>
          <a:p>
            <a:pPr marR="0" indent="0" algn="ctr" defTabSz="914400" fontAlgn="t">
              <a:spcBef>
                <a:spcPts val="0"/>
              </a:spcBef>
              <a:spcAft>
                <a:spcPts val="0"/>
              </a:spcAft>
              <a:buClrTx/>
              <a:buSzTx/>
              <a:buFontTx/>
              <a:buNone/>
              <a:defRPr/>
            </a:pPr>
            <a:r>
              <a:rPr kumimoji="0" lang="zh-CN" altLang="en-US" sz="32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rPr>
              <a:t>了解养老机构的养老情况</a:t>
            </a:r>
            <a:endParaRPr kumimoji="0" lang="zh-CN" altLang="en-US" sz="32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endParaRPr>
          </a:p>
        </p:txBody>
      </p:sp>
      <p:sp>
        <p:nvSpPr>
          <p:cNvPr id="11" name="文本框 10"/>
          <p:cNvSpPr txBox="1"/>
          <p:nvPr/>
        </p:nvSpPr>
        <p:spPr>
          <a:xfrm>
            <a:off x="541655" y="4266883"/>
            <a:ext cx="5080000" cy="1568450"/>
          </a:xfrm>
          <a:prstGeom prst="rect">
            <a:avLst/>
          </a:prstGeom>
        </p:spPr>
        <p:txBody>
          <a:bodyPr>
            <a:spAutoFit/>
          </a:bodyPr>
          <a:p>
            <a:pPr indent="266700" algn="just" defTabSz="266700">
              <a:lnSpc>
                <a:spcPct val="150000"/>
              </a:lnSpc>
              <a:spcBef>
                <a:spcPct val="0"/>
              </a:spcBef>
              <a:spcAft>
                <a:spcPct val="0"/>
              </a:spcAft>
            </a:pPr>
            <a:r>
              <a:rPr lang="zh-CN" altLang="en-US" sz="3200">
                <a:latin typeface="汉仪书魂体简" panose="02010600000101010101" charset="-122"/>
                <a:ea typeface="汉仪书魂体简" panose="02010600000101010101" charset="-122"/>
              </a:rPr>
              <a:t>春江镇综合性</a:t>
            </a:r>
            <a:endParaRPr lang="zh-CN" altLang="en-US" sz="3200">
              <a:latin typeface="汉仪书魂体简" panose="02010600000101010101" charset="-122"/>
              <a:ea typeface="汉仪书魂体简" panose="02010600000101010101" charset="-122"/>
            </a:endParaRPr>
          </a:p>
          <a:p>
            <a:pPr indent="266700" algn="just" defTabSz="266700">
              <a:lnSpc>
                <a:spcPct val="150000"/>
              </a:lnSpc>
              <a:spcBef>
                <a:spcPct val="0"/>
              </a:spcBef>
              <a:spcAft>
                <a:spcPct val="0"/>
              </a:spcAft>
            </a:pPr>
            <a:r>
              <a:rPr lang="zh-CN" altLang="en-US" sz="3200">
                <a:latin typeface="汉仪书魂体简" panose="02010600000101010101" charset="-122"/>
                <a:ea typeface="汉仪书魂体简" panose="02010600000101010101" charset="-122"/>
              </a:rPr>
              <a:t>养老服务中心</a:t>
            </a:r>
            <a:endParaRPr lang="zh-CN" altLang="en-US" sz="3200">
              <a:latin typeface="汉仪书魂体简" panose="02010600000101010101" charset="-122"/>
              <a:ea typeface="汉仪书魂体简" panose="02010600000101010101" charset="-122"/>
            </a:endParaRPr>
          </a:p>
        </p:txBody>
      </p:sp>
      <p:pic>
        <p:nvPicPr>
          <p:cNvPr id="3" name="图片 -2147482520" descr="lQDPJyI61EqsErnNA8DNBQCwGIA7MlqLcfcHT4gFSKKSAA_1280_960"/>
          <p:cNvPicPr>
            <a:picLocks noChangeAspect="1"/>
          </p:cNvPicPr>
          <p:nvPr/>
        </p:nvPicPr>
        <p:blipFill>
          <a:blip r:embed="rId2"/>
          <a:stretch>
            <a:fillRect/>
          </a:stretch>
        </p:blipFill>
        <p:spPr>
          <a:xfrm>
            <a:off x="2000568" y="2059305"/>
            <a:ext cx="2723515" cy="2043430"/>
          </a:xfrm>
          <a:prstGeom prst="rect">
            <a:avLst/>
          </a:prstGeom>
          <a:noFill/>
          <a:ln w="9525">
            <a:noFill/>
          </a:ln>
          <a:effectLst>
            <a:prstShdw prst="shdw13" dist="53882" dir="13499999">
              <a:srgbClr val="0070C0">
                <a:alpha val="50000"/>
              </a:srgbClr>
            </a:prstShdw>
          </a:effectLst>
        </p:spPr>
      </p:pic>
      <p:pic>
        <p:nvPicPr>
          <p:cNvPr id="4" name="图片 -2147482617" descr="lQDPJwT8x0l8g7nNA8DNBQCwdaKLpJPY4LgHT4gFy1e0AA_1280_960"/>
          <p:cNvPicPr>
            <a:picLocks noChangeAspect="1"/>
          </p:cNvPicPr>
          <p:nvPr/>
        </p:nvPicPr>
        <p:blipFill>
          <a:blip r:embed="rId3"/>
          <a:stretch>
            <a:fillRect/>
          </a:stretch>
        </p:blipFill>
        <p:spPr>
          <a:xfrm>
            <a:off x="5085080" y="2059305"/>
            <a:ext cx="2676525" cy="2042795"/>
          </a:xfrm>
          <a:prstGeom prst="rect">
            <a:avLst/>
          </a:prstGeom>
          <a:noFill/>
          <a:ln w="9525">
            <a:noFill/>
          </a:ln>
          <a:effectLst>
            <a:prstShdw prst="shdw13" dist="53882" dir="13499999">
              <a:srgbClr val="0070C0">
                <a:alpha val="50000"/>
              </a:srgbClr>
            </a:prstShdw>
          </a:effectLst>
        </p:spPr>
      </p:pic>
      <p:pic>
        <p:nvPicPr>
          <p:cNvPr id="5" name="图片 -2147482613" descr="lQDPJx9HChhkvtnNA8DNBQCwMkslxauUF1UHT4mOJv--AA_1280_960"/>
          <p:cNvPicPr>
            <a:picLocks noChangeAspect="1"/>
          </p:cNvPicPr>
          <p:nvPr/>
        </p:nvPicPr>
        <p:blipFill>
          <a:blip r:embed="rId4"/>
          <a:stretch>
            <a:fillRect/>
          </a:stretch>
        </p:blipFill>
        <p:spPr>
          <a:xfrm>
            <a:off x="8314690" y="2059305"/>
            <a:ext cx="2550795" cy="2043430"/>
          </a:xfrm>
          <a:prstGeom prst="rect">
            <a:avLst/>
          </a:prstGeom>
          <a:noFill/>
          <a:ln w="9525">
            <a:noFill/>
          </a:ln>
          <a:effectLst>
            <a:prstShdw prst="shdw13" dist="53882" dir="13499999">
              <a:srgbClr val="0070C0">
                <a:alpha val="50000"/>
              </a:srgbClr>
            </a:prstShdw>
          </a:effectLst>
        </p:spPr>
      </p:pic>
      <p:pic>
        <p:nvPicPr>
          <p:cNvPr id="9" name="图片 -2147482610" descr="lQDPJwtHfmzpz9nNA8DNBQCwoQHO69iKJnoHT4mPm_-VAA_1280_960"/>
          <p:cNvPicPr>
            <a:picLocks noChangeAspect="1"/>
          </p:cNvPicPr>
          <p:nvPr/>
        </p:nvPicPr>
        <p:blipFill>
          <a:blip r:embed="rId5"/>
          <a:stretch>
            <a:fillRect/>
          </a:stretch>
        </p:blipFill>
        <p:spPr>
          <a:xfrm>
            <a:off x="3792220" y="4267200"/>
            <a:ext cx="2561590" cy="1921510"/>
          </a:xfrm>
          <a:prstGeom prst="rect">
            <a:avLst/>
          </a:prstGeom>
          <a:noFill/>
          <a:ln w="9525">
            <a:noFill/>
          </a:ln>
          <a:effectLst>
            <a:prstShdw prst="shdw13" dist="53882" dir="13499999">
              <a:srgbClr val="0070C0">
                <a:alpha val="50000"/>
              </a:srgbClr>
            </a:prstShdw>
          </a:effectLst>
        </p:spPr>
      </p:pic>
      <p:pic>
        <p:nvPicPr>
          <p:cNvPr id="10" name="图片 -2147482612" descr="lQDPKGmdrQDmHtnNA8DNBQCw6YOnU3MPMYAHT4mOtW31AA_1280_960"/>
          <p:cNvPicPr>
            <a:picLocks noChangeAspect="1"/>
          </p:cNvPicPr>
          <p:nvPr/>
        </p:nvPicPr>
        <p:blipFill>
          <a:blip r:embed="rId6"/>
          <a:stretch>
            <a:fillRect/>
          </a:stretch>
        </p:blipFill>
        <p:spPr>
          <a:xfrm>
            <a:off x="6869430" y="4267200"/>
            <a:ext cx="2560320" cy="1920875"/>
          </a:xfrm>
          <a:prstGeom prst="rect">
            <a:avLst/>
          </a:prstGeom>
          <a:noFill/>
          <a:ln w="9525">
            <a:noFill/>
          </a:ln>
          <a:effectLst>
            <a:prstShdw prst="shdw13" dist="53882" dir="13499999">
              <a:srgbClr val="0070C0">
                <a:alpha val="50000"/>
              </a:srgbClr>
            </a:prstShdw>
          </a:effectLst>
        </p:spPr>
      </p:pic>
    </p:spTree>
    <p:custDataLst>
      <p:tags r:id="rId7"/>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168275" y="293370"/>
            <a:ext cx="11591290" cy="6229985"/>
            <a:chOff x="1595" y="1243"/>
            <a:chExt cx="16410" cy="8532"/>
          </a:xfrm>
        </p:grpSpPr>
        <p:sp>
          <p:nvSpPr>
            <p:cNvPr id="7" name="矩形 6"/>
            <p:cNvSpPr/>
            <p:nvPr/>
          </p:nvSpPr>
          <p:spPr>
            <a:xfrm>
              <a:off x="1757" y="1428"/>
              <a:ext cx="16067" cy="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595" y="1243"/>
              <a:ext cx="16411" cy="8533"/>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4" name="文本框 23"/>
          <p:cNvSpPr txBox="1"/>
          <p:nvPr/>
        </p:nvSpPr>
        <p:spPr>
          <a:xfrm>
            <a:off x="4724400" y="879475"/>
            <a:ext cx="2481580" cy="366395"/>
          </a:xfrm>
          <a:prstGeom prst="rect">
            <a:avLst/>
          </a:prstGeom>
          <a:noFill/>
        </p:spPr>
        <p:txBody>
          <a:bodyPr anchor="ctr"/>
          <a:p>
            <a:pPr marR="0" indent="0" algn="ctr" defTabSz="914400" fontAlgn="t">
              <a:spcBef>
                <a:spcPts val="0"/>
              </a:spcBef>
              <a:spcAft>
                <a:spcPts val="0"/>
              </a:spcAft>
              <a:buClrTx/>
              <a:buSzTx/>
              <a:buFontTx/>
              <a:buNone/>
              <a:defRPr/>
            </a:pPr>
            <a:endParaRPr kumimoji="0" lang="en-US" altLang="zh-CN" sz="1400" i="0" kern="0" cap="none" spc="0" normalizeH="0" baseline="0" noProof="0" dirty="0">
              <a:solidFill>
                <a:schemeClr val="tx1">
                  <a:lumMod val="85000"/>
                  <a:lumOff val="15000"/>
                </a:schemeClr>
              </a:solidFill>
              <a:latin typeface="方正启体繁体" panose="03000509000000000000" charset="-122"/>
              <a:ea typeface="方正启体繁体" panose="03000509000000000000" charset="-122"/>
              <a:sym typeface="+mn-ea"/>
            </a:endParaRPr>
          </a:p>
        </p:txBody>
      </p:sp>
      <p:sp>
        <p:nvSpPr>
          <p:cNvPr id="17" name="文本框 16"/>
          <p:cNvSpPr txBox="1"/>
          <p:nvPr/>
        </p:nvSpPr>
        <p:spPr>
          <a:xfrm>
            <a:off x="4502150" y="1050290"/>
            <a:ext cx="3187700" cy="366395"/>
          </a:xfrm>
          <a:prstGeom prst="rect">
            <a:avLst/>
          </a:prstGeom>
          <a:noFill/>
        </p:spPr>
        <p:txBody>
          <a:bodyPr anchor="ctr"/>
          <a:p>
            <a:pPr marR="0" indent="0" algn="ctr" defTabSz="914400" fontAlgn="t">
              <a:spcBef>
                <a:spcPts val="0"/>
              </a:spcBef>
              <a:spcAft>
                <a:spcPts val="0"/>
              </a:spcAft>
              <a:buClrTx/>
              <a:buSzTx/>
              <a:buFontTx/>
              <a:buNone/>
              <a:defRPr/>
            </a:pPr>
            <a:endParaRPr kumimoji="0" lang="zh-CN" altLang="en-US" sz="4400" i="0" kern="0" cap="none" spc="0" normalizeH="0" baseline="0" noProof="0" dirty="0">
              <a:solidFill>
                <a:schemeClr val="tx1">
                  <a:lumMod val="85000"/>
                  <a:lumOff val="15000"/>
                </a:schemeClr>
              </a:solidFill>
              <a:latin typeface="汉仪书魂体简" panose="02010600000101010101" charset="-122"/>
              <a:ea typeface="汉仪书魂体简" panose="02010600000101010101" charset="-122"/>
              <a:sym typeface="+mn-ea"/>
            </a:endParaRPr>
          </a:p>
        </p:txBody>
      </p:sp>
      <p:pic>
        <p:nvPicPr>
          <p:cNvPr id="6" name="图片 5" descr="5"/>
          <p:cNvPicPr>
            <a:picLocks noChangeAspect="1"/>
          </p:cNvPicPr>
          <p:nvPr/>
        </p:nvPicPr>
        <p:blipFill>
          <a:blip r:embed="rId1"/>
          <a:stretch>
            <a:fillRect/>
          </a:stretch>
        </p:blipFill>
        <p:spPr>
          <a:xfrm rot="10800000" flipH="1">
            <a:off x="5381625" y="4445"/>
            <a:ext cx="1379220" cy="875030"/>
          </a:xfrm>
          <a:prstGeom prst="rect">
            <a:avLst/>
          </a:prstGeom>
        </p:spPr>
      </p:pic>
      <p:sp>
        <p:nvSpPr>
          <p:cNvPr id="21" name="文本框 20"/>
          <p:cNvSpPr txBox="1"/>
          <p:nvPr/>
        </p:nvSpPr>
        <p:spPr>
          <a:xfrm>
            <a:off x="3792220" y="1148080"/>
            <a:ext cx="5062220" cy="366395"/>
          </a:xfrm>
          <a:prstGeom prst="rect">
            <a:avLst/>
          </a:prstGeom>
          <a:noFill/>
        </p:spPr>
        <p:txBody>
          <a:bodyPr anchor="ctr"/>
          <a:p>
            <a:pPr marR="0" indent="0" algn="ctr" defTabSz="914400" fontAlgn="t">
              <a:spcBef>
                <a:spcPts val="0"/>
              </a:spcBef>
              <a:spcAft>
                <a:spcPts val="0"/>
              </a:spcAft>
              <a:buClrTx/>
              <a:buSzTx/>
              <a:buFontTx/>
              <a:buNone/>
              <a:defRPr/>
            </a:pPr>
            <a:r>
              <a:rPr kumimoji="0" lang="zh-CN" altLang="en-US" sz="32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rPr>
              <a:t>采访，</a:t>
            </a:r>
            <a:endParaRPr kumimoji="0" lang="zh-CN" altLang="en-US" sz="32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endParaRPr>
          </a:p>
          <a:p>
            <a:pPr marR="0" indent="0" algn="ctr" defTabSz="914400" fontAlgn="t">
              <a:spcBef>
                <a:spcPts val="0"/>
              </a:spcBef>
              <a:spcAft>
                <a:spcPts val="0"/>
              </a:spcAft>
              <a:buClrTx/>
              <a:buSzTx/>
              <a:buFontTx/>
              <a:buNone/>
              <a:defRPr/>
            </a:pPr>
            <a:r>
              <a:rPr kumimoji="0" lang="zh-CN" altLang="en-US" sz="32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rPr>
              <a:t>了解养老机构的养老情况</a:t>
            </a:r>
            <a:endParaRPr kumimoji="0" lang="zh-CN" altLang="en-US" sz="32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endParaRPr>
          </a:p>
        </p:txBody>
      </p:sp>
      <p:sp>
        <p:nvSpPr>
          <p:cNvPr id="11" name="文本框 10"/>
          <p:cNvSpPr txBox="1"/>
          <p:nvPr/>
        </p:nvSpPr>
        <p:spPr>
          <a:xfrm>
            <a:off x="-260985" y="3003868"/>
            <a:ext cx="5080000" cy="1568450"/>
          </a:xfrm>
          <a:prstGeom prst="rect">
            <a:avLst/>
          </a:prstGeom>
        </p:spPr>
        <p:txBody>
          <a:bodyPr>
            <a:spAutoFit/>
          </a:bodyPr>
          <a:p>
            <a:pPr indent="266700" algn="ctr" defTabSz="266700">
              <a:lnSpc>
                <a:spcPct val="150000"/>
              </a:lnSpc>
              <a:spcBef>
                <a:spcPct val="0"/>
              </a:spcBef>
              <a:spcAft>
                <a:spcPct val="0"/>
              </a:spcAft>
            </a:pPr>
            <a:r>
              <a:rPr lang="zh-CN" altLang="en-US" sz="3200">
                <a:latin typeface="汉仪书魂体简" panose="02010600000101010101" charset="-122"/>
                <a:ea typeface="汉仪书魂体简" panose="02010600000101010101" charset="-122"/>
              </a:rPr>
              <a:t>谈华琴</a:t>
            </a:r>
            <a:endParaRPr lang="zh-CN" altLang="en-US" sz="3200">
              <a:latin typeface="汉仪书魂体简" panose="02010600000101010101" charset="-122"/>
              <a:ea typeface="汉仪书魂体简" panose="02010600000101010101" charset="-122"/>
            </a:endParaRPr>
          </a:p>
          <a:p>
            <a:pPr indent="266700" algn="ctr" defTabSz="266700">
              <a:lnSpc>
                <a:spcPct val="150000"/>
              </a:lnSpc>
              <a:spcBef>
                <a:spcPct val="0"/>
              </a:spcBef>
              <a:spcAft>
                <a:spcPct val="0"/>
              </a:spcAft>
            </a:pPr>
            <a:r>
              <a:rPr lang="zh-CN" altLang="en-US" sz="3200">
                <a:latin typeface="汉仪书魂体简" panose="02010600000101010101" charset="-122"/>
                <a:ea typeface="汉仪书魂体简" panose="02010600000101010101" charset="-122"/>
              </a:rPr>
              <a:t>幸福养老院</a:t>
            </a:r>
            <a:endParaRPr lang="zh-CN" altLang="en-US" sz="3200">
              <a:latin typeface="汉仪书魂体简" panose="02010600000101010101" charset="-122"/>
              <a:ea typeface="汉仪书魂体简" panose="02010600000101010101" charset="-122"/>
            </a:endParaRPr>
          </a:p>
        </p:txBody>
      </p:sp>
      <p:pic>
        <p:nvPicPr>
          <p:cNvPr id="3" name="图片 -2147482605" descr="lQDPJxr8Xr0fDFnNA8DNBQCw0sp3LRAXGAQHT4ouLsqBAA_1280_960"/>
          <p:cNvPicPr>
            <a:picLocks noChangeAspect="1"/>
          </p:cNvPicPr>
          <p:nvPr/>
        </p:nvPicPr>
        <p:blipFill>
          <a:blip r:embed="rId2"/>
          <a:stretch>
            <a:fillRect/>
          </a:stretch>
        </p:blipFill>
        <p:spPr>
          <a:xfrm>
            <a:off x="4304030" y="2093278"/>
            <a:ext cx="2778760" cy="2083435"/>
          </a:xfrm>
          <a:prstGeom prst="rect">
            <a:avLst/>
          </a:prstGeom>
          <a:noFill/>
          <a:ln w="9525">
            <a:noFill/>
          </a:ln>
          <a:effectLst>
            <a:prstShdw prst="shdw13" dist="53882" dir="13499999">
              <a:srgbClr val="00B050">
                <a:alpha val="50000"/>
              </a:srgbClr>
            </a:prstShdw>
          </a:effectLst>
        </p:spPr>
      </p:pic>
      <p:pic>
        <p:nvPicPr>
          <p:cNvPr id="4" name="图片 -2147482478" descr="lQDPJwx70BNDRHnNDADNEACw1OR4F7BZBxEHk7thFDJUAA_4096_3072"/>
          <p:cNvPicPr>
            <a:picLocks noChangeAspect="1"/>
          </p:cNvPicPr>
          <p:nvPr/>
        </p:nvPicPr>
        <p:blipFill>
          <a:blip r:embed="rId3"/>
          <a:stretch>
            <a:fillRect/>
          </a:stretch>
        </p:blipFill>
        <p:spPr>
          <a:xfrm>
            <a:off x="7332028" y="2093278"/>
            <a:ext cx="2752725" cy="2065655"/>
          </a:xfrm>
          <a:prstGeom prst="rect">
            <a:avLst/>
          </a:prstGeom>
          <a:noFill/>
          <a:ln w="9525">
            <a:noFill/>
          </a:ln>
          <a:effectLst>
            <a:prstShdw prst="shdw13" dist="53882" dir="13499999">
              <a:srgbClr val="00B050">
                <a:alpha val="50000"/>
              </a:srgbClr>
            </a:prstShdw>
          </a:effectLst>
        </p:spPr>
      </p:pic>
      <p:pic>
        <p:nvPicPr>
          <p:cNvPr id="5" name="图片 -2147482381" descr="lQDPJwK3nKKe_VnNA8DNBQCwVUpc3qVo0o0HT4ounpFqAA_1280_960"/>
          <p:cNvPicPr>
            <a:picLocks noChangeAspect="1"/>
          </p:cNvPicPr>
          <p:nvPr/>
        </p:nvPicPr>
        <p:blipFill>
          <a:blip r:embed="rId4"/>
          <a:stretch>
            <a:fillRect/>
          </a:stretch>
        </p:blipFill>
        <p:spPr>
          <a:xfrm>
            <a:off x="4304030" y="4267200"/>
            <a:ext cx="2778125" cy="2032635"/>
          </a:xfrm>
          <a:prstGeom prst="rect">
            <a:avLst/>
          </a:prstGeom>
          <a:noFill/>
          <a:ln w="9525">
            <a:noFill/>
          </a:ln>
          <a:effectLst>
            <a:prstShdw prst="shdw13" dist="53882" dir="13499999">
              <a:srgbClr val="00B050">
                <a:alpha val="50000"/>
              </a:srgbClr>
            </a:prstShdw>
          </a:effectLst>
        </p:spPr>
      </p:pic>
      <p:pic>
        <p:nvPicPr>
          <p:cNvPr id="9" name="图片 -2147482608" descr="lQDPJwdoJQ_DnFnNA8DNBQCw_-6c1jfNYjkHT4otkrG-AA_1280_960"/>
          <p:cNvPicPr>
            <a:picLocks noChangeAspect="1"/>
          </p:cNvPicPr>
          <p:nvPr/>
        </p:nvPicPr>
        <p:blipFill>
          <a:blip r:embed="rId5"/>
          <a:stretch>
            <a:fillRect/>
          </a:stretch>
        </p:blipFill>
        <p:spPr>
          <a:xfrm>
            <a:off x="7332345" y="4279583"/>
            <a:ext cx="2692400" cy="2019935"/>
          </a:xfrm>
          <a:prstGeom prst="rect">
            <a:avLst/>
          </a:prstGeom>
          <a:noFill/>
          <a:ln w="9525">
            <a:noFill/>
          </a:ln>
          <a:effectLst>
            <a:prstShdw prst="shdw13" dist="53882" dir="13499999">
              <a:srgbClr val="00B050">
                <a:alpha val="50000"/>
              </a:srgbClr>
            </a:prstShdw>
          </a:effectLst>
        </p:spPr>
      </p:pic>
    </p:spTree>
    <p:custDataLst>
      <p:tags r:id="rId6"/>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168275" y="293370"/>
            <a:ext cx="11591290" cy="6229985"/>
            <a:chOff x="1595" y="1243"/>
            <a:chExt cx="16410" cy="8532"/>
          </a:xfrm>
        </p:grpSpPr>
        <p:sp>
          <p:nvSpPr>
            <p:cNvPr id="7" name="矩形 6"/>
            <p:cNvSpPr/>
            <p:nvPr/>
          </p:nvSpPr>
          <p:spPr>
            <a:xfrm>
              <a:off x="1757" y="1428"/>
              <a:ext cx="16067" cy="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595" y="1243"/>
              <a:ext cx="16411" cy="8533"/>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4" name="文本框 23"/>
          <p:cNvSpPr txBox="1"/>
          <p:nvPr/>
        </p:nvSpPr>
        <p:spPr>
          <a:xfrm>
            <a:off x="4724400" y="879475"/>
            <a:ext cx="2481580" cy="366395"/>
          </a:xfrm>
          <a:prstGeom prst="rect">
            <a:avLst/>
          </a:prstGeom>
          <a:noFill/>
        </p:spPr>
        <p:txBody>
          <a:bodyPr anchor="ctr"/>
          <a:p>
            <a:pPr marR="0" indent="0" algn="ctr" defTabSz="914400" fontAlgn="t">
              <a:spcBef>
                <a:spcPts val="0"/>
              </a:spcBef>
              <a:spcAft>
                <a:spcPts val="0"/>
              </a:spcAft>
              <a:buClrTx/>
              <a:buSzTx/>
              <a:buFontTx/>
              <a:buNone/>
              <a:defRPr/>
            </a:pPr>
            <a:endParaRPr kumimoji="0" lang="en-US" altLang="zh-CN" sz="1400" i="0" kern="0" cap="none" spc="0" normalizeH="0" baseline="0" noProof="0" dirty="0">
              <a:solidFill>
                <a:schemeClr val="tx1">
                  <a:lumMod val="85000"/>
                  <a:lumOff val="15000"/>
                </a:schemeClr>
              </a:solidFill>
              <a:latin typeface="方正启体繁体" panose="03000509000000000000" charset="-122"/>
              <a:ea typeface="方正启体繁体" panose="03000509000000000000" charset="-122"/>
              <a:sym typeface="+mn-ea"/>
            </a:endParaRPr>
          </a:p>
        </p:txBody>
      </p:sp>
      <p:sp>
        <p:nvSpPr>
          <p:cNvPr id="17" name="文本框 16"/>
          <p:cNvSpPr txBox="1"/>
          <p:nvPr/>
        </p:nvSpPr>
        <p:spPr>
          <a:xfrm>
            <a:off x="4502150" y="1050290"/>
            <a:ext cx="3187700" cy="366395"/>
          </a:xfrm>
          <a:prstGeom prst="rect">
            <a:avLst/>
          </a:prstGeom>
          <a:noFill/>
        </p:spPr>
        <p:txBody>
          <a:bodyPr anchor="ctr"/>
          <a:p>
            <a:pPr marR="0" indent="0" algn="ctr" defTabSz="914400" fontAlgn="t">
              <a:spcBef>
                <a:spcPts val="0"/>
              </a:spcBef>
              <a:spcAft>
                <a:spcPts val="0"/>
              </a:spcAft>
              <a:buClrTx/>
              <a:buSzTx/>
              <a:buFontTx/>
              <a:buNone/>
              <a:defRPr/>
            </a:pPr>
            <a:endParaRPr kumimoji="0" lang="zh-CN" altLang="en-US" sz="4400" i="0" kern="0" cap="none" spc="0" normalizeH="0" baseline="0" noProof="0" dirty="0">
              <a:solidFill>
                <a:schemeClr val="tx1">
                  <a:lumMod val="85000"/>
                  <a:lumOff val="15000"/>
                </a:schemeClr>
              </a:solidFill>
              <a:latin typeface="汉仪书魂体简" panose="02010600000101010101" charset="-122"/>
              <a:ea typeface="汉仪书魂体简" panose="02010600000101010101" charset="-122"/>
              <a:sym typeface="+mn-ea"/>
            </a:endParaRPr>
          </a:p>
        </p:txBody>
      </p:sp>
      <p:pic>
        <p:nvPicPr>
          <p:cNvPr id="6" name="图片 5" descr="5"/>
          <p:cNvPicPr>
            <a:picLocks noChangeAspect="1"/>
          </p:cNvPicPr>
          <p:nvPr/>
        </p:nvPicPr>
        <p:blipFill>
          <a:blip r:embed="rId1"/>
          <a:stretch>
            <a:fillRect/>
          </a:stretch>
        </p:blipFill>
        <p:spPr>
          <a:xfrm rot="10800000" flipH="1">
            <a:off x="5381625" y="4445"/>
            <a:ext cx="1379220" cy="875030"/>
          </a:xfrm>
          <a:prstGeom prst="rect">
            <a:avLst/>
          </a:prstGeom>
        </p:spPr>
      </p:pic>
      <p:pic>
        <p:nvPicPr>
          <p:cNvPr id="22" name="图片 21"/>
          <p:cNvPicPr>
            <a:picLocks noChangeAspect="1"/>
          </p:cNvPicPr>
          <p:nvPr/>
        </p:nvPicPr>
        <p:blipFill>
          <a:blip r:embed="rId2"/>
          <a:srcRect b="51311"/>
          <a:stretch>
            <a:fillRect/>
          </a:stretch>
        </p:blipFill>
        <p:spPr>
          <a:xfrm>
            <a:off x="282575" y="879475"/>
            <a:ext cx="6024245" cy="5356860"/>
          </a:xfrm>
          <a:prstGeom prst="rect">
            <a:avLst/>
          </a:prstGeom>
        </p:spPr>
      </p:pic>
      <p:pic>
        <p:nvPicPr>
          <p:cNvPr id="10" name="图片 9"/>
          <p:cNvPicPr>
            <a:picLocks noChangeAspect="1"/>
          </p:cNvPicPr>
          <p:nvPr/>
        </p:nvPicPr>
        <p:blipFill>
          <a:blip r:embed="rId2"/>
          <a:srcRect t="48689"/>
          <a:stretch>
            <a:fillRect/>
          </a:stretch>
        </p:blipFill>
        <p:spPr>
          <a:xfrm>
            <a:off x="6194425" y="1050290"/>
            <a:ext cx="5438140" cy="5185410"/>
          </a:xfrm>
          <a:prstGeom prst="rect">
            <a:avLst/>
          </a:prstGeom>
        </p:spPr>
      </p:pic>
      <p:grpSp>
        <p:nvGrpSpPr>
          <p:cNvPr id="12" name="组合 11" descr="7b0a202020202274657874626f78223a2022220a7d0a"/>
          <p:cNvGrpSpPr/>
          <p:nvPr/>
        </p:nvGrpSpPr>
        <p:grpSpPr>
          <a:xfrm>
            <a:off x="1273810" y="1050290"/>
            <a:ext cx="9535795" cy="4765675"/>
            <a:chOff x="5605" y="3371"/>
            <a:chExt cx="8400" cy="3644"/>
          </a:xfrm>
        </p:grpSpPr>
        <p:grpSp>
          <p:nvGrpSpPr>
            <p:cNvPr id="13" name="组合 12"/>
            <p:cNvGrpSpPr/>
            <p:nvPr/>
          </p:nvGrpSpPr>
          <p:grpSpPr>
            <a:xfrm>
              <a:off x="5605" y="3371"/>
              <a:ext cx="8401" cy="3645"/>
              <a:chOff x="5605" y="3634"/>
              <a:chExt cx="7797" cy="3382"/>
            </a:xfrm>
          </p:grpSpPr>
          <p:sp>
            <p:nvSpPr>
              <p:cNvPr id="14" name="Freeform 5"/>
              <p:cNvSpPr>
                <a:spLocks noEditPoints="1"/>
              </p:cNvSpPr>
              <p:nvPr/>
            </p:nvSpPr>
            <p:spPr bwMode="auto">
              <a:xfrm>
                <a:off x="5798" y="3784"/>
                <a:ext cx="7605" cy="3233"/>
              </a:xfrm>
              <a:custGeom>
                <a:avLst/>
                <a:gdLst>
                  <a:gd name="T0" fmla="*/ 1218 w 1285"/>
                  <a:gd name="T1" fmla="*/ 545 h 545"/>
                  <a:gd name="T2" fmla="*/ 67 w 1285"/>
                  <a:gd name="T3" fmla="*/ 545 h 545"/>
                  <a:gd name="T4" fmla="*/ 0 w 1285"/>
                  <a:gd name="T5" fmla="*/ 478 h 545"/>
                  <a:gd name="T6" fmla="*/ 0 w 1285"/>
                  <a:gd name="T7" fmla="*/ 67 h 545"/>
                  <a:gd name="T8" fmla="*/ 67 w 1285"/>
                  <a:gd name="T9" fmla="*/ 0 h 545"/>
                  <a:gd name="T10" fmla="*/ 1218 w 1285"/>
                  <a:gd name="T11" fmla="*/ 0 h 545"/>
                  <a:gd name="T12" fmla="*/ 1285 w 1285"/>
                  <a:gd name="T13" fmla="*/ 67 h 545"/>
                  <a:gd name="T14" fmla="*/ 1285 w 1285"/>
                  <a:gd name="T15" fmla="*/ 478 h 545"/>
                  <a:gd name="T16" fmla="*/ 1218 w 1285"/>
                  <a:gd name="T17" fmla="*/ 545 h 545"/>
                  <a:gd name="T18" fmla="*/ 67 w 1285"/>
                  <a:gd name="T19" fmla="*/ 4 h 545"/>
                  <a:gd name="T20" fmla="*/ 4 w 1285"/>
                  <a:gd name="T21" fmla="*/ 67 h 545"/>
                  <a:gd name="T22" fmla="*/ 4 w 1285"/>
                  <a:gd name="T23" fmla="*/ 478 h 545"/>
                  <a:gd name="T24" fmla="*/ 67 w 1285"/>
                  <a:gd name="T25" fmla="*/ 541 h 545"/>
                  <a:gd name="T26" fmla="*/ 1218 w 1285"/>
                  <a:gd name="T27" fmla="*/ 541 h 545"/>
                  <a:gd name="T28" fmla="*/ 1281 w 1285"/>
                  <a:gd name="T29" fmla="*/ 478 h 545"/>
                  <a:gd name="T30" fmla="*/ 1281 w 1285"/>
                  <a:gd name="T31" fmla="*/ 67 h 545"/>
                  <a:gd name="T32" fmla="*/ 1218 w 1285"/>
                  <a:gd name="T33" fmla="*/ 4 h 545"/>
                  <a:gd name="T34" fmla="*/ 67 w 1285"/>
                  <a:gd name="T35" fmla="*/ 4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05" h="3233">
                    <a:moveTo>
                      <a:pt x="432" y="0"/>
                    </a:moveTo>
                    <a:lnTo>
                      <a:pt x="476" y="0"/>
                    </a:lnTo>
                    <a:cubicBezTo>
                      <a:pt x="7208" y="0"/>
                      <a:pt x="7208" y="0"/>
                      <a:pt x="7208" y="0"/>
                    </a:cubicBezTo>
                    <a:cubicBezTo>
                      <a:pt x="7427" y="0"/>
                      <a:pt x="7605" y="178"/>
                      <a:pt x="7605" y="397"/>
                    </a:cubicBezTo>
                    <a:cubicBezTo>
                      <a:pt x="7605" y="2836"/>
                      <a:pt x="7605" y="2836"/>
                      <a:pt x="7605" y="2836"/>
                    </a:cubicBezTo>
                    <a:cubicBezTo>
                      <a:pt x="7605" y="3055"/>
                      <a:pt x="7427" y="3233"/>
                      <a:pt x="7208" y="3233"/>
                    </a:cubicBezTo>
                    <a:cubicBezTo>
                      <a:pt x="397" y="3233"/>
                      <a:pt x="397" y="3233"/>
                      <a:pt x="397" y="3233"/>
                    </a:cubicBezTo>
                    <a:cubicBezTo>
                      <a:pt x="178" y="3233"/>
                      <a:pt x="0" y="3055"/>
                      <a:pt x="0" y="2836"/>
                    </a:cubicBezTo>
                    <a:cubicBezTo>
                      <a:pt x="0" y="397"/>
                      <a:pt x="0" y="397"/>
                      <a:pt x="0" y="397"/>
                    </a:cubicBezTo>
                    <a:cubicBezTo>
                      <a:pt x="0" y="356"/>
                      <a:pt x="6" y="317"/>
                      <a:pt x="18" y="279"/>
                    </a:cubicBezTo>
                    <a:lnTo>
                      <a:pt x="18" y="277"/>
                    </a:lnTo>
                    <a:lnTo>
                      <a:pt x="23" y="281"/>
                    </a:lnTo>
                    <a:cubicBezTo>
                      <a:pt x="26" y="284"/>
                      <a:pt x="29" y="286"/>
                      <a:pt x="33" y="289"/>
                    </a:cubicBezTo>
                    <a:lnTo>
                      <a:pt x="38" y="293"/>
                    </a:lnTo>
                    <a:lnTo>
                      <a:pt x="35" y="304"/>
                    </a:lnTo>
                    <a:cubicBezTo>
                      <a:pt x="28" y="334"/>
                      <a:pt x="24" y="365"/>
                      <a:pt x="24" y="397"/>
                    </a:cubicBezTo>
                    <a:cubicBezTo>
                      <a:pt x="24" y="2836"/>
                      <a:pt x="24" y="2836"/>
                      <a:pt x="24" y="2836"/>
                    </a:cubicBezTo>
                    <a:cubicBezTo>
                      <a:pt x="24" y="3043"/>
                      <a:pt x="189" y="3209"/>
                      <a:pt x="397" y="3209"/>
                    </a:cubicBezTo>
                    <a:cubicBezTo>
                      <a:pt x="7208" y="3209"/>
                      <a:pt x="7208" y="3209"/>
                      <a:pt x="7208" y="3209"/>
                    </a:cubicBezTo>
                    <a:cubicBezTo>
                      <a:pt x="7416" y="3209"/>
                      <a:pt x="7581" y="3043"/>
                      <a:pt x="7581" y="2836"/>
                    </a:cubicBezTo>
                    <a:cubicBezTo>
                      <a:pt x="7581" y="397"/>
                      <a:pt x="7581" y="397"/>
                      <a:pt x="7581" y="397"/>
                    </a:cubicBezTo>
                    <a:cubicBezTo>
                      <a:pt x="7581" y="190"/>
                      <a:pt x="7416" y="24"/>
                      <a:pt x="7208" y="24"/>
                    </a:cubicBezTo>
                    <a:lnTo>
                      <a:pt x="438" y="24"/>
                    </a:lnTo>
                    <a:lnTo>
                      <a:pt x="437" y="18"/>
                    </a:lnTo>
                    <a:cubicBezTo>
                      <a:pt x="436" y="13"/>
                      <a:pt x="435" y="9"/>
                      <a:pt x="433" y="5"/>
                    </a:cubicBezTo>
                    <a:lnTo>
                      <a:pt x="432" y="0"/>
                    </a:lnTo>
                    <a:close/>
                  </a:path>
                </a:pathLst>
              </a:custGeom>
              <a:solidFill>
                <a:srgbClr val="FF3B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Freeform 6"/>
              <p:cNvSpPr>
                <a:spLocks noEditPoints="1"/>
              </p:cNvSpPr>
              <p:nvPr/>
            </p:nvSpPr>
            <p:spPr bwMode="auto">
              <a:xfrm>
                <a:off x="5898" y="3884"/>
                <a:ext cx="7405" cy="3033"/>
              </a:xfrm>
              <a:custGeom>
                <a:avLst/>
                <a:gdLst>
                  <a:gd name="T0" fmla="*/ 1208 w 1251"/>
                  <a:gd name="T1" fmla="*/ 511 h 511"/>
                  <a:gd name="T2" fmla="*/ 1121 w 1251"/>
                  <a:gd name="T3" fmla="*/ 511 h 511"/>
                  <a:gd name="T4" fmla="*/ 1062 w 1251"/>
                  <a:gd name="T5" fmla="*/ 507 h 511"/>
                  <a:gd name="T6" fmla="*/ 1042 w 1251"/>
                  <a:gd name="T7" fmla="*/ 511 h 511"/>
                  <a:gd name="T8" fmla="*/ 942 w 1251"/>
                  <a:gd name="T9" fmla="*/ 511 h 511"/>
                  <a:gd name="T10" fmla="*/ 923 w 1251"/>
                  <a:gd name="T11" fmla="*/ 507 h 511"/>
                  <a:gd name="T12" fmla="*/ 843 w 1251"/>
                  <a:gd name="T13" fmla="*/ 511 h 511"/>
                  <a:gd name="T14" fmla="*/ 783 w 1251"/>
                  <a:gd name="T15" fmla="*/ 507 h 511"/>
                  <a:gd name="T16" fmla="*/ 764 w 1251"/>
                  <a:gd name="T17" fmla="*/ 511 h 511"/>
                  <a:gd name="T18" fmla="*/ 664 w 1251"/>
                  <a:gd name="T19" fmla="*/ 511 h 511"/>
                  <a:gd name="T20" fmla="*/ 644 w 1251"/>
                  <a:gd name="T21" fmla="*/ 507 h 511"/>
                  <a:gd name="T22" fmla="*/ 565 w 1251"/>
                  <a:gd name="T23" fmla="*/ 511 h 511"/>
                  <a:gd name="T24" fmla="*/ 505 w 1251"/>
                  <a:gd name="T25" fmla="*/ 507 h 511"/>
                  <a:gd name="T26" fmla="*/ 485 w 1251"/>
                  <a:gd name="T27" fmla="*/ 511 h 511"/>
                  <a:gd name="T28" fmla="*/ 386 w 1251"/>
                  <a:gd name="T29" fmla="*/ 511 h 511"/>
                  <a:gd name="T30" fmla="*/ 366 w 1251"/>
                  <a:gd name="T31" fmla="*/ 507 h 511"/>
                  <a:gd name="T32" fmla="*/ 286 w 1251"/>
                  <a:gd name="T33" fmla="*/ 511 h 511"/>
                  <a:gd name="T34" fmla="*/ 227 w 1251"/>
                  <a:gd name="T35" fmla="*/ 507 h 511"/>
                  <a:gd name="T36" fmla="*/ 207 w 1251"/>
                  <a:gd name="T37" fmla="*/ 511 h 511"/>
                  <a:gd name="T38" fmla="*/ 107 w 1251"/>
                  <a:gd name="T39" fmla="*/ 511 h 511"/>
                  <a:gd name="T40" fmla="*/ 88 w 1251"/>
                  <a:gd name="T41" fmla="*/ 507 h 511"/>
                  <a:gd name="T42" fmla="*/ 1227 w 1251"/>
                  <a:gd name="T43" fmla="*/ 504 h 511"/>
                  <a:gd name="T44" fmla="*/ 6 w 1251"/>
                  <a:gd name="T45" fmla="*/ 474 h 511"/>
                  <a:gd name="T46" fmla="*/ 1251 w 1251"/>
                  <a:gd name="T47" fmla="*/ 450 h 511"/>
                  <a:gd name="T48" fmla="*/ 4 w 1251"/>
                  <a:gd name="T49" fmla="*/ 455 h 511"/>
                  <a:gd name="T50" fmla="*/ 0 w 1251"/>
                  <a:gd name="T51" fmla="*/ 415 h 511"/>
                  <a:gd name="T52" fmla="*/ 1251 w 1251"/>
                  <a:gd name="T53" fmla="*/ 371 h 511"/>
                  <a:gd name="T54" fmla="*/ 1251 w 1251"/>
                  <a:gd name="T55" fmla="*/ 351 h 511"/>
                  <a:gd name="T56" fmla="*/ 0 w 1251"/>
                  <a:gd name="T57" fmla="*/ 316 h 511"/>
                  <a:gd name="T58" fmla="*/ 1251 w 1251"/>
                  <a:gd name="T59" fmla="*/ 311 h 511"/>
                  <a:gd name="T60" fmla="*/ 1247 w 1251"/>
                  <a:gd name="T61" fmla="*/ 271 h 511"/>
                  <a:gd name="T62" fmla="*/ 4 w 1251"/>
                  <a:gd name="T63" fmla="*/ 236 h 511"/>
                  <a:gd name="T64" fmla="*/ 4 w 1251"/>
                  <a:gd name="T65" fmla="*/ 216 h 511"/>
                  <a:gd name="T66" fmla="*/ 1247 w 1251"/>
                  <a:gd name="T67" fmla="*/ 172 h 511"/>
                  <a:gd name="T68" fmla="*/ 4 w 1251"/>
                  <a:gd name="T69" fmla="*/ 177 h 511"/>
                  <a:gd name="T70" fmla="*/ 0 w 1251"/>
                  <a:gd name="T71" fmla="*/ 137 h 511"/>
                  <a:gd name="T72" fmla="*/ 1251 w 1251"/>
                  <a:gd name="T73" fmla="*/ 92 h 511"/>
                  <a:gd name="T74" fmla="*/ 1251 w 1251"/>
                  <a:gd name="T75" fmla="*/ 72 h 511"/>
                  <a:gd name="T76" fmla="*/ 0 w 1251"/>
                  <a:gd name="T77" fmla="*/ 50 h 511"/>
                  <a:gd name="T78" fmla="*/ 1237 w 1251"/>
                  <a:gd name="T79" fmla="*/ 15 h 511"/>
                  <a:gd name="T80" fmla="*/ 14 w 1251"/>
                  <a:gd name="T81" fmla="*/ 21 h 511"/>
                  <a:gd name="T82" fmla="*/ 1218 w 1251"/>
                  <a:gd name="T83" fmla="*/ 7 h 511"/>
                  <a:gd name="T84" fmla="*/ 47 w 1251"/>
                  <a:gd name="T85" fmla="*/ 4 h 511"/>
                  <a:gd name="T86" fmla="*/ 1120 w 1251"/>
                  <a:gd name="T87" fmla="*/ 4 h 511"/>
                  <a:gd name="T88" fmla="*/ 1100 w 1251"/>
                  <a:gd name="T89" fmla="*/ 0 h 511"/>
                  <a:gd name="T90" fmla="*/ 1021 w 1251"/>
                  <a:gd name="T91" fmla="*/ 4 h 511"/>
                  <a:gd name="T92" fmla="*/ 961 w 1251"/>
                  <a:gd name="T93" fmla="*/ 0 h 511"/>
                  <a:gd name="T94" fmla="*/ 941 w 1251"/>
                  <a:gd name="T95" fmla="*/ 4 h 511"/>
                  <a:gd name="T96" fmla="*/ 842 w 1251"/>
                  <a:gd name="T97" fmla="*/ 4 h 511"/>
                  <a:gd name="T98" fmla="*/ 822 w 1251"/>
                  <a:gd name="T99" fmla="*/ 0 h 511"/>
                  <a:gd name="T100" fmla="*/ 742 w 1251"/>
                  <a:gd name="T101" fmla="*/ 4 h 511"/>
                  <a:gd name="T102" fmla="*/ 683 w 1251"/>
                  <a:gd name="T103" fmla="*/ 0 h 511"/>
                  <a:gd name="T104" fmla="*/ 663 w 1251"/>
                  <a:gd name="T105" fmla="*/ 4 h 511"/>
                  <a:gd name="T106" fmla="*/ 563 w 1251"/>
                  <a:gd name="T107" fmla="*/ 4 h 511"/>
                  <a:gd name="T108" fmla="*/ 544 w 1251"/>
                  <a:gd name="T109" fmla="*/ 0 h 511"/>
                  <a:gd name="T110" fmla="*/ 464 w 1251"/>
                  <a:gd name="T111" fmla="*/ 4 h 511"/>
                  <a:gd name="T112" fmla="*/ 404 w 1251"/>
                  <a:gd name="T113" fmla="*/ 0 h 511"/>
                  <a:gd name="T114" fmla="*/ 384 w 1251"/>
                  <a:gd name="T115" fmla="*/ 4 h 511"/>
                  <a:gd name="T116" fmla="*/ 285 w 1251"/>
                  <a:gd name="T117" fmla="*/ 4 h 511"/>
                  <a:gd name="T118" fmla="*/ 265 w 1251"/>
                  <a:gd name="T119" fmla="*/ 0 h 511"/>
                  <a:gd name="T120" fmla="*/ 186 w 1251"/>
                  <a:gd name="T121" fmla="*/ 4 h 511"/>
                  <a:gd name="T122" fmla="*/ 126 w 1251"/>
                  <a:gd name="T123" fmla="*/ 0 h 511"/>
                  <a:gd name="T124" fmla="*/ 106 w 1251"/>
                  <a:gd name="T125" fmla="*/ 4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05" h="3033">
                    <a:moveTo>
                      <a:pt x="6991" y="3009"/>
                    </a:moveTo>
                    <a:cubicBezTo>
                      <a:pt x="7109" y="3009"/>
                      <a:pt x="7109" y="3009"/>
                      <a:pt x="7109" y="3009"/>
                    </a:cubicBezTo>
                    <a:cubicBezTo>
                      <a:pt x="7121" y="3009"/>
                      <a:pt x="7133" y="3009"/>
                      <a:pt x="7150" y="3009"/>
                    </a:cubicBezTo>
                    <a:cubicBezTo>
                      <a:pt x="7150" y="3033"/>
                      <a:pt x="7150" y="3033"/>
                      <a:pt x="7150" y="3033"/>
                    </a:cubicBezTo>
                    <a:cubicBezTo>
                      <a:pt x="7139" y="3033"/>
                      <a:pt x="7121" y="3033"/>
                      <a:pt x="7109" y="3033"/>
                    </a:cubicBezTo>
                    <a:cubicBezTo>
                      <a:pt x="6991" y="3033"/>
                      <a:pt x="6991" y="3033"/>
                      <a:pt x="6991" y="3033"/>
                    </a:cubicBezTo>
                    <a:cubicBezTo>
                      <a:pt x="6991" y="3009"/>
                      <a:pt x="6991" y="3009"/>
                      <a:pt x="6991" y="3009"/>
                    </a:cubicBezTo>
                    <a:close/>
                    <a:moveTo>
                      <a:pt x="6754" y="3009"/>
                    </a:moveTo>
                    <a:cubicBezTo>
                      <a:pt x="6872" y="3009"/>
                      <a:pt x="6872" y="3009"/>
                      <a:pt x="6872" y="3009"/>
                    </a:cubicBezTo>
                    <a:lnTo>
                      <a:pt x="6872" y="3033"/>
                    </a:lnTo>
                    <a:cubicBezTo>
                      <a:pt x="6754" y="3033"/>
                      <a:pt x="6754" y="3033"/>
                      <a:pt x="6754" y="3033"/>
                    </a:cubicBezTo>
                    <a:cubicBezTo>
                      <a:pt x="6754" y="3009"/>
                      <a:pt x="6754" y="3009"/>
                      <a:pt x="6754" y="3009"/>
                    </a:cubicBezTo>
                    <a:close/>
                    <a:moveTo>
                      <a:pt x="6517" y="3009"/>
                    </a:moveTo>
                    <a:cubicBezTo>
                      <a:pt x="6635" y="3009"/>
                      <a:pt x="6635" y="3009"/>
                      <a:pt x="6635" y="3009"/>
                    </a:cubicBezTo>
                    <a:lnTo>
                      <a:pt x="6635" y="3033"/>
                    </a:lnTo>
                    <a:cubicBezTo>
                      <a:pt x="6517" y="3033"/>
                      <a:pt x="6517" y="3033"/>
                      <a:pt x="6517" y="3033"/>
                    </a:cubicBezTo>
                    <a:cubicBezTo>
                      <a:pt x="6517" y="3009"/>
                      <a:pt x="6517" y="3009"/>
                      <a:pt x="6517" y="3009"/>
                    </a:cubicBezTo>
                    <a:close/>
                    <a:moveTo>
                      <a:pt x="6286" y="3009"/>
                    </a:moveTo>
                    <a:cubicBezTo>
                      <a:pt x="6405" y="3009"/>
                      <a:pt x="6405" y="3009"/>
                      <a:pt x="6405" y="3009"/>
                    </a:cubicBezTo>
                    <a:lnTo>
                      <a:pt x="6405" y="3033"/>
                    </a:lnTo>
                    <a:cubicBezTo>
                      <a:pt x="6286" y="3033"/>
                      <a:pt x="6286" y="3033"/>
                      <a:pt x="6286" y="3033"/>
                    </a:cubicBezTo>
                    <a:cubicBezTo>
                      <a:pt x="6286" y="3009"/>
                      <a:pt x="6286" y="3009"/>
                      <a:pt x="6286" y="3009"/>
                    </a:cubicBezTo>
                    <a:close/>
                    <a:moveTo>
                      <a:pt x="6049" y="3009"/>
                    </a:moveTo>
                    <a:cubicBezTo>
                      <a:pt x="6168" y="3009"/>
                      <a:pt x="6168" y="3009"/>
                      <a:pt x="6168" y="3009"/>
                    </a:cubicBezTo>
                    <a:lnTo>
                      <a:pt x="6168" y="3033"/>
                    </a:lnTo>
                    <a:cubicBezTo>
                      <a:pt x="6049" y="3033"/>
                      <a:pt x="6049" y="3033"/>
                      <a:pt x="6049" y="3033"/>
                    </a:cubicBezTo>
                    <a:cubicBezTo>
                      <a:pt x="6049" y="3009"/>
                      <a:pt x="6049" y="3009"/>
                      <a:pt x="6049" y="3009"/>
                    </a:cubicBezTo>
                    <a:close/>
                    <a:moveTo>
                      <a:pt x="5813" y="3009"/>
                    </a:moveTo>
                    <a:cubicBezTo>
                      <a:pt x="5931" y="3009"/>
                      <a:pt x="5931" y="3009"/>
                      <a:pt x="5931" y="3009"/>
                    </a:cubicBezTo>
                    <a:lnTo>
                      <a:pt x="5931" y="3033"/>
                    </a:lnTo>
                    <a:cubicBezTo>
                      <a:pt x="5813" y="3033"/>
                      <a:pt x="5813" y="3033"/>
                      <a:pt x="5813" y="3033"/>
                    </a:cubicBezTo>
                    <a:cubicBezTo>
                      <a:pt x="5813" y="3009"/>
                      <a:pt x="5813" y="3009"/>
                      <a:pt x="5813" y="3009"/>
                    </a:cubicBezTo>
                    <a:close/>
                    <a:moveTo>
                      <a:pt x="5576" y="3009"/>
                    </a:moveTo>
                    <a:cubicBezTo>
                      <a:pt x="5694" y="3009"/>
                      <a:pt x="5694" y="3009"/>
                      <a:pt x="5694" y="3009"/>
                    </a:cubicBezTo>
                    <a:lnTo>
                      <a:pt x="5694" y="3033"/>
                    </a:lnTo>
                    <a:cubicBezTo>
                      <a:pt x="5576" y="3033"/>
                      <a:pt x="5576" y="3033"/>
                      <a:pt x="5576" y="3033"/>
                    </a:cubicBezTo>
                    <a:cubicBezTo>
                      <a:pt x="5576" y="3009"/>
                      <a:pt x="5576" y="3009"/>
                      <a:pt x="5576" y="3009"/>
                    </a:cubicBezTo>
                    <a:close/>
                    <a:moveTo>
                      <a:pt x="5345" y="3009"/>
                    </a:moveTo>
                    <a:cubicBezTo>
                      <a:pt x="5463" y="3009"/>
                      <a:pt x="5463" y="3009"/>
                      <a:pt x="5463" y="3009"/>
                    </a:cubicBezTo>
                    <a:lnTo>
                      <a:pt x="5463" y="3033"/>
                    </a:lnTo>
                    <a:cubicBezTo>
                      <a:pt x="5345" y="3033"/>
                      <a:pt x="5345" y="3033"/>
                      <a:pt x="5345" y="3033"/>
                    </a:cubicBezTo>
                    <a:cubicBezTo>
                      <a:pt x="5345" y="3009"/>
                      <a:pt x="5345" y="3009"/>
                      <a:pt x="5345" y="3009"/>
                    </a:cubicBezTo>
                    <a:close/>
                    <a:moveTo>
                      <a:pt x="5108" y="3009"/>
                    </a:moveTo>
                    <a:cubicBezTo>
                      <a:pt x="5227" y="3009"/>
                      <a:pt x="5227" y="3009"/>
                      <a:pt x="5227" y="3009"/>
                    </a:cubicBezTo>
                    <a:lnTo>
                      <a:pt x="5227" y="3033"/>
                    </a:lnTo>
                    <a:cubicBezTo>
                      <a:pt x="5108" y="3033"/>
                      <a:pt x="5108" y="3033"/>
                      <a:pt x="5108" y="3033"/>
                    </a:cubicBezTo>
                    <a:cubicBezTo>
                      <a:pt x="5108" y="3009"/>
                      <a:pt x="5108" y="3009"/>
                      <a:pt x="5108" y="3009"/>
                    </a:cubicBezTo>
                    <a:close/>
                    <a:moveTo>
                      <a:pt x="4872" y="3009"/>
                    </a:moveTo>
                    <a:cubicBezTo>
                      <a:pt x="4990" y="3009"/>
                      <a:pt x="4990" y="3009"/>
                      <a:pt x="4990" y="3009"/>
                    </a:cubicBezTo>
                    <a:lnTo>
                      <a:pt x="4990" y="3033"/>
                    </a:lnTo>
                    <a:cubicBezTo>
                      <a:pt x="4872" y="3033"/>
                      <a:pt x="4872" y="3033"/>
                      <a:pt x="4872" y="3033"/>
                    </a:cubicBezTo>
                    <a:cubicBezTo>
                      <a:pt x="4872" y="3009"/>
                      <a:pt x="4872" y="3009"/>
                      <a:pt x="4872" y="3009"/>
                    </a:cubicBezTo>
                    <a:close/>
                    <a:moveTo>
                      <a:pt x="4635" y="3009"/>
                    </a:moveTo>
                    <a:cubicBezTo>
                      <a:pt x="4753" y="3009"/>
                      <a:pt x="4753" y="3009"/>
                      <a:pt x="4753" y="3009"/>
                    </a:cubicBezTo>
                    <a:lnTo>
                      <a:pt x="4753" y="3033"/>
                    </a:lnTo>
                    <a:cubicBezTo>
                      <a:pt x="4635" y="3033"/>
                      <a:pt x="4635" y="3033"/>
                      <a:pt x="4635" y="3033"/>
                    </a:cubicBezTo>
                    <a:cubicBezTo>
                      <a:pt x="4635" y="3009"/>
                      <a:pt x="4635" y="3009"/>
                      <a:pt x="4635" y="3009"/>
                    </a:cubicBezTo>
                    <a:close/>
                    <a:moveTo>
                      <a:pt x="4404" y="3009"/>
                    </a:moveTo>
                    <a:cubicBezTo>
                      <a:pt x="4522" y="3009"/>
                      <a:pt x="4522" y="3009"/>
                      <a:pt x="4522" y="3009"/>
                    </a:cubicBezTo>
                    <a:lnTo>
                      <a:pt x="4522" y="3033"/>
                    </a:lnTo>
                    <a:cubicBezTo>
                      <a:pt x="4404" y="3033"/>
                      <a:pt x="4404" y="3033"/>
                      <a:pt x="4404" y="3033"/>
                    </a:cubicBezTo>
                    <a:cubicBezTo>
                      <a:pt x="4404" y="3009"/>
                      <a:pt x="4404" y="3009"/>
                      <a:pt x="4404" y="3009"/>
                    </a:cubicBezTo>
                    <a:close/>
                    <a:moveTo>
                      <a:pt x="4167" y="3009"/>
                    </a:moveTo>
                    <a:cubicBezTo>
                      <a:pt x="4286" y="3009"/>
                      <a:pt x="4286" y="3009"/>
                      <a:pt x="4286" y="3009"/>
                    </a:cubicBezTo>
                    <a:lnTo>
                      <a:pt x="4286" y="3033"/>
                    </a:lnTo>
                    <a:cubicBezTo>
                      <a:pt x="4167" y="3033"/>
                      <a:pt x="4167" y="3033"/>
                      <a:pt x="4167" y="3033"/>
                    </a:cubicBezTo>
                    <a:cubicBezTo>
                      <a:pt x="4167" y="3009"/>
                      <a:pt x="4167" y="3009"/>
                      <a:pt x="4167" y="3009"/>
                    </a:cubicBezTo>
                    <a:close/>
                    <a:moveTo>
                      <a:pt x="3930" y="3009"/>
                    </a:moveTo>
                    <a:cubicBezTo>
                      <a:pt x="4049" y="3009"/>
                      <a:pt x="4049" y="3009"/>
                      <a:pt x="4049" y="3009"/>
                    </a:cubicBezTo>
                    <a:lnTo>
                      <a:pt x="4049" y="3033"/>
                    </a:lnTo>
                    <a:cubicBezTo>
                      <a:pt x="3930" y="3033"/>
                      <a:pt x="3930" y="3033"/>
                      <a:pt x="3930" y="3033"/>
                    </a:cubicBezTo>
                    <a:cubicBezTo>
                      <a:pt x="3930" y="3009"/>
                      <a:pt x="3930" y="3009"/>
                      <a:pt x="3930" y="3009"/>
                    </a:cubicBezTo>
                    <a:close/>
                    <a:moveTo>
                      <a:pt x="3694" y="3009"/>
                    </a:moveTo>
                    <a:cubicBezTo>
                      <a:pt x="3812" y="3009"/>
                      <a:pt x="3812" y="3009"/>
                      <a:pt x="3812" y="3009"/>
                    </a:cubicBezTo>
                    <a:lnTo>
                      <a:pt x="3812" y="3033"/>
                    </a:lnTo>
                    <a:cubicBezTo>
                      <a:pt x="3694" y="3033"/>
                      <a:pt x="3694" y="3033"/>
                      <a:pt x="3694" y="3033"/>
                    </a:cubicBezTo>
                    <a:cubicBezTo>
                      <a:pt x="3694" y="3009"/>
                      <a:pt x="3694" y="3009"/>
                      <a:pt x="3694" y="3009"/>
                    </a:cubicBezTo>
                    <a:close/>
                    <a:moveTo>
                      <a:pt x="3463" y="3009"/>
                    </a:moveTo>
                    <a:cubicBezTo>
                      <a:pt x="3575" y="3009"/>
                      <a:pt x="3575" y="3009"/>
                      <a:pt x="3575" y="3009"/>
                    </a:cubicBezTo>
                    <a:lnTo>
                      <a:pt x="3575" y="3033"/>
                    </a:lnTo>
                    <a:cubicBezTo>
                      <a:pt x="3463" y="3033"/>
                      <a:pt x="3463" y="3033"/>
                      <a:pt x="3463" y="3033"/>
                    </a:cubicBezTo>
                    <a:cubicBezTo>
                      <a:pt x="3463" y="3009"/>
                      <a:pt x="3463" y="3009"/>
                      <a:pt x="3463" y="3009"/>
                    </a:cubicBezTo>
                    <a:close/>
                    <a:moveTo>
                      <a:pt x="3226" y="3009"/>
                    </a:moveTo>
                    <a:cubicBezTo>
                      <a:pt x="3344" y="3009"/>
                      <a:pt x="3344" y="3009"/>
                      <a:pt x="3344" y="3009"/>
                    </a:cubicBezTo>
                    <a:lnTo>
                      <a:pt x="3344" y="3033"/>
                    </a:lnTo>
                    <a:cubicBezTo>
                      <a:pt x="3226" y="3033"/>
                      <a:pt x="3226" y="3033"/>
                      <a:pt x="3226" y="3033"/>
                    </a:cubicBezTo>
                    <a:cubicBezTo>
                      <a:pt x="3226" y="3009"/>
                      <a:pt x="3226" y="3009"/>
                      <a:pt x="3226" y="3009"/>
                    </a:cubicBezTo>
                    <a:close/>
                    <a:moveTo>
                      <a:pt x="2989" y="3009"/>
                    </a:moveTo>
                    <a:cubicBezTo>
                      <a:pt x="3108" y="3009"/>
                      <a:pt x="3108" y="3009"/>
                      <a:pt x="3108" y="3009"/>
                    </a:cubicBezTo>
                    <a:lnTo>
                      <a:pt x="3108" y="3033"/>
                    </a:lnTo>
                    <a:cubicBezTo>
                      <a:pt x="2989" y="3033"/>
                      <a:pt x="2989" y="3033"/>
                      <a:pt x="2989" y="3033"/>
                    </a:cubicBezTo>
                    <a:cubicBezTo>
                      <a:pt x="2989" y="3009"/>
                      <a:pt x="2989" y="3009"/>
                      <a:pt x="2989" y="3009"/>
                    </a:cubicBezTo>
                    <a:close/>
                    <a:moveTo>
                      <a:pt x="2752" y="3009"/>
                    </a:moveTo>
                    <a:cubicBezTo>
                      <a:pt x="2871" y="3009"/>
                      <a:pt x="2871" y="3009"/>
                      <a:pt x="2871" y="3009"/>
                    </a:cubicBezTo>
                    <a:lnTo>
                      <a:pt x="2871" y="3033"/>
                    </a:lnTo>
                    <a:cubicBezTo>
                      <a:pt x="2752" y="3033"/>
                      <a:pt x="2752" y="3033"/>
                      <a:pt x="2752" y="3033"/>
                    </a:cubicBezTo>
                    <a:cubicBezTo>
                      <a:pt x="2752" y="3009"/>
                      <a:pt x="2752" y="3009"/>
                      <a:pt x="2752" y="3009"/>
                    </a:cubicBezTo>
                    <a:close/>
                    <a:moveTo>
                      <a:pt x="2522" y="3009"/>
                    </a:moveTo>
                    <a:cubicBezTo>
                      <a:pt x="2634" y="3009"/>
                      <a:pt x="2634" y="3009"/>
                      <a:pt x="2634" y="3009"/>
                    </a:cubicBezTo>
                    <a:lnTo>
                      <a:pt x="2634" y="3033"/>
                    </a:lnTo>
                    <a:cubicBezTo>
                      <a:pt x="2522" y="3033"/>
                      <a:pt x="2522" y="3033"/>
                      <a:pt x="2522" y="3033"/>
                    </a:cubicBezTo>
                    <a:cubicBezTo>
                      <a:pt x="2522" y="3009"/>
                      <a:pt x="2522" y="3009"/>
                      <a:pt x="2522" y="3009"/>
                    </a:cubicBezTo>
                    <a:close/>
                    <a:moveTo>
                      <a:pt x="2285" y="3009"/>
                    </a:moveTo>
                    <a:cubicBezTo>
                      <a:pt x="2403" y="3009"/>
                      <a:pt x="2403" y="3009"/>
                      <a:pt x="2403" y="3009"/>
                    </a:cubicBezTo>
                    <a:lnTo>
                      <a:pt x="2403" y="3033"/>
                    </a:lnTo>
                    <a:cubicBezTo>
                      <a:pt x="2285" y="3033"/>
                      <a:pt x="2285" y="3033"/>
                      <a:pt x="2285" y="3033"/>
                    </a:cubicBezTo>
                    <a:cubicBezTo>
                      <a:pt x="2285" y="3009"/>
                      <a:pt x="2285" y="3009"/>
                      <a:pt x="2285" y="3009"/>
                    </a:cubicBezTo>
                    <a:close/>
                    <a:moveTo>
                      <a:pt x="2048" y="3009"/>
                    </a:moveTo>
                    <a:cubicBezTo>
                      <a:pt x="2166" y="3009"/>
                      <a:pt x="2166" y="3009"/>
                      <a:pt x="2166" y="3009"/>
                    </a:cubicBezTo>
                    <a:lnTo>
                      <a:pt x="2166" y="3033"/>
                    </a:lnTo>
                    <a:cubicBezTo>
                      <a:pt x="2048" y="3033"/>
                      <a:pt x="2048" y="3033"/>
                      <a:pt x="2048" y="3033"/>
                    </a:cubicBezTo>
                    <a:cubicBezTo>
                      <a:pt x="2048" y="3009"/>
                      <a:pt x="2048" y="3009"/>
                      <a:pt x="2048" y="3009"/>
                    </a:cubicBezTo>
                    <a:close/>
                    <a:moveTo>
                      <a:pt x="1811" y="3009"/>
                    </a:moveTo>
                    <a:cubicBezTo>
                      <a:pt x="1930" y="3009"/>
                      <a:pt x="1930" y="3009"/>
                      <a:pt x="1930" y="3009"/>
                    </a:cubicBezTo>
                    <a:lnTo>
                      <a:pt x="1930" y="3033"/>
                    </a:lnTo>
                    <a:cubicBezTo>
                      <a:pt x="1811" y="3033"/>
                      <a:pt x="1811" y="3033"/>
                      <a:pt x="1811" y="3033"/>
                    </a:cubicBezTo>
                    <a:cubicBezTo>
                      <a:pt x="1811" y="3009"/>
                      <a:pt x="1811" y="3009"/>
                      <a:pt x="1811" y="3009"/>
                    </a:cubicBezTo>
                    <a:close/>
                    <a:moveTo>
                      <a:pt x="1580" y="3009"/>
                    </a:moveTo>
                    <a:cubicBezTo>
                      <a:pt x="1693" y="3009"/>
                      <a:pt x="1693" y="3009"/>
                      <a:pt x="1693" y="3009"/>
                    </a:cubicBezTo>
                    <a:lnTo>
                      <a:pt x="1693" y="3033"/>
                    </a:lnTo>
                    <a:cubicBezTo>
                      <a:pt x="1580" y="3033"/>
                      <a:pt x="1580" y="3033"/>
                      <a:pt x="1580" y="3033"/>
                    </a:cubicBezTo>
                    <a:cubicBezTo>
                      <a:pt x="1580" y="3009"/>
                      <a:pt x="1580" y="3009"/>
                      <a:pt x="1580" y="3009"/>
                    </a:cubicBezTo>
                    <a:close/>
                    <a:moveTo>
                      <a:pt x="1344" y="3009"/>
                    </a:moveTo>
                    <a:cubicBezTo>
                      <a:pt x="1462" y="3009"/>
                      <a:pt x="1462" y="3009"/>
                      <a:pt x="1462" y="3009"/>
                    </a:cubicBezTo>
                    <a:lnTo>
                      <a:pt x="1462" y="3033"/>
                    </a:lnTo>
                    <a:cubicBezTo>
                      <a:pt x="1344" y="3033"/>
                      <a:pt x="1344" y="3033"/>
                      <a:pt x="1344" y="3033"/>
                    </a:cubicBezTo>
                    <a:cubicBezTo>
                      <a:pt x="1344" y="3009"/>
                      <a:pt x="1344" y="3009"/>
                      <a:pt x="1344" y="3009"/>
                    </a:cubicBezTo>
                    <a:close/>
                    <a:moveTo>
                      <a:pt x="1107" y="3009"/>
                    </a:moveTo>
                    <a:cubicBezTo>
                      <a:pt x="1225" y="3009"/>
                      <a:pt x="1225" y="3009"/>
                      <a:pt x="1225" y="3009"/>
                    </a:cubicBezTo>
                    <a:lnTo>
                      <a:pt x="1225" y="3033"/>
                    </a:lnTo>
                    <a:cubicBezTo>
                      <a:pt x="1107" y="3033"/>
                      <a:pt x="1107" y="3033"/>
                      <a:pt x="1107" y="3033"/>
                    </a:cubicBezTo>
                    <a:cubicBezTo>
                      <a:pt x="1107" y="3009"/>
                      <a:pt x="1107" y="3009"/>
                      <a:pt x="1107" y="3009"/>
                    </a:cubicBezTo>
                    <a:close/>
                    <a:moveTo>
                      <a:pt x="870" y="3009"/>
                    </a:moveTo>
                    <a:cubicBezTo>
                      <a:pt x="989" y="3009"/>
                      <a:pt x="989" y="3009"/>
                      <a:pt x="989" y="3009"/>
                    </a:cubicBezTo>
                    <a:lnTo>
                      <a:pt x="989" y="3033"/>
                    </a:lnTo>
                    <a:cubicBezTo>
                      <a:pt x="870" y="3033"/>
                      <a:pt x="870" y="3033"/>
                      <a:pt x="870" y="3033"/>
                    </a:cubicBezTo>
                    <a:cubicBezTo>
                      <a:pt x="870" y="3009"/>
                      <a:pt x="870" y="3009"/>
                      <a:pt x="870" y="3009"/>
                    </a:cubicBezTo>
                    <a:close/>
                    <a:moveTo>
                      <a:pt x="633" y="3009"/>
                    </a:moveTo>
                    <a:cubicBezTo>
                      <a:pt x="752" y="3009"/>
                      <a:pt x="752" y="3009"/>
                      <a:pt x="752" y="3009"/>
                    </a:cubicBezTo>
                    <a:lnTo>
                      <a:pt x="752" y="3033"/>
                    </a:lnTo>
                    <a:cubicBezTo>
                      <a:pt x="633" y="3033"/>
                      <a:pt x="633" y="3033"/>
                      <a:pt x="633" y="3033"/>
                    </a:cubicBezTo>
                    <a:cubicBezTo>
                      <a:pt x="633" y="3009"/>
                      <a:pt x="633" y="3009"/>
                      <a:pt x="633" y="3009"/>
                    </a:cubicBezTo>
                    <a:close/>
                    <a:moveTo>
                      <a:pt x="403" y="3009"/>
                    </a:moveTo>
                    <a:cubicBezTo>
                      <a:pt x="521" y="3009"/>
                      <a:pt x="521" y="3009"/>
                      <a:pt x="521" y="3009"/>
                    </a:cubicBezTo>
                    <a:lnTo>
                      <a:pt x="521" y="3033"/>
                    </a:lnTo>
                    <a:cubicBezTo>
                      <a:pt x="403" y="3033"/>
                      <a:pt x="403" y="3033"/>
                      <a:pt x="403" y="3033"/>
                    </a:cubicBezTo>
                    <a:cubicBezTo>
                      <a:pt x="403" y="3009"/>
                      <a:pt x="403" y="3009"/>
                      <a:pt x="403" y="3009"/>
                    </a:cubicBezTo>
                    <a:close/>
                    <a:moveTo>
                      <a:pt x="178" y="2980"/>
                    </a:moveTo>
                    <a:cubicBezTo>
                      <a:pt x="207" y="2997"/>
                      <a:pt x="249" y="3009"/>
                      <a:pt x="284" y="3009"/>
                    </a:cubicBezTo>
                    <a:lnTo>
                      <a:pt x="284" y="3033"/>
                    </a:lnTo>
                    <a:cubicBezTo>
                      <a:pt x="243" y="3033"/>
                      <a:pt x="201" y="3021"/>
                      <a:pt x="166" y="3003"/>
                    </a:cubicBezTo>
                    <a:cubicBezTo>
                      <a:pt x="178" y="2980"/>
                      <a:pt x="178" y="2980"/>
                      <a:pt x="178" y="2980"/>
                    </a:cubicBezTo>
                    <a:close/>
                    <a:moveTo>
                      <a:pt x="7334" y="2891"/>
                    </a:moveTo>
                    <a:cubicBezTo>
                      <a:pt x="7352" y="2902"/>
                      <a:pt x="7352" y="2902"/>
                      <a:pt x="7352" y="2902"/>
                    </a:cubicBezTo>
                    <a:cubicBezTo>
                      <a:pt x="7328" y="2938"/>
                      <a:pt x="7298" y="2968"/>
                      <a:pt x="7263" y="2991"/>
                    </a:cubicBezTo>
                    <a:cubicBezTo>
                      <a:pt x="7251" y="2968"/>
                      <a:pt x="7251" y="2968"/>
                      <a:pt x="7251" y="2968"/>
                    </a:cubicBezTo>
                    <a:cubicBezTo>
                      <a:pt x="7287" y="2950"/>
                      <a:pt x="7310" y="2920"/>
                      <a:pt x="7334" y="2891"/>
                    </a:cubicBezTo>
                    <a:close/>
                    <a:moveTo>
                      <a:pt x="36" y="2813"/>
                    </a:moveTo>
                    <a:cubicBezTo>
                      <a:pt x="47" y="2849"/>
                      <a:pt x="65" y="2885"/>
                      <a:pt x="89" y="2914"/>
                    </a:cubicBezTo>
                    <a:lnTo>
                      <a:pt x="71" y="2926"/>
                    </a:lnTo>
                    <a:cubicBezTo>
                      <a:pt x="41" y="2896"/>
                      <a:pt x="24" y="2861"/>
                      <a:pt x="12" y="2819"/>
                    </a:cubicBezTo>
                    <a:cubicBezTo>
                      <a:pt x="36" y="2813"/>
                      <a:pt x="36" y="2813"/>
                      <a:pt x="36" y="2813"/>
                    </a:cubicBezTo>
                    <a:close/>
                    <a:moveTo>
                      <a:pt x="7381" y="2671"/>
                    </a:moveTo>
                    <a:cubicBezTo>
                      <a:pt x="7405" y="2671"/>
                      <a:pt x="7405" y="2671"/>
                      <a:pt x="7405" y="2671"/>
                    </a:cubicBezTo>
                    <a:cubicBezTo>
                      <a:pt x="7405" y="2736"/>
                      <a:pt x="7405" y="2736"/>
                      <a:pt x="7405" y="2736"/>
                    </a:cubicBezTo>
                    <a:cubicBezTo>
                      <a:pt x="7405" y="2754"/>
                      <a:pt x="7405" y="2772"/>
                      <a:pt x="7399" y="2790"/>
                    </a:cubicBezTo>
                    <a:cubicBezTo>
                      <a:pt x="7375" y="2790"/>
                      <a:pt x="7375" y="2790"/>
                      <a:pt x="7375" y="2790"/>
                    </a:cubicBezTo>
                    <a:cubicBezTo>
                      <a:pt x="7381" y="2772"/>
                      <a:pt x="7381" y="2754"/>
                      <a:pt x="7381" y="2736"/>
                    </a:cubicBezTo>
                    <a:cubicBezTo>
                      <a:pt x="7381" y="2671"/>
                      <a:pt x="7381" y="2671"/>
                      <a:pt x="7381" y="2671"/>
                    </a:cubicBezTo>
                    <a:close/>
                    <a:moveTo>
                      <a:pt x="0" y="2582"/>
                    </a:moveTo>
                    <a:cubicBezTo>
                      <a:pt x="24" y="2582"/>
                      <a:pt x="24" y="2582"/>
                      <a:pt x="24" y="2582"/>
                    </a:cubicBezTo>
                    <a:lnTo>
                      <a:pt x="24" y="2701"/>
                    </a:lnTo>
                    <a:cubicBezTo>
                      <a:pt x="0" y="2701"/>
                      <a:pt x="0" y="2701"/>
                      <a:pt x="0" y="2701"/>
                    </a:cubicBezTo>
                    <a:cubicBezTo>
                      <a:pt x="0" y="2582"/>
                      <a:pt x="0" y="2582"/>
                      <a:pt x="0" y="2582"/>
                    </a:cubicBezTo>
                    <a:close/>
                    <a:moveTo>
                      <a:pt x="7381" y="2434"/>
                    </a:moveTo>
                    <a:cubicBezTo>
                      <a:pt x="7405" y="2434"/>
                      <a:pt x="7405" y="2434"/>
                      <a:pt x="7405" y="2434"/>
                    </a:cubicBezTo>
                    <a:lnTo>
                      <a:pt x="7405" y="2552"/>
                    </a:lnTo>
                    <a:cubicBezTo>
                      <a:pt x="7381" y="2552"/>
                      <a:pt x="7381" y="2552"/>
                      <a:pt x="7381" y="2552"/>
                    </a:cubicBezTo>
                    <a:cubicBezTo>
                      <a:pt x="7381" y="2434"/>
                      <a:pt x="7381" y="2434"/>
                      <a:pt x="7381" y="2434"/>
                    </a:cubicBezTo>
                    <a:close/>
                    <a:moveTo>
                      <a:pt x="0" y="2344"/>
                    </a:moveTo>
                    <a:cubicBezTo>
                      <a:pt x="24" y="2344"/>
                      <a:pt x="24" y="2344"/>
                      <a:pt x="24" y="2344"/>
                    </a:cubicBezTo>
                    <a:lnTo>
                      <a:pt x="24" y="2463"/>
                    </a:lnTo>
                    <a:cubicBezTo>
                      <a:pt x="0" y="2463"/>
                      <a:pt x="0" y="2463"/>
                      <a:pt x="0" y="2463"/>
                    </a:cubicBezTo>
                    <a:cubicBezTo>
                      <a:pt x="0" y="2344"/>
                      <a:pt x="0" y="2344"/>
                      <a:pt x="0" y="2344"/>
                    </a:cubicBezTo>
                    <a:close/>
                    <a:moveTo>
                      <a:pt x="7381" y="2202"/>
                    </a:moveTo>
                    <a:cubicBezTo>
                      <a:pt x="7405" y="2202"/>
                      <a:pt x="7405" y="2202"/>
                      <a:pt x="7405" y="2202"/>
                    </a:cubicBezTo>
                    <a:lnTo>
                      <a:pt x="7405" y="2315"/>
                    </a:lnTo>
                    <a:cubicBezTo>
                      <a:pt x="7381" y="2315"/>
                      <a:pt x="7381" y="2315"/>
                      <a:pt x="7381" y="2315"/>
                    </a:cubicBezTo>
                    <a:cubicBezTo>
                      <a:pt x="7381" y="2202"/>
                      <a:pt x="7381" y="2202"/>
                      <a:pt x="7381" y="2202"/>
                    </a:cubicBezTo>
                    <a:close/>
                    <a:moveTo>
                      <a:pt x="0" y="2113"/>
                    </a:moveTo>
                    <a:cubicBezTo>
                      <a:pt x="24" y="2113"/>
                      <a:pt x="24" y="2113"/>
                      <a:pt x="24" y="2113"/>
                    </a:cubicBezTo>
                    <a:lnTo>
                      <a:pt x="24" y="2226"/>
                    </a:lnTo>
                    <a:cubicBezTo>
                      <a:pt x="0" y="2226"/>
                      <a:pt x="0" y="2226"/>
                      <a:pt x="0" y="2226"/>
                    </a:cubicBezTo>
                    <a:cubicBezTo>
                      <a:pt x="0" y="2113"/>
                      <a:pt x="0" y="2113"/>
                      <a:pt x="0" y="2113"/>
                    </a:cubicBezTo>
                    <a:close/>
                    <a:moveTo>
                      <a:pt x="7381" y="1965"/>
                    </a:moveTo>
                    <a:cubicBezTo>
                      <a:pt x="7405" y="1965"/>
                      <a:pt x="7405" y="1965"/>
                      <a:pt x="7405" y="1965"/>
                    </a:cubicBezTo>
                    <a:lnTo>
                      <a:pt x="7405" y="2083"/>
                    </a:lnTo>
                    <a:cubicBezTo>
                      <a:pt x="7381" y="2083"/>
                      <a:pt x="7381" y="2083"/>
                      <a:pt x="7381" y="2083"/>
                    </a:cubicBezTo>
                    <a:cubicBezTo>
                      <a:pt x="7381" y="1965"/>
                      <a:pt x="7381" y="1965"/>
                      <a:pt x="7381" y="1965"/>
                    </a:cubicBezTo>
                    <a:close/>
                    <a:moveTo>
                      <a:pt x="0" y="1876"/>
                    </a:moveTo>
                    <a:cubicBezTo>
                      <a:pt x="24" y="1876"/>
                      <a:pt x="24" y="1876"/>
                      <a:pt x="24" y="1876"/>
                    </a:cubicBezTo>
                    <a:lnTo>
                      <a:pt x="24" y="1994"/>
                    </a:lnTo>
                    <a:cubicBezTo>
                      <a:pt x="0" y="1994"/>
                      <a:pt x="0" y="1994"/>
                      <a:pt x="0" y="1994"/>
                    </a:cubicBezTo>
                    <a:cubicBezTo>
                      <a:pt x="0" y="1876"/>
                      <a:pt x="0" y="1876"/>
                      <a:pt x="0" y="1876"/>
                    </a:cubicBezTo>
                    <a:close/>
                    <a:moveTo>
                      <a:pt x="7381" y="1727"/>
                    </a:moveTo>
                    <a:cubicBezTo>
                      <a:pt x="7405" y="1727"/>
                      <a:pt x="7405" y="1727"/>
                      <a:pt x="7405" y="1727"/>
                    </a:cubicBezTo>
                    <a:lnTo>
                      <a:pt x="7405" y="1846"/>
                    </a:lnTo>
                    <a:cubicBezTo>
                      <a:pt x="7381" y="1846"/>
                      <a:pt x="7381" y="1846"/>
                      <a:pt x="7381" y="1846"/>
                    </a:cubicBezTo>
                    <a:cubicBezTo>
                      <a:pt x="7381" y="1727"/>
                      <a:pt x="7381" y="1727"/>
                      <a:pt x="7381" y="1727"/>
                    </a:cubicBezTo>
                    <a:close/>
                    <a:moveTo>
                      <a:pt x="0" y="1638"/>
                    </a:moveTo>
                    <a:cubicBezTo>
                      <a:pt x="24" y="1638"/>
                      <a:pt x="24" y="1638"/>
                      <a:pt x="24" y="1638"/>
                    </a:cubicBezTo>
                    <a:lnTo>
                      <a:pt x="24" y="1757"/>
                    </a:lnTo>
                    <a:cubicBezTo>
                      <a:pt x="0" y="1757"/>
                      <a:pt x="0" y="1757"/>
                      <a:pt x="0" y="1757"/>
                    </a:cubicBezTo>
                    <a:cubicBezTo>
                      <a:pt x="0" y="1638"/>
                      <a:pt x="0" y="1638"/>
                      <a:pt x="0" y="1638"/>
                    </a:cubicBezTo>
                    <a:close/>
                    <a:moveTo>
                      <a:pt x="7381" y="1490"/>
                    </a:moveTo>
                    <a:cubicBezTo>
                      <a:pt x="7405" y="1490"/>
                      <a:pt x="7405" y="1490"/>
                      <a:pt x="7405" y="1490"/>
                    </a:cubicBezTo>
                    <a:lnTo>
                      <a:pt x="7405" y="1608"/>
                    </a:lnTo>
                    <a:cubicBezTo>
                      <a:pt x="7381" y="1608"/>
                      <a:pt x="7381" y="1608"/>
                      <a:pt x="7381" y="1608"/>
                    </a:cubicBezTo>
                    <a:cubicBezTo>
                      <a:pt x="7381" y="1490"/>
                      <a:pt x="7381" y="1490"/>
                      <a:pt x="7381" y="1490"/>
                    </a:cubicBezTo>
                    <a:close/>
                    <a:moveTo>
                      <a:pt x="0" y="1401"/>
                    </a:moveTo>
                    <a:cubicBezTo>
                      <a:pt x="24" y="1401"/>
                      <a:pt x="24" y="1401"/>
                      <a:pt x="24" y="1401"/>
                    </a:cubicBezTo>
                    <a:lnTo>
                      <a:pt x="24" y="1519"/>
                    </a:lnTo>
                    <a:cubicBezTo>
                      <a:pt x="0" y="1519"/>
                      <a:pt x="0" y="1519"/>
                      <a:pt x="0" y="1519"/>
                    </a:cubicBezTo>
                    <a:cubicBezTo>
                      <a:pt x="0" y="1401"/>
                      <a:pt x="0" y="1401"/>
                      <a:pt x="0" y="1401"/>
                    </a:cubicBezTo>
                    <a:close/>
                    <a:moveTo>
                      <a:pt x="7381" y="1252"/>
                    </a:moveTo>
                    <a:cubicBezTo>
                      <a:pt x="7405" y="1252"/>
                      <a:pt x="7405" y="1252"/>
                      <a:pt x="7405" y="1252"/>
                    </a:cubicBezTo>
                    <a:lnTo>
                      <a:pt x="7405" y="1371"/>
                    </a:lnTo>
                    <a:cubicBezTo>
                      <a:pt x="7381" y="1371"/>
                      <a:pt x="7381" y="1371"/>
                      <a:pt x="7381" y="1371"/>
                    </a:cubicBezTo>
                    <a:cubicBezTo>
                      <a:pt x="7381" y="1252"/>
                      <a:pt x="7381" y="1252"/>
                      <a:pt x="7381" y="1252"/>
                    </a:cubicBezTo>
                    <a:close/>
                    <a:moveTo>
                      <a:pt x="0" y="1163"/>
                    </a:moveTo>
                    <a:cubicBezTo>
                      <a:pt x="24" y="1163"/>
                      <a:pt x="24" y="1163"/>
                      <a:pt x="24" y="1163"/>
                    </a:cubicBezTo>
                    <a:lnTo>
                      <a:pt x="24" y="1282"/>
                    </a:lnTo>
                    <a:cubicBezTo>
                      <a:pt x="0" y="1282"/>
                      <a:pt x="0" y="1282"/>
                      <a:pt x="0" y="1282"/>
                    </a:cubicBezTo>
                    <a:cubicBezTo>
                      <a:pt x="0" y="1163"/>
                      <a:pt x="0" y="1163"/>
                      <a:pt x="0" y="1163"/>
                    </a:cubicBezTo>
                    <a:close/>
                    <a:moveTo>
                      <a:pt x="7381" y="1021"/>
                    </a:moveTo>
                    <a:cubicBezTo>
                      <a:pt x="7405" y="1021"/>
                      <a:pt x="7405" y="1021"/>
                      <a:pt x="7405" y="1021"/>
                    </a:cubicBezTo>
                    <a:lnTo>
                      <a:pt x="7405" y="1140"/>
                    </a:lnTo>
                    <a:cubicBezTo>
                      <a:pt x="7381" y="1140"/>
                      <a:pt x="7381" y="1140"/>
                      <a:pt x="7381" y="1140"/>
                    </a:cubicBezTo>
                    <a:cubicBezTo>
                      <a:pt x="7381" y="1021"/>
                      <a:pt x="7381" y="1021"/>
                      <a:pt x="7381" y="1021"/>
                    </a:cubicBezTo>
                    <a:close/>
                    <a:moveTo>
                      <a:pt x="0" y="932"/>
                    </a:moveTo>
                    <a:cubicBezTo>
                      <a:pt x="24" y="932"/>
                      <a:pt x="24" y="932"/>
                      <a:pt x="24" y="932"/>
                    </a:cubicBezTo>
                    <a:lnTo>
                      <a:pt x="24" y="1051"/>
                    </a:lnTo>
                    <a:cubicBezTo>
                      <a:pt x="0" y="1051"/>
                      <a:pt x="0" y="1051"/>
                      <a:pt x="0" y="1051"/>
                    </a:cubicBezTo>
                    <a:cubicBezTo>
                      <a:pt x="0" y="932"/>
                      <a:pt x="0" y="932"/>
                      <a:pt x="0" y="932"/>
                    </a:cubicBezTo>
                    <a:close/>
                    <a:moveTo>
                      <a:pt x="7381" y="783"/>
                    </a:moveTo>
                    <a:cubicBezTo>
                      <a:pt x="7405" y="783"/>
                      <a:pt x="7405" y="783"/>
                      <a:pt x="7405" y="783"/>
                    </a:cubicBezTo>
                    <a:lnTo>
                      <a:pt x="7405" y="902"/>
                    </a:lnTo>
                    <a:cubicBezTo>
                      <a:pt x="7381" y="902"/>
                      <a:pt x="7381" y="902"/>
                      <a:pt x="7381" y="902"/>
                    </a:cubicBezTo>
                    <a:cubicBezTo>
                      <a:pt x="7381" y="783"/>
                      <a:pt x="7381" y="783"/>
                      <a:pt x="7381" y="783"/>
                    </a:cubicBezTo>
                    <a:close/>
                    <a:moveTo>
                      <a:pt x="0" y="694"/>
                    </a:moveTo>
                    <a:cubicBezTo>
                      <a:pt x="24" y="694"/>
                      <a:pt x="24" y="694"/>
                      <a:pt x="24" y="694"/>
                    </a:cubicBezTo>
                    <a:lnTo>
                      <a:pt x="24" y="813"/>
                    </a:lnTo>
                    <a:cubicBezTo>
                      <a:pt x="0" y="813"/>
                      <a:pt x="0" y="813"/>
                      <a:pt x="0" y="813"/>
                    </a:cubicBezTo>
                    <a:cubicBezTo>
                      <a:pt x="0" y="694"/>
                      <a:pt x="0" y="694"/>
                      <a:pt x="0" y="694"/>
                    </a:cubicBezTo>
                    <a:close/>
                    <a:moveTo>
                      <a:pt x="7381" y="546"/>
                    </a:moveTo>
                    <a:cubicBezTo>
                      <a:pt x="7405" y="546"/>
                      <a:pt x="7405" y="546"/>
                      <a:pt x="7405" y="546"/>
                    </a:cubicBezTo>
                    <a:lnTo>
                      <a:pt x="7405" y="665"/>
                    </a:lnTo>
                    <a:cubicBezTo>
                      <a:pt x="7381" y="665"/>
                      <a:pt x="7381" y="665"/>
                      <a:pt x="7381" y="665"/>
                    </a:cubicBezTo>
                    <a:cubicBezTo>
                      <a:pt x="7381" y="546"/>
                      <a:pt x="7381" y="546"/>
                      <a:pt x="7381" y="546"/>
                    </a:cubicBezTo>
                    <a:close/>
                    <a:moveTo>
                      <a:pt x="0" y="457"/>
                    </a:moveTo>
                    <a:cubicBezTo>
                      <a:pt x="24" y="457"/>
                      <a:pt x="24" y="457"/>
                      <a:pt x="24" y="457"/>
                    </a:cubicBezTo>
                    <a:lnTo>
                      <a:pt x="24" y="576"/>
                    </a:lnTo>
                    <a:cubicBezTo>
                      <a:pt x="0" y="576"/>
                      <a:pt x="0" y="576"/>
                      <a:pt x="0" y="576"/>
                    </a:cubicBezTo>
                    <a:cubicBezTo>
                      <a:pt x="0" y="457"/>
                      <a:pt x="0" y="457"/>
                      <a:pt x="0" y="457"/>
                    </a:cubicBezTo>
                    <a:close/>
                    <a:moveTo>
                      <a:pt x="7381" y="309"/>
                    </a:moveTo>
                    <a:cubicBezTo>
                      <a:pt x="7405" y="309"/>
                      <a:pt x="7405" y="309"/>
                      <a:pt x="7405" y="309"/>
                    </a:cubicBezTo>
                    <a:lnTo>
                      <a:pt x="7405" y="427"/>
                    </a:lnTo>
                    <a:cubicBezTo>
                      <a:pt x="7381" y="427"/>
                      <a:pt x="7381" y="427"/>
                      <a:pt x="7381" y="427"/>
                    </a:cubicBezTo>
                    <a:cubicBezTo>
                      <a:pt x="7381" y="309"/>
                      <a:pt x="7381" y="309"/>
                      <a:pt x="7381" y="309"/>
                    </a:cubicBezTo>
                    <a:close/>
                    <a:moveTo>
                      <a:pt x="9" y="232"/>
                    </a:moveTo>
                    <a:lnTo>
                      <a:pt x="10" y="232"/>
                    </a:lnTo>
                    <a:cubicBezTo>
                      <a:pt x="14" y="233"/>
                      <a:pt x="19" y="234"/>
                      <a:pt x="24" y="235"/>
                    </a:cubicBezTo>
                    <a:lnTo>
                      <a:pt x="33" y="236"/>
                    </a:lnTo>
                    <a:lnTo>
                      <a:pt x="31" y="243"/>
                    </a:lnTo>
                    <a:cubicBezTo>
                      <a:pt x="27" y="261"/>
                      <a:pt x="24" y="279"/>
                      <a:pt x="24" y="297"/>
                    </a:cubicBezTo>
                    <a:lnTo>
                      <a:pt x="24" y="338"/>
                    </a:lnTo>
                    <a:cubicBezTo>
                      <a:pt x="0" y="338"/>
                      <a:pt x="0" y="338"/>
                      <a:pt x="0" y="338"/>
                    </a:cubicBezTo>
                    <a:cubicBezTo>
                      <a:pt x="0" y="297"/>
                      <a:pt x="0" y="297"/>
                      <a:pt x="0" y="297"/>
                    </a:cubicBezTo>
                    <a:cubicBezTo>
                      <a:pt x="0" y="275"/>
                      <a:pt x="3" y="256"/>
                      <a:pt x="7" y="238"/>
                    </a:cubicBezTo>
                    <a:lnTo>
                      <a:pt x="9" y="232"/>
                    </a:lnTo>
                    <a:close/>
                    <a:moveTo>
                      <a:pt x="7322" y="89"/>
                    </a:moveTo>
                    <a:cubicBezTo>
                      <a:pt x="7352" y="119"/>
                      <a:pt x="7369" y="154"/>
                      <a:pt x="7387" y="190"/>
                    </a:cubicBezTo>
                    <a:lnTo>
                      <a:pt x="7364" y="202"/>
                    </a:lnTo>
                    <a:cubicBezTo>
                      <a:pt x="7352" y="166"/>
                      <a:pt x="7328" y="131"/>
                      <a:pt x="7304" y="107"/>
                    </a:cubicBezTo>
                    <a:cubicBezTo>
                      <a:pt x="7322" y="89"/>
                      <a:pt x="7322" y="89"/>
                      <a:pt x="7322" y="89"/>
                    </a:cubicBezTo>
                    <a:close/>
                    <a:moveTo>
                      <a:pt x="7103" y="0"/>
                    </a:moveTo>
                    <a:cubicBezTo>
                      <a:pt x="7109" y="0"/>
                      <a:pt x="7109" y="0"/>
                      <a:pt x="7109" y="0"/>
                    </a:cubicBezTo>
                    <a:cubicBezTo>
                      <a:pt x="7145" y="0"/>
                      <a:pt x="7186" y="6"/>
                      <a:pt x="7222" y="18"/>
                    </a:cubicBezTo>
                    <a:lnTo>
                      <a:pt x="7210" y="42"/>
                    </a:lnTo>
                    <a:cubicBezTo>
                      <a:pt x="7180" y="30"/>
                      <a:pt x="7145" y="24"/>
                      <a:pt x="7109" y="24"/>
                    </a:cubicBezTo>
                    <a:cubicBezTo>
                      <a:pt x="7103" y="24"/>
                      <a:pt x="7103" y="24"/>
                      <a:pt x="7103" y="24"/>
                    </a:cubicBezTo>
                    <a:cubicBezTo>
                      <a:pt x="7103" y="0"/>
                      <a:pt x="7103" y="0"/>
                      <a:pt x="7103" y="0"/>
                    </a:cubicBezTo>
                    <a:close/>
                    <a:moveTo>
                      <a:pt x="6866" y="0"/>
                    </a:moveTo>
                    <a:cubicBezTo>
                      <a:pt x="6985" y="0"/>
                      <a:pt x="6985" y="0"/>
                      <a:pt x="6985" y="0"/>
                    </a:cubicBezTo>
                    <a:lnTo>
                      <a:pt x="6985" y="24"/>
                    </a:lnTo>
                    <a:cubicBezTo>
                      <a:pt x="6866" y="24"/>
                      <a:pt x="6866" y="24"/>
                      <a:pt x="6866" y="24"/>
                    </a:cubicBezTo>
                    <a:cubicBezTo>
                      <a:pt x="6866" y="0"/>
                      <a:pt x="6866" y="0"/>
                      <a:pt x="6866" y="0"/>
                    </a:cubicBezTo>
                    <a:close/>
                    <a:moveTo>
                      <a:pt x="6630" y="0"/>
                    </a:moveTo>
                    <a:cubicBezTo>
                      <a:pt x="6748" y="0"/>
                      <a:pt x="6748" y="0"/>
                      <a:pt x="6748" y="0"/>
                    </a:cubicBezTo>
                    <a:lnTo>
                      <a:pt x="6748" y="24"/>
                    </a:lnTo>
                    <a:cubicBezTo>
                      <a:pt x="6630" y="24"/>
                      <a:pt x="6630" y="24"/>
                      <a:pt x="6630" y="24"/>
                    </a:cubicBezTo>
                    <a:cubicBezTo>
                      <a:pt x="6630" y="0"/>
                      <a:pt x="6630" y="0"/>
                      <a:pt x="6630" y="0"/>
                    </a:cubicBezTo>
                    <a:close/>
                    <a:moveTo>
                      <a:pt x="6393" y="0"/>
                    </a:moveTo>
                    <a:cubicBezTo>
                      <a:pt x="6511" y="0"/>
                      <a:pt x="6511" y="0"/>
                      <a:pt x="6511" y="0"/>
                    </a:cubicBezTo>
                    <a:lnTo>
                      <a:pt x="6511" y="24"/>
                    </a:lnTo>
                    <a:cubicBezTo>
                      <a:pt x="6393" y="24"/>
                      <a:pt x="6393" y="24"/>
                      <a:pt x="6393" y="24"/>
                    </a:cubicBezTo>
                    <a:cubicBezTo>
                      <a:pt x="6393" y="0"/>
                      <a:pt x="6393" y="0"/>
                      <a:pt x="6393" y="0"/>
                    </a:cubicBezTo>
                    <a:close/>
                    <a:moveTo>
                      <a:pt x="6162" y="0"/>
                    </a:moveTo>
                    <a:cubicBezTo>
                      <a:pt x="6274" y="0"/>
                      <a:pt x="6274" y="0"/>
                      <a:pt x="6274" y="0"/>
                    </a:cubicBezTo>
                    <a:lnTo>
                      <a:pt x="6274" y="24"/>
                    </a:lnTo>
                    <a:cubicBezTo>
                      <a:pt x="6162" y="24"/>
                      <a:pt x="6162" y="24"/>
                      <a:pt x="6162" y="24"/>
                    </a:cubicBezTo>
                    <a:cubicBezTo>
                      <a:pt x="6162" y="0"/>
                      <a:pt x="6162" y="0"/>
                      <a:pt x="6162" y="0"/>
                    </a:cubicBezTo>
                    <a:close/>
                    <a:moveTo>
                      <a:pt x="5925" y="0"/>
                    </a:moveTo>
                    <a:cubicBezTo>
                      <a:pt x="6044" y="0"/>
                      <a:pt x="6044" y="0"/>
                      <a:pt x="6044" y="0"/>
                    </a:cubicBezTo>
                    <a:lnTo>
                      <a:pt x="6044" y="24"/>
                    </a:lnTo>
                    <a:cubicBezTo>
                      <a:pt x="5925" y="24"/>
                      <a:pt x="5925" y="24"/>
                      <a:pt x="5925" y="24"/>
                    </a:cubicBezTo>
                    <a:cubicBezTo>
                      <a:pt x="5925" y="0"/>
                      <a:pt x="5925" y="0"/>
                      <a:pt x="5925" y="0"/>
                    </a:cubicBezTo>
                    <a:close/>
                    <a:moveTo>
                      <a:pt x="5688" y="0"/>
                    </a:moveTo>
                    <a:cubicBezTo>
                      <a:pt x="5807" y="0"/>
                      <a:pt x="5807" y="0"/>
                      <a:pt x="5807" y="0"/>
                    </a:cubicBezTo>
                    <a:lnTo>
                      <a:pt x="5807" y="24"/>
                    </a:lnTo>
                    <a:cubicBezTo>
                      <a:pt x="5688" y="24"/>
                      <a:pt x="5688" y="24"/>
                      <a:pt x="5688" y="24"/>
                    </a:cubicBezTo>
                    <a:cubicBezTo>
                      <a:pt x="5688" y="0"/>
                      <a:pt x="5688" y="0"/>
                      <a:pt x="5688" y="0"/>
                    </a:cubicBezTo>
                    <a:close/>
                    <a:moveTo>
                      <a:pt x="5452" y="0"/>
                    </a:moveTo>
                    <a:cubicBezTo>
                      <a:pt x="5570" y="0"/>
                      <a:pt x="5570" y="0"/>
                      <a:pt x="5570" y="0"/>
                    </a:cubicBezTo>
                    <a:lnTo>
                      <a:pt x="5570" y="24"/>
                    </a:lnTo>
                    <a:cubicBezTo>
                      <a:pt x="5452" y="24"/>
                      <a:pt x="5452" y="24"/>
                      <a:pt x="5452" y="24"/>
                    </a:cubicBezTo>
                    <a:cubicBezTo>
                      <a:pt x="5452" y="0"/>
                      <a:pt x="5452" y="0"/>
                      <a:pt x="5452" y="0"/>
                    </a:cubicBezTo>
                    <a:close/>
                    <a:moveTo>
                      <a:pt x="5215" y="0"/>
                    </a:moveTo>
                    <a:cubicBezTo>
                      <a:pt x="5333" y="0"/>
                      <a:pt x="5333" y="0"/>
                      <a:pt x="5333" y="0"/>
                    </a:cubicBezTo>
                    <a:lnTo>
                      <a:pt x="5333" y="24"/>
                    </a:lnTo>
                    <a:cubicBezTo>
                      <a:pt x="5215" y="24"/>
                      <a:pt x="5215" y="24"/>
                      <a:pt x="5215" y="24"/>
                    </a:cubicBezTo>
                    <a:cubicBezTo>
                      <a:pt x="5215" y="0"/>
                      <a:pt x="5215" y="0"/>
                      <a:pt x="5215" y="0"/>
                    </a:cubicBezTo>
                    <a:close/>
                    <a:moveTo>
                      <a:pt x="4984" y="0"/>
                    </a:moveTo>
                    <a:cubicBezTo>
                      <a:pt x="5102" y="0"/>
                      <a:pt x="5102" y="0"/>
                      <a:pt x="5102" y="0"/>
                    </a:cubicBezTo>
                    <a:lnTo>
                      <a:pt x="5102" y="24"/>
                    </a:lnTo>
                    <a:cubicBezTo>
                      <a:pt x="4984" y="24"/>
                      <a:pt x="4984" y="24"/>
                      <a:pt x="4984" y="24"/>
                    </a:cubicBezTo>
                    <a:cubicBezTo>
                      <a:pt x="4984" y="0"/>
                      <a:pt x="4984" y="0"/>
                      <a:pt x="4984" y="0"/>
                    </a:cubicBezTo>
                    <a:close/>
                    <a:moveTo>
                      <a:pt x="4747" y="0"/>
                    </a:moveTo>
                    <a:cubicBezTo>
                      <a:pt x="4866" y="0"/>
                      <a:pt x="4866" y="0"/>
                      <a:pt x="4866" y="0"/>
                    </a:cubicBezTo>
                    <a:lnTo>
                      <a:pt x="4866" y="24"/>
                    </a:lnTo>
                    <a:cubicBezTo>
                      <a:pt x="4747" y="24"/>
                      <a:pt x="4747" y="24"/>
                      <a:pt x="4747" y="24"/>
                    </a:cubicBezTo>
                    <a:cubicBezTo>
                      <a:pt x="4747" y="0"/>
                      <a:pt x="4747" y="0"/>
                      <a:pt x="4747" y="0"/>
                    </a:cubicBezTo>
                    <a:close/>
                    <a:moveTo>
                      <a:pt x="4510" y="0"/>
                    </a:moveTo>
                    <a:cubicBezTo>
                      <a:pt x="4629" y="0"/>
                      <a:pt x="4629" y="0"/>
                      <a:pt x="4629" y="0"/>
                    </a:cubicBezTo>
                    <a:lnTo>
                      <a:pt x="4629" y="24"/>
                    </a:lnTo>
                    <a:cubicBezTo>
                      <a:pt x="4510" y="24"/>
                      <a:pt x="4510" y="24"/>
                      <a:pt x="4510" y="24"/>
                    </a:cubicBezTo>
                    <a:cubicBezTo>
                      <a:pt x="4510" y="0"/>
                      <a:pt x="4510" y="0"/>
                      <a:pt x="4510" y="0"/>
                    </a:cubicBezTo>
                    <a:close/>
                    <a:moveTo>
                      <a:pt x="4274" y="0"/>
                    </a:moveTo>
                    <a:cubicBezTo>
                      <a:pt x="4392" y="0"/>
                      <a:pt x="4392" y="0"/>
                      <a:pt x="4392" y="0"/>
                    </a:cubicBezTo>
                    <a:lnTo>
                      <a:pt x="4392" y="24"/>
                    </a:lnTo>
                    <a:cubicBezTo>
                      <a:pt x="4274" y="24"/>
                      <a:pt x="4274" y="24"/>
                      <a:pt x="4274" y="24"/>
                    </a:cubicBezTo>
                    <a:cubicBezTo>
                      <a:pt x="4274" y="0"/>
                      <a:pt x="4274" y="0"/>
                      <a:pt x="4274" y="0"/>
                    </a:cubicBezTo>
                    <a:close/>
                    <a:moveTo>
                      <a:pt x="4043" y="0"/>
                    </a:moveTo>
                    <a:cubicBezTo>
                      <a:pt x="4161" y="0"/>
                      <a:pt x="4161" y="0"/>
                      <a:pt x="4161" y="0"/>
                    </a:cubicBezTo>
                    <a:lnTo>
                      <a:pt x="4161" y="24"/>
                    </a:lnTo>
                    <a:cubicBezTo>
                      <a:pt x="4043" y="24"/>
                      <a:pt x="4043" y="24"/>
                      <a:pt x="4043" y="24"/>
                    </a:cubicBezTo>
                    <a:cubicBezTo>
                      <a:pt x="4043" y="0"/>
                      <a:pt x="4043" y="0"/>
                      <a:pt x="4043" y="0"/>
                    </a:cubicBezTo>
                    <a:close/>
                    <a:moveTo>
                      <a:pt x="3806" y="0"/>
                    </a:moveTo>
                    <a:cubicBezTo>
                      <a:pt x="3924" y="0"/>
                      <a:pt x="3924" y="0"/>
                      <a:pt x="3924" y="0"/>
                    </a:cubicBezTo>
                    <a:lnTo>
                      <a:pt x="3924" y="24"/>
                    </a:lnTo>
                    <a:cubicBezTo>
                      <a:pt x="3806" y="24"/>
                      <a:pt x="3806" y="24"/>
                      <a:pt x="3806" y="24"/>
                    </a:cubicBezTo>
                    <a:cubicBezTo>
                      <a:pt x="3806" y="0"/>
                      <a:pt x="3806" y="0"/>
                      <a:pt x="3806" y="0"/>
                    </a:cubicBezTo>
                    <a:close/>
                    <a:moveTo>
                      <a:pt x="3569" y="0"/>
                    </a:moveTo>
                    <a:cubicBezTo>
                      <a:pt x="3688" y="0"/>
                      <a:pt x="3688" y="0"/>
                      <a:pt x="3688" y="0"/>
                    </a:cubicBezTo>
                    <a:lnTo>
                      <a:pt x="3688" y="24"/>
                    </a:lnTo>
                    <a:cubicBezTo>
                      <a:pt x="3569" y="24"/>
                      <a:pt x="3569" y="24"/>
                      <a:pt x="3569" y="24"/>
                    </a:cubicBezTo>
                    <a:cubicBezTo>
                      <a:pt x="3569" y="0"/>
                      <a:pt x="3569" y="0"/>
                      <a:pt x="3569" y="0"/>
                    </a:cubicBezTo>
                    <a:close/>
                    <a:moveTo>
                      <a:pt x="3333" y="0"/>
                    </a:moveTo>
                    <a:cubicBezTo>
                      <a:pt x="3451" y="0"/>
                      <a:pt x="3451" y="0"/>
                      <a:pt x="3451" y="0"/>
                    </a:cubicBezTo>
                    <a:lnTo>
                      <a:pt x="3451" y="24"/>
                    </a:lnTo>
                    <a:cubicBezTo>
                      <a:pt x="3333" y="24"/>
                      <a:pt x="3333" y="24"/>
                      <a:pt x="3333" y="24"/>
                    </a:cubicBezTo>
                    <a:cubicBezTo>
                      <a:pt x="3333" y="0"/>
                      <a:pt x="3333" y="0"/>
                      <a:pt x="3333" y="0"/>
                    </a:cubicBezTo>
                    <a:close/>
                    <a:moveTo>
                      <a:pt x="3102" y="0"/>
                    </a:moveTo>
                    <a:cubicBezTo>
                      <a:pt x="3220" y="0"/>
                      <a:pt x="3220" y="0"/>
                      <a:pt x="3220" y="0"/>
                    </a:cubicBezTo>
                    <a:lnTo>
                      <a:pt x="3220" y="24"/>
                    </a:lnTo>
                    <a:cubicBezTo>
                      <a:pt x="3102" y="24"/>
                      <a:pt x="3102" y="24"/>
                      <a:pt x="3102" y="24"/>
                    </a:cubicBezTo>
                    <a:cubicBezTo>
                      <a:pt x="3102" y="0"/>
                      <a:pt x="3102" y="0"/>
                      <a:pt x="3102" y="0"/>
                    </a:cubicBezTo>
                    <a:close/>
                    <a:moveTo>
                      <a:pt x="2865" y="0"/>
                    </a:moveTo>
                    <a:cubicBezTo>
                      <a:pt x="2983" y="0"/>
                      <a:pt x="2983" y="0"/>
                      <a:pt x="2983" y="0"/>
                    </a:cubicBezTo>
                    <a:lnTo>
                      <a:pt x="2983" y="24"/>
                    </a:lnTo>
                    <a:cubicBezTo>
                      <a:pt x="2865" y="24"/>
                      <a:pt x="2865" y="24"/>
                      <a:pt x="2865" y="24"/>
                    </a:cubicBezTo>
                    <a:cubicBezTo>
                      <a:pt x="2865" y="0"/>
                      <a:pt x="2865" y="0"/>
                      <a:pt x="2865" y="0"/>
                    </a:cubicBezTo>
                    <a:close/>
                    <a:moveTo>
                      <a:pt x="2628" y="0"/>
                    </a:moveTo>
                    <a:cubicBezTo>
                      <a:pt x="2747" y="0"/>
                      <a:pt x="2747" y="0"/>
                      <a:pt x="2747" y="0"/>
                    </a:cubicBezTo>
                    <a:lnTo>
                      <a:pt x="2747" y="24"/>
                    </a:lnTo>
                    <a:cubicBezTo>
                      <a:pt x="2628" y="24"/>
                      <a:pt x="2628" y="24"/>
                      <a:pt x="2628" y="24"/>
                    </a:cubicBezTo>
                    <a:cubicBezTo>
                      <a:pt x="2628" y="0"/>
                      <a:pt x="2628" y="0"/>
                      <a:pt x="2628" y="0"/>
                    </a:cubicBezTo>
                    <a:close/>
                    <a:moveTo>
                      <a:pt x="2391" y="0"/>
                    </a:moveTo>
                    <a:cubicBezTo>
                      <a:pt x="2510" y="0"/>
                      <a:pt x="2510" y="0"/>
                      <a:pt x="2510" y="0"/>
                    </a:cubicBezTo>
                    <a:lnTo>
                      <a:pt x="2510" y="24"/>
                    </a:lnTo>
                    <a:cubicBezTo>
                      <a:pt x="2391" y="24"/>
                      <a:pt x="2391" y="24"/>
                      <a:pt x="2391" y="24"/>
                    </a:cubicBezTo>
                    <a:cubicBezTo>
                      <a:pt x="2391" y="0"/>
                      <a:pt x="2391" y="0"/>
                      <a:pt x="2391" y="0"/>
                    </a:cubicBezTo>
                    <a:close/>
                    <a:moveTo>
                      <a:pt x="2161" y="0"/>
                    </a:moveTo>
                    <a:cubicBezTo>
                      <a:pt x="2273" y="0"/>
                      <a:pt x="2273" y="0"/>
                      <a:pt x="2273" y="0"/>
                    </a:cubicBezTo>
                    <a:lnTo>
                      <a:pt x="2273" y="24"/>
                    </a:lnTo>
                    <a:cubicBezTo>
                      <a:pt x="2161" y="24"/>
                      <a:pt x="2161" y="24"/>
                      <a:pt x="2161" y="24"/>
                    </a:cubicBezTo>
                    <a:cubicBezTo>
                      <a:pt x="2161" y="0"/>
                      <a:pt x="2161" y="0"/>
                      <a:pt x="2161" y="0"/>
                    </a:cubicBezTo>
                    <a:close/>
                    <a:moveTo>
                      <a:pt x="1924" y="0"/>
                    </a:moveTo>
                    <a:cubicBezTo>
                      <a:pt x="2042" y="0"/>
                      <a:pt x="2042" y="0"/>
                      <a:pt x="2042" y="0"/>
                    </a:cubicBezTo>
                    <a:lnTo>
                      <a:pt x="2042" y="24"/>
                    </a:lnTo>
                    <a:cubicBezTo>
                      <a:pt x="1924" y="24"/>
                      <a:pt x="1924" y="24"/>
                      <a:pt x="1924" y="24"/>
                    </a:cubicBezTo>
                    <a:cubicBezTo>
                      <a:pt x="1924" y="0"/>
                      <a:pt x="1924" y="0"/>
                      <a:pt x="1924" y="0"/>
                    </a:cubicBezTo>
                    <a:close/>
                    <a:moveTo>
                      <a:pt x="1687" y="0"/>
                    </a:moveTo>
                    <a:cubicBezTo>
                      <a:pt x="1805" y="0"/>
                      <a:pt x="1805" y="0"/>
                      <a:pt x="1805" y="0"/>
                    </a:cubicBezTo>
                    <a:lnTo>
                      <a:pt x="1805" y="24"/>
                    </a:lnTo>
                    <a:cubicBezTo>
                      <a:pt x="1687" y="24"/>
                      <a:pt x="1687" y="24"/>
                      <a:pt x="1687" y="24"/>
                    </a:cubicBezTo>
                    <a:cubicBezTo>
                      <a:pt x="1687" y="0"/>
                      <a:pt x="1687" y="0"/>
                      <a:pt x="1687" y="0"/>
                    </a:cubicBezTo>
                    <a:close/>
                    <a:moveTo>
                      <a:pt x="1450" y="0"/>
                    </a:moveTo>
                    <a:cubicBezTo>
                      <a:pt x="1569" y="0"/>
                      <a:pt x="1569" y="0"/>
                      <a:pt x="1569" y="0"/>
                    </a:cubicBezTo>
                    <a:lnTo>
                      <a:pt x="1569" y="24"/>
                    </a:lnTo>
                    <a:cubicBezTo>
                      <a:pt x="1450" y="24"/>
                      <a:pt x="1450" y="24"/>
                      <a:pt x="1450" y="24"/>
                    </a:cubicBezTo>
                    <a:cubicBezTo>
                      <a:pt x="1450" y="0"/>
                      <a:pt x="1450" y="0"/>
                      <a:pt x="1450" y="0"/>
                    </a:cubicBezTo>
                    <a:close/>
                    <a:moveTo>
                      <a:pt x="1219" y="0"/>
                    </a:moveTo>
                    <a:cubicBezTo>
                      <a:pt x="1332" y="0"/>
                      <a:pt x="1332" y="0"/>
                      <a:pt x="1332" y="0"/>
                    </a:cubicBezTo>
                    <a:lnTo>
                      <a:pt x="1332" y="24"/>
                    </a:lnTo>
                    <a:cubicBezTo>
                      <a:pt x="1219" y="24"/>
                      <a:pt x="1219" y="24"/>
                      <a:pt x="1219" y="24"/>
                    </a:cubicBezTo>
                    <a:cubicBezTo>
                      <a:pt x="1219" y="0"/>
                      <a:pt x="1219" y="0"/>
                      <a:pt x="1219" y="0"/>
                    </a:cubicBezTo>
                    <a:close/>
                    <a:moveTo>
                      <a:pt x="983" y="0"/>
                    </a:moveTo>
                    <a:cubicBezTo>
                      <a:pt x="1101" y="0"/>
                      <a:pt x="1101" y="0"/>
                      <a:pt x="1101" y="0"/>
                    </a:cubicBezTo>
                    <a:lnTo>
                      <a:pt x="1101" y="24"/>
                    </a:lnTo>
                    <a:cubicBezTo>
                      <a:pt x="983" y="24"/>
                      <a:pt x="983" y="24"/>
                      <a:pt x="983" y="24"/>
                    </a:cubicBezTo>
                    <a:cubicBezTo>
                      <a:pt x="983" y="0"/>
                      <a:pt x="983" y="0"/>
                      <a:pt x="983" y="0"/>
                    </a:cubicBezTo>
                    <a:close/>
                    <a:moveTo>
                      <a:pt x="746" y="0"/>
                    </a:moveTo>
                    <a:cubicBezTo>
                      <a:pt x="864" y="0"/>
                      <a:pt x="864" y="0"/>
                      <a:pt x="864" y="0"/>
                    </a:cubicBezTo>
                    <a:lnTo>
                      <a:pt x="864" y="24"/>
                    </a:lnTo>
                    <a:cubicBezTo>
                      <a:pt x="746" y="24"/>
                      <a:pt x="746" y="24"/>
                      <a:pt x="746" y="24"/>
                    </a:cubicBezTo>
                    <a:cubicBezTo>
                      <a:pt x="746" y="0"/>
                      <a:pt x="746" y="0"/>
                      <a:pt x="746" y="0"/>
                    </a:cubicBezTo>
                    <a:close/>
                    <a:moveTo>
                      <a:pt x="509" y="0"/>
                    </a:moveTo>
                    <a:cubicBezTo>
                      <a:pt x="627" y="0"/>
                      <a:pt x="627" y="0"/>
                      <a:pt x="627" y="0"/>
                    </a:cubicBezTo>
                    <a:lnTo>
                      <a:pt x="627" y="24"/>
                    </a:lnTo>
                    <a:cubicBezTo>
                      <a:pt x="509" y="24"/>
                      <a:pt x="509" y="24"/>
                      <a:pt x="509" y="24"/>
                    </a:cubicBezTo>
                    <a:cubicBezTo>
                      <a:pt x="509" y="0"/>
                      <a:pt x="509" y="0"/>
                      <a:pt x="509" y="0"/>
                    </a:cubicBezTo>
                    <a:close/>
                    <a:moveTo>
                      <a:pt x="342" y="0"/>
                    </a:moveTo>
                    <a:lnTo>
                      <a:pt x="346" y="0"/>
                    </a:lnTo>
                    <a:cubicBezTo>
                      <a:pt x="391" y="0"/>
                      <a:pt x="391" y="0"/>
                      <a:pt x="391" y="0"/>
                    </a:cubicBezTo>
                    <a:cubicBezTo>
                      <a:pt x="391" y="24"/>
                      <a:pt x="391" y="24"/>
                      <a:pt x="391" y="24"/>
                    </a:cubicBezTo>
                    <a:cubicBezTo>
                      <a:pt x="370" y="24"/>
                      <a:pt x="354" y="24"/>
                      <a:pt x="341" y="24"/>
                    </a:cubicBezTo>
                    <a:lnTo>
                      <a:pt x="337" y="24"/>
                    </a:lnTo>
                    <a:lnTo>
                      <a:pt x="339" y="15"/>
                    </a:lnTo>
                    <a:cubicBezTo>
                      <a:pt x="340" y="11"/>
                      <a:pt x="341" y="6"/>
                      <a:pt x="342" y="1"/>
                    </a:cubicBezTo>
                    <a:lnTo>
                      <a:pt x="342" y="0"/>
                    </a:lnTo>
                    <a:close/>
                  </a:path>
                </a:pathLst>
              </a:custGeom>
              <a:solidFill>
                <a:srgbClr val="FF9F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6" name="组合 15"/>
              <p:cNvGrpSpPr/>
              <p:nvPr/>
            </p:nvGrpSpPr>
            <p:grpSpPr>
              <a:xfrm rot="20100000">
                <a:off x="5605" y="3634"/>
                <a:ext cx="609" cy="345"/>
                <a:chOff x="5670" y="3718"/>
                <a:chExt cx="537" cy="304"/>
              </a:xfrm>
              <a:solidFill>
                <a:srgbClr val="FF3B50"/>
              </a:solidFill>
            </p:grpSpPr>
            <p:sp>
              <p:nvSpPr>
                <p:cNvPr id="18" name="Freeform 8"/>
                <p:cNvSpPr/>
                <p:nvPr/>
              </p:nvSpPr>
              <p:spPr bwMode="auto">
                <a:xfrm rot="19680000">
                  <a:off x="5670" y="3718"/>
                  <a:ext cx="355" cy="304"/>
                </a:xfrm>
                <a:custGeom>
                  <a:avLst/>
                  <a:gdLst>
                    <a:gd name="T0" fmla="*/ 46 w 46"/>
                    <a:gd name="T1" fmla="*/ 13 h 39"/>
                    <a:gd name="T2" fmla="*/ 34 w 46"/>
                    <a:gd name="T3" fmla="*/ 2 h 39"/>
                    <a:gd name="T4" fmla="*/ 24 w 46"/>
                    <a:gd name="T5" fmla="*/ 7 h 39"/>
                    <a:gd name="T6" fmla="*/ 14 w 46"/>
                    <a:gd name="T7" fmla="*/ 0 h 39"/>
                    <a:gd name="T8" fmla="*/ 1 w 46"/>
                    <a:gd name="T9" fmla="*/ 11 h 39"/>
                    <a:gd name="T10" fmla="*/ 7 w 46"/>
                    <a:gd name="T11" fmla="*/ 26 h 39"/>
                    <a:gd name="T12" fmla="*/ 22 w 46"/>
                    <a:gd name="T13" fmla="*/ 39 h 39"/>
                    <a:gd name="T14" fmla="*/ 38 w 46"/>
                    <a:gd name="T15" fmla="*/ 28 h 39"/>
                    <a:gd name="T16" fmla="*/ 46 w 46"/>
                    <a:gd name="T17"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39">
                      <a:moveTo>
                        <a:pt x="46" y="13"/>
                      </a:moveTo>
                      <a:cubicBezTo>
                        <a:pt x="46" y="7"/>
                        <a:pt x="41" y="2"/>
                        <a:pt x="34" y="2"/>
                      </a:cubicBezTo>
                      <a:cubicBezTo>
                        <a:pt x="28" y="2"/>
                        <a:pt x="24" y="7"/>
                        <a:pt x="24" y="7"/>
                      </a:cubicBezTo>
                      <a:cubicBezTo>
                        <a:pt x="24" y="7"/>
                        <a:pt x="20" y="1"/>
                        <a:pt x="14" y="0"/>
                      </a:cubicBezTo>
                      <a:cubicBezTo>
                        <a:pt x="7" y="0"/>
                        <a:pt x="1" y="5"/>
                        <a:pt x="1" y="11"/>
                      </a:cubicBezTo>
                      <a:cubicBezTo>
                        <a:pt x="0" y="16"/>
                        <a:pt x="4" y="22"/>
                        <a:pt x="7" y="26"/>
                      </a:cubicBezTo>
                      <a:cubicBezTo>
                        <a:pt x="11" y="31"/>
                        <a:pt x="18" y="36"/>
                        <a:pt x="22" y="39"/>
                      </a:cubicBezTo>
                      <a:cubicBezTo>
                        <a:pt x="26" y="37"/>
                        <a:pt x="33" y="32"/>
                        <a:pt x="38" y="28"/>
                      </a:cubicBezTo>
                      <a:cubicBezTo>
                        <a:pt x="41" y="24"/>
                        <a:pt x="46" y="19"/>
                        <a:pt x="46"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Freeform 8"/>
                <p:cNvSpPr/>
                <p:nvPr/>
              </p:nvSpPr>
              <p:spPr bwMode="auto">
                <a:xfrm rot="1320000">
                  <a:off x="5986" y="3790"/>
                  <a:ext cx="221" cy="190"/>
                </a:xfrm>
                <a:custGeom>
                  <a:avLst/>
                  <a:gdLst>
                    <a:gd name="T0" fmla="*/ 46 w 46"/>
                    <a:gd name="T1" fmla="*/ 13 h 39"/>
                    <a:gd name="T2" fmla="*/ 34 w 46"/>
                    <a:gd name="T3" fmla="*/ 2 h 39"/>
                    <a:gd name="T4" fmla="*/ 24 w 46"/>
                    <a:gd name="T5" fmla="*/ 7 h 39"/>
                    <a:gd name="T6" fmla="*/ 14 w 46"/>
                    <a:gd name="T7" fmla="*/ 0 h 39"/>
                    <a:gd name="T8" fmla="*/ 1 w 46"/>
                    <a:gd name="T9" fmla="*/ 11 h 39"/>
                    <a:gd name="T10" fmla="*/ 7 w 46"/>
                    <a:gd name="T11" fmla="*/ 26 h 39"/>
                    <a:gd name="T12" fmla="*/ 22 w 46"/>
                    <a:gd name="T13" fmla="*/ 39 h 39"/>
                    <a:gd name="T14" fmla="*/ 38 w 46"/>
                    <a:gd name="T15" fmla="*/ 28 h 39"/>
                    <a:gd name="T16" fmla="*/ 46 w 46"/>
                    <a:gd name="T17"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39">
                      <a:moveTo>
                        <a:pt x="46" y="13"/>
                      </a:moveTo>
                      <a:cubicBezTo>
                        <a:pt x="46" y="7"/>
                        <a:pt x="41" y="2"/>
                        <a:pt x="34" y="2"/>
                      </a:cubicBezTo>
                      <a:cubicBezTo>
                        <a:pt x="28" y="2"/>
                        <a:pt x="24" y="7"/>
                        <a:pt x="24" y="7"/>
                      </a:cubicBezTo>
                      <a:cubicBezTo>
                        <a:pt x="24" y="7"/>
                        <a:pt x="20" y="1"/>
                        <a:pt x="14" y="0"/>
                      </a:cubicBezTo>
                      <a:cubicBezTo>
                        <a:pt x="7" y="0"/>
                        <a:pt x="1" y="5"/>
                        <a:pt x="1" y="11"/>
                      </a:cubicBezTo>
                      <a:cubicBezTo>
                        <a:pt x="0" y="16"/>
                        <a:pt x="4" y="22"/>
                        <a:pt x="7" y="26"/>
                      </a:cubicBezTo>
                      <a:cubicBezTo>
                        <a:pt x="11" y="31"/>
                        <a:pt x="18" y="36"/>
                        <a:pt x="22" y="39"/>
                      </a:cubicBezTo>
                      <a:cubicBezTo>
                        <a:pt x="26" y="37"/>
                        <a:pt x="33" y="32"/>
                        <a:pt x="38" y="28"/>
                      </a:cubicBezTo>
                      <a:cubicBezTo>
                        <a:pt x="41" y="24"/>
                        <a:pt x="46" y="19"/>
                        <a:pt x="46"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
          <p:nvSpPr>
            <p:cNvPr id="63" name="文本框 7"/>
            <p:cNvSpPr txBox="1"/>
            <p:nvPr/>
          </p:nvSpPr>
          <p:spPr>
            <a:xfrm>
              <a:off x="6228" y="4111"/>
              <a:ext cx="7363" cy="2328"/>
            </a:xfrm>
            <a:prstGeom prst="rect">
              <a:avLst/>
            </a:prstGeom>
            <a:noFill/>
          </p:spPr>
          <p:txBody>
            <a:bodyPr wrap="square" rtlCol="0" anchor="ctr">
              <a:noAutofit/>
            </a:bodyPr>
            <a:p>
              <a:pPr algn="just" fontAlgn="t">
                <a:lnSpc>
                  <a:spcPts val="3500"/>
                </a:lnSpc>
                <a:spcBef>
                  <a:spcPts val="0"/>
                </a:spcBef>
                <a:spcAft>
                  <a:spcPts val="0"/>
                </a:spcAft>
              </a:pPr>
              <a:r>
                <a:rPr lang="en-US" altLang="zh-CN" sz="2800" b="1">
                  <a:latin typeface="楷体" panose="02010609060101010101" charset="-122"/>
                  <a:ea typeface="楷体" panose="02010609060101010101" charset="-122"/>
                  <a:sym typeface="+mn-ea"/>
                </a:rPr>
                <a:t>    </a:t>
              </a:r>
              <a:r>
                <a:rPr lang="zh-CN" altLang="en-US" sz="2800" b="1">
                  <a:latin typeface="楷体" panose="02010609060101010101" charset="-122"/>
                  <a:ea typeface="楷体" panose="02010609060101010101" charset="-122"/>
                  <a:sym typeface="+mn-ea"/>
                </a:rPr>
                <a:t>通过实地走访和对比分析我们发现圩塘康乐中心在规模、设施、服务等方面均表现卓越为老年人提供了高品质的生活保障；春江镇综合性养老服务中心则位于中等水平但在社区服务和适老化改造方面有着独特优势；谈华琴幸福养老院虽然规模较小但服务温馨人情味浓厚。</a:t>
              </a:r>
              <a:endParaRPr lang="zh-CN" altLang="en-US" sz="2800" b="1" dirty="0">
                <a:solidFill>
                  <a:schemeClr val="tx1">
                    <a:lumMod val="85000"/>
                    <a:lumOff val="15000"/>
                  </a:schemeClr>
                </a:solidFill>
                <a:latin typeface="楷体" panose="02010609060101010101" charset="-122"/>
                <a:ea typeface="楷体" panose="02010609060101010101" charset="-122"/>
                <a:cs typeface="Times New Roman" panose="02020603050405020304"/>
                <a:sym typeface="+mn-ea"/>
              </a:endParaRPr>
            </a:p>
          </p:txBody>
        </p:sp>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2"/>
                                        </p:tgtEl>
                                        <p:attrNameLst>
                                          <p:attrName>ppt_x</p:attrName>
                                        </p:attrNameLst>
                                      </p:cBhvr>
                                      <p:tavLst>
                                        <p:tav tm="0">
                                          <p:val>
                                            <p:strVal val="ppt_x"/>
                                          </p:val>
                                        </p:tav>
                                        <p:tav tm="100000">
                                          <p:val>
                                            <p:strVal val="ppt_x"/>
                                          </p:val>
                                        </p:tav>
                                      </p:tavLst>
                                    </p:anim>
                                    <p:anim calcmode="lin" valueType="num">
                                      <p:cBhvr additive="base">
                                        <p:cTn id="7" dur="500"/>
                                        <p:tgtEl>
                                          <p:spTgt spid="22"/>
                                        </p:tgtEl>
                                        <p:attrNameLst>
                                          <p:attrName>ppt_y</p:attrName>
                                        </p:attrNameLst>
                                      </p:cBhvr>
                                      <p:tavLst>
                                        <p:tav tm="0">
                                          <p:val>
                                            <p:strVal val="ppt_y"/>
                                          </p:val>
                                        </p:tav>
                                        <p:tav tm="100000">
                                          <p:val>
                                            <p:strVal val="1+ppt_h/2"/>
                                          </p:val>
                                        </p:tav>
                                      </p:tavLst>
                                    </p:anim>
                                    <p:set>
                                      <p:cBhvr>
                                        <p:cTn id="8" dur="1" fill="hold">
                                          <p:stCondLst>
                                            <p:cond delay="499"/>
                                          </p:stCondLst>
                                        </p:cTn>
                                        <p:tgtEl>
                                          <p:spTgt spid="22"/>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0"/>
                                        </p:tgtEl>
                                        <p:attrNameLst>
                                          <p:attrName>ppt_x</p:attrName>
                                        </p:attrNameLst>
                                      </p:cBhvr>
                                      <p:tavLst>
                                        <p:tav tm="0">
                                          <p:val>
                                            <p:strVal val="ppt_x"/>
                                          </p:val>
                                        </p:tav>
                                        <p:tav tm="100000">
                                          <p:val>
                                            <p:strVal val="ppt_x"/>
                                          </p:val>
                                        </p:tav>
                                      </p:tavLst>
                                    </p:anim>
                                    <p:anim calcmode="lin" valueType="num">
                                      <p:cBhvr additive="base">
                                        <p:cTn id="11" dur="500"/>
                                        <p:tgtEl>
                                          <p:spTgt spid="10"/>
                                        </p:tgtEl>
                                        <p:attrNameLst>
                                          <p:attrName>ppt_y</p:attrName>
                                        </p:attrNameLst>
                                      </p:cBhvr>
                                      <p:tavLst>
                                        <p:tav tm="0">
                                          <p:val>
                                            <p:strVal val="ppt_y"/>
                                          </p:val>
                                        </p:tav>
                                        <p:tav tm="100000">
                                          <p:val>
                                            <p:strVal val="1+ppt_h/2"/>
                                          </p:val>
                                        </p:tav>
                                      </p:tavLst>
                                    </p:anim>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168275" y="293370"/>
            <a:ext cx="11591290" cy="6229985"/>
            <a:chOff x="1595" y="1243"/>
            <a:chExt cx="16410" cy="8532"/>
          </a:xfrm>
        </p:grpSpPr>
        <p:sp>
          <p:nvSpPr>
            <p:cNvPr id="7" name="矩形 6"/>
            <p:cNvSpPr/>
            <p:nvPr/>
          </p:nvSpPr>
          <p:spPr>
            <a:xfrm>
              <a:off x="1757" y="1428"/>
              <a:ext cx="16067" cy="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595" y="1243"/>
              <a:ext cx="16411" cy="8533"/>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4" name="文本框 23"/>
          <p:cNvSpPr txBox="1"/>
          <p:nvPr/>
        </p:nvSpPr>
        <p:spPr>
          <a:xfrm>
            <a:off x="4724400" y="879475"/>
            <a:ext cx="2481580" cy="366395"/>
          </a:xfrm>
          <a:prstGeom prst="rect">
            <a:avLst/>
          </a:prstGeom>
          <a:noFill/>
        </p:spPr>
        <p:txBody>
          <a:bodyPr anchor="ctr"/>
          <a:p>
            <a:pPr marR="0" indent="0" algn="ctr" defTabSz="914400" fontAlgn="t">
              <a:spcBef>
                <a:spcPts val="0"/>
              </a:spcBef>
              <a:spcAft>
                <a:spcPts val="0"/>
              </a:spcAft>
              <a:buClrTx/>
              <a:buSzTx/>
              <a:buFontTx/>
              <a:buNone/>
              <a:defRPr/>
            </a:pPr>
            <a:endParaRPr kumimoji="0" lang="en-US" altLang="zh-CN" sz="1400" i="0" kern="0" cap="none" spc="0" normalizeH="0" baseline="0" noProof="0" dirty="0">
              <a:solidFill>
                <a:schemeClr val="tx1">
                  <a:lumMod val="85000"/>
                  <a:lumOff val="15000"/>
                </a:schemeClr>
              </a:solidFill>
              <a:latin typeface="方正启体繁体" panose="03000509000000000000" charset="-122"/>
              <a:ea typeface="方正启体繁体" panose="03000509000000000000" charset="-122"/>
              <a:sym typeface="+mn-ea"/>
            </a:endParaRPr>
          </a:p>
        </p:txBody>
      </p:sp>
      <p:sp>
        <p:nvSpPr>
          <p:cNvPr id="17" name="文本框 16"/>
          <p:cNvSpPr txBox="1"/>
          <p:nvPr/>
        </p:nvSpPr>
        <p:spPr>
          <a:xfrm>
            <a:off x="4502150" y="1050290"/>
            <a:ext cx="3187700" cy="366395"/>
          </a:xfrm>
          <a:prstGeom prst="rect">
            <a:avLst/>
          </a:prstGeom>
          <a:noFill/>
        </p:spPr>
        <p:txBody>
          <a:bodyPr anchor="ctr"/>
          <a:p>
            <a:pPr marR="0" indent="0" algn="ctr" defTabSz="914400" fontAlgn="t">
              <a:spcBef>
                <a:spcPts val="0"/>
              </a:spcBef>
              <a:spcAft>
                <a:spcPts val="0"/>
              </a:spcAft>
              <a:buClrTx/>
              <a:buSzTx/>
              <a:buFontTx/>
              <a:buNone/>
              <a:defRPr/>
            </a:pPr>
            <a:endParaRPr kumimoji="0" lang="zh-CN" altLang="en-US" sz="4400" i="0" kern="0" cap="none" spc="0" normalizeH="0" baseline="0" noProof="0" dirty="0">
              <a:solidFill>
                <a:schemeClr val="tx1">
                  <a:lumMod val="85000"/>
                  <a:lumOff val="15000"/>
                </a:schemeClr>
              </a:solidFill>
              <a:latin typeface="汉仪书魂体简" panose="02010600000101010101" charset="-122"/>
              <a:ea typeface="汉仪书魂体简" panose="02010600000101010101" charset="-122"/>
              <a:sym typeface="+mn-ea"/>
            </a:endParaRPr>
          </a:p>
        </p:txBody>
      </p:sp>
      <p:pic>
        <p:nvPicPr>
          <p:cNvPr id="6" name="图片 5" descr="5"/>
          <p:cNvPicPr>
            <a:picLocks noChangeAspect="1"/>
          </p:cNvPicPr>
          <p:nvPr/>
        </p:nvPicPr>
        <p:blipFill>
          <a:blip r:embed="rId1"/>
          <a:stretch>
            <a:fillRect/>
          </a:stretch>
        </p:blipFill>
        <p:spPr>
          <a:xfrm rot="10800000" flipH="1">
            <a:off x="5381625" y="4445"/>
            <a:ext cx="1379220" cy="875030"/>
          </a:xfrm>
          <a:prstGeom prst="rect">
            <a:avLst/>
          </a:prstGeom>
        </p:spPr>
      </p:pic>
      <p:sp>
        <p:nvSpPr>
          <p:cNvPr id="4" name="文本框 3"/>
          <p:cNvSpPr txBox="1"/>
          <p:nvPr/>
        </p:nvSpPr>
        <p:spPr>
          <a:xfrm>
            <a:off x="3556000" y="879158"/>
            <a:ext cx="5080000" cy="1076325"/>
          </a:xfrm>
          <a:prstGeom prst="rect">
            <a:avLst/>
          </a:prstGeom>
        </p:spPr>
        <p:txBody>
          <a:bodyPr>
            <a:spAutoFit/>
          </a:bodyPr>
          <a:p>
            <a:pPr indent="0" algn="ctr" defTabSz="266700">
              <a:spcBef>
                <a:spcPct val="0"/>
              </a:spcBef>
              <a:spcAft>
                <a:spcPct val="0"/>
              </a:spcAft>
            </a:pPr>
            <a:r>
              <a:rPr lang="zh-CN" altLang="en-US" sz="3200" b="1" kern="0" noProof="0" dirty="0">
                <a:solidFill>
                  <a:schemeClr val="tx1">
                    <a:lumMod val="85000"/>
                    <a:lumOff val="15000"/>
                  </a:schemeClr>
                </a:solidFill>
                <a:latin typeface="楷体" panose="02010609060101010101" charset="-122"/>
                <a:ea typeface="楷体" panose="02010609060101010101" charset="-122"/>
              </a:rPr>
              <a:t>采访政府工作人员，</a:t>
            </a:r>
            <a:endParaRPr lang="zh-CN" altLang="en-US" sz="3200" b="1" kern="0" noProof="0" dirty="0">
              <a:solidFill>
                <a:schemeClr val="tx1">
                  <a:lumMod val="85000"/>
                  <a:lumOff val="15000"/>
                </a:schemeClr>
              </a:solidFill>
              <a:latin typeface="楷体" panose="02010609060101010101" charset="-122"/>
              <a:ea typeface="楷体" panose="02010609060101010101" charset="-122"/>
            </a:endParaRPr>
          </a:p>
          <a:p>
            <a:pPr indent="0" algn="ctr" defTabSz="266700">
              <a:spcBef>
                <a:spcPct val="0"/>
              </a:spcBef>
              <a:spcAft>
                <a:spcPct val="0"/>
              </a:spcAft>
            </a:pPr>
            <a:r>
              <a:rPr lang="zh-CN" altLang="en-US" sz="3200" b="1" kern="0" noProof="0" dirty="0">
                <a:solidFill>
                  <a:schemeClr val="tx1">
                    <a:lumMod val="85000"/>
                    <a:lumOff val="15000"/>
                  </a:schemeClr>
                </a:solidFill>
                <a:latin typeface="楷体" panose="02010609060101010101" charset="-122"/>
                <a:ea typeface="楷体" panose="02010609060101010101" charset="-122"/>
              </a:rPr>
              <a:t>了解街道养老的相关举措</a:t>
            </a:r>
            <a:endParaRPr lang="zh-CN" altLang="en-US" sz="3200" b="1" kern="0" noProof="0" dirty="0">
              <a:solidFill>
                <a:schemeClr val="tx1">
                  <a:lumMod val="85000"/>
                  <a:lumOff val="15000"/>
                </a:schemeClr>
              </a:solidFill>
              <a:latin typeface="楷体" panose="02010609060101010101" charset="-122"/>
              <a:ea typeface="楷体" panose="02010609060101010101" charset="-122"/>
            </a:endParaRPr>
          </a:p>
        </p:txBody>
      </p:sp>
      <p:pic>
        <p:nvPicPr>
          <p:cNvPr id="1073742859" name="图片 1073742858" descr="lQDPJwWqfgO0SLHNA8DNBQCwDwuir0UjtGwHbljnpbthAA_1280_960"/>
          <p:cNvPicPr>
            <a:picLocks noChangeAspect="1"/>
          </p:cNvPicPr>
          <p:nvPr/>
        </p:nvPicPr>
        <p:blipFill>
          <a:blip r:embed="rId2"/>
          <a:stretch>
            <a:fillRect/>
          </a:stretch>
        </p:blipFill>
        <p:spPr>
          <a:xfrm>
            <a:off x="721678" y="2030095"/>
            <a:ext cx="2834005" cy="2100580"/>
          </a:xfrm>
          <a:prstGeom prst="rect">
            <a:avLst/>
          </a:prstGeom>
          <a:noFill/>
          <a:ln w="9525">
            <a:noFill/>
          </a:ln>
          <a:effectLst>
            <a:outerShdw dist="107763" dir="2699999" algn="ctr" rotWithShape="0">
              <a:srgbClr val="92D050">
                <a:alpha val="50000"/>
              </a:srgbClr>
            </a:outerShdw>
          </a:effectLst>
        </p:spPr>
      </p:pic>
      <p:pic>
        <p:nvPicPr>
          <p:cNvPr id="1073742860" name="图片 1073742859" descr="lQDPJv-XQbKUKcnNA8DNBQCwM1Io9IVVpxsHbndIwNGqAA_1280_960"/>
          <p:cNvPicPr>
            <a:picLocks noChangeAspect="1"/>
          </p:cNvPicPr>
          <p:nvPr/>
        </p:nvPicPr>
        <p:blipFill>
          <a:blip r:embed="rId3"/>
          <a:stretch>
            <a:fillRect/>
          </a:stretch>
        </p:blipFill>
        <p:spPr>
          <a:xfrm>
            <a:off x="721995" y="4293870"/>
            <a:ext cx="2834005" cy="2103120"/>
          </a:xfrm>
          <a:prstGeom prst="rect">
            <a:avLst/>
          </a:prstGeom>
          <a:noFill/>
          <a:ln w="9525">
            <a:noFill/>
          </a:ln>
          <a:effectLst>
            <a:outerShdw dist="107763" dir="2699999" algn="ctr" rotWithShape="0">
              <a:srgbClr val="92D050">
                <a:alpha val="50000"/>
              </a:srgbClr>
            </a:outerShdw>
          </a:effectLst>
        </p:spPr>
      </p:pic>
      <p:sp>
        <p:nvSpPr>
          <p:cNvPr id="5" name="文本框 4"/>
          <p:cNvSpPr txBox="1"/>
          <p:nvPr/>
        </p:nvSpPr>
        <p:spPr>
          <a:xfrm>
            <a:off x="4286885" y="2297430"/>
            <a:ext cx="7021195" cy="3544570"/>
          </a:xfrm>
          <a:prstGeom prst="rect">
            <a:avLst/>
          </a:prstGeom>
          <a:noFill/>
        </p:spPr>
        <p:txBody>
          <a:bodyPr wrap="square" rtlCol="0">
            <a:noAutofit/>
          </a:bodyPr>
          <a:p>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春江街道</a:t>
            </a:r>
            <a:r>
              <a:rPr lang="zh-CN" altLang="en-US" sz="2400">
                <a:solidFill>
                  <a:srgbClr val="FF0000"/>
                </a:solidFill>
                <a:latin typeface="楷体" panose="02010609060101010101" charset="-122"/>
                <a:ea typeface="楷体" panose="02010609060101010101" charset="-122"/>
                <a:cs typeface="楷体" panose="02010609060101010101" charset="-122"/>
              </a:rPr>
              <a:t>老年人口约占总人数的</a:t>
            </a:r>
            <a:r>
              <a:rPr lang="en-US" altLang="zh-CN" sz="2400">
                <a:solidFill>
                  <a:srgbClr val="FF0000"/>
                </a:solidFill>
                <a:latin typeface="楷体" panose="02010609060101010101" charset="-122"/>
                <a:ea typeface="楷体" panose="02010609060101010101" charset="-122"/>
                <a:cs typeface="楷体" panose="02010609060101010101" charset="-122"/>
              </a:rPr>
              <a:t>30%</a:t>
            </a:r>
            <a:r>
              <a:rPr lang="zh-CN" altLang="en-US" sz="2400">
                <a:latin typeface="楷体" panose="02010609060101010101" charset="-122"/>
                <a:ea typeface="楷体" panose="02010609060101010101" charset="-122"/>
                <a:cs typeface="楷体" panose="02010609060101010101" charset="-122"/>
              </a:rPr>
              <a:t>，其中</a:t>
            </a:r>
            <a:r>
              <a:rPr lang="en-US" altLang="zh-CN" sz="2400">
                <a:latin typeface="楷体" panose="02010609060101010101" charset="-122"/>
                <a:ea typeface="楷体" panose="02010609060101010101" charset="-122"/>
                <a:cs typeface="楷体" panose="02010609060101010101" charset="-122"/>
              </a:rPr>
              <a:t>80</a:t>
            </a:r>
            <a:r>
              <a:rPr lang="zh-CN" altLang="en-US" sz="2400">
                <a:latin typeface="楷体" panose="02010609060101010101" charset="-122"/>
                <a:ea typeface="楷体" panose="02010609060101010101" charset="-122"/>
                <a:cs typeface="楷体" panose="02010609060101010101" charset="-122"/>
              </a:rPr>
              <a:t>岁以上老人有</a:t>
            </a:r>
            <a:r>
              <a:rPr lang="en-US" altLang="zh-CN" sz="2400">
                <a:latin typeface="楷体" panose="02010609060101010101" charset="-122"/>
                <a:ea typeface="楷体" panose="02010609060101010101" charset="-122"/>
                <a:cs typeface="楷体" panose="02010609060101010101" charset="-122"/>
              </a:rPr>
              <a:t>2300</a:t>
            </a:r>
            <a:r>
              <a:rPr lang="zh-CN" altLang="en-US" sz="2400">
                <a:latin typeface="楷体" panose="02010609060101010101" charset="-122"/>
                <a:ea typeface="楷体" panose="02010609060101010101" charset="-122"/>
                <a:cs typeface="楷体" panose="02010609060101010101" charset="-122"/>
              </a:rPr>
              <a:t>多人，还有</a:t>
            </a:r>
            <a:r>
              <a:rPr lang="en-US" altLang="zh-CN" sz="2400">
                <a:latin typeface="楷体" panose="02010609060101010101" charset="-122"/>
                <a:ea typeface="楷体" panose="02010609060101010101" charset="-122"/>
                <a:cs typeface="楷体" panose="02010609060101010101" charset="-122"/>
              </a:rPr>
              <a:t>12</a:t>
            </a:r>
            <a:r>
              <a:rPr lang="zh-CN" altLang="en-US" sz="2400">
                <a:latin typeface="楷体" panose="02010609060101010101" charset="-122"/>
                <a:ea typeface="楷体" panose="02010609060101010101" charset="-122"/>
                <a:cs typeface="楷体" panose="02010609060101010101" charset="-122"/>
              </a:rPr>
              <a:t>位百岁老人。在</a:t>
            </a:r>
            <a:r>
              <a:rPr lang="zh-CN" altLang="en-US" sz="2400">
                <a:solidFill>
                  <a:srgbClr val="FF0000"/>
                </a:solidFill>
                <a:latin typeface="楷体" panose="02010609060101010101" charset="-122"/>
                <a:ea typeface="楷体" panose="02010609060101010101" charset="-122"/>
                <a:cs typeface="楷体" panose="02010609060101010101" charset="-122"/>
              </a:rPr>
              <a:t>养老服务机构方面</a:t>
            </a:r>
            <a:r>
              <a:rPr lang="zh-CN" altLang="en-US" sz="2400">
                <a:latin typeface="楷体" panose="02010609060101010101" charset="-122"/>
                <a:ea typeface="楷体" panose="02010609060101010101" charset="-122"/>
                <a:cs typeface="楷体" panose="02010609060101010101" charset="-122"/>
              </a:rPr>
              <a:t>，有规模较大的圩塘康乐中心等提供专业服务，同时也有私人养老机构为老年人提供多样化选择，</a:t>
            </a:r>
            <a:r>
              <a:rPr lang="zh-CN" altLang="en-US" sz="2400">
                <a:solidFill>
                  <a:srgbClr val="FF0000"/>
                </a:solidFill>
                <a:latin typeface="楷体" panose="02010609060101010101" charset="-122"/>
                <a:ea typeface="楷体" panose="02010609060101010101" charset="-122"/>
                <a:cs typeface="楷体" panose="02010609060101010101" charset="-122"/>
              </a:rPr>
              <a:t>政府对其安全管理毫不放松</a:t>
            </a:r>
            <a:r>
              <a:rPr lang="zh-CN" altLang="en-US" sz="2400">
                <a:latin typeface="楷体" panose="02010609060101010101" charset="-122"/>
                <a:ea typeface="楷体" panose="02010609060101010101" charset="-122"/>
                <a:cs typeface="楷体" panose="02010609060101010101" charset="-122"/>
              </a:rPr>
              <a:t>。政府推出</a:t>
            </a:r>
            <a:r>
              <a:rPr lang="zh-CN" altLang="en-US" sz="2400">
                <a:solidFill>
                  <a:srgbClr val="FF0000"/>
                </a:solidFill>
                <a:latin typeface="楷体" panose="02010609060101010101" charset="-122"/>
                <a:ea typeface="楷体" panose="02010609060101010101" charset="-122"/>
                <a:cs typeface="楷体" panose="02010609060101010101" charset="-122"/>
              </a:rPr>
              <a:t>多项助老服务举措</a:t>
            </a:r>
            <a:r>
              <a:rPr lang="zh-CN" altLang="en-US" sz="2400">
                <a:latin typeface="楷体" panose="02010609060101010101" charset="-122"/>
                <a:ea typeface="楷体" panose="02010609060101010101" charset="-122"/>
                <a:cs typeface="楷体" panose="02010609060101010101" charset="-122"/>
              </a:rPr>
              <a:t>，如助餐服务、上门服务等，并对部分家庭进行</a:t>
            </a:r>
            <a:r>
              <a:rPr lang="zh-CN" altLang="en-US" sz="2400">
                <a:solidFill>
                  <a:srgbClr val="FF0000"/>
                </a:solidFill>
                <a:latin typeface="楷体" panose="02010609060101010101" charset="-122"/>
                <a:ea typeface="楷体" panose="02010609060101010101" charset="-122"/>
                <a:cs typeface="楷体" panose="02010609060101010101" charset="-122"/>
              </a:rPr>
              <a:t>适老化改造</a:t>
            </a:r>
            <a:r>
              <a:rPr lang="zh-CN" altLang="en-US" sz="2400">
                <a:latin typeface="楷体" panose="02010609060101010101" charset="-122"/>
                <a:ea typeface="楷体" panose="02010609060101010101" charset="-122"/>
                <a:cs typeface="楷体" panose="02010609060101010101" charset="-122"/>
              </a:rPr>
              <a:t>，为</a:t>
            </a:r>
            <a:r>
              <a:rPr lang="en-US" altLang="zh-CN" sz="2400">
                <a:latin typeface="楷体" panose="02010609060101010101" charset="-122"/>
                <a:ea typeface="楷体" panose="02010609060101010101" charset="-122"/>
                <a:cs typeface="楷体" panose="02010609060101010101" charset="-122"/>
              </a:rPr>
              <a:t>60</a:t>
            </a:r>
            <a:r>
              <a:rPr lang="zh-CN" altLang="en-US" sz="2400">
                <a:latin typeface="楷体" panose="02010609060101010101" charset="-122"/>
                <a:ea typeface="楷体" panose="02010609060101010101" charset="-122"/>
                <a:cs typeface="楷体" panose="02010609060101010101" charset="-122"/>
              </a:rPr>
              <a:t>岁以上老人</a:t>
            </a:r>
            <a:r>
              <a:rPr lang="zh-CN" altLang="en-US" sz="2400">
                <a:solidFill>
                  <a:srgbClr val="FF0000"/>
                </a:solidFill>
                <a:latin typeface="楷体" panose="02010609060101010101" charset="-122"/>
                <a:ea typeface="楷体" panose="02010609060101010101" charset="-122"/>
                <a:cs typeface="楷体" panose="02010609060101010101" charset="-122"/>
              </a:rPr>
              <a:t>购买意外伤害保险</a:t>
            </a:r>
            <a:r>
              <a:rPr lang="zh-CN" altLang="en-US" sz="2400">
                <a:latin typeface="楷体" panose="02010609060101010101" charset="-122"/>
                <a:ea typeface="楷体" panose="02010609060101010101" charset="-122"/>
                <a:cs typeface="楷体" panose="02010609060101010101" charset="-122"/>
              </a:rPr>
              <a:t>。此外，政府还为</a:t>
            </a:r>
            <a:r>
              <a:rPr lang="en-US" altLang="zh-CN" sz="2400">
                <a:latin typeface="楷体" panose="02010609060101010101" charset="-122"/>
                <a:ea typeface="楷体" panose="02010609060101010101" charset="-122"/>
                <a:cs typeface="楷体" panose="02010609060101010101" charset="-122"/>
              </a:rPr>
              <a:t>80</a:t>
            </a:r>
            <a:r>
              <a:rPr lang="zh-CN" altLang="en-US" sz="2400">
                <a:latin typeface="楷体" panose="02010609060101010101" charset="-122"/>
                <a:ea typeface="楷体" panose="02010609060101010101" charset="-122"/>
                <a:cs typeface="楷体" panose="02010609060101010101" charset="-122"/>
              </a:rPr>
              <a:t>岁以上老人发放</a:t>
            </a:r>
            <a:r>
              <a:rPr lang="zh-CN" altLang="en-US" sz="2400">
                <a:solidFill>
                  <a:srgbClr val="FF0000"/>
                </a:solidFill>
                <a:latin typeface="楷体" panose="02010609060101010101" charset="-122"/>
                <a:ea typeface="楷体" panose="02010609060101010101" charset="-122"/>
                <a:cs typeface="楷体" panose="02010609060101010101" charset="-122"/>
              </a:rPr>
              <a:t>尊老金</a:t>
            </a:r>
            <a:r>
              <a:rPr lang="zh-CN" altLang="en-US" sz="2400">
                <a:latin typeface="楷体" panose="02010609060101010101" charset="-122"/>
                <a:ea typeface="楷体" panose="02010609060101010101" charset="-122"/>
                <a:cs typeface="楷体" panose="02010609060101010101" charset="-122"/>
              </a:rPr>
              <a:t>，让老年人晚年生活更加幸福安康。</a:t>
            </a:r>
            <a:endParaRPr lang="zh-CN" altLang="en-US" sz="2400">
              <a:latin typeface="楷体" panose="02010609060101010101" charset="-122"/>
              <a:ea typeface="楷体" panose="02010609060101010101" charset="-122"/>
              <a:cs typeface="楷体" panose="02010609060101010101" charset="-122"/>
            </a:endParaRPr>
          </a:p>
        </p:txBody>
      </p:sp>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168275" y="293370"/>
            <a:ext cx="11591290" cy="6229985"/>
            <a:chOff x="1595" y="1243"/>
            <a:chExt cx="16410" cy="8532"/>
          </a:xfrm>
        </p:grpSpPr>
        <p:sp>
          <p:nvSpPr>
            <p:cNvPr id="7" name="矩形 6"/>
            <p:cNvSpPr/>
            <p:nvPr/>
          </p:nvSpPr>
          <p:spPr>
            <a:xfrm>
              <a:off x="1757" y="1428"/>
              <a:ext cx="16067" cy="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595" y="1243"/>
              <a:ext cx="16411" cy="8533"/>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4" name="文本框 23"/>
          <p:cNvSpPr txBox="1"/>
          <p:nvPr/>
        </p:nvSpPr>
        <p:spPr>
          <a:xfrm>
            <a:off x="4724400" y="879475"/>
            <a:ext cx="2481580" cy="366395"/>
          </a:xfrm>
          <a:prstGeom prst="rect">
            <a:avLst/>
          </a:prstGeom>
          <a:noFill/>
        </p:spPr>
        <p:txBody>
          <a:bodyPr anchor="ctr"/>
          <a:p>
            <a:pPr marR="0" indent="0" algn="ctr" defTabSz="914400" fontAlgn="t">
              <a:spcBef>
                <a:spcPts val="0"/>
              </a:spcBef>
              <a:spcAft>
                <a:spcPts val="0"/>
              </a:spcAft>
              <a:buClrTx/>
              <a:buSzTx/>
              <a:buFontTx/>
              <a:buNone/>
              <a:defRPr/>
            </a:pPr>
            <a:endParaRPr kumimoji="0" lang="en-US" altLang="zh-CN" sz="1400" i="0" kern="0" cap="none" spc="0" normalizeH="0" baseline="0" noProof="0" dirty="0">
              <a:solidFill>
                <a:schemeClr val="tx1">
                  <a:lumMod val="85000"/>
                  <a:lumOff val="15000"/>
                </a:schemeClr>
              </a:solidFill>
              <a:latin typeface="方正启体繁体" panose="03000509000000000000" charset="-122"/>
              <a:ea typeface="方正启体繁体" panose="03000509000000000000" charset="-122"/>
              <a:sym typeface="+mn-ea"/>
            </a:endParaRPr>
          </a:p>
        </p:txBody>
      </p:sp>
      <p:sp>
        <p:nvSpPr>
          <p:cNvPr id="17" name="文本框 16"/>
          <p:cNvSpPr txBox="1"/>
          <p:nvPr/>
        </p:nvSpPr>
        <p:spPr>
          <a:xfrm>
            <a:off x="4502150" y="1050290"/>
            <a:ext cx="3187700" cy="366395"/>
          </a:xfrm>
          <a:prstGeom prst="rect">
            <a:avLst/>
          </a:prstGeom>
          <a:noFill/>
        </p:spPr>
        <p:txBody>
          <a:bodyPr anchor="ctr"/>
          <a:p>
            <a:pPr marR="0" indent="0" algn="ctr" defTabSz="914400" fontAlgn="t">
              <a:spcBef>
                <a:spcPts val="0"/>
              </a:spcBef>
              <a:spcAft>
                <a:spcPts val="0"/>
              </a:spcAft>
              <a:buClrTx/>
              <a:buSzTx/>
              <a:buFontTx/>
              <a:buNone/>
              <a:defRPr/>
            </a:pPr>
            <a:endParaRPr kumimoji="0" lang="zh-CN" altLang="en-US" sz="4400" i="0" kern="0" cap="none" spc="0" normalizeH="0" baseline="0" noProof="0" dirty="0">
              <a:solidFill>
                <a:schemeClr val="tx1">
                  <a:lumMod val="85000"/>
                  <a:lumOff val="15000"/>
                </a:schemeClr>
              </a:solidFill>
              <a:latin typeface="汉仪书魂体简" panose="02010600000101010101" charset="-122"/>
              <a:ea typeface="汉仪书魂体简" panose="02010600000101010101" charset="-122"/>
              <a:sym typeface="+mn-ea"/>
            </a:endParaRPr>
          </a:p>
        </p:txBody>
      </p:sp>
      <p:pic>
        <p:nvPicPr>
          <p:cNvPr id="6" name="图片 5" descr="5"/>
          <p:cNvPicPr>
            <a:picLocks noChangeAspect="1"/>
          </p:cNvPicPr>
          <p:nvPr/>
        </p:nvPicPr>
        <p:blipFill>
          <a:blip r:embed="rId1"/>
          <a:stretch>
            <a:fillRect/>
          </a:stretch>
        </p:blipFill>
        <p:spPr>
          <a:xfrm rot="10800000" flipH="1">
            <a:off x="5381625" y="4445"/>
            <a:ext cx="1379220" cy="875030"/>
          </a:xfrm>
          <a:prstGeom prst="rect">
            <a:avLst/>
          </a:prstGeom>
        </p:spPr>
      </p:pic>
      <p:sp>
        <p:nvSpPr>
          <p:cNvPr id="4" name="文本框 3"/>
          <p:cNvSpPr txBox="1"/>
          <p:nvPr/>
        </p:nvSpPr>
        <p:spPr>
          <a:xfrm>
            <a:off x="3556000" y="879158"/>
            <a:ext cx="5080000" cy="1076325"/>
          </a:xfrm>
          <a:prstGeom prst="rect">
            <a:avLst/>
          </a:prstGeom>
        </p:spPr>
        <p:txBody>
          <a:bodyPr>
            <a:spAutoFit/>
          </a:bodyPr>
          <a:p>
            <a:pPr indent="0" algn="ctr" defTabSz="266700">
              <a:spcBef>
                <a:spcPct val="0"/>
              </a:spcBef>
              <a:spcAft>
                <a:spcPct val="0"/>
              </a:spcAft>
            </a:pPr>
            <a:r>
              <a:rPr lang="zh-CN" altLang="en-US" sz="3200" b="1" kern="0" noProof="0" dirty="0">
                <a:solidFill>
                  <a:schemeClr val="tx1">
                    <a:lumMod val="85000"/>
                    <a:lumOff val="15000"/>
                  </a:schemeClr>
                </a:solidFill>
                <a:latin typeface="楷体" panose="02010609060101010101" charset="-122"/>
                <a:ea typeface="楷体" panose="02010609060101010101" charset="-122"/>
              </a:rPr>
              <a:t>采访居民，</a:t>
            </a:r>
            <a:endParaRPr lang="zh-CN" altLang="en-US" sz="3200" b="1" kern="0" noProof="0" dirty="0">
              <a:solidFill>
                <a:schemeClr val="tx1">
                  <a:lumMod val="85000"/>
                  <a:lumOff val="15000"/>
                </a:schemeClr>
              </a:solidFill>
              <a:latin typeface="楷体" panose="02010609060101010101" charset="-122"/>
              <a:ea typeface="楷体" panose="02010609060101010101" charset="-122"/>
            </a:endParaRPr>
          </a:p>
          <a:p>
            <a:pPr indent="0" algn="ctr" defTabSz="266700">
              <a:spcBef>
                <a:spcPct val="0"/>
              </a:spcBef>
              <a:spcAft>
                <a:spcPct val="0"/>
              </a:spcAft>
            </a:pPr>
            <a:r>
              <a:rPr lang="zh-CN" altLang="en-US" sz="3200" b="1" kern="0" noProof="0" dirty="0">
                <a:solidFill>
                  <a:schemeClr val="tx1">
                    <a:lumMod val="85000"/>
                    <a:lumOff val="15000"/>
                  </a:schemeClr>
                </a:solidFill>
                <a:latin typeface="楷体" panose="02010609060101010101" charset="-122"/>
                <a:ea typeface="楷体" panose="02010609060101010101" charset="-122"/>
              </a:rPr>
              <a:t>了解适老化改造的现状</a:t>
            </a:r>
            <a:endParaRPr lang="zh-CN" altLang="en-US" sz="3200" b="1" kern="0" noProof="0" dirty="0">
              <a:solidFill>
                <a:schemeClr val="tx1">
                  <a:lumMod val="85000"/>
                  <a:lumOff val="15000"/>
                </a:schemeClr>
              </a:solidFill>
              <a:latin typeface="楷体" panose="02010609060101010101" charset="-122"/>
              <a:ea typeface="楷体" panose="02010609060101010101" charset="-122"/>
            </a:endParaRPr>
          </a:p>
        </p:txBody>
      </p:sp>
      <p:pic>
        <p:nvPicPr>
          <p:cNvPr id="1073742861" name="图片 1073742860" descr="lQDPJxc3ZUacaZnNA7jNBQCwlVA0RjwQqE4HkOu1ndcRAA_1280_952"/>
          <p:cNvPicPr>
            <a:picLocks noChangeAspect="1"/>
          </p:cNvPicPr>
          <p:nvPr/>
        </p:nvPicPr>
        <p:blipFill>
          <a:blip r:embed="rId2"/>
          <a:stretch>
            <a:fillRect/>
          </a:stretch>
        </p:blipFill>
        <p:spPr>
          <a:xfrm>
            <a:off x="421640" y="2080895"/>
            <a:ext cx="2369820" cy="2093595"/>
          </a:xfrm>
          <a:prstGeom prst="rect">
            <a:avLst/>
          </a:prstGeom>
          <a:noFill/>
          <a:ln w="9525">
            <a:noFill/>
          </a:ln>
          <a:effectLst>
            <a:outerShdw dist="107763" dir="18900000" algn="ctr" rotWithShape="0">
              <a:srgbClr val="92D050">
                <a:alpha val="50000"/>
              </a:srgbClr>
            </a:outerShdw>
          </a:effectLst>
        </p:spPr>
      </p:pic>
      <p:pic>
        <p:nvPicPr>
          <p:cNvPr id="1073742862" name="图片 1073742861" descr="lQDPKdfckylSipnNA7PNBP-wVj4oQm9kD4cHkOu2GspoAA_1279_947"/>
          <p:cNvPicPr>
            <a:picLocks noChangeAspect="1"/>
          </p:cNvPicPr>
          <p:nvPr/>
        </p:nvPicPr>
        <p:blipFill>
          <a:blip r:embed="rId3"/>
          <a:stretch>
            <a:fillRect/>
          </a:stretch>
        </p:blipFill>
        <p:spPr>
          <a:xfrm>
            <a:off x="2914015" y="2080895"/>
            <a:ext cx="2364105" cy="2093595"/>
          </a:xfrm>
          <a:prstGeom prst="rect">
            <a:avLst/>
          </a:prstGeom>
          <a:noFill/>
          <a:ln w="9525">
            <a:noFill/>
          </a:ln>
          <a:effectLst>
            <a:outerShdw dist="107763" dir="18900000" algn="ctr" rotWithShape="0">
              <a:srgbClr val="92D050">
                <a:alpha val="50000"/>
              </a:srgbClr>
            </a:outerShdw>
          </a:effectLst>
        </p:spPr>
      </p:pic>
      <p:pic>
        <p:nvPicPr>
          <p:cNvPr id="1073742871" name="图片 1073742870" descr="lQDPKddKJXlvPJnNA2fNBQCw0YBlLCB48QsHkOu31e30AA_1280_871"/>
          <p:cNvPicPr>
            <a:picLocks noChangeAspect="1"/>
          </p:cNvPicPr>
          <p:nvPr/>
        </p:nvPicPr>
        <p:blipFill>
          <a:blip r:embed="rId4"/>
          <a:stretch>
            <a:fillRect/>
          </a:stretch>
        </p:blipFill>
        <p:spPr>
          <a:xfrm>
            <a:off x="5400675" y="2080260"/>
            <a:ext cx="2292985" cy="2094230"/>
          </a:xfrm>
          <a:prstGeom prst="rect">
            <a:avLst/>
          </a:prstGeom>
          <a:noFill/>
          <a:ln w="9525">
            <a:noFill/>
          </a:ln>
        </p:spPr>
      </p:pic>
      <p:pic>
        <p:nvPicPr>
          <p:cNvPr id="1073742870" name="图片 1073742869" descr="lQDPKG7e0Xuny5nNBQDNA8CwJ2_GtYOjaHkHkOu210S_AA_960_1280"/>
          <p:cNvPicPr>
            <a:picLocks noChangeAspect="1"/>
          </p:cNvPicPr>
          <p:nvPr/>
        </p:nvPicPr>
        <p:blipFill>
          <a:blip r:embed="rId5"/>
          <a:stretch>
            <a:fillRect/>
          </a:stretch>
        </p:blipFill>
        <p:spPr>
          <a:xfrm>
            <a:off x="7689850" y="2080895"/>
            <a:ext cx="2046605" cy="2093595"/>
          </a:xfrm>
          <a:prstGeom prst="rect">
            <a:avLst/>
          </a:prstGeom>
          <a:noFill/>
          <a:ln w="9525">
            <a:noFill/>
          </a:ln>
        </p:spPr>
      </p:pic>
      <p:pic>
        <p:nvPicPr>
          <p:cNvPr id="1073742872" name="图片 1073742871" descr="lQDPJxz5r9GsXJnNBQDNA8CwpSu5LQTt4dIHkOu4m66eAA_960_1280"/>
          <p:cNvPicPr>
            <a:picLocks noChangeAspect="1"/>
          </p:cNvPicPr>
          <p:nvPr/>
        </p:nvPicPr>
        <p:blipFill>
          <a:blip r:embed="rId6"/>
          <a:stretch>
            <a:fillRect/>
          </a:stretch>
        </p:blipFill>
        <p:spPr>
          <a:xfrm>
            <a:off x="9736455" y="2080895"/>
            <a:ext cx="1737995" cy="2092960"/>
          </a:xfrm>
          <a:prstGeom prst="rect">
            <a:avLst/>
          </a:prstGeom>
          <a:noFill/>
          <a:ln w="9525">
            <a:noFill/>
          </a:ln>
        </p:spPr>
      </p:pic>
      <p:sp>
        <p:nvSpPr>
          <p:cNvPr id="3" name="文本框 2"/>
          <p:cNvSpPr txBox="1"/>
          <p:nvPr/>
        </p:nvSpPr>
        <p:spPr>
          <a:xfrm>
            <a:off x="725805" y="4557395"/>
            <a:ext cx="10748645" cy="1630045"/>
          </a:xfrm>
          <a:prstGeom prst="rect">
            <a:avLst/>
          </a:prstGeom>
        </p:spPr>
        <p:txBody>
          <a:bodyPr wrap="square">
            <a:spAutoFit/>
          </a:bodyPr>
          <a:p>
            <a:pPr marL="0" indent="0" algn="l"/>
            <a:r>
              <a:rPr lang="en-US" altLang="zh-CN" sz="1600" b="1" i="0">
                <a:latin typeface="楷体" panose="02010609060101010101" charset="-122"/>
                <a:ea typeface="楷体" panose="02010609060101010101" charset="-122"/>
                <a:cs typeface="楷体" panose="02010609060101010101" charset="-122"/>
              </a:rPr>
              <a:t>     </a:t>
            </a:r>
            <a:r>
              <a:rPr lang="zh-CN" altLang="en-US" sz="2000" b="1" i="0">
                <a:latin typeface="楷体" panose="02010609060101010101" charset="-122"/>
                <a:ea typeface="楷体" panose="02010609060101010101" charset="-122"/>
                <a:cs typeface="楷体" panose="02010609060101010101" charset="-122"/>
              </a:rPr>
              <a:t>我们与社区工作人员交流后，了解了新北区的适老化改造项目，</a:t>
            </a:r>
            <a:r>
              <a:rPr lang="zh-CN" altLang="en-US" sz="2000" b="1" i="0">
                <a:solidFill>
                  <a:srgbClr val="FF0000"/>
                </a:solidFill>
                <a:latin typeface="楷体" panose="02010609060101010101" charset="-122"/>
                <a:ea typeface="楷体" panose="02010609060101010101" charset="-122"/>
                <a:cs typeface="楷体" panose="02010609060101010101" charset="-122"/>
              </a:rPr>
              <a:t>该项目面向</a:t>
            </a:r>
            <a:r>
              <a:rPr lang="en-US" altLang="zh-CN" sz="2000" b="1" i="0">
                <a:solidFill>
                  <a:srgbClr val="FF0000"/>
                </a:solidFill>
                <a:latin typeface="楷体" panose="02010609060101010101" charset="-122"/>
                <a:ea typeface="楷体" panose="02010609060101010101" charset="-122"/>
                <a:cs typeface="楷体" panose="02010609060101010101" charset="-122"/>
              </a:rPr>
              <a:t>60</a:t>
            </a:r>
            <a:r>
              <a:rPr lang="zh-CN" altLang="en-US" sz="2000" b="1" i="0">
                <a:solidFill>
                  <a:srgbClr val="FF0000"/>
                </a:solidFill>
                <a:latin typeface="楷体" panose="02010609060101010101" charset="-122"/>
                <a:ea typeface="楷体" panose="02010609060101010101" charset="-122"/>
                <a:cs typeface="楷体" panose="02010609060101010101" charset="-122"/>
              </a:rPr>
              <a:t>岁以上老人及困难或残疾老年人家庭。</a:t>
            </a:r>
            <a:r>
              <a:rPr lang="zh-CN" altLang="en-US" sz="2000" b="1" i="0">
                <a:latin typeface="楷体" panose="02010609060101010101" charset="-122"/>
                <a:ea typeface="楷体" panose="02010609060101010101" charset="-122"/>
                <a:cs typeface="楷体" panose="02010609060101010101" charset="-122"/>
              </a:rPr>
              <a:t>探访一户已完成改造的家庭时，我们发现厕所安装了扶手，卧室有舒适医疗床，客厅有电动轮椅和适老椅等便利设备。老人的外甥女表示这些设备带来了很大便利。我们深切感受到适老化改造对老年人生活的积极影响，期待未来春江街道能继续推进此项工作。</a:t>
            </a:r>
            <a:endParaRPr lang="zh-CN" altLang="en-US" sz="2000" b="1" i="0">
              <a:latin typeface="楷体" panose="02010609060101010101" charset="-122"/>
              <a:ea typeface="楷体" panose="02010609060101010101" charset="-122"/>
              <a:cs typeface="楷体" panose="02010609060101010101" charset="-122"/>
            </a:endParaRPr>
          </a:p>
        </p:txBody>
      </p:sp>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168275" y="293370"/>
            <a:ext cx="11591290" cy="6229985"/>
            <a:chOff x="1595" y="1243"/>
            <a:chExt cx="16410" cy="8532"/>
          </a:xfrm>
        </p:grpSpPr>
        <p:sp>
          <p:nvSpPr>
            <p:cNvPr id="7" name="矩形 6"/>
            <p:cNvSpPr/>
            <p:nvPr/>
          </p:nvSpPr>
          <p:spPr>
            <a:xfrm>
              <a:off x="1757" y="1428"/>
              <a:ext cx="16067" cy="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595" y="1243"/>
              <a:ext cx="16411" cy="8533"/>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4" name="文本框 23"/>
          <p:cNvSpPr txBox="1"/>
          <p:nvPr/>
        </p:nvSpPr>
        <p:spPr>
          <a:xfrm>
            <a:off x="4724400" y="879475"/>
            <a:ext cx="2481580" cy="366395"/>
          </a:xfrm>
          <a:prstGeom prst="rect">
            <a:avLst/>
          </a:prstGeom>
          <a:noFill/>
        </p:spPr>
        <p:txBody>
          <a:bodyPr anchor="ctr"/>
          <a:p>
            <a:pPr marR="0" indent="0" algn="ctr" defTabSz="914400" fontAlgn="t">
              <a:spcBef>
                <a:spcPts val="0"/>
              </a:spcBef>
              <a:spcAft>
                <a:spcPts val="0"/>
              </a:spcAft>
              <a:buClrTx/>
              <a:buSzTx/>
              <a:buFontTx/>
              <a:buNone/>
              <a:defRPr/>
            </a:pPr>
            <a:endParaRPr kumimoji="0" lang="en-US" altLang="zh-CN" sz="1400" i="0" kern="0" cap="none" spc="0" normalizeH="0" baseline="0" noProof="0" dirty="0">
              <a:solidFill>
                <a:schemeClr val="tx1">
                  <a:lumMod val="85000"/>
                  <a:lumOff val="15000"/>
                </a:schemeClr>
              </a:solidFill>
              <a:latin typeface="方正启体繁体" panose="03000509000000000000" charset="-122"/>
              <a:ea typeface="方正启体繁体" panose="03000509000000000000" charset="-122"/>
              <a:sym typeface="+mn-ea"/>
            </a:endParaRPr>
          </a:p>
        </p:txBody>
      </p:sp>
      <p:sp>
        <p:nvSpPr>
          <p:cNvPr id="17" name="文本框 16"/>
          <p:cNvSpPr txBox="1"/>
          <p:nvPr/>
        </p:nvSpPr>
        <p:spPr>
          <a:xfrm>
            <a:off x="4502150" y="1050290"/>
            <a:ext cx="3187700" cy="366395"/>
          </a:xfrm>
          <a:prstGeom prst="rect">
            <a:avLst/>
          </a:prstGeom>
          <a:noFill/>
        </p:spPr>
        <p:txBody>
          <a:bodyPr anchor="ctr"/>
          <a:p>
            <a:pPr marR="0" indent="0" algn="ctr" defTabSz="914400" fontAlgn="t">
              <a:spcBef>
                <a:spcPts val="0"/>
              </a:spcBef>
              <a:spcAft>
                <a:spcPts val="0"/>
              </a:spcAft>
              <a:buClrTx/>
              <a:buSzTx/>
              <a:buFontTx/>
              <a:buNone/>
              <a:defRPr/>
            </a:pPr>
            <a:endParaRPr kumimoji="0" lang="zh-CN" altLang="en-US" sz="4400" i="0" kern="0" cap="none" spc="0" normalizeH="0" baseline="0" noProof="0" dirty="0">
              <a:solidFill>
                <a:schemeClr val="tx1">
                  <a:lumMod val="85000"/>
                  <a:lumOff val="15000"/>
                </a:schemeClr>
              </a:solidFill>
              <a:latin typeface="汉仪书魂体简" panose="02010600000101010101" charset="-122"/>
              <a:ea typeface="汉仪书魂体简" panose="02010600000101010101" charset="-122"/>
              <a:sym typeface="+mn-ea"/>
            </a:endParaRPr>
          </a:p>
        </p:txBody>
      </p:sp>
      <p:pic>
        <p:nvPicPr>
          <p:cNvPr id="6" name="图片 5" descr="5"/>
          <p:cNvPicPr>
            <a:picLocks noChangeAspect="1"/>
          </p:cNvPicPr>
          <p:nvPr/>
        </p:nvPicPr>
        <p:blipFill>
          <a:blip r:embed="rId1"/>
          <a:stretch>
            <a:fillRect/>
          </a:stretch>
        </p:blipFill>
        <p:spPr>
          <a:xfrm rot="10800000" flipH="1">
            <a:off x="5381625" y="4445"/>
            <a:ext cx="1379220" cy="875030"/>
          </a:xfrm>
          <a:prstGeom prst="rect">
            <a:avLst/>
          </a:prstGeom>
        </p:spPr>
      </p:pic>
      <p:sp>
        <p:nvSpPr>
          <p:cNvPr id="4" name="文本框 3"/>
          <p:cNvSpPr txBox="1"/>
          <p:nvPr/>
        </p:nvSpPr>
        <p:spPr>
          <a:xfrm>
            <a:off x="3556000" y="879158"/>
            <a:ext cx="5080000" cy="1076325"/>
          </a:xfrm>
          <a:prstGeom prst="rect">
            <a:avLst/>
          </a:prstGeom>
        </p:spPr>
        <p:txBody>
          <a:bodyPr>
            <a:spAutoFit/>
          </a:bodyPr>
          <a:p>
            <a:pPr indent="0" algn="ctr" defTabSz="266700">
              <a:spcBef>
                <a:spcPct val="0"/>
              </a:spcBef>
              <a:spcAft>
                <a:spcPct val="0"/>
              </a:spcAft>
            </a:pPr>
            <a:r>
              <a:rPr lang="zh-CN" altLang="en-US" sz="3200" b="1" kern="0" noProof="0" dirty="0">
                <a:solidFill>
                  <a:schemeClr val="tx1">
                    <a:lumMod val="85000"/>
                    <a:lumOff val="15000"/>
                  </a:schemeClr>
                </a:solidFill>
                <a:latin typeface="楷体" panose="02010609060101010101" charset="-122"/>
                <a:ea typeface="楷体" panose="02010609060101010101" charset="-122"/>
              </a:rPr>
              <a:t>实地体验，</a:t>
            </a:r>
            <a:endParaRPr lang="zh-CN" altLang="en-US" sz="3200" b="1" kern="0" noProof="0" dirty="0">
              <a:solidFill>
                <a:schemeClr val="tx1">
                  <a:lumMod val="85000"/>
                  <a:lumOff val="15000"/>
                </a:schemeClr>
              </a:solidFill>
              <a:latin typeface="楷体" panose="02010609060101010101" charset="-122"/>
              <a:ea typeface="楷体" panose="02010609060101010101" charset="-122"/>
            </a:endParaRPr>
          </a:p>
          <a:p>
            <a:pPr indent="0" algn="ctr" defTabSz="266700">
              <a:spcBef>
                <a:spcPct val="0"/>
              </a:spcBef>
              <a:spcAft>
                <a:spcPct val="0"/>
              </a:spcAft>
            </a:pPr>
            <a:r>
              <a:rPr lang="zh-CN" altLang="en-US" sz="3200" b="1" kern="0" noProof="0" dirty="0">
                <a:solidFill>
                  <a:schemeClr val="tx1">
                    <a:lumMod val="85000"/>
                    <a:lumOff val="15000"/>
                  </a:schemeClr>
                </a:solidFill>
                <a:latin typeface="楷体" panose="02010609060101010101" charset="-122"/>
                <a:ea typeface="楷体" panose="02010609060101010101" charset="-122"/>
              </a:rPr>
              <a:t>感受养老工作的不易</a:t>
            </a:r>
            <a:endParaRPr lang="zh-CN" altLang="en-US" sz="3200" b="1" kern="0" noProof="0" dirty="0">
              <a:solidFill>
                <a:schemeClr val="tx1">
                  <a:lumMod val="85000"/>
                  <a:lumOff val="15000"/>
                </a:schemeClr>
              </a:solidFill>
              <a:latin typeface="楷体" panose="02010609060101010101" charset="-122"/>
              <a:ea typeface="楷体" panose="02010609060101010101" charset="-122"/>
            </a:endParaRPr>
          </a:p>
        </p:txBody>
      </p:sp>
      <p:pic>
        <p:nvPicPr>
          <p:cNvPr id="1073742874" name="图片 1073742873" descr="lQDPJxl9eQXKLlnNDADNEACw7oNBVzy8-oQHk8eyAeuCAA_4096_3072"/>
          <p:cNvPicPr>
            <a:picLocks noChangeAspect="1"/>
          </p:cNvPicPr>
          <p:nvPr/>
        </p:nvPicPr>
        <p:blipFill>
          <a:blip r:embed="rId2"/>
          <a:stretch>
            <a:fillRect/>
          </a:stretch>
        </p:blipFill>
        <p:spPr>
          <a:xfrm>
            <a:off x="701675" y="2092960"/>
            <a:ext cx="3049905" cy="2287270"/>
          </a:xfrm>
          <a:prstGeom prst="rect">
            <a:avLst/>
          </a:prstGeom>
          <a:noFill/>
          <a:ln w="9525">
            <a:noFill/>
          </a:ln>
        </p:spPr>
      </p:pic>
      <p:pic>
        <p:nvPicPr>
          <p:cNvPr id="1073742875" name="图片 1073742874" descr="lQDPJwcwqklOUNnNBP_NAmywdJH73eXos6AHk8e352BvAA_620_1279"/>
          <p:cNvPicPr>
            <a:picLocks noChangeAspect="1"/>
          </p:cNvPicPr>
          <p:nvPr/>
        </p:nvPicPr>
        <p:blipFill>
          <a:blip r:embed="rId3"/>
          <a:srcRect t="36546" b="36980"/>
          <a:stretch>
            <a:fillRect/>
          </a:stretch>
        </p:blipFill>
        <p:spPr>
          <a:xfrm>
            <a:off x="414338" y="4452303"/>
            <a:ext cx="3623945" cy="1829435"/>
          </a:xfrm>
          <a:prstGeom prst="rect">
            <a:avLst/>
          </a:prstGeom>
          <a:noFill/>
          <a:ln w="9525">
            <a:noFill/>
          </a:ln>
        </p:spPr>
      </p:pic>
      <p:sp>
        <p:nvSpPr>
          <p:cNvPr id="5" name="文本框 4"/>
          <p:cNvSpPr txBox="1"/>
          <p:nvPr/>
        </p:nvSpPr>
        <p:spPr>
          <a:xfrm>
            <a:off x="4725035" y="2644775"/>
            <a:ext cx="6427470" cy="2861310"/>
          </a:xfrm>
          <a:prstGeom prst="rect">
            <a:avLst/>
          </a:prstGeom>
        </p:spPr>
        <p:txBody>
          <a:bodyPr wrap="square">
            <a:spAutoFit/>
          </a:bodyPr>
          <a:p>
            <a:pPr marL="0" indent="266700" algn="just" defTabSz="266700">
              <a:lnSpc>
                <a:spcPct val="150000"/>
              </a:lnSpc>
              <a:spcBef>
                <a:spcPct val="0"/>
              </a:spcBef>
              <a:spcAft>
                <a:spcPct val="0"/>
              </a:spcAft>
            </a:pPr>
            <a:r>
              <a:rPr lang="en-US" altLang="zh-CN" sz="2000" b="1">
                <a:latin typeface="楷体" panose="02010609060101010101" charset="-122"/>
                <a:ea typeface="楷体" panose="02010609060101010101" charset="-122"/>
              </a:rPr>
              <a:t>   </a:t>
            </a:r>
            <a:r>
              <a:rPr lang="zh-CN" altLang="en-US" sz="2400" b="1">
                <a:latin typeface="楷体" panose="02010609060101010101" charset="-122"/>
                <a:ea typeface="楷体" panose="02010609060101010101" charset="-122"/>
              </a:rPr>
              <a:t>我们研究性小组的成员在老师的带领下去到圩塘康乐中心做了一天的志愿者，亲身体验了养老工作的不容易。这次体验让我们学到了很多，也让我们更加敬佩那些每天都在为老人们服务的工作人员。</a:t>
            </a:r>
            <a:endParaRPr lang="zh-CN" altLang="en-US" sz="2400" b="1">
              <a:latin typeface="楷体" panose="02010609060101010101" charset="-122"/>
              <a:ea typeface="楷体" panose="02010609060101010101" charset="-122"/>
            </a:endParaRPr>
          </a:p>
        </p:txBody>
      </p:sp>
    </p:spTree>
    <p:custDataLst>
      <p:tags r:id="rId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282575" y="294005"/>
            <a:ext cx="11591290" cy="6229985"/>
            <a:chOff x="1595" y="1243"/>
            <a:chExt cx="16410" cy="8532"/>
          </a:xfrm>
        </p:grpSpPr>
        <p:sp>
          <p:nvSpPr>
            <p:cNvPr id="7" name="矩形 6"/>
            <p:cNvSpPr/>
            <p:nvPr/>
          </p:nvSpPr>
          <p:spPr>
            <a:xfrm>
              <a:off x="1757" y="1428"/>
              <a:ext cx="16067" cy="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595" y="1243"/>
              <a:ext cx="16411" cy="8533"/>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6" name="图片 5" descr="5"/>
          <p:cNvPicPr>
            <a:picLocks noChangeAspect="1"/>
          </p:cNvPicPr>
          <p:nvPr/>
        </p:nvPicPr>
        <p:blipFill>
          <a:blip r:embed="rId1"/>
          <a:stretch>
            <a:fillRect/>
          </a:stretch>
        </p:blipFill>
        <p:spPr>
          <a:xfrm rot="10800000" flipH="1">
            <a:off x="5381625" y="4445"/>
            <a:ext cx="1379220" cy="875030"/>
          </a:xfrm>
          <a:prstGeom prst="rect">
            <a:avLst/>
          </a:prstGeom>
        </p:spPr>
      </p:pic>
      <p:sp>
        <p:nvSpPr>
          <p:cNvPr id="24" name="文本框 23"/>
          <p:cNvSpPr txBox="1"/>
          <p:nvPr/>
        </p:nvSpPr>
        <p:spPr>
          <a:xfrm>
            <a:off x="4018915" y="1059180"/>
            <a:ext cx="4104640" cy="366395"/>
          </a:xfrm>
          <a:prstGeom prst="rect">
            <a:avLst/>
          </a:prstGeom>
          <a:noFill/>
        </p:spPr>
        <p:txBody>
          <a:bodyPr anchor="ctr"/>
          <a:p>
            <a:pPr marR="0" indent="0" algn="ctr" defTabSz="914400" fontAlgn="t">
              <a:spcBef>
                <a:spcPts val="0"/>
              </a:spcBef>
              <a:spcAft>
                <a:spcPts val="0"/>
              </a:spcAft>
              <a:buClrTx/>
              <a:buSzTx/>
              <a:buFontTx/>
              <a:buNone/>
              <a:defRPr/>
            </a:pPr>
            <a:r>
              <a:rPr kumimoji="0" lang="zh-CN" altLang="en-US" sz="28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rPr>
              <a:t>公益活动，</a:t>
            </a:r>
            <a:endParaRPr kumimoji="0" lang="zh-CN" altLang="en-US" sz="28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endParaRPr>
          </a:p>
          <a:p>
            <a:pPr marR="0" indent="0" algn="ctr" defTabSz="914400" fontAlgn="t">
              <a:spcBef>
                <a:spcPts val="0"/>
              </a:spcBef>
              <a:spcAft>
                <a:spcPts val="0"/>
              </a:spcAft>
              <a:buClrTx/>
              <a:buSzTx/>
              <a:buFontTx/>
              <a:buNone/>
              <a:defRPr/>
            </a:pPr>
            <a:r>
              <a:rPr kumimoji="0" lang="zh-CN" altLang="en-US" sz="28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rPr>
              <a:t>为老人提供公益服务</a:t>
            </a:r>
            <a:endParaRPr kumimoji="0" lang="zh-CN" altLang="en-US" sz="2800" b="1" i="0" kern="0" cap="none" spc="0" normalizeH="0" baseline="0" noProof="0" dirty="0">
              <a:solidFill>
                <a:schemeClr val="tx1">
                  <a:lumMod val="85000"/>
                  <a:lumOff val="15000"/>
                </a:schemeClr>
              </a:solidFill>
              <a:latin typeface="楷体" panose="02010609060101010101" charset="-122"/>
              <a:ea typeface="楷体" panose="02010609060101010101" charset="-122"/>
              <a:sym typeface="+mn-ea"/>
            </a:endParaRPr>
          </a:p>
        </p:txBody>
      </p:sp>
      <p:sp>
        <p:nvSpPr>
          <p:cNvPr id="3" name="燕尾形 2"/>
          <p:cNvSpPr/>
          <p:nvPr>
            <p:custDataLst>
              <p:tags r:id="rId2"/>
            </p:custDataLst>
          </p:nvPr>
        </p:nvSpPr>
        <p:spPr>
          <a:xfrm>
            <a:off x="1301115" y="3373120"/>
            <a:ext cx="2321560" cy="546735"/>
          </a:xfrm>
          <a:prstGeom prst="chevron">
            <a:avLst/>
          </a:prstGeom>
          <a:solidFill>
            <a:srgbClr val="B6A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燕尾形 3"/>
          <p:cNvSpPr/>
          <p:nvPr>
            <p:custDataLst>
              <p:tags r:id="rId3"/>
            </p:custDataLst>
          </p:nvPr>
        </p:nvSpPr>
        <p:spPr>
          <a:xfrm>
            <a:off x="3655060" y="3352800"/>
            <a:ext cx="2321560" cy="567055"/>
          </a:xfrm>
          <a:prstGeom prst="chevron">
            <a:avLst/>
          </a:prstGeom>
          <a:solidFill>
            <a:srgbClr val="B6A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燕尾形 4"/>
          <p:cNvSpPr/>
          <p:nvPr>
            <p:custDataLst>
              <p:tags r:id="rId4"/>
            </p:custDataLst>
          </p:nvPr>
        </p:nvSpPr>
        <p:spPr>
          <a:xfrm>
            <a:off x="6041390" y="3352800"/>
            <a:ext cx="2484755" cy="1077595"/>
          </a:xfrm>
          <a:prstGeom prst="chevron">
            <a:avLst/>
          </a:prstGeom>
          <a:solidFill>
            <a:srgbClr val="B6A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0" name="直接连接符 9"/>
          <p:cNvCxnSpPr/>
          <p:nvPr>
            <p:custDataLst>
              <p:tags r:id="rId5"/>
            </p:custDataLst>
          </p:nvPr>
        </p:nvCxnSpPr>
        <p:spPr>
          <a:xfrm>
            <a:off x="2461260" y="2800350"/>
            <a:ext cx="0" cy="483235"/>
          </a:xfrm>
          <a:prstGeom prst="line">
            <a:avLst/>
          </a:prstGeom>
          <a:ln w="3175">
            <a:solidFill>
              <a:srgbClr val="B6A9BD"/>
            </a:solidFill>
            <a:headEnd type="oval"/>
          </a:ln>
        </p:spPr>
        <p:style>
          <a:lnRef idx="1">
            <a:schemeClr val="accent1"/>
          </a:lnRef>
          <a:fillRef idx="0">
            <a:schemeClr val="accent1"/>
          </a:fillRef>
          <a:effectRef idx="0">
            <a:schemeClr val="accent1"/>
          </a:effectRef>
          <a:fontRef idx="minor">
            <a:schemeClr val="tx1"/>
          </a:fontRef>
        </p:style>
      </p:cxnSp>
      <p:sp>
        <p:nvSpPr>
          <p:cNvPr id="11" name="椭圆 10"/>
          <p:cNvSpPr/>
          <p:nvPr>
            <p:custDataLst>
              <p:tags r:id="rId6"/>
            </p:custDataLst>
          </p:nvPr>
        </p:nvSpPr>
        <p:spPr>
          <a:xfrm>
            <a:off x="2081530" y="1876425"/>
            <a:ext cx="758825" cy="758825"/>
          </a:xfrm>
          <a:prstGeom prst="ellipse">
            <a:avLst/>
          </a:prstGeom>
          <a:noFill/>
          <a:ln>
            <a:solidFill>
              <a:srgbClr val="B6A9BD"/>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solidFill>
                  <a:srgbClr val="57495F"/>
                </a:solidFill>
              </a:rPr>
              <a:t>01</a:t>
            </a:r>
            <a:endParaRPr lang="en-US" altLang="zh-CN">
              <a:solidFill>
                <a:srgbClr val="57495F"/>
              </a:solidFill>
            </a:endParaRPr>
          </a:p>
        </p:txBody>
      </p:sp>
      <p:cxnSp>
        <p:nvCxnSpPr>
          <p:cNvPr id="12" name="直接连接符 11"/>
          <p:cNvCxnSpPr/>
          <p:nvPr>
            <p:custDataLst>
              <p:tags r:id="rId7"/>
            </p:custDataLst>
          </p:nvPr>
        </p:nvCxnSpPr>
        <p:spPr>
          <a:xfrm>
            <a:off x="4816475" y="2800350"/>
            <a:ext cx="0" cy="483235"/>
          </a:xfrm>
          <a:prstGeom prst="line">
            <a:avLst/>
          </a:prstGeom>
          <a:ln w="3175">
            <a:solidFill>
              <a:srgbClr val="B6A9BD"/>
            </a:solidFill>
            <a:headEnd type="oval"/>
          </a:ln>
        </p:spPr>
        <p:style>
          <a:lnRef idx="1">
            <a:schemeClr val="accent1"/>
          </a:lnRef>
          <a:fillRef idx="0">
            <a:schemeClr val="accent1"/>
          </a:fillRef>
          <a:effectRef idx="0">
            <a:schemeClr val="accent1"/>
          </a:effectRef>
          <a:fontRef idx="minor">
            <a:schemeClr val="tx1"/>
          </a:fontRef>
        </p:style>
      </p:cxnSp>
      <p:sp>
        <p:nvSpPr>
          <p:cNvPr id="13" name="椭圆 12"/>
          <p:cNvSpPr/>
          <p:nvPr>
            <p:custDataLst>
              <p:tags r:id="rId8"/>
            </p:custDataLst>
          </p:nvPr>
        </p:nvSpPr>
        <p:spPr>
          <a:xfrm>
            <a:off x="4436745" y="1876425"/>
            <a:ext cx="758825" cy="758825"/>
          </a:xfrm>
          <a:prstGeom prst="ellipse">
            <a:avLst/>
          </a:prstGeom>
          <a:noFill/>
          <a:ln>
            <a:solidFill>
              <a:srgbClr val="B6A9BD"/>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solidFill>
                  <a:srgbClr val="57495F"/>
                </a:solidFill>
              </a:rPr>
              <a:t>02</a:t>
            </a:r>
            <a:endParaRPr lang="en-US" altLang="zh-CN">
              <a:solidFill>
                <a:srgbClr val="57495F"/>
              </a:solidFill>
            </a:endParaRPr>
          </a:p>
        </p:txBody>
      </p:sp>
      <p:cxnSp>
        <p:nvCxnSpPr>
          <p:cNvPr id="14" name="直接连接符 13"/>
          <p:cNvCxnSpPr/>
          <p:nvPr>
            <p:custDataLst>
              <p:tags r:id="rId9"/>
            </p:custDataLst>
          </p:nvPr>
        </p:nvCxnSpPr>
        <p:spPr>
          <a:xfrm>
            <a:off x="7168515" y="2800350"/>
            <a:ext cx="0" cy="483235"/>
          </a:xfrm>
          <a:prstGeom prst="line">
            <a:avLst/>
          </a:prstGeom>
          <a:ln w="3175">
            <a:solidFill>
              <a:srgbClr val="B6A9BD"/>
            </a:solidFill>
            <a:headEnd type="oval"/>
          </a:ln>
        </p:spPr>
        <p:style>
          <a:lnRef idx="1">
            <a:schemeClr val="accent1"/>
          </a:lnRef>
          <a:fillRef idx="0">
            <a:schemeClr val="accent1"/>
          </a:fillRef>
          <a:effectRef idx="0">
            <a:schemeClr val="accent1"/>
          </a:effectRef>
          <a:fontRef idx="minor">
            <a:schemeClr val="tx1"/>
          </a:fontRef>
        </p:style>
      </p:cxnSp>
      <p:sp>
        <p:nvSpPr>
          <p:cNvPr id="15" name="椭圆 14"/>
          <p:cNvSpPr/>
          <p:nvPr>
            <p:custDataLst>
              <p:tags r:id="rId10"/>
            </p:custDataLst>
          </p:nvPr>
        </p:nvSpPr>
        <p:spPr>
          <a:xfrm>
            <a:off x="6788785" y="1876425"/>
            <a:ext cx="758825" cy="758825"/>
          </a:xfrm>
          <a:prstGeom prst="ellipse">
            <a:avLst/>
          </a:prstGeom>
          <a:noFill/>
          <a:ln>
            <a:solidFill>
              <a:srgbClr val="B6A9BD"/>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solidFill>
                  <a:srgbClr val="57495F"/>
                </a:solidFill>
              </a:rPr>
              <a:t>03</a:t>
            </a:r>
            <a:endParaRPr lang="en-US" altLang="zh-CN">
              <a:solidFill>
                <a:srgbClr val="57495F"/>
              </a:solidFill>
            </a:endParaRPr>
          </a:p>
        </p:txBody>
      </p:sp>
      <p:cxnSp>
        <p:nvCxnSpPr>
          <p:cNvPr id="16" name="直接连接符 15"/>
          <p:cNvCxnSpPr/>
          <p:nvPr>
            <p:custDataLst>
              <p:tags r:id="rId11"/>
            </p:custDataLst>
          </p:nvPr>
        </p:nvCxnSpPr>
        <p:spPr>
          <a:xfrm>
            <a:off x="9869170" y="2800350"/>
            <a:ext cx="0" cy="483235"/>
          </a:xfrm>
          <a:prstGeom prst="line">
            <a:avLst/>
          </a:prstGeom>
          <a:ln w="3175">
            <a:solidFill>
              <a:srgbClr val="B6A9BD"/>
            </a:solidFill>
            <a:headEnd type="oval"/>
          </a:ln>
        </p:spPr>
        <p:style>
          <a:lnRef idx="1">
            <a:schemeClr val="accent1"/>
          </a:lnRef>
          <a:fillRef idx="0">
            <a:schemeClr val="accent1"/>
          </a:fillRef>
          <a:effectRef idx="0">
            <a:schemeClr val="accent1"/>
          </a:effectRef>
          <a:fontRef idx="minor">
            <a:schemeClr val="tx1"/>
          </a:fontRef>
        </p:style>
      </p:cxnSp>
      <p:sp>
        <p:nvSpPr>
          <p:cNvPr id="17" name="椭圆 16"/>
          <p:cNvSpPr/>
          <p:nvPr>
            <p:custDataLst>
              <p:tags r:id="rId12"/>
            </p:custDataLst>
          </p:nvPr>
        </p:nvSpPr>
        <p:spPr>
          <a:xfrm>
            <a:off x="9489440" y="1876425"/>
            <a:ext cx="758825" cy="758825"/>
          </a:xfrm>
          <a:prstGeom prst="ellipse">
            <a:avLst/>
          </a:prstGeom>
          <a:noFill/>
          <a:ln>
            <a:solidFill>
              <a:srgbClr val="B6A9BD"/>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solidFill>
                  <a:srgbClr val="57495F"/>
                </a:solidFill>
              </a:rPr>
              <a:t>04</a:t>
            </a:r>
            <a:endParaRPr lang="en-US" altLang="zh-CN">
              <a:solidFill>
                <a:srgbClr val="57495F"/>
              </a:solidFill>
            </a:endParaRPr>
          </a:p>
        </p:txBody>
      </p:sp>
      <p:sp>
        <p:nvSpPr>
          <p:cNvPr id="21" name="文本框 20"/>
          <p:cNvSpPr txBox="1"/>
          <p:nvPr/>
        </p:nvSpPr>
        <p:spPr>
          <a:xfrm>
            <a:off x="1073150" y="3355975"/>
            <a:ext cx="2573020" cy="553085"/>
          </a:xfrm>
          <a:prstGeom prst="rect">
            <a:avLst/>
          </a:prstGeom>
        </p:spPr>
        <p:txBody>
          <a:bodyPr wrap="square">
            <a:spAutoFit/>
          </a:bodyPr>
          <a:p>
            <a:pPr indent="266700" algn="ctr" defTabSz="266700">
              <a:lnSpc>
                <a:spcPct val="150000"/>
              </a:lnSpc>
              <a:spcBef>
                <a:spcPct val="0"/>
              </a:spcBef>
              <a:spcAft>
                <a:spcPct val="0"/>
              </a:spcAft>
            </a:pPr>
            <a:r>
              <a:rPr lang="zh-CN" altLang="en-US" sz="2000" b="1">
                <a:latin typeface="楷体" panose="02010609060101010101" charset="-122"/>
                <a:ea typeface="楷体" panose="02010609060101010101" charset="-122"/>
              </a:rPr>
              <a:t>筹备义卖活动</a:t>
            </a:r>
            <a:endParaRPr lang="zh-CN" altLang="en-US" sz="2000" b="1">
              <a:latin typeface="楷体" panose="02010609060101010101" charset="-122"/>
              <a:ea typeface="楷体" panose="02010609060101010101" charset="-122"/>
            </a:endParaRPr>
          </a:p>
        </p:txBody>
      </p:sp>
      <p:sp>
        <p:nvSpPr>
          <p:cNvPr id="30" name="文本框 29"/>
          <p:cNvSpPr txBox="1"/>
          <p:nvPr/>
        </p:nvSpPr>
        <p:spPr>
          <a:xfrm>
            <a:off x="3423920" y="3353435"/>
            <a:ext cx="2573020" cy="553085"/>
          </a:xfrm>
          <a:prstGeom prst="rect">
            <a:avLst/>
          </a:prstGeom>
        </p:spPr>
        <p:txBody>
          <a:bodyPr wrap="square">
            <a:spAutoFit/>
          </a:bodyPr>
          <a:p>
            <a:pPr indent="266700" algn="ctr" defTabSz="266700">
              <a:lnSpc>
                <a:spcPct val="150000"/>
              </a:lnSpc>
              <a:spcBef>
                <a:spcPct val="0"/>
              </a:spcBef>
              <a:spcAft>
                <a:spcPct val="0"/>
              </a:spcAft>
            </a:pPr>
            <a:r>
              <a:rPr lang="zh-CN" altLang="en-US" sz="2000" b="1">
                <a:latin typeface="楷体" panose="02010609060101010101" charset="-122"/>
                <a:ea typeface="楷体" panose="02010609060101010101" charset="-122"/>
              </a:rPr>
              <a:t>义卖活动进行时</a:t>
            </a:r>
            <a:endParaRPr lang="zh-CN" altLang="en-US" sz="2000" b="1">
              <a:latin typeface="楷体" panose="02010609060101010101" charset="-122"/>
              <a:ea typeface="楷体" panose="02010609060101010101" charset="-122"/>
            </a:endParaRPr>
          </a:p>
        </p:txBody>
      </p:sp>
      <p:sp>
        <p:nvSpPr>
          <p:cNvPr id="31" name="文本框 30"/>
          <p:cNvSpPr txBox="1"/>
          <p:nvPr/>
        </p:nvSpPr>
        <p:spPr>
          <a:xfrm>
            <a:off x="5798820" y="3373120"/>
            <a:ext cx="2866390" cy="922020"/>
          </a:xfrm>
          <a:prstGeom prst="rect">
            <a:avLst/>
          </a:prstGeom>
        </p:spPr>
        <p:txBody>
          <a:bodyPr wrap="square">
            <a:spAutoFit/>
          </a:bodyPr>
          <a:p>
            <a:pPr indent="266700" algn="ctr" defTabSz="266700">
              <a:lnSpc>
                <a:spcPct val="150000"/>
              </a:lnSpc>
              <a:spcBef>
                <a:spcPct val="0"/>
              </a:spcBef>
              <a:spcAft>
                <a:spcPct val="0"/>
              </a:spcAft>
            </a:pPr>
            <a:r>
              <a:rPr lang="zh-CN" altLang="en-US" b="1">
                <a:latin typeface="楷体" panose="02010609060101010101" charset="-122"/>
                <a:ea typeface="楷体" panose="02010609060101010101" charset="-122"/>
              </a:rPr>
              <a:t>购买礼品，</a:t>
            </a:r>
            <a:endParaRPr lang="zh-CN" altLang="en-US" b="1">
              <a:latin typeface="楷体" panose="02010609060101010101" charset="-122"/>
              <a:ea typeface="楷体" panose="02010609060101010101" charset="-122"/>
            </a:endParaRPr>
          </a:p>
          <a:p>
            <a:pPr indent="266700" algn="ctr" defTabSz="266700">
              <a:lnSpc>
                <a:spcPct val="150000"/>
              </a:lnSpc>
              <a:spcBef>
                <a:spcPct val="0"/>
              </a:spcBef>
              <a:spcAft>
                <a:spcPct val="0"/>
              </a:spcAft>
            </a:pPr>
            <a:r>
              <a:rPr lang="zh-CN" altLang="en-US" b="1">
                <a:latin typeface="楷体" panose="02010609060101010101" charset="-122"/>
                <a:ea typeface="楷体" panose="02010609060101010101" charset="-122"/>
              </a:rPr>
              <a:t>为孤寡老人献爱心</a:t>
            </a:r>
            <a:endParaRPr lang="zh-CN" altLang="en-US" b="1">
              <a:latin typeface="楷体" panose="02010609060101010101" charset="-122"/>
              <a:ea typeface="楷体" panose="02010609060101010101" charset="-122"/>
            </a:endParaRPr>
          </a:p>
        </p:txBody>
      </p:sp>
      <p:sp>
        <p:nvSpPr>
          <p:cNvPr id="33" name="燕尾形 32"/>
          <p:cNvSpPr/>
          <p:nvPr>
            <p:custDataLst>
              <p:tags r:id="rId13"/>
            </p:custDataLst>
          </p:nvPr>
        </p:nvSpPr>
        <p:spPr>
          <a:xfrm>
            <a:off x="8824595" y="3352800"/>
            <a:ext cx="2484755" cy="1077595"/>
          </a:xfrm>
          <a:prstGeom prst="chevron">
            <a:avLst/>
          </a:prstGeom>
          <a:solidFill>
            <a:srgbClr val="B6A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文本框 33"/>
          <p:cNvSpPr txBox="1"/>
          <p:nvPr/>
        </p:nvSpPr>
        <p:spPr>
          <a:xfrm>
            <a:off x="8646795" y="3401695"/>
            <a:ext cx="2866390" cy="922020"/>
          </a:xfrm>
          <a:prstGeom prst="rect">
            <a:avLst/>
          </a:prstGeom>
        </p:spPr>
        <p:txBody>
          <a:bodyPr wrap="square">
            <a:spAutoFit/>
          </a:bodyPr>
          <a:p>
            <a:pPr indent="266700" algn="ctr" defTabSz="266700">
              <a:lnSpc>
                <a:spcPct val="150000"/>
              </a:lnSpc>
              <a:spcBef>
                <a:spcPct val="0"/>
              </a:spcBef>
              <a:spcAft>
                <a:spcPct val="0"/>
              </a:spcAft>
            </a:pPr>
            <a:r>
              <a:rPr lang="zh-CN" altLang="en-US" b="1">
                <a:latin typeface="楷体" panose="02010609060101010101" charset="-122"/>
                <a:ea typeface="楷体" panose="02010609060101010101" charset="-122"/>
              </a:rPr>
              <a:t>捐赠爱心善款，</a:t>
            </a:r>
            <a:endParaRPr lang="zh-CN" altLang="en-US" b="1">
              <a:latin typeface="楷体" panose="02010609060101010101" charset="-122"/>
              <a:ea typeface="楷体" panose="02010609060101010101" charset="-122"/>
            </a:endParaRPr>
          </a:p>
          <a:p>
            <a:pPr indent="266700" algn="ctr" defTabSz="266700">
              <a:lnSpc>
                <a:spcPct val="150000"/>
              </a:lnSpc>
              <a:spcBef>
                <a:spcPct val="0"/>
              </a:spcBef>
              <a:spcAft>
                <a:spcPct val="0"/>
              </a:spcAft>
            </a:pPr>
            <a:r>
              <a:rPr lang="zh-CN" altLang="en-US" b="1">
                <a:latin typeface="楷体" panose="02010609060101010101" charset="-122"/>
                <a:ea typeface="楷体" panose="02010609060101010101" charset="-122"/>
              </a:rPr>
              <a:t>助力慈善总会</a:t>
            </a:r>
            <a:endParaRPr lang="zh-CN" altLang="en-US" b="1">
              <a:latin typeface="楷体" panose="02010609060101010101" charset="-122"/>
              <a:ea typeface="楷体" panose="02010609060101010101" charset="-122"/>
            </a:endParaRPr>
          </a:p>
        </p:txBody>
      </p:sp>
      <p:pic>
        <p:nvPicPr>
          <p:cNvPr id="9" name="图片 -2147482591" descr="lQDPKda6clSqvZXNA8DNBQCwHQ2oZNajZ_MHa_uYkGLYAA_1280_960"/>
          <p:cNvPicPr>
            <a:picLocks noChangeAspect="1"/>
          </p:cNvPicPr>
          <p:nvPr/>
        </p:nvPicPr>
        <p:blipFill>
          <a:blip r:embed="rId14"/>
          <a:stretch>
            <a:fillRect/>
          </a:stretch>
        </p:blipFill>
        <p:spPr>
          <a:xfrm>
            <a:off x="495300" y="4009390"/>
            <a:ext cx="1488440" cy="1614170"/>
          </a:xfrm>
          <a:prstGeom prst="rect">
            <a:avLst/>
          </a:prstGeom>
          <a:noFill/>
          <a:ln w="9525">
            <a:noFill/>
          </a:ln>
          <a:effectLst>
            <a:outerShdw dist="107763" dir="8100000" algn="ctr" rotWithShape="0">
              <a:srgbClr val="FF0000">
                <a:alpha val="50000"/>
              </a:srgbClr>
            </a:outerShdw>
          </a:effectLst>
        </p:spPr>
      </p:pic>
      <p:pic>
        <p:nvPicPr>
          <p:cNvPr id="35" name="图片 34"/>
          <p:cNvPicPr>
            <a:picLocks noChangeAspect="1"/>
          </p:cNvPicPr>
          <p:nvPr/>
        </p:nvPicPr>
        <p:blipFill>
          <a:blip r:embed="rId15"/>
          <a:stretch>
            <a:fillRect/>
          </a:stretch>
        </p:blipFill>
        <p:spPr>
          <a:xfrm>
            <a:off x="1983740" y="4009390"/>
            <a:ext cx="1439545" cy="1691640"/>
          </a:xfrm>
          <a:prstGeom prst="rect">
            <a:avLst/>
          </a:prstGeom>
        </p:spPr>
      </p:pic>
      <p:pic>
        <p:nvPicPr>
          <p:cNvPr id="18" name="图片 -2147482579" descr="lQDPKGwrmiWQciXNA8DNBQCwQ6VMyZM1x2cHbA1iO4W5AA_1280_960"/>
          <p:cNvPicPr>
            <a:picLocks noChangeAspect="1"/>
          </p:cNvPicPr>
          <p:nvPr/>
        </p:nvPicPr>
        <p:blipFill>
          <a:blip r:embed="rId16"/>
          <a:stretch>
            <a:fillRect/>
          </a:stretch>
        </p:blipFill>
        <p:spPr>
          <a:xfrm>
            <a:off x="3537585" y="4009390"/>
            <a:ext cx="2339340" cy="1690370"/>
          </a:xfrm>
          <a:prstGeom prst="rect">
            <a:avLst/>
          </a:prstGeom>
          <a:noFill/>
          <a:ln w="9525">
            <a:noFill/>
          </a:ln>
          <a:effectLst>
            <a:outerShdw dist="35921" dir="2699999" algn="ctr" rotWithShape="0">
              <a:srgbClr val="FF0000"/>
            </a:outerShdw>
          </a:effectLst>
        </p:spPr>
      </p:pic>
      <p:pic>
        <p:nvPicPr>
          <p:cNvPr id="19" name="图片 -2147482453" descr="lQDPKGPsqmoumnnNDADNEACwikALFdfkWuUHk8FnAT9lAA_4096_3072"/>
          <p:cNvPicPr>
            <a:picLocks noChangeAspect="1"/>
          </p:cNvPicPr>
          <p:nvPr/>
        </p:nvPicPr>
        <p:blipFill>
          <a:blip r:embed="rId17"/>
          <a:stretch>
            <a:fillRect/>
          </a:stretch>
        </p:blipFill>
        <p:spPr>
          <a:xfrm>
            <a:off x="5991225" y="4624705"/>
            <a:ext cx="2076450" cy="1557655"/>
          </a:xfrm>
          <a:prstGeom prst="rect">
            <a:avLst/>
          </a:prstGeom>
          <a:noFill/>
          <a:ln w="9525">
            <a:noFill/>
          </a:ln>
        </p:spPr>
      </p:pic>
      <p:pic>
        <p:nvPicPr>
          <p:cNvPr id="1073742867" name="图片 1073742866" descr="lQDPKIDhDB5up7nNDADNEACwCzIetxMhEFwHk8F5-A3oAA_4096_3072"/>
          <p:cNvPicPr>
            <a:picLocks noChangeAspect="1"/>
          </p:cNvPicPr>
          <p:nvPr/>
        </p:nvPicPr>
        <p:blipFill>
          <a:blip r:embed="rId18"/>
          <a:stretch>
            <a:fillRect/>
          </a:stretch>
        </p:blipFill>
        <p:spPr>
          <a:xfrm>
            <a:off x="8067675" y="4624705"/>
            <a:ext cx="1663700" cy="1557655"/>
          </a:xfrm>
          <a:prstGeom prst="rect">
            <a:avLst/>
          </a:prstGeom>
          <a:noFill/>
          <a:ln w="9525">
            <a:noFill/>
          </a:ln>
        </p:spPr>
      </p:pic>
      <p:pic>
        <p:nvPicPr>
          <p:cNvPr id="20" name="图片 -2147482399" descr="lQDPKHG-maAgLpnNA8DNBQCwc_hS9vzs1O8Hl2uOshp9AA_1280_960"/>
          <p:cNvPicPr>
            <a:picLocks noChangeAspect="1"/>
          </p:cNvPicPr>
          <p:nvPr/>
        </p:nvPicPr>
        <p:blipFill>
          <a:blip r:embed="rId19"/>
          <a:stretch>
            <a:fillRect/>
          </a:stretch>
        </p:blipFill>
        <p:spPr>
          <a:xfrm>
            <a:off x="9867900" y="4624705"/>
            <a:ext cx="1878330" cy="1557655"/>
          </a:xfrm>
          <a:prstGeom prst="rect">
            <a:avLst/>
          </a:prstGeom>
          <a:noFill/>
          <a:ln w="9525">
            <a:noFill/>
          </a:ln>
          <a:effectLst>
            <a:prstShdw prst="shdw13" dist="53882" dir="13499999">
              <a:srgbClr val="F9680D">
                <a:alpha val="50000"/>
              </a:srgbClr>
            </a:prstShdw>
          </a:effectLst>
        </p:spPr>
      </p:pic>
    </p:spTree>
    <p:custDataLst>
      <p:tags r:id="rId2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par>
                                <p:cTn id="8" presetID="21" presetClass="entr" presetSubtype="1"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heel(1)">
                                      <p:cBhvr>
                                        <p:cTn id="10" dur="20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heel(1)">
                                      <p:cBhvr>
                                        <p:cTn id="15" dur="20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heel(1)">
                                      <p:cBhvr>
                                        <p:cTn id="20" dur="2000"/>
                                        <p:tgtEl>
                                          <p:spTgt spid="31"/>
                                        </p:tgtEl>
                                      </p:cBhvr>
                                    </p:animEffect>
                                  </p:childTnLst>
                                </p:cTn>
                              </p:par>
                              <p:par>
                                <p:cTn id="21" presetID="21" presetClass="entr" presetSubtype="1" fill="hold" nodeType="withEffect">
                                  <p:stCondLst>
                                    <p:cond delay="0"/>
                                  </p:stCondLst>
                                  <p:childTnLst>
                                    <p:set>
                                      <p:cBhvr>
                                        <p:cTn id="22" dur="1" fill="hold">
                                          <p:stCondLst>
                                            <p:cond delay="0"/>
                                          </p:stCondLst>
                                        </p:cTn>
                                        <p:tgtEl>
                                          <p:spTgt spid="1073742867"/>
                                        </p:tgtEl>
                                        <p:attrNameLst>
                                          <p:attrName>style.visibility</p:attrName>
                                        </p:attrNameLst>
                                      </p:cBhvr>
                                      <p:to>
                                        <p:strVal val="visible"/>
                                      </p:to>
                                    </p:set>
                                    <p:animEffect transition="in" filter="wheel(1)">
                                      <p:cBhvr>
                                        <p:cTn id="23" dur="2000"/>
                                        <p:tgtEl>
                                          <p:spTgt spid="107374286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heel(1)">
                                      <p:cBhvr>
                                        <p:cTn id="28"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30" grpId="0"/>
      <p:bldP spid="30" grpId="1"/>
      <p:bldP spid="31" grpId="0"/>
      <p:bldP spid="31" grpId="1"/>
      <p:bldP spid="34" grpId="0"/>
      <p:bldP spid="3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1142365" y="906780"/>
            <a:ext cx="10161270" cy="5190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1"/>
          <p:cNvPicPr>
            <a:picLocks noChangeAspect="1"/>
          </p:cNvPicPr>
          <p:nvPr/>
        </p:nvPicPr>
        <p:blipFill>
          <a:blip r:embed="rId1"/>
          <a:stretch>
            <a:fillRect/>
          </a:stretch>
        </p:blipFill>
        <p:spPr>
          <a:xfrm>
            <a:off x="-635" y="-17145"/>
            <a:ext cx="2372360" cy="4866640"/>
          </a:xfrm>
          <a:prstGeom prst="rect">
            <a:avLst/>
          </a:prstGeom>
        </p:spPr>
      </p:pic>
      <p:sp>
        <p:nvSpPr>
          <p:cNvPr id="8" name="矩形 7"/>
          <p:cNvSpPr/>
          <p:nvPr/>
        </p:nvSpPr>
        <p:spPr>
          <a:xfrm>
            <a:off x="1012825" y="789305"/>
            <a:ext cx="10420985" cy="5418455"/>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descr="4"/>
          <p:cNvPicPr>
            <a:picLocks noChangeAspect="1"/>
          </p:cNvPicPr>
          <p:nvPr/>
        </p:nvPicPr>
        <p:blipFill>
          <a:blip r:embed="rId2"/>
          <a:stretch>
            <a:fillRect/>
          </a:stretch>
        </p:blipFill>
        <p:spPr>
          <a:xfrm flipH="1">
            <a:off x="9897110" y="2504440"/>
            <a:ext cx="2317115" cy="4364990"/>
          </a:xfrm>
          <a:prstGeom prst="rect">
            <a:avLst/>
          </a:prstGeom>
        </p:spPr>
      </p:pic>
      <p:sp>
        <p:nvSpPr>
          <p:cNvPr id="3" name="文本框 2"/>
          <p:cNvSpPr txBox="1"/>
          <p:nvPr/>
        </p:nvSpPr>
        <p:spPr>
          <a:xfrm>
            <a:off x="2257425" y="2684145"/>
            <a:ext cx="2827655" cy="1445260"/>
          </a:xfrm>
          <a:prstGeom prst="rect">
            <a:avLst/>
          </a:prstGeom>
          <a:noFill/>
        </p:spPr>
        <p:txBody>
          <a:bodyPr wrap="square" rtlCol="0">
            <a:spAutoFit/>
          </a:bodyPr>
          <a:p>
            <a:pPr algn="ctr"/>
            <a:r>
              <a:rPr lang="zh-CN" altLang="en-US" sz="8800">
                <a:solidFill>
                  <a:srgbClr val="57495F"/>
                </a:solidFill>
                <a:latin typeface="有澤行書" panose="03000509000000000000" charset="0"/>
                <a:ea typeface="有澤行書" panose="03000509000000000000" charset="0"/>
              </a:rPr>
              <a:t>目</a:t>
            </a:r>
            <a:r>
              <a:rPr lang="zh-CN" altLang="en-US" sz="6600">
                <a:solidFill>
                  <a:srgbClr val="57495F"/>
                </a:solidFill>
                <a:latin typeface="方正苏新诗柳楷简体" panose="02000000000000000000" charset="-122"/>
                <a:ea typeface="方正苏新诗柳楷简体" panose="02000000000000000000" charset="-122"/>
              </a:rPr>
              <a:t>录</a:t>
            </a:r>
            <a:endParaRPr lang="zh-CN" altLang="en-US" sz="6600">
              <a:solidFill>
                <a:srgbClr val="57495F"/>
              </a:solidFill>
              <a:latin typeface="方正苏新诗柳楷简体" panose="02000000000000000000" charset="-122"/>
              <a:ea typeface="方正苏新诗柳楷简体" panose="02000000000000000000" charset="-122"/>
            </a:endParaRPr>
          </a:p>
        </p:txBody>
      </p:sp>
      <p:sp>
        <p:nvSpPr>
          <p:cNvPr id="6" name="文本框 5"/>
          <p:cNvSpPr txBox="1"/>
          <p:nvPr/>
        </p:nvSpPr>
        <p:spPr>
          <a:xfrm>
            <a:off x="2378710" y="3756025"/>
            <a:ext cx="1463040" cy="245110"/>
          </a:xfrm>
          <a:prstGeom prst="rect">
            <a:avLst/>
          </a:prstGeom>
          <a:noFill/>
        </p:spPr>
        <p:txBody>
          <a:bodyPr wrap="square" rtlCol="0">
            <a:spAutoFit/>
          </a:bodyPr>
          <a:p>
            <a:pPr algn="dist"/>
            <a:r>
              <a:rPr lang="en-US" altLang="zh-CN" sz="1000">
                <a:solidFill>
                  <a:srgbClr val="57495F"/>
                </a:solidFill>
                <a:latin typeface="方正苏新诗柳楷简体" panose="02000000000000000000" charset="-122"/>
                <a:ea typeface="方正苏新诗柳楷简体" panose="02000000000000000000" charset="-122"/>
              </a:rPr>
              <a:t>CONTENTS</a:t>
            </a:r>
            <a:endParaRPr lang="en-US" altLang="zh-CN" sz="1000">
              <a:solidFill>
                <a:srgbClr val="57495F"/>
              </a:solidFill>
              <a:latin typeface="方正苏新诗柳楷简体" panose="02000000000000000000" charset="-122"/>
              <a:ea typeface="方正苏新诗柳楷简体" panose="02000000000000000000" charset="-122"/>
            </a:endParaRPr>
          </a:p>
        </p:txBody>
      </p:sp>
      <p:sp>
        <p:nvSpPr>
          <p:cNvPr id="24" name="文本框 23"/>
          <p:cNvSpPr txBox="1"/>
          <p:nvPr>
            <p:custDataLst>
              <p:tags r:id="rId3"/>
            </p:custDataLst>
          </p:nvPr>
        </p:nvSpPr>
        <p:spPr>
          <a:xfrm>
            <a:off x="6337935" y="1554480"/>
            <a:ext cx="2927350" cy="523875"/>
          </a:xfrm>
          <a:prstGeom prst="rect">
            <a:avLst/>
          </a:prstGeom>
          <a:noFill/>
        </p:spPr>
        <p:txBody>
          <a:bodyPr anchor="ctr"/>
          <a:p>
            <a:pPr marL="0" marR="0" lvl="0" indent="0" algn="l" defTabSz="914400" rtl="0" eaLnBrk="1" fontAlgn="t" latinLnBrk="0" hangingPunct="1">
              <a:spcBef>
                <a:spcPts val="0"/>
              </a:spcBef>
              <a:spcAft>
                <a:spcPts val="0"/>
              </a:spcAft>
              <a:buClrTx/>
              <a:buSzTx/>
              <a:buFontTx/>
              <a:buNone/>
              <a:defRPr/>
            </a:pPr>
            <a:r>
              <a:rPr kumimoji="0" lang="zh-CN" altLang="en-US" sz="2400" b="1" i="0" u="none" strike="noStrike" kern="0" cap="none" spc="0" normalizeH="0" baseline="0" noProof="0" dirty="0">
                <a:ln>
                  <a:noFill/>
                </a:ln>
                <a:solidFill>
                  <a:schemeClr val="tx1">
                    <a:lumMod val="85000"/>
                    <a:lumOff val="15000"/>
                  </a:schemeClr>
                </a:solidFill>
                <a:effectLst/>
                <a:uLnTx/>
                <a:uFillTx/>
                <a:latin typeface="楷体" panose="02010609060101010101" charset="-122"/>
                <a:ea typeface="楷体" panose="02010609060101010101" charset="-122"/>
                <a:sym typeface="+mn-ea"/>
              </a:rPr>
              <a:t>研究的缘起</a:t>
            </a:r>
            <a:endParaRPr kumimoji="0" lang="zh-CN" altLang="en-US" sz="2400" b="1" i="0" u="none" strike="noStrike" kern="0" cap="none" spc="0" normalizeH="0" baseline="0" noProof="0" dirty="0">
              <a:ln>
                <a:noFill/>
              </a:ln>
              <a:solidFill>
                <a:schemeClr val="tx1">
                  <a:lumMod val="85000"/>
                  <a:lumOff val="15000"/>
                </a:schemeClr>
              </a:solidFill>
              <a:effectLst/>
              <a:uLnTx/>
              <a:uFillTx/>
              <a:latin typeface="楷体" panose="02010609060101010101" charset="-122"/>
              <a:ea typeface="楷体" panose="02010609060101010101" charset="-122"/>
              <a:sym typeface="+mn-ea"/>
            </a:endParaRPr>
          </a:p>
        </p:txBody>
      </p:sp>
      <p:sp>
        <p:nvSpPr>
          <p:cNvPr id="19" name="文本框 18"/>
          <p:cNvSpPr txBox="1"/>
          <p:nvPr>
            <p:custDataLst>
              <p:tags r:id="rId4"/>
            </p:custDataLst>
          </p:nvPr>
        </p:nvSpPr>
        <p:spPr>
          <a:xfrm>
            <a:off x="6337935" y="2296160"/>
            <a:ext cx="2927350" cy="501015"/>
          </a:xfrm>
          <a:prstGeom prst="rect">
            <a:avLst/>
          </a:prstGeom>
          <a:noFill/>
        </p:spPr>
        <p:txBody>
          <a:bodyPr anchor="ctr"/>
          <a:p>
            <a:pPr marL="0" marR="0" lvl="0" indent="0" algn="l" defTabSz="914400" rtl="0" eaLnBrk="1" fontAlgn="t" latinLnBrk="0" hangingPunct="1">
              <a:spcBef>
                <a:spcPts val="0"/>
              </a:spcBef>
              <a:spcAft>
                <a:spcPts val="0"/>
              </a:spcAft>
              <a:buClrTx/>
              <a:buSzTx/>
              <a:buFontTx/>
              <a:buNone/>
              <a:defRPr/>
            </a:pPr>
            <a:r>
              <a:rPr kumimoji="0" lang="zh-CN" altLang="en-US" sz="2400" b="1" i="0" u="none" strike="noStrike" kern="0" cap="none" spc="0" normalizeH="0" baseline="0" noProof="0" dirty="0">
                <a:ln>
                  <a:noFill/>
                </a:ln>
                <a:solidFill>
                  <a:schemeClr val="tx1">
                    <a:lumMod val="85000"/>
                    <a:lumOff val="15000"/>
                  </a:schemeClr>
                </a:solidFill>
                <a:effectLst/>
                <a:uLnTx/>
                <a:uFillTx/>
                <a:latin typeface="楷体" panose="02010609060101010101" charset="-122"/>
                <a:ea typeface="楷体" panose="02010609060101010101" charset="-122"/>
                <a:sym typeface="+mn-ea"/>
              </a:rPr>
              <a:t>研究的意义和目标</a:t>
            </a:r>
            <a:endParaRPr kumimoji="0" lang="en-US" altLang="zh-CN" sz="2400" b="1" i="0" u="none" strike="noStrike" kern="0" cap="none" spc="0" normalizeH="0" baseline="0" noProof="0" dirty="0">
              <a:ln>
                <a:noFill/>
              </a:ln>
              <a:solidFill>
                <a:schemeClr val="tx1">
                  <a:lumMod val="85000"/>
                  <a:lumOff val="15000"/>
                </a:schemeClr>
              </a:solidFill>
              <a:effectLst/>
              <a:uLnTx/>
              <a:uFillTx/>
              <a:latin typeface="楷体" panose="02010609060101010101" charset="-122"/>
              <a:ea typeface="楷体" panose="02010609060101010101" charset="-122"/>
              <a:sym typeface="+mn-ea"/>
            </a:endParaRPr>
          </a:p>
        </p:txBody>
      </p:sp>
      <p:sp>
        <p:nvSpPr>
          <p:cNvPr id="14" name="文本框 13"/>
          <p:cNvSpPr txBox="1"/>
          <p:nvPr>
            <p:custDataLst>
              <p:tags r:id="rId5"/>
            </p:custDataLst>
          </p:nvPr>
        </p:nvSpPr>
        <p:spPr>
          <a:xfrm>
            <a:off x="6337935" y="3018790"/>
            <a:ext cx="2927350" cy="523875"/>
          </a:xfrm>
          <a:prstGeom prst="rect">
            <a:avLst/>
          </a:prstGeom>
          <a:noFill/>
        </p:spPr>
        <p:txBody>
          <a:bodyPr anchor="ctr"/>
          <a:p>
            <a:pPr marL="0" marR="0" lvl="0" indent="0" algn="l" defTabSz="914400" rtl="0" eaLnBrk="1" fontAlgn="t" latinLnBrk="0" hangingPunct="1">
              <a:spcBef>
                <a:spcPts val="0"/>
              </a:spcBef>
              <a:spcAft>
                <a:spcPts val="0"/>
              </a:spcAft>
              <a:buClrTx/>
              <a:buSzTx/>
              <a:buFontTx/>
              <a:buNone/>
              <a:defRPr/>
            </a:pPr>
            <a:r>
              <a:rPr kumimoji="0" lang="zh-CN" altLang="en-US" sz="2400" b="1" i="0" u="none" strike="noStrike" kern="0" cap="none" spc="0" normalizeH="0" baseline="0" noProof="0" dirty="0">
                <a:ln>
                  <a:noFill/>
                </a:ln>
                <a:solidFill>
                  <a:schemeClr val="tx1">
                    <a:lumMod val="85000"/>
                    <a:lumOff val="15000"/>
                  </a:schemeClr>
                </a:solidFill>
                <a:effectLst/>
                <a:uLnTx/>
                <a:uFillTx/>
                <a:latin typeface="楷体" panose="02010609060101010101" charset="-122"/>
                <a:ea typeface="楷体" panose="02010609060101010101" charset="-122"/>
                <a:sym typeface="+mn-ea"/>
              </a:rPr>
              <a:t>研究的过程及发现</a:t>
            </a:r>
            <a:endParaRPr kumimoji="0" lang="zh-CN" altLang="en-US" sz="2400" b="1" i="0" u="none" strike="noStrike" kern="0" cap="none" spc="0" normalizeH="0" baseline="0" noProof="0" dirty="0">
              <a:ln>
                <a:noFill/>
              </a:ln>
              <a:solidFill>
                <a:schemeClr val="tx1">
                  <a:lumMod val="85000"/>
                  <a:lumOff val="15000"/>
                </a:schemeClr>
              </a:solidFill>
              <a:effectLst/>
              <a:uLnTx/>
              <a:uFillTx/>
              <a:latin typeface="楷体" panose="02010609060101010101" charset="-122"/>
              <a:ea typeface="楷体" panose="02010609060101010101" charset="-122"/>
              <a:sym typeface="+mn-ea"/>
            </a:endParaRPr>
          </a:p>
        </p:txBody>
      </p:sp>
      <p:sp>
        <p:nvSpPr>
          <p:cNvPr id="16" name="文本框 15"/>
          <p:cNvSpPr txBox="1"/>
          <p:nvPr>
            <p:custDataLst>
              <p:tags r:id="rId6"/>
            </p:custDataLst>
          </p:nvPr>
        </p:nvSpPr>
        <p:spPr>
          <a:xfrm>
            <a:off x="6337935" y="3774440"/>
            <a:ext cx="2927350" cy="501015"/>
          </a:xfrm>
          <a:prstGeom prst="rect">
            <a:avLst/>
          </a:prstGeom>
          <a:noFill/>
        </p:spPr>
        <p:txBody>
          <a:bodyPr anchor="ctr"/>
          <a:p>
            <a:pPr marL="0" marR="0" lvl="0" indent="0" algn="l" defTabSz="914400" rtl="0" eaLnBrk="1" fontAlgn="t" latinLnBrk="0" hangingPunct="1">
              <a:spcBef>
                <a:spcPts val="0"/>
              </a:spcBef>
              <a:spcAft>
                <a:spcPts val="0"/>
              </a:spcAft>
              <a:buClrTx/>
              <a:buSzTx/>
              <a:buFontTx/>
              <a:buNone/>
              <a:defRPr/>
            </a:pPr>
            <a:r>
              <a:rPr kumimoji="0" lang="zh-CN" altLang="en-US" sz="2400" b="1" i="0" u="none" strike="noStrike" kern="0" cap="none" spc="0" normalizeH="0" baseline="0" noProof="0" dirty="0">
                <a:ln>
                  <a:noFill/>
                </a:ln>
                <a:solidFill>
                  <a:schemeClr val="tx1">
                    <a:lumMod val="85000"/>
                    <a:lumOff val="15000"/>
                  </a:schemeClr>
                </a:solidFill>
                <a:effectLst/>
                <a:uLnTx/>
                <a:uFillTx/>
                <a:latin typeface="楷体" panose="02010609060101010101" charset="-122"/>
                <a:ea typeface="楷体" panose="02010609060101010101" charset="-122"/>
                <a:sym typeface="+mn-ea"/>
              </a:rPr>
              <a:t>研究收获及反思</a:t>
            </a:r>
            <a:endParaRPr kumimoji="0" lang="zh-CN" altLang="en-US" sz="2400" b="1" i="0" u="none" strike="noStrike" kern="0" cap="none" spc="0" normalizeH="0" baseline="0" noProof="0" dirty="0">
              <a:ln>
                <a:noFill/>
              </a:ln>
              <a:solidFill>
                <a:schemeClr val="tx1">
                  <a:lumMod val="85000"/>
                  <a:lumOff val="15000"/>
                </a:schemeClr>
              </a:solidFill>
              <a:effectLst/>
              <a:uLnTx/>
              <a:uFillTx/>
              <a:latin typeface="楷体" panose="02010609060101010101" charset="-122"/>
              <a:ea typeface="楷体" panose="02010609060101010101" charset="-122"/>
              <a:sym typeface="+mn-ea"/>
            </a:endParaRPr>
          </a:p>
        </p:txBody>
      </p:sp>
      <p:sp>
        <p:nvSpPr>
          <p:cNvPr id="4" name="文本框 3"/>
          <p:cNvSpPr txBox="1"/>
          <p:nvPr>
            <p:custDataLst>
              <p:tags r:id="rId7"/>
            </p:custDataLst>
          </p:nvPr>
        </p:nvSpPr>
        <p:spPr>
          <a:xfrm>
            <a:off x="5658485" y="1554480"/>
            <a:ext cx="701040" cy="523875"/>
          </a:xfrm>
          <a:prstGeom prst="rect">
            <a:avLst/>
          </a:prstGeom>
          <a:noFill/>
        </p:spPr>
        <p:txBody>
          <a:bodyPr anchor="ctr"/>
          <a:p>
            <a:pPr marL="0" marR="0" lvl="0" indent="0" algn="ctr" defTabSz="914400" rtl="0" eaLnBrk="1" fontAlgn="t" latinLnBrk="0" hangingPunct="1">
              <a:spcBef>
                <a:spcPts val="0"/>
              </a:spcBef>
              <a:spcAft>
                <a:spcPts val="0"/>
              </a:spcAft>
              <a:buClrTx/>
              <a:buSzTx/>
              <a:buFontTx/>
              <a:buNone/>
              <a:defRPr/>
            </a:pPr>
            <a:r>
              <a:rPr lang="en-US" altLang="zh-CN" sz="2800" kern="0" noProof="0" dirty="0">
                <a:ln>
                  <a:noFill/>
                </a:ln>
                <a:solidFill>
                  <a:schemeClr val="tx1">
                    <a:lumMod val="85000"/>
                    <a:lumOff val="15000"/>
                  </a:schemeClr>
                </a:solidFill>
                <a:uLnTx/>
                <a:uFillTx/>
                <a:latin typeface="方正启体繁体" panose="03000509000000000000" charset="-122"/>
                <a:ea typeface="方正启体繁体" panose="03000509000000000000" charset="-122"/>
                <a:sym typeface="+mn-ea"/>
              </a:rPr>
              <a:t>01</a:t>
            </a:r>
            <a:endParaRPr kumimoji="0" lang="en-US" altLang="zh-CN" sz="2800" i="0" u="none" strike="noStrike" kern="0" cap="none" spc="0" normalizeH="0" baseline="0" noProof="0" dirty="0">
              <a:ln>
                <a:noFill/>
              </a:ln>
              <a:solidFill>
                <a:schemeClr val="tx1">
                  <a:lumMod val="85000"/>
                  <a:lumOff val="15000"/>
                </a:schemeClr>
              </a:solidFill>
              <a:effectLst/>
              <a:uLnTx/>
              <a:uFillTx/>
              <a:latin typeface="方正启体繁体" panose="03000509000000000000" charset="-122"/>
              <a:ea typeface="方正启体繁体" panose="03000509000000000000" charset="-122"/>
              <a:sym typeface="+mn-ea"/>
            </a:endParaRPr>
          </a:p>
        </p:txBody>
      </p:sp>
      <p:sp>
        <p:nvSpPr>
          <p:cNvPr id="9" name="文本框 8"/>
          <p:cNvSpPr txBox="1"/>
          <p:nvPr>
            <p:custDataLst>
              <p:tags r:id="rId8"/>
            </p:custDataLst>
          </p:nvPr>
        </p:nvSpPr>
        <p:spPr>
          <a:xfrm>
            <a:off x="5636895" y="2284730"/>
            <a:ext cx="701040" cy="523875"/>
          </a:xfrm>
          <a:prstGeom prst="rect">
            <a:avLst/>
          </a:prstGeom>
          <a:noFill/>
        </p:spPr>
        <p:txBody>
          <a:bodyPr anchor="ctr"/>
          <a:p>
            <a:pPr marL="0" marR="0" lvl="0" indent="0" algn="ctr" defTabSz="914400" rtl="0" eaLnBrk="1" fontAlgn="t" latinLnBrk="0" hangingPunct="1">
              <a:spcBef>
                <a:spcPts val="0"/>
              </a:spcBef>
              <a:spcAft>
                <a:spcPts val="0"/>
              </a:spcAft>
              <a:buClrTx/>
              <a:buSzTx/>
              <a:buFontTx/>
              <a:buNone/>
              <a:defRPr/>
            </a:pPr>
            <a:r>
              <a:rPr lang="en-US" altLang="zh-CN" sz="2800" kern="0" noProof="0" dirty="0">
                <a:ln>
                  <a:noFill/>
                </a:ln>
                <a:solidFill>
                  <a:schemeClr val="tx1">
                    <a:lumMod val="85000"/>
                    <a:lumOff val="15000"/>
                  </a:schemeClr>
                </a:solidFill>
                <a:uLnTx/>
                <a:uFillTx/>
                <a:latin typeface="方正启体繁体" panose="03000509000000000000" charset="-122"/>
                <a:ea typeface="方正启体繁体" panose="03000509000000000000" charset="-122"/>
                <a:sym typeface="+mn-ea"/>
              </a:rPr>
              <a:t>02</a:t>
            </a:r>
            <a:endParaRPr kumimoji="0" lang="en-US" altLang="zh-CN" sz="2800" i="0" u="none" strike="noStrike" kern="0" cap="none" spc="0" normalizeH="0" baseline="0" noProof="0" dirty="0">
              <a:ln>
                <a:noFill/>
              </a:ln>
              <a:solidFill>
                <a:schemeClr val="tx1">
                  <a:lumMod val="85000"/>
                  <a:lumOff val="15000"/>
                </a:schemeClr>
              </a:solidFill>
              <a:effectLst/>
              <a:uLnTx/>
              <a:uFillTx/>
              <a:latin typeface="方正启体繁体" panose="03000509000000000000" charset="-122"/>
              <a:ea typeface="方正启体繁体" panose="03000509000000000000" charset="-122"/>
              <a:sym typeface="+mn-ea"/>
            </a:endParaRPr>
          </a:p>
        </p:txBody>
      </p:sp>
      <p:sp>
        <p:nvSpPr>
          <p:cNvPr id="10" name="文本框 9"/>
          <p:cNvSpPr txBox="1"/>
          <p:nvPr>
            <p:custDataLst>
              <p:tags r:id="rId9"/>
            </p:custDataLst>
          </p:nvPr>
        </p:nvSpPr>
        <p:spPr>
          <a:xfrm>
            <a:off x="5636895" y="3764280"/>
            <a:ext cx="701040" cy="523875"/>
          </a:xfrm>
          <a:prstGeom prst="rect">
            <a:avLst/>
          </a:prstGeom>
          <a:noFill/>
        </p:spPr>
        <p:txBody>
          <a:bodyPr anchor="ctr"/>
          <a:p>
            <a:pPr marL="0" marR="0" lvl="0" indent="0" algn="ctr" defTabSz="914400" rtl="0" eaLnBrk="1" fontAlgn="t" latinLnBrk="0" hangingPunct="1">
              <a:spcBef>
                <a:spcPts val="0"/>
              </a:spcBef>
              <a:spcAft>
                <a:spcPts val="0"/>
              </a:spcAft>
              <a:buClrTx/>
              <a:buSzTx/>
              <a:buFontTx/>
              <a:buNone/>
              <a:defRPr/>
            </a:pPr>
            <a:r>
              <a:rPr lang="en-US" altLang="zh-CN" sz="2800" kern="0" noProof="0" dirty="0">
                <a:ln>
                  <a:noFill/>
                </a:ln>
                <a:solidFill>
                  <a:schemeClr val="tx1">
                    <a:lumMod val="85000"/>
                    <a:lumOff val="15000"/>
                  </a:schemeClr>
                </a:solidFill>
                <a:uLnTx/>
                <a:uFillTx/>
                <a:latin typeface="方正启体繁体" panose="03000509000000000000" charset="-122"/>
                <a:ea typeface="方正启体繁体" panose="03000509000000000000" charset="-122"/>
                <a:sym typeface="+mn-ea"/>
              </a:rPr>
              <a:t>04</a:t>
            </a:r>
            <a:endParaRPr kumimoji="0" lang="en-US" altLang="zh-CN" sz="2800" i="0" u="none" strike="noStrike" kern="0" cap="none" spc="0" normalizeH="0" baseline="0" noProof="0" dirty="0">
              <a:ln>
                <a:noFill/>
              </a:ln>
              <a:solidFill>
                <a:schemeClr val="tx1">
                  <a:lumMod val="85000"/>
                  <a:lumOff val="15000"/>
                </a:schemeClr>
              </a:solidFill>
              <a:effectLst/>
              <a:uLnTx/>
              <a:uFillTx/>
              <a:latin typeface="方正启体繁体" panose="03000509000000000000" charset="-122"/>
              <a:ea typeface="方正启体繁体" panose="03000509000000000000" charset="-122"/>
              <a:sym typeface="+mn-ea"/>
            </a:endParaRPr>
          </a:p>
        </p:txBody>
      </p:sp>
      <p:sp>
        <p:nvSpPr>
          <p:cNvPr id="11" name="文本框 10"/>
          <p:cNvSpPr txBox="1"/>
          <p:nvPr>
            <p:custDataLst>
              <p:tags r:id="rId10"/>
            </p:custDataLst>
          </p:nvPr>
        </p:nvSpPr>
        <p:spPr>
          <a:xfrm>
            <a:off x="5636895" y="4518025"/>
            <a:ext cx="701040" cy="523875"/>
          </a:xfrm>
          <a:prstGeom prst="rect">
            <a:avLst/>
          </a:prstGeom>
          <a:noFill/>
        </p:spPr>
        <p:txBody>
          <a:bodyPr anchor="ctr"/>
          <a:p>
            <a:pPr marL="0" marR="0" lvl="0" indent="0" algn="ctr" defTabSz="914400" rtl="0" eaLnBrk="1" fontAlgn="t" latinLnBrk="0" hangingPunct="1">
              <a:spcBef>
                <a:spcPts val="0"/>
              </a:spcBef>
              <a:spcAft>
                <a:spcPts val="0"/>
              </a:spcAft>
              <a:buClrTx/>
              <a:buSzTx/>
              <a:buFontTx/>
              <a:buNone/>
              <a:defRPr/>
            </a:pPr>
            <a:r>
              <a:rPr lang="en-US" altLang="zh-CN" sz="2800" kern="0" noProof="0" dirty="0">
                <a:ln>
                  <a:noFill/>
                </a:ln>
                <a:solidFill>
                  <a:schemeClr val="tx1">
                    <a:lumMod val="85000"/>
                    <a:lumOff val="15000"/>
                  </a:schemeClr>
                </a:solidFill>
                <a:uLnTx/>
                <a:uFillTx/>
                <a:latin typeface="方正启体繁体" panose="03000509000000000000" charset="-122"/>
                <a:ea typeface="方正启体繁体" panose="03000509000000000000" charset="-122"/>
                <a:sym typeface="+mn-ea"/>
              </a:rPr>
              <a:t>05</a:t>
            </a:r>
            <a:endParaRPr kumimoji="0" lang="en-US" altLang="zh-CN" sz="2800" i="0" u="none" strike="noStrike" kern="0" cap="none" spc="0" normalizeH="0" baseline="0" noProof="0" dirty="0">
              <a:ln>
                <a:noFill/>
              </a:ln>
              <a:solidFill>
                <a:schemeClr val="tx1">
                  <a:lumMod val="85000"/>
                  <a:lumOff val="15000"/>
                </a:schemeClr>
              </a:solidFill>
              <a:effectLst/>
              <a:uLnTx/>
              <a:uFillTx/>
              <a:latin typeface="方正启体繁体" panose="03000509000000000000" charset="-122"/>
              <a:ea typeface="方正启体繁体" panose="03000509000000000000" charset="-122"/>
              <a:sym typeface="+mn-ea"/>
            </a:endParaRPr>
          </a:p>
        </p:txBody>
      </p:sp>
      <p:sp>
        <p:nvSpPr>
          <p:cNvPr id="12" name="文本框 11"/>
          <p:cNvSpPr txBox="1"/>
          <p:nvPr>
            <p:custDataLst>
              <p:tags r:id="rId11"/>
            </p:custDataLst>
          </p:nvPr>
        </p:nvSpPr>
        <p:spPr>
          <a:xfrm>
            <a:off x="5636895" y="3018790"/>
            <a:ext cx="701040" cy="523875"/>
          </a:xfrm>
          <a:prstGeom prst="rect">
            <a:avLst/>
          </a:prstGeom>
          <a:noFill/>
        </p:spPr>
        <p:txBody>
          <a:bodyPr anchor="ctr"/>
          <a:p>
            <a:pPr marL="0" marR="0" lvl="0" indent="0" algn="ctr" defTabSz="914400" rtl="0" eaLnBrk="1" fontAlgn="t" latinLnBrk="0" hangingPunct="1">
              <a:spcBef>
                <a:spcPts val="0"/>
              </a:spcBef>
              <a:spcAft>
                <a:spcPts val="0"/>
              </a:spcAft>
              <a:buClrTx/>
              <a:buSzTx/>
              <a:buFontTx/>
              <a:buNone/>
              <a:defRPr/>
            </a:pPr>
            <a:r>
              <a:rPr lang="en-US" altLang="zh-CN" sz="2800" kern="0" noProof="0" dirty="0">
                <a:ln>
                  <a:noFill/>
                </a:ln>
                <a:solidFill>
                  <a:schemeClr val="tx1">
                    <a:lumMod val="85000"/>
                    <a:lumOff val="15000"/>
                  </a:schemeClr>
                </a:solidFill>
                <a:uLnTx/>
                <a:uFillTx/>
                <a:latin typeface="方正启体繁体" panose="03000509000000000000" charset="-122"/>
                <a:ea typeface="方正启体繁体" panose="03000509000000000000" charset="-122"/>
                <a:sym typeface="+mn-ea"/>
              </a:rPr>
              <a:t>03</a:t>
            </a:r>
            <a:endParaRPr kumimoji="0" lang="en-US" altLang="zh-CN" sz="2800" i="0" u="none" strike="noStrike" kern="0" cap="none" spc="0" normalizeH="0" baseline="0" noProof="0" dirty="0">
              <a:ln>
                <a:noFill/>
              </a:ln>
              <a:solidFill>
                <a:schemeClr val="tx1">
                  <a:lumMod val="85000"/>
                  <a:lumOff val="15000"/>
                </a:schemeClr>
              </a:solidFill>
              <a:effectLst/>
              <a:uLnTx/>
              <a:uFillTx/>
              <a:latin typeface="方正启体繁体" panose="03000509000000000000" charset="-122"/>
              <a:ea typeface="方正启体繁体" panose="03000509000000000000" charset="-122"/>
              <a:sym typeface="+mn-ea"/>
            </a:endParaRPr>
          </a:p>
        </p:txBody>
      </p:sp>
      <p:sp>
        <p:nvSpPr>
          <p:cNvPr id="13" name="文本框 12"/>
          <p:cNvSpPr txBox="1"/>
          <p:nvPr>
            <p:custDataLst>
              <p:tags r:id="rId12"/>
            </p:custDataLst>
          </p:nvPr>
        </p:nvSpPr>
        <p:spPr>
          <a:xfrm>
            <a:off x="6376670" y="4485640"/>
            <a:ext cx="2927350" cy="501015"/>
          </a:xfrm>
          <a:prstGeom prst="rect">
            <a:avLst/>
          </a:prstGeom>
          <a:noFill/>
        </p:spPr>
        <p:txBody>
          <a:bodyPr anchor="ctr"/>
          <a:p>
            <a:pPr marL="0" marR="0" lvl="0" indent="0" algn="l" defTabSz="914400" rtl="0" eaLnBrk="1" fontAlgn="t" latinLnBrk="0" hangingPunct="1">
              <a:spcBef>
                <a:spcPts val="0"/>
              </a:spcBef>
              <a:spcAft>
                <a:spcPts val="0"/>
              </a:spcAft>
              <a:buClrTx/>
              <a:buSzTx/>
              <a:buFontTx/>
              <a:buNone/>
              <a:defRPr/>
            </a:pPr>
            <a:r>
              <a:rPr kumimoji="0" lang="zh-CN" altLang="en-US" sz="2400" b="1" i="0" u="none" strike="noStrike" kern="0" cap="none" spc="0" normalizeH="0" baseline="0" noProof="0" dirty="0">
                <a:ln>
                  <a:noFill/>
                </a:ln>
                <a:solidFill>
                  <a:schemeClr val="tx1">
                    <a:lumMod val="85000"/>
                    <a:lumOff val="15000"/>
                  </a:schemeClr>
                </a:solidFill>
                <a:effectLst/>
                <a:uLnTx/>
                <a:uFillTx/>
                <a:latin typeface="楷体" panose="02010609060101010101" charset="-122"/>
                <a:ea typeface="楷体" panose="02010609060101010101" charset="-122"/>
                <a:sym typeface="+mn-ea"/>
              </a:rPr>
              <a:t>未来展望及规划</a:t>
            </a:r>
            <a:endParaRPr kumimoji="0" lang="zh-CN" altLang="en-US" sz="2400" b="1" i="0" u="none" strike="noStrike" kern="0" cap="none" spc="0" normalizeH="0" baseline="0" noProof="0" dirty="0">
              <a:ln>
                <a:noFill/>
              </a:ln>
              <a:solidFill>
                <a:schemeClr val="tx1">
                  <a:lumMod val="85000"/>
                  <a:lumOff val="15000"/>
                </a:schemeClr>
              </a:solidFill>
              <a:effectLst/>
              <a:uLnTx/>
              <a:uFillTx/>
              <a:latin typeface="楷体" panose="02010609060101010101" charset="-122"/>
              <a:ea typeface="楷体" panose="02010609060101010101" charset="-122"/>
              <a:sym typeface="+mn-ea"/>
            </a:endParaRPr>
          </a:p>
        </p:txBody>
      </p:sp>
    </p:spTree>
    <p:custDataLst>
      <p:tags r:id="rId13"/>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1115695" y="906780"/>
            <a:ext cx="10202545" cy="5190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1"/>
          <p:cNvPicPr>
            <a:picLocks noChangeAspect="1"/>
          </p:cNvPicPr>
          <p:nvPr/>
        </p:nvPicPr>
        <p:blipFill>
          <a:blip r:embed="rId1"/>
          <a:stretch>
            <a:fillRect/>
          </a:stretch>
        </p:blipFill>
        <p:spPr>
          <a:xfrm>
            <a:off x="-635" y="-17145"/>
            <a:ext cx="2372360" cy="4866640"/>
          </a:xfrm>
          <a:prstGeom prst="rect">
            <a:avLst/>
          </a:prstGeom>
        </p:spPr>
      </p:pic>
      <p:sp>
        <p:nvSpPr>
          <p:cNvPr id="8" name="矩形 7"/>
          <p:cNvSpPr/>
          <p:nvPr/>
        </p:nvSpPr>
        <p:spPr>
          <a:xfrm>
            <a:off x="1012825" y="789305"/>
            <a:ext cx="10420985" cy="5418455"/>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descr="4"/>
          <p:cNvPicPr>
            <a:picLocks noChangeAspect="1"/>
          </p:cNvPicPr>
          <p:nvPr/>
        </p:nvPicPr>
        <p:blipFill>
          <a:blip r:embed="rId2"/>
          <a:stretch>
            <a:fillRect/>
          </a:stretch>
        </p:blipFill>
        <p:spPr>
          <a:xfrm flipH="1">
            <a:off x="9897110" y="2515235"/>
            <a:ext cx="2317115" cy="4364990"/>
          </a:xfrm>
          <a:prstGeom prst="rect">
            <a:avLst/>
          </a:prstGeom>
        </p:spPr>
      </p:pic>
      <p:sp>
        <p:nvSpPr>
          <p:cNvPr id="25" name="文本框 24"/>
          <p:cNvSpPr txBox="1"/>
          <p:nvPr/>
        </p:nvSpPr>
        <p:spPr>
          <a:xfrm>
            <a:off x="4862830" y="1492250"/>
            <a:ext cx="4023995" cy="4507865"/>
          </a:xfrm>
          <a:prstGeom prst="rect">
            <a:avLst/>
          </a:prstGeom>
          <a:noFill/>
        </p:spPr>
        <p:txBody>
          <a:bodyPr wrap="square" rtlCol="0">
            <a:spAutoFit/>
          </a:bodyPr>
          <a:p>
            <a:pPr marL="0" marR="0" lvl="0" algn="l" defTabSz="914400" rtl="0" eaLnBrk="1" latinLnBrk="0" hangingPunct="1">
              <a:spcBef>
                <a:spcPts val="0"/>
              </a:spcBef>
              <a:spcAft>
                <a:spcPts val="0"/>
              </a:spcAft>
              <a:buClrTx/>
              <a:buSzTx/>
              <a:buFontTx/>
              <a:buNone/>
              <a:defRPr/>
            </a:pPr>
            <a:r>
              <a:rPr lang="en-US" altLang="zh-CN" sz="28700" noProof="0" dirty="0">
                <a:ln>
                  <a:noFill/>
                </a:ln>
                <a:solidFill>
                  <a:srgbClr val="57495F">
                    <a:alpha val="12000"/>
                  </a:srgbClr>
                </a:solidFill>
                <a:uLnTx/>
                <a:uFillTx/>
                <a:latin typeface="方正启体繁体" panose="03000509000000000000" charset="-122"/>
                <a:ea typeface="方正启体繁体" panose="03000509000000000000" charset="-122"/>
                <a:sym typeface="+mn-ea"/>
              </a:rPr>
              <a:t>04</a:t>
            </a:r>
            <a:endParaRPr lang="en-US" altLang="zh-CN" sz="28700" noProof="0" dirty="0">
              <a:ln>
                <a:noFill/>
              </a:ln>
              <a:solidFill>
                <a:srgbClr val="57495F">
                  <a:alpha val="12000"/>
                </a:srgbClr>
              </a:solidFill>
              <a:uLnTx/>
              <a:uFillTx/>
              <a:latin typeface="方正启体繁体" panose="03000509000000000000" charset="-122"/>
              <a:ea typeface="方正启体繁体" panose="03000509000000000000" charset="-122"/>
              <a:sym typeface="+mn-ea"/>
            </a:endParaRPr>
          </a:p>
        </p:txBody>
      </p:sp>
      <p:sp>
        <p:nvSpPr>
          <p:cNvPr id="4" name="文本框 3"/>
          <p:cNvSpPr txBox="1"/>
          <p:nvPr/>
        </p:nvSpPr>
        <p:spPr>
          <a:xfrm>
            <a:off x="3145155" y="3016885"/>
            <a:ext cx="6096000" cy="1106805"/>
          </a:xfrm>
          <a:prstGeom prst="rect">
            <a:avLst/>
          </a:prstGeom>
          <a:noFill/>
        </p:spPr>
        <p:txBody>
          <a:bodyPr wrap="square" rtlCol="0" anchor="t">
            <a:spAutoFit/>
          </a:bodyPr>
          <a:p>
            <a:pPr marL="0" marR="0" lvl="0" indent="0" algn="ctr" defTabSz="914400" rtl="0" eaLnBrk="1" fontAlgn="t" latinLnBrk="0" hangingPunct="1">
              <a:spcBef>
                <a:spcPts val="0"/>
              </a:spcBef>
              <a:spcAft>
                <a:spcPts val="0"/>
              </a:spcAft>
              <a:buClrTx/>
              <a:buSzTx/>
              <a:buFontTx/>
              <a:buNone/>
              <a:defRPr/>
            </a:pPr>
            <a:r>
              <a:rPr lang="zh-CN" altLang="en-US" sz="6600" b="1" kern="0" noProof="0" dirty="0">
                <a:ln>
                  <a:noFill/>
                </a:ln>
                <a:solidFill>
                  <a:schemeClr val="tx1">
                    <a:lumMod val="85000"/>
                    <a:lumOff val="15000"/>
                  </a:schemeClr>
                </a:solidFill>
                <a:effectLst/>
                <a:uLnTx/>
                <a:uFillTx/>
                <a:latin typeface="华康行楷体 W5" panose="03000509000000000000" charset="-122"/>
                <a:ea typeface="华康行楷体 W5" panose="03000509000000000000" charset="-122"/>
                <a:sym typeface="+mn-ea"/>
              </a:rPr>
              <a:t>研究收获及</a:t>
            </a:r>
            <a:r>
              <a:rPr lang="zh-CN" altLang="en-US" sz="6600" b="1" kern="0" noProof="0" dirty="0">
                <a:ln>
                  <a:noFill/>
                </a:ln>
                <a:solidFill>
                  <a:schemeClr val="tx1">
                    <a:lumMod val="85000"/>
                    <a:lumOff val="15000"/>
                  </a:schemeClr>
                </a:solidFill>
                <a:effectLst/>
                <a:uLnTx/>
                <a:uFillTx/>
                <a:latin typeface="华康行楷体 W5" panose="03000509000000000000" charset="-122"/>
                <a:ea typeface="华康行楷体 W5" panose="03000509000000000000" charset="-122"/>
                <a:sym typeface="+mn-ea"/>
              </a:rPr>
              <a:t>反思</a:t>
            </a:r>
            <a:endParaRPr lang="zh-CN" altLang="en-US" sz="6600" b="1" kern="0" noProof="0" dirty="0">
              <a:ln>
                <a:noFill/>
              </a:ln>
              <a:solidFill>
                <a:schemeClr val="tx1">
                  <a:lumMod val="85000"/>
                  <a:lumOff val="15000"/>
                </a:schemeClr>
              </a:solidFill>
              <a:effectLst/>
              <a:uLnTx/>
              <a:uFillTx/>
              <a:latin typeface="华康行楷体 W5" panose="03000509000000000000" charset="-122"/>
              <a:ea typeface="华康行楷体 W5" panose="03000509000000000000" charset="-122"/>
              <a:sym typeface="+mn-ea"/>
            </a:endParaRPr>
          </a:p>
        </p:txBody>
      </p:sp>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282575" y="294005"/>
            <a:ext cx="11591290" cy="6229985"/>
            <a:chOff x="1595" y="1243"/>
            <a:chExt cx="16410" cy="8532"/>
          </a:xfrm>
        </p:grpSpPr>
        <p:sp>
          <p:nvSpPr>
            <p:cNvPr id="7" name="矩形 6"/>
            <p:cNvSpPr/>
            <p:nvPr/>
          </p:nvSpPr>
          <p:spPr>
            <a:xfrm>
              <a:off x="1757" y="1428"/>
              <a:ext cx="16067" cy="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595" y="1243"/>
              <a:ext cx="16411" cy="8533"/>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6" name="图片 5" descr="5"/>
          <p:cNvPicPr>
            <a:picLocks noChangeAspect="1"/>
          </p:cNvPicPr>
          <p:nvPr/>
        </p:nvPicPr>
        <p:blipFill>
          <a:blip r:embed="rId1"/>
          <a:stretch>
            <a:fillRect/>
          </a:stretch>
        </p:blipFill>
        <p:spPr>
          <a:xfrm rot="10800000" flipH="1">
            <a:off x="5381625" y="4445"/>
            <a:ext cx="1379220" cy="875030"/>
          </a:xfrm>
          <a:prstGeom prst="rect">
            <a:avLst/>
          </a:prstGeom>
        </p:spPr>
      </p:pic>
      <p:sp>
        <p:nvSpPr>
          <p:cNvPr id="460" name="任意多边形: 形状 459"/>
          <p:cNvSpPr/>
          <p:nvPr/>
        </p:nvSpPr>
        <p:spPr>
          <a:xfrm>
            <a:off x="3229610" y="1802765"/>
            <a:ext cx="6634480" cy="4328160"/>
          </a:xfrm>
          <a:custGeom>
            <a:avLst/>
            <a:gdLst>
              <a:gd name="connsiteX0" fmla="*/ 892171 w 891934"/>
              <a:gd name="connsiteY0" fmla="*/ 237 h 581847"/>
              <a:gd name="connsiteX1" fmla="*/ 862440 w 891934"/>
              <a:gd name="connsiteY1" fmla="*/ 102439 h 581847"/>
              <a:gd name="connsiteX2" fmla="*/ 838284 w 891934"/>
              <a:gd name="connsiteY2" fmla="*/ 78282 h 581847"/>
              <a:gd name="connsiteX3" fmla="*/ 702635 w 891934"/>
              <a:gd name="connsiteY3" fmla="*/ 213930 h 581847"/>
              <a:gd name="connsiteX4" fmla="*/ 529823 w 891934"/>
              <a:gd name="connsiteY4" fmla="*/ 213930 h 581847"/>
              <a:gd name="connsiteX5" fmla="*/ 529823 w 891934"/>
              <a:gd name="connsiteY5" fmla="*/ 370019 h 581847"/>
              <a:gd name="connsiteX6" fmla="*/ 511241 w 891934"/>
              <a:gd name="connsiteY6" fmla="*/ 388601 h 581847"/>
              <a:gd name="connsiteX7" fmla="*/ 291975 w 891934"/>
              <a:gd name="connsiteY7" fmla="*/ 388601 h 581847"/>
              <a:gd name="connsiteX8" fmla="*/ 291975 w 891934"/>
              <a:gd name="connsiteY8" fmla="*/ 563271 h 581847"/>
              <a:gd name="connsiteX9" fmla="*/ 273392 w 891934"/>
              <a:gd name="connsiteY9" fmla="*/ 581853 h 581847"/>
              <a:gd name="connsiteX10" fmla="*/ 237 w 891934"/>
              <a:gd name="connsiteY10" fmla="*/ 581853 h 581847"/>
              <a:gd name="connsiteX11" fmla="*/ 237 w 891934"/>
              <a:gd name="connsiteY11" fmla="*/ 546547 h 581847"/>
              <a:gd name="connsiteX12" fmla="*/ 260384 w 891934"/>
              <a:gd name="connsiteY12" fmla="*/ 546547 h 581847"/>
              <a:gd name="connsiteX13" fmla="*/ 260384 w 891934"/>
              <a:gd name="connsiteY13" fmla="*/ 370019 h 581847"/>
              <a:gd name="connsiteX14" fmla="*/ 278967 w 891934"/>
              <a:gd name="connsiteY14" fmla="*/ 351436 h 581847"/>
              <a:gd name="connsiteX15" fmla="*/ 498234 w 891934"/>
              <a:gd name="connsiteY15" fmla="*/ 351436 h 581847"/>
              <a:gd name="connsiteX16" fmla="*/ 498234 w 891934"/>
              <a:gd name="connsiteY16" fmla="*/ 193489 h 581847"/>
              <a:gd name="connsiteX17" fmla="*/ 516817 w 891934"/>
              <a:gd name="connsiteY17" fmla="*/ 174907 h 581847"/>
              <a:gd name="connsiteX18" fmla="*/ 691488 w 891934"/>
              <a:gd name="connsiteY18" fmla="*/ 174907 h 581847"/>
              <a:gd name="connsiteX19" fmla="*/ 815986 w 891934"/>
              <a:gd name="connsiteY19" fmla="*/ 50409 h 581847"/>
              <a:gd name="connsiteX20" fmla="*/ 791829 w 891934"/>
              <a:gd name="connsiteY20" fmla="*/ 26251 h 581847"/>
              <a:gd name="connsiteX21" fmla="*/ 892171 w 891934"/>
              <a:gd name="connsiteY21" fmla="*/ 237 h 58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91934" h="581847">
                <a:moveTo>
                  <a:pt x="892171" y="237"/>
                </a:moveTo>
                <a:lnTo>
                  <a:pt x="862440" y="102439"/>
                </a:lnTo>
                <a:lnTo>
                  <a:pt x="838284" y="78282"/>
                </a:lnTo>
                <a:lnTo>
                  <a:pt x="702635" y="213930"/>
                </a:lnTo>
                <a:lnTo>
                  <a:pt x="529823" y="213930"/>
                </a:lnTo>
                <a:lnTo>
                  <a:pt x="529823" y="370019"/>
                </a:lnTo>
                <a:cubicBezTo>
                  <a:pt x="529823" y="379309"/>
                  <a:pt x="522390" y="388601"/>
                  <a:pt x="511241" y="388601"/>
                </a:cubicBezTo>
                <a:lnTo>
                  <a:pt x="291975" y="388601"/>
                </a:lnTo>
                <a:lnTo>
                  <a:pt x="291975" y="563271"/>
                </a:lnTo>
                <a:cubicBezTo>
                  <a:pt x="291975" y="572561"/>
                  <a:pt x="284541" y="581853"/>
                  <a:pt x="273392" y="581853"/>
                </a:cubicBezTo>
                <a:lnTo>
                  <a:pt x="237" y="581853"/>
                </a:lnTo>
                <a:lnTo>
                  <a:pt x="237" y="546547"/>
                </a:lnTo>
                <a:lnTo>
                  <a:pt x="260384" y="546547"/>
                </a:lnTo>
                <a:lnTo>
                  <a:pt x="260384" y="370019"/>
                </a:lnTo>
                <a:cubicBezTo>
                  <a:pt x="260384" y="360729"/>
                  <a:pt x="267818" y="351436"/>
                  <a:pt x="278967" y="351436"/>
                </a:cubicBezTo>
                <a:lnTo>
                  <a:pt x="498234" y="351436"/>
                </a:lnTo>
                <a:lnTo>
                  <a:pt x="498234" y="193489"/>
                </a:lnTo>
                <a:cubicBezTo>
                  <a:pt x="498234" y="184199"/>
                  <a:pt x="505668" y="174907"/>
                  <a:pt x="516817" y="174907"/>
                </a:cubicBezTo>
                <a:lnTo>
                  <a:pt x="691488" y="174907"/>
                </a:lnTo>
                <a:lnTo>
                  <a:pt x="815986" y="50409"/>
                </a:lnTo>
                <a:lnTo>
                  <a:pt x="791829" y="26251"/>
                </a:lnTo>
                <a:lnTo>
                  <a:pt x="892171" y="237"/>
                </a:lnTo>
                <a:close/>
              </a:path>
            </a:pathLst>
          </a:custGeom>
          <a:solidFill>
            <a:srgbClr val="B6A9BD"/>
          </a:solidFill>
          <a:ln w="1730" cap="flat">
            <a:noFill/>
            <a:prstDash val="solid"/>
            <a:miter/>
          </a:ln>
        </p:spPr>
        <p:txBody>
          <a:bodyPr rtlCol="0" anchor="ctr"/>
          <a:p>
            <a:endParaRPr lang="zh-CN" altLang="en-US"/>
          </a:p>
        </p:txBody>
      </p:sp>
      <p:sp>
        <p:nvSpPr>
          <p:cNvPr id="16" name="文本框 15"/>
          <p:cNvSpPr txBox="1"/>
          <p:nvPr/>
        </p:nvSpPr>
        <p:spPr>
          <a:xfrm>
            <a:off x="3475990" y="889953"/>
            <a:ext cx="5080000" cy="583565"/>
          </a:xfrm>
          <a:prstGeom prst="rect">
            <a:avLst/>
          </a:prstGeom>
        </p:spPr>
        <p:txBody>
          <a:bodyPr>
            <a:spAutoFit/>
          </a:bodyPr>
          <a:p>
            <a:pPr indent="0" algn="ctr" defTabSz="266700">
              <a:spcBef>
                <a:spcPct val="0"/>
              </a:spcBef>
              <a:spcAft>
                <a:spcPct val="0"/>
              </a:spcAft>
            </a:pPr>
            <a:r>
              <a:rPr lang="zh-CN" altLang="en-US" sz="3200" b="1" kern="0" noProof="0" dirty="0">
                <a:solidFill>
                  <a:schemeClr val="tx1">
                    <a:lumMod val="85000"/>
                    <a:lumOff val="15000"/>
                  </a:schemeClr>
                </a:solidFill>
                <a:latin typeface="楷体" panose="02010609060101010101" charset="-122"/>
                <a:ea typeface="楷体" panose="02010609060101010101" charset="-122"/>
              </a:rPr>
              <a:t>研究</a:t>
            </a:r>
            <a:r>
              <a:rPr lang="zh-CN" altLang="en-US" sz="3200" b="1" kern="0" noProof="0" dirty="0">
                <a:solidFill>
                  <a:schemeClr val="tx1">
                    <a:lumMod val="85000"/>
                    <a:lumOff val="15000"/>
                  </a:schemeClr>
                </a:solidFill>
                <a:latin typeface="楷体" panose="02010609060101010101" charset="-122"/>
                <a:ea typeface="楷体" panose="02010609060101010101" charset="-122"/>
              </a:rPr>
              <a:t>收获</a:t>
            </a:r>
            <a:endParaRPr lang="zh-CN" altLang="en-US" sz="3200" b="1" kern="0" noProof="0" dirty="0">
              <a:solidFill>
                <a:schemeClr val="tx1">
                  <a:lumMod val="85000"/>
                  <a:lumOff val="15000"/>
                </a:schemeClr>
              </a:solidFill>
              <a:latin typeface="楷体" panose="02010609060101010101" charset="-122"/>
              <a:ea typeface="楷体" panose="02010609060101010101" charset="-122"/>
            </a:endParaRPr>
          </a:p>
        </p:txBody>
      </p:sp>
      <p:sp>
        <p:nvSpPr>
          <p:cNvPr id="15" name="文本框 14"/>
          <p:cNvSpPr txBox="1"/>
          <p:nvPr/>
        </p:nvSpPr>
        <p:spPr>
          <a:xfrm>
            <a:off x="392430" y="5651500"/>
            <a:ext cx="2827020" cy="922020"/>
          </a:xfrm>
          <a:prstGeom prst="rect">
            <a:avLst/>
          </a:prstGeom>
        </p:spPr>
        <p:txBody>
          <a:bodyPr wrap="square">
            <a:spAutoFit/>
          </a:bodyPr>
          <a:p>
            <a:pPr marL="0" indent="0" algn="ctr" defTabSz="266700">
              <a:lnSpc>
                <a:spcPct val="150000"/>
              </a:lnSpc>
              <a:spcBef>
                <a:spcPct val="0"/>
              </a:spcBef>
              <a:spcAft>
                <a:spcPct val="0"/>
              </a:spcAft>
            </a:pPr>
            <a:r>
              <a:rPr lang="zh-CN" altLang="en-US" b="1">
                <a:latin typeface="楷体" panose="02010609060101010101" charset="-122"/>
                <a:ea typeface="楷体" panose="02010609060101010101" charset="-122"/>
                <a:cs typeface="楷体" panose="02010609060101010101" charset="-122"/>
              </a:rPr>
              <a:t>春江街道“老有颐养”</a:t>
            </a:r>
            <a:endParaRPr lang="zh-CN" altLang="en-US" b="1">
              <a:latin typeface="楷体" panose="02010609060101010101" charset="-122"/>
              <a:ea typeface="楷体" panose="02010609060101010101" charset="-122"/>
              <a:cs typeface="楷体" panose="02010609060101010101" charset="-122"/>
            </a:endParaRPr>
          </a:p>
          <a:p>
            <a:pPr marL="0" indent="0" algn="ctr" defTabSz="266700">
              <a:lnSpc>
                <a:spcPct val="150000"/>
              </a:lnSpc>
              <a:spcBef>
                <a:spcPct val="0"/>
              </a:spcBef>
              <a:spcAft>
                <a:spcPct val="0"/>
              </a:spcAft>
            </a:pPr>
            <a:r>
              <a:rPr lang="zh-CN" altLang="en-US" b="1">
                <a:latin typeface="楷体" panose="02010609060101010101" charset="-122"/>
                <a:ea typeface="楷体" panose="02010609060101010101" charset="-122"/>
                <a:cs typeface="楷体" panose="02010609060101010101" charset="-122"/>
              </a:rPr>
              <a:t>的现状</a:t>
            </a:r>
            <a:endParaRPr lang="zh-CN" altLang="en-US" b="1">
              <a:latin typeface="楷体" panose="02010609060101010101" charset="-122"/>
              <a:ea typeface="楷体" panose="02010609060101010101" charset="-122"/>
              <a:cs typeface="楷体" panose="02010609060101010101" charset="-122"/>
            </a:endParaRPr>
          </a:p>
        </p:txBody>
      </p:sp>
      <p:sp>
        <p:nvSpPr>
          <p:cNvPr id="17" name="文本框 16"/>
          <p:cNvSpPr txBox="1"/>
          <p:nvPr/>
        </p:nvSpPr>
        <p:spPr>
          <a:xfrm>
            <a:off x="5718810" y="5209540"/>
            <a:ext cx="1825625" cy="506730"/>
          </a:xfrm>
          <a:prstGeom prst="rect">
            <a:avLst/>
          </a:prstGeom>
        </p:spPr>
        <p:txBody>
          <a:bodyPr wrap="square">
            <a:spAutoFit/>
          </a:bodyPr>
          <a:p>
            <a:pPr marL="0" algn="ctr" defTabSz="266700">
              <a:lnSpc>
                <a:spcPct val="150000"/>
              </a:lnSpc>
              <a:buClrTx/>
              <a:buSzTx/>
              <a:buNone/>
            </a:pPr>
            <a:r>
              <a:rPr lang="zh-CN" altLang="en-US" sz="1800" b="1">
                <a:latin typeface="楷体" panose="02010609060101010101" charset="-122"/>
                <a:ea typeface="楷体" panose="02010609060101010101" charset="-122"/>
                <a:cs typeface="楷体" panose="02010609060101010101" charset="-122"/>
              </a:rPr>
              <a:t>知识体系的完善</a:t>
            </a:r>
            <a:endParaRPr lang="zh-CN" altLang="en-US" sz="1800" b="1">
              <a:latin typeface="楷体" panose="02010609060101010101" charset="-122"/>
              <a:ea typeface="楷体" panose="02010609060101010101" charset="-122"/>
              <a:cs typeface="楷体" panose="02010609060101010101" charset="-122"/>
            </a:endParaRPr>
          </a:p>
        </p:txBody>
      </p:sp>
      <p:sp>
        <p:nvSpPr>
          <p:cNvPr id="19" name="文本框 18"/>
          <p:cNvSpPr txBox="1"/>
          <p:nvPr/>
        </p:nvSpPr>
        <p:spPr>
          <a:xfrm>
            <a:off x="3356610" y="4356735"/>
            <a:ext cx="1825625" cy="506730"/>
          </a:xfrm>
          <a:prstGeom prst="rect">
            <a:avLst/>
          </a:prstGeom>
        </p:spPr>
        <p:txBody>
          <a:bodyPr wrap="square">
            <a:spAutoFit/>
          </a:bodyPr>
          <a:p>
            <a:pPr marL="0" algn="ctr" defTabSz="266700">
              <a:lnSpc>
                <a:spcPct val="150000"/>
              </a:lnSpc>
              <a:buClrTx/>
              <a:buSzTx/>
              <a:buNone/>
            </a:pPr>
            <a:r>
              <a:rPr lang="zh-CN" altLang="en-US" sz="1800" b="1">
                <a:latin typeface="楷体" panose="02010609060101010101" charset="-122"/>
                <a:ea typeface="楷体" panose="02010609060101010101" charset="-122"/>
                <a:cs typeface="楷体" panose="02010609060101010101" charset="-122"/>
              </a:rPr>
              <a:t>实践能力的提升</a:t>
            </a:r>
            <a:endParaRPr lang="zh-CN" altLang="en-US" sz="1800" b="1">
              <a:latin typeface="楷体" panose="02010609060101010101" charset="-122"/>
              <a:ea typeface="楷体" panose="02010609060101010101" charset="-122"/>
              <a:cs typeface="楷体" panose="02010609060101010101" charset="-122"/>
            </a:endParaRPr>
          </a:p>
        </p:txBody>
      </p:sp>
      <p:sp>
        <p:nvSpPr>
          <p:cNvPr id="20" name="文本框 19"/>
          <p:cNvSpPr txBox="1"/>
          <p:nvPr/>
        </p:nvSpPr>
        <p:spPr>
          <a:xfrm>
            <a:off x="7198360" y="3743960"/>
            <a:ext cx="2206625" cy="506730"/>
          </a:xfrm>
          <a:prstGeom prst="rect">
            <a:avLst/>
          </a:prstGeom>
        </p:spPr>
        <p:txBody>
          <a:bodyPr wrap="square">
            <a:spAutoFit/>
          </a:bodyPr>
          <a:p>
            <a:pPr marL="0" algn="ctr" defTabSz="266700">
              <a:lnSpc>
                <a:spcPct val="150000"/>
              </a:lnSpc>
              <a:buClrTx/>
              <a:buSzTx/>
              <a:buNone/>
            </a:pPr>
            <a:r>
              <a:rPr lang="zh-CN" altLang="en-US" sz="1800" b="1">
                <a:latin typeface="楷体" panose="02010609060101010101" charset="-122"/>
                <a:ea typeface="楷体" panose="02010609060101010101" charset="-122"/>
                <a:cs typeface="楷体" panose="02010609060101010101" charset="-122"/>
              </a:rPr>
              <a:t>社会责任感的深化</a:t>
            </a:r>
            <a:endParaRPr lang="zh-CN" altLang="en-US" sz="1800" b="1">
              <a:latin typeface="楷体" panose="02010609060101010101" charset="-122"/>
              <a:ea typeface="楷体" panose="02010609060101010101" charset="-122"/>
              <a:cs typeface="楷体" panose="02010609060101010101" charset="-122"/>
            </a:endParaRPr>
          </a:p>
        </p:txBody>
      </p:sp>
      <p:sp>
        <p:nvSpPr>
          <p:cNvPr id="21" name="文本框 20"/>
          <p:cNvSpPr txBox="1"/>
          <p:nvPr/>
        </p:nvSpPr>
        <p:spPr>
          <a:xfrm>
            <a:off x="4700905" y="3088005"/>
            <a:ext cx="2281555" cy="506730"/>
          </a:xfrm>
          <a:prstGeom prst="rect">
            <a:avLst/>
          </a:prstGeom>
        </p:spPr>
        <p:txBody>
          <a:bodyPr wrap="square">
            <a:spAutoFit/>
          </a:bodyPr>
          <a:p>
            <a:pPr marL="0" algn="ctr" defTabSz="266700">
              <a:lnSpc>
                <a:spcPct val="150000"/>
              </a:lnSpc>
              <a:buClrTx/>
              <a:buSzTx/>
              <a:buNone/>
            </a:pPr>
            <a:r>
              <a:rPr lang="zh-CN" altLang="en-US" sz="1800" b="1">
                <a:latin typeface="楷体" panose="02010609060101010101" charset="-122"/>
                <a:ea typeface="楷体" panose="02010609060101010101" charset="-122"/>
                <a:cs typeface="楷体" panose="02010609060101010101" charset="-122"/>
              </a:rPr>
              <a:t>团队合作的强化</a:t>
            </a:r>
            <a:endParaRPr lang="zh-CN" altLang="en-US" sz="1800" b="1">
              <a:latin typeface="楷体" panose="02010609060101010101" charset="-122"/>
              <a:ea typeface="楷体" panose="02010609060101010101" charset="-122"/>
              <a:cs typeface="楷体" panose="02010609060101010101" charset="-122"/>
            </a:endParaRPr>
          </a:p>
        </p:txBody>
      </p:sp>
      <p:sp>
        <p:nvSpPr>
          <p:cNvPr id="22" name="文本框 21"/>
          <p:cNvSpPr txBox="1"/>
          <p:nvPr/>
        </p:nvSpPr>
        <p:spPr>
          <a:xfrm>
            <a:off x="8956040" y="2709545"/>
            <a:ext cx="1825625" cy="506730"/>
          </a:xfrm>
          <a:prstGeom prst="rect">
            <a:avLst/>
          </a:prstGeom>
        </p:spPr>
        <p:txBody>
          <a:bodyPr wrap="square">
            <a:spAutoFit/>
          </a:bodyPr>
          <a:p>
            <a:pPr marL="0" algn="ctr" defTabSz="266700">
              <a:lnSpc>
                <a:spcPct val="150000"/>
              </a:lnSpc>
              <a:buClrTx/>
              <a:buSzTx/>
              <a:buNone/>
            </a:pPr>
            <a:r>
              <a:rPr lang="zh-CN" altLang="en-US" sz="1800" b="1">
                <a:latin typeface="楷体" panose="02010609060101010101" charset="-122"/>
                <a:ea typeface="楷体" panose="02010609060101010101" charset="-122"/>
                <a:cs typeface="楷体" panose="02010609060101010101" charset="-122"/>
              </a:rPr>
              <a:t>创新思维的培养</a:t>
            </a:r>
            <a:endParaRPr lang="zh-CN" altLang="en-US" sz="1800" b="1">
              <a:latin typeface="楷体" panose="02010609060101010101" charset="-122"/>
              <a:ea typeface="楷体" panose="02010609060101010101" charset="-122"/>
              <a:cs typeface="楷体" panose="02010609060101010101" charset="-122"/>
            </a:endParaRPr>
          </a:p>
        </p:txBody>
      </p:sp>
      <p:sp>
        <p:nvSpPr>
          <p:cNvPr id="25" name="文本框 24"/>
          <p:cNvSpPr txBox="1"/>
          <p:nvPr/>
        </p:nvSpPr>
        <p:spPr>
          <a:xfrm>
            <a:off x="6353175" y="1675130"/>
            <a:ext cx="2820035" cy="506730"/>
          </a:xfrm>
          <a:prstGeom prst="rect">
            <a:avLst/>
          </a:prstGeom>
        </p:spPr>
        <p:txBody>
          <a:bodyPr wrap="square">
            <a:spAutoFit/>
          </a:bodyPr>
          <a:p>
            <a:pPr marL="0" algn="ctr" defTabSz="266700">
              <a:lnSpc>
                <a:spcPct val="150000"/>
              </a:lnSpc>
              <a:buClrTx/>
              <a:buSzTx/>
              <a:buNone/>
            </a:pPr>
            <a:r>
              <a:rPr lang="zh-CN" altLang="en-US" sz="1800" b="1">
                <a:latin typeface="楷体" panose="02010609060101010101" charset="-122"/>
                <a:ea typeface="楷体" panose="02010609060101010101" charset="-122"/>
                <a:cs typeface="楷体" panose="02010609060101010101" charset="-122"/>
              </a:rPr>
              <a:t>传统美德的传承与弘扬</a:t>
            </a:r>
            <a:endParaRPr lang="zh-CN" altLang="en-US" sz="1800" b="1">
              <a:latin typeface="楷体" panose="02010609060101010101" charset="-122"/>
              <a:ea typeface="楷体" panose="02010609060101010101" charset="-122"/>
              <a:cs typeface="楷体" panose="02010609060101010101" charset="-122"/>
            </a:endParaRPr>
          </a:p>
        </p:txBody>
      </p:sp>
      <p:sp>
        <p:nvSpPr>
          <p:cNvPr id="26" name="文本框 25"/>
          <p:cNvSpPr txBox="1"/>
          <p:nvPr/>
        </p:nvSpPr>
        <p:spPr>
          <a:xfrm>
            <a:off x="9602470" y="1342390"/>
            <a:ext cx="2143760" cy="506730"/>
          </a:xfrm>
          <a:prstGeom prst="rect">
            <a:avLst/>
          </a:prstGeom>
        </p:spPr>
        <p:txBody>
          <a:bodyPr wrap="square">
            <a:spAutoFit/>
          </a:bodyPr>
          <a:p>
            <a:pPr marL="0" algn="ctr" defTabSz="266700">
              <a:lnSpc>
                <a:spcPct val="150000"/>
              </a:lnSpc>
              <a:buClrTx/>
              <a:buSzTx/>
              <a:buNone/>
            </a:pPr>
            <a:r>
              <a:rPr lang="zh-CN" altLang="en-US" sz="1800" b="1">
                <a:latin typeface="楷体" panose="02010609060101010101" charset="-122"/>
                <a:ea typeface="楷体" panose="02010609060101010101" charset="-122"/>
                <a:cs typeface="楷体" panose="02010609060101010101" charset="-122"/>
              </a:rPr>
              <a:t> 社会影响力的提升</a:t>
            </a:r>
            <a:endParaRPr lang="zh-CN" altLang="en-US" sz="1800" b="1">
              <a:latin typeface="楷体" panose="02010609060101010101" charset="-122"/>
              <a:ea typeface="楷体" panose="02010609060101010101" charset="-122"/>
              <a:cs typeface="楷体" panose="0201060906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7" grpId="0"/>
      <p:bldP spid="17" grpId="1"/>
      <p:bldP spid="19" grpId="0"/>
      <p:bldP spid="19" grpId="1"/>
      <p:bldP spid="20" grpId="0"/>
      <p:bldP spid="20" grpId="1"/>
      <p:bldP spid="21" grpId="0"/>
      <p:bldP spid="21" grpId="1"/>
      <p:bldP spid="22" grpId="0"/>
      <p:bldP spid="22" grpId="1"/>
      <p:bldP spid="25" grpId="0"/>
      <p:bldP spid="25" grpId="1"/>
      <p:bldP spid="26" grpId="0"/>
      <p:bldP spid="2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282575" y="294005"/>
            <a:ext cx="11591290" cy="6229985"/>
            <a:chOff x="1595" y="1243"/>
            <a:chExt cx="16410" cy="8532"/>
          </a:xfrm>
        </p:grpSpPr>
        <p:sp>
          <p:nvSpPr>
            <p:cNvPr id="7" name="矩形 6"/>
            <p:cNvSpPr/>
            <p:nvPr/>
          </p:nvSpPr>
          <p:spPr>
            <a:xfrm>
              <a:off x="1757" y="1428"/>
              <a:ext cx="16067" cy="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对老年人的心理需求关注不够</a:t>
              </a:r>
              <a:endParaRPr lang="zh-CN" altLang="en-US"/>
            </a:p>
          </p:txBody>
        </p:sp>
        <p:sp>
          <p:nvSpPr>
            <p:cNvPr id="8" name="矩形 7"/>
            <p:cNvSpPr/>
            <p:nvPr/>
          </p:nvSpPr>
          <p:spPr>
            <a:xfrm>
              <a:off x="1595" y="1243"/>
              <a:ext cx="16411" cy="8533"/>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6" name="图片 5" descr="5"/>
          <p:cNvPicPr>
            <a:picLocks noChangeAspect="1"/>
          </p:cNvPicPr>
          <p:nvPr/>
        </p:nvPicPr>
        <p:blipFill>
          <a:blip r:embed="rId1"/>
          <a:stretch>
            <a:fillRect/>
          </a:stretch>
        </p:blipFill>
        <p:spPr>
          <a:xfrm rot="10800000" flipH="1">
            <a:off x="5381625" y="4445"/>
            <a:ext cx="1379220" cy="875030"/>
          </a:xfrm>
          <a:prstGeom prst="rect">
            <a:avLst/>
          </a:prstGeom>
        </p:spPr>
      </p:pic>
      <p:pic>
        <p:nvPicPr>
          <p:cNvPr id="3" name="图片 2" descr="bloom-blooming-blossom-730752"/>
          <p:cNvPicPr>
            <a:picLocks noChangeAspect="1"/>
          </p:cNvPicPr>
          <p:nvPr/>
        </p:nvPicPr>
        <p:blipFill>
          <a:blip r:embed="rId2"/>
          <a:stretch>
            <a:fillRect/>
          </a:stretch>
        </p:blipFill>
        <p:spPr>
          <a:xfrm>
            <a:off x="1149350" y="2017395"/>
            <a:ext cx="2347595" cy="1760855"/>
          </a:xfrm>
          <a:prstGeom prst="rect">
            <a:avLst/>
          </a:prstGeom>
        </p:spPr>
      </p:pic>
      <p:pic>
        <p:nvPicPr>
          <p:cNvPr id="4" name="图片 3" descr="bloom-blossom-flora-1103624"/>
          <p:cNvPicPr>
            <a:picLocks noChangeAspect="1"/>
          </p:cNvPicPr>
          <p:nvPr/>
        </p:nvPicPr>
        <p:blipFill>
          <a:blip r:embed="rId3"/>
          <a:stretch>
            <a:fillRect/>
          </a:stretch>
        </p:blipFill>
        <p:spPr>
          <a:xfrm>
            <a:off x="4904740" y="2014855"/>
            <a:ext cx="2347595" cy="1763395"/>
          </a:xfrm>
          <a:prstGeom prst="rect">
            <a:avLst/>
          </a:prstGeom>
        </p:spPr>
      </p:pic>
      <p:pic>
        <p:nvPicPr>
          <p:cNvPr id="5" name="图片 4" descr="bloom-blooming-blossom-730752"/>
          <p:cNvPicPr>
            <a:picLocks noChangeAspect="1"/>
          </p:cNvPicPr>
          <p:nvPr/>
        </p:nvPicPr>
        <p:blipFill>
          <a:blip r:embed="rId2"/>
          <a:stretch>
            <a:fillRect/>
          </a:stretch>
        </p:blipFill>
        <p:spPr>
          <a:xfrm>
            <a:off x="8660130" y="2017395"/>
            <a:ext cx="2347595" cy="1760855"/>
          </a:xfrm>
          <a:prstGeom prst="rect">
            <a:avLst/>
          </a:prstGeom>
        </p:spPr>
      </p:pic>
      <p:sp>
        <p:nvSpPr>
          <p:cNvPr id="16" name="文本框 15"/>
          <p:cNvSpPr txBox="1"/>
          <p:nvPr/>
        </p:nvSpPr>
        <p:spPr>
          <a:xfrm>
            <a:off x="3582670" y="879158"/>
            <a:ext cx="5080000" cy="583565"/>
          </a:xfrm>
          <a:prstGeom prst="rect">
            <a:avLst/>
          </a:prstGeom>
        </p:spPr>
        <p:txBody>
          <a:bodyPr>
            <a:spAutoFit/>
          </a:bodyPr>
          <a:p>
            <a:pPr indent="0" algn="ctr" defTabSz="266700">
              <a:spcBef>
                <a:spcPct val="0"/>
              </a:spcBef>
              <a:spcAft>
                <a:spcPct val="0"/>
              </a:spcAft>
            </a:pPr>
            <a:r>
              <a:rPr lang="zh-CN" altLang="en-US" sz="3200" b="1" kern="0" noProof="0" dirty="0">
                <a:solidFill>
                  <a:schemeClr val="tx1">
                    <a:lumMod val="85000"/>
                    <a:lumOff val="15000"/>
                  </a:schemeClr>
                </a:solidFill>
                <a:latin typeface="楷体" panose="02010609060101010101" charset="-122"/>
                <a:ea typeface="楷体" panose="02010609060101010101" charset="-122"/>
              </a:rPr>
              <a:t>研究</a:t>
            </a:r>
            <a:r>
              <a:rPr lang="zh-CN" altLang="en-US" sz="3200" b="1" kern="0" noProof="0" dirty="0">
                <a:solidFill>
                  <a:schemeClr val="tx1">
                    <a:lumMod val="85000"/>
                    <a:lumOff val="15000"/>
                  </a:schemeClr>
                </a:solidFill>
                <a:latin typeface="楷体" panose="02010609060101010101" charset="-122"/>
                <a:ea typeface="楷体" panose="02010609060101010101" charset="-122"/>
              </a:rPr>
              <a:t>反思</a:t>
            </a:r>
            <a:endParaRPr lang="zh-CN" altLang="en-US" sz="3200" b="1" kern="0" noProof="0" dirty="0">
              <a:solidFill>
                <a:schemeClr val="tx1">
                  <a:lumMod val="85000"/>
                  <a:lumOff val="15000"/>
                </a:schemeClr>
              </a:solidFill>
              <a:latin typeface="楷体" panose="02010609060101010101" charset="-122"/>
              <a:ea typeface="楷体" panose="02010609060101010101" charset="-122"/>
            </a:endParaRPr>
          </a:p>
        </p:txBody>
      </p:sp>
      <p:sp>
        <p:nvSpPr>
          <p:cNvPr id="17" name="文本框 16"/>
          <p:cNvSpPr txBox="1"/>
          <p:nvPr/>
        </p:nvSpPr>
        <p:spPr>
          <a:xfrm>
            <a:off x="1234440" y="3928745"/>
            <a:ext cx="2348230" cy="506730"/>
          </a:xfrm>
          <a:prstGeom prst="rect">
            <a:avLst/>
          </a:prstGeom>
        </p:spPr>
        <p:txBody>
          <a:bodyPr wrap="square">
            <a:spAutoFit/>
          </a:bodyPr>
          <a:p>
            <a:pPr marL="304800" indent="-266700" algn="just" defTabSz="266700">
              <a:lnSpc>
                <a:spcPct val="150000"/>
              </a:lnSpc>
              <a:spcBef>
                <a:spcPct val="0"/>
              </a:spcBef>
              <a:spcAft>
                <a:spcPct val="0"/>
              </a:spcAft>
            </a:pPr>
            <a:r>
              <a:rPr lang="zh-CN" altLang="en-US" sz="1800" b="1">
                <a:latin typeface="楷体" panose="02010609060101010101" charset="-122"/>
                <a:ea typeface="楷体" panose="02010609060101010101" charset="-122"/>
                <a:cs typeface="楷体" panose="02010609060101010101" charset="-122"/>
              </a:rPr>
              <a:t>采访技巧有待提高</a:t>
            </a:r>
            <a:endParaRPr lang="zh-CN" altLang="en-US" sz="1800" b="1">
              <a:latin typeface="楷体" panose="02010609060101010101" charset="-122"/>
              <a:ea typeface="楷体" panose="02010609060101010101" charset="-122"/>
              <a:cs typeface="楷体" panose="02010609060101010101" charset="-122"/>
            </a:endParaRPr>
          </a:p>
        </p:txBody>
      </p:sp>
      <p:sp>
        <p:nvSpPr>
          <p:cNvPr id="21" name="文本框 20"/>
          <p:cNvSpPr txBox="1"/>
          <p:nvPr/>
        </p:nvSpPr>
        <p:spPr>
          <a:xfrm>
            <a:off x="4590415" y="3960813"/>
            <a:ext cx="5080000" cy="506730"/>
          </a:xfrm>
          <a:prstGeom prst="rect">
            <a:avLst/>
          </a:prstGeom>
        </p:spPr>
        <p:txBody>
          <a:bodyPr>
            <a:spAutoFit/>
          </a:bodyPr>
          <a:p>
            <a:pPr marL="304800" indent="-266700" algn="just" defTabSz="266700">
              <a:lnSpc>
                <a:spcPct val="150000"/>
              </a:lnSpc>
              <a:buClrTx/>
              <a:buSzTx/>
              <a:buFontTx/>
            </a:pPr>
            <a:r>
              <a:rPr lang="zh-CN" altLang="en-US" sz="1800" b="1">
                <a:latin typeface="楷体" panose="02010609060101010101" charset="-122"/>
                <a:ea typeface="楷体" panose="02010609060101010101" charset="-122"/>
                <a:cs typeface="楷体" panose="02010609060101010101" charset="-122"/>
              </a:rPr>
              <a:t>对老年人的心理需求关注不够</a:t>
            </a:r>
            <a:endParaRPr lang="zh-CN" altLang="en-US" sz="1800" b="1">
              <a:latin typeface="楷体" panose="02010609060101010101" charset="-122"/>
              <a:ea typeface="楷体" panose="02010609060101010101" charset="-122"/>
              <a:cs typeface="楷体" panose="02010609060101010101" charset="-122"/>
            </a:endParaRPr>
          </a:p>
        </p:txBody>
      </p:sp>
      <p:sp>
        <p:nvSpPr>
          <p:cNvPr id="22" name="文本框 21"/>
          <p:cNvSpPr txBox="1"/>
          <p:nvPr/>
        </p:nvSpPr>
        <p:spPr>
          <a:xfrm>
            <a:off x="8616950" y="3939858"/>
            <a:ext cx="5080000" cy="506730"/>
          </a:xfrm>
          <a:prstGeom prst="rect">
            <a:avLst/>
          </a:prstGeom>
        </p:spPr>
        <p:txBody>
          <a:bodyPr>
            <a:spAutoFit/>
          </a:bodyPr>
          <a:p>
            <a:pPr marL="304800" indent="-266700" algn="just" defTabSz="266700">
              <a:lnSpc>
                <a:spcPct val="150000"/>
              </a:lnSpc>
              <a:buClrTx/>
              <a:buSzTx/>
              <a:buFontTx/>
            </a:pPr>
            <a:r>
              <a:rPr lang="zh-CN" altLang="en-US" sz="1800" b="1">
                <a:latin typeface="楷体" panose="02010609060101010101" charset="-122"/>
                <a:ea typeface="楷体" panose="02010609060101010101" charset="-122"/>
                <a:cs typeface="楷体" panose="02010609060101010101" charset="-122"/>
              </a:rPr>
              <a:t>对政策的理解不够深入</a:t>
            </a:r>
            <a:endParaRPr lang="zh-CN" altLang="en-US" sz="1800" b="1">
              <a:latin typeface="楷体" panose="02010609060101010101" charset="-122"/>
              <a:ea typeface="楷体" panose="02010609060101010101" charset="-122"/>
              <a:cs typeface="楷体" panose="02010609060101010101" charset="-122"/>
            </a:endParaRPr>
          </a:p>
        </p:txBody>
      </p:sp>
      <p:sp>
        <p:nvSpPr>
          <p:cNvPr id="23" name="文本框 22"/>
          <p:cNvSpPr txBox="1"/>
          <p:nvPr/>
        </p:nvSpPr>
        <p:spPr>
          <a:xfrm>
            <a:off x="575945" y="4435475"/>
            <a:ext cx="3493770" cy="1876425"/>
          </a:xfrm>
          <a:prstGeom prst="rect">
            <a:avLst/>
          </a:prstGeom>
          <a:noFill/>
        </p:spPr>
        <p:txBody>
          <a:bodyPr wrap="square" rtlCol="0">
            <a:spAutoFit/>
          </a:bodyPr>
          <a:p>
            <a:r>
              <a:rPr lang="en-US" altLang="zh-CN"/>
              <a:t>   </a:t>
            </a:r>
            <a:r>
              <a:rPr lang="en-US" altLang="zh-CN" sz="2000"/>
              <a:t>   </a:t>
            </a:r>
            <a:r>
              <a:rPr lang="zh-CN" altLang="en-US" sz="1600">
                <a:latin typeface="楷体" panose="02010609060101010101" charset="-122"/>
                <a:ea typeface="楷体" panose="02010609060101010101" charset="-122"/>
              </a:rPr>
              <a:t>在采访老人和养老机构工作人员时，我们发现自身采访技巧不足，问题不够清晰，导致老人难以理解或回答不详细，尤其在面对听力不佳的老人时更显手足无措。此次经历让我们意识到，采访前需做更多准备，设计易懂问题，并学会耐心倾听和引导。</a:t>
            </a:r>
            <a:endParaRPr lang="zh-CN" altLang="en-US" sz="1600">
              <a:latin typeface="楷体" panose="02010609060101010101" charset="-122"/>
              <a:ea typeface="楷体" panose="02010609060101010101" charset="-122"/>
            </a:endParaRPr>
          </a:p>
        </p:txBody>
      </p:sp>
      <p:sp>
        <p:nvSpPr>
          <p:cNvPr id="25" name="文本框 24"/>
          <p:cNvSpPr txBox="1"/>
          <p:nvPr/>
        </p:nvSpPr>
        <p:spPr>
          <a:xfrm>
            <a:off x="4349115" y="4497070"/>
            <a:ext cx="3809365" cy="1814830"/>
          </a:xfrm>
          <a:prstGeom prst="rect">
            <a:avLst/>
          </a:prstGeom>
          <a:noFill/>
        </p:spPr>
        <p:txBody>
          <a:bodyPr wrap="square" rtlCol="0">
            <a:spAutoFit/>
          </a:bodyPr>
          <a:p>
            <a:r>
              <a:rPr lang="en-US" altLang="zh-CN" sz="1600">
                <a:latin typeface="楷体" panose="02010609060101010101" charset="-122"/>
                <a:ea typeface="楷体" panose="02010609060101010101" charset="-122"/>
              </a:rPr>
              <a:t>    </a:t>
            </a:r>
            <a:r>
              <a:rPr lang="zh-CN" altLang="en-US" sz="1600">
                <a:latin typeface="楷体" panose="02010609060101010101" charset="-122"/>
                <a:ea typeface="楷体" panose="02010609060101010101" charset="-122"/>
              </a:rPr>
              <a:t>在研究过程中，我们更多地关注了老年人的生活需求和物质条件，但对他们的心理需求关注得不够。比如，很多老人虽然生活条件不错，但他们内心可能感到孤独，渴望更多的陪伴和关爱。下次我们会更加关注老年人的心理健康，设计一些活动来帮助他们缓解孤独感。</a:t>
            </a:r>
            <a:endParaRPr lang="zh-CN" altLang="en-US" sz="1600">
              <a:latin typeface="楷体" panose="02010609060101010101" charset="-122"/>
              <a:ea typeface="楷体" panose="02010609060101010101" charset="-122"/>
            </a:endParaRPr>
          </a:p>
        </p:txBody>
      </p:sp>
      <p:sp>
        <p:nvSpPr>
          <p:cNvPr id="27" name="文本框 26"/>
          <p:cNvSpPr txBox="1"/>
          <p:nvPr/>
        </p:nvSpPr>
        <p:spPr>
          <a:xfrm>
            <a:off x="8223885" y="4497070"/>
            <a:ext cx="3395980" cy="1844040"/>
          </a:xfrm>
          <a:prstGeom prst="rect">
            <a:avLst/>
          </a:prstGeom>
          <a:noFill/>
        </p:spPr>
        <p:txBody>
          <a:bodyPr wrap="square" rtlCol="0">
            <a:noAutofit/>
          </a:bodyPr>
          <a:p>
            <a:r>
              <a:rPr lang="en-US" altLang="zh-CN" sz="1600">
                <a:latin typeface="楷体" panose="02010609060101010101" charset="-122"/>
                <a:ea typeface="楷体" panose="02010609060101010101" charset="-122"/>
              </a:rPr>
              <a:t>    </a:t>
            </a:r>
            <a:r>
              <a:rPr lang="zh-CN" altLang="en-US" sz="1600">
                <a:latin typeface="楷体" panose="02010609060101010101" charset="-122"/>
                <a:ea typeface="楷体" panose="02010609060101010101" charset="-122"/>
              </a:rPr>
              <a:t>在研究过程中，我们查阅了很多关于养老政策的文件，但由于年龄和知识储备的限制，我们对一些政策的理解还不够深入。比如，政府对养老机构的补贴政策、适老化改造的具体实施细节等，我们还需要进一步学习和了解。</a:t>
            </a:r>
            <a:endParaRPr lang="zh-CN" altLang="en-US" sz="1600">
              <a:latin typeface="楷体" panose="02010609060101010101" charset="-122"/>
              <a:ea typeface="楷体" panose="02010609060101010101"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heel(1)">
                                      <p:cBhvr>
                                        <p:cTn id="10" dur="2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heel(1)">
                                      <p:cBhvr>
                                        <p:cTn id="15" dur="2000"/>
                                        <p:tgtEl>
                                          <p:spTgt spid="21"/>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heel(1)">
                                      <p:cBhvr>
                                        <p:cTn id="18" dur="2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heel(1)">
                                      <p:cBhvr>
                                        <p:cTn id="23" dur="2000"/>
                                        <p:tgtEl>
                                          <p:spTgt spid="22"/>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heel(1)">
                                      <p:cBhvr>
                                        <p:cTn id="26"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17" grpId="1"/>
      <p:bldP spid="23" grpId="1"/>
      <p:bldP spid="21" grpId="0"/>
      <p:bldP spid="25" grpId="0"/>
      <p:bldP spid="21" grpId="1"/>
      <p:bldP spid="25" grpId="1"/>
      <p:bldP spid="22" grpId="0"/>
      <p:bldP spid="27" grpId="0"/>
      <p:bldP spid="22" grpId="1"/>
      <p:bldP spid="2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1115695" y="906780"/>
            <a:ext cx="10202545" cy="5190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1"/>
          <p:cNvPicPr>
            <a:picLocks noChangeAspect="1"/>
          </p:cNvPicPr>
          <p:nvPr/>
        </p:nvPicPr>
        <p:blipFill>
          <a:blip r:embed="rId1"/>
          <a:stretch>
            <a:fillRect/>
          </a:stretch>
        </p:blipFill>
        <p:spPr>
          <a:xfrm>
            <a:off x="-635" y="-17145"/>
            <a:ext cx="2372360" cy="4866640"/>
          </a:xfrm>
          <a:prstGeom prst="rect">
            <a:avLst/>
          </a:prstGeom>
        </p:spPr>
      </p:pic>
      <p:sp>
        <p:nvSpPr>
          <p:cNvPr id="8" name="矩形 7"/>
          <p:cNvSpPr/>
          <p:nvPr/>
        </p:nvSpPr>
        <p:spPr>
          <a:xfrm>
            <a:off x="1012825" y="789305"/>
            <a:ext cx="10420985" cy="5418455"/>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descr="4"/>
          <p:cNvPicPr>
            <a:picLocks noChangeAspect="1"/>
          </p:cNvPicPr>
          <p:nvPr/>
        </p:nvPicPr>
        <p:blipFill>
          <a:blip r:embed="rId2"/>
          <a:stretch>
            <a:fillRect/>
          </a:stretch>
        </p:blipFill>
        <p:spPr>
          <a:xfrm flipH="1">
            <a:off x="9897110" y="2515235"/>
            <a:ext cx="2317115" cy="4364990"/>
          </a:xfrm>
          <a:prstGeom prst="rect">
            <a:avLst/>
          </a:prstGeom>
        </p:spPr>
      </p:pic>
      <p:sp>
        <p:nvSpPr>
          <p:cNvPr id="25" name="文本框 24"/>
          <p:cNvSpPr txBox="1"/>
          <p:nvPr/>
        </p:nvSpPr>
        <p:spPr>
          <a:xfrm>
            <a:off x="4862830" y="1492250"/>
            <a:ext cx="4023995" cy="4507865"/>
          </a:xfrm>
          <a:prstGeom prst="rect">
            <a:avLst/>
          </a:prstGeom>
          <a:noFill/>
        </p:spPr>
        <p:txBody>
          <a:bodyPr wrap="square" rtlCol="0">
            <a:spAutoFit/>
          </a:bodyPr>
          <a:p>
            <a:pPr marL="0" marR="0" lvl="0" algn="l" defTabSz="914400" rtl="0" eaLnBrk="1" latinLnBrk="0" hangingPunct="1">
              <a:spcBef>
                <a:spcPts val="0"/>
              </a:spcBef>
              <a:spcAft>
                <a:spcPts val="0"/>
              </a:spcAft>
              <a:buClrTx/>
              <a:buSzTx/>
              <a:buFontTx/>
              <a:buNone/>
              <a:defRPr/>
            </a:pPr>
            <a:r>
              <a:rPr lang="en-US" altLang="zh-CN" sz="28700" noProof="0" dirty="0">
                <a:ln>
                  <a:noFill/>
                </a:ln>
                <a:solidFill>
                  <a:srgbClr val="57495F">
                    <a:alpha val="12000"/>
                  </a:srgbClr>
                </a:solidFill>
                <a:uLnTx/>
                <a:uFillTx/>
                <a:latin typeface="方正启体繁体" panose="03000509000000000000" charset="-122"/>
                <a:ea typeface="方正启体繁体" panose="03000509000000000000" charset="-122"/>
                <a:sym typeface="+mn-ea"/>
              </a:rPr>
              <a:t>05</a:t>
            </a:r>
            <a:endParaRPr lang="en-US" altLang="zh-CN" sz="28700" noProof="0" dirty="0">
              <a:ln>
                <a:noFill/>
              </a:ln>
              <a:solidFill>
                <a:srgbClr val="57495F">
                  <a:alpha val="12000"/>
                </a:srgbClr>
              </a:solidFill>
              <a:uLnTx/>
              <a:uFillTx/>
              <a:latin typeface="方正启体繁体" panose="03000509000000000000" charset="-122"/>
              <a:ea typeface="方正启体繁体" panose="03000509000000000000" charset="-122"/>
              <a:sym typeface="+mn-ea"/>
            </a:endParaRPr>
          </a:p>
        </p:txBody>
      </p:sp>
      <p:sp>
        <p:nvSpPr>
          <p:cNvPr id="4" name="文本框 3"/>
          <p:cNvSpPr txBox="1"/>
          <p:nvPr/>
        </p:nvSpPr>
        <p:spPr>
          <a:xfrm>
            <a:off x="2804160" y="3145155"/>
            <a:ext cx="7332345" cy="713740"/>
          </a:xfrm>
          <a:prstGeom prst="rect">
            <a:avLst/>
          </a:prstGeom>
          <a:noFill/>
        </p:spPr>
        <p:txBody>
          <a:bodyPr anchor="ctr"/>
          <a:p>
            <a:pPr marL="0" marR="0" lvl="0" indent="0" algn="ctr" defTabSz="914400" rtl="0" eaLnBrk="1" fontAlgn="t" latinLnBrk="0" hangingPunct="1">
              <a:spcBef>
                <a:spcPts val="0"/>
              </a:spcBef>
              <a:spcAft>
                <a:spcPts val="0"/>
              </a:spcAft>
              <a:buClrTx/>
              <a:buSzTx/>
              <a:buFontTx/>
              <a:buNone/>
              <a:defRPr/>
            </a:pPr>
            <a:r>
              <a:rPr lang="zh-CN" altLang="en-US" sz="6600" b="1" kern="0" noProof="0" dirty="0">
                <a:ln>
                  <a:noFill/>
                </a:ln>
                <a:solidFill>
                  <a:schemeClr val="tx1">
                    <a:lumMod val="85000"/>
                    <a:lumOff val="15000"/>
                  </a:schemeClr>
                </a:solidFill>
                <a:effectLst/>
                <a:uLnTx/>
                <a:uFillTx/>
                <a:latin typeface="华康行楷体 W5" panose="03000509000000000000" charset="-122"/>
                <a:ea typeface="华康行楷体 W5" panose="03000509000000000000" charset="-122"/>
                <a:sym typeface="+mn-ea"/>
              </a:rPr>
              <a:t>未来展望与</a:t>
            </a:r>
            <a:r>
              <a:rPr lang="zh-CN" altLang="en-US" sz="6600" b="1" kern="0" noProof="0" dirty="0">
                <a:ln>
                  <a:noFill/>
                </a:ln>
                <a:solidFill>
                  <a:schemeClr val="tx1">
                    <a:lumMod val="85000"/>
                    <a:lumOff val="15000"/>
                  </a:schemeClr>
                </a:solidFill>
                <a:effectLst/>
                <a:uLnTx/>
                <a:uFillTx/>
                <a:latin typeface="华康行楷体 W5" panose="03000509000000000000" charset="-122"/>
                <a:ea typeface="华康行楷体 W5" panose="03000509000000000000" charset="-122"/>
                <a:sym typeface="+mn-ea"/>
              </a:rPr>
              <a:t>规划</a:t>
            </a:r>
            <a:endParaRPr lang="zh-CN" altLang="en-US" sz="6600" b="1" kern="0" noProof="0" dirty="0">
              <a:ln>
                <a:noFill/>
              </a:ln>
              <a:solidFill>
                <a:schemeClr val="tx1">
                  <a:lumMod val="85000"/>
                  <a:lumOff val="15000"/>
                </a:schemeClr>
              </a:solidFill>
              <a:effectLst/>
              <a:uLnTx/>
              <a:uFillTx/>
              <a:latin typeface="华康行楷体 W5" panose="03000509000000000000" charset="-122"/>
              <a:ea typeface="华康行楷体 W5" panose="03000509000000000000" charset="-122"/>
              <a:sym typeface="+mn-ea"/>
            </a:endParaRPr>
          </a:p>
        </p:txBody>
      </p:sp>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168275" y="421005"/>
            <a:ext cx="11591290" cy="6229985"/>
            <a:chOff x="1595" y="1243"/>
            <a:chExt cx="16410" cy="8532"/>
          </a:xfrm>
        </p:grpSpPr>
        <p:sp>
          <p:nvSpPr>
            <p:cNvPr id="7" name="矩形 6"/>
            <p:cNvSpPr/>
            <p:nvPr/>
          </p:nvSpPr>
          <p:spPr>
            <a:xfrm>
              <a:off x="1757" y="1428"/>
              <a:ext cx="16067" cy="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595" y="1243"/>
              <a:ext cx="16411" cy="8533"/>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6" name="图片 5" descr="5"/>
          <p:cNvPicPr>
            <a:picLocks noChangeAspect="1"/>
          </p:cNvPicPr>
          <p:nvPr/>
        </p:nvPicPr>
        <p:blipFill>
          <a:blip r:embed="rId1"/>
          <a:stretch>
            <a:fillRect/>
          </a:stretch>
        </p:blipFill>
        <p:spPr>
          <a:xfrm rot="10800000" flipH="1">
            <a:off x="5381625" y="4445"/>
            <a:ext cx="1379220" cy="875030"/>
          </a:xfrm>
          <a:prstGeom prst="rect">
            <a:avLst/>
          </a:prstGeom>
        </p:spPr>
      </p:pic>
      <p:pic>
        <p:nvPicPr>
          <p:cNvPr id="4" name="图片 3" descr="2"/>
          <p:cNvPicPr>
            <a:picLocks noChangeAspect="1"/>
          </p:cNvPicPr>
          <p:nvPr/>
        </p:nvPicPr>
        <p:blipFill>
          <a:blip r:embed="rId2"/>
          <a:stretch>
            <a:fillRect/>
          </a:stretch>
        </p:blipFill>
        <p:spPr>
          <a:xfrm flipH="1">
            <a:off x="-29845" y="2602230"/>
            <a:ext cx="2413635" cy="4250690"/>
          </a:xfrm>
          <a:prstGeom prst="rect">
            <a:avLst/>
          </a:prstGeom>
        </p:spPr>
      </p:pic>
      <p:sp>
        <p:nvSpPr>
          <p:cNvPr id="34" name="Freeform 5"/>
          <p:cNvSpPr/>
          <p:nvPr/>
        </p:nvSpPr>
        <p:spPr bwMode="auto">
          <a:xfrm rot="10800000" flipV="1">
            <a:off x="1288415" y="995680"/>
            <a:ext cx="1400810" cy="124142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B6A9BD"/>
          </a:solidFill>
          <a:ln w="25400">
            <a:noFill/>
          </a:ln>
          <a:effectLst/>
        </p:spPr>
        <p:txBody>
          <a:bodyPr vert="horz" wrap="square" lIns="91440" tIns="45720" rIns="91440" bIns="45720" numCol="1" anchor="t" anchorCtr="0" compatLnSpc="1"/>
          <a:p>
            <a:endParaRPr lang="zh-CN" altLang="en-US">
              <a:solidFill>
                <a:prstClr val="black"/>
              </a:solidFill>
            </a:endParaRPr>
          </a:p>
        </p:txBody>
      </p:sp>
      <p:sp>
        <p:nvSpPr>
          <p:cNvPr id="35" name="文本框 34"/>
          <p:cNvSpPr txBox="1"/>
          <p:nvPr/>
        </p:nvSpPr>
        <p:spPr>
          <a:xfrm>
            <a:off x="1784985" y="1268095"/>
            <a:ext cx="652780" cy="706755"/>
          </a:xfrm>
          <a:prstGeom prst="rect">
            <a:avLst/>
          </a:prstGeom>
          <a:noFill/>
        </p:spPr>
        <p:txBody>
          <a:bodyPr wrap="square" rtlCol="0">
            <a:spAutoFit/>
          </a:bodyPr>
          <a:p>
            <a:r>
              <a:rPr lang="en-US" altLang="zh-CN" sz="4000" b="1">
                <a:solidFill>
                  <a:schemeClr val="bg1"/>
                </a:solidFill>
                <a:latin typeface="楷体" panose="02010609060101010101" charset="-122"/>
                <a:ea typeface="楷体" panose="02010609060101010101" charset="-122"/>
              </a:rPr>
              <a:t>1</a:t>
            </a:r>
            <a:endParaRPr lang="en-US" altLang="zh-CN" sz="4000" b="1">
              <a:solidFill>
                <a:schemeClr val="bg1"/>
              </a:solidFill>
              <a:latin typeface="楷体" panose="02010609060101010101" charset="-122"/>
              <a:ea typeface="楷体" panose="02010609060101010101" charset="-122"/>
            </a:endParaRPr>
          </a:p>
        </p:txBody>
      </p:sp>
      <p:sp>
        <p:nvSpPr>
          <p:cNvPr id="36" name="Freeform 5"/>
          <p:cNvSpPr/>
          <p:nvPr/>
        </p:nvSpPr>
        <p:spPr bwMode="auto">
          <a:xfrm rot="10800000" flipV="1">
            <a:off x="1901190" y="2461260"/>
            <a:ext cx="1400810" cy="124142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B6A9BD"/>
          </a:solidFill>
          <a:ln w="25400">
            <a:noFill/>
          </a:ln>
          <a:effectLst/>
        </p:spPr>
        <p:txBody>
          <a:bodyPr vert="horz" wrap="square" lIns="91440" tIns="45720" rIns="91440" bIns="45720" numCol="1" anchor="t" anchorCtr="0" compatLnSpc="1"/>
          <a:p>
            <a:endParaRPr lang="zh-CN" altLang="en-US">
              <a:solidFill>
                <a:prstClr val="black"/>
              </a:solidFill>
            </a:endParaRPr>
          </a:p>
        </p:txBody>
      </p:sp>
      <p:sp>
        <p:nvSpPr>
          <p:cNvPr id="37" name="文本框 36"/>
          <p:cNvSpPr txBox="1"/>
          <p:nvPr/>
        </p:nvSpPr>
        <p:spPr>
          <a:xfrm>
            <a:off x="2397760" y="2733675"/>
            <a:ext cx="652780" cy="706755"/>
          </a:xfrm>
          <a:prstGeom prst="rect">
            <a:avLst/>
          </a:prstGeom>
          <a:noFill/>
        </p:spPr>
        <p:txBody>
          <a:bodyPr wrap="square" rtlCol="0">
            <a:spAutoFit/>
          </a:bodyPr>
          <a:p>
            <a:r>
              <a:rPr lang="en-US" altLang="zh-CN" sz="4000" b="1">
                <a:solidFill>
                  <a:schemeClr val="bg1"/>
                </a:solidFill>
                <a:latin typeface="楷体" panose="02010609060101010101" charset="-122"/>
                <a:ea typeface="楷体" panose="02010609060101010101" charset="-122"/>
              </a:rPr>
              <a:t>2</a:t>
            </a:r>
            <a:endParaRPr lang="en-US" altLang="zh-CN" sz="4000" b="1">
              <a:solidFill>
                <a:schemeClr val="bg1"/>
              </a:solidFill>
              <a:latin typeface="楷体" panose="02010609060101010101" charset="-122"/>
              <a:ea typeface="楷体" panose="02010609060101010101" charset="-122"/>
            </a:endParaRPr>
          </a:p>
        </p:txBody>
      </p:sp>
      <p:sp>
        <p:nvSpPr>
          <p:cNvPr id="38" name="Freeform 5"/>
          <p:cNvSpPr/>
          <p:nvPr/>
        </p:nvSpPr>
        <p:spPr bwMode="auto">
          <a:xfrm rot="10800000" flipV="1">
            <a:off x="2462530" y="3907790"/>
            <a:ext cx="1400810" cy="124142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B6A9BD"/>
          </a:solidFill>
          <a:ln w="25400">
            <a:noFill/>
          </a:ln>
          <a:effectLst/>
        </p:spPr>
        <p:txBody>
          <a:bodyPr vert="horz" wrap="square" lIns="91440" tIns="45720" rIns="91440" bIns="45720" numCol="1" anchor="t" anchorCtr="0" compatLnSpc="1"/>
          <a:p>
            <a:endParaRPr lang="zh-CN" altLang="en-US">
              <a:solidFill>
                <a:prstClr val="black"/>
              </a:solidFill>
            </a:endParaRPr>
          </a:p>
        </p:txBody>
      </p:sp>
      <p:sp>
        <p:nvSpPr>
          <p:cNvPr id="39" name="文本框 38"/>
          <p:cNvSpPr txBox="1"/>
          <p:nvPr/>
        </p:nvSpPr>
        <p:spPr>
          <a:xfrm>
            <a:off x="2959100" y="4180205"/>
            <a:ext cx="652780" cy="706755"/>
          </a:xfrm>
          <a:prstGeom prst="rect">
            <a:avLst/>
          </a:prstGeom>
          <a:noFill/>
        </p:spPr>
        <p:txBody>
          <a:bodyPr wrap="square" rtlCol="0">
            <a:spAutoFit/>
          </a:bodyPr>
          <a:p>
            <a:r>
              <a:rPr lang="en-US" altLang="zh-CN" sz="4000" b="1">
                <a:solidFill>
                  <a:schemeClr val="bg1"/>
                </a:solidFill>
                <a:latin typeface="楷体" panose="02010609060101010101" charset="-122"/>
                <a:ea typeface="楷体" panose="02010609060101010101" charset="-122"/>
              </a:rPr>
              <a:t>3</a:t>
            </a:r>
            <a:endParaRPr lang="en-US" altLang="zh-CN" sz="4000" b="1">
              <a:solidFill>
                <a:schemeClr val="bg1"/>
              </a:solidFill>
              <a:latin typeface="楷体" panose="02010609060101010101" charset="-122"/>
              <a:ea typeface="楷体" panose="02010609060101010101" charset="-122"/>
            </a:endParaRPr>
          </a:p>
        </p:txBody>
      </p:sp>
      <p:sp>
        <p:nvSpPr>
          <p:cNvPr id="40" name="Freeform 5"/>
          <p:cNvSpPr/>
          <p:nvPr/>
        </p:nvSpPr>
        <p:spPr bwMode="auto">
          <a:xfrm rot="10800000" flipV="1">
            <a:off x="3110230" y="5332730"/>
            <a:ext cx="1400810" cy="124142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B6A9BD"/>
          </a:solidFill>
          <a:ln w="25400">
            <a:noFill/>
          </a:ln>
          <a:effectLst/>
        </p:spPr>
        <p:txBody>
          <a:bodyPr vert="horz" wrap="square" lIns="91440" tIns="45720" rIns="91440" bIns="45720" numCol="1" anchor="t" anchorCtr="0" compatLnSpc="1"/>
          <a:p>
            <a:endParaRPr lang="zh-CN" altLang="en-US">
              <a:solidFill>
                <a:prstClr val="black"/>
              </a:solidFill>
            </a:endParaRPr>
          </a:p>
        </p:txBody>
      </p:sp>
      <p:sp>
        <p:nvSpPr>
          <p:cNvPr id="41" name="文本框 40"/>
          <p:cNvSpPr txBox="1"/>
          <p:nvPr/>
        </p:nvSpPr>
        <p:spPr>
          <a:xfrm>
            <a:off x="3606800" y="5605145"/>
            <a:ext cx="652780" cy="706755"/>
          </a:xfrm>
          <a:prstGeom prst="rect">
            <a:avLst/>
          </a:prstGeom>
          <a:noFill/>
        </p:spPr>
        <p:txBody>
          <a:bodyPr wrap="square" rtlCol="0">
            <a:spAutoFit/>
          </a:bodyPr>
          <a:p>
            <a:r>
              <a:rPr lang="en-US" altLang="zh-CN" sz="4000" b="1">
                <a:solidFill>
                  <a:schemeClr val="bg1"/>
                </a:solidFill>
                <a:latin typeface="楷体" panose="02010609060101010101" charset="-122"/>
                <a:ea typeface="楷体" panose="02010609060101010101" charset="-122"/>
              </a:rPr>
              <a:t>4</a:t>
            </a:r>
            <a:endParaRPr lang="en-US" altLang="zh-CN" sz="4000" b="1">
              <a:solidFill>
                <a:schemeClr val="bg1"/>
              </a:solidFill>
              <a:latin typeface="楷体" panose="02010609060101010101" charset="-122"/>
              <a:ea typeface="楷体" panose="02010609060101010101" charset="-122"/>
            </a:endParaRPr>
          </a:p>
        </p:txBody>
      </p:sp>
      <p:sp>
        <p:nvSpPr>
          <p:cNvPr id="42" name="文本框 41"/>
          <p:cNvSpPr txBox="1"/>
          <p:nvPr/>
        </p:nvSpPr>
        <p:spPr>
          <a:xfrm>
            <a:off x="2870200" y="1338263"/>
            <a:ext cx="5080000" cy="645160"/>
          </a:xfrm>
          <a:prstGeom prst="rect">
            <a:avLst/>
          </a:prstGeom>
        </p:spPr>
        <p:txBody>
          <a:bodyPr>
            <a:spAutoFit/>
          </a:bodyPr>
          <a:p>
            <a:pPr indent="0" algn="just" defTabSz="266700">
              <a:lnSpc>
                <a:spcPct val="150000"/>
              </a:lnSpc>
              <a:spcBef>
                <a:spcPct val="0"/>
              </a:spcBef>
              <a:spcAft>
                <a:spcPct val="0"/>
              </a:spcAft>
            </a:pPr>
            <a:r>
              <a:rPr lang="zh-CN" altLang="en-US" sz="2400" b="1">
                <a:latin typeface="楷体" panose="02010609060101010101" charset="-122"/>
                <a:ea typeface="楷体" panose="02010609060101010101" charset="-122"/>
              </a:rPr>
              <a:t>紧跟政策与科技动态</a:t>
            </a:r>
            <a:endParaRPr lang="zh-CN" altLang="en-US" sz="2400" b="1">
              <a:latin typeface="楷体" panose="02010609060101010101" charset="-122"/>
              <a:ea typeface="楷体" panose="02010609060101010101" charset="-122"/>
            </a:endParaRPr>
          </a:p>
        </p:txBody>
      </p:sp>
      <p:sp>
        <p:nvSpPr>
          <p:cNvPr id="43" name="文本框 42"/>
          <p:cNvSpPr txBox="1"/>
          <p:nvPr/>
        </p:nvSpPr>
        <p:spPr>
          <a:xfrm>
            <a:off x="3556000" y="2714943"/>
            <a:ext cx="5080000" cy="460375"/>
          </a:xfrm>
          <a:prstGeom prst="rect">
            <a:avLst/>
          </a:prstGeom>
        </p:spPr>
        <p:txBody>
          <a:bodyPr>
            <a:spAutoFit/>
          </a:bodyPr>
          <a:p>
            <a:pPr algn="just" defTabSz="266700">
              <a:lnSpc>
                <a:spcPct val="150000"/>
              </a:lnSpc>
              <a:buClrTx/>
              <a:buSzTx/>
              <a:buFontTx/>
            </a:pPr>
            <a:r>
              <a:rPr lang="zh-CN" altLang="en-US" sz="2400" b="1">
                <a:latin typeface="楷体" panose="02010609060101010101" charset="-122"/>
                <a:ea typeface="楷体" panose="02010609060101010101" charset="-122"/>
                <a:sym typeface="+mn-ea"/>
              </a:rPr>
              <a:t>设想黑科技关爱方式</a:t>
            </a:r>
            <a:endParaRPr lang="zh-CN" altLang="en-US" sz="2400" b="1">
              <a:latin typeface="楷体" panose="02010609060101010101" charset="-122"/>
              <a:ea typeface="楷体" panose="02010609060101010101" charset="-122"/>
              <a:sym typeface="+mn-ea"/>
            </a:endParaRPr>
          </a:p>
        </p:txBody>
      </p:sp>
      <p:sp>
        <p:nvSpPr>
          <p:cNvPr id="44" name="文本框 43"/>
          <p:cNvSpPr txBox="1"/>
          <p:nvPr/>
        </p:nvSpPr>
        <p:spPr>
          <a:xfrm>
            <a:off x="3942080" y="4190048"/>
            <a:ext cx="5080000" cy="337185"/>
          </a:xfrm>
          <a:prstGeom prst="rect">
            <a:avLst/>
          </a:prstGeom>
        </p:spPr>
        <p:txBody>
          <a:bodyPr>
            <a:spAutoFit/>
          </a:bodyPr>
          <a:p>
            <a:pPr algn="just" defTabSz="266700">
              <a:lnSpc>
                <a:spcPct val="150000"/>
              </a:lnSpc>
              <a:buClrTx/>
              <a:buSzTx/>
              <a:buFontTx/>
            </a:pPr>
            <a:r>
              <a:rPr lang="zh-CN" altLang="en-US" sz="2400" b="1">
                <a:latin typeface="楷体" panose="02010609060101010101" charset="-122"/>
                <a:ea typeface="楷体" panose="02010609060101010101" charset="-122"/>
                <a:sym typeface="+mn-ea"/>
              </a:rPr>
              <a:t>融合科技提出创新方案</a:t>
            </a:r>
            <a:endParaRPr lang="zh-CN" altLang="en-US" sz="2400" b="1">
              <a:latin typeface="楷体" panose="02010609060101010101" charset="-122"/>
              <a:ea typeface="楷体" panose="02010609060101010101" charset="-122"/>
              <a:sym typeface="+mn-ea"/>
            </a:endParaRPr>
          </a:p>
        </p:txBody>
      </p:sp>
      <p:sp>
        <p:nvSpPr>
          <p:cNvPr id="45" name="文本框 44"/>
          <p:cNvSpPr txBox="1"/>
          <p:nvPr/>
        </p:nvSpPr>
        <p:spPr>
          <a:xfrm>
            <a:off x="4622800" y="5604828"/>
            <a:ext cx="5080000" cy="337185"/>
          </a:xfrm>
          <a:prstGeom prst="rect">
            <a:avLst/>
          </a:prstGeom>
        </p:spPr>
        <p:txBody>
          <a:bodyPr>
            <a:spAutoFit/>
          </a:bodyPr>
          <a:p>
            <a:pPr algn="just" defTabSz="266700">
              <a:lnSpc>
                <a:spcPct val="150000"/>
              </a:lnSpc>
              <a:buClrTx/>
              <a:buSzTx/>
              <a:buFontTx/>
            </a:pPr>
            <a:r>
              <a:rPr lang="zh-CN" altLang="en-US" sz="2400" b="1">
                <a:latin typeface="楷体" panose="02010609060101010101" charset="-122"/>
                <a:ea typeface="楷体" panose="02010609060101010101" charset="-122"/>
                <a:sym typeface="+mn-ea"/>
              </a:rPr>
              <a:t>加强合作探索新模式</a:t>
            </a:r>
            <a:endParaRPr lang="zh-CN" altLang="en-US" sz="2400" b="1">
              <a:latin typeface="楷体" panose="02010609060101010101" charset="-122"/>
              <a:ea typeface="楷体" panose="02010609060101010101" charset="-122"/>
              <a:sym typeface="+mn-ea"/>
            </a:endParaRPr>
          </a:p>
        </p:txBody>
      </p:sp>
      <p:pic>
        <p:nvPicPr>
          <p:cNvPr id="3" name="图片 -2147482418" descr="lQDPJwWFM_uSmdHNBP_NA5qwJNZCUO_12fsHlfLiZgmWAA_922_1279"/>
          <p:cNvPicPr>
            <a:picLocks noChangeAspect="1"/>
          </p:cNvPicPr>
          <p:nvPr/>
        </p:nvPicPr>
        <p:blipFill>
          <a:blip r:embed="rId3"/>
          <a:stretch>
            <a:fillRect/>
          </a:stretch>
        </p:blipFill>
        <p:spPr>
          <a:xfrm rot="-5400000">
            <a:off x="7576185" y="121285"/>
            <a:ext cx="2505710" cy="3476625"/>
          </a:xfrm>
          <a:prstGeom prst="rect">
            <a:avLst/>
          </a:prstGeom>
          <a:noFill/>
          <a:ln w="9525">
            <a:noFill/>
          </a:ln>
          <a:effectLst>
            <a:prstShdw prst="shdw17" dist="17961" dir="2699999">
              <a:srgbClr val="00B0F0"/>
            </a:prstShdw>
          </a:effectLst>
        </p:spPr>
      </p:pic>
      <p:pic>
        <p:nvPicPr>
          <p:cNvPr id="5" name="图片 -2147482409" descr="lQDPKG5VfCjmAvHNBP_NA5uwVFtu9hipMEsHlgZ0-AQsAQ_923_1279"/>
          <p:cNvPicPr>
            <a:picLocks noChangeAspect="1"/>
          </p:cNvPicPr>
          <p:nvPr/>
        </p:nvPicPr>
        <p:blipFill>
          <a:blip r:embed="rId4"/>
          <a:stretch>
            <a:fillRect/>
          </a:stretch>
        </p:blipFill>
        <p:spPr>
          <a:xfrm>
            <a:off x="9608185" y="3858260"/>
            <a:ext cx="1668780" cy="2453640"/>
          </a:xfrm>
          <a:prstGeom prst="rect">
            <a:avLst/>
          </a:prstGeom>
          <a:noFill/>
          <a:ln w="9525">
            <a:noFill/>
          </a:ln>
          <a:effectLst>
            <a:prstShdw prst="shdw17" dist="17961" dir="13499999">
              <a:srgbClr val="00B0F0"/>
            </a:prstShdw>
          </a:effectLst>
        </p:spPr>
      </p:pic>
      <p:pic>
        <p:nvPicPr>
          <p:cNvPr id="9" name="图片 -2147482411" descr="lQDPKGM_3IWYcqHNBP_NA5uwS6NqvxNISPQHlmNpenzCAA_923_1279"/>
          <p:cNvPicPr>
            <a:picLocks noChangeAspect="1"/>
          </p:cNvPicPr>
          <p:nvPr/>
        </p:nvPicPr>
        <p:blipFill>
          <a:blip r:embed="rId5"/>
          <a:stretch>
            <a:fillRect/>
          </a:stretch>
        </p:blipFill>
        <p:spPr>
          <a:xfrm rot="-5400000">
            <a:off x="7428865" y="2972435"/>
            <a:ext cx="1751330" cy="2427605"/>
          </a:xfrm>
          <a:prstGeom prst="rect">
            <a:avLst/>
          </a:prstGeom>
          <a:noFill/>
          <a:ln w="9525">
            <a:noFill/>
          </a:ln>
          <a:effectLst>
            <a:outerShdw dist="35921" dir="2699999" algn="ctr" rotWithShape="0">
              <a:srgbClr val="00B0F0"/>
            </a:outerShdw>
          </a:effectLst>
        </p:spPr>
      </p:pic>
    </p:spTree>
    <p:custDataLst>
      <p:tags r:id="rId6"/>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4"/>
          <p:cNvPicPr>
            <a:picLocks noChangeAspect="1"/>
          </p:cNvPicPr>
          <p:nvPr/>
        </p:nvPicPr>
        <p:blipFill>
          <a:blip r:embed="rId1"/>
          <a:stretch>
            <a:fillRect/>
          </a:stretch>
        </p:blipFill>
        <p:spPr>
          <a:xfrm>
            <a:off x="-635" y="2487930"/>
            <a:ext cx="2317115" cy="4364990"/>
          </a:xfrm>
          <a:prstGeom prst="rect">
            <a:avLst/>
          </a:prstGeom>
        </p:spPr>
      </p:pic>
      <p:pic>
        <p:nvPicPr>
          <p:cNvPr id="3" name="图片 2" descr="2"/>
          <p:cNvPicPr>
            <a:picLocks noChangeAspect="1"/>
          </p:cNvPicPr>
          <p:nvPr/>
        </p:nvPicPr>
        <p:blipFill>
          <a:blip r:embed="rId2"/>
          <a:stretch>
            <a:fillRect/>
          </a:stretch>
        </p:blipFill>
        <p:spPr>
          <a:xfrm>
            <a:off x="10126980" y="3195955"/>
            <a:ext cx="2077085" cy="3656965"/>
          </a:xfrm>
          <a:prstGeom prst="rect">
            <a:avLst/>
          </a:prstGeom>
        </p:spPr>
      </p:pic>
      <p:sp>
        <p:nvSpPr>
          <p:cNvPr id="7" name="矩形 6"/>
          <p:cNvSpPr/>
          <p:nvPr/>
        </p:nvSpPr>
        <p:spPr>
          <a:xfrm>
            <a:off x="1122045" y="857885"/>
            <a:ext cx="10147935" cy="5190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descr="3"/>
          <p:cNvPicPr>
            <a:picLocks noChangeAspect="1"/>
          </p:cNvPicPr>
          <p:nvPr/>
        </p:nvPicPr>
        <p:blipFill>
          <a:blip r:embed="rId3"/>
          <a:stretch>
            <a:fillRect/>
          </a:stretch>
        </p:blipFill>
        <p:spPr>
          <a:xfrm>
            <a:off x="8665210" y="-17145"/>
            <a:ext cx="3538855" cy="5777865"/>
          </a:xfrm>
          <a:prstGeom prst="rect">
            <a:avLst/>
          </a:prstGeom>
        </p:spPr>
      </p:pic>
      <p:pic>
        <p:nvPicPr>
          <p:cNvPr id="2" name="图片 1" descr="1"/>
          <p:cNvPicPr>
            <a:picLocks noChangeAspect="1"/>
          </p:cNvPicPr>
          <p:nvPr/>
        </p:nvPicPr>
        <p:blipFill>
          <a:blip r:embed="rId4"/>
          <a:stretch>
            <a:fillRect/>
          </a:stretch>
        </p:blipFill>
        <p:spPr>
          <a:xfrm>
            <a:off x="-635" y="-17145"/>
            <a:ext cx="2372360" cy="4866640"/>
          </a:xfrm>
          <a:prstGeom prst="rect">
            <a:avLst/>
          </a:prstGeom>
        </p:spPr>
      </p:pic>
      <p:sp>
        <p:nvSpPr>
          <p:cNvPr id="8" name="矩形 7"/>
          <p:cNvSpPr/>
          <p:nvPr/>
        </p:nvSpPr>
        <p:spPr>
          <a:xfrm>
            <a:off x="979170" y="727075"/>
            <a:ext cx="10420985" cy="5431155"/>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5"/>
          <p:cNvPicPr>
            <a:picLocks noChangeAspect="1"/>
          </p:cNvPicPr>
          <p:nvPr/>
        </p:nvPicPr>
        <p:blipFill>
          <a:blip r:embed="rId5"/>
          <a:stretch>
            <a:fillRect/>
          </a:stretch>
        </p:blipFill>
        <p:spPr>
          <a:xfrm>
            <a:off x="7073265" y="4694555"/>
            <a:ext cx="3402330" cy="2158365"/>
          </a:xfrm>
          <a:prstGeom prst="rect">
            <a:avLst/>
          </a:prstGeom>
        </p:spPr>
      </p:pic>
      <p:sp>
        <p:nvSpPr>
          <p:cNvPr id="13" name="文本框 12"/>
          <p:cNvSpPr txBox="1"/>
          <p:nvPr/>
        </p:nvSpPr>
        <p:spPr>
          <a:xfrm>
            <a:off x="2371725" y="2030095"/>
            <a:ext cx="7446645" cy="2306955"/>
          </a:xfrm>
          <a:prstGeom prst="rect">
            <a:avLst/>
          </a:prstGeom>
          <a:noFill/>
        </p:spPr>
        <p:txBody>
          <a:bodyPr wrap="square" rtlCol="0">
            <a:spAutoFit/>
          </a:bodyPr>
          <a:p>
            <a:r>
              <a:rPr lang="zh-CN" altLang="en-US" sz="7200">
                <a:latin typeface="华康行楷体 W5" panose="03000509000000000000" charset="-122"/>
                <a:ea typeface="华康行楷体 W5" panose="03000509000000000000" charset="-122"/>
                <a:cs typeface="华康行楷体 W5" panose="03000509000000000000" charset="-122"/>
              </a:rPr>
              <a:t>谢谢大家的聆听</a:t>
            </a:r>
            <a:r>
              <a:rPr lang="en-US" altLang="zh-CN" sz="7200">
                <a:latin typeface="华康行楷体 W5" panose="03000509000000000000" charset="-122"/>
                <a:ea typeface="华康行楷体 W5" panose="03000509000000000000" charset="-122"/>
                <a:cs typeface="华康行楷体 W5" panose="03000509000000000000" charset="-122"/>
              </a:rPr>
              <a:t>~</a:t>
            </a:r>
            <a:endParaRPr lang="en-US" altLang="zh-CN" sz="7200">
              <a:latin typeface="华康行楷体 W5" panose="03000509000000000000" charset="-122"/>
              <a:ea typeface="华康行楷体 W5" panose="03000509000000000000" charset="-122"/>
              <a:cs typeface="华康行楷体 W5" panose="03000509000000000000" charset="-122"/>
            </a:endParaRPr>
          </a:p>
          <a:p>
            <a:r>
              <a:rPr lang="zh-CN" altLang="en-US" sz="7200">
                <a:latin typeface="华康行楷体 W5" panose="03000509000000000000" charset="-122"/>
                <a:ea typeface="华康行楷体 W5" panose="03000509000000000000" charset="-122"/>
                <a:cs typeface="华康行楷体 W5" panose="03000509000000000000" charset="-122"/>
              </a:rPr>
              <a:t>请多多批评指正</a:t>
            </a:r>
            <a:r>
              <a:rPr lang="en-US" altLang="zh-CN" sz="7200">
                <a:latin typeface="华康行楷体 W5" panose="03000509000000000000" charset="-122"/>
                <a:ea typeface="华康行楷体 W5" panose="03000509000000000000" charset="-122"/>
                <a:cs typeface="华康行楷体 W5" panose="03000509000000000000" charset="-122"/>
              </a:rPr>
              <a:t>~</a:t>
            </a:r>
            <a:endParaRPr lang="en-US" altLang="zh-CN" sz="7200">
              <a:latin typeface="华康行楷体 W5" panose="03000509000000000000" charset="-122"/>
              <a:ea typeface="华康行楷体 W5" panose="03000509000000000000" charset="-122"/>
              <a:cs typeface="华康行楷体 W5" panose="03000509000000000000" charset="-122"/>
            </a:endParaRPr>
          </a:p>
        </p:txBody>
      </p: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1115695" y="906780"/>
            <a:ext cx="10202545" cy="5190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1"/>
          <p:cNvPicPr>
            <a:picLocks noChangeAspect="1"/>
          </p:cNvPicPr>
          <p:nvPr/>
        </p:nvPicPr>
        <p:blipFill>
          <a:blip r:embed="rId1"/>
          <a:stretch>
            <a:fillRect/>
          </a:stretch>
        </p:blipFill>
        <p:spPr>
          <a:xfrm>
            <a:off x="-635" y="-17145"/>
            <a:ext cx="2372360" cy="4866640"/>
          </a:xfrm>
          <a:prstGeom prst="rect">
            <a:avLst/>
          </a:prstGeom>
        </p:spPr>
      </p:pic>
      <p:sp>
        <p:nvSpPr>
          <p:cNvPr id="8" name="矩形 7"/>
          <p:cNvSpPr/>
          <p:nvPr/>
        </p:nvSpPr>
        <p:spPr>
          <a:xfrm>
            <a:off x="1012825" y="789305"/>
            <a:ext cx="10420985" cy="5418455"/>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descr="4"/>
          <p:cNvPicPr>
            <a:picLocks noChangeAspect="1"/>
          </p:cNvPicPr>
          <p:nvPr/>
        </p:nvPicPr>
        <p:blipFill>
          <a:blip r:embed="rId2"/>
          <a:stretch>
            <a:fillRect/>
          </a:stretch>
        </p:blipFill>
        <p:spPr>
          <a:xfrm flipH="1">
            <a:off x="9897110" y="2515235"/>
            <a:ext cx="2317115" cy="4364990"/>
          </a:xfrm>
          <a:prstGeom prst="rect">
            <a:avLst/>
          </a:prstGeom>
        </p:spPr>
      </p:pic>
      <p:sp>
        <p:nvSpPr>
          <p:cNvPr id="25" name="文本框 24"/>
          <p:cNvSpPr txBox="1"/>
          <p:nvPr/>
        </p:nvSpPr>
        <p:spPr>
          <a:xfrm>
            <a:off x="4862830" y="1492250"/>
            <a:ext cx="4023995" cy="4507865"/>
          </a:xfrm>
          <a:prstGeom prst="rect">
            <a:avLst/>
          </a:prstGeom>
          <a:noFill/>
        </p:spPr>
        <p:txBody>
          <a:bodyPr wrap="square" rtlCol="0">
            <a:spAutoFit/>
          </a:bodyPr>
          <a:p>
            <a:pPr marL="0" marR="0" lvl="0" algn="l" defTabSz="914400" rtl="0" eaLnBrk="1" latinLnBrk="0" hangingPunct="1">
              <a:spcBef>
                <a:spcPts val="0"/>
              </a:spcBef>
              <a:spcAft>
                <a:spcPts val="0"/>
              </a:spcAft>
              <a:buClrTx/>
              <a:buSzTx/>
              <a:buFontTx/>
              <a:buNone/>
              <a:defRPr/>
            </a:pPr>
            <a:r>
              <a:rPr lang="en-US" altLang="zh-CN" sz="28700" noProof="0" dirty="0">
                <a:ln>
                  <a:noFill/>
                </a:ln>
                <a:solidFill>
                  <a:srgbClr val="57495F">
                    <a:alpha val="12000"/>
                  </a:srgbClr>
                </a:solidFill>
                <a:uLnTx/>
                <a:uFillTx/>
                <a:latin typeface="方正启体繁体" panose="03000509000000000000" charset="-122"/>
                <a:ea typeface="方正启体繁体" panose="03000509000000000000" charset="-122"/>
                <a:sym typeface="+mn-ea"/>
              </a:rPr>
              <a:t>01</a:t>
            </a:r>
            <a:endParaRPr lang="en-US" altLang="zh-CN" sz="28700" noProof="0" dirty="0">
              <a:ln>
                <a:noFill/>
              </a:ln>
              <a:solidFill>
                <a:srgbClr val="57495F">
                  <a:alpha val="12000"/>
                </a:srgbClr>
              </a:solidFill>
              <a:uLnTx/>
              <a:uFillTx/>
              <a:latin typeface="方正启体繁体" panose="03000509000000000000" charset="-122"/>
              <a:ea typeface="方正启体繁体" panose="03000509000000000000" charset="-122"/>
              <a:sym typeface="+mn-ea"/>
            </a:endParaRPr>
          </a:p>
        </p:txBody>
      </p:sp>
      <p:sp>
        <p:nvSpPr>
          <p:cNvPr id="24" name="文本框 23"/>
          <p:cNvSpPr txBox="1"/>
          <p:nvPr/>
        </p:nvSpPr>
        <p:spPr>
          <a:xfrm>
            <a:off x="3086100" y="2981325"/>
            <a:ext cx="6019165" cy="713740"/>
          </a:xfrm>
          <a:prstGeom prst="rect">
            <a:avLst/>
          </a:prstGeom>
          <a:noFill/>
        </p:spPr>
        <p:txBody>
          <a:bodyPr anchor="ctr"/>
          <a:p>
            <a:pPr marL="0" marR="0" lvl="0" indent="0" algn="ctr" defTabSz="914400" rtl="0" eaLnBrk="1" fontAlgn="t" latinLnBrk="0" hangingPunct="1">
              <a:spcBef>
                <a:spcPts val="0"/>
              </a:spcBef>
              <a:spcAft>
                <a:spcPts val="0"/>
              </a:spcAft>
              <a:buClrTx/>
              <a:buSzTx/>
              <a:buFontTx/>
              <a:buNone/>
              <a:defRPr/>
            </a:pPr>
            <a:r>
              <a:rPr lang="zh-CN" altLang="en-US" sz="6600" b="1" kern="0" noProof="0" dirty="0">
                <a:ln>
                  <a:noFill/>
                </a:ln>
                <a:solidFill>
                  <a:schemeClr val="tx1">
                    <a:lumMod val="85000"/>
                    <a:lumOff val="15000"/>
                  </a:schemeClr>
                </a:solidFill>
                <a:effectLst/>
                <a:uLnTx/>
                <a:uFillTx/>
                <a:latin typeface="华康行楷体 W5" panose="03000509000000000000" charset="-122"/>
                <a:ea typeface="华康行楷体 W5" panose="03000509000000000000" charset="-122"/>
                <a:sym typeface="+mn-ea"/>
              </a:rPr>
              <a:t>研究的缘起</a:t>
            </a:r>
            <a:endParaRPr kumimoji="0" lang="zh-CN" altLang="en-US" sz="6600" b="1" i="0" u="none" strike="noStrike" kern="0" cap="none" spc="0" normalizeH="0" baseline="0" noProof="0" dirty="0">
              <a:ln>
                <a:noFill/>
              </a:ln>
              <a:solidFill>
                <a:schemeClr val="tx1">
                  <a:lumMod val="85000"/>
                  <a:lumOff val="15000"/>
                </a:schemeClr>
              </a:solidFill>
              <a:effectLst/>
              <a:uLnTx/>
              <a:uFillTx/>
              <a:latin typeface="华康行楷体 W5" panose="03000509000000000000" charset="-122"/>
              <a:ea typeface="华康行楷体 W5" panose="03000509000000000000" charset="-122"/>
              <a:sym typeface="+mn-ea"/>
            </a:endParaRPr>
          </a:p>
        </p:txBody>
      </p:sp>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282575" y="158750"/>
            <a:ext cx="11591290" cy="6229985"/>
            <a:chOff x="1595" y="1243"/>
            <a:chExt cx="16410" cy="8532"/>
          </a:xfrm>
        </p:grpSpPr>
        <p:sp>
          <p:nvSpPr>
            <p:cNvPr id="7" name="矩形 6"/>
            <p:cNvSpPr/>
            <p:nvPr/>
          </p:nvSpPr>
          <p:spPr>
            <a:xfrm>
              <a:off x="1757" y="1428"/>
              <a:ext cx="16067" cy="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595" y="1243"/>
              <a:ext cx="16411" cy="8533"/>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6" name="图片 5" descr="5"/>
          <p:cNvPicPr>
            <a:picLocks noChangeAspect="1"/>
          </p:cNvPicPr>
          <p:nvPr/>
        </p:nvPicPr>
        <p:blipFill>
          <a:blip r:embed="rId1"/>
          <a:stretch>
            <a:fillRect/>
          </a:stretch>
        </p:blipFill>
        <p:spPr>
          <a:xfrm rot="10800000" flipH="1">
            <a:off x="5381625" y="4445"/>
            <a:ext cx="1379220" cy="875030"/>
          </a:xfrm>
          <a:prstGeom prst="rect">
            <a:avLst/>
          </a:prstGeom>
        </p:spPr>
      </p:pic>
      <p:sp>
        <p:nvSpPr>
          <p:cNvPr id="5" name="椭圆 4"/>
          <p:cNvSpPr/>
          <p:nvPr>
            <p:custDataLst>
              <p:tags r:id="rId2"/>
            </p:custDataLst>
          </p:nvPr>
        </p:nvSpPr>
        <p:spPr>
          <a:xfrm>
            <a:off x="1388110" y="1069975"/>
            <a:ext cx="1257300" cy="1257300"/>
          </a:xfrm>
          <a:prstGeom prst="ellipse">
            <a:avLst/>
          </a:prstGeom>
          <a:solidFill>
            <a:srgbClr val="B6A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6" name="Freeform 495"/>
          <p:cNvSpPr>
            <a:spLocks noEditPoints="1"/>
          </p:cNvSpPr>
          <p:nvPr>
            <p:custDataLst>
              <p:tags r:id="rId3"/>
            </p:custDataLst>
          </p:nvPr>
        </p:nvSpPr>
        <p:spPr bwMode="auto">
          <a:xfrm>
            <a:off x="1797050" y="1455420"/>
            <a:ext cx="440690" cy="470535"/>
          </a:xfrm>
          <a:custGeom>
            <a:avLst/>
            <a:gdLst>
              <a:gd name="T0" fmla="*/ 51 w 136"/>
              <a:gd name="T1" fmla="*/ 3 h 145"/>
              <a:gd name="T2" fmla="*/ 57 w 136"/>
              <a:gd name="T3" fmla="*/ 2 h 145"/>
              <a:gd name="T4" fmla="*/ 70 w 136"/>
              <a:gd name="T5" fmla="*/ 0 h 145"/>
              <a:gd name="T6" fmla="*/ 75 w 136"/>
              <a:gd name="T7" fmla="*/ 0 h 145"/>
              <a:gd name="T8" fmla="*/ 86 w 136"/>
              <a:gd name="T9" fmla="*/ 5 h 145"/>
              <a:gd name="T10" fmla="*/ 94 w 136"/>
              <a:gd name="T11" fmla="*/ 15 h 145"/>
              <a:gd name="T12" fmla="*/ 94 w 136"/>
              <a:gd name="T13" fmla="*/ 15 h 145"/>
              <a:gd name="T14" fmla="*/ 99 w 136"/>
              <a:gd name="T15" fmla="*/ 27 h 145"/>
              <a:gd name="T16" fmla="*/ 97 w 136"/>
              <a:gd name="T17" fmla="*/ 40 h 145"/>
              <a:gd name="T18" fmla="*/ 95 w 136"/>
              <a:gd name="T19" fmla="*/ 46 h 145"/>
              <a:gd name="T20" fmla="*/ 88 w 136"/>
              <a:gd name="T21" fmla="*/ 55 h 145"/>
              <a:gd name="T22" fmla="*/ 73 w 136"/>
              <a:gd name="T23" fmla="*/ 66 h 145"/>
              <a:gd name="T24" fmla="*/ 97 w 136"/>
              <a:gd name="T25" fmla="*/ 145 h 145"/>
              <a:gd name="T26" fmla="*/ 48 w 136"/>
              <a:gd name="T27" fmla="*/ 79 h 145"/>
              <a:gd name="T28" fmla="*/ 42 w 136"/>
              <a:gd name="T29" fmla="*/ 82 h 145"/>
              <a:gd name="T30" fmla="*/ 29 w 136"/>
              <a:gd name="T31" fmla="*/ 84 h 145"/>
              <a:gd name="T32" fmla="*/ 24 w 136"/>
              <a:gd name="T33" fmla="*/ 82 h 145"/>
              <a:gd name="T34" fmla="*/ 13 w 136"/>
              <a:gd name="T35" fmla="*/ 77 h 145"/>
              <a:gd name="T36" fmla="*/ 4 w 136"/>
              <a:gd name="T37" fmla="*/ 68 h 145"/>
              <a:gd name="T38" fmla="*/ 4 w 136"/>
              <a:gd name="T39" fmla="*/ 68 h 145"/>
              <a:gd name="T40" fmla="*/ 0 w 136"/>
              <a:gd name="T41" fmla="*/ 57 h 145"/>
              <a:gd name="T42" fmla="*/ 0 w 136"/>
              <a:gd name="T43" fmla="*/ 44 h 145"/>
              <a:gd name="T44" fmla="*/ 2 w 136"/>
              <a:gd name="T45" fmla="*/ 38 h 145"/>
              <a:gd name="T46" fmla="*/ 9 w 136"/>
              <a:gd name="T47" fmla="*/ 27 h 145"/>
              <a:gd name="T48" fmla="*/ 15 w 136"/>
              <a:gd name="T49" fmla="*/ 24 h 145"/>
              <a:gd name="T50" fmla="*/ 116 w 136"/>
              <a:gd name="T51" fmla="*/ 95 h 145"/>
              <a:gd name="T52" fmla="*/ 117 w 136"/>
              <a:gd name="T53" fmla="*/ 84 h 145"/>
              <a:gd name="T54" fmla="*/ 97 w 136"/>
              <a:gd name="T55" fmla="*/ 97 h 145"/>
              <a:gd name="T56" fmla="*/ 114 w 136"/>
              <a:gd name="T57" fmla="*/ 128 h 145"/>
              <a:gd name="T58" fmla="*/ 132 w 136"/>
              <a:gd name="T59" fmla="*/ 110 h 145"/>
              <a:gd name="T60" fmla="*/ 121 w 136"/>
              <a:gd name="T61" fmla="*/ 106 h 145"/>
              <a:gd name="T62" fmla="*/ 125 w 136"/>
              <a:gd name="T63" fmla="*/ 95 h 145"/>
              <a:gd name="T64" fmla="*/ 117 w 136"/>
              <a:gd name="T65" fmla="*/ 101 h 145"/>
              <a:gd name="T66" fmla="*/ 24 w 136"/>
              <a:gd name="T67" fmla="*/ 38 h 145"/>
              <a:gd name="T68" fmla="*/ 18 w 136"/>
              <a:gd name="T69" fmla="*/ 42 h 145"/>
              <a:gd name="T70" fmla="*/ 17 w 136"/>
              <a:gd name="T71" fmla="*/ 48 h 145"/>
              <a:gd name="T72" fmla="*/ 18 w 136"/>
              <a:gd name="T73" fmla="*/ 60 h 145"/>
              <a:gd name="T74" fmla="*/ 18 w 136"/>
              <a:gd name="T75" fmla="*/ 60 h 145"/>
              <a:gd name="T76" fmla="*/ 28 w 136"/>
              <a:gd name="T77" fmla="*/ 66 h 145"/>
              <a:gd name="T78" fmla="*/ 33 w 136"/>
              <a:gd name="T79" fmla="*/ 68 h 145"/>
              <a:gd name="T80" fmla="*/ 75 w 136"/>
              <a:gd name="T81" fmla="*/ 46 h 145"/>
              <a:gd name="T82" fmla="*/ 79 w 136"/>
              <a:gd name="T83" fmla="*/ 40 h 145"/>
              <a:gd name="T84" fmla="*/ 81 w 136"/>
              <a:gd name="T85" fmla="*/ 35 h 145"/>
              <a:gd name="T86" fmla="*/ 81 w 136"/>
              <a:gd name="T87" fmla="*/ 24 h 145"/>
              <a:gd name="T88" fmla="*/ 81 w 136"/>
              <a:gd name="T89" fmla="*/ 24 h 145"/>
              <a:gd name="T90" fmla="*/ 72 w 136"/>
              <a:gd name="T91" fmla="*/ 16 h 145"/>
              <a:gd name="T92" fmla="*/ 64 w 136"/>
              <a:gd name="T93" fmla="*/ 16 h 145"/>
              <a:gd name="T94" fmla="*/ 59 w 136"/>
              <a:gd name="T95" fmla="*/ 1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6" h="145">
                <a:moveTo>
                  <a:pt x="15" y="24"/>
                </a:moveTo>
                <a:lnTo>
                  <a:pt x="51" y="3"/>
                </a:lnTo>
                <a:lnTo>
                  <a:pt x="51" y="3"/>
                </a:lnTo>
                <a:lnTo>
                  <a:pt x="57" y="2"/>
                </a:lnTo>
                <a:lnTo>
                  <a:pt x="62" y="0"/>
                </a:lnTo>
                <a:lnTo>
                  <a:pt x="70" y="0"/>
                </a:lnTo>
                <a:lnTo>
                  <a:pt x="75" y="0"/>
                </a:lnTo>
                <a:lnTo>
                  <a:pt x="75" y="0"/>
                </a:lnTo>
                <a:lnTo>
                  <a:pt x="81" y="3"/>
                </a:lnTo>
                <a:lnTo>
                  <a:pt x="86" y="5"/>
                </a:lnTo>
                <a:lnTo>
                  <a:pt x="90" y="11"/>
                </a:lnTo>
                <a:lnTo>
                  <a:pt x="94" y="15"/>
                </a:lnTo>
                <a:lnTo>
                  <a:pt x="94" y="15"/>
                </a:lnTo>
                <a:lnTo>
                  <a:pt x="94" y="15"/>
                </a:lnTo>
                <a:lnTo>
                  <a:pt x="97" y="22"/>
                </a:lnTo>
                <a:lnTo>
                  <a:pt x="99" y="27"/>
                </a:lnTo>
                <a:lnTo>
                  <a:pt x="99" y="33"/>
                </a:lnTo>
                <a:lnTo>
                  <a:pt x="97" y="40"/>
                </a:lnTo>
                <a:lnTo>
                  <a:pt x="97" y="40"/>
                </a:lnTo>
                <a:lnTo>
                  <a:pt x="95" y="46"/>
                </a:lnTo>
                <a:lnTo>
                  <a:pt x="92" y="51"/>
                </a:lnTo>
                <a:lnTo>
                  <a:pt x="88" y="55"/>
                </a:lnTo>
                <a:lnTo>
                  <a:pt x="83" y="59"/>
                </a:lnTo>
                <a:lnTo>
                  <a:pt x="73" y="66"/>
                </a:lnTo>
                <a:lnTo>
                  <a:pt x="114" y="136"/>
                </a:lnTo>
                <a:lnTo>
                  <a:pt x="97" y="145"/>
                </a:lnTo>
                <a:lnTo>
                  <a:pt x="57" y="75"/>
                </a:lnTo>
                <a:lnTo>
                  <a:pt x="48" y="79"/>
                </a:lnTo>
                <a:lnTo>
                  <a:pt x="48" y="79"/>
                </a:lnTo>
                <a:lnTo>
                  <a:pt x="42" y="82"/>
                </a:lnTo>
                <a:lnTo>
                  <a:pt x="35" y="84"/>
                </a:lnTo>
                <a:lnTo>
                  <a:pt x="29" y="84"/>
                </a:lnTo>
                <a:lnTo>
                  <a:pt x="24" y="82"/>
                </a:lnTo>
                <a:lnTo>
                  <a:pt x="24" y="82"/>
                </a:lnTo>
                <a:lnTo>
                  <a:pt x="17" y="81"/>
                </a:lnTo>
                <a:lnTo>
                  <a:pt x="13" y="77"/>
                </a:lnTo>
                <a:lnTo>
                  <a:pt x="7" y="73"/>
                </a:lnTo>
                <a:lnTo>
                  <a:pt x="4" y="68"/>
                </a:lnTo>
                <a:lnTo>
                  <a:pt x="4" y="68"/>
                </a:lnTo>
                <a:lnTo>
                  <a:pt x="4" y="68"/>
                </a:lnTo>
                <a:lnTo>
                  <a:pt x="0" y="62"/>
                </a:lnTo>
                <a:lnTo>
                  <a:pt x="0" y="57"/>
                </a:lnTo>
                <a:lnTo>
                  <a:pt x="0" y="49"/>
                </a:lnTo>
                <a:lnTo>
                  <a:pt x="0" y="44"/>
                </a:lnTo>
                <a:lnTo>
                  <a:pt x="0" y="44"/>
                </a:lnTo>
                <a:lnTo>
                  <a:pt x="2" y="38"/>
                </a:lnTo>
                <a:lnTo>
                  <a:pt x="6" y="33"/>
                </a:lnTo>
                <a:lnTo>
                  <a:pt x="9" y="27"/>
                </a:lnTo>
                <a:lnTo>
                  <a:pt x="15" y="24"/>
                </a:lnTo>
                <a:lnTo>
                  <a:pt x="15" y="24"/>
                </a:lnTo>
                <a:close/>
                <a:moveTo>
                  <a:pt x="117" y="101"/>
                </a:moveTo>
                <a:lnTo>
                  <a:pt x="116" y="95"/>
                </a:lnTo>
                <a:lnTo>
                  <a:pt x="121" y="92"/>
                </a:lnTo>
                <a:lnTo>
                  <a:pt x="117" y="84"/>
                </a:lnTo>
                <a:lnTo>
                  <a:pt x="112" y="90"/>
                </a:lnTo>
                <a:lnTo>
                  <a:pt x="97" y="97"/>
                </a:lnTo>
                <a:lnTo>
                  <a:pt x="101" y="104"/>
                </a:lnTo>
                <a:lnTo>
                  <a:pt x="114" y="128"/>
                </a:lnTo>
                <a:lnTo>
                  <a:pt x="136" y="115"/>
                </a:lnTo>
                <a:lnTo>
                  <a:pt x="132" y="110"/>
                </a:lnTo>
                <a:lnTo>
                  <a:pt x="125" y="114"/>
                </a:lnTo>
                <a:lnTo>
                  <a:pt x="121" y="106"/>
                </a:lnTo>
                <a:lnTo>
                  <a:pt x="128" y="103"/>
                </a:lnTo>
                <a:lnTo>
                  <a:pt x="125" y="95"/>
                </a:lnTo>
                <a:lnTo>
                  <a:pt x="117" y="101"/>
                </a:lnTo>
                <a:lnTo>
                  <a:pt x="117" y="101"/>
                </a:lnTo>
                <a:close/>
                <a:moveTo>
                  <a:pt x="59" y="18"/>
                </a:moveTo>
                <a:lnTo>
                  <a:pt x="24" y="38"/>
                </a:lnTo>
                <a:lnTo>
                  <a:pt x="24" y="38"/>
                </a:lnTo>
                <a:lnTo>
                  <a:pt x="18" y="42"/>
                </a:lnTo>
                <a:lnTo>
                  <a:pt x="17" y="48"/>
                </a:lnTo>
                <a:lnTo>
                  <a:pt x="17" y="48"/>
                </a:lnTo>
                <a:lnTo>
                  <a:pt x="17" y="53"/>
                </a:lnTo>
                <a:lnTo>
                  <a:pt x="18" y="60"/>
                </a:lnTo>
                <a:lnTo>
                  <a:pt x="18" y="60"/>
                </a:lnTo>
                <a:lnTo>
                  <a:pt x="18" y="60"/>
                </a:lnTo>
                <a:lnTo>
                  <a:pt x="22" y="64"/>
                </a:lnTo>
                <a:lnTo>
                  <a:pt x="28" y="66"/>
                </a:lnTo>
                <a:lnTo>
                  <a:pt x="28" y="66"/>
                </a:lnTo>
                <a:lnTo>
                  <a:pt x="33" y="68"/>
                </a:lnTo>
                <a:lnTo>
                  <a:pt x="39" y="66"/>
                </a:lnTo>
                <a:lnTo>
                  <a:pt x="75" y="46"/>
                </a:lnTo>
                <a:lnTo>
                  <a:pt x="75" y="46"/>
                </a:lnTo>
                <a:lnTo>
                  <a:pt x="79" y="40"/>
                </a:lnTo>
                <a:lnTo>
                  <a:pt x="81" y="35"/>
                </a:lnTo>
                <a:lnTo>
                  <a:pt x="81" y="35"/>
                </a:lnTo>
                <a:lnTo>
                  <a:pt x="83" y="29"/>
                </a:lnTo>
                <a:lnTo>
                  <a:pt x="81" y="24"/>
                </a:lnTo>
                <a:lnTo>
                  <a:pt x="81" y="24"/>
                </a:lnTo>
                <a:lnTo>
                  <a:pt x="81" y="24"/>
                </a:lnTo>
                <a:lnTo>
                  <a:pt x="75" y="20"/>
                </a:lnTo>
                <a:lnTo>
                  <a:pt x="72" y="16"/>
                </a:lnTo>
                <a:lnTo>
                  <a:pt x="72" y="16"/>
                </a:lnTo>
                <a:lnTo>
                  <a:pt x="64" y="16"/>
                </a:lnTo>
                <a:lnTo>
                  <a:pt x="59" y="18"/>
                </a:lnTo>
                <a:lnTo>
                  <a:pt x="59" y="1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 name="椭圆 2"/>
          <p:cNvSpPr/>
          <p:nvPr>
            <p:custDataLst>
              <p:tags r:id="rId4"/>
            </p:custDataLst>
          </p:nvPr>
        </p:nvSpPr>
        <p:spPr>
          <a:xfrm>
            <a:off x="1431290" y="3681095"/>
            <a:ext cx="1257300" cy="1257300"/>
          </a:xfrm>
          <a:prstGeom prst="ellipse">
            <a:avLst/>
          </a:prstGeom>
          <a:solidFill>
            <a:srgbClr val="B6A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Freeform 495"/>
          <p:cNvSpPr>
            <a:spLocks noEditPoints="1"/>
          </p:cNvSpPr>
          <p:nvPr>
            <p:custDataLst>
              <p:tags r:id="rId5"/>
            </p:custDataLst>
          </p:nvPr>
        </p:nvSpPr>
        <p:spPr bwMode="auto">
          <a:xfrm>
            <a:off x="1840230" y="4066540"/>
            <a:ext cx="440690" cy="470535"/>
          </a:xfrm>
          <a:custGeom>
            <a:avLst/>
            <a:gdLst>
              <a:gd name="T0" fmla="*/ 51 w 136"/>
              <a:gd name="T1" fmla="*/ 3 h 145"/>
              <a:gd name="T2" fmla="*/ 57 w 136"/>
              <a:gd name="T3" fmla="*/ 2 h 145"/>
              <a:gd name="T4" fmla="*/ 70 w 136"/>
              <a:gd name="T5" fmla="*/ 0 h 145"/>
              <a:gd name="T6" fmla="*/ 75 w 136"/>
              <a:gd name="T7" fmla="*/ 0 h 145"/>
              <a:gd name="T8" fmla="*/ 86 w 136"/>
              <a:gd name="T9" fmla="*/ 5 h 145"/>
              <a:gd name="T10" fmla="*/ 94 w 136"/>
              <a:gd name="T11" fmla="*/ 15 h 145"/>
              <a:gd name="T12" fmla="*/ 94 w 136"/>
              <a:gd name="T13" fmla="*/ 15 h 145"/>
              <a:gd name="T14" fmla="*/ 99 w 136"/>
              <a:gd name="T15" fmla="*/ 27 h 145"/>
              <a:gd name="T16" fmla="*/ 97 w 136"/>
              <a:gd name="T17" fmla="*/ 40 h 145"/>
              <a:gd name="T18" fmla="*/ 95 w 136"/>
              <a:gd name="T19" fmla="*/ 46 h 145"/>
              <a:gd name="T20" fmla="*/ 88 w 136"/>
              <a:gd name="T21" fmla="*/ 55 h 145"/>
              <a:gd name="T22" fmla="*/ 73 w 136"/>
              <a:gd name="T23" fmla="*/ 66 h 145"/>
              <a:gd name="T24" fmla="*/ 97 w 136"/>
              <a:gd name="T25" fmla="*/ 145 h 145"/>
              <a:gd name="T26" fmla="*/ 48 w 136"/>
              <a:gd name="T27" fmla="*/ 79 h 145"/>
              <a:gd name="T28" fmla="*/ 42 w 136"/>
              <a:gd name="T29" fmla="*/ 82 h 145"/>
              <a:gd name="T30" fmla="*/ 29 w 136"/>
              <a:gd name="T31" fmla="*/ 84 h 145"/>
              <a:gd name="T32" fmla="*/ 24 w 136"/>
              <a:gd name="T33" fmla="*/ 82 h 145"/>
              <a:gd name="T34" fmla="*/ 13 w 136"/>
              <a:gd name="T35" fmla="*/ 77 h 145"/>
              <a:gd name="T36" fmla="*/ 4 w 136"/>
              <a:gd name="T37" fmla="*/ 68 h 145"/>
              <a:gd name="T38" fmla="*/ 4 w 136"/>
              <a:gd name="T39" fmla="*/ 68 h 145"/>
              <a:gd name="T40" fmla="*/ 0 w 136"/>
              <a:gd name="T41" fmla="*/ 57 h 145"/>
              <a:gd name="T42" fmla="*/ 0 w 136"/>
              <a:gd name="T43" fmla="*/ 44 h 145"/>
              <a:gd name="T44" fmla="*/ 2 w 136"/>
              <a:gd name="T45" fmla="*/ 38 h 145"/>
              <a:gd name="T46" fmla="*/ 9 w 136"/>
              <a:gd name="T47" fmla="*/ 27 h 145"/>
              <a:gd name="T48" fmla="*/ 15 w 136"/>
              <a:gd name="T49" fmla="*/ 24 h 145"/>
              <a:gd name="T50" fmla="*/ 116 w 136"/>
              <a:gd name="T51" fmla="*/ 95 h 145"/>
              <a:gd name="T52" fmla="*/ 117 w 136"/>
              <a:gd name="T53" fmla="*/ 84 h 145"/>
              <a:gd name="T54" fmla="*/ 97 w 136"/>
              <a:gd name="T55" fmla="*/ 97 h 145"/>
              <a:gd name="T56" fmla="*/ 114 w 136"/>
              <a:gd name="T57" fmla="*/ 128 h 145"/>
              <a:gd name="T58" fmla="*/ 132 w 136"/>
              <a:gd name="T59" fmla="*/ 110 h 145"/>
              <a:gd name="T60" fmla="*/ 121 w 136"/>
              <a:gd name="T61" fmla="*/ 106 h 145"/>
              <a:gd name="T62" fmla="*/ 125 w 136"/>
              <a:gd name="T63" fmla="*/ 95 h 145"/>
              <a:gd name="T64" fmla="*/ 117 w 136"/>
              <a:gd name="T65" fmla="*/ 101 h 145"/>
              <a:gd name="T66" fmla="*/ 24 w 136"/>
              <a:gd name="T67" fmla="*/ 38 h 145"/>
              <a:gd name="T68" fmla="*/ 18 w 136"/>
              <a:gd name="T69" fmla="*/ 42 h 145"/>
              <a:gd name="T70" fmla="*/ 17 w 136"/>
              <a:gd name="T71" fmla="*/ 48 h 145"/>
              <a:gd name="T72" fmla="*/ 18 w 136"/>
              <a:gd name="T73" fmla="*/ 60 h 145"/>
              <a:gd name="T74" fmla="*/ 18 w 136"/>
              <a:gd name="T75" fmla="*/ 60 h 145"/>
              <a:gd name="T76" fmla="*/ 28 w 136"/>
              <a:gd name="T77" fmla="*/ 66 h 145"/>
              <a:gd name="T78" fmla="*/ 33 w 136"/>
              <a:gd name="T79" fmla="*/ 68 h 145"/>
              <a:gd name="T80" fmla="*/ 75 w 136"/>
              <a:gd name="T81" fmla="*/ 46 h 145"/>
              <a:gd name="T82" fmla="*/ 79 w 136"/>
              <a:gd name="T83" fmla="*/ 40 h 145"/>
              <a:gd name="T84" fmla="*/ 81 w 136"/>
              <a:gd name="T85" fmla="*/ 35 h 145"/>
              <a:gd name="T86" fmla="*/ 81 w 136"/>
              <a:gd name="T87" fmla="*/ 24 h 145"/>
              <a:gd name="T88" fmla="*/ 81 w 136"/>
              <a:gd name="T89" fmla="*/ 24 h 145"/>
              <a:gd name="T90" fmla="*/ 72 w 136"/>
              <a:gd name="T91" fmla="*/ 16 h 145"/>
              <a:gd name="T92" fmla="*/ 64 w 136"/>
              <a:gd name="T93" fmla="*/ 16 h 145"/>
              <a:gd name="T94" fmla="*/ 59 w 136"/>
              <a:gd name="T95" fmla="*/ 1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6" h="145">
                <a:moveTo>
                  <a:pt x="15" y="24"/>
                </a:moveTo>
                <a:lnTo>
                  <a:pt x="51" y="3"/>
                </a:lnTo>
                <a:lnTo>
                  <a:pt x="51" y="3"/>
                </a:lnTo>
                <a:lnTo>
                  <a:pt x="57" y="2"/>
                </a:lnTo>
                <a:lnTo>
                  <a:pt x="62" y="0"/>
                </a:lnTo>
                <a:lnTo>
                  <a:pt x="70" y="0"/>
                </a:lnTo>
                <a:lnTo>
                  <a:pt x="75" y="0"/>
                </a:lnTo>
                <a:lnTo>
                  <a:pt x="75" y="0"/>
                </a:lnTo>
                <a:lnTo>
                  <a:pt x="81" y="3"/>
                </a:lnTo>
                <a:lnTo>
                  <a:pt x="86" y="5"/>
                </a:lnTo>
                <a:lnTo>
                  <a:pt x="90" y="11"/>
                </a:lnTo>
                <a:lnTo>
                  <a:pt x="94" y="15"/>
                </a:lnTo>
                <a:lnTo>
                  <a:pt x="94" y="15"/>
                </a:lnTo>
                <a:lnTo>
                  <a:pt x="94" y="15"/>
                </a:lnTo>
                <a:lnTo>
                  <a:pt x="97" y="22"/>
                </a:lnTo>
                <a:lnTo>
                  <a:pt x="99" y="27"/>
                </a:lnTo>
                <a:lnTo>
                  <a:pt x="99" y="33"/>
                </a:lnTo>
                <a:lnTo>
                  <a:pt x="97" y="40"/>
                </a:lnTo>
                <a:lnTo>
                  <a:pt x="97" y="40"/>
                </a:lnTo>
                <a:lnTo>
                  <a:pt x="95" y="46"/>
                </a:lnTo>
                <a:lnTo>
                  <a:pt x="92" y="51"/>
                </a:lnTo>
                <a:lnTo>
                  <a:pt x="88" y="55"/>
                </a:lnTo>
                <a:lnTo>
                  <a:pt x="83" y="59"/>
                </a:lnTo>
                <a:lnTo>
                  <a:pt x="73" y="66"/>
                </a:lnTo>
                <a:lnTo>
                  <a:pt x="114" y="136"/>
                </a:lnTo>
                <a:lnTo>
                  <a:pt x="97" y="145"/>
                </a:lnTo>
                <a:lnTo>
                  <a:pt x="57" y="75"/>
                </a:lnTo>
                <a:lnTo>
                  <a:pt x="48" y="79"/>
                </a:lnTo>
                <a:lnTo>
                  <a:pt x="48" y="79"/>
                </a:lnTo>
                <a:lnTo>
                  <a:pt x="42" y="82"/>
                </a:lnTo>
                <a:lnTo>
                  <a:pt x="35" y="84"/>
                </a:lnTo>
                <a:lnTo>
                  <a:pt x="29" y="84"/>
                </a:lnTo>
                <a:lnTo>
                  <a:pt x="24" y="82"/>
                </a:lnTo>
                <a:lnTo>
                  <a:pt x="24" y="82"/>
                </a:lnTo>
                <a:lnTo>
                  <a:pt x="17" y="81"/>
                </a:lnTo>
                <a:lnTo>
                  <a:pt x="13" y="77"/>
                </a:lnTo>
                <a:lnTo>
                  <a:pt x="7" y="73"/>
                </a:lnTo>
                <a:lnTo>
                  <a:pt x="4" y="68"/>
                </a:lnTo>
                <a:lnTo>
                  <a:pt x="4" y="68"/>
                </a:lnTo>
                <a:lnTo>
                  <a:pt x="4" y="68"/>
                </a:lnTo>
                <a:lnTo>
                  <a:pt x="0" y="62"/>
                </a:lnTo>
                <a:lnTo>
                  <a:pt x="0" y="57"/>
                </a:lnTo>
                <a:lnTo>
                  <a:pt x="0" y="49"/>
                </a:lnTo>
                <a:lnTo>
                  <a:pt x="0" y="44"/>
                </a:lnTo>
                <a:lnTo>
                  <a:pt x="0" y="44"/>
                </a:lnTo>
                <a:lnTo>
                  <a:pt x="2" y="38"/>
                </a:lnTo>
                <a:lnTo>
                  <a:pt x="6" y="33"/>
                </a:lnTo>
                <a:lnTo>
                  <a:pt x="9" y="27"/>
                </a:lnTo>
                <a:lnTo>
                  <a:pt x="15" y="24"/>
                </a:lnTo>
                <a:lnTo>
                  <a:pt x="15" y="24"/>
                </a:lnTo>
                <a:close/>
                <a:moveTo>
                  <a:pt x="117" y="101"/>
                </a:moveTo>
                <a:lnTo>
                  <a:pt x="116" y="95"/>
                </a:lnTo>
                <a:lnTo>
                  <a:pt x="121" y="92"/>
                </a:lnTo>
                <a:lnTo>
                  <a:pt x="117" y="84"/>
                </a:lnTo>
                <a:lnTo>
                  <a:pt x="112" y="90"/>
                </a:lnTo>
                <a:lnTo>
                  <a:pt x="97" y="97"/>
                </a:lnTo>
                <a:lnTo>
                  <a:pt x="101" y="104"/>
                </a:lnTo>
                <a:lnTo>
                  <a:pt x="114" y="128"/>
                </a:lnTo>
                <a:lnTo>
                  <a:pt x="136" y="115"/>
                </a:lnTo>
                <a:lnTo>
                  <a:pt x="132" y="110"/>
                </a:lnTo>
                <a:lnTo>
                  <a:pt x="125" y="114"/>
                </a:lnTo>
                <a:lnTo>
                  <a:pt x="121" y="106"/>
                </a:lnTo>
                <a:lnTo>
                  <a:pt x="128" y="103"/>
                </a:lnTo>
                <a:lnTo>
                  <a:pt x="125" y="95"/>
                </a:lnTo>
                <a:lnTo>
                  <a:pt x="117" y="101"/>
                </a:lnTo>
                <a:lnTo>
                  <a:pt x="117" y="101"/>
                </a:lnTo>
                <a:close/>
                <a:moveTo>
                  <a:pt x="59" y="18"/>
                </a:moveTo>
                <a:lnTo>
                  <a:pt x="24" y="38"/>
                </a:lnTo>
                <a:lnTo>
                  <a:pt x="24" y="38"/>
                </a:lnTo>
                <a:lnTo>
                  <a:pt x="18" y="42"/>
                </a:lnTo>
                <a:lnTo>
                  <a:pt x="17" y="48"/>
                </a:lnTo>
                <a:lnTo>
                  <a:pt x="17" y="48"/>
                </a:lnTo>
                <a:lnTo>
                  <a:pt x="17" y="53"/>
                </a:lnTo>
                <a:lnTo>
                  <a:pt x="18" y="60"/>
                </a:lnTo>
                <a:lnTo>
                  <a:pt x="18" y="60"/>
                </a:lnTo>
                <a:lnTo>
                  <a:pt x="18" y="60"/>
                </a:lnTo>
                <a:lnTo>
                  <a:pt x="22" y="64"/>
                </a:lnTo>
                <a:lnTo>
                  <a:pt x="28" y="66"/>
                </a:lnTo>
                <a:lnTo>
                  <a:pt x="28" y="66"/>
                </a:lnTo>
                <a:lnTo>
                  <a:pt x="33" y="68"/>
                </a:lnTo>
                <a:lnTo>
                  <a:pt x="39" y="66"/>
                </a:lnTo>
                <a:lnTo>
                  <a:pt x="75" y="46"/>
                </a:lnTo>
                <a:lnTo>
                  <a:pt x="75" y="46"/>
                </a:lnTo>
                <a:lnTo>
                  <a:pt x="79" y="40"/>
                </a:lnTo>
                <a:lnTo>
                  <a:pt x="81" y="35"/>
                </a:lnTo>
                <a:lnTo>
                  <a:pt x="81" y="35"/>
                </a:lnTo>
                <a:lnTo>
                  <a:pt x="83" y="29"/>
                </a:lnTo>
                <a:lnTo>
                  <a:pt x="81" y="24"/>
                </a:lnTo>
                <a:lnTo>
                  <a:pt x="81" y="24"/>
                </a:lnTo>
                <a:lnTo>
                  <a:pt x="81" y="24"/>
                </a:lnTo>
                <a:lnTo>
                  <a:pt x="75" y="20"/>
                </a:lnTo>
                <a:lnTo>
                  <a:pt x="72" y="16"/>
                </a:lnTo>
                <a:lnTo>
                  <a:pt x="72" y="16"/>
                </a:lnTo>
                <a:lnTo>
                  <a:pt x="64" y="16"/>
                </a:lnTo>
                <a:lnTo>
                  <a:pt x="59" y="18"/>
                </a:lnTo>
                <a:lnTo>
                  <a:pt x="59" y="1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2" name="文本框 21"/>
          <p:cNvSpPr txBox="1"/>
          <p:nvPr/>
        </p:nvSpPr>
        <p:spPr>
          <a:xfrm>
            <a:off x="2922905" y="1356360"/>
            <a:ext cx="4357370" cy="706755"/>
          </a:xfrm>
          <a:prstGeom prst="rect">
            <a:avLst/>
          </a:prstGeom>
          <a:noFill/>
        </p:spPr>
        <p:txBody>
          <a:bodyPr wrap="square" rtlCol="0">
            <a:spAutoFit/>
          </a:bodyPr>
          <a:p>
            <a:r>
              <a:rPr lang="zh-CN" altLang="en-US" sz="4000">
                <a:latin typeface="楷体" panose="02010609060101010101" charset="-122"/>
                <a:ea typeface="楷体" panose="02010609060101010101" charset="-122"/>
              </a:rPr>
              <a:t>一次社区活动</a:t>
            </a:r>
            <a:endParaRPr lang="zh-CN" altLang="en-US" sz="4000">
              <a:latin typeface="楷体" panose="02010609060101010101" charset="-122"/>
              <a:ea typeface="楷体" panose="02010609060101010101" charset="-122"/>
            </a:endParaRPr>
          </a:p>
        </p:txBody>
      </p:sp>
      <p:sp>
        <p:nvSpPr>
          <p:cNvPr id="23" name="文本框 22"/>
          <p:cNvSpPr txBox="1"/>
          <p:nvPr/>
        </p:nvSpPr>
        <p:spPr>
          <a:xfrm>
            <a:off x="2922905" y="4066540"/>
            <a:ext cx="4357370" cy="706755"/>
          </a:xfrm>
          <a:prstGeom prst="rect">
            <a:avLst/>
          </a:prstGeom>
          <a:noFill/>
        </p:spPr>
        <p:txBody>
          <a:bodyPr wrap="square" rtlCol="0">
            <a:spAutoFit/>
          </a:bodyPr>
          <a:p>
            <a:pPr>
              <a:buClrTx/>
              <a:buSzTx/>
              <a:buFontTx/>
            </a:pPr>
            <a:r>
              <a:rPr lang="zh-CN" altLang="en-US" sz="4000">
                <a:latin typeface="楷体" panose="02010609060101010101" charset="-122"/>
                <a:ea typeface="楷体" panose="02010609060101010101" charset="-122"/>
              </a:rPr>
              <a:t>一系列新闻报道</a:t>
            </a:r>
            <a:endParaRPr lang="zh-CN" altLang="en-US" sz="4000">
              <a:latin typeface="楷体" panose="02010609060101010101" charset="-122"/>
              <a:ea typeface="楷体" panose="02010609060101010101" charset="-122"/>
            </a:endParaRPr>
          </a:p>
        </p:txBody>
      </p:sp>
      <p:pic>
        <p:nvPicPr>
          <p:cNvPr id="4" name="图片 -2147482599" descr="lQDPJx9sVB0-0X3NAhzNAtCwYLvAynDnzHUHamNoCzpzAA_720_540"/>
          <p:cNvPicPr>
            <a:picLocks noChangeAspect="1"/>
          </p:cNvPicPr>
          <p:nvPr/>
        </p:nvPicPr>
        <p:blipFill>
          <a:blip r:embed="rId6"/>
          <a:stretch>
            <a:fillRect/>
          </a:stretch>
        </p:blipFill>
        <p:spPr>
          <a:xfrm>
            <a:off x="6741478" y="879158"/>
            <a:ext cx="2088515" cy="1566545"/>
          </a:xfrm>
          <a:prstGeom prst="rect">
            <a:avLst/>
          </a:prstGeom>
          <a:noFill/>
          <a:ln w="9525">
            <a:noFill/>
          </a:ln>
          <a:effectLst>
            <a:outerShdw dist="107763" dir="18900000" algn="ctr" rotWithShape="0">
              <a:srgbClr val="F79646">
                <a:alpha val="50000"/>
              </a:srgbClr>
            </a:outerShdw>
          </a:effectLst>
        </p:spPr>
      </p:pic>
      <p:pic>
        <p:nvPicPr>
          <p:cNvPr id="9" name="图片 -2147482604" descr="0b0af67aed15382fab6d2593bfd33a37"/>
          <p:cNvPicPr>
            <a:picLocks noChangeAspect="1"/>
          </p:cNvPicPr>
          <p:nvPr/>
        </p:nvPicPr>
        <p:blipFill>
          <a:blip r:embed="rId7"/>
          <a:srcRect t="4100"/>
          <a:stretch>
            <a:fillRect/>
          </a:stretch>
        </p:blipFill>
        <p:spPr>
          <a:xfrm>
            <a:off x="6806565" y="2658110"/>
            <a:ext cx="1657985" cy="3522980"/>
          </a:xfrm>
          <a:prstGeom prst="rect">
            <a:avLst/>
          </a:prstGeom>
          <a:noFill/>
          <a:ln w="28575" cap="flat" cmpd="sng">
            <a:solidFill>
              <a:srgbClr val="0070C0"/>
            </a:solidFill>
            <a:prstDash val="solid"/>
            <a:miter/>
            <a:headEnd type="none" w="med" len="med"/>
            <a:tailEnd type="none" w="med" len="med"/>
          </a:ln>
        </p:spPr>
      </p:pic>
      <p:pic>
        <p:nvPicPr>
          <p:cNvPr id="10" name="图片 -2147482603" descr="lQDPKG-KtqH1wK3NBP_NAkKwNxH4OjNSPpQHaj_Cx4ZkAA_578_1279"/>
          <p:cNvPicPr>
            <a:picLocks noChangeAspect="1"/>
          </p:cNvPicPr>
          <p:nvPr/>
        </p:nvPicPr>
        <p:blipFill>
          <a:blip r:embed="rId8"/>
          <a:srcRect t="3850"/>
          <a:stretch>
            <a:fillRect/>
          </a:stretch>
        </p:blipFill>
        <p:spPr>
          <a:xfrm>
            <a:off x="8827770" y="2658110"/>
            <a:ext cx="1653540" cy="3522980"/>
          </a:xfrm>
          <a:prstGeom prst="rect">
            <a:avLst/>
          </a:prstGeom>
          <a:noFill/>
          <a:ln w="28575" cap="flat" cmpd="sng">
            <a:solidFill>
              <a:srgbClr val="0070C0"/>
            </a:solidFill>
            <a:prstDash val="solid"/>
            <a:miter/>
            <a:headEnd type="none" w="med" len="med"/>
            <a:tailEnd type="none" w="med" len="med"/>
          </a:ln>
        </p:spPr>
      </p:pic>
    </p:spTree>
    <p:custDataLst>
      <p:tags r:id="rId9"/>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1115695" y="906780"/>
            <a:ext cx="10202545" cy="5190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1"/>
          <p:cNvPicPr>
            <a:picLocks noChangeAspect="1"/>
          </p:cNvPicPr>
          <p:nvPr/>
        </p:nvPicPr>
        <p:blipFill>
          <a:blip r:embed="rId1"/>
          <a:stretch>
            <a:fillRect/>
          </a:stretch>
        </p:blipFill>
        <p:spPr>
          <a:xfrm>
            <a:off x="-635" y="-17145"/>
            <a:ext cx="2372360" cy="4866640"/>
          </a:xfrm>
          <a:prstGeom prst="rect">
            <a:avLst/>
          </a:prstGeom>
        </p:spPr>
      </p:pic>
      <p:sp>
        <p:nvSpPr>
          <p:cNvPr id="8" name="矩形 7"/>
          <p:cNvSpPr/>
          <p:nvPr/>
        </p:nvSpPr>
        <p:spPr>
          <a:xfrm>
            <a:off x="1012825" y="789305"/>
            <a:ext cx="10420985" cy="5418455"/>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descr="4"/>
          <p:cNvPicPr>
            <a:picLocks noChangeAspect="1"/>
          </p:cNvPicPr>
          <p:nvPr/>
        </p:nvPicPr>
        <p:blipFill>
          <a:blip r:embed="rId2"/>
          <a:stretch>
            <a:fillRect/>
          </a:stretch>
        </p:blipFill>
        <p:spPr>
          <a:xfrm flipH="1">
            <a:off x="9897110" y="2515235"/>
            <a:ext cx="2317115" cy="4364990"/>
          </a:xfrm>
          <a:prstGeom prst="rect">
            <a:avLst/>
          </a:prstGeom>
        </p:spPr>
      </p:pic>
      <p:sp>
        <p:nvSpPr>
          <p:cNvPr id="25" name="文本框 24"/>
          <p:cNvSpPr txBox="1"/>
          <p:nvPr/>
        </p:nvSpPr>
        <p:spPr>
          <a:xfrm>
            <a:off x="4862830" y="1492250"/>
            <a:ext cx="4023995" cy="4507865"/>
          </a:xfrm>
          <a:prstGeom prst="rect">
            <a:avLst/>
          </a:prstGeom>
          <a:noFill/>
        </p:spPr>
        <p:txBody>
          <a:bodyPr wrap="square" rtlCol="0">
            <a:spAutoFit/>
          </a:bodyPr>
          <a:p>
            <a:pPr marL="0" marR="0" lvl="0" algn="l" defTabSz="914400" rtl="0" eaLnBrk="1" latinLnBrk="0" hangingPunct="1">
              <a:spcBef>
                <a:spcPts val="0"/>
              </a:spcBef>
              <a:spcAft>
                <a:spcPts val="0"/>
              </a:spcAft>
              <a:buClrTx/>
              <a:buSzTx/>
              <a:buFontTx/>
              <a:buNone/>
              <a:defRPr/>
            </a:pPr>
            <a:r>
              <a:rPr lang="en-US" altLang="zh-CN" sz="28700" noProof="0" dirty="0">
                <a:ln>
                  <a:noFill/>
                </a:ln>
                <a:solidFill>
                  <a:srgbClr val="57495F">
                    <a:alpha val="12000"/>
                  </a:srgbClr>
                </a:solidFill>
                <a:uLnTx/>
                <a:uFillTx/>
                <a:latin typeface="方正启体繁体" panose="03000509000000000000" charset="-122"/>
                <a:ea typeface="方正启体繁体" panose="03000509000000000000" charset="-122"/>
                <a:sym typeface="+mn-ea"/>
              </a:rPr>
              <a:t>02</a:t>
            </a:r>
            <a:endParaRPr lang="en-US" altLang="zh-CN" sz="28700" noProof="0" dirty="0">
              <a:ln>
                <a:noFill/>
              </a:ln>
              <a:solidFill>
                <a:srgbClr val="57495F">
                  <a:alpha val="12000"/>
                </a:srgbClr>
              </a:solidFill>
              <a:uLnTx/>
              <a:uFillTx/>
              <a:latin typeface="方正启体繁体" panose="03000509000000000000" charset="-122"/>
              <a:ea typeface="方正启体繁体" panose="03000509000000000000" charset="-122"/>
              <a:sym typeface="+mn-ea"/>
            </a:endParaRPr>
          </a:p>
        </p:txBody>
      </p:sp>
      <p:sp>
        <p:nvSpPr>
          <p:cNvPr id="4" name="文本框 3"/>
          <p:cNvSpPr txBox="1"/>
          <p:nvPr/>
        </p:nvSpPr>
        <p:spPr>
          <a:xfrm>
            <a:off x="2837815" y="2981325"/>
            <a:ext cx="7332345" cy="713740"/>
          </a:xfrm>
          <a:prstGeom prst="rect">
            <a:avLst/>
          </a:prstGeom>
          <a:noFill/>
        </p:spPr>
        <p:txBody>
          <a:bodyPr anchor="ctr"/>
          <a:p>
            <a:pPr marL="0" marR="0" lvl="0" indent="0" algn="ctr" defTabSz="914400" rtl="0" eaLnBrk="1" fontAlgn="t" latinLnBrk="0" hangingPunct="1">
              <a:spcBef>
                <a:spcPts val="0"/>
              </a:spcBef>
              <a:spcAft>
                <a:spcPts val="0"/>
              </a:spcAft>
              <a:buClrTx/>
              <a:buSzTx/>
              <a:buFontTx/>
              <a:buNone/>
              <a:defRPr/>
            </a:pPr>
            <a:r>
              <a:rPr lang="zh-CN" altLang="en-US" sz="6600" b="1" kern="0" noProof="0" dirty="0">
                <a:ln>
                  <a:noFill/>
                </a:ln>
                <a:solidFill>
                  <a:schemeClr val="tx1">
                    <a:lumMod val="85000"/>
                    <a:lumOff val="15000"/>
                  </a:schemeClr>
                </a:solidFill>
                <a:effectLst/>
                <a:uLnTx/>
                <a:uFillTx/>
                <a:latin typeface="华康行楷体 W5" panose="03000509000000000000" charset="-122"/>
                <a:ea typeface="华康行楷体 W5" panose="03000509000000000000" charset="-122"/>
                <a:sym typeface="+mn-ea"/>
              </a:rPr>
              <a:t>研究的意义和</a:t>
            </a:r>
            <a:r>
              <a:rPr lang="zh-CN" altLang="en-US" sz="6600" b="1" kern="0" noProof="0" dirty="0">
                <a:ln>
                  <a:noFill/>
                </a:ln>
                <a:solidFill>
                  <a:schemeClr val="tx1">
                    <a:lumMod val="85000"/>
                    <a:lumOff val="15000"/>
                  </a:schemeClr>
                </a:solidFill>
                <a:effectLst/>
                <a:uLnTx/>
                <a:uFillTx/>
                <a:latin typeface="华康行楷体 W5" panose="03000509000000000000" charset="-122"/>
                <a:ea typeface="华康行楷体 W5" panose="03000509000000000000" charset="-122"/>
                <a:sym typeface="+mn-ea"/>
              </a:rPr>
              <a:t>目标</a:t>
            </a:r>
            <a:endParaRPr lang="zh-CN" altLang="en-US" sz="6600" b="1" kern="0" noProof="0" dirty="0">
              <a:ln>
                <a:noFill/>
              </a:ln>
              <a:solidFill>
                <a:schemeClr val="tx1">
                  <a:lumMod val="85000"/>
                  <a:lumOff val="15000"/>
                </a:schemeClr>
              </a:solidFill>
              <a:effectLst/>
              <a:uLnTx/>
              <a:uFillTx/>
              <a:latin typeface="华康行楷体 W5" panose="03000509000000000000" charset="-122"/>
              <a:ea typeface="华康行楷体 W5" panose="03000509000000000000" charset="-122"/>
              <a:sym typeface="+mn-ea"/>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282575" y="294005"/>
            <a:ext cx="11591290" cy="6229985"/>
            <a:chOff x="1595" y="1243"/>
            <a:chExt cx="16410" cy="8532"/>
          </a:xfrm>
        </p:grpSpPr>
        <p:sp>
          <p:nvSpPr>
            <p:cNvPr id="7" name="矩形 6"/>
            <p:cNvSpPr/>
            <p:nvPr/>
          </p:nvSpPr>
          <p:spPr>
            <a:xfrm>
              <a:off x="1757" y="1428"/>
              <a:ext cx="16067" cy="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595" y="1243"/>
              <a:ext cx="16411" cy="8533"/>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6" name="图片 5" descr="5"/>
          <p:cNvPicPr>
            <a:picLocks noChangeAspect="1"/>
          </p:cNvPicPr>
          <p:nvPr/>
        </p:nvPicPr>
        <p:blipFill>
          <a:blip r:embed="rId1"/>
          <a:stretch>
            <a:fillRect/>
          </a:stretch>
        </p:blipFill>
        <p:spPr>
          <a:xfrm rot="10800000" flipH="1">
            <a:off x="5381625" y="4445"/>
            <a:ext cx="1379220" cy="875030"/>
          </a:xfrm>
          <a:prstGeom prst="rect">
            <a:avLst/>
          </a:prstGeom>
        </p:spPr>
      </p:pic>
      <p:sp>
        <p:nvSpPr>
          <p:cNvPr id="24" name="文本框 23"/>
          <p:cNvSpPr txBox="1"/>
          <p:nvPr/>
        </p:nvSpPr>
        <p:spPr>
          <a:xfrm>
            <a:off x="4961890" y="1332865"/>
            <a:ext cx="3187700" cy="366395"/>
          </a:xfrm>
          <a:prstGeom prst="rect">
            <a:avLst/>
          </a:prstGeom>
          <a:noFill/>
        </p:spPr>
        <p:txBody>
          <a:bodyPr anchor="ctr"/>
          <a:p>
            <a:pPr marL="0" marR="0" lvl="0" indent="0" algn="ctr" defTabSz="914400" rtl="0" eaLnBrk="1" fontAlgn="t" latinLnBrk="0" hangingPunct="1">
              <a:spcBef>
                <a:spcPts val="0"/>
              </a:spcBef>
              <a:spcAft>
                <a:spcPts val="0"/>
              </a:spcAft>
              <a:buClrTx/>
              <a:buSzTx/>
              <a:buFontTx/>
              <a:buNone/>
              <a:defRPr/>
            </a:pPr>
            <a:r>
              <a:rPr kumimoji="0" lang="zh-CN" altLang="en-US" sz="4400" i="0" u="none" strike="noStrike" kern="0" cap="none" spc="0" normalizeH="0" baseline="0" noProof="0" dirty="0">
                <a:ln>
                  <a:noFill/>
                </a:ln>
                <a:solidFill>
                  <a:schemeClr val="tx1">
                    <a:lumMod val="85000"/>
                    <a:lumOff val="15000"/>
                  </a:schemeClr>
                </a:solidFill>
                <a:effectLst/>
                <a:uLnTx/>
                <a:uFillTx/>
                <a:latin typeface="汉仪书魂体简" panose="02010600000101010101" charset="-122"/>
                <a:ea typeface="汉仪书魂体简" panose="02010600000101010101" charset="-122"/>
                <a:sym typeface="+mn-ea"/>
              </a:rPr>
              <a:t>研究的意义</a:t>
            </a:r>
            <a:endParaRPr kumimoji="0" lang="zh-CN" altLang="en-US" sz="4400" i="0" u="none" strike="noStrike" kern="0" cap="none" spc="0" normalizeH="0" baseline="0" noProof="0" dirty="0">
              <a:ln>
                <a:noFill/>
              </a:ln>
              <a:solidFill>
                <a:schemeClr val="tx1">
                  <a:lumMod val="85000"/>
                  <a:lumOff val="15000"/>
                </a:schemeClr>
              </a:solidFill>
              <a:effectLst/>
              <a:uLnTx/>
              <a:uFillTx/>
              <a:latin typeface="汉仪书魂体简" panose="02010600000101010101" charset="-122"/>
              <a:ea typeface="汉仪书魂体简" panose="02010600000101010101" charset="-122"/>
              <a:sym typeface="+mn-ea"/>
            </a:endParaRPr>
          </a:p>
        </p:txBody>
      </p:sp>
      <p:pic>
        <p:nvPicPr>
          <p:cNvPr id="3" name="图片 2" descr="4"/>
          <p:cNvPicPr>
            <a:picLocks noChangeAspect="1"/>
          </p:cNvPicPr>
          <p:nvPr/>
        </p:nvPicPr>
        <p:blipFill>
          <a:blip r:embed="rId2"/>
          <a:stretch>
            <a:fillRect/>
          </a:stretch>
        </p:blipFill>
        <p:spPr>
          <a:xfrm>
            <a:off x="-12065" y="1690370"/>
            <a:ext cx="2745105" cy="5172075"/>
          </a:xfrm>
          <a:prstGeom prst="rect">
            <a:avLst/>
          </a:prstGeom>
        </p:spPr>
      </p:pic>
      <p:sp>
        <p:nvSpPr>
          <p:cNvPr id="4" name="圆角矩形 3"/>
          <p:cNvSpPr/>
          <p:nvPr>
            <p:custDataLst>
              <p:tags r:id="rId3"/>
            </p:custDataLst>
          </p:nvPr>
        </p:nvSpPr>
        <p:spPr>
          <a:xfrm>
            <a:off x="3601085" y="2444115"/>
            <a:ext cx="2375535" cy="458470"/>
          </a:xfrm>
          <a:prstGeom prst="roundRect">
            <a:avLst>
              <a:gd name="adj" fmla="val 50000"/>
            </a:avLst>
          </a:prstGeom>
          <a:solidFill>
            <a:srgbClr val="B6A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custDataLst>
              <p:tags r:id="rId4"/>
            </p:custDataLst>
          </p:nvPr>
        </p:nvSpPr>
        <p:spPr>
          <a:xfrm>
            <a:off x="3741420" y="2517140"/>
            <a:ext cx="3171190" cy="911860"/>
          </a:xfrm>
          <a:prstGeom prst="rect">
            <a:avLst/>
          </a:prstGeom>
          <a:noFill/>
        </p:spPr>
        <p:txBody>
          <a:bodyPr wrap="square" rtlCol="0">
            <a:noAutofit/>
          </a:bodyPr>
          <a:lstStyle/>
          <a:p>
            <a:pPr algn="l"/>
            <a:r>
              <a:rPr lang="zh-CN" altLang="en-US" sz="1600" kern="0" noProof="0" dirty="0">
                <a:ln>
                  <a:noFill/>
                </a:ln>
                <a:solidFill>
                  <a:schemeClr val="bg1"/>
                </a:solidFill>
                <a:uLnTx/>
                <a:uFillTx/>
                <a:latin typeface="+mn-ea"/>
                <a:sym typeface="+mn-ea"/>
              </a:rPr>
              <a:t>提升研究和实践能力</a:t>
            </a:r>
            <a:endParaRPr lang="zh-CN" altLang="en-US" sz="1600" kern="0" noProof="0" dirty="0">
              <a:ln>
                <a:noFill/>
              </a:ln>
              <a:solidFill>
                <a:schemeClr val="bg1"/>
              </a:solidFill>
              <a:uLnTx/>
              <a:uFillTx/>
              <a:latin typeface="+mn-ea"/>
              <a:sym typeface="+mn-ea"/>
            </a:endParaRPr>
          </a:p>
        </p:txBody>
      </p:sp>
      <p:sp>
        <p:nvSpPr>
          <p:cNvPr id="16" name="圆角矩形 15"/>
          <p:cNvSpPr/>
          <p:nvPr>
            <p:custDataLst>
              <p:tags r:id="rId5"/>
            </p:custDataLst>
          </p:nvPr>
        </p:nvSpPr>
        <p:spPr>
          <a:xfrm>
            <a:off x="3620135" y="3413125"/>
            <a:ext cx="2375535" cy="458470"/>
          </a:xfrm>
          <a:prstGeom prst="roundRect">
            <a:avLst>
              <a:gd name="adj" fmla="val 50000"/>
            </a:avLst>
          </a:prstGeom>
          <a:solidFill>
            <a:srgbClr val="B6A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custDataLst>
              <p:tags r:id="rId6"/>
            </p:custDataLst>
          </p:nvPr>
        </p:nvSpPr>
        <p:spPr>
          <a:xfrm>
            <a:off x="3911600" y="3486150"/>
            <a:ext cx="3171190" cy="911860"/>
          </a:xfrm>
          <a:prstGeom prst="rect">
            <a:avLst/>
          </a:prstGeom>
          <a:noFill/>
        </p:spPr>
        <p:txBody>
          <a:bodyPr wrap="square" rtlCol="0">
            <a:noAutofit/>
          </a:bodyPr>
          <a:p>
            <a:pPr algn="l"/>
            <a:r>
              <a:rPr lang="zh-CN" altLang="en-US" sz="1600" kern="0" noProof="0" dirty="0">
                <a:ln>
                  <a:noFill/>
                </a:ln>
                <a:solidFill>
                  <a:schemeClr val="bg1"/>
                </a:solidFill>
                <a:uLnTx/>
                <a:uFillTx/>
                <a:latin typeface="+mn-ea"/>
                <a:sym typeface="+mn-ea"/>
              </a:rPr>
              <a:t>培养社会责任感</a:t>
            </a:r>
            <a:endParaRPr lang="zh-CN" altLang="en-US" sz="1600" kern="0" noProof="0" dirty="0">
              <a:ln>
                <a:noFill/>
              </a:ln>
              <a:solidFill>
                <a:schemeClr val="bg1"/>
              </a:solidFill>
              <a:uLnTx/>
              <a:uFillTx/>
              <a:latin typeface="+mn-ea"/>
              <a:sym typeface="+mn-ea"/>
            </a:endParaRPr>
          </a:p>
        </p:txBody>
      </p:sp>
      <p:sp>
        <p:nvSpPr>
          <p:cNvPr id="19" name="圆角矩形 18"/>
          <p:cNvSpPr/>
          <p:nvPr>
            <p:custDataLst>
              <p:tags r:id="rId7"/>
            </p:custDataLst>
          </p:nvPr>
        </p:nvSpPr>
        <p:spPr>
          <a:xfrm>
            <a:off x="3617595" y="4500880"/>
            <a:ext cx="2375535" cy="458470"/>
          </a:xfrm>
          <a:prstGeom prst="roundRect">
            <a:avLst>
              <a:gd name="adj" fmla="val 50000"/>
            </a:avLst>
          </a:prstGeom>
          <a:solidFill>
            <a:srgbClr val="B6A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8"/>
            </p:custDataLst>
          </p:nvPr>
        </p:nvSpPr>
        <p:spPr>
          <a:xfrm>
            <a:off x="4038600" y="4573905"/>
            <a:ext cx="3171190" cy="911860"/>
          </a:xfrm>
          <a:prstGeom prst="rect">
            <a:avLst/>
          </a:prstGeom>
          <a:noFill/>
        </p:spPr>
        <p:txBody>
          <a:bodyPr wrap="square" rtlCol="0">
            <a:noAutofit/>
          </a:bodyPr>
          <a:p>
            <a:pPr algn="l"/>
            <a:r>
              <a:rPr lang="zh-CN" altLang="en-US" sz="1600" kern="0" noProof="0" dirty="0">
                <a:ln>
                  <a:noFill/>
                </a:ln>
                <a:solidFill>
                  <a:schemeClr val="bg1"/>
                </a:solidFill>
                <a:uLnTx/>
                <a:uFillTx/>
                <a:latin typeface="+mn-ea"/>
                <a:sym typeface="+mn-ea"/>
              </a:rPr>
              <a:t>弘扬传统美德</a:t>
            </a:r>
            <a:endParaRPr lang="zh-CN" altLang="en-US" sz="1600" kern="0" noProof="0" dirty="0">
              <a:ln>
                <a:noFill/>
              </a:ln>
              <a:solidFill>
                <a:schemeClr val="bg1"/>
              </a:solidFill>
              <a:uLnTx/>
              <a:uFillTx/>
              <a:latin typeface="+mn-ea"/>
              <a:sym typeface="+mn-ea"/>
            </a:endParaRPr>
          </a:p>
        </p:txBody>
      </p:sp>
      <p:sp>
        <p:nvSpPr>
          <p:cNvPr id="21" name="文本框 20"/>
          <p:cNvSpPr txBox="1"/>
          <p:nvPr>
            <p:custDataLst>
              <p:tags r:id="rId9"/>
            </p:custDataLst>
          </p:nvPr>
        </p:nvSpPr>
        <p:spPr>
          <a:xfrm>
            <a:off x="6127115" y="2279015"/>
            <a:ext cx="5139690" cy="922020"/>
          </a:xfrm>
          <a:prstGeom prst="rect">
            <a:avLst/>
          </a:prstGeom>
          <a:noFill/>
        </p:spPr>
        <p:txBody>
          <a:bodyPr wrap="square" rtlCol="0">
            <a:spAutoFit/>
          </a:bodyPr>
          <a:p>
            <a:pPr algn="l">
              <a:buClrTx/>
              <a:buSzTx/>
              <a:buFontTx/>
            </a:pPr>
            <a:r>
              <a:rPr lang="en-US" altLang="zh-CN">
                <a:latin typeface="楷体" panose="02010609060101010101" charset="-122"/>
                <a:ea typeface="楷体" panose="02010609060101010101" charset="-122"/>
              </a:rPr>
              <a:t>    </a:t>
            </a:r>
            <a:r>
              <a:rPr lang="zh-CN" altLang="en-US">
                <a:latin typeface="楷体" panose="02010609060101010101" charset="-122"/>
                <a:ea typeface="楷体" panose="02010609060101010101" charset="-122"/>
              </a:rPr>
              <a:t>通过养老课题的研究实践，全面提升逻辑思维、问题解决、数据分析及文字表达等综合能力，实现理论与实践的深度融合。</a:t>
            </a:r>
            <a:endParaRPr lang="zh-CN" altLang="en-US">
              <a:latin typeface="楷体" panose="02010609060101010101" charset="-122"/>
              <a:ea typeface="楷体" panose="02010609060101010101" charset="-122"/>
            </a:endParaRPr>
          </a:p>
        </p:txBody>
      </p:sp>
      <p:sp>
        <p:nvSpPr>
          <p:cNvPr id="23" name="文本框 22"/>
          <p:cNvSpPr txBox="1"/>
          <p:nvPr>
            <p:custDataLst>
              <p:tags r:id="rId10"/>
            </p:custDataLst>
          </p:nvPr>
        </p:nvSpPr>
        <p:spPr>
          <a:xfrm>
            <a:off x="6127115" y="3413125"/>
            <a:ext cx="5139690" cy="922020"/>
          </a:xfrm>
          <a:prstGeom prst="rect">
            <a:avLst/>
          </a:prstGeom>
          <a:noFill/>
        </p:spPr>
        <p:txBody>
          <a:bodyPr wrap="square" rtlCol="0">
            <a:spAutoFit/>
          </a:bodyPr>
          <a:p>
            <a:pPr algn="l">
              <a:buClrTx/>
              <a:buSzTx/>
              <a:buFontTx/>
            </a:pPr>
            <a:r>
              <a:rPr lang="en-US" altLang="zh-CN">
                <a:latin typeface="楷体" panose="02010609060101010101" charset="-122"/>
                <a:ea typeface="楷体" panose="02010609060101010101" charset="-122"/>
              </a:rPr>
              <a:t>    </a:t>
            </a:r>
            <a:r>
              <a:rPr lang="zh-CN" altLang="en-US">
                <a:latin typeface="楷体" panose="02010609060101010101" charset="-122"/>
                <a:ea typeface="楷体" panose="02010609060101010101" charset="-122"/>
              </a:rPr>
              <a:t>聚焦老龄化社会背景下的养老问题，深入了解老年人生活状况，增强对老年群体的关爱与责任感，树立积极贡献社会的价值观。</a:t>
            </a:r>
            <a:endParaRPr lang="zh-CN" altLang="en-US">
              <a:latin typeface="楷体" panose="02010609060101010101" charset="-122"/>
              <a:ea typeface="楷体" panose="02010609060101010101" charset="-122"/>
            </a:endParaRPr>
          </a:p>
        </p:txBody>
      </p:sp>
      <p:sp>
        <p:nvSpPr>
          <p:cNvPr id="25" name="文本框 24"/>
          <p:cNvSpPr txBox="1"/>
          <p:nvPr>
            <p:custDataLst>
              <p:tags r:id="rId11"/>
            </p:custDataLst>
          </p:nvPr>
        </p:nvSpPr>
        <p:spPr>
          <a:xfrm>
            <a:off x="6137910" y="4528185"/>
            <a:ext cx="5128895" cy="1198880"/>
          </a:xfrm>
          <a:prstGeom prst="rect">
            <a:avLst/>
          </a:prstGeom>
          <a:noFill/>
        </p:spPr>
        <p:txBody>
          <a:bodyPr wrap="square" rtlCol="0">
            <a:spAutoFit/>
          </a:bodyPr>
          <a:p>
            <a:pPr algn="l">
              <a:buClrTx/>
              <a:buSzTx/>
              <a:buFontTx/>
            </a:pPr>
            <a:r>
              <a:rPr lang="en-US" altLang="zh-CN">
                <a:latin typeface="楷体" panose="02010609060101010101" charset="-122"/>
                <a:ea typeface="楷体" panose="02010609060101010101" charset="-122"/>
              </a:rPr>
              <a:t>    </a:t>
            </a:r>
            <a:r>
              <a:rPr lang="zh-CN" altLang="en-US">
                <a:latin typeface="楷体" panose="02010609060101010101" charset="-122"/>
                <a:ea typeface="楷体" panose="02010609060101010101" charset="-122"/>
              </a:rPr>
              <a:t>在养老研究中深刻领悟尊老、敬老、爱老的传统美德，通过志愿服务、政策宣传等实际行动，将其融入日常生活，引领社会形成良好的尊老风尚。</a:t>
            </a:r>
            <a:endParaRPr lang="zh-CN" altLang="en-US">
              <a:latin typeface="楷体" panose="02010609060101010101" charset="-122"/>
              <a:ea typeface="楷体" panose="02010609060101010101" charset="-122"/>
            </a:endParaRPr>
          </a:p>
        </p:txBody>
      </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2000"/>
                                        <p:tgtEl>
                                          <p:spTgt spid="2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ox(in)">
                                      <p:cBhvr>
                                        <p:cTn id="15" dur="2000"/>
                                        <p:tgtEl>
                                          <p:spTgt spid="23"/>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ox(in)">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ox(in)">
                                      <p:cBhvr>
                                        <p:cTn id="23" dur="2000"/>
                                        <p:tgtEl>
                                          <p:spTgt spid="20"/>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ox(in)">
                                      <p:cBhvr>
                                        <p:cTn id="2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 grpId="0"/>
      <p:bldP spid="21" grpId="1"/>
      <p:bldP spid="9" grpId="1"/>
      <p:bldP spid="23" grpId="0"/>
      <p:bldP spid="17" grpId="0"/>
      <p:bldP spid="23" grpId="1"/>
      <p:bldP spid="17" grpId="1"/>
      <p:bldP spid="20" grpId="0"/>
      <p:bldP spid="25" grpId="0"/>
      <p:bldP spid="20" grpId="1"/>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282575" y="294005"/>
            <a:ext cx="11591290" cy="6229985"/>
            <a:chOff x="1595" y="1243"/>
            <a:chExt cx="16410" cy="8532"/>
          </a:xfrm>
        </p:grpSpPr>
        <p:sp>
          <p:nvSpPr>
            <p:cNvPr id="7" name="矩形 6"/>
            <p:cNvSpPr/>
            <p:nvPr/>
          </p:nvSpPr>
          <p:spPr>
            <a:xfrm>
              <a:off x="1757" y="1428"/>
              <a:ext cx="16067" cy="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595" y="1243"/>
              <a:ext cx="16411" cy="8533"/>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6" name="图片 5" descr="5"/>
          <p:cNvPicPr>
            <a:picLocks noChangeAspect="1"/>
          </p:cNvPicPr>
          <p:nvPr/>
        </p:nvPicPr>
        <p:blipFill>
          <a:blip r:embed="rId1"/>
          <a:stretch>
            <a:fillRect/>
          </a:stretch>
        </p:blipFill>
        <p:spPr>
          <a:xfrm rot="10800000" flipH="1">
            <a:off x="5381625" y="4445"/>
            <a:ext cx="1379220" cy="875030"/>
          </a:xfrm>
          <a:prstGeom prst="rect">
            <a:avLst/>
          </a:prstGeom>
        </p:spPr>
      </p:pic>
      <p:grpSp>
        <p:nvGrpSpPr>
          <p:cNvPr id="11" name="组合 10"/>
          <p:cNvGrpSpPr/>
          <p:nvPr/>
        </p:nvGrpSpPr>
        <p:grpSpPr>
          <a:xfrm>
            <a:off x="4354195" y="2204720"/>
            <a:ext cx="3200400" cy="3452495"/>
            <a:chOff x="6205" y="2620"/>
            <a:chExt cx="6789" cy="7323"/>
          </a:xfrm>
        </p:grpSpPr>
        <p:grpSp>
          <p:nvGrpSpPr>
            <p:cNvPr id="79" name="Group 78"/>
            <p:cNvGrpSpPr/>
            <p:nvPr/>
          </p:nvGrpSpPr>
          <p:grpSpPr>
            <a:xfrm>
              <a:off x="6205" y="2620"/>
              <a:ext cx="5032" cy="2193"/>
              <a:chOff x="3939908" y="1663701"/>
              <a:chExt cx="3195327" cy="1392680"/>
            </a:xfrm>
            <a:solidFill>
              <a:srgbClr val="B6A9BD"/>
            </a:solidFill>
          </p:grpSpPr>
          <p:sp>
            <p:nvSpPr>
              <p:cNvPr id="5" name="Freeform 5"/>
              <p:cNvSpPr/>
              <p:nvPr/>
            </p:nvSpPr>
            <p:spPr bwMode="auto">
              <a:xfrm>
                <a:off x="6702660" y="1663701"/>
                <a:ext cx="432575" cy="803354"/>
              </a:xfrm>
              <a:custGeom>
                <a:avLst/>
                <a:gdLst>
                  <a:gd name="T0" fmla="*/ 287 w 287"/>
                  <a:gd name="T1" fmla="*/ 266 h 533"/>
                  <a:gd name="T2" fmla="*/ 0 w 287"/>
                  <a:gd name="T3" fmla="*/ 533 h 533"/>
                  <a:gd name="T4" fmla="*/ 0 w 287"/>
                  <a:gd name="T5" fmla="*/ 266 h 533"/>
                  <a:gd name="T6" fmla="*/ 0 w 287"/>
                  <a:gd name="T7" fmla="*/ 0 h 533"/>
                  <a:gd name="T8" fmla="*/ 287 w 287"/>
                  <a:gd name="T9" fmla="*/ 266 h 533"/>
                </a:gdLst>
                <a:ahLst/>
                <a:cxnLst>
                  <a:cxn ang="0">
                    <a:pos x="T0" y="T1"/>
                  </a:cxn>
                  <a:cxn ang="0">
                    <a:pos x="T2" y="T3"/>
                  </a:cxn>
                  <a:cxn ang="0">
                    <a:pos x="T4" y="T5"/>
                  </a:cxn>
                  <a:cxn ang="0">
                    <a:pos x="T6" y="T7"/>
                  </a:cxn>
                  <a:cxn ang="0">
                    <a:pos x="T8" y="T9"/>
                  </a:cxn>
                </a:cxnLst>
                <a:rect l="0" t="0" r="r" b="b"/>
                <a:pathLst>
                  <a:path w="287" h="533">
                    <a:moveTo>
                      <a:pt x="287" y="266"/>
                    </a:moveTo>
                    <a:lnTo>
                      <a:pt x="0" y="533"/>
                    </a:lnTo>
                    <a:lnTo>
                      <a:pt x="0" y="266"/>
                    </a:lnTo>
                    <a:lnTo>
                      <a:pt x="0" y="0"/>
                    </a:lnTo>
                    <a:lnTo>
                      <a:pt x="287" y="266"/>
                    </a:lnTo>
                    <a:close/>
                  </a:path>
                </a:pathLst>
              </a:custGeom>
              <a:grpFill/>
              <a:ln>
                <a:noFill/>
              </a:ln>
            </p:spPr>
            <p:txBody>
              <a:bodyPr vert="horz" wrap="square" lIns="91440" tIns="45720" rIns="91440" bIns="45720" numCol="1" anchor="t" anchorCtr="0" compatLnSpc="1"/>
              <a:p>
                <a:endParaRPr lang="en-US"/>
              </a:p>
            </p:txBody>
          </p:sp>
          <p:sp>
            <p:nvSpPr>
              <p:cNvPr id="3" name="Freeform 6"/>
              <p:cNvSpPr/>
              <p:nvPr/>
            </p:nvSpPr>
            <p:spPr bwMode="auto">
              <a:xfrm>
                <a:off x="3939908" y="1886771"/>
                <a:ext cx="2893880" cy="1169610"/>
              </a:xfrm>
              <a:custGeom>
                <a:avLst/>
                <a:gdLst>
                  <a:gd name="T0" fmla="*/ 504 w 555"/>
                  <a:gd name="T1" fmla="*/ 224 h 224"/>
                  <a:gd name="T2" fmla="*/ 112 w 555"/>
                  <a:gd name="T3" fmla="*/ 224 h 224"/>
                  <a:gd name="T4" fmla="*/ 0 w 555"/>
                  <a:gd name="T5" fmla="*/ 112 h 224"/>
                  <a:gd name="T6" fmla="*/ 112 w 555"/>
                  <a:gd name="T7" fmla="*/ 0 h 224"/>
                  <a:gd name="T8" fmla="*/ 555 w 555"/>
                  <a:gd name="T9" fmla="*/ 0 h 224"/>
                  <a:gd name="T10" fmla="*/ 555 w 555"/>
                  <a:gd name="T11" fmla="*/ 68 h 224"/>
                  <a:gd name="T12" fmla="*/ 112 w 555"/>
                  <a:gd name="T13" fmla="*/ 68 h 224"/>
                  <a:gd name="T14" fmla="*/ 68 w 555"/>
                  <a:gd name="T15" fmla="*/ 112 h 224"/>
                  <a:gd name="T16" fmla="*/ 112 w 555"/>
                  <a:gd name="T17" fmla="*/ 156 h 224"/>
                  <a:gd name="T18" fmla="*/ 504 w 555"/>
                  <a:gd name="T19" fmla="*/ 156 h 224"/>
                  <a:gd name="T20" fmla="*/ 504 w 555"/>
                  <a:gd name="T2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5" h="224">
                    <a:moveTo>
                      <a:pt x="504" y="224"/>
                    </a:moveTo>
                    <a:cubicBezTo>
                      <a:pt x="112" y="224"/>
                      <a:pt x="112" y="224"/>
                      <a:pt x="112" y="224"/>
                    </a:cubicBezTo>
                    <a:cubicBezTo>
                      <a:pt x="50" y="224"/>
                      <a:pt x="0" y="174"/>
                      <a:pt x="0" y="112"/>
                    </a:cubicBezTo>
                    <a:cubicBezTo>
                      <a:pt x="0" y="50"/>
                      <a:pt x="50" y="0"/>
                      <a:pt x="112" y="0"/>
                    </a:cubicBezTo>
                    <a:cubicBezTo>
                      <a:pt x="555" y="0"/>
                      <a:pt x="555" y="0"/>
                      <a:pt x="555" y="0"/>
                    </a:cubicBezTo>
                    <a:cubicBezTo>
                      <a:pt x="555" y="68"/>
                      <a:pt x="555" y="68"/>
                      <a:pt x="555" y="68"/>
                    </a:cubicBezTo>
                    <a:cubicBezTo>
                      <a:pt x="112" y="68"/>
                      <a:pt x="112" y="68"/>
                      <a:pt x="112" y="68"/>
                    </a:cubicBezTo>
                    <a:cubicBezTo>
                      <a:pt x="88" y="68"/>
                      <a:pt x="68" y="88"/>
                      <a:pt x="68" y="112"/>
                    </a:cubicBezTo>
                    <a:cubicBezTo>
                      <a:pt x="68" y="136"/>
                      <a:pt x="88" y="156"/>
                      <a:pt x="112" y="156"/>
                    </a:cubicBezTo>
                    <a:cubicBezTo>
                      <a:pt x="504" y="156"/>
                      <a:pt x="504" y="156"/>
                      <a:pt x="504" y="156"/>
                    </a:cubicBezTo>
                    <a:lnTo>
                      <a:pt x="504" y="224"/>
                    </a:lnTo>
                    <a:close/>
                  </a:path>
                </a:pathLst>
              </a:custGeom>
              <a:grpFill/>
              <a:ln>
                <a:noFill/>
              </a:ln>
            </p:spPr>
            <p:txBody>
              <a:bodyPr vert="horz" wrap="square" lIns="91440" tIns="45720" rIns="91440" bIns="45720" numCol="1" anchor="t" anchorCtr="0" compatLnSpc="1"/>
              <a:p>
                <a:endParaRPr lang="en-US"/>
              </a:p>
            </p:txBody>
          </p:sp>
        </p:grpSp>
        <p:grpSp>
          <p:nvGrpSpPr>
            <p:cNvPr id="13" name="Group 12"/>
            <p:cNvGrpSpPr/>
            <p:nvPr/>
          </p:nvGrpSpPr>
          <p:grpSpPr>
            <a:xfrm>
              <a:off x="9126" y="3905"/>
              <a:ext cx="3869" cy="2184"/>
              <a:chOff x="5776913" y="2270126"/>
              <a:chExt cx="2587625" cy="1460500"/>
            </a:xfrm>
            <a:solidFill>
              <a:srgbClr val="B6A9BD"/>
            </a:solidFill>
          </p:grpSpPr>
          <p:sp>
            <p:nvSpPr>
              <p:cNvPr id="4" name="Freeform 7"/>
              <p:cNvSpPr/>
              <p:nvPr/>
            </p:nvSpPr>
            <p:spPr bwMode="auto">
              <a:xfrm>
                <a:off x="5776913" y="2506663"/>
                <a:ext cx="2587625" cy="1223963"/>
              </a:xfrm>
              <a:custGeom>
                <a:avLst/>
                <a:gdLst>
                  <a:gd name="T0" fmla="*/ 0 w 471"/>
                  <a:gd name="T1" fmla="*/ 223 h 223"/>
                  <a:gd name="T2" fmla="*/ 360 w 471"/>
                  <a:gd name="T3" fmla="*/ 223 h 223"/>
                  <a:gd name="T4" fmla="*/ 471 w 471"/>
                  <a:gd name="T5" fmla="*/ 111 h 223"/>
                  <a:gd name="T6" fmla="*/ 360 w 471"/>
                  <a:gd name="T7" fmla="*/ 0 h 223"/>
                  <a:gd name="T8" fmla="*/ 123 w 471"/>
                  <a:gd name="T9" fmla="*/ 0 h 223"/>
                  <a:gd name="T10" fmla="*/ 123 w 471"/>
                  <a:gd name="T11" fmla="*/ 68 h 223"/>
                  <a:gd name="T12" fmla="*/ 360 w 471"/>
                  <a:gd name="T13" fmla="*/ 68 h 223"/>
                  <a:gd name="T14" fmla="*/ 403 w 471"/>
                  <a:gd name="T15" fmla="*/ 111 h 223"/>
                  <a:gd name="T16" fmla="*/ 360 w 471"/>
                  <a:gd name="T17" fmla="*/ 155 h 223"/>
                  <a:gd name="T18" fmla="*/ 0 w 471"/>
                  <a:gd name="T19" fmla="*/ 155 h 223"/>
                  <a:gd name="T20" fmla="*/ 0 w 471"/>
                  <a:gd name="T2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1" h="223">
                    <a:moveTo>
                      <a:pt x="0" y="223"/>
                    </a:moveTo>
                    <a:cubicBezTo>
                      <a:pt x="360" y="223"/>
                      <a:pt x="360" y="223"/>
                      <a:pt x="360" y="223"/>
                    </a:cubicBezTo>
                    <a:cubicBezTo>
                      <a:pt x="421" y="223"/>
                      <a:pt x="471" y="173"/>
                      <a:pt x="471" y="111"/>
                    </a:cubicBezTo>
                    <a:cubicBezTo>
                      <a:pt x="471" y="50"/>
                      <a:pt x="421" y="0"/>
                      <a:pt x="360" y="0"/>
                    </a:cubicBezTo>
                    <a:cubicBezTo>
                      <a:pt x="123" y="0"/>
                      <a:pt x="123" y="0"/>
                      <a:pt x="123" y="0"/>
                    </a:cubicBezTo>
                    <a:cubicBezTo>
                      <a:pt x="123" y="68"/>
                      <a:pt x="123" y="68"/>
                      <a:pt x="123" y="68"/>
                    </a:cubicBezTo>
                    <a:cubicBezTo>
                      <a:pt x="360" y="68"/>
                      <a:pt x="360" y="68"/>
                      <a:pt x="360" y="68"/>
                    </a:cubicBezTo>
                    <a:cubicBezTo>
                      <a:pt x="384" y="68"/>
                      <a:pt x="403" y="87"/>
                      <a:pt x="403" y="111"/>
                    </a:cubicBezTo>
                    <a:cubicBezTo>
                      <a:pt x="403" y="135"/>
                      <a:pt x="384" y="155"/>
                      <a:pt x="360" y="155"/>
                    </a:cubicBezTo>
                    <a:cubicBezTo>
                      <a:pt x="0" y="155"/>
                      <a:pt x="0" y="155"/>
                      <a:pt x="0" y="155"/>
                    </a:cubicBezTo>
                    <a:lnTo>
                      <a:pt x="0" y="223"/>
                    </a:lnTo>
                    <a:close/>
                  </a:path>
                </a:pathLst>
              </a:custGeom>
              <a:grpFill/>
              <a:ln>
                <a:noFill/>
              </a:ln>
            </p:spPr>
            <p:txBody>
              <a:bodyPr vert="horz" wrap="square" lIns="91440" tIns="45720" rIns="91440" bIns="45720" numCol="1" anchor="t" anchorCtr="0" compatLnSpc="1"/>
              <a:p>
                <a:endParaRPr lang="en-US"/>
              </a:p>
            </p:txBody>
          </p:sp>
          <p:sp>
            <p:nvSpPr>
              <p:cNvPr id="12" name="Freeform 12"/>
              <p:cNvSpPr/>
              <p:nvPr/>
            </p:nvSpPr>
            <p:spPr bwMode="auto">
              <a:xfrm>
                <a:off x="6129338" y="2270126"/>
                <a:ext cx="460375" cy="839788"/>
              </a:xfrm>
              <a:custGeom>
                <a:avLst/>
                <a:gdLst>
                  <a:gd name="T0" fmla="*/ 0 w 290"/>
                  <a:gd name="T1" fmla="*/ 266 h 529"/>
                  <a:gd name="T2" fmla="*/ 290 w 290"/>
                  <a:gd name="T3" fmla="*/ 529 h 529"/>
                  <a:gd name="T4" fmla="*/ 290 w 290"/>
                  <a:gd name="T5" fmla="*/ 266 h 529"/>
                  <a:gd name="T6" fmla="*/ 290 w 290"/>
                  <a:gd name="T7" fmla="*/ 0 h 529"/>
                  <a:gd name="T8" fmla="*/ 0 w 290"/>
                  <a:gd name="T9" fmla="*/ 266 h 529"/>
                </a:gdLst>
                <a:ahLst/>
                <a:cxnLst>
                  <a:cxn ang="0">
                    <a:pos x="T0" y="T1"/>
                  </a:cxn>
                  <a:cxn ang="0">
                    <a:pos x="T2" y="T3"/>
                  </a:cxn>
                  <a:cxn ang="0">
                    <a:pos x="T4" y="T5"/>
                  </a:cxn>
                  <a:cxn ang="0">
                    <a:pos x="T6" y="T7"/>
                  </a:cxn>
                  <a:cxn ang="0">
                    <a:pos x="T8" y="T9"/>
                  </a:cxn>
                </a:cxnLst>
                <a:rect l="0" t="0" r="r" b="b"/>
                <a:pathLst>
                  <a:path w="290" h="529">
                    <a:moveTo>
                      <a:pt x="0" y="266"/>
                    </a:moveTo>
                    <a:lnTo>
                      <a:pt x="290" y="529"/>
                    </a:lnTo>
                    <a:lnTo>
                      <a:pt x="290" y="266"/>
                    </a:lnTo>
                    <a:lnTo>
                      <a:pt x="290" y="0"/>
                    </a:lnTo>
                    <a:lnTo>
                      <a:pt x="0" y="266"/>
                    </a:lnTo>
                    <a:close/>
                  </a:path>
                </a:pathLst>
              </a:custGeom>
              <a:grpFill/>
              <a:ln>
                <a:noFill/>
              </a:ln>
            </p:spPr>
            <p:txBody>
              <a:bodyPr vert="horz" wrap="square" lIns="91440" tIns="45720" rIns="91440" bIns="45720" numCol="1" anchor="t" anchorCtr="0" compatLnSpc="1"/>
              <a:p>
                <a:endParaRPr lang="en-US"/>
              </a:p>
            </p:txBody>
          </p:sp>
        </p:grpSp>
        <p:grpSp>
          <p:nvGrpSpPr>
            <p:cNvPr id="16" name="Group 15"/>
            <p:cNvGrpSpPr/>
            <p:nvPr/>
          </p:nvGrpSpPr>
          <p:grpSpPr>
            <a:xfrm>
              <a:off x="6205" y="5181"/>
              <a:ext cx="4137" cy="2196"/>
              <a:chOff x="3822700" y="3121026"/>
              <a:chExt cx="2767013" cy="1468437"/>
            </a:xfrm>
            <a:solidFill>
              <a:srgbClr val="B6A9BD"/>
            </a:solidFill>
          </p:grpSpPr>
          <p:sp>
            <p:nvSpPr>
              <p:cNvPr id="17" name="Freeform 8"/>
              <p:cNvSpPr/>
              <p:nvPr/>
            </p:nvSpPr>
            <p:spPr bwMode="auto">
              <a:xfrm>
                <a:off x="3822700" y="3357563"/>
                <a:ext cx="2767013" cy="1231900"/>
              </a:xfrm>
              <a:custGeom>
                <a:avLst/>
                <a:gdLst>
                  <a:gd name="T0" fmla="*/ 504 w 504"/>
                  <a:gd name="T1" fmla="*/ 224 h 224"/>
                  <a:gd name="T2" fmla="*/ 112 w 504"/>
                  <a:gd name="T3" fmla="*/ 224 h 224"/>
                  <a:gd name="T4" fmla="*/ 0 w 504"/>
                  <a:gd name="T5" fmla="*/ 112 h 224"/>
                  <a:gd name="T6" fmla="*/ 112 w 504"/>
                  <a:gd name="T7" fmla="*/ 0 h 224"/>
                  <a:gd name="T8" fmla="*/ 382 w 504"/>
                  <a:gd name="T9" fmla="*/ 0 h 224"/>
                  <a:gd name="T10" fmla="*/ 382 w 504"/>
                  <a:gd name="T11" fmla="*/ 68 h 224"/>
                  <a:gd name="T12" fmla="*/ 112 w 504"/>
                  <a:gd name="T13" fmla="*/ 68 h 224"/>
                  <a:gd name="T14" fmla="*/ 68 w 504"/>
                  <a:gd name="T15" fmla="*/ 112 h 224"/>
                  <a:gd name="T16" fmla="*/ 112 w 504"/>
                  <a:gd name="T17" fmla="*/ 156 h 224"/>
                  <a:gd name="T18" fmla="*/ 504 w 504"/>
                  <a:gd name="T19" fmla="*/ 156 h 224"/>
                  <a:gd name="T20" fmla="*/ 504 w 504"/>
                  <a:gd name="T2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4" h="224">
                    <a:moveTo>
                      <a:pt x="504" y="224"/>
                    </a:moveTo>
                    <a:cubicBezTo>
                      <a:pt x="112" y="224"/>
                      <a:pt x="112" y="224"/>
                      <a:pt x="112" y="224"/>
                    </a:cubicBezTo>
                    <a:cubicBezTo>
                      <a:pt x="50" y="224"/>
                      <a:pt x="0" y="174"/>
                      <a:pt x="0" y="112"/>
                    </a:cubicBezTo>
                    <a:cubicBezTo>
                      <a:pt x="0" y="50"/>
                      <a:pt x="50" y="0"/>
                      <a:pt x="112" y="0"/>
                    </a:cubicBezTo>
                    <a:cubicBezTo>
                      <a:pt x="382" y="0"/>
                      <a:pt x="382" y="0"/>
                      <a:pt x="382" y="0"/>
                    </a:cubicBezTo>
                    <a:cubicBezTo>
                      <a:pt x="382" y="68"/>
                      <a:pt x="382" y="68"/>
                      <a:pt x="382" y="68"/>
                    </a:cubicBezTo>
                    <a:cubicBezTo>
                      <a:pt x="112" y="68"/>
                      <a:pt x="112" y="68"/>
                      <a:pt x="112" y="68"/>
                    </a:cubicBezTo>
                    <a:cubicBezTo>
                      <a:pt x="88" y="68"/>
                      <a:pt x="68" y="88"/>
                      <a:pt x="68" y="112"/>
                    </a:cubicBezTo>
                    <a:cubicBezTo>
                      <a:pt x="68" y="136"/>
                      <a:pt x="88" y="156"/>
                      <a:pt x="112" y="156"/>
                    </a:cubicBezTo>
                    <a:cubicBezTo>
                      <a:pt x="504" y="156"/>
                      <a:pt x="504" y="156"/>
                      <a:pt x="504" y="156"/>
                    </a:cubicBezTo>
                    <a:lnTo>
                      <a:pt x="504" y="224"/>
                    </a:lnTo>
                    <a:close/>
                  </a:path>
                </a:pathLst>
              </a:custGeom>
              <a:grpFill/>
              <a:ln>
                <a:noFill/>
              </a:ln>
            </p:spPr>
            <p:txBody>
              <a:bodyPr vert="horz" wrap="square" lIns="91440" tIns="45720" rIns="91440" bIns="45720" numCol="1" anchor="t" anchorCtr="0" compatLnSpc="1"/>
              <a:p>
                <a:endParaRPr lang="en-US"/>
              </a:p>
            </p:txBody>
          </p:sp>
          <p:sp>
            <p:nvSpPr>
              <p:cNvPr id="9" name="Freeform 11"/>
              <p:cNvSpPr/>
              <p:nvPr/>
            </p:nvSpPr>
            <p:spPr bwMode="auto">
              <a:xfrm>
                <a:off x="5776913" y="3121026"/>
                <a:ext cx="461963" cy="846138"/>
              </a:xfrm>
              <a:custGeom>
                <a:avLst/>
                <a:gdLst>
                  <a:gd name="T0" fmla="*/ 291 w 291"/>
                  <a:gd name="T1" fmla="*/ 267 h 533"/>
                  <a:gd name="T2" fmla="*/ 0 w 291"/>
                  <a:gd name="T3" fmla="*/ 533 h 533"/>
                  <a:gd name="T4" fmla="*/ 0 w 291"/>
                  <a:gd name="T5" fmla="*/ 267 h 533"/>
                  <a:gd name="T6" fmla="*/ 0 w 291"/>
                  <a:gd name="T7" fmla="*/ 0 h 533"/>
                  <a:gd name="T8" fmla="*/ 291 w 291"/>
                  <a:gd name="T9" fmla="*/ 267 h 533"/>
                </a:gdLst>
                <a:ahLst/>
                <a:cxnLst>
                  <a:cxn ang="0">
                    <a:pos x="T0" y="T1"/>
                  </a:cxn>
                  <a:cxn ang="0">
                    <a:pos x="T2" y="T3"/>
                  </a:cxn>
                  <a:cxn ang="0">
                    <a:pos x="T4" y="T5"/>
                  </a:cxn>
                  <a:cxn ang="0">
                    <a:pos x="T6" y="T7"/>
                  </a:cxn>
                  <a:cxn ang="0">
                    <a:pos x="T8" y="T9"/>
                  </a:cxn>
                </a:cxnLst>
                <a:rect l="0" t="0" r="r" b="b"/>
                <a:pathLst>
                  <a:path w="291" h="533">
                    <a:moveTo>
                      <a:pt x="291" y="267"/>
                    </a:moveTo>
                    <a:lnTo>
                      <a:pt x="0" y="533"/>
                    </a:lnTo>
                    <a:lnTo>
                      <a:pt x="0" y="267"/>
                    </a:lnTo>
                    <a:lnTo>
                      <a:pt x="0" y="0"/>
                    </a:lnTo>
                    <a:lnTo>
                      <a:pt x="291" y="267"/>
                    </a:lnTo>
                    <a:close/>
                  </a:path>
                </a:pathLst>
              </a:custGeom>
              <a:grpFill/>
              <a:ln>
                <a:noFill/>
              </a:ln>
            </p:spPr>
            <p:txBody>
              <a:bodyPr vert="horz" wrap="square" lIns="91440" tIns="45720" rIns="91440" bIns="45720" numCol="1" anchor="t" anchorCtr="0" compatLnSpc="1"/>
              <a:p>
                <a:endParaRPr lang="en-US"/>
              </a:p>
            </p:txBody>
          </p:sp>
        </p:grpSp>
        <p:grpSp>
          <p:nvGrpSpPr>
            <p:cNvPr id="19" name="Group 18"/>
            <p:cNvGrpSpPr/>
            <p:nvPr/>
          </p:nvGrpSpPr>
          <p:grpSpPr>
            <a:xfrm>
              <a:off x="9126" y="6469"/>
              <a:ext cx="3869" cy="2186"/>
              <a:chOff x="5776913" y="3978276"/>
              <a:chExt cx="2587625" cy="1462088"/>
            </a:xfrm>
            <a:solidFill>
              <a:srgbClr val="B6A9BD"/>
            </a:solidFill>
          </p:grpSpPr>
          <p:sp>
            <p:nvSpPr>
              <p:cNvPr id="20" name="Freeform 9"/>
              <p:cNvSpPr/>
              <p:nvPr/>
            </p:nvSpPr>
            <p:spPr bwMode="auto">
              <a:xfrm>
                <a:off x="6129338" y="3978276"/>
                <a:ext cx="460375" cy="841375"/>
              </a:xfrm>
              <a:custGeom>
                <a:avLst/>
                <a:gdLst>
                  <a:gd name="T0" fmla="*/ 0 w 290"/>
                  <a:gd name="T1" fmla="*/ 267 h 530"/>
                  <a:gd name="T2" fmla="*/ 290 w 290"/>
                  <a:gd name="T3" fmla="*/ 530 h 530"/>
                  <a:gd name="T4" fmla="*/ 290 w 290"/>
                  <a:gd name="T5" fmla="*/ 267 h 530"/>
                  <a:gd name="T6" fmla="*/ 290 w 290"/>
                  <a:gd name="T7" fmla="*/ 0 h 530"/>
                  <a:gd name="T8" fmla="*/ 0 w 290"/>
                  <a:gd name="T9" fmla="*/ 267 h 530"/>
                </a:gdLst>
                <a:ahLst/>
                <a:cxnLst>
                  <a:cxn ang="0">
                    <a:pos x="T0" y="T1"/>
                  </a:cxn>
                  <a:cxn ang="0">
                    <a:pos x="T2" y="T3"/>
                  </a:cxn>
                  <a:cxn ang="0">
                    <a:pos x="T4" y="T5"/>
                  </a:cxn>
                  <a:cxn ang="0">
                    <a:pos x="T6" y="T7"/>
                  </a:cxn>
                  <a:cxn ang="0">
                    <a:pos x="T8" y="T9"/>
                  </a:cxn>
                </a:cxnLst>
                <a:rect l="0" t="0" r="r" b="b"/>
                <a:pathLst>
                  <a:path w="290" h="530">
                    <a:moveTo>
                      <a:pt x="0" y="267"/>
                    </a:moveTo>
                    <a:lnTo>
                      <a:pt x="290" y="530"/>
                    </a:lnTo>
                    <a:lnTo>
                      <a:pt x="290" y="267"/>
                    </a:lnTo>
                    <a:lnTo>
                      <a:pt x="290" y="0"/>
                    </a:lnTo>
                    <a:lnTo>
                      <a:pt x="0" y="267"/>
                    </a:lnTo>
                    <a:close/>
                  </a:path>
                </a:pathLst>
              </a:custGeom>
              <a:grpFill/>
              <a:ln>
                <a:noFill/>
              </a:ln>
            </p:spPr>
            <p:txBody>
              <a:bodyPr vert="horz" wrap="square" lIns="91440" tIns="45720" rIns="91440" bIns="45720" numCol="1" anchor="t" anchorCtr="0" compatLnSpc="1"/>
              <a:p>
                <a:endParaRPr lang="en-US"/>
              </a:p>
            </p:txBody>
          </p:sp>
          <p:sp>
            <p:nvSpPr>
              <p:cNvPr id="21" name="Freeform 10"/>
              <p:cNvSpPr/>
              <p:nvPr/>
            </p:nvSpPr>
            <p:spPr bwMode="auto">
              <a:xfrm>
                <a:off x="5776913" y="4210051"/>
                <a:ext cx="2587625" cy="1230313"/>
              </a:xfrm>
              <a:custGeom>
                <a:avLst/>
                <a:gdLst>
                  <a:gd name="T0" fmla="*/ 360 w 471"/>
                  <a:gd name="T1" fmla="*/ 0 h 224"/>
                  <a:gd name="T2" fmla="*/ 123 w 471"/>
                  <a:gd name="T3" fmla="*/ 0 h 224"/>
                  <a:gd name="T4" fmla="*/ 123 w 471"/>
                  <a:gd name="T5" fmla="*/ 69 h 224"/>
                  <a:gd name="T6" fmla="*/ 360 w 471"/>
                  <a:gd name="T7" fmla="*/ 69 h 224"/>
                  <a:gd name="T8" fmla="*/ 403 w 471"/>
                  <a:gd name="T9" fmla="*/ 112 h 224"/>
                  <a:gd name="T10" fmla="*/ 360 w 471"/>
                  <a:gd name="T11" fmla="*/ 156 h 224"/>
                  <a:gd name="T12" fmla="*/ 0 w 471"/>
                  <a:gd name="T13" fmla="*/ 156 h 224"/>
                  <a:gd name="T14" fmla="*/ 0 w 471"/>
                  <a:gd name="T15" fmla="*/ 224 h 224"/>
                  <a:gd name="T16" fmla="*/ 360 w 471"/>
                  <a:gd name="T17" fmla="*/ 224 h 224"/>
                  <a:gd name="T18" fmla="*/ 471 w 471"/>
                  <a:gd name="T19" fmla="*/ 112 h 224"/>
                  <a:gd name="T20" fmla="*/ 360 w 471"/>
                  <a:gd name="T2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1" h="224">
                    <a:moveTo>
                      <a:pt x="360" y="0"/>
                    </a:moveTo>
                    <a:cubicBezTo>
                      <a:pt x="123" y="0"/>
                      <a:pt x="123" y="0"/>
                      <a:pt x="123" y="0"/>
                    </a:cubicBezTo>
                    <a:cubicBezTo>
                      <a:pt x="123" y="69"/>
                      <a:pt x="123" y="69"/>
                      <a:pt x="123" y="69"/>
                    </a:cubicBezTo>
                    <a:cubicBezTo>
                      <a:pt x="360" y="69"/>
                      <a:pt x="360" y="69"/>
                      <a:pt x="360" y="69"/>
                    </a:cubicBezTo>
                    <a:cubicBezTo>
                      <a:pt x="384" y="69"/>
                      <a:pt x="403" y="88"/>
                      <a:pt x="403" y="112"/>
                    </a:cubicBezTo>
                    <a:cubicBezTo>
                      <a:pt x="403" y="136"/>
                      <a:pt x="384" y="156"/>
                      <a:pt x="360" y="156"/>
                    </a:cubicBezTo>
                    <a:cubicBezTo>
                      <a:pt x="0" y="156"/>
                      <a:pt x="0" y="156"/>
                      <a:pt x="0" y="156"/>
                    </a:cubicBezTo>
                    <a:cubicBezTo>
                      <a:pt x="0" y="224"/>
                      <a:pt x="0" y="224"/>
                      <a:pt x="0" y="224"/>
                    </a:cubicBezTo>
                    <a:cubicBezTo>
                      <a:pt x="360" y="224"/>
                      <a:pt x="360" y="224"/>
                      <a:pt x="360" y="224"/>
                    </a:cubicBezTo>
                    <a:cubicBezTo>
                      <a:pt x="421" y="224"/>
                      <a:pt x="471" y="174"/>
                      <a:pt x="471" y="112"/>
                    </a:cubicBezTo>
                    <a:cubicBezTo>
                      <a:pt x="471" y="51"/>
                      <a:pt x="421" y="0"/>
                      <a:pt x="360" y="0"/>
                    </a:cubicBezTo>
                    <a:close/>
                  </a:path>
                </a:pathLst>
              </a:custGeom>
              <a:grpFill/>
              <a:ln>
                <a:noFill/>
              </a:ln>
            </p:spPr>
            <p:txBody>
              <a:bodyPr vert="horz" wrap="square" lIns="91440" tIns="45720" rIns="91440" bIns="45720" numCol="1" anchor="t" anchorCtr="0" compatLnSpc="1"/>
              <a:p>
                <a:endParaRPr lang="en-US"/>
              </a:p>
            </p:txBody>
          </p:sp>
        </p:grpSp>
        <p:grpSp>
          <p:nvGrpSpPr>
            <p:cNvPr id="23" name="Group 22"/>
            <p:cNvGrpSpPr/>
            <p:nvPr/>
          </p:nvGrpSpPr>
          <p:grpSpPr>
            <a:xfrm>
              <a:off x="6205" y="7747"/>
              <a:ext cx="4137" cy="2196"/>
              <a:chOff x="3822700" y="3121026"/>
              <a:chExt cx="2767013" cy="1468437"/>
            </a:xfrm>
            <a:solidFill>
              <a:srgbClr val="B6A9BD"/>
            </a:solidFill>
          </p:grpSpPr>
          <p:sp>
            <p:nvSpPr>
              <p:cNvPr id="10" name="Freeform 8"/>
              <p:cNvSpPr/>
              <p:nvPr/>
            </p:nvSpPr>
            <p:spPr bwMode="auto">
              <a:xfrm>
                <a:off x="3822700" y="3357563"/>
                <a:ext cx="2767013" cy="1231900"/>
              </a:xfrm>
              <a:custGeom>
                <a:avLst/>
                <a:gdLst>
                  <a:gd name="T0" fmla="*/ 504 w 504"/>
                  <a:gd name="T1" fmla="*/ 224 h 224"/>
                  <a:gd name="T2" fmla="*/ 112 w 504"/>
                  <a:gd name="T3" fmla="*/ 224 h 224"/>
                  <a:gd name="T4" fmla="*/ 0 w 504"/>
                  <a:gd name="T5" fmla="*/ 112 h 224"/>
                  <a:gd name="T6" fmla="*/ 112 w 504"/>
                  <a:gd name="T7" fmla="*/ 0 h 224"/>
                  <a:gd name="T8" fmla="*/ 382 w 504"/>
                  <a:gd name="T9" fmla="*/ 0 h 224"/>
                  <a:gd name="T10" fmla="*/ 382 w 504"/>
                  <a:gd name="T11" fmla="*/ 68 h 224"/>
                  <a:gd name="T12" fmla="*/ 112 w 504"/>
                  <a:gd name="T13" fmla="*/ 68 h 224"/>
                  <a:gd name="T14" fmla="*/ 68 w 504"/>
                  <a:gd name="T15" fmla="*/ 112 h 224"/>
                  <a:gd name="T16" fmla="*/ 112 w 504"/>
                  <a:gd name="T17" fmla="*/ 156 h 224"/>
                  <a:gd name="T18" fmla="*/ 504 w 504"/>
                  <a:gd name="T19" fmla="*/ 156 h 224"/>
                  <a:gd name="T20" fmla="*/ 504 w 504"/>
                  <a:gd name="T2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4" h="224">
                    <a:moveTo>
                      <a:pt x="504" y="224"/>
                    </a:moveTo>
                    <a:cubicBezTo>
                      <a:pt x="112" y="224"/>
                      <a:pt x="112" y="224"/>
                      <a:pt x="112" y="224"/>
                    </a:cubicBezTo>
                    <a:cubicBezTo>
                      <a:pt x="50" y="224"/>
                      <a:pt x="0" y="174"/>
                      <a:pt x="0" y="112"/>
                    </a:cubicBezTo>
                    <a:cubicBezTo>
                      <a:pt x="0" y="50"/>
                      <a:pt x="50" y="0"/>
                      <a:pt x="112" y="0"/>
                    </a:cubicBezTo>
                    <a:cubicBezTo>
                      <a:pt x="382" y="0"/>
                      <a:pt x="382" y="0"/>
                      <a:pt x="382" y="0"/>
                    </a:cubicBezTo>
                    <a:cubicBezTo>
                      <a:pt x="382" y="68"/>
                      <a:pt x="382" y="68"/>
                      <a:pt x="382" y="68"/>
                    </a:cubicBezTo>
                    <a:cubicBezTo>
                      <a:pt x="112" y="68"/>
                      <a:pt x="112" y="68"/>
                      <a:pt x="112" y="68"/>
                    </a:cubicBezTo>
                    <a:cubicBezTo>
                      <a:pt x="88" y="68"/>
                      <a:pt x="68" y="88"/>
                      <a:pt x="68" y="112"/>
                    </a:cubicBezTo>
                    <a:cubicBezTo>
                      <a:pt x="68" y="136"/>
                      <a:pt x="88" y="156"/>
                      <a:pt x="112" y="156"/>
                    </a:cubicBezTo>
                    <a:cubicBezTo>
                      <a:pt x="504" y="156"/>
                      <a:pt x="504" y="156"/>
                      <a:pt x="504" y="156"/>
                    </a:cubicBezTo>
                    <a:lnTo>
                      <a:pt x="504" y="224"/>
                    </a:lnTo>
                    <a:close/>
                  </a:path>
                </a:pathLst>
              </a:custGeom>
              <a:grpFill/>
              <a:ln>
                <a:noFill/>
              </a:ln>
            </p:spPr>
            <p:txBody>
              <a:bodyPr vert="horz" wrap="square" lIns="91440" tIns="45720" rIns="91440" bIns="45720" numCol="1" anchor="t" anchorCtr="0" compatLnSpc="1"/>
              <a:p>
                <a:endParaRPr lang="en-US"/>
              </a:p>
            </p:txBody>
          </p:sp>
          <p:sp>
            <p:nvSpPr>
              <p:cNvPr id="25" name="Freeform 11"/>
              <p:cNvSpPr/>
              <p:nvPr/>
            </p:nvSpPr>
            <p:spPr bwMode="auto">
              <a:xfrm>
                <a:off x="5776913" y="3121026"/>
                <a:ext cx="461963" cy="846138"/>
              </a:xfrm>
              <a:custGeom>
                <a:avLst/>
                <a:gdLst>
                  <a:gd name="T0" fmla="*/ 291 w 291"/>
                  <a:gd name="T1" fmla="*/ 267 h 533"/>
                  <a:gd name="T2" fmla="*/ 0 w 291"/>
                  <a:gd name="T3" fmla="*/ 533 h 533"/>
                  <a:gd name="T4" fmla="*/ 0 w 291"/>
                  <a:gd name="T5" fmla="*/ 267 h 533"/>
                  <a:gd name="T6" fmla="*/ 0 w 291"/>
                  <a:gd name="T7" fmla="*/ 0 h 533"/>
                  <a:gd name="T8" fmla="*/ 291 w 291"/>
                  <a:gd name="T9" fmla="*/ 267 h 533"/>
                </a:gdLst>
                <a:ahLst/>
                <a:cxnLst>
                  <a:cxn ang="0">
                    <a:pos x="T0" y="T1"/>
                  </a:cxn>
                  <a:cxn ang="0">
                    <a:pos x="T2" y="T3"/>
                  </a:cxn>
                  <a:cxn ang="0">
                    <a:pos x="T4" y="T5"/>
                  </a:cxn>
                  <a:cxn ang="0">
                    <a:pos x="T6" y="T7"/>
                  </a:cxn>
                  <a:cxn ang="0">
                    <a:pos x="T8" y="T9"/>
                  </a:cxn>
                </a:cxnLst>
                <a:rect l="0" t="0" r="r" b="b"/>
                <a:pathLst>
                  <a:path w="291" h="533">
                    <a:moveTo>
                      <a:pt x="291" y="267"/>
                    </a:moveTo>
                    <a:lnTo>
                      <a:pt x="0" y="533"/>
                    </a:lnTo>
                    <a:lnTo>
                      <a:pt x="0" y="267"/>
                    </a:lnTo>
                    <a:lnTo>
                      <a:pt x="0" y="0"/>
                    </a:lnTo>
                    <a:lnTo>
                      <a:pt x="291" y="267"/>
                    </a:lnTo>
                    <a:close/>
                  </a:path>
                </a:pathLst>
              </a:custGeom>
              <a:grpFill/>
              <a:ln>
                <a:noFill/>
              </a:ln>
            </p:spPr>
            <p:txBody>
              <a:bodyPr vert="horz" wrap="square" lIns="91440" tIns="45720" rIns="91440" bIns="45720" numCol="1" anchor="t" anchorCtr="0" compatLnSpc="1"/>
              <a:p>
                <a:endParaRPr lang="en-US"/>
              </a:p>
            </p:txBody>
          </p:sp>
        </p:grpSp>
      </p:grpSp>
      <p:sp>
        <p:nvSpPr>
          <p:cNvPr id="45" name="椭圆 44"/>
          <p:cNvSpPr/>
          <p:nvPr/>
        </p:nvSpPr>
        <p:spPr>
          <a:xfrm>
            <a:off x="4435475" y="2648585"/>
            <a:ext cx="120650" cy="1206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椭圆 45"/>
          <p:cNvSpPr/>
          <p:nvPr/>
        </p:nvSpPr>
        <p:spPr>
          <a:xfrm>
            <a:off x="6405245" y="2442210"/>
            <a:ext cx="120650" cy="1206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椭圆 46"/>
          <p:cNvSpPr/>
          <p:nvPr/>
        </p:nvSpPr>
        <p:spPr>
          <a:xfrm>
            <a:off x="7367905" y="3348355"/>
            <a:ext cx="120650" cy="1206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椭圆 47"/>
          <p:cNvSpPr/>
          <p:nvPr/>
        </p:nvSpPr>
        <p:spPr>
          <a:xfrm>
            <a:off x="4435475" y="3898900"/>
            <a:ext cx="120650" cy="1206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椭圆 48"/>
          <p:cNvSpPr/>
          <p:nvPr/>
        </p:nvSpPr>
        <p:spPr>
          <a:xfrm>
            <a:off x="7367270" y="4556125"/>
            <a:ext cx="120650" cy="1206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椭圆 49"/>
          <p:cNvSpPr/>
          <p:nvPr/>
        </p:nvSpPr>
        <p:spPr>
          <a:xfrm>
            <a:off x="4422140" y="5175885"/>
            <a:ext cx="120650" cy="1206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4502150" y="1050290"/>
            <a:ext cx="3187700" cy="366395"/>
          </a:xfrm>
          <a:prstGeom prst="rect">
            <a:avLst/>
          </a:prstGeom>
          <a:noFill/>
        </p:spPr>
        <p:txBody>
          <a:bodyPr anchor="ctr"/>
          <a:p>
            <a:pPr marL="0" marR="0" lvl="0" indent="0" algn="ctr" defTabSz="914400" rtl="0" eaLnBrk="1" fontAlgn="t" latinLnBrk="0" hangingPunct="1">
              <a:spcBef>
                <a:spcPts val="0"/>
              </a:spcBef>
              <a:spcAft>
                <a:spcPts val="0"/>
              </a:spcAft>
              <a:buClrTx/>
              <a:buSzTx/>
              <a:buFontTx/>
              <a:buNone/>
              <a:defRPr/>
            </a:pPr>
            <a:r>
              <a:rPr kumimoji="0" lang="zh-CN" altLang="en-US" sz="4400" i="0" u="none" strike="noStrike" kern="0" cap="none" spc="0" normalizeH="0" baseline="0" noProof="0" dirty="0">
                <a:ln>
                  <a:noFill/>
                </a:ln>
                <a:solidFill>
                  <a:schemeClr val="tx1">
                    <a:lumMod val="85000"/>
                    <a:lumOff val="15000"/>
                  </a:schemeClr>
                </a:solidFill>
                <a:effectLst/>
                <a:uLnTx/>
                <a:uFillTx/>
                <a:latin typeface="汉仪书魂体简" panose="02010600000101010101" charset="-122"/>
                <a:ea typeface="汉仪书魂体简" panose="02010600000101010101" charset="-122"/>
                <a:sym typeface="+mn-ea"/>
              </a:rPr>
              <a:t>研究的</a:t>
            </a:r>
            <a:r>
              <a:rPr kumimoji="0" lang="zh-CN" altLang="en-US" sz="4400" i="0" u="none" strike="noStrike" kern="0" cap="none" spc="0" normalizeH="0" baseline="0" noProof="0" dirty="0">
                <a:ln>
                  <a:noFill/>
                </a:ln>
                <a:solidFill>
                  <a:schemeClr val="tx1">
                    <a:lumMod val="85000"/>
                    <a:lumOff val="15000"/>
                  </a:schemeClr>
                </a:solidFill>
                <a:effectLst/>
                <a:uLnTx/>
                <a:uFillTx/>
                <a:latin typeface="汉仪书魂体简" panose="02010600000101010101" charset="-122"/>
                <a:ea typeface="汉仪书魂体简" panose="02010600000101010101" charset="-122"/>
                <a:sym typeface="+mn-ea"/>
              </a:rPr>
              <a:t>目标</a:t>
            </a:r>
            <a:endParaRPr kumimoji="0" lang="zh-CN" altLang="en-US" sz="4400" i="0" u="none" strike="noStrike" kern="0" cap="none" spc="0" normalizeH="0" baseline="0" noProof="0" dirty="0">
              <a:ln>
                <a:noFill/>
              </a:ln>
              <a:solidFill>
                <a:schemeClr val="tx1">
                  <a:lumMod val="85000"/>
                  <a:lumOff val="15000"/>
                </a:schemeClr>
              </a:solidFill>
              <a:effectLst/>
              <a:uLnTx/>
              <a:uFillTx/>
              <a:latin typeface="汉仪书魂体简" panose="02010600000101010101" charset="-122"/>
              <a:ea typeface="汉仪书魂体简" panose="02010600000101010101" charset="-122"/>
              <a:sym typeface="+mn-ea"/>
            </a:endParaRPr>
          </a:p>
        </p:txBody>
      </p:sp>
      <p:sp>
        <p:nvSpPr>
          <p:cNvPr id="30" name="文本框 29"/>
          <p:cNvSpPr txBox="1"/>
          <p:nvPr/>
        </p:nvSpPr>
        <p:spPr>
          <a:xfrm>
            <a:off x="6899910" y="1873885"/>
            <a:ext cx="4639310" cy="645160"/>
          </a:xfrm>
          <a:prstGeom prst="rect">
            <a:avLst/>
          </a:prstGeom>
          <a:noFill/>
        </p:spPr>
        <p:txBody>
          <a:bodyPr wrap="square" rtlCol="0">
            <a:spAutoFit/>
          </a:bodyPr>
          <a:p>
            <a:r>
              <a:rPr lang="zh-CN" altLang="en-US" b="1">
                <a:latin typeface="楷体" panose="02010609060101010101" charset="-122"/>
                <a:ea typeface="楷体" panose="02010609060101010101" charset="-122"/>
              </a:rPr>
              <a:t>通过查阅资料，了解中国老龄化人口的现状以及我们区级层面出台的相关文件。</a:t>
            </a:r>
            <a:endParaRPr lang="zh-CN" altLang="en-US" b="1">
              <a:latin typeface="楷体" panose="02010609060101010101" charset="-122"/>
              <a:ea typeface="楷体" panose="02010609060101010101" charset="-122"/>
            </a:endParaRPr>
          </a:p>
        </p:txBody>
      </p:sp>
      <p:sp>
        <p:nvSpPr>
          <p:cNvPr id="37" name="文本框 36"/>
          <p:cNvSpPr txBox="1"/>
          <p:nvPr/>
        </p:nvSpPr>
        <p:spPr>
          <a:xfrm>
            <a:off x="532130" y="2102485"/>
            <a:ext cx="3822700" cy="922020"/>
          </a:xfrm>
          <a:prstGeom prst="rect">
            <a:avLst/>
          </a:prstGeom>
          <a:noFill/>
        </p:spPr>
        <p:txBody>
          <a:bodyPr wrap="square" rtlCol="0">
            <a:spAutoFit/>
          </a:bodyPr>
          <a:p>
            <a:pPr algn="l">
              <a:buClrTx/>
              <a:buSzTx/>
              <a:buFontTx/>
            </a:pPr>
            <a:r>
              <a:rPr lang="zh-CN" altLang="en-US" b="1">
                <a:latin typeface="楷体" panose="02010609060101010101" charset="-122"/>
                <a:ea typeface="楷体" panose="02010609060101010101" charset="-122"/>
              </a:rPr>
              <a:t>实地走访、考察，调查百馨苑社区养老机构的数量，通过对比研究发现其各自的优势与不足。</a:t>
            </a:r>
            <a:endParaRPr lang="zh-CN" altLang="en-US" b="1">
              <a:latin typeface="楷体" panose="02010609060101010101" charset="-122"/>
              <a:ea typeface="楷体" panose="02010609060101010101" charset="-122"/>
            </a:endParaRPr>
          </a:p>
        </p:txBody>
      </p:sp>
      <p:sp>
        <p:nvSpPr>
          <p:cNvPr id="38" name="文本框 37"/>
          <p:cNvSpPr txBox="1"/>
          <p:nvPr/>
        </p:nvSpPr>
        <p:spPr>
          <a:xfrm>
            <a:off x="7649210" y="2874010"/>
            <a:ext cx="3987800" cy="922020"/>
          </a:xfrm>
          <a:prstGeom prst="rect">
            <a:avLst/>
          </a:prstGeom>
          <a:noFill/>
        </p:spPr>
        <p:txBody>
          <a:bodyPr wrap="square" rtlCol="0">
            <a:spAutoFit/>
          </a:bodyPr>
          <a:p>
            <a:pPr algn="l">
              <a:buClrTx/>
              <a:buSzTx/>
              <a:buFontTx/>
            </a:pPr>
            <a:r>
              <a:rPr lang="zh-CN" altLang="en-US" b="1">
                <a:latin typeface="楷体" panose="02010609060101010101" charset="-122"/>
                <a:ea typeface="楷体" panose="02010609060101010101" charset="-122"/>
              </a:rPr>
              <a:t>问卷调查，了解百馨苑社区60岁以上老人的养老现状以及他们选择进入养老机构养老的原因。</a:t>
            </a:r>
            <a:endParaRPr lang="zh-CN" altLang="en-US" b="1">
              <a:latin typeface="楷体" panose="02010609060101010101" charset="-122"/>
              <a:ea typeface="楷体" panose="02010609060101010101" charset="-122"/>
            </a:endParaRPr>
          </a:p>
        </p:txBody>
      </p:sp>
      <p:sp>
        <p:nvSpPr>
          <p:cNvPr id="39" name="文本框 38"/>
          <p:cNvSpPr txBox="1"/>
          <p:nvPr/>
        </p:nvSpPr>
        <p:spPr>
          <a:xfrm>
            <a:off x="542925" y="3684905"/>
            <a:ext cx="3694430" cy="645160"/>
          </a:xfrm>
          <a:prstGeom prst="rect">
            <a:avLst/>
          </a:prstGeom>
          <a:noFill/>
        </p:spPr>
        <p:txBody>
          <a:bodyPr wrap="square" rtlCol="0">
            <a:spAutoFit/>
          </a:bodyPr>
          <a:p>
            <a:pPr algn="l">
              <a:buClrTx/>
              <a:buSzTx/>
              <a:buFontTx/>
            </a:pPr>
            <a:r>
              <a:rPr lang="zh-CN" altLang="en-US" b="1">
                <a:latin typeface="楷体" panose="02010609060101010101" charset="-122"/>
                <a:ea typeface="楷体" panose="02010609060101010101" charset="-122"/>
              </a:rPr>
              <a:t>多角度采访，了解养老机构的现状以及政府提出的养老举措。</a:t>
            </a:r>
            <a:endParaRPr lang="zh-CN" altLang="en-US" b="1">
              <a:latin typeface="楷体" panose="02010609060101010101" charset="-122"/>
              <a:ea typeface="楷体" panose="02010609060101010101" charset="-122"/>
            </a:endParaRPr>
          </a:p>
        </p:txBody>
      </p:sp>
      <p:sp>
        <p:nvSpPr>
          <p:cNvPr id="40" name="文本框 39"/>
          <p:cNvSpPr txBox="1"/>
          <p:nvPr/>
        </p:nvSpPr>
        <p:spPr>
          <a:xfrm>
            <a:off x="7757795" y="4420235"/>
            <a:ext cx="4011930" cy="368300"/>
          </a:xfrm>
          <a:prstGeom prst="rect">
            <a:avLst/>
          </a:prstGeom>
          <a:noFill/>
        </p:spPr>
        <p:txBody>
          <a:bodyPr wrap="square" rtlCol="0">
            <a:spAutoFit/>
          </a:bodyPr>
          <a:p>
            <a:pPr algn="l">
              <a:buClrTx/>
              <a:buSzTx/>
              <a:buFontTx/>
            </a:pPr>
            <a:r>
              <a:rPr lang="zh-CN" altLang="en-US" b="1">
                <a:latin typeface="楷体" panose="02010609060101010101" charset="-122"/>
                <a:ea typeface="楷体" panose="02010609060101010101" charset="-122"/>
              </a:rPr>
              <a:t>实地体验，感受养老机构的服务质量。</a:t>
            </a:r>
            <a:endParaRPr lang="zh-CN" altLang="en-US" b="1">
              <a:latin typeface="楷体" panose="02010609060101010101" charset="-122"/>
              <a:ea typeface="楷体" panose="02010609060101010101" charset="-122"/>
            </a:endParaRPr>
          </a:p>
        </p:txBody>
      </p:sp>
      <p:sp>
        <p:nvSpPr>
          <p:cNvPr id="41" name="文本框 40"/>
          <p:cNvSpPr txBox="1"/>
          <p:nvPr/>
        </p:nvSpPr>
        <p:spPr>
          <a:xfrm>
            <a:off x="640715" y="5123180"/>
            <a:ext cx="3596640" cy="645160"/>
          </a:xfrm>
          <a:prstGeom prst="rect">
            <a:avLst/>
          </a:prstGeom>
          <a:noFill/>
        </p:spPr>
        <p:txBody>
          <a:bodyPr wrap="square" rtlCol="0">
            <a:spAutoFit/>
          </a:bodyPr>
          <a:p>
            <a:pPr algn="l">
              <a:buClrTx/>
              <a:buSzTx/>
              <a:buFontTx/>
            </a:pPr>
            <a:r>
              <a:rPr lang="zh-CN" altLang="en-US" b="1">
                <a:latin typeface="楷体" panose="02010609060101010101" charset="-122"/>
                <a:ea typeface="楷体" panose="02010609060101010101" charset="-122"/>
              </a:rPr>
              <a:t>通过爱心义卖等活动，为孤寡老人献一份爱心。</a:t>
            </a:r>
            <a:endParaRPr lang="zh-CN" altLang="en-US" b="1">
              <a:latin typeface="楷体" panose="02010609060101010101" charset="-122"/>
              <a:ea typeface="楷体" panose="0201060906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linds(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linds(horizont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linds(horizontal)">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linds(horizontal)">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linds(horizontal)">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7" grpId="0"/>
      <p:bldP spid="37" grpId="1"/>
      <p:bldP spid="38" grpId="0"/>
      <p:bldP spid="38" grpId="1"/>
      <p:bldP spid="39" grpId="0"/>
      <p:bldP spid="39" grpId="1"/>
      <p:bldP spid="40" grpId="0"/>
      <p:bldP spid="40" grpId="1"/>
      <p:bldP spid="41" grpId="0"/>
      <p:bldP spid="4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1115695" y="906780"/>
            <a:ext cx="10202545" cy="5190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1"/>
          <p:cNvPicPr>
            <a:picLocks noChangeAspect="1"/>
          </p:cNvPicPr>
          <p:nvPr/>
        </p:nvPicPr>
        <p:blipFill>
          <a:blip r:embed="rId1"/>
          <a:stretch>
            <a:fillRect/>
          </a:stretch>
        </p:blipFill>
        <p:spPr>
          <a:xfrm>
            <a:off x="-635" y="-17145"/>
            <a:ext cx="2372360" cy="4866640"/>
          </a:xfrm>
          <a:prstGeom prst="rect">
            <a:avLst/>
          </a:prstGeom>
        </p:spPr>
      </p:pic>
      <p:sp>
        <p:nvSpPr>
          <p:cNvPr id="8" name="矩形 7"/>
          <p:cNvSpPr/>
          <p:nvPr/>
        </p:nvSpPr>
        <p:spPr>
          <a:xfrm>
            <a:off x="1012825" y="789305"/>
            <a:ext cx="10420985" cy="5418455"/>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descr="4"/>
          <p:cNvPicPr>
            <a:picLocks noChangeAspect="1"/>
          </p:cNvPicPr>
          <p:nvPr/>
        </p:nvPicPr>
        <p:blipFill>
          <a:blip r:embed="rId2"/>
          <a:stretch>
            <a:fillRect/>
          </a:stretch>
        </p:blipFill>
        <p:spPr>
          <a:xfrm flipH="1">
            <a:off x="9897110" y="2515235"/>
            <a:ext cx="2317115" cy="4364990"/>
          </a:xfrm>
          <a:prstGeom prst="rect">
            <a:avLst/>
          </a:prstGeom>
        </p:spPr>
      </p:pic>
      <p:sp>
        <p:nvSpPr>
          <p:cNvPr id="25" name="文本框 24"/>
          <p:cNvSpPr txBox="1"/>
          <p:nvPr/>
        </p:nvSpPr>
        <p:spPr>
          <a:xfrm>
            <a:off x="4862830" y="1492250"/>
            <a:ext cx="4023995" cy="4507865"/>
          </a:xfrm>
          <a:prstGeom prst="rect">
            <a:avLst/>
          </a:prstGeom>
          <a:noFill/>
        </p:spPr>
        <p:txBody>
          <a:bodyPr wrap="square" rtlCol="0">
            <a:spAutoFit/>
          </a:bodyPr>
          <a:p>
            <a:pPr marL="0" marR="0" lvl="0" algn="l" defTabSz="914400" rtl="0" eaLnBrk="1" latinLnBrk="0" hangingPunct="1">
              <a:spcBef>
                <a:spcPts val="0"/>
              </a:spcBef>
              <a:spcAft>
                <a:spcPts val="0"/>
              </a:spcAft>
              <a:buClrTx/>
              <a:buSzTx/>
              <a:buFontTx/>
              <a:buNone/>
              <a:defRPr/>
            </a:pPr>
            <a:r>
              <a:rPr lang="en-US" altLang="zh-CN" sz="28700" noProof="0" dirty="0">
                <a:ln>
                  <a:noFill/>
                </a:ln>
                <a:solidFill>
                  <a:srgbClr val="57495F">
                    <a:alpha val="12000"/>
                  </a:srgbClr>
                </a:solidFill>
                <a:uLnTx/>
                <a:uFillTx/>
                <a:latin typeface="方正启体繁体" panose="03000509000000000000" charset="-122"/>
                <a:ea typeface="方正启体繁体" panose="03000509000000000000" charset="-122"/>
                <a:sym typeface="+mn-ea"/>
              </a:rPr>
              <a:t>03</a:t>
            </a:r>
            <a:endParaRPr lang="en-US" altLang="zh-CN" sz="28700" noProof="0" dirty="0">
              <a:ln>
                <a:noFill/>
              </a:ln>
              <a:solidFill>
                <a:srgbClr val="57495F">
                  <a:alpha val="12000"/>
                </a:srgbClr>
              </a:solidFill>
              <a:uLnTx/>
              <a:uFillTx/>
              <a:latin typeface="方正启体繁体" panose="03000509000000000000" charset="-122"/>
              <a:ea typeface="方正启体繁体" panose="03000509000000000000" charset="-122"/>
              <a:sym typeface="+mn-ea"/>
            </a:endParaRPr>
          </a:p>
        </p:txBody>
      </p:sp>
      <p:sp>
        <p:nvSpPr>
          <p:cNvPr id="4" name="文本框 3"/>
          <p:cNvSpPr txBox="1"/>
          <p:nvPr/>
        </p:nvSpPr>
        <p:spPr>
          <a:xfrm>
            <a:off x="2837815" y="2981325"/>
            <a:ext cx="7332345" cy="713740"/>
          </a:xfrm>
          <a:prstGeom prst="rect">
            <a:avLst/>
          </a:prstGeom>
          <a:noFill/>
        </p:spPr>
        <p:txBody>
          <a:bodyPr anchor="ctr"/>
          <a:p>
            <a:pPr marL="0" marR="0" lvl="0" indent="0" algn="ctr" defTabSz="914400" rtl="0" eaLnBrk="1" fontAlgn="t" latinLnBrk="0" hangingPunct="1">
              <a:spcBef>
                <a:spcPts val="0"/>
              </a:spcBef>
              <a:spcAft>
                <a:spcPts val="0"/>
              </a:spcAft>
              <a:buClrTx/>
              <a:buSzTx/>
              <a:buFontTx/>
              <a:buNone/>
              <a:defRPr/>
            </a:pPr>
            <a:r>
              <a:rPr lang="zh-CN" altLang="en-US" sz="6600" b="1" kern="0" noProof="0" dirty="0">
                <a:ln>
                  <a:noFill/>
                </a:ln>
                <a:solidFill>
                  <a:schemeClr val="tx1">
                    <a:lumMod val="85000"/>
                    <a:lumOff val="15000"/>
                  </a:schemeClr>
                </a:solidFill>
                <a:effectLst/>
                <a:uLnTx/>
                <a:uFillTx/>
                <a:latin typeface="华康行楷体 W5" panose="03000509000000000000" charset="-122"/>
                <a:ea typeface="华康行楷体 W5" panose="03000509000000000000" charset="-122"/>
                <a:sym typeface="+mn-ea"/>
              </a:rPr>
              <a:t>研究过程及</a:t>
            </a:r>
            <a:r>
              <a:rPr lang="zh-CN" altLang="en-US" sz="6600" b="1" kern="0" noProof="0" dirty="0">
                <a:ln>
                  <a:noFill/>
                </a:ln>
                <a:solidFill>
                  <a:schemeClr val="tx1">
                    <a:lumMod val="85000"/>
                    <a:lumOff val="15000"/>
                  </a:schemeClr>
                </a:solidFill>
                <a:effectLst/>
                <a:uLnTx/>
                <a:uFillTx/>
                <a:latin typeface="华康行楷体 W5" panose="03000509000000000000" charset="-122"/>
                <a:ea typeface="华康行楷体 W5" panose="03000509000000000000" charset="-122"/>
                <a:sym typeface="+mn-ea"/>
              </a:rPr>
              <a:t>发现</a:t>
            </a:r>
            <a:endParaRPr lang="zh-CN" altLang="en-US" sz="6600" b="1" kern="0" noProof="0" dirty="0">
              <a:ln>
                <a:noFill/>
              </a:ln>
              <a:solidFill>
                <a:schemeClr val="tx1">
                  <a:lumMod val="85000"/>
                  <a:lumOff val="15000"/>
                </a:schemeClr>
              </a:solidFill>
              <a:effectLst/>
              <a:uLnTx/>
              <a:uFillTx/>
              <a:latin typeface="华康行楷体 W5" panose="03000509000000000000" charset="-122"/>
              <a:ea typeface="华康行楷体 W5" panose="03000509000000000000" charset="-122"/>
              <a:sym typeface="+mn-ea"/>
            </a:endParaRPr>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168275" y="293370"/>
            <a:ext cx="11591290" cy="6229985"/>
            <a:chOff x="1595" y="1243"/>
            <a:chExt cx="16410" cy="8532"/>
          </a:xfrm>
        </p:grpSpPr>
        <p:sp>
          <p:nvSpPr>
            <p:cNvPr id="7" name="矩形 6"/>
            <p:cNvSpPr/>
            <p:nvPr/>
          </p:nvSpPr>
          <p:spPr>
            <a:xfrm>
              <a:off x="1757" y="1428"/>
              <a:ext cx="16067" cy="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595" y="1243"/>
              <a:ext cx="16411" cy="8533"/>
            </a:xfrm>
            <a:prstGeom prst="rect">
              <a:avLst/>
            </a:prstGeom>
            <a:noFill/>
            <a:ln w="4127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4" name="文本框 23"/>
          <p:cNvSpPr txBox="1"/>
          <p:nvPr/>
        </p:nvSpPr>
        <p:spPr>
          <a:xfrm>
            <a:off x="4724400" y="879475"/>
            <a:ext cx="2481580" cy="366395"/>
          </a:xfrm>
          <a:prstGeom prst="rect">
            <a:avLst/>
          </a:prstGeom>
          <a:noFill/>
        </p:spPr>
        <p:txBody>
          <a:bodyPr anchor="ctr"/>
          <a:p>
            <a:pPr marL="0" marR="0" lvl="0" indent="0" algn="ctr" defTabSz="914400" rtl="0" eaLnBrk="1" fontAlgn="t" latinLnBrk="0" hangingPunct="1">
              <a:spcBef>
                <a:spcPts val="0"/>
              </a:spcBef>
              <a:spcAft>
                <a:spcPts val="0"/>
              </a:spcAft>
              <a:buClrTx/>
              <a:buSzTx/>
              <a:buFontTx/>
              <a:buNone/>
              <a:defRPr/>
            </a:pPr>
            <a:endParaRPr kumimoji="0" lang="en-US" altLang="zh-CN" sz="1400" i="0" u="none" strike="noStrike" kern="0" cap="none" spc="0" normalizeH="0" baseline="0" noProof="0" dirty="0">
              <a:ln>
                <a:noFill/>
              </a:ln>
              <a:solidFill>
                <a:schemeClr val="tx1">
                  <a:lumMod val="85000"/>
                  <a:lumOff val="15000"/>
                </a:schemeClr>
              </a:solidFill>
              <a:effectLst/>
              <a:uLnTx/>
              <a:uFillTx/>
              <a:latin typeface="方正启体繁体" panose="03000509000000000000" charset="-122"/>
              <a:ea typeface="方正启体繁体" panose="03000509000000000000" charset="-122"/>
              <a:sym typeface="+mn-ea"/>
            </a:endParaRPr>
          </a:p>
        </p:txBody>
      </p:sp>
      <p:sp>
        <p:nvSpPr>
          <p:cNvPr id="17" name="文本框 16"/>
          <p:cNvSpPr txBox="1"/>
          <p:nvPr/>
        </p:nvSpPr>
        <p:spPr>
          <a:xfrm>
            <a:off x="4502150" y="1050290"/>
            <a:ext cx="3187700" cy="366395"/>
          </a:xfrm>
          <a:prstGeom prst="rect">
            <a:avLst/>
          </a:prstGeom>
          <a:noFill/>
        </p:spPr>
        <p:txBody>
          <a:bodyPr anchor="ctr"/>
          <a:p>
            <a:pPr marL="0" marR="0" lvl="0" indent="0" algn="ctr" defTabSz="914400" rtl="0" eaLnBrk="1" fontAlgn="t" latinLnBrk="0" hangingPunct="1">
              <a:spcBef>
                <a:spcPts val="0"/>
              </a:spcBef>
              <a:spcAft>
                <a:spcPts val="0"/>
              </a:spcAft>
              <a:buClrTx/>
              <a:buSzTx/>
              <a:buFontTx/>
              <a:buNone/>
              <a:defRPr/>
            </a:pPr>
            <a:endParaRPr kumimoji="0" lang="zh-CN" altLang="en-US" sz="4400" i="0" u="none" strike="noStrike" kern="0" cap="none" spc="0" normalizeH="0" baseline="0" noProof="0" dirty="0">
              <a:ln>
                <a:noFill/>
              </a:ln>
              <a:solidFill>
                <a:schemeClr val="tx1">
                  <a:lumMod val="85000"/>
                  <a:lumOff val="15000"/>
                </a:schemeClr>
              </a:solidFill>
              <a:effectLst/>
              <a:uLnTx/>
              <a:uFillTx/>
              <a:latin typeface="汉仪书魂体简" panose="02010600000101010101" charset="-122"/>
              <a:ea typeface="汉仪书魂体简" panose="02010600000101010101" charset="-122"/>
              <a:sym typeface="+mn-ea"/>
            </a:endParaRPr>
          </a:p>
        </p:txBody>
      </p:sp>
      <p:pic>
        <p:nvPicPr>
          <p:cNvPr id="3" name="图片 2"/>
          <p:cNvPicPr>
            <a:picLocks noChangeAspect="1"/>
          </p:cNvPicPr>
          <p:nvPr/>
        </p:nvPicPr>
        <p:blipFill>
          <a:blip r:embed="rId1"/>
          <a:srcRect l="19266" t="18125" r="40950" b="20895"/>
          <a:stretch>
            <a:fillRect/>
          </a:stretch>
        </p:blipFill>
        <p:spPr>
          <a:xfrm>
            <a:off x="396875" y="554355"/>
            <a:ext cx="5699125" cy="5744210"/>
          </a:xfrm>
          <a:prstGeom prst="rect">
            <a:avLst/>
          </a:prstGeom>
        </p:spPr>
      </p:pic>
      <p:pic>
        <p:nvPicPr>
          <p:cNvPr id="4" name="图片 3"/>
          <p:cNvPicPr>
            <a:picLocks noChangeAspect="1"/>
          </p:cNvPicPr>
          <p:nvPr/>
        </p:nvPicPr>
        <p:blipFill>
          <a:blip r:embed="rId2"/>
          <a:srcRect l="19045" t="25315" r="40961" b="11897"/>
          <a:stretch>
            <a:fillRect/>
          </a:stretch>
        </p:blipFill>
        <p:spPr>
          <a:xfrm>
            <a:off x="6020435" y="554355"/>
            <a:ext cx="5725795" cy="5842635"/>
          </a:xfrm>
          <a:prstGeom prst="rect">
            <a:avLst/>
          </a:prstGeom>
        </p:spPr>
      </p:pic>
      <p:pic>
        <p:nvPicPr>
          <p:cNvPr id="6" name="图片 5" descr="5"/>
          <p:cNvPicPr>
            <a:picLocks noChangeAspect="1"/>
          </p:cNvPicPr>
          <p:nvPr/>
        </p:nvPicPr>
        <p:blipFill>
          <a:blip r:embed="rId3"/>
          <a:stretch>
            <a:fillRect/>
          </a:stretch>
        </p:blipFill>
        <p:spPr>
          <a:xfrm rot="10800000" flipH="1">
            <a:off x="5381625" y="4445"/>
            <a:ext cx="1379220" cy="875030"/>
          </a:xfrm>
          <a:prstGeom prst="rect">
            <a:avLst/>
          </a:prstGeom>
        </p:spPr>
      </p:pic>
    </p:spTree>
    <p:custDataLst>
      <p:tags r:id="rId4"/>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187308"/>
</p:tagLst>
</file>

<file path=ppt/tags/tag101.xml><?xml version="1.0" encoding="utf-8"?>
<p:tagLst xmlns:p="http://schemas.openxmlformats.org/presentationml/2006/main">
  <p:tag name="KSO_WM_DIAGRAM_VIRTUALLY_FRAME" val="{&quot;height&quot;:290.85,&quot;left&quot;:102.45,&quot;top&quot;:147.75,&quot;width&quot;:738.85}"/>
</p:tagLst>
</file>

<file path=ppt/tags/tag102.xml><?xml version="1.0" encoding="utf-8"?>
<p:tagLst xmlns:p="http://schemas.openxmlformats.org/presentationml/2006/main">
  <p:tag name="KSO_WM_DIAGRAM_VIRTUALLY_FRAME" val="{&quot;height&quot;:290.85,&quot;left&quot;:102.45,&quot;top&quot;:147.75,&quot;width&quot;:738.85}"/>
</p:tagLst>
</file>

<file path=ppt/tags/tag103.xml><?xml version="1.0" encoding="utf-8"?>
<p:tagLst xmlns:p="http://schemas.openxmlformats.org/presentationml/2006/main">
  <p:tag name="KSO_WM_DIAGRAM_VIRTUALLY_FRAME" val="{&quot;height&quot;:290.85,&quot;left&quot;:102.45,&quot;top&quot;:147.75,&quot;width&quot;:738.85}"/>
</p:tagLst>
</file>

<file path=ppt/tags/tag104.xml><?xml version="1.0" encoding="utf-8"?>
<p:tagLst xmlns:p="http://schemas.openxmlformats.org/presentationml/2006/main">
  <p:tag name="KSO_WM_DIAGRAM_VIRTUALLY_FRAME" val="{&quot;height&quot;:290.85,&quot;left&quot;:102.45,&quot;top&quot;:147.75,&quot;width&quot;:738.85}"/>
</p:tagLst>
</file>

<file path=ppt/tags/tag105.xml><?xml version="1.0" encoding="utf-8"?>
<p:tagLst xmlns:p="http://schemas.openxmlformats.org/presentationml/2006/main">
  <p:tag name="KSO_WM_DIAGRAM_VIRTUALLY_FRAME" val="{&quot;height&quot;:290.85,&quot;left&quot;:102.45,&quot;top&quot;:147.75,&quot;width&quot;:738.85}"/>
</p:tagLst>
</file>

<file path=ppt/tags/tag106.xml><?xml version="1.0" encoding="utf-8"?>
<p:tagLst xmlns:p="http://schemas.openxmlformats.org/presentationml/2006/main">
  <p:tag name="KSO_WM_DIAGRAM_VIRTUALLY_FRAME" val="{&quot;height&quot;:290.85,&quot;left&quot;:102.45,&quot;top&quot;:147.75,&quot;width&quot;:738.85}"/>
</p:tagLst>
</file>

<file path=ppt/tags/tag107.xml><?xml version="1.0" encoding="utf-8"?>
<p:tagLst xmlns:p="http://schemas.openxmlformats.org/presentationml/2006/main">
  <p:tag name="KSO_WM_DIAGRAM_VIRTUALLY_FRAME" val="{&quot;height&quot;:290.85,&quot;left&quot;:102.45,&quot;top&quot;:147.75,&quot;width&quot;:738.85}"/>
</p:tagLst>
</file>

<file path=ppt/tags/tag108.xml><?xml version="1.0" encoding="utf-8"?>
<p:tagLst xmlns:p="http://schemas.openxmlformats.org/presentationml/2006/main">
  <p:tag name="KSO_WM_DIAGRAM_VIRTUALLY_FRAME" val="{&quot;height&quot;:290.85,&quot;left&quot;:102.45,&quot;top&quot;:147.75,&quot;width&quot;:738.85}"/>
</p:tagLst>
</file>

<file path=ppt/tags/tag109.xml><?xml version="1.0" encoding="utf-8"?>
<p:tagLst xmlns:p="http://schemas.openxmlformats.org/presentationml/2006/main">
  <p:tag name="KSO_WM_DIAGRAM_VIRTUALLY_FRAME" val="{&quot;height&quot;:290.85,&quot;left&quot;:102.45,&quot;top&quot;:147.75,&quot;width&quot;:738.85}"/>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DIAGRAM_VIRTUALLY_FRAME" val="{&quot;height&quot;:290.85,&quot;left&quot;:102.45,&quot;top&quot;:147.75,&quot;width&quot;:738.85}"/>
</p:tagLst>
</file>

<file path=ppt/tags/tag111.xml><?xml version="1.0" encoding="utf-8"?>
<p:tagLst xmlns:p="http://schemas.openxmlformats.org/presentationml/2006/main">
  <p:tag name="KSO_WM_DIAGRAM_VIRTUALLY_FRAME" val="{&quot;height&quot;:290.85,&quot;left&quot;:102.45,&quot;top&quot;:147.75,&quot;width&quot;:738.85}"/>
</p:tagLst>
</file>

<file path=ppt/tags/tag112.xml><?xml version="1.0" encoding="utf-8"?>
<p:tagLst xmlns:p="http://schemas.openxmlformats.org/presentationml/2006/main">
  <p:tag name="KSO_WM_DIAGRAM_VIRTUALLY_FRAME" val="{&quot;height&quot;:290.85,&quot;left&quot;:102.45,&quot;top&quot;:147.75,&quot;width&quot;:738.85}"/>
</p:tagLst>
</file>

<file path=ppt/tags/tag113.xml><?xml version="1.0" encoding="utf-8"?>
<p:tagLst xmlns:p="http://schemas.openxmlformats.org/presentationml/2006/main">
  <p:tag name="KSO_WM_BEAUTIFY_FLAG" val="#wm#"/>
  <p:tag name="KSO_WM_TEMPLATE_CATEGORY" val="custom"/>
  <p:tag name="KSO_WM_TEMPLATE_INDEX" val="20187308"/>
</p:tagLst>
</file>

<file path=ppt/tags/tag114.xml><?xml version="1.0" encoding="utf-8"?>
<p:tagLst xmlns:p="http://schemas.openxmlformats.org/presentationml/2006/main">
  <p:tag name="KSO_WM_BEAUTIFY_FLAG" val="#wm#"/>
  <p:tag name="KSO_WM_TEMPLATE_CATEGORY" val="custom"/>
  <p:tag name="KSO_WM_TEMPLATE_INDEX" val="20187308"/>
</p:tagLst>
</file>

<file path=ppt/tags/tag115.xml><?xml version="1.0" encoding="utf-8"?>
<p:tagLst xmlns:p="http://schemas.openxmlformats.org/presentationml/2006/main">
  <p:tag name="KSO_WM_BEAUTIFY_FLAG" val="#wm#"/>
  <p:tag name="KSO_WM_TEMPLATE_CATEGORY" val="custom"/>
  <p:tag name="KSO_WM_TEMPLATE_INDEX" val="20187308"/>
</p:tagLst>
</file>

<file path=ppt/tags/tag116.xml><?xml version="1.0" encoding="utf-8"?>
<p:tagLst xmlns:p="http://schemas.openxmlformats.org/presentationml/2006/main">
  <p:tag name="KSO_WM_BEAUTIFY_FLAG" val="#wm#"/>
  <p:tag name="KSO_WM_TEMPLATE_CATEGORY" val="custom"/>
  <p:tag name="KSO_WM_TEMPLATE_INDEX" val="20187308"/>
</p:tagLst>
</file>

<file path=ppt/tags/tag117.xml><?xml version="1.0" encoding="utf-8"?>
<p:tagLst xmlns:p="http://schemas.openxmlformats.org/presentationml/2006/main">
  <p:tag name="KSO_WM_BEAUTIFY_FLAG" val="#wm#"/>
  <p:tag name="KSO_WM_TEMPLATE_CATEGORY" val="custom"/>
  <p:tag name="KSO_WM_TEMPLATE_INDEX" val="20187308"/>
</p:tagLst>
</file>

<file path=ppt/tags/tag118.xml><?xml version="1.0" encoding="utf-8"?>
<p:tagLst xmlns:p="http://schemas.openxmlformats.org/presentationml/2006/main">
  <p:tag name="KSO_WM_BEAUTIFY_FLAG" val="#wm#"/>
  <p:tag name="KSO_WM_TEMPLATE_CATEGORY" val="custom"/>
  <p:tag name="KSO_WM_TEMPLATE_INDEX" val="20187308"/>
</p:tagLst>
</file>

<file path=ppt/tags/tag119.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DOC_GUID" val="{f702b5de-ea71-47f4-b2f8-288c272fd4be}"/>
  <p:tag name="resource_record_key" val="{&quot;19&quot;:[20345020],&quot;65&quot;:[20187308]}"/>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xml><?xml version="1.0" encoding="utf-8"?>
<p:tagLst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1.xml><?xml version="1.0" encoding="utf-8"?>
<p:tagLst xmlns:p="http://schemas.openxmlformats.org/presentationml/2006/main">
  <p:tag name="KSO_WM_DIAGRAM_VIRTUALLY_FRAME" val="{&quot;height&quot;:302.35,&quot;left&quot;:443.85,&quot;top&quot;:122.4,&quot;width&quot;:288.75}"/>
</p:tagLst>
</file>

<file path=ppt/tags/tag62.xml><?xml version="1.0" encoding="utf-8"?>
<p:tagLst xmlns:p="http://schemas.openxmlformats.org/presentationml/2006/main">
  <p:tag name="KSO_WM_DIAGRAM_VIRTUALLY_FRAME" val="{&quot;height&quot;:302.35,&quot;left&quot;:443.85,&quot;top&quot;:122.4,&quot;width&quot;:288.75}"/>
</p:tagLst>
</file>

<file path=ppt/tags/tag63.xml><?xml version="1.0" encoding="utf-8"?>
<p:tagLst xmlns:p="http://schemas.openxmlformats.org/presentationml/2006/main">
  <p:tag name="KSO_WM_DIAGRAM_VIRTUALLY_FRAME" val="{&quot;height&quot;:302.35,&quot;left&quot;:443.85,&quot;top&quot;:122.4,&quot;width&quot;:288.75}"/>
</p:tagLst>
</file>

<file path=ppt/tags/tag64.xml><?xml version="1.0" encoding="utf-8"?>
<p:tagLst xmlns:p="http://schemas.openxmlformats.org/presentationml/2006/main">
  <p:tag name="KSO_WM_DIAGRAM_VIRTUALLY_FRAME" val="{&quot;height&quot;:302.35,&quot;left&quot;:443.85,&quot;top&quot;:122.4,&quot;width&quot;:288.75}"/>
</p:tagLst>
</file>

<file path=ppt/tags/tag65.xml><?xml version="1.0" encoding="utf-8"?>
<p:tagLst xmlns:p="http://schemas.openxmlformats.org/presentationml/2006/main">
  <p:tag name="KSO_WM_DIAGRAM_VIRTUALLY_FRAME" val="{&quot;height&quot;:302.35,&quot;left&quot;:443.85,&quot;top&quot;:122.4,&quot;width&quot;:288.75}"/>
</p:tagLst>
</file>

<file path=ppt/tags/tag66.xml><?xml version="1.0" encoding="utf-8"?>
<p:tagLst xmlns:p="http://schemas.openxmlformats.org/presentationml/2006/main">
  <p:tag name="KSO_WM_DIAGRAM_VIRTUALLY_FRAME" val="{&quot;height&quot;:302.35,&quot;left&quot;:443.85,&quot;top&quot;:122.4,&quot;width&quot;:288.75}"/>
</p:tagLst>
</file>

<file path=ppt/tags/tag67.xml><?xml version="1.0" encoding="utf-8"?>
<p:tagLst xmlns:p="http://schemas.openxmlformats.org/presentationml/2006/main">
  <p:tag name="KSO_WM_DIAGRAM_VIRTUALLY_FRAME" val="{&quot;height&quot;:302.35,&quot;left&quot;:443.85,&quot;top&quot;:122.4,&quot;width&quot;:288.75}"/>
</p:tagLst>
</file>

<file path=ppt/tags/tag68.xml><?xml version="1.0" encoding="utf-8"?>
<p:tagLst xmlns:p="http://schemas.openxmlformats.org/presentationml/2006/main">
  <p:tag name="KSO_WM_DIAGRAM_VIRTUALLY_FRAME" val="{&quot;height&quot;:302.35,&quot;left&quot;:443.85,&quot;top&quot;:122.4,&quot;width&quot;:288.75}"/>
</p:tagLst>
</file>

<file path=ppt/tags/tag69.xml><?xml version="1.0" encoding="utf-8"?>
<p:tagLst xmlns:p="http://schemas.openxmlformats.org/presentationml/2006/main">
  <p:tag name="KSO_WM_DIAGRAM_VIRTUALLY_FRAME" val="{&quot;height&quot;:302.35,&quot;left&quot;:443.85,&quot;top&quot;:122.4,&quot;width&quot;:288.75}"/>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302.35,&quot;left&quot;:443.85,&quot;top&quot;:122.4,&quot;width&quot;:288.75}"/>
</p:tagLst>
</file>

<file path=ppt/tags/tag71.xml><?xml version="1.0" encoding="utf-8"?>
<p:tagLst xmlns:p="http://schemas.openxmlformats.org/presentationml/2006/main">
  <p:tag name="KSO_WM_BEAUTIFY_FLAG" val="#wm#"/>
  <p:tag name="KSO_WM_TEMPLATE_CATEGORY" val="custom"/>
  <p:tag name="KSO_WM_TEMPLATE_INDEX" val="20187308"/>
</p:tagLst>
</file>

<file path=ppt/tags/tag72.xml><?xml version="1.0" encoding="utf-8"?>
<p:tagLst xmlns:p="http://schemas.openxmlformats.org/presentationml/2006/main">
  <p:tag name="KSO_WM_BEAUTIFY_FLAG" val="#wm#"/>
  <p:tag name="KSO_WM_TEMPLATE_CATEGORY" val="custom"/>
  <p:tag name="KSO_WM_TEMPLATE_INDEX" val="20187308"/>
</p:tagLst>
</file>

<file path=ppt/tags/tag73.xml><?xml version="1.0" encoding="utf-8"?>
<p:tagLst xmlns:p="http://schemas.openxmlformats.org/presentationml/2006/main">
  <p:tag name="KSO_WM_DIAGRAM_VIRTUALLY_FRAME" val="{&quot;height&quot;:258.8,&quot;left&quot;:68.35,&quot;top&quot;:169.15,&quot;width&quot;:837.55}"/>
</p:tagLst>
</file>

<file path=ppt/tags/tag74.xml><?xml version="1.0" encoding="utf-8"?>
<p:tagLst xmlns:p="http://schemas.openxmlformats.org/presentationml/2006/main">
  <p:tag name="KSO_WM_DIAGRAM_VIRTUALLY_FRAME" val="{&quot;height&quot;:258.8,&quot;left&quot;:68.35,&quot;top&quot;:169.15,&quot;width&quot;:837.55}"/>
</p:tagLst>
</file>

<file path=ppt/tags/tag75.xml><?xml version="1.0" encoding="utf-8"?>
<p:tagLst xmlns:p="http://schemas.openxmlformats.org/presentationml/2006/main">
  <p:tag name="KSO_WM_DIAGRAM_VIRTUALLY_FRAME" val="{&quot;height&quot;:258.8,&quot;left&quot;:68.35,&quot;top&quot;:169.15,&quot;width&quot;:837.55}"/>
</p:tagLst>
</file>

<file path=ppt/tags/tag76.xml><?xml version="1.0" encoding="utf-8"?>
<p:tagLst xmlns:p="http://schemas.openxmlformats.org/presentationml/2006/main">
  <p:tag name="KSO_WM_DIAGRAM_VIRTUALLY_FRAME" val="{&quot;height&quot;:258.8,&quot;left&quot;:68.35,&quot;top&quot;:169.15,&quot;width&quot;:837.55}"/>
</p:tagLst>
</file>

<file path=ppt/tags/tag77.xml><?xml version="1.0" encoding="utf-8"?>
<p:tagLst xmlns:p="http://schemas.openxmlformats.org/presentationml/2006/main">
  <p:tag name="KSO_WM_BEAUTIFY_FLAG" val="#wm#"/>
  <p:tag name="KSO_WM_TEMPLATE_CATEGORY" val="custom"/>
  <p:tag name="KSO_WM_TEMPLATE_INDEX" val="20187308"/>
</p:tagLst>
</file>

<file path=ppt/tags/tag78.xml><?xml version="1.0" encoding="utf-8"?>
<p:tagLst xmlns:p="http://schemas.openxmlformats.org/presentationml/2006/main">
  <p:tag name="KSO_WM_BEAUTIFY_FLAG" val="#wm#"/>
  <p:tag name="KSO_WM_TEMPLATE_CATEGORY" val="custom"/>
  <p:tag name="KSO_WM_TEMPLATE_INDEX" val="20187308"/>
</p:tagLst>
</file>

<file path=ppt/tags/tag79.xml><?xml version="1.0" encoding="utf-8"?>
<p:tagLst xmlns:p="http://schemas.openxmlformats.org/presentationml/2006/main">
  <p:tag name="KSO_WM_DIAGRAM_VIRTUALLY_FRAME" val="{&quot;height&quot;:271.5,&quot;left&quot;:282.6,&quot;top&quot;:179.45,&quot;width&quot;:604.55}"/>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DIAGRAM_VIRTUALLY_FRAME" val="{&quot;height&quot;:271.5,&quot;left&quot;:282.6,&quot;top&quot;:179.45,&quot;width&quot;:604.55}"/>
</p:tagLst>
</file>

<file path=ppt/tags/tag81.xml><?xml version="1.0" encoding="utf-8"?>
<p:tagLst xmlns:p="http://schemas.openxmlformats.org/presentationml/2006/main">
  <p:tag name="KSO_WM_DIAGRAM_VIRTUALLY_FRAME" val="{&quot;height&quot;:271.5,&quot;left&quot;:282.6,&quot;top&quot;:179.45,&quot;width&quot;:604.55}"/>
</p:tagLst>
</file>

<file path=ppt/tags/tag82.xml><?xml version="1.0" encoding="utf-8"?>
<p:tagLst xmlns:p="http://schemas.openxmlformats.org/presentationml/2006/main">
  <p:tag name="KSO_WM_DIAGRAM_VIRTUALLY_FRAME" val="{&quot;height&quot;:271.5,&quot;left&quot;:282.6,&quot;top&quot;:179.45,&quot;width&quot;:604.55}"/>
</p:tagLst>
</file>

<file path=ppt/tags/tag83.xml><?xml version="1.0" encoding="utf-8"?>
<p:tagLst xmlns:p="http://schemas.openxmlformats.org/presentationml/2006/main">
  <p:tag name="KSO_WM_DIAGRAM_VIRTUALLY_FRAME" val="{&quot;height&quot;:271.5,&quot;left&quot;:282.6,&quot;top&quot;:179.45,&quot;width&quot;:604.55}"/>
</p:tagLst>
</file>

<file path=ppt/tags/tag84.xml><?xml version="1.0" encoding="utf-8"?>
<p:tagLst xmlns:p="http://schemas.openxmlformats.org/presentationml/2006/main">
  <p:tag name="KSO_WM_DIAGRAM_VIRTUALLY_FRAME" val="{&quot;height&quot;:271.5,&quot;left&quot;:282.6,&quot;top&quot;:179.45,&quot;width&quot;:604.55}"/>
</p:tagLst>
</file>

<file path=ppt/tags/tag85.xml><?xml version="1.0" encoding="utf-8"?>
<p:tagLst xmlns:p="http://schemas.openxmlformats.org/presentationml/2006/main">
  <p:tag name="KSO_WM_DIAGRAM_VIRTUALLY_FRAME" val="{&quot;height&quot;:271.5,&quot;left&quot;:282.6,&quot;top&quot;:179.45,&quot;width&quot;:604.55}"/>
</p:tagLst>
</file>

<file path=ppt/tags/tag86.xml><?xml version="1.0" encoding="utf-8"?>
<p:tagLst xmlns:p="http://schemas.openxmlformats.org/presentationml/2006/main">
  <p:tag name="KSO_WM_DIAGRAM_VIRTUALLY_FRAME" val="{&quot;height&quot;:271.5,&quot;left&quot;:282.6,&quot;top&quot;:179.45,&quot;width&quot;:604.55}"/>
</p:tagLst>
</file>

<file path=ppt/tags/tag87.xml><?xml version="1.0" encoding="utf-8"?>
<p:tagLst xmlns:p="http://schemas.openxmlformats.org/presentationml/2006/main">
  <p:tag name="KSO_WM_DIAGRAM_VIRTUALLY_FRAME" val="{&quot;height&quot;:271.5,&quot;left&quot;:282.6,&quot;top&quot;:179.45,&quot;width&quot;:604.55}"/>
</p:tagLst>
</file>

<file path=ppt/tags/tag88.xml><?xml version="1.0" encoding="utf-8"?>
<p:tagLst xmlns:p="http://schemas.openxmlformats.org/presentationml/2006/main">
  <p:tag name="KSO_WM_BEAUTIFY_FLAG" val="#wm#"/>
  <p:tag name="KSO_WM_TEMPLATE_CATEGORY" val="custom"/>
  <p:tag name="KSO_WM_TEMPLATE_INDEX" val="20187308"/>
</p:tagLst>
</file>

<file path=ppt/tags/tag89.xml><?xml version="1.0" encoding="utf-8"?>
<p:tagLst xmlns:p="http://schemas.openxmlformats.org/presentationml/2006/main">
  <p:tag name="KSO_WM_BEAUTIFY_FLAG" val="#wm#"/>
  <p:tag name="KSO_WM_TEMPLATE_CATEGORY" val="custom"/>
  <p:tag name="KSO_WM_TEMPLATE_INDEX" val="20187308"/>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187308"/>
</p:tagLst>
</file>

<file path=ppt/tags/tag91.xml><?xml version="1.0" encoding="utf-8"?>
<p:tagLst xmlns:p="http://schemas.openxmlformats.org/presentationml/2006/main">
  <p:tag name="KSO_WM_BEAUTIFY_FLAG" val="#wm#"/>
  <p:tag name="KSO_WM_TEMPLATE_CATEGORY" val="custom"/>
  <p:tag name="KSO_WM_TEMPLATE_INDEX" val="20187308"/>
</p:tagLst>
</file>

<file path=ppt/tags/tag92.xml><?xml version="1.0" encoding="utf-8"?>
<p:tagLst xmlns:p="http://schemas.openxmlformats.org/presentationml/2006/main">
  <p:tag name="KSO_WM_BEAUTIFY_FLAG" val="#wm#"/>
  <p:tag name="KSO_WM_TEMPLATE_CATEGORY" val="custom"/>
  <p:tag name="KSO_WM_TEMPLATE_INDEX" val="20187308"/>
</p:tagLst>
</file>

<file path=ppt/tags/tag93.xml><?xml version="1.0" encoding="utf-8"?>
<p:tagLst xmlns:p="http://schemas.openxmlformats.org/presentationml/2006/main">
  <p:tag name="KSO_WM_BEAUTIFY_FLAG" val="#wm#"/>
  <p:tag name="KSO_WM_TEMPLATE_CATEGORY" val="custom"/>
  <p:tag name="KSO_WM_TEMPLATE_INDEX" val="20187308"/>
  <p:tag name="resource_record_key" val="{&quot;19&quot;:[20345020],&quot;65&quot;:[20187308]}"/>
</p:tagLst>
</file>

<file path=ppt/tags/tag94.xml><?xml version="1.0" encoding="utf-8"?>
<p:tagLst xmlns:p="http://schemas.openxmlformats.org/presentationml/2006/main">
  <p:tag name="KSO_WM_BEAUTIFY_FLAG" val="#wm#"/>
  <p:tag name="KSO_WM_TEMPLATE_CATEGORY" val="custom"/>
  <p:tag name="KSO_WM_TEMPLATE_INDEX" val="20187308"/>
</p:tagLst>
</file>

<file path=ppt/tags/tag95.xml><?xml version="1.0" encoding="utf-8"?>
<p:tagLst xmlns:p="http://schemas.openxmlformats.org/presentationml/2006/main">
  <p:tag name="KSO_WM_BEAUTIFY_FLAG" val="#wm#"/>
  <p:tag name="KSO_WM_TEMPLATE_CATEGORY" val="custom"/>
  <p:tag name="KSO_WM_TEMPLATE_INDEX" val="20187308"/>
</p:tagLst>
</file>

<file path=ppt/tags/tag96.xml><?xml version="1.0" encoding="utf-8"?>
<p:tagLst xmlns:p="http://schemas.openxmlformats.org/presentationml/2006/main">
  <p:tag name="KSO_WM_BEAUTIFY_FLAG" val="#wm#"/>
  <p:tag name="KSO_WM_TEMPLATE_CATEGORY" val="custom"/>
  <p:tag name="KSO_WM_TEMPLATE_INDEX" val="20187308"/>
</p:tagLst>
</file>

<file path=ppt/tags/tag97.xml><?xml version="1.0" encoding="utf-8"?>
<p:tagLst xmlns:p="http://schemas.openxmlformats.org/presentationml/2006/main">
  <p:tag name="KSO_WM_BEAUTIFY_FLAG" val="#wm#"/>
  <p:tag name="KSO_WM_TEMPLATE_CATEGORY" val="custom"/>
  <p:tag name="KSO_WM_TEMPLATE_INDEX" val="20187308"/>
</p:tagLst>
</file>

<file path=ppt/tags/tag98.xml><?xml version="1.0" encoding="utf-8"?>
<p:tagLst xmlns:p="http://schemas.openxmlformats.org/presentationml/2006/main">
  <p:tag name="KSO_WM_BEAUTIFY_FLAG" val="#wm#"/>
  <p:tag name="KSO_WM_TEMPLATE_CATEGORY" val="custom"/>
  <p:tag name="KSO_WM_TEMPLATE_INDEX" val="20187308"/>
</p:tagLst>
</file>

<file path=ppt/tags/tag99.xml><?xml version="1.0" encoding="utf-8"?>
<p:tagLst xmlns:p="http://schemas.openxmlformats.org/presentationml/2006/main">
  <p:tag name="KSO_WM_BEAUTIFY_FLAG" val="#wm#"/>
  <p:tag name="KSO_WM_TEMPLATE_CATEGORY" val="custom"/>
  <p:tag name="KSO_WM_TEMPLATE_INDEX" val="201873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2221</Words>
  <Application>WPS 演示</Application>
  <PresentationFormat>宽屏</PresentationFormat>
  <Paragraphs>205</Paragraphs>
  <Slides>25</Slides>
  <Notes>1</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25</vt:i4>
      </vt:variant>
    </vt:vector>
  </HeadingPairs>
  <TitlesOfParts>
    <vt:vector size="39" baseType="lpstr">
      <vt:lpstr>Arial</vt:lpstr>
      <vt:lpstr>宋体</vt:lpstr>
      <vt:lpstr>Wingdings</vt:lpstr>
      <vt:lpstr>微软雅黑</vt:lpstr>
      <vt:lpstr>华康行楷体 W5</vt:lpstr>
      <vt:lpstr>楷体</vt:lpstr>
      <vt:lpstr>有澤行書</vt:lpstr>
      <vt:lpstr>方正苏新诗柳楷简体</vt:lpstr>
      <vt:lpstr>方正启体繁体</vt:lpstr>
      <vt:lpstr>汉仪书魂体简</vt:lpstr>
      <vt:lpstr>Arial Unicode MS</vt:lpstr>
      <vt:lpstr>汉仪中黑简</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蒋二女士</cp:lastModifiedBy>
  <cp:revision>13</cp:revision>
  <dcterms:created xsi:type="dcterms:W3CDTF">2019-03-19T13:27:00Z</dcterms:created>
  <dcterms:modified xsi:type="dcterms:W3CDTF">2025-02-22T11:47:49Z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KSOTemplateUUID">
    <vt:lpwstr>v1.0_mb_4ZDpIBOBTDaTj3R82qsY+g==</vt:lpwstr>
  </property>
  <property fmtid="{D5CDD505-2E9C-101B-9397-08002B2CF9AE}" pid="4" name="ICV">
    <vt:lpwstr>DF052EF7BC824AF7BF94CAE6EAD0F178_11</vt:lpwstr>
  </property>
</Properties>
</file>