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7" r:id="rId3"/>
    <p:sldId id="256" r:id="rId5"/>
    <p:sldId id="695" r:id="rId6"/>
    <p:sldId id="259" r:id="rId7"/>
    <p:sldId id="262" r:id="rId8"/>
    <p:sldId id="260" r:id="rId9"/>
    <p:sldId id="270" r:id="rId10"/>
    <p:sldId id="310" r:id="rId11"/>
    <p:sldId id="320" r:id="rId12"/>
    <p:sldId id="313" r:id="rId13"/>
    <p:sldId id="279" r:id="rId14"/>
    <p:sldId id="689" r:id="rId15"/>
  </p:sldIdLst>
  <p:sldSz cx="12192000" cy="6858000"/>
  <p:notesSz cx="6858000" cy="9144000"/>
  <p:embeddedFontLst>
    <p:embeddedFont>
      <p:font typeface="字魂27号-布丁体" panose="00000500000000000000" pitchFamily="2" charset="-122"/>
      <p:regular r:id="rId19"/>
    </p:embeddedFont>
    <p:embeddedFont>
      <p:font typeface="华文行楷" panose="02010800040101010101" charset="-122"/>
      <p:regular r:id="rId20"/>
    </p:embeddedFont>
    <p:embeddedFont>
      <p:font typeface="华文中宋" panose="02010600040101010101" charset="-122"/>
      <p:regular r:id="rId21"/>
    </p:embeddedFont>
    <p:embeddedFont>
      <p:font typeface="方正手迹-小欢卡通体" panose="02000500000000000000" pitchFamily="2" charset="-122"/>
      <p:regular r:id="rId22"/>
    </p:embeddedFont>
    <p:embeddedFont>
      <p:font typeface="原版宋体" panose="02010600030101010101" charset="-122"/>
      <p:regular r:id="rId23"/>
    </p:embeddedFont>
    <p:embeddedFont>
      <p:font typeface="方正公文黑体" panose="02000500000000000000" charset="-122"/>
      <p:regular r:id="rId24"/>
    </p:embeddedFont>
    <p:embeddedFont>
      <p:font typeface="微软雅黑" panose="020B0503020204020204" pitchFamily="34" charset="-122"/>
      <p:regular r:id="rId25"/>
    </p:embeddedFont>
    <p:embeddedFont>
      <p:font typeface="华文楷体" panose="02010600040101010101" charset="-122"/>
      <p:regular r:id="rId26"/>
    </p:embeddedFont>
    <p:embeddedFont>
      <p:font typeface="等线" panose="02010600030101010101" charset="-122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F83"/>
    <a:srgbClr val="FFF5E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18.xml"/><Relationship Id="rId27" Type="http://schemas.openxmlformats.org/officeDocument/2006/relationships/font" Target="fonts/font9.fntdata"/><Relationship Id="rId26" Type="http://schemas.openxmlformats.org/officeDocument/2006/relationships/font" Target="fonts/font8.fntdata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fld id="{A8FC5A0F-B04B-4075-9122-22D78E1F50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fld id="{C4C1E756-1095-47FF-A16A-7E559DD059A9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27号-布丁体" panose="00000500000000000000" pitchFamily="2" charset="-122"/>
        <a:ea typeface="字魂27号-布丁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27号-布丁体" panose="00000500000000000000" pitchFamily="2" charset="-122"/>
        <a:ea typeface="字魂27号-布丁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27号-布丁体" panose="00000500000000000000" pitchFamily="2" charset="-122"/>
        <a:ea typeface="字魂27号-布丁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27号-布丁体" panose="00000500000000000000" pitchFamily="2" charset="-122"/>
        <a:ea typeface="字魂27号-布丁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27号-布丁体" panose="00000500000000000000" pitchFamily="2" charset="-122"/>
        <a:ea typeface="字魂27号-布丁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C01B-6C2B-442F-B0B8-50C56B82D5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D7C01B-6C2B-442F-B0B8-50C56B82D5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C01B-6C2B-442F-B0B8-50C56B82D5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C01B-6C2B-442F-B0B8-50C56B82D5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0B1B-56C2-4850-A821-B91FEA9746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206A-0CF7-42C1-910B-88BAE373BFF0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r="1220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16450" r="13100" b="59486"/>
          <a:stretch>
            <a:fillRect/>
          </a:stretch>
        </p:blipFill>
        <p:spPr>
          <a:xfrm>
            <a:off x="0" y="203201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fld id="{D8D80B1B-56C2-4850-A821-B91FEA97461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fld id="{34B5206A-0CF7-42C1-910B-88BAE373BFF0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tags" Target="../tags/tag5.xml"/><Relationship Id="rId3" Type="http://schemas.openxmlformats.org/officeDocument/2006/relationships/image" Target="../media/image5.png"/><Relationship Id="rId21" Type="http://schemas.openxmlformats.org/officeDocument/2006/relationships/notesSlide" Target="../notesSlides/notesSlide3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image" Target="../media/image8.png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image" Target="../media/image7.png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r="1220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18566" y="3319066"/>
            <a:ext cx="47548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7200" dirty="0">
                <a:latin typeface="华文行楷" panose="02010800040101010101" charset="-122"/>
                <a:ea typeface="华文行楷" panose="02010800040101010101" charset="-122"/>
                <a:sym typeface="字魂64号-萌趣软糖体" panose="00000500000000000000" pitchFamily="2" charset="-122"/>
              </a:rPr>
              <a:t>路径与建议</a:t>
            </a:r>
            <a:endParaRPr lang="zh-CN" altLang="en-US" sz="7200" dirty="0">
              <a:latin typeface="华文行楷" panose="02010800040101010101" charset="-122"/>
              <a:ea typeface="华文行楷" panose="02010800040101010101" charset="-122"/>
              <a:sym typeface="字魂64号-萌趣软糖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3305" y="2155290"/>
            <a:ext cx="1010539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6000" b="1" dirty="0">
                <a:solidFill>
                  <a:srgbClr val="F2634D"/>
                </a:solidFill>
                <a:latin typeface="华文中宋" panose="02010600040101010101" charset="-122"/>
                <a:ea typeface="华文中宋" panose="02010600040101010101" charset="-122"/>
                <a:sym typeface="字魂64号-萌趣软糖体" panose="00000500000000000000" pitchFamily="2" charset="-122"/>
              </a:rPr>
              <a:t>小学综合实践活动项目化实施</a:t>
            </a:r>
            <a:endParaRPr lang="zh-CN" altLang="en-US" sz="6000" b="1" dirty="0">
              <a:solidFill>
                <a:srgbClr val="F2634D"/>
              </a:solidFill>
              <a:latin typeface="华文中宋" panose="02010600040101010101" charset="-122"/>
              <a:ea typeface="华文中宋" panose="02010600040101010101" charset="-122"/>
              <a:sym typeface="字魂64号-萌趣软糖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 184"/>
          <p:cNvSpPr/>
          <p:nvPr/>
        </p:nvSpPr>
        <p:spPr>
          <a:xfrm>
            <a:off x="763270" y="3021965"/>
            <a:ext cx="1376045" cy="1376045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cs typeface="+mn-ea"/>
              <a:sym typeface="字魂131号-酷乐潮玩体" panose="00000500000000000000" pitchFamily="2" charset="-122"/>
            </a:endParaRPr>
          </a:p>
        </p:txBody>
      </p:sp>
      <p:sp>
        <p:nvSpPr>
          <p:cNvPr id="167" name=" 167"/>
          <p:cNvSpPr/>
          <p:nvPr/>
        </p:nvSpPr>
        <p:spPr>
          <a:xfrm>
            <a:off x="2515235" y="2155825"/>
            <a:ext cx="5509260" cy="1080135"/>
          </a:xfrm>
          <a:prstGeom prst="roundRect">
            <a:avLst/>
          </a:prstGeom>
          <a:solidFill>
            <a:srgbClr val="FFF5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6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活动前，</a:t>
            </a:r>
            <a:r>
              <a:rPr sz="1600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教师要预设学生可能会遇到哪些问题，指导学生规范运用课题研究的程序和方法，确定活动的规划与方向；</a:t>
            </a:r>
            <a:endParaRPr sz="160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字魂131号-酷乐潮玩体" panose="00000500000000000000" pitchFamily="2" charset="-122"/>
            </a:endParaRPr>
          </a:p>
        </p:txBody>
      </p:sp>
      <p:sp>
        <p:nvSpPr>
          <p:cNvPr id="6" name=" 167"/>
          <p:cNvSpPr/>
          <p:nvPr/>
        </p:nvSpPr>
        <p:spPr>
          <a:xfrm>
            <a:off x="2515235" y="3317875"/>
            <a:ext cx="5514975" cy="1080135"/>
          </a:xfrm>
          <a:prstGeom prst="roundRect">
            <a:avLst/>
          </a:prstGeom>
          <a:solidFill>
            <a:srgbClr val="FFF5EB">
              <a:alpha val="6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6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活动中，</a:t>
            </a:r>
            <a:r>
              <a:rPr sz="1600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通过活动记录单、活动指南等引导学生参与活动全过程，注重活动过程的监控、调整</a:t>
            </a:r>
            <a:r>
              <a:rPr lang="zh-CN" sz="1600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；</a:t>
            </a:r>
            <a:endParaRPr lang="zh-CN" sz="160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字魂131号-酷乐潮玩体" panose="00000500000000000000" pitchFamily="2" charset="-122"/>
            </a:endParaRPr>
          </a:p>
        </p:txBody>
      </p:sp>
      <p:sp>
        <p:nvSpPr>
          <p:cNvPr id="7" name=" 167"/>
          <p:cNvSpPr/>
          <p:nvPr/>
        </p:nvSpPr>
        <p:spPr>
          <a:xfrm>
            <a:off x="2515235" y="4479925"/>
            <a:ext cx="5515610" cy="1080135"/>
          </a:xfrm>
          <a:prstGeom prst="roundRect">
            <a:avLst/>
          </a:prstGeom>
          <a:solidFill>
            <a:srgbClr val="FFF5EB">
              <a:alpha val="6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6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活动结束后，</a:t>
            </a:r>
            <a:r>
              <a:rPr sz="1600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要提供成果交流展示平台、结题报告格式、评价单等支架，引导学生对活动进行反思和评价。</a:t>
            </a:r>
            <a:endParaRPr sz="1600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字魂131号-酷乐潮玩体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2490" y="3225165"/>
            <a:ext cx="126746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+mn-ea"/>
                <a:sym typeface="字魂131号-酷乐潮玩体" panose="00000500000000000000" pitchFamily="2" charset="-122"/>
              </a:rPr>
              <a:t>根据学生需要提供多样学习资源和支架</a:t>
            </a:r>
            <a:endParaRPr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+mn-ea"/>
              <a:sym typeface="字魂131号-酷乐潮玩体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733" y="2058540"/>
            <a:ext cx="4217730" cy="421773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430208" y="483870"/>
            <a:ext cx="2874582" cy="768400"/>
            <a:chOff x="6609" y="4602"/>
            <a:chExt cx="6371" cy="1975"/>
          </a:xfrm>
        </p:grpSpPr>
        <p:sp>
          <p:nvSpPr>
            <p:cNvPr id="25" name="文本框 24"/>
            <p:cNvSpPr txBox="1"/>
            <p:nvPr/>
          </p:nvSpPr>
          <p:spPr>
            <a:xfrm>
              <a:off x="6609" y="4602"/>
              <a:ext cx="1713" cy="19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方正手迹-小欢卡通体" panose="02000500000000000000" pitchFamily="2" charset="-122"/>
                  <a:ea typeface="方正手迹-小欢卡通体" panose="02000500000000000000" pitchFamily="2" charset="-122"/>
                  <a:cs typeface="+mn-ea"/>
                  <a:sym typeface="字魂131号-酷乐潮玩体" panose="00000500000000000000" pitchFamily="2" charset="-122"/>
                </a:rPr>
                <a:t>02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604" y="4798"/>
              <a:ext cx="4376" cy="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ea"/>
                  <a:sym typeface="字魂131号-酷乐潮玩体" panose="00000500000000000000" pitchFamily="2" charset="-122"/>
                </a:rPr>
                <a:t>实施路径</a:t>
              </a:r>
              <a:endParaRPr lang="zh-CN" altLang="en-US" sz="3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312545" y="1492885"/>
            <a:ext cx="191135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提供资源支架</a:t>
            </a:r>
            <a:endParaRPr lang="zh-CN" altLang="en-US" sz="2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3098165" y="1368425"/>
            <a:ext cx="3072765" cy="610235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是实践活动有效开展的支撑和保障</a:t>
            </a:r>
            <a:endParaRPr lang="zh-CN" altLang="en-US" sz="1400" b="1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 flipV="1">
            <a:off x="1938020" y="2655570"/>
            <a:ext cx="577215" cy="527050"/>
          </a:xfrm>
          <a:prstGeom prst="straightConnector1">
            <a:avLst/>
          </a:prstGeom>
          <a:ln w="28575" cmpd="sng">
            <a:solidFill>
              <a:schemeClr val="accent4">
                <a:lumMod val="7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139315" y="3669665"/>
            <a:ext cx="375920" cy="147955"/>
          </a:xfrm>
          <a:prstGeom prst="straightConnector1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1938020" y="4156075"/>
            <a:ext cx="577215" cy="82359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  <p:bldP spid="184" grpId="0" animBg="1"/>
      <p:bldP spid="167" grpId="0" animBg="1"/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016" y="0"/>
            <a:ext cx="11793416" cy="685800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430208" y="483870"/>
            <a:ext cx="2874582" cy="768400"/>
            <a:chOff x="6609" y="4602"/>
            <a:chExt cx="6371" cy="1975"/>
          </a:xfrm>
        </p:grpSpPr>
        <p:sp>
          <p:nvSpPr>
            <p:cNvPr id="25" name="文本框 24"/>
            <p:cNvSpPr txBox="1"/>
            <p:nvPr/>
          </p:nvSpPr>
          <p:spPr>
            <a:xfrm>
              <a:off x="6609" y="4602"/>
              <a:ext cx="1713" cy="19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方正手迹-小欢卡通体" panose="02000500000000000000" pitchFamily="2" charset="-122"/>
                  <a:ea typeface="方正手迹-小欢卡通体" panose="02000500000000000000" pitchFamily="2" charset="-122"/>
                  <a:cs typeface="+mn-ea"/>
                  <a:sym typeface="字魂131号-酷乐潮玩体" panose="00000500000000000000" pitchFamily="2" charset="-122"/>
                </a:rPr>
                <a:t>03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604" y="4798"/>
              <a:ext cx="4376" cy="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ea"/>
                  <a:sym typeface="字魂131号-酷乐潮玩体" panose="00000500000000000000" pitchFamily="2" charset="-122"/>
                </a:rPr>
                <a:t>实施建议</a:t>
              </a:r>
              <a:endParaRPr lang="zh-CN" altLang="en-US" sz="3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52880" y="1472565"/>
            <a:ext cx="443928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 defTabSz="26670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 altLang="en-US" b="1" u="sng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素养为本，以学生的学习实践为中心</a:t>
            </a:r>
            <a:endParaRPr lang="zh-CN" altLang="en-US" b="1" u="sng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52880" y="1949450"/>
            <a:ext cx="5080000" cy="1076325"/>
          </a:xfrm>
          <a:prstGeom prst="rect">
            <a:avLst/>
          </a:prstGeom>
        </p:spPr>
        <p:txBody>
          <a:bodyPr>
            <a:spAutoFit/>
          </a:bodyPr>
          <a:p>
            <a:pPr indent="0" algn="just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首先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要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将素养培育作为核心目标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，统领过程设计。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just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其次，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活动的组织与实施要以学生为中心来推进。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just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最后，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要关注学生的成长表现，帮助学生了解自身参与活动的状况和素养发展情况。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39560" y="1472565"/>
            <a:ext cx="443928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 defTabSz="26670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 altLang="en-US" b="1" u="sng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问题真实，观照学生的生活世界</a:t>
            </a:r>
            <a:endParaRPr lang="zh-CN" altLang="en-US" b="1" u="sng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39560" y="2076450"/>
            <a:ext cx="4439285" cy="82994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</a:rPr>
              <a:t>一方面，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活动主题指向真实性问题。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just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</a:rPr>
              <a:t>另一方面，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活动主题可以从学生生活经验、社会热点中选择。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52880" y="3230880"/>
            <a:ext cx="495236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 defTabSz="26670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 altLang="en-US" b="1" u="sng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持续探究，让学生经历完整的问题解决过程</a:t>
            </a:r>
            <a:endParaRPr lang="zh-CN" altLang="en-US" b="1" u="sng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39560" y="3238500"/>
            <a:ext cx="443928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 defTabSz="26670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 altLang="en-US" b="1" u="sng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逆向设计，让学生的素养真正落地</a:t>
            </a:r>
            <a:endParaRPr lang="zh-CN" altLang="en-US" b="1" u="sng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52880" y="3728403"/>
            <a:ext cx="5080000" cy="1076325"/>
          </a:xfrm>
          <a:prstGeom prst="rect">
            <a:avLst/>
          </a:prstGeom>
        </p:spPr>
        <p:txBody>
          <a:bodyPr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第一，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基于活动目标的逻辑关系展开实践过程。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第二，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引导学生采用具身学习等多种学习方式，主动地深度参与到活动任务中。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第三，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引导学生学习并尝试专家思维。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39560" y="3774440"/>
            <a:ext cx="453072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sz="16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遵循“逆向设计”原则，坚持“以终为始”理念</a:t>
            </a:r>
            <a:r>
              <a:rPr lang="zh-CN" sz="16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实现“教—学—评”一致，真正促进学生核心素养的达成。</a:t>
            </a:r>
            <a:endParaRPr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r="1220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25900" y="2037373"/>
            <a:ext cx="63401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F2634D"/>
                </a:solidFill>
                <a:effectLst/>
                <a:uLnTx/>
                <a:uFillTx/>
                <a:latin typeface="方正手迹-小欢卡通体" panose="02000500000000000000" pitchFamily="2" charset="-122"/>
                <a:ea typeface="方正手迹-小欢卡通体" panose="02000500000000000000" pitchFamily="2" charset="-122"/>
                <a:sym typeface="字魂64号-萌趣软糖体" panose="00000500000000000000" pitchFamily="2" charset="-122"/>
              </a:rPr>
              <a:t>课程结束</a:t>
            </a:r>
            <a:endParaRPr kumimoji="0" lang="zh-CN" altLang="en-US" sz="12000" b="0" i="0" u="none" strike="noStrike" kern="1200" cap="none" spc="0" normalizeH="0" baseline="0" noProof="0" dirty="0">
              <a:ln>
                <a:noFill/>
              </a:ln>
              <a:solidFill>
                <a:srgbClr val="F2634D"/>
              </a:solidFill>
              <a:effectLst/>
              <a:uLnTx/>
              <a:uFillTx/>
              <a:latin typeface="方正手迹-小欢卡通体" panose="02000500000000000000" pitchFamily="2" charset="-122"/>
              <a:ea typeface="方正手迹-小欢卡通体" panose="02000500000000000000" pitchFamily="2" charset="-122"/>
              <a:sym typeface="字魂64号-萌趣软糖体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83559" y="3576613"/>
            <a:ext cx="62788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F2634D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sym typeface="字魂64号-萌趣软糖体" panose="00000500000000000000" pitchFamily="2" charset="-122"/>
              </a:rPr>
              <a:t>谢谢聆听</a:t>
            </a:r>
            <a:endParaRPr kumimoji="0" lang="zh-CN" altLang="en-US" sz="12000" b="0" i="0" u="none" strike="noStrike" kern="1200" cap="none" spc="0" normalizeH="0" baseline="0" noProof="0" dirty="0">
              <a:ln>
                <a:noFill/>
              </a:ln>
              <a:solidFill>
                <a:srgbClr val="F2634D"/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sym typeface="字魂64号-萌趣软糖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2" r="8470" b="30054"/>
          <a:stretch>
            <a:fillRect/>
          </a:stretch>
        </p:blipFill>
        <p:spPr>
          <a:xfrm>
            <a:off x="3910875" y="0"/>
            <a:ext cx="4254500" cy="22987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039545" y="836870"/>
            <a:ext cx="2322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65"/>
            <a:r>
              <a:rPr lang="zh-CN" altLang="en-US" sz="6600" dirty="0"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7号-萌趣果冻体" panose="02000000000000000000" pitchFamily="2" charset="-122"/>
              </a:rPr>
              <a:t>前言</a:t>
            </a:r>
            <a:endParaRPr lang="zh-CN" altLang="en-US" sz="6600" dirty="0">
              <a:latin typeface="方正手迹-小欢卡通体" panose="02000500000000000000" pitchFamily="2" charset="-122"/>
              <a:ea typeface="方正手迹-小欢卡通体" panose="020005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5443">
            <a:off x="225417" y="1658764"/>
            <a:ext cx="2092280" cy="203852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90" y="2298700"/>
            <a:ext cx="7640320" cy="3642360"/>
          </a:xfrm>
          <a:prstGeom prst="rect">
            <a:avLst/>
          </a:prstGeom>
        </p:spPr>
      </p:pic>
      <p:sp>
        <p:nvSpPr>
          <p:cNvPr id="27" name="内容占位符 2"/>
          <p:cNvSpPr txBox="1"/>
          <p:nvPr>
            <p:custDataLst>
              <p:tags r:id="rId6"/>
            </p:custDataLst>
          </p:nvPr>
        </p:nvSpPr>
        <p:spPr>
          <a:xfrm>
            <a:off x="3067685" y="3167380"/>
            <a:ext cx="6938010" cy="23983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原版宋体" panose="02010600030101010101" charset="-122"/>
                <a:ea typeface="原版宋体" panose="02010600030101010101" charset="-122"/>
                <a:cs typeface="+mn-ea"/>
                <a:sym typeface="字魂131号-酷乐潮玩体" panose="00000500000000000000" pitchFamily="2" charset="-122"/>
              </a:rPr>
              <a:t>将项目化学习的理念和方法融入小学综合实践活动的实施过程，构建小学综合实践活动项目化实施路径，并提出具体实施建议，以期</a:t>
            </a:r>
            <a:r>
              <a:rPr lang="zh-CN" altLang="en-US" b="1" dirty="0">
                <a:solidFill>
                  <a:srgbClr val="FF0000"/>
                </a:solidFill>
                <a:latin typeface="原版宋体" panose="02010600030101010101" charset="-122"/>
                <a:ea typeface="原版宋体" panose="02010600030101010101" charset="-122"/>
                <a:cs typeface="+mn-ea"/>
                <a:sym typeface="字魂131号-酷乐潮玩体" panose="00000500000000000000" pitchFamily="2" charset="-122"/>
              </a:rPr>
              <a:t>更好地发挥实践育人的价值，为教师高质量开展综合实践活动提供参考</a:t>
            </a:r>
            <a:r>
              <a:rPr lang="zh-CN" alt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原版宋体" panose="02010600030101010101" charset="-122"/>
                <a:ea typeface="原版宋体" panose="02010600030101010101" charset="-122"/>
                <a:cs typeface="+mn-ea"/>
                <a:sym typeface="字魂131号-酷乐潮玩体" panose="00000500000000000000" pitchFamily="2" charset="-122"/>
              </a:rPr>
              <a:t>。</a:t>
            </a:r>
            <a:endParaRPr lang="zh-CN" altLang="en-US" dirty="0">
              <a:solidFill>
                <a:srgbClr val="000000">
                  <a:lumMod val="85000"/>
                  <a:lumOff val="15000"/>
                </a:srgbClr>
              </a:solidFill>
              <a:latin typeface="原版宋体" panose="02010600030101010101" charset="-122"/>
              <a:ea typeface="原版宋体" panose="02010600030101010101" charset="-122"/>
              <a:cs typeface="+mn-ea"/>
              <a:sym typeface="字魂131号-酷乐潮玩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2" r="8470" b="30054"/>
          <a:stretch>
            <a:fillRect/>
          </a:stretch>
        </p:blipFill>
        <p:spPr>
          <a:xfrm>
            <a:off x="3910875" y="0"/>
            <a:ext cx="4254500" cy="22987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039545" y="836870"/>
            <a:ext cx="232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65"/>
            <a:r>
              <a:rPr lang="zh-CN" altLang="en-US" sz="6600" dirty="0"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7号-萌趣果冻体" panose="02000000000000000000" pitchFamily="2" charset="-122"/>
              </a:rPr>
              <a:t>目录</a:t>
            </a:r>
            <a:endParaRPr lang="zh-CN" altLang="en-US" sz="6600" dirty="0">
              <a:latin typeface="方正手迹-小欢卡通体" panose="02000500000000000000" pitchFamily="2" charset="-122"/>
              <a:ea typeface="方正手迹-小欢卡通体" panose="020005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18303"/>
            <a:ext cx="4796768" cy="133629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5443">
            <a:off x="225417" y="1658764"/>
            <a:ext cx="2092280" cy="2038529"/>
          </a:xfrm>
          <a:prstGeom prst="rect">
            <a:avLst/>
          </a:prstGeom>
        </p:spPr>
      </p:pic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2332878" y="2602662"/>
            <a:ext cx="322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/>
            <a:r>
              <a:rPr lang="en-US" altLang="zh-CN" sz="2800" dirty="0"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7号-萌趣果冻体" panose="02000000000000000000" pitchFamily="2" charset="-122"/>
              </a:rPr>
              <a:t>01  PART ONE</a:t>
            </a:r>
            <a:endParaRPr lang="zh-CN" altLang="en-US" sz="2800" dirty="0">
              <a:latin typeface="方正手迹-小欢卡通体" panose="02000500000000000000" pitchFamily="2" charset="-122"/>
              <a:ea typeface="方正手迹-小欢卡通体" panose="020005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2318303"/>
            <a:ext cx="4796768" cy="133629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028" y="1174224"/>
            <a:ext cx="3053972" cy="3053972"/>
          </a:xfrm>
          <a:prstGeom prst="rect">
            <a:avLst/>
          </a:prstGeom>
        </p:spPr>
      </p:pic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6844818" y="2571885"/>
            <a:ext cx="3053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/>
            <a:r>
              <a:rPr lang="en-US" altLang="zh-CN" sz="3200" dirty="0"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7号-萌趣果冻体" panose="02000000000000000000" pitchFamily="2" charset="-122"/>
              </a:rPr>
              <a:t>02  </a:t>
            </a:r>
            <a:r>
              <a:rPr lang="en-US" altLang="zh-CN" sz="2800" dirty="0"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7号-萌趣果冻体" panose="02000000000000000000" pitchFamily="2" charset="-122"/>
              </a:rPr>
              <a:t>PART TWO</a:t>
            </a:r>
            <a:endParaRPr lang="zh-CN" altLang="en-US" sz="2800" dirty="0">
              <a:latin typeface="方正手迹-小欢卡通体" panose="02000500000000000000" pitchFamily="2" charset="-122"/>
              <a:ea typeface="方正手迹-小欢卡通体" panose="020005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0" y="4612999"/>
            <a:ext cx="4796768" cy="133629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r="17442"/>
          <a:stretch>
            <a:fillRect/>
          </a:stretch>
        </p:blipFill>
        <p:spPr>
          <a:xfrm>
            <a:off x="3500120" y="4158595"/>
            <a:ext cx="1665744" cy="2296288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14"/>
            </p:custDataLst>
          </p:nvPr>
        </p:nvSpPr>
        <p:spPr>
          <a:xfrm>
            <a:off x="5074368" y="4961613"/>
            <a:ext cx="339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/>
            <a:r>
              <a:rPr lang="en-US" altLang="zh-CN" sz="2800" dirty="0"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7号-萌趣果冻体" panose="02000000000000000000" pitchFamily="2" charset="-122"/>
              </a:rPr>
              <a:t>03   PART THREE</a:t>
            </a:r>
            <a:endParaRPr lang="zh-CN" altLang="en-US" sz="2800" dirty="0">
              <a:latin typeface="方正手迹-小欢卡通体" panose="02000500000000000000" pitchFamily="2" charset="-122"/>
              <a:ea typeface="方正手迹-小欢卡通体" panose="020005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8" t="10024" r="22242" b="8176"/>
          <a:stretch>
            <a:fillRect/>
          </a:stretch>
        </p:blipFill>
        <p:spPr>
          <a:xfrm>
            <a:off x="2322830" y="4158428"/>
            <a:ext cx="1532861" cy="2218877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17"/>
            </p:custDataLst>
          </p:nvPr>
        </p:nvSpPr>
        <p:spPr>
          <a:xfrm>
            <a:off x="6796232" y="3094962"/>
            <a:ext cx="2952087" cy="41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方正公文黑体" panose="02000500000000000000" charset="-122"/>
                <a:ea typeface="方正公文黑体" panose="02000500000000000000" charset="-122"/>
                <a:cs typeface="+mn-ea"/>
                <a:sym typeface="字魂131号-酷乐潮玩体" panose="00000500000000000000" pitchFamily="2" charset="-122"/>
              </a:rPr>
              <a:t>实施路径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方正公文黑体" panose="02000500000000000000" charset="-122"/>
              <a:ea typeface="方正公文黑体" panose="02000500000000000000" charset="-122"/>
              <a:cs typeface="+mn-ea"/>
              <a:sym typeface="字魂131号-酷乐潮玩体" panose="00000500000000000000" pitchFamily="2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8"/>
            </p:custDataLst>
          </p:nvPr>
        </p:nvSpPr>
        <p:spPr>
          <a:xfrm>
            <a:off x="2409552" y="3094962"/>
            <a:ext cx="2785621" cy="41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方正公文黑体" panose="02000500000000000000" charset="-122"/>
                <a:ea typeface="方正公文黑体" panose="02000500000000000000" charset="-122"/>
                <a:cs typeface="+mn-ea"/>
                <a:sym typeface="字魂131号-酷乐潮玩体" panose="00000500000000000000" pitchFamily="2" charset="-122"/>
              </a:rPr>
              <a:t>实施的价值意蕴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方正公文黑体" panose="02000500000000000000" charset="-122"/>
              <a:ea typeface="方正公文黑体" panose="02000500000000000000" charset="-122"/>
              <a:cs typeface="+mn-ea"/>
              <a:sym typeface="字魂131号-酷乐潮玩体" panose="00000500000000000000" pitchFamily="2" charset="-122"/>
            </a:endParaRPr>
          </a:p>
        </p:txBody>
      </p:sp>
      <p:sp>
        <p:nvSpPr>
          <p:cNvPr id="27" name="内容占位符 2"/>
          <p:cNvSpPr txBox="1"/>
          <p:nvPr>
            <p:custDataLst>
              <p:tags r:id="rId19"/>
            </p:custDataLst>
          </p:nvPr>
        </p:nvSpPr>
        <p:spPr>
          <a:xfrm>
            <a:off x="5074368" y="5469816"/>
            <a:ext cx="3138485" cy="5232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100" dirty="0">
                <a:solidFill>
                  <a:srgbClr val="000000">
                    <a:lumMod val="85000"/>
                    <a:lumOff val="15000"/>
                  </a:srgbClr>
                </a:solidFill>
                <a:latin typeface="方正公文黑体" panose="02000500000000000000" charset="-122"/>
                <a:ea typeface="方正公文黑体" panose="02000500000000000000" charset="-122"/>
                <a:cs typeface="+mn-ea"/>
                <a:sym typeface="字魂131号-酷乐潮玩体" panose="00000500000000000000" pitchFamily="2" charset="-122"/>
              </a:rPr>
              <a:t>实施建议</a:t>
            </a:r>
            <a:endParaRPr lang="zh-CN" altLang="en-US" sz="2100" dirty="0">
              <a:solidFill>
                <a:srgbClr val="000000">
                  <a:lumMod val="85000"/>
                  <a:lumOff val="15000"/>
                </a:srgbClr>
              </a:solidFill>
              <a:latin typeface="方正公文黑体" panose="02000500000000000000" charset="-122"/>
              <a:ea typeface="方正公文黑体" panose="02000500000000000000" charset="-122"/>
              <a:cs typeface="+mn-ea"/>
              <a:sym typeface="字魂131号-酷乐潮玩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2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12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12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12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12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12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12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812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312"/>
                            </p:stCondLst>
                            <p:childTnLst>
                              <p:par>
                                <p:cTn id="5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812"/>
                            </p:stCondLst>
                            <p:childTnLst>
                              <p:par>
                                <p:cTn id="5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312"/>
                            </p:stCondLst>
                            <p:childTnLst>
                              <p:par>
                                <p:cTn id="6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812"/>
                            </p:stCondLst>
                            <p:childTnLst>
                              <p:par>
                                <p:cTn id="6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1" grpId="0"/>
      <p:bldP spid="32" grpId="0"/>
      <p:bldP spid="33" grpId="0"/>
      <p:bldP spid="23" grpId="0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50" y="3923030"/>
            <a:ext cx="2355215" cy="23552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074" y="256534"/>
            <a:ext cx="1714013" cy="15878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730" y="2594610"/>
            <a:ext cx="2181225" cy="218122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55570" y="442595"/>
            <a:ext cx="2759075" cy="768400"/>
            <a:chOff x="6865" y="4602"/>
            <a:chExt cx="6115" cy="1975"/>
          </a:xfrm>
        </p:grpSpPr>
        <p:sp>
          <p:nvSpPr>
            <p:cNvPr id="10" name="文本框 9"/>
            <p:cNvSpPr txBox="1"/>
            <p:nvPr/>
          </p:nvSpPr>
          <p:spPr>
            <a:xfrm>
              <a:off x="6865" y="4602"/>
              <a:ext cx="1457" cy="19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方正手迹-小欢卡通体" panose="02000500000000000000" pitchFamily="2" charset="-122"/>
                  <a:ea typeface="方正手迹-小欢卡通体" panose="02000500000000000000" pitchFamily="2" charset="-122"/>
                  <a:cs typeface="+mn-ea"/>
                  <a:sym typeface="字魂131号-酷乐潮玩体" panose="00000500000000000000" pitchFamily="2" charset="-122"/>
                </a:rPr>
                <a:t>01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604" y="4798"/>
              <a:ext cx="4376" cy="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ea"/>
                  <a:sym typeface="字魂131号-酷乐潮玩体" panose="00000500000000000000" pitchFamily="2" charset="-122"/>
                </a:rPr>
                <a:t>价值意蕴</a:t>
              </a:r>
              <a:endParaRPr lang="zh-CN" altLang="en-US" sz="3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766060" y="131794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300355" indent="-285750" algn="l" defTabSz="266700" eaLnBrk="0" fontAlgn="base">
              <a:spcBef>
                <a:spcPts val="40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实践性：综合实践活动与项目化学习的共同特征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96695" y="2052320"/>
            <a:ext cx="3486150" cy="3088640"/>
            <a:chOff x="3927" y="3232"/>
            <a:chExt cx="5490" cy="4864"/>
          </a:xfrm>
        </p:grpSpPr>
        <p:grpSp>
          <p:nvGrpSpPr>
            <p:cNvPr id="19" name="组合 18"/>
            <p:cNvGrpSpPr/>
            <p:nvPr/>
          </p:nvGrpSpPr>
          <p:grpSpPr>
            <a:xfrm>
              <a:off x="3952" y="3232"/>
              <a:ext cx="5465" cy="4426"/>
              <a:chOff x="3952" y="3232"/>
              <a:chExt cx="5465" cy="4426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952" y="3552"/>
                <a:ext cx="5464" cy="4106"/>
              </a:xfrm>
              <a:prstGeom prst="roundRect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182" y="4300"/>
                <a:ext cx="5235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是一种“问题解决学习”，</a:t>
                </a:r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实践性</a:t>
                </a:r>
                <a:r>
                  <a: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是其最本质的属性。</a:t>
                </a:r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4959" y="3232"/>
                <a:ext cx="3373" cy="85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综合实践活动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25" name="圆角矩形 24"/>
            <p:cNvSpPr/>
            <p:nvPr/>
          </p:nvSpPr>
          <p:spPr>
            <a:xfrm>
              <a:off x="3927" y="5820"/>
              <a:ext cx="5490" cy="227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just"/>
              <a:r>
                <a:rPr lang="zh-CN" altLang="en-US" sz="160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主要载体不是教科书，而是实践过程本身。</a:t>
              </a:r>
              <a:endParaRPr lang="zh-CN" altLang="en-US" sz="16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800340" y="2052320"/>
            <a:ext cx="3486150" cy="3088005"/>
            <a:chOff x="10292" y="3232"/>
            <a:chExt cx="5490" cy="4863"/>
          </a:xfrm>
        </p:grpSpPr>
        <p:grpSp>
          <p:nvGrpSpPr>
            <p:cNvPr id="20" name="组合 19"/>
            <p:cNvGrpSpPr/>
            <p:nvPr/>
          </p:nvGrpSpPr>
          <p:grpSpPr>
            <a:xfrm>
              <a:off x="10292" y="3232"/>
              <a:ext cx="5464" cy="4426"/>
              <a:chOff x="3952" y="3232"/>
              <a:chExt cx="5464" cy="442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3952" y="3552"/>
                <a:ext cx="5464" cy="4106"/>
              </a:xfrm>
              <a:prstGeom prst="roundRect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4182" y="4300"/>
                <a:ext cx="4965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是一种建构性的教与学方式，它的突出特点也是</a:t>
                </a:r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实践性</a:t>
                </a:r>
                <a:r>
                  <a: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。</a:t>
                </a:r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>
                <a:off x="4959" y="3232"/>
                <a:ext cx="3373" cy="85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项目化学习</a:t>
                </a:r>
                <a:endPara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2" name="圆角矩形 1"/>
            <p:cNvSpPr/>
            <p:nvPr/>
          </p:nvSpPr>
          <p:spPr>
            <a:xfrm>
              <a:off x="10292" y="5821"/>
              <a:ext cx="5490" cy="22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just"/>
              <a:r>
                <a:rPr lang="zh-CN" altLang="en-US" sz="160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将学习任务转化成具体的项目</a:t>
              </a:r>
              <a:r>
                <a:rPr lang="en-US" altLang="zh-CN" sz="160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160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提出问题</a:t>
              </a:r>
              <a:r>
                <a:rPr lang="en-US" altLang="zh-CN" sz="160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160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进行研究、设计和实践操作</a:t>
              </a:r>
              <a:r>
                <a:rPr lang="en-US" altLang="zh-CN" sz="160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160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解决问题，对项目成果进行展示和分析</a:t>
              </a:r>
              <a:endParaRPr lang="zh-CN" altLang="en-US" sz="16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212533" y="5679440"/>
            <a:ext cx="9766935" cy="368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marL="14605" indent="335280" algn="l" defTabSz="266700" eaLnBrk="0" fontAlgn="base">
              <a:spcBef>
                <a:spcPts val="400"/>
              </a:spcBef>
              <a:spcAft>
                <a:spcPct val="0"/>
              </a:spcAft>
            </a:pPr>
            <a:r>
              <a:rPr lang="zh-CN" altLang="en-US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采用项目化的方法实施综合实践活动，有利于整合两者的优势，充分发挥实践育人的价值。</a:t>
            </a:r>
            <a:endParaRPr lang="zh-CN" altLang="en-US" b="1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1324610" y="142875"/>
            <a:ext cx="8136890" cy="6858000"/>
            <a:chOff x="-2086" y="225"/>
            <a:chExt cx="12814" cy="108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86" y="225"/>
              <a:ext cx="12815" cy="10800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1151" y="3252"/>
              <a:ext cx="6205" cy="5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sz="1600" b="1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综合实践活动存在若干误区，主要表现为：</a:t>
              </a: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字魂131号-酷乐潮玩体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仅仅满足了让学生形成某种动于操作技能，</a:t>
              </a:r>
              <a:r>
                <a:rPr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回避对真实问题探究与体验的</a:t>
              </a:r>
              <a:r>
                <a:rPr sz="160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技能化倾向</a:t>
              </a:r>
              <a:r>
                <a:rPr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；仅仅满足于用既有经验和常识提出问题、从事活动的</a:t>
              </a:r>
              <a:r>
                <a:rPr sz="160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常识化倾向</a:t>
              </a:r>
              <a:r>
                <a:rPr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；</a:t>
              </a: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字魂131号-酷乐潮玩体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仅仅满足于“上网查资料”等简单活动方式的</a:t>
              </a:r>
              <a:r>
                <a:rPr sz="160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简单化倾向</a:t>
              </a:r>
              <a:r>
                <a:rPr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；</a:t>
              </a: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字魂131号-酷乐潮玩体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活动开展流于形式，缺乏实质内涵的</a:t>
              </a:r>
              <a:r>
                <a:rPr sz="160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形式化倾向</a:t>
              </a:r>
              <a:r>
                <a:rPr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。</a:t>
              </a: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字魂131号-酷乐潮玩体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5" y="1758315"/>
            <a:ext cx="3586480" cy="3586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47060" y="889635"/>
            <a:ext cx="637921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300355" indent="-285750" algn="l" defTabSz="266700" eaLnBrk="0" fontAlgn="base">
              <a:spcBef>
                <a:spcPts val="40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现实性：项目化方式有助于解决综合实践活动实施中的关键问题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36570" y="194945"/>
            <a:ext cx="2759075" cy="768400"/>
            <a:chOff x="6865" y="4602"/>
            <a:chExt cx="6115" cy="1975"/>
          </a:xfrm>
        </p:grpSpPr>
        <p:sp>
          <p:nvSpPr>
            <p:cNvPr id="8" name="文本框 7"/>
            <p:cNvSpPr txBox="1"/>
            <p:nvPr/>
          </p:nvSpPr>
          <p:spPr>
            <a:xfrm>
              <a:off x="6865" y="4602"/>
              <a:ext cx="1457" cy="19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方正手迹-小欢卡通体" panose="02000500000000000000" pitchFamily="2" charset="-122"/>
                  <a:ea typeface="方正手迹-小欢卡通体" panose="02000500000000000000" pitchFamily="2" charset="-122"/>
                  <a:cs typeface="+mn-ea"/>
                  <a:sym typeface="字魂131号-酷乐潮玩体" panose="00000500000000000000" pitchFamily="2" charset="-122"/>
                </a:rPr>
                <a:t>01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604" y="4798"/>
              <a:ext cx="4376" cy="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ea"/>
                  <a:sym typeface="字魂131号-酷乐潮玩体" panose="00000500000000000000" pitchFamily="2" charset="-122"/>
                </a:rPr>
                <a:t>价值意蕴</a:t>
              </a:r>
              <a:endParaRPr lang="zh-CN" altLang="en-US" sz="3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778625" y="2065020"/>
            <a:ext cx="4767580" cy="3404235"/>
            <a:chOff x="2210" y="4115"/>
            <a:chExt cx="7508" cy="5361"/>
          </a:xfrm>
        </p:grpSpPr>
        <p:sp>
          <p:nvSpPr>
            <p:cNvPr id="184" name=" 184"/>
            <p:cNvSpPr/>
            <p:nvPr/>
          </p:nvSpPr>
          <p:spPr>
            <a:xfrm>
              <a:off x="2210" y="5479"/>
              <a:ext cx="2167" cy="2167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  <p:sp>
          <p:nvSpPr>
            <p:cNvPr id="167" name=" 167"/>
            <p:cNvSpPr/>
            <p:nvPr/>
          </p:nvSpPr>
          <p:spPr>
            <a:xfrm>
              <a:off x="4651" y="4115"/>
              <a:ext cx="5067" cy="1701"/>
            </a:xfrm>
            <a:prstGeom prst="roundRect">
              <a:avLst/>
            </a:prstGeom>
            <a:solidFill>
              <a:srgbClr val="FFF5E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600" b="1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字魂131号-酷乐潮玩体" panose="00000500000000000000" pitchFamily="2" charset="-122"/>
                </a:rPr>
                <a:t>主张建构性学习</a:t>
              </a:r>
              <a:endParaRPr sz="16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  <p:sp>
          <p:nvSpPr>
            <p:cNvPr id="10" name=" 167"/>
            <p:cNvSpPr/>
            <p:nvPr/>
          </p:nvSpPr>
          <p:spPr>
            <a:xfrm>
              <a:off x="4651" y="5945"/>
              <a:ext cx="5067" cy="1701"/>
            </a:xfrm>
            <a:prstGeom prst="roundRect">
              <a:avLst/>
            </a:prstGeom>
            <a:solidFill>
              <a:srgbClr val="FFF5EB">
                <a:alpha val="62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600" b="1" noProof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字魂131号-酷乐潮玩体" panose="00000500000000000000" pitchFamily="2" charset="-122"/>
                </a:rPr>
                <a:t>主要优势</a:t>
              </a:r>
              <a:r>
                <a:rPr sz="1600" b="1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字魂131号-酷乐潮玩体" panose="00000500000000000000" pitchFamily="2" charset="-122"/>
                </a:rPr>
                <a:t>在于能为学生提供运用知识技能解决真实问题的情境</a:t>
              </a:r>
              <a:endParaRPr sz="16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  <p:sp>
          <p:nvSpPr>
            <p:cNvPr id="12" name=" 167"/>
            <p:cNvSpPr/>
            <p:nvPr/>
          </p:nvSpPr>
          <p:spPr>
            <a:xfrm>
              <a:off x="4651" y="7775"/>
              <a:ext cx="5067" cy="1701"/>
            </a:xfrm>
            <a:prstGeom prst="roundRect">
              <a:avLst/>
            </a:prstGeom>
            <a:solidFill>
              <a:srgbClr val="FFF5EB">
                <a:alpha val="62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600" b="1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字魂131号-酷乐潮玩体" panose="00000500000000000000" pitchFamily="2" charset="-122"/>
                </a:rPr>
                <a:t>在问题的驱动下，学生可以有目的地、灵活地、深入地运用所学知识解决问题</a:t>
              </a:r>
              <a:endParaRPr sz="16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字魂131号-酷乐潮玩体" panose="00000500000000000000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355" y="5981"/>
              <a:ext cx="1728" cy="130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sz="2400" dirty="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  <a:cs typeface="+mn-ea"/>
                  <a:sym typeface="字魂131号-酷乐潮玩体" panose="00000500000000000000" pitchFamily="2" charset="-122"/>
                </a:rPr>
                <a:t>项目化</a:t>
              </a:r>
              <a:endParaRPr sz="24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字魂131号-酷乐潮玩体" panose="00000500000000000000" pitchFamily="2" charset="-122"/>
              </a:endParaRPr>
            </a:p>
            <a:p>
              <a:pPr algn="ctr"/>
              <a:r>
                <a:rPr sz="2400" dirty="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  <a:cs typeface="+mn-ea"/>
                  <a:sym typeface="字魂131号-酷乐潮玩体" panose="00000500000000000000" pitchFamily="2" charset="-122"/>
                </a:rPr>
                <a:t>学习</a:t>
              </a:r>
              <a:endParaRPr sz="24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11111"/>
          <p:cNvPicPr>
            <a:picLocks noChangeAspect="1"/>
          </p:cNvPicPr>
          <p:nvPr/>
        </p:nvPicPr>
        <p:blipFill>
          <a:blip r:embed="rId1"/>
          <a:srcRect t="10231"/>
          <a:stretch>
            <a:fillRect/>
          </a:stretch>
        </p:blipFill>
        <p:spPr>
          <a:xfrm>
            <a:off x="321310" y="1425575"/>
            <a:ext cx="4274820" cy="4774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50" y="-191770"/>
            <a:ext cx="8134985" cy="6294755"/>
          </a:xfrm>
          <a:prstGeom prst="rect">
            <a:avLst/>
          </a:prstGeom>
          <a:ln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5343525" y="2856865"/>
            <a:ext cx="219202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提炼活动主题</a:t>
            </a:r>
            <a:endParaRPr lang="zh-CN" altLang="en-US" sz="2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7134225" y="2733040"/>
            <a:ext cx="3275965" cy="610235"/>
          </a:xfrm>
          <a:prstGeom prst="rightArrow">
            <a:avLst/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对活动价值、内容的高度概括与凝练</a:t>
            </a:r>
            <a:endParaRPr lang="zh-CN" altLang="en-US" sz="1400" b="1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406390" y="3331210"/>
            <a:ext cx="1046480" cy="45593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问题性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579870" y="3331210"/>
            <a:ext cx="1046480" cy="45593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生活性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875270" y="3331210"/>
            <a:ext cx="1046480" cy="45593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可行性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88255" y="4314190"/>
            <a:ext cx="184531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确定活动目标</a:t>
            </a:r>
            <a:endParaRPr lang="zh-CN" altLang="en-US" sz="2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6784975" y="4189730"/>
            <a:ext cx="4276090" cy="610235"/>
          </a:xfrm>
          <a:prstGeom prst="rightArrow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实践活动的起点，也是检验学生活动成效的落脚点</a:t>
            </a:r>
            <a:endParaRPr lang="zh-CN" altLang="en-US" sz="1400" b="1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603875" y="4947285"/>
            <a:ext cx="1182370" cy="3200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价值体认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913245" y="4883785"/>
            <a:ext cx="1182370" cy="3200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责任担当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8222615" y="4821555"/>
            <a:ext cx="1182370" cy="3200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问题解决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9531985" y="4737735"/>
            <a:ext cx="1182370" cy="3200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创意物化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0208" y="483870"/>
            <a:ext cx="2874582" cy="768400"/>
            <a:chOff x="6609" y="4602"/>
            <a:chExt cx="6371" cy="1975"/>
          </a:xfrm>
        </p:grpSpPr>
        <p:sp>
          <p:nvSpPr>
            <p:cNvPr id="25" name="文本框 24"/>
            <p:cNvSpPr txBox="1"/>
            <p:nvPr/>
          </p:nvSpPr>
          <p:spPr>
            <a:xfrm>
              <a:off x="6609" y="4602"/>
              <a:ext cx="1713" cy="19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方正手迹-小欢卡通体" panose="02000500000000000000" pitchFamily="2" charset="-122"/>
                  <a:ea typeface="方正手迹-小欢卡通体" panose="02000500000000000000" pitchFamily="2" charset="-122"/>
                  <a:cs typeface="+mn-ea"/>
                  <a:sym typeface="字魂131号-酷乐潮玩体" panose="00000500000000000000" pitchFamily="2" charset="-122"/>
                </a:rPr>
                <a:t>02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604" y="4798"/>
              <a:ext cx="4376" cy="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ea"/>
                  <a:sym typeface="字魂131号-酷乐潮玩体" panose="00000500000000000000" pitchFamily="2" charset="-122"/>
                </a:rPr>
                <a:t>实施路径</a:t>
              </a:r>
              <a:endParaRPr lang="zh-CN" altLang="en-US" sz="3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406390" y="384714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比如，“访秋白踪迹，当特刊主编”活动主题</a:t>
            </a:r>
            <a:endParaRPr lang="zh-CN" altLang="en-US" sz="16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  <p:bldP spid="14" grpId="0" bldLvl="0" animBg="1"/>
      <p:bldP spid="15" grpId="0" bldLvl="0" animBg="1"/>
      <p:bldP spid="16" grpId="0" bldLvl="0" animBg="1"/>
      <p:bldP spid="17" grpId="0"/>
      <p:bldP spid="18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38214" b="16019"/>
          <a:stretch>
            <a:fillRect/>
          </a:stretch>
        </p:blipFill>
        <p:spPr>
          <a:xfrm>
            <a:off x="391160" y="139700"/>
            <a:ext cx="11266805" cy="671830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430208" y="483870"/>
            <a:ext cx="2874582" cy="768400"/>
            <a:chOff x="6609" y="4602"/>
            <a:chExt cx="6371" cy="1975"/>
          </a:xfrm>
        </p:grpSpPr>
        <p:sp>
          <p:nvSpPr>
            <p:cNvPr id="25" name="文本框 24"/>
            <p:cNvSpPr txBox="1"/>
            <p:nvPr/>
          </p:nvSpPr>
          <p:spPr>
            <a:xfrm>
              <a:off x="6609" y="4602"/>
              <a:ext cx="1713" cy="19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方正手迹-小欢卡通体" panose="02000500000000000000" pitchFamily="2" charset="-122"/>
                  <a:ea typeface="方正手迹-小欢卡通体" panose="02000500000000000000" pitchFamily="2" charset="-122"/>
                  <a:cs typeface="+mn-ea"/>
                  <a:sym typeface="字魂131号-酷乐潮玩体" panose="00000500000000000000" pitchFamily="2" charset="-122"/>
                </a:rPr>
                <a:t>02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604" y="4798"/>
              <a:ext cx="4376" cy="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ea"/>
                  <a:sym typeface="字魂131号-酷乐潮玩体" panose="00000500000000000000" pitchFamily="2" charset="-122"/>
                </a:rPr>
                <a:t>实施路径</a:t>
              </a:r>
              <a:endParaRPr lang="zh-CN" altLang="en-US" sz="3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2035810" y="2576830"/>
            <a:ext cx="174117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设计活动评价</a:t>
            </a:r>
            <a:endParaRPr lang="zh-CN" altLang="en-US" sz="2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3776980" y="2452370"/>
            <a:ext cx="2731770" cy="610235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实现有效的反馈和改进</a:t>
            </a:r>
            <a:endParaRPr lang="zh-CN" altLang="en-US" sz="1400" b="1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87820" y="2607945"/>
            <a:ext cx="200596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运用表现性评价</a:t>
            </a:r>
            <a:endParaRPr lang="zh-CN" altLang="en-US" sz="1600" b="1">
              <a:solidFill>
                <a:schemeClr val="accent5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9" name=" 219"/>
          <p:cNvSpPr/>
          <p:nvPr/>
        </p:nvSpPr>
        <p:spPr>
          <a:xfrm>
            <a:off x="1682115" y="3620770"/>
            <a:ext cx="8827770" cy="662305"/>
          </a:xfrm>
          <a:prstGeom prst="roundRect">
            <a:avLst>
              <a:gd name="adj" fmla="val 50000"/>
            </a:avLst>
          </a:prstGeom>
          <a:solidFill>
            <a:srgbClr val="F9CF8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信息收集活动，重点考查学生的信息收集和处理能力，主要依据学生的最终作品。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字魂131号-酷乐潮玩体" panose="00000500000000000000" pitchFamily="2" charset="-122"/>
            </a:endParaRPr>
          </a:p>
        </p:txBody>
      </p:sp>
      <p:sp>
        <p:nvSpPr>
          <p:cNvPr id="4" name=" 219"/>
          <p:cNvSpPr/>
          <p:nvPr/>
        </p:nvSpPr>
        <p:spPr>
          <a:xfrm>
            <a:off x="1811020" y="4777740"/>
            <a:ext cx="8827770" cy="662305"/>
          </a:xfrm>
          <a:prstGeom prst="roundRect">
            <a:avLst>
              <a:gd name="adj" fmla="val 50000"/>
            </a:avLst>
          </a:prstGeom>
          <a:solidFill>
            <a:srgbClr val="F9CF8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实践活动，重点考查学生的观察、探究、小组合作能力，主要依据学生在活动过程中的表现。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字魂131号-酷乐潮玩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35810" y="442690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实地考察翟秋白纪念馆</a:t>
            </a:r>
            <a:endParaRPr lang="zh-CN" altLang="en-US" sz="16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35810" y="329279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报纸编辑方法的学习、瞿秋白伟大事迹的了解等</a:t>
            </a:r>
            <a:endParaRPr lang="zh-CN" altLang="en-US" sz="16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  <p:bldP spid="3" grpId="0"/>
      <p:bldP spid="219" grpId="0" bldLvl="0" animBg="1"/>
      <p:bldP spid="4" grpId="0" bldLvl="0" animBg="1"/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1" b="20778"/>
          <a:stretch>
            <a:fillRect/>
          </a:stretch>
        </p:blipFill>
        <p:spPr>
          <a:xfrm>
            <a:off x="883285" y="0"/>
            <a:ext cx="1118552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4" y="2874809"/>
            <a:ext cx="3393237" cy="4799734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430208" y="483870"/>
            <a:ext cx="2874582" cy="768400"/>
            <a:chOff x="6609" y="4602"/>
            <a:chExt cx="6371" cy="1975"/>
          </a:xfrm>
        </p:grpSpPr>
        <p:sp>
          <p:nvSpPr>
            <p:cNvPr id="25" name="文本框 24"/>
            <p:cNvSpPr txBox="1"/>
            <p:nvPr/>
          </p:nvSpPr>
          <p:spPr>
            <a:xfrm>
              <a:off x="6609" y="4602"/>
              <a:ext cx="1713" cy="19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方正手迹-小欢卡通体" panose="02000500000000000000" pitchFamily="2" charset="-122"/>
                  <a:ea typeface="方正手迹-小欢卡通体" panose="02000500000000000000" pitchFamily="2" charset="-122"/>
                  <a:cs typeface="+mn-ea"/>
                  <a:sym typeface="字魂131号-酷乐潮玩体" panose="00000500000000000000" pitchFamily="2" charset="-122"/>
                </a:rPr>
                <a:t>02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604" y="4798"/>
              <a:ext cx="4376" cy="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ea"/>
                  <a:sym typeface="字魂131号-酷乐潮玩体" panose="00000500000000000000" pitchFamily="2" charset="-122"/>
                </a:rPr>
                <a:t>实施路径</a:t>
              </a:r>
              <a:endParaRPr lang="zh-CN" altLang="en-US" sz="3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190240" y="1617345"/>
            <a:ext cx="1741805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规划活动任务</a:t>
            </a:r>
            <a:endParaRPr lang="zh-CN" altLang="en-US" sz="2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4931410" y="1492885"/>
            <a:ext cx="2731770" cy="610235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是指向活动目标的行动路线</a:t>
            </a:r>
            <a:endParaRPr lang="zh-CN" altLang="en-US" sz="1400" b="1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90240" y="2206625"/>
            <a:ext cx="5873750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eaLnBrk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第一，建构具有内在逻辑关系的学习任务系统。</a:t>
            </a:r>
            <a:endParaRPr lang="zh-CN" altLang="en-US" sz="160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l" defTabSz="266700" eaLnBrk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第二，任务导向成果输出,具有完整性、连续性、发展性。</a:t>
            </a:r>
            <a:endParaRPr lang="zh-CN" altLang="en-US" sz="160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l" defTabSz="266700" eaLnBrk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第三，通过驱动性问题帮助学生理解学习任务。</a:t>
            </a:r>
            <a:endParaRPr lang="zh-CN" altLang="en-US" sz="160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57295" y="3626485"/>
            <a:ext cx="5080000" cy="1938020"/>
          </a:xfrm>
          <a:prstGeom prst="rect">
            <a:avLst/>
          </a:prstGeom>
        </p:spPr>
        <p:txBody>
          <a:bodyPr>
            <a:spAutoFit/>
          </a:bodyPr>
          <a:p>
            <a:pPr marL="0" indent="0" algn="l" defTabSz="266700" eaLnBrk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如在上述活动中，教师以</a:t>
            </a:r>
            <a:r>
              <a:rPr lang="zh-CN" altLang="en-US" sz="1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“如何创办一期报纸特刊，弘扬秋白精神</a:t>
            </a:r>
            <a:r>
              <a:rPr lang="en-US" altLang="zh-CN" sz="1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?”</a:t>
            </a:r>
            <a:r>
              <a:rPr lang="zh-CN" altLang="en-US" sz="160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为驱动性问题，引导学生主动参与这一具有挑战性的探究活动。在任务的完成过程中，学生需要进行资料处理、创意设计等，通过团队协作最终将知识转化为解决问题的能力。</a:t>
            </a:r>
            <a:endParaRPr lang="zh-CN" altLang="en-US" sz="160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715010" y="2300605"/>
            <a:ext cx="4589780" cy="2886710"/>
          </a:xfrm>
          <a:prstGeom prst="rect">
            <a:avLst/>
          </a:prstGeom>
          <a:noFill/>
        </p:spPr>
        <p:txBody>
          <a:bodyPr lIns="90000" tIns="46800" rIns="90000" bIns="46800">
            <a:no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 marL="342900" indent="-342900" algn="just" eaLnBrk="0" hangingPunct="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sz="1600" b="1" noProof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首先要</a:t>
            </a:r>
            <a:r>
              <a:rPr sz="1600" b="1" noProof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鼓励学生科学、规范地综合运用多种研究方法开展探究，</a:t>
            </a:r>
            <a:r>
              <a:rPr sz="1600" noProof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如查阅资料、问卷调查、采访、实地考察等，同时在解决问题的过程中对研究方法进行迭代更新。</a:t>
            </a:r>
            <a:endParaRPr sz="1600" noProof="1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字魂131号-酷乐潮玩体" panose="00000500000000000000" pitchFamily="2" charset="-122"/>
            </a:endParaRPr>
          </a:p>
          <a:p>
            <a:pPr marL="342900" indent="-342900" algn="just" eaLnBrk="0" hangingPunct="0">
              <a:lnSpc>
                <a:spcPct val="150000"/>
              </a:lnSpc>
              <a:buFont typeface="+mj-ea"/>
              <a:buAutoNum type="circleNumDbPlain"/>
              <a:defRPr/>
            </a:pPr>
            <a:r>
              <a:rPr sz="1600" b="1" noProof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其次要为学生提供个性化、创造性的展示空间与机会，</a:t>
            </a:r>
            <a:r>
              <a:rPr sz="1600" noProof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激发学生实践的积极性与主动性。</a:t>
            </a:r>
            <a:endParaRPr sz="1600" noProof="1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字魂131号-酷乐潮玩体" panose="00000500000000000000" pitchFamily="2" charset="-122"/>
            </a:endParaRPr>
          </a:p>
          <a:p>
            <a:pPr marL="342900" indent="-342900" algn="just" eaLnBrk="0" hangingPunct="0">
              <a:lnSpc>
                <a:spcPct val="150000"/>
              </a:lnSpc>
              <a:buFont typeface="+mj-ea"/>
              <a:buAutoNum type="circleNumDbPlain"/>
              <a:defRPr/>
            </a:pPr>
            <a:r>
              <a:rPr sz="1600" b="1" noProof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最后在实践过程中要调动并培育学生的高阶认知思维</a:t>
            </a:r>
            <a:r>
              <a:rPr sz="1600" noProof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31号-酷乐潮玩体" panose="00000500000000000000" pitchFamily="2" charset="-122"/>
              </a:rPr>
              <a:t>，引导学生进行总结反思。</a:t>
            </a:r>
            <a:endParaRPr sz="1600" noProof="1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字魂131号-酷乐潮玩体" panose="00000500000000000000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0208" y="483870"/>
            <a:ext cx="2874582" cy="768400"/>
            <a:chOff x="6609" y="4602"/>
            <a:chExt cx="6371" cy="1975"/>
          </a:xfrm>
        </p:grpSpPr>
        <p:sp>
          <p:nvSpPr>
            <p:cNvPr id="25" name="文本框 24"/>
            <p:cNvSpPr txBox="1"/>
            <p:nvPr/>
          </p:nvSpPr>
          <p:spPr>
            <a:xfrm>
              <a:off x="6609" y="4602"/>
              <a:ext cx="1713" cy="19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方正手迹-小欢卡通体" panose="02000500000000000000" pitchFamily="2" charset="-122"/>
                  <a:ea typeface="方正手迹-小欢卡通体" panose="02000500000000000000" pitchFamily="2" charset="-122"/>
                  <a:cs typeface="+mn-ea"/>
                  <a:sym typeface="字魂131号-酷乐潮玩体" panose="00000500000000000000" pitchFamily="2" charset="-122"/>
                </a:rPr>
                <a:t>02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方正手迹-小欢卡通体" panose="02000500000000000000" pitchFamily="2" charset="-122"/>
                <a:ea typeface="方正手迹-小欢卡通体" panose="02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604" y="4798"/>
              <a:ext cx="4376" cy="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ea"/>
                  <a:sym typeface="字魂131号-酷乐潮玩体" panose="00000500000000000000" pitchFamily="2" charset="-122"/>
                </a:rPr>
                <a:t>实施路径</a:t>
              </a:r>
              <a:endParaRPr lang="zh-CN" altLang="en-US" sz="3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131号-酷乐潮玩体" panose="00000500000000000000" pitchFamily="2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312545" y="1492885"/>
            <a:ext cx="191135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组织实践活动</a:t>
            </a:r>
            <a:endParaRPr lang="zh-CN" altLang="en-US" sz="2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3098165" y="1368425"/>
            <a:ext cx="4463415" cy="610235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让学生带着问题展开过程探究、成果展示、总结反思</a:t>
            </a:r>
            <a:endParaRPr lang="zh-CN" altLang="en-US" sz="1400" b="1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65" y="2594610"/>
            <a:ext cx="2181225" cy="21812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273290" y="3096895"/>
            <a:ext cx="388239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eaLnBrk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0000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引导学生带着自己的生活经验、情感、思维、身体各感官等深度参与整个实践过程。</a:t>
            </a:r>
            <a:endParaRPr lang="zh-CN" altLang="en-US" sz="1600" b="1">
              <a:solidFill>
                <a:srgbClr val="FF0000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73290" y="4069715"/>
            <a:ext cx="3881120" cy="119888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 defTabSz="266700" eaLnBrk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0000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学生身体力行、手脑结合</a:t>
            </a:r>
            <a:r>
              <a:rPr lang="zh-CN" altLang="en-US" sz="1600" b="1">
                <a:solidFill>
                  <a:srgbClr val="FF0000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，在真实的活动中获得经验、增长智慧、深化情感、提升素养。</a:t>
            </a:r>
            <a:endParaRPr lang="zh-CN" altLang="en-US" sz="1600" b="1">
              <a:solidFill>
                <a:srgbClr val="FF0000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48145" y="2396490"/>
            <a:ext cx="5217795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“动手做了”</a:t>
            </a:r>
            <a:r>
              <a:rPr lang="en-US" altLang="zh-CN" sz="2400">
                <a:solidFill>
                  <a:srgbClr val="0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≠“学会了”“做好了”</a:t>
            </a:r>
            <a:endParaRPr lang="en-US" altLang="zh-CN" sz="2400">
              <a:solidFill>
                <a:srgbClr val="0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</p:sld>
</file>

<file path=ppt/tags/tag1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10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11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12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13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14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15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16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h_f"/>
  <p:tag name="KSO_WM_UNIT_INDEX" val="1_1"/>
  <p:tag name="KSO_WM_UNIT_LAYERLEVEL" val="1_1"/>
  <p:tag name="KSO_WM_UNIT_VALUE" val="84"/>
  <p:tag name="KSO_WM_UNIT_HIGHLIGHT" val="0"/>
  <p:tag name="KSO_WM_UNIT_COMPATIBLE" val="0"/>
  <p:tag name="KSO_WM_UNIT_CLEAR" val="0"/>
  <p:tag name="KSO_WM_UNIT_PRESET_TEXT" val="请在此输入您的文本。请在此输入您的文本。请在此输入您的文本。请在此输入您的文本。请在此输入您的文本。请在此输入您的文本。请在此输入您的文本。请在此输入您的文本。"/>
  <p:tag name="KSO_WM_TEMPLATE_CATEGORY" val="custom"/>
  <p:tag name="KSO_WM_TEMPLATE_INDEX" val="20177907"/>
  <p:tag name="KSO_WM_UNIT_ID" val="custom20177907_24*h_f*1_1"/>
</p:tagLst>
</file>

<file path=ppt/tags/tag18.xml><?xml version="1.0" encoding="utf-8"?>
<p:tagLst xmlns:p="http://schemas.openxmlformats.org/presentationml/2006/main">
  <p:tag name="commondata" val="eyJjb3VudCI6NDIsImhkaWQiOiIxMWYwMDA4ZTEwYjNiOTRiNTMwY2M5MDRhMDMwMWQxMyIsInVzZXJDb3VudCI6Mn0="/>
  <p:tag name="resource_record_key" val="{&quot;70&quot;:[3332201]}"/>
</p:tagLst>
</file>

<file path=ppt/tags/tag2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3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4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5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6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7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8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ags/tag9.xml><?xml version="1.0" encoding="utf-8"?>
<p:tagLst xmlns:p="http://schemas.openxmlformats.org/presentationml/2006/main">
  <p:tag name="KSO_WM_DIAGRAM_VIRTUALLY_FRAME" val="{&quot;height&quot;:415.79992125984245,&quot;left&quot;:-0.45296990132336534,&quot;top&quot;:92.45858267716535,&quot;width&quot;:960.452969901323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1823</Words>
  <Application>WPS 演示</Application>
  <PresentationFormat>宽屏</PresentationFormat>
  <Paragraphs>186</Paragraphs>
  <Slides>12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字魂27号-布丁体</vt:lpstr>
      <vt:lpstr>华文行楷</vt:lpstr>
      <vt:lpstr>字魂64号-萌趣软糖体</vt:lpstr>
      <vt:lpstr>华文中宋</vt:lpstr>
      <vt:lpstr>方正手迹-小欢卡通体</vt:lpstr>
      <vt:lpstr>字魂17号-萌趣果冻体</vt:lpstr>
      <vt:lpstr>原版宋体</vt:lpstr>
      <vt:lpstr>字魂131号-酷乐潮玩体</vt:lpstr>
      <vt:lpstr>方正公文黑体</vt:lpstr>
      <vt:lpstr>Wingdings</vt:lpstr>
      <vt:lpstr>微软雅黑</vt:lpstr>
      <vt:lpstr>华文楷体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美滋</dc:creator>
  <cp:lastModifiedBy>pisang</cp:lastModifiedBy>
  <cp:revision>51</cp:revision>
  <dcterms:created xsi:type="dcterms:W3CDTF">2020-09-19T13:03:00Z</dcterms:created>
  <dcterms:modified xsi:type="dcterms:W3CDTF">2024-10-23T11:31:47Z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KSOTemplateUUID">
    <vt:lpwstr>v1.0_mb_9XcJUWdohlDazGU0ctkQgA==</vt:lpwstr>
  </property>
  <property fmtid="{D5CDD505-2E9C-101B-9397-08002B2CF9AE}" pid="4" name="ICV">
    <vt:lpwstr>A72C4B9F711F4D8A8EA477A7D766CEC3_12</vt:lpwstr>
  </property>
</Properties>
</file>