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1.svg" ContentType="image/svg+xml"/>
  <Override PartName="/ppt/media/image23.svg" ContentType="image/svg+xml"/>
  <Override PartName="/ppt/media/image25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57" r:id="rId4"/>
    <p:sldId id="259" r:id="rId5"/>
    <p:sldId id="286" r:id="rId6"/>
    <p:sldId id="262" r:id="rId7"/>
    <p:sldId id="263" r:id="rId8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4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6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1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microsoft.com/office/2007/relationships/hdphoto" Target="../media/image3.wdp"/><Relationship Id="rId5" Type="http://schemas.openxmlformats.org/officeDocument/2006/relationships/image" Target="../media/image2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tags" Target="../tags/tag92.xml"/><Relationship Id="rId5" Type="http://schemas.openxmlformats.org/officeDocument/2006/relationships/image" Target="../media/image4.png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>
            <p:custDataLst>
              <p:tags r:id="rId3"/>
            </p:custDataLst>
          </p:nvPr>
        </p:nvSpPr>
        <p:spPr>
          <a:xfrm>
            <a:off x="1520410" y="1352910"/>
            <a:ext cx="4186489" cy="4186489"/>
          </a:xfrm>
          <a:prstGeom prst="ellipse">
            <a:avLst/>
          </a:prstGeom>
          <a:gradFill flip="none" rotWithShape="1">
            <a:gsLst>
              <a:gs pos="56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28863" r="15447" b="27063"/>
          <a:stretch>
            <a:fillRect/>
          </a:stretch>
        </p:blipFill>
        <p:spPr>
          <a:xfrm>
            <a:off x="1338540" y="1630295"/>
            <a:ext cx="5096727" cy="36604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6"/>
            </p:custDataLst>
          </p:nvPr>
        </p:nvSpPr>
        <p:spPr>
          <a:xfrm>
            <a:off x="6059488" y="1838014"/>
            <a:ext cx="5257800" cy="215406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10"/>
            </p:custDataLst>
          </p:nvPr>
        </p:nvSpPr>
        <p:spPr>
          <a:xfrm>
            <a:off x="8424588" y="7834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1"/>
            </p:custDataLst>
          </p:nvPr>
        </p:nvSpPr>
        <p:spPr>
          <a:xfrm>
            <a:off x="8437288" y="4286496"/>
            <a:ext cx="2867300" cy="504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 userDrawn="1">
            <p:custDataLst>
              <p:tags r:id="rId12"/>
            </p:custDataLst>
          </p:nvPr>
        </p:nvCxnSpPr>
        <p:spPr>
          <a:xfrm>
            <a:off x="2263569" y="5928715"/>
            <a:ext cx="9053719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 userDrawn="1">
            <p:custDataLst>
              <p:tags r:id="rId13"/>
            </p:custDataLst>
          </p:nvPr>
        </p:nvSpPr>
        <p:spPr>
          <a:xfrm>
            <a:off x="901739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 userDrawn="1">
            <p:custDataLst>
              <p:tags r:id="rId14"/>
            </p:custDataLst>
          </p:nvPr>
        </p:nvSpPr>
        <p:spPr>
          <a:xfrm>
            <a:off x="1090973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 userDrawn="1">
            <p:custDataLst>
              <p:tags r:id="rId15"/>
            </p:custDataLst>
          </p:nvPr>
        </p:nvSpPr>
        <p:spPr>
          <a:xfrm>
            <a:off x="1280207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 userDrawn="1">
            <p:custDataLst>
              <p:tags r:id="rId16"/>
            </p:custDataLst>
          </p:nvPr>
        </p:nvSpPr>
        <p:spPr>
          <a:xfrm>
            <a:off x="1469440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3"/>
            </p:custDataLst>
          </p:nvPr>
        </p:nvSpPr>
        <p:spPr>
          <a:xfrm>
            <a:off x="10090688" y="210060"/>
            <a:ext cx="1891762" cy="1536190"/>
          </a:xfrm>
          <a:custGeom>
            <a:avLst/>
            <a:gdLst>
              <a:gd name="connsiteX0" fmla="*/ 0 w 1891762"/>
              <a:gd name="connsiteY0" fmla="*/ 0 h 1536190"/>
              <a:gd name="connsiteX1" fmla="*/ 1707445 w 1891762"/>
              <a:gd name="connsiteY1" fmla="*/ 0 h 1536190"/>
              <a:gd name="connsiteX2" fmla="*/ 1891762 w 1891762"/>
              <a:gd name="connsiteY2" fmla="*/ 184317 h 1536190"/>
              <a:gd name="connsiteX3" fmla="*/ 1891762 w 1891762"/>
              <a:gd name="connsiteY3" fmla="*/ 1509387 h 1536190"/>
              <a:gd name="connsiteX4" fmla="*/ 1770597 w 1891762"/>
              <a:gd name="connsiteY4" fmla="*/ 1527879 h 1536190"/>
              <a:gd name="connsiteX5" fmla="*/ 1606012 w 1891762"/>
              <a:gd name="connsiteY5" fmla="*/ 1536190 h 1536190"/>
              <a:gd name="connsiteX6" fmla="*/ 4598 w 1891762"/>
              <a:gd name="connsiteY6" fmla="*/ 91050 h 153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1762" h="1536190">
                <a:moveTo>
                  <a:pt x="0" y="0"/>
                </a:moveTo>
                <a:lnTo>
                  <a:pt x="1707445" y="0"/>
                </a:lnTo>
                <a:cubicBezTo>
                  <a:pt x="1809240" y="0"/>
                  <a:pt x="1891762" y="82522"/>
                  <a:pt x="1891762" y="184317"/>
                </a:cubicBezTo>
                <a:lnTo>
                  <a:pt x="1891762" y="1509387"/>
                </a:lnTo>
                <a:lnTo>
                  <a:pt x="1770597" y="1527879"/>
                </a:lnTo>
                <a:cubicBezTo>
                  <a:pt x="1716483" y="1533375"/>
                  <a:pt x="1661576" y="1536190"/>
                  <a:pt x="1606012" y="1536190"/>
                </a:cubicBezTo>
                <a:cubicBezTo>
                  <a:pt x="772549" y="1536190"/>
                  <a:pt x="87032" y="902764"/>
                  <a:pt x="4598" y="9105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 contrast="1000"/>
                    </a14:imgEffect>
                    <a14:imgEffect>
                      <a14:saturation sat="1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0" t="8034" r="13947" b="7599"/>
          <a:stretch>
            <a:fillRect/>
          </a:stretch>
        </p:blipFill>
        <p:spPr>
          <a:xfrm>
            <a:off x="9914925" y="352821"/>
            <a:ext cx="1798839" cy="14966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839788" y="768400"/>
            <a:ext cx="1674812" cy="1081088"/>
          </a:xfrm>
        </p:spPr>
        <p:txBody>
          <a:bodyPr wrap="square" anchor="ctr" anchorCtr="0">
            <a:norm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3"/>
            </p:custDataLst>
          </p:nvPr>
        </p:nvSpPr>
        <p:spPr>
          <a:xfrm>
            <a:off x="6563698" y="1438284"/>
            <a:ext cx="4624439" cy="4624439"/>
          </a:xfrm>
          <a:prstGeom prst="ellipse">
            <a:avLst/>
          </a:prstGeom>
          <a:gradFill flip="none" rotWithShape="1">
            <a:gsLst>
              <a:gs pos="59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2" t="27032" r="15989" b="28718"/>
          <a:stretch>
            <a:fillRect/>
          </a:stretch>
        </p:blipFill>
        <p:spPr>
          <a:xfrm flipH="1">
            <a:off x="6356274" y="1950958"/>
            <a:ext cx="5129819" cy="34755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9" t="12621" r="32312" b="76459"/>
          <a:stretch>
            <a:fillRect/>
          </a:stretch>
        </p:blipFill>
        <p:spPr>
          <a:xfrm flipH="1">
            <a:off x="6287062" y="2980657"/>
            <a:ext cx="687711" cy="596818"/>
          </a:xfrm>
          <a:prstGeom prst="rect">
            <a:avLst/>
          </a:prstGeom>
        </p:spPr>
      </p:pic>
      <p:cxnSp>
        <p:nvCxnSpPr>
          <p:cNvPr id="22" name="直接连接符 21"/>
          <p:cNvCxnSpPr/>
          <p:nvPr userDrawn="1">
            <p:custDataLst>
              <p:tags r:id="rId9"/>
            </p:custDataLst>
          </p:nvPr>
        </p:nvCxnSpPr>
        <p:spPr>
          <a:xfrm>
            <a:off x="2263569" y="5928715"/>
            <a:ext cx="9053719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 userDrawn="1">
            <p:custDataLst>
              <p:tags r:id="rId10"/>
            </p:custDataLst>
          </p:nvPr>
        </p:nvSpPr>
        <p:spPr>
          <a:xfrm>
            <a:off x="901739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椭圆 23"/>
          <p:cNvSpPr/>
          <p:nvPr userDrawn="1">
            <p:custDataLst>
              <p:tags r:id="rId11"/>
            </p:custDataLst>
          </p:nvPr>
        </p:nvSpPr>
        <p:spPr>
          <a:xfrm>
            <a:off x="1090973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 userDrawn="1">
            <p:custDataLst>
              <p:tags r:id="rId12"/>
            </p:custDataLst>
          </p:nvPr>
        </p:nvSpPr>
        <p:spPr>
          <a:xfrm>
            <a:off x="1280207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椭圆 25"/>
          <p:cNvSpPr/>
          <p:nvPr userDrawn="1">
            <p:custDataLst>
              <p:tags r:id="rId13"/>
            </p:custDataLst>
          </p:nvPr>
        </p:nvSpPr>
        <p:spPr>
          <a:xfrm>
            <a:off x="1469440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77113" y="3347719"/>
            <a:ext cx="4918392" cy="2393500"/>
          </a:xfrm>
        </p:spPr>
        <p:txBody>
          <a:bodyPr wrap="square" anchor="t" anchorCtr="0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874713" y="1556649"/>
            <a:ext cx="4918392" cy="1654544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6600" b="1">
                <a:gradFill>
                  <a:gsLst>
                    <a:gs pos="25000">
                      <a:schemeClr val="accent1"/>
                    </a:gs>
                    <a:gs pos="70000">
                      <a:schemeClr val="accent2"/>
                    </a:gs>
                  </a:gsLst>
                  <a:lin ang="2700000" scaled="1"/>
                </a:gra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393867 w 12192000"/>
              <a:gd name="connsiteY0" fmla="*/ 210060 h 6858001"/>
              <a:gd name="connsiteX1" fmla="*/ 209550 w 12192000"/>
              <a:gd name="connsiteY1" fmla="*/ 394377 h 6858001"/>
              <a:gd name="connsiteX2" fmla="*/ 209550 w 12192000"/>
              <a:gd name="connsiteY2" fmla="*/ 6463623 h 6858001"/>
              <a:gd name="connsiteX3" fmla="*/ 393867 w 12192000"/>
              <a:gd name="connsiteY3" fmla="*/ 6647940 h 6858001"/>
              <a:gd name="connsiteX4" fmla="*/ 11798133 w 12192000"/>
              <a:gd name="connsiteY4" fmla="*/ 6647940 h 6858001"/>
              <a:gd name="connsiteX5" fmla="*/ 11982450 w 12192000"/>
              <a:gd name="connsiteY5" fmla="*/ 6463623 h 6858001"/>
              <a:gd name="connsiteX6" fmla="*/ 11982450 w 12192000"/>
              <a:gd name="connsiteY6" fmla="*/ 394377 h 6858001"/>
              <a:gd name="connsiteX7" fmla="*/ 11798133 w 12192000"/>
              <a:gd name="connsiteY7" fmla="*/ 210060 h 6858001"/>
              <a:gd name="connsiteX8" fmla="*/ 0 w 12192000"/>
              <a:gd name="connsiteY8" fmla="*/ 0 h 6858001"/>
              <a:gd name="connsiteX9" fmla="*/ 12192000 w 12192000"/>
              <a:gd name="connsiteY9" fmla="*/ 0 h 6858001"/>
              <a:gd name="connsiteX10" fmla="*/ 12192000 w 12192000"/>
              <a:gd name="connsiteY10" fmla="*/ 6858001 h 6858001"/>
              <a:gd name="connsiteX11" fmla="*/ 0 w 12192000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393867" y="210060"/>
                </a:moveTo>
                <a:cubicBezTo>
                  <a:pt x="292072" y="210060"/>
                  <a:pt x="209550" y="292582"/>
                  <a:pt x="209550" y="394377"/>
                </a:cubicBezTo>
                <a:lnTo>
                  <a:pt x="209550" y="6463623"/>
                </a:lnTo>
                <a:cubicBezTo>
                  <a:pt x="209550" y="6565418"/>
                  <a:pt x="292072" y="6647940"/>
                  <a:pt x="393867" y="6647940"/>
                </a:cubicBezTo>
                <a:lnTo>
                  <a:pt x="11798133" y="6647940"/>
                </a:lnTo>
                <a:cubicBezTo>
                  <a:pt x="11899928" y="6647940"/>
                  <a:pt x="11982450" y="6565418"/>
                  <a:pt x="11982450" y="6463623"/>
                </a:cubicBezTo>
                <a:lnTo>
                  <a:pt x="11982450" y="394377"/>
                </a:lnTo>
                <a:cubicBezTo>
                  <a:pt x="11982450" y="292582"/>
                  <a:pt x="11899928" y="210060"/>
                  <a:pt x="11798133" y="210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45000">
                <a:schemeClr val="accent1">
                  <a:alpha val="23000"/>
                </a:schemeClr>
              </a:gs>
              <a:gs pos="100000">
                <a:schemeClr val="accent1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>
            <p:custDataLst>
              <p:tags r:id="rId3"/>
            </p:custDataLst>
          </p:nvPr>
        </p:nvSpPr>
        <p:spPr>
          <a:xfrm>
            <a:off x="1331177" y="1477439"/>
            <a:ext cx="4186489" cy="4186489"/>
          </a:xfrm>
          <a:prstGeom prst="ellipse">
            <a:avLst/>
          </a:prstGeom>
          <a:gradFill flip="none" rotWithShape="1">
            <a:gsLst>
              <a:gs pos="42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3" t="12621" r="16821" b="18395"/>
          <a:stretch>
            <a:fillRect/>
          </a:stretch>
        </p:blipFill>
        <p:spPr>
          <a:xfrm>
            <a:off x="719851" y="1698346"/>
            <a:ext cx="5201977" cy="36553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5909128" y="1967673"/>
            <a:ext cx="5402343" cy="1965406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8424926" y="7707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444171" y="4270769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cxnSp>
        <p:nvCxnSpPr>
          <p:cNvPr id="18" name="直接连接符 17"/>
          <p:cNvCxnSpPr/>
          <p:nvPr userDrawn="1">
            <p:custDataLst>
              <p:tags r:id="rId13"/>
            </p:custDataLst>
          </p:nvPr>
        </p:nvCxnSpPr>
        <p:spPr>
          <a:xfrm>
            <a:off x="2263569" y="5928715"/>
            <a:ext cx="9053719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 userDrawn="1">
            <p:custDataLst>
              <p:tags r:id="rId14"/>
            </p:custDataLst>
          </p:nvPr>
        </p:nvSpPr>
        <p:spPr>
          <a:xfrm>
            <a:off x="901739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椭圆 21"/>
          <p:cNvSpPr/>
          <p:nvPr userDrawn="1">
            <p:custDataLst>
              <p:tags r:id="rId15"/>
            </p:custDataLst>
          </p:nvPr>
        </p:nvSpPr>
        <p:spPr>
          <a:xfrm>
            <a:off x="1090973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 userDrawn="1">
            <p:custDataLst>
              <p:tags r:id="rId16"/>
            </p:custDataLst>
          </p:nvPr>
        </p:nvSpPr>
        <p:spPr>
          <a:xfrm>
            <a:off x="1280207" y="5877745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 userDrawn="1">
            <p:custDataLst>
              <p:tags r:id="rId17"/>
            </p:custDataLst>
          </p:nvPr>
        </p:nvSpPr>
        <p:spPr>
          <a:xfrm>
            <a:off x="1469440" y="5877745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7" Type="http://schemas.openxmlformats.org/officeDocument/2006/relationships/theme" Target="../theme/theme2.xml"/><Relationship Id="rId26" Type="http://schemas.openxmlformats.org/officeDocument/2006/relationships/tags" Target="../tags/tag159.xml"/><Relationship Id="rId25" Type="http://schemas.openxmlformats.org/officeDocument/2006/relationships/tags" Target="../tags/tag158.xml"/><Relationship Id="rId24" Type="http://schemas.openxmlformats.org/officeDocument/2006/relationships/tags" Target="../tags/tag157.xml"/><Relationship Id="rId23" Type="http://schemas.openxmlformats.org/officeDocument/2006/relationships/tags" Target="../tags/tag156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microsoft.com/office/2007/relationships/hdphoto" Target="../media/image8.wdp"/><Relationship Id="rId15" Type="http://schemas.openxmlformats.org/officeDocument/2006/relationships/image" Target="../media/image7.png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91000">
                <a:schemeClr val="accent1">
                  <a:alpha val="18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13"/>
            </p:custDataLst>
          </p:nvPr>
        </p:nvSpPr>
        <p:spPr>
          <a:xfrm>
            <a:off x="11229340" y="5959475"/>
            <a:ext cx="962660" cy="898525"/>
          </a:xfrm>
          <a:custGeom>
            <a:avLst/>
            <a:gdLst>
              <a:gd name="connsiteX0" fmla="*/ 962603 w 962603"/>
              <a:gd name="connsiteY0" fmla="*/ 0 h 893272"/>
              <a:gd name="connsiteX1" fmla="*/ 962603 w 962603"/>
              <a:gd name="connsiteY1" fmla="*/ 893272 h 893272"/>
              <a:gd name="connsiteX2" fmla="*/ 0 w 962603"/>
              <a:gd name="connsiteY2" fmla="*/ 893272 h 893272"/>
              <a:gd name="connsiteX3" fmla="*/ 64673 w 962603"/>
              <a:gd name="connsiteY3" fmla="*/ 779991 h 893272"/>
              <a:gd name="connsiteX4" fmla="*/ 885689 w 962603"/>
              <a:gd name="connsiteY4" fmla="*/ 34483 h 89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603" h="893272">
                <a:moveTo>
                  <a:pt x="962603" y="0"/>
                </a:moveTo>
                <a:lnTo>
                  <a:pt x="962603" y="893272"/>
                </a:lnTo>
                <a:lnTo>
                  <a:pt x="0" y="893272"/>
                </a:lnTo>
                <a:lnTo>
                  <a:pt x="64673" y="779991"/>
                </a:lnTo>
                <a:cubicBezTo>
                  <a:pt x="265151" y="463105"/>
                  <a:pt x="549131" y="204294"/>
                  <a:pt x="885689" y="3448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5369" r="21085" b="16072"/>
          <a:stretch>
            <a:fillRect/>
          </a:stretch>
        </p:blipFill>
        <p:spPr>
          <a:xfrm flipH="1">
            <a:off x="10962813" y="5698875"/>
            <a:ext cx="1149325" cy="1080000"/>
          </a:xfrm>
          <a:prstGeom prst="rect">
            <a:avLst/>
          </a:prstGeom>
        </p:spPr>
      </p:pic>
      <p:sp>
        <p:nvSpPr>
          <p:cNvPr id="12" name="椭圆 11"/>
          <p:cNvSpPr/>
          <p:nvPr userDrawn="1">
            <p:custDataLst>
              <p:tags r:id="rId17"/>
            </p:custDataLst>
          </p:nvPr>
        </p:nvSpPr>
        <p:spPr>
          <a:xfrm>
            <a:off x="10863547" y="849666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 userDrawn="1">
            <p:custDataLst>
              <p:tags r:id="rId18"/>
            </p:custDataLst>
          </p:nvPr>
        </p:nvSpPr>
        <p:spPr>
          <a:xfrm>
            <a:off x="11052781" y="849666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 userDrawn="1">
            <p:custDataLst>
              <p:tags r:id="rId19"/>
            </p:custDataLst>
          </p:nvPr>
        </p:nvSpPr>
        <p:spPr>
          <a:xfrm>
            <a:off x="11242015" y="849666"/>
            <a:ext cx="101940" cy="101940"/>
          </a:xfrm>
          <a:prstGeom prst="ellipse">
            <a:avLst/>
          </a:prstGeom>
          <a:gradFill flip="none" rotWithShape="1">
            <a:gsLst>
              <a:gs pos="23000">
                <a:schemeClr val="accent5"/>
              </a:gs>
              <a:gs pos="88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椭圆 14"/>
          <p:cNvSpPr/>
          <p:nvPr userDrawn="1">
            <p:custDataLst>
              <p:tags r:id="rId20"/>
            </p:custDataLst>
          </p:nvPr>
        </p:nvSpPr>
        <p:spPr>
          <a:xfrm>
            <a:off x="11431248" y="849666"/>
            <a:ext cx="101940" cy="101940"/>
          </a:xfrm>
          <a:prstGeom prst="ellipse">
            <a:avLst/>
          </a:prstGeom>
          <a:gradFill>
            <a:gsLst>
              <a:gs pos="5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image" Target="../media/image18.jpeg"/><Relationship Id="rId6" Type="http://schemas.openxmlformats.org/officeDocument/2006/relationships/tags" Target="../tags/tag218.xml"/><Relationship Id="rId5" Type="http://schemas.openxmlformats.org/officeDocument/2006/relationships/image" Target="../media/image17.jpeg"/><Relationship Id="rId4" Type="http://schemas.openxmlformats.org/officeDocument/2006/relationships/tags" Target="../tags/tag217.xml"/><Relationship Id="rId3" Type="http://schemas.openxmlformats.org/officeDocument/2006/relationships/image" Target="../media/image16.jpeg"/><Relationship Id="rId2" Type="http://schemas.openxmlformats.org/officeDocument/2006/relationships/tags" Target="../tags/tag216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28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tags" Target="../tags/tag21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image" Target="../media/image19.jpeg"/><Relationship Id="rId3" Type="http://schemas.openxmlformats.org/officeDocument/2006/relationships/tags" Target="../tags/tag231.xml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41.xml"/><Relationship Id="rId2" Type="http://schemas.openxmlformats.org/officeDocument/2006/relationships/tags" Target="../tags/tag230.xml"/><Relationship Id="rId19" Type="http://schemas.openxmlformats.org/officeDocument/2006/relationships/image" Target="../media/image25.svg"/><Relationship Id="rId18" Type="http://schemas.openxmlformats.org/officeDocument/2006/relationships/image" Target="../media/image24.png"/><Relationship Id="rId17" Type="http://schemas.openxmlformats.org/officeDocument/2006/relationships/tags" Target="../tags/tag240.xml"/><Relationship Id="rId16" Type="http://schemas.openxmlformats.org/officeDocument/2006/relationships/image" Target="../media/image23.svg"/><Relationship Id="rId15" Type="http://schemas.openxmlformats.org/officeDocument/2006/relationships/image" Target="../media/image22.png"/><Relationship Id="rId14" Type="http://schemas.openxmlformats.org/officeDocument/2006/relationships/tags" Target="../tags/tag239.xml"/><Relationship Id="rId13" Type="http://schemas.openxmlformats.org/officeDocument/2006/relationships/tags" Target="../tags/tag238.xml"/><Relationship Id="rId12" Type="http://schemas.openxmlformats.org/officeDocument/2006/relationships/tags" Target="../tags/tag237.xml"/><Relationship Id="rId11" Type="http://schemas.openxmlformats.org/officeDocument/2006/relationships/image" Target="../media/image21.svg"/><Relationship Id="rId10" Type="http://schemas.openxmlformats.org/officeDocument/2006/relationships/image" Target="../media/image20.png"/><Relationship Id="rId1" Type="http://schemas.openxmlformats.org/officeDocument/2006/relationships/tags" Target="../tags/tag22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image" Target="../media/image27.jpeg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image" Target="../media/image26.jpeg"/><Relationship Id="rId2" Type="http://schemas.openxmlformats.org/officeDocument/2006/relationships/tags" Target="../tags/tag243.xml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52.xml"/><Relationship Id="rId13" Type="http://schemas.openxmlformats.org/officeDocument/2006/relationships/tags" Target="../tags/tag251.xml"/><Relationship Id="rId12" Type="http://schemas.openxmlformats.org/officeDocument/2006/relationships/tags" Target="../tags/tag250.xml"/><Relationship Id="rId11" Type="http://schemas.openxmlformats.org/officeDocument/2006/relationships/image" Target="../media/image28.jpeg"/><Relationship Id="rId10" Type="http://schemas.openxmlformats.org/officeDocument/2006/relationships/tags" Target="../tags/tag249.xml"/><Relationship Id="rId1" Type="http://schemas.openxmlformats.org/officeDocument/2006/relationships/tags" Target="../tags/tag24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image" Target="../media/image29.jpe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tags" Target="../tags/tag25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image" Target="../media/image30.png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76.xml"/><Relationship Id="rId16" Type="http://schemas.openxmlformats.org/officeDocument/2006/relationships/tags" Target="../tags/tag275.xml"/><Relationship Id="rId15" Type="http://schemas.openxmlformats.org/officeDocument/2006/relationships/image" Target="../media/image32.jpeg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image" Target="../media/image31.jpeg"/><Relationship Id="rId10" Type="http://schemas.openxmlformats.org/officeDocument/2006/relationships/tags" Target="../tags/tag271.xml"/><Relationship Id="rId1" Type="http://schemas.openxmlformats.org/officeDocument/2006/relationships/tags" Target="../tags/tag26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83.xml"/><Relationship Id="rId8" Type="http://schemas.openxmlformats.org/officeDocument/2006/relationships/tags" Target="../tags/tag282.xml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image" Target="../media/image34.jpeg"/><Relationship Id="rId4" Type="http://schemas.openxmlformats.org/officeDocument/2006/relationships/tags" Target="../tags/tag279.xml"/><Relationship Id="rId3" Type="http://schemas.openxmlformats.org/officeDocument/2006/relationships/image" Target="../media/image33.png"/><Relationship Id="rId26" Type="http://schemas.openxmlformats.org/officeDocument/2006/relationships/slideLayout" Target="../slideLayouts/slideLayout18.xml"/><Relationship Id="rId25" Type="http://schemas.openxmlformats.org/officeDocument/2006/relationships/tags" Target="../tags/tag293.xml"/><Relationship Id="rId24" Type="http://schemas.openxmlformats.org/officeDocument/2006/relationships/image" Target="../media/image40.svg"/><Relationship Id="rId23" Type="http://schemas.openxmlformats.org/officeDocument/2006/relationships/image" Target="../media/image39.png"/><Relationship Id="rId22" Type="http://schemas.openxmlformats.org/officeDocument/2006/relationships/tags" Target="../tags/tag292.xml"/><Relationship Id="rId21" Type="http://schemas.openxmlformats.org/officeDocument/2006/relationships/image" Target="../media/image38.svg"/><Relationship Id="rId20" Type="http://schemas.openxmlformats.org/officeDocument/2006/relationships/image" Target="../media/image37.png"/><Relationship Id="rId2" Type="http://schemas.openxmlformats.org/officeDocument/2006/relationships/tags" Target="../tags/tag278.xml"/><Relationship Id="rId19" Type="http://schemas.openxmlformats.org/officeDocument/2006/relationships/tags" Target="../tags/tag291.xml"/><Relationship Id="rId18" Type="http://schemas.openxmlformats.org/officeDocument/2006/relationships/image" Target="../media/image36.svg"/><Relationship Id="rId17" Type="http://schemas.openxmlformats.org/officeDocument/2006/relationships/image" Target="../media/image35.png"/><Relationship Id="rId16" Type="http://schemas.openxmlformats.org/officeDocument/2006/relationships/tags" Target="../tags/tag290.xml"/><Relationship Id="rId15" Type="http://schemas.openxmlformats.org/officeDocument/2006/relationships/tags" Target="../tags/tag289.xml"/><Relationship Id="rId14" Type="http://schemas.openxmlformats.org/officeDocument/2006/relationships/tags" Target="../tags/tag288.xml"/><Relationship Id="rId13" Type="http://schemas.openxmlformats.org/officeDocument/2006/relationships/tags" Target="../tags/tag287.xml"/><Relationship Id="rId12" Type="http://schemas.openxmlformats.org/officeDocument/2006/relationships/tags" Target="../tags/tag286.xml"/><Relationship Id="rId11" Type="http://schemas.openxmlformats.org/officeDocument/2006/relationships/tags" Target="../tags/tag285.xml"/><Relationship Id="rId10" Type="http://schemas.openxmlformats.org/officeDocument/2006/relationships/tags" Target="../tags/tag284.xml"/><Relationship Id="rId1" Type="http://schemas.openxmlformats.org/officeDocument/2006/relationships/tags" Target="../tags/tag27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10.xml"/><Relationship Id="rId16" Type="http://schemas.openxmlformats.org/officeDocument/2006/relationships/tags" Target="../tags/tag309.xml"/><Relationship Id="rId15" Type="http://schemas.openxmlformats.org/officeDocument/2006/relationships/tags" Target="../tags/tag308.xml"/><Relationship Id="rId14" Type="http://schemas.openxmlformats.org/officeDocument/2006/relationships/tags" Target="../tags/tag307.xml"/><Relationship Id="rId13" Type="http://schemas.openxmlformats.org/officeDocument/2006/relationships/image" Target="../media/image43.jpeg"/><Relationship Id="rId12" Type="http://schemas.openxmlformats.org/officeDocument/2006/relationships/tags" Target="../tags/tag306.xml"/><Relationship Id="rId11" Type="http://schemas.openxmlformats.org/officeDocument/2006/relationships/image" Target="../media/image42.jpeg"/><Relationship Id="rId10" Type="http://schemas.openxmlformats.org/officeDocument/2006/relationships/tags" Target="../tags/tag305.xml"/><Relationship Id="rId1" Type="http://schemas.openxmlformats.org/officeDocument/2006/relationships/tags" Target="../tags/tag29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image" Target="../media/image44.jpe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64.xml"/><Relationship Id="rId2" Type="http://schemas.openxmlformats.org/officeDocument/2006/relationships/image" Target="../media/image9.jpeg"/><Relationship Id="rId1" Type="http://schemas.openxmlformats.org/officeDocument/2006/relationships/tags" Target="../tags/tag16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image" Target="../media/image46.jpeg"/><Relationship Id="rId7" Type="http://schemas.openxmlformats.org/officeDocument/2006/relationships/tags" Target="../tags/tag327.xml"/><Relationship Id="rId6" Type="http://schemas.openxmlformats.org/officeDocument/2006/relationships/image" Target="../media/image45.jpeg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35.xml"/><Relationship Id="rId16" Type="http://schemas.openxmlformats.org/officeDocument/2006/relationships/tags" Target="../tags/tag334.xml"/><Relationship Id="rId15" Type="http://schemas.openxmlformats.org/officeDocument/2006/relationships/tags" Target="../tags/tag333.xml"/><Relationship Id="rId14" Type="http://schemas.openxmlformats.org/officeDocument/2006/relationships/tags" Target="../tags/tag332.xml"/><Relationship Id="rId13" Type="http://schemas.openxmlformats.org/officeDocument/2006/relationships/tags" Target="../tags/tag331.xml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image" Target="../media/image47.jpeg"/><Relationship Id="rId1" Type="http://schemas.openxmlformats.org/officeDocument/2006/relationships/tags" Target="../tags/tag32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image" Target="../media/image48.jpeg"/><Relationship Id="rId2" Type="http://schemas.openxmlformats.org/officeDocument/2006/relationships/tags" Target="../tags/tag337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tags" Target="../tags/tag33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image" Target="../media/image49.jpe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57.xml"/><Relationship Id="rId10" Type="http://schemas.openxmlformats.org/officeDocument/2006/relationships/tags" Target="../tags/tag356.xml"/><Relationship Id="rId1" Type="http://schemas.openxmlformats.org/officeDocument/2006/relationships/tags" Target="../tags/tag348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image" Target="../media/image50.jpeg"/><Relationship Id="rId1" Type="http://schemas.openxmlformats.org/officeDocument/2006/relationships/tags" Target="../tags/tag35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66.xml"/><Relationship Id="rId2" Type="http://schemas.openxmlformats.org/officeDocument/2006/relationships/image" Target="../media/image10.jpeg"/><Relationship Id="rId1" Type="http://schemas.openxmlformats.org/officeDocument/2006/relationships/tags" Target="../tags/tag16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11.jpeg"/><Relationship Id="rId2" Type="http://schemas.openxmlformats.org/officeDocument/2006/relationships/tags" Target="../tags/tag17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78.xml"/><Relationship Id="rId1" Type="http://schemas.openxmlformats.org/officeDocument/2006/relationships/tags" Target="../tags/tag17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image" Target="../media/image12.jpeg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image" Target="../media/image13.jpeg"/><Relationship Id="rId1" Type="http://schemas.openxmlformats.org/officeDocument/2006/relationships/tags" Target="../tags/tag17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9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image" Target="../media/image15.jpeg"/><Relationship Id="rId2" Type="http://schemas.openxmlformats.org/officeDocument/2006/relationships/tags" Target="../tags/tag203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tags" Target="../tags/tag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702560" y="1838325"/>
            <a:ext cx="8827135" cy="2153920"/>
          </a:xfrm>
        </p:spPr>
        <p:txBody>
          <a:bodyPr>
            <a:normAutofit/>
          </a:bodyPr>
          <a:lstStyle/>
          <a:p>
            <a:r>
              <a:rPr lang="zh-CN" altLang="en-US"/>
              <a:t>理解六侧面在</a:t>
            </a:r>
            <a:br>
              <a:rPr lang="zh-CN" altLang="en-US"/>
            </a:br>
            <a:r>
              <a:rPr lang="zh-CN" altLang="en-US"/>
              <a:t>教学设计中的应用  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8023860" y="4286250"/>
            <a:ext cx="3280410" cy="504190"/>
          </a:xfrm>
        </p:spPr>
        <p:txBody>
          <a:bodyPr>
            <a:noAutofit/>
          </a:bodyPr>
          <a:lstStyle/>
          <a:p>
            <a:r>
              <a:rPr lang="zh-CN" altLang="en-US" sz="1800"/>
              <a:t>新桥第二实验小学</a:t>
            </a:r>
            <a:r>
              <a:rPr lang="en-US" altLang="zh-CN" sz="1800"/>
              <a:t>         </a:t>
            </a:r>
            <a:r>
              <a:rPr lang="zh-CN" altLang="en-US" sz="1800"/>
              <a:t>杨逸</a:t>
            </a:r>
            <a:endParaRPr lang="zh-CN" altLang="en-US" sz="1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六侧面详解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00"/>
            <a:ext cx="10800000" cy="720000"/>
          </a:xfrm>
        </p:spPr>
        <p:txBody>
          <a:bodyPr/>
          <a:lstStyle/>
          <a:p>
            <a:r>
              <a:rPr lang="zh-CN" altLang="en-US"/>
              <a:t>侧面1：解释</a:t>
            </a:r>
            <a:endParaRPr lang="zh-CN" altLang="en-US"/>
          </a:p>
        </p:txBody>
      </p:sp>
      <p:pic>
        <p:nvPicPr>
          <p:cNvPr id="29" name="图片 28" descr="/data/temp/c457a4a0-1f72-11f0-b102-3240da73a9bd.jpgc457a4a0-1f72-11f0-b102-3240da73a9b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45" r="445"/>
          <a:stretch>
            <a:fillRect/>
          </a:stretch>
        </p:blipFill>
        <p:spPr>
          <a:xfrm>
            <a:off x="4191108" y="1767600"/>
            <a:ext cx="3809671" cy="2481508"/>
          </a:xfrm>
          <a:custGeom>
            <a:avLst/>
            <a:gdLst>
              <a:gd name="connsiteX0" fmla="*/ 0 w 3809719"/>
              <a:gd name="connsiteY0" fmla="*/ 0 h 2481538"/>
              <a:gd name="connsiteX1" fmla="*/ 3809719 w 3809719"/>
              <a:gd name="connsiteY1" fmla="*/ 0 h 2481538"/>
              <a:gd name="connsiteX2" fmla="*/ 3809719 w 3809719"/>
              <a:gd name="connsiteY2" fmla="*/ 2481538 h 2481538"/>
              <a:gd name="connsiteX3" fmla="*/ 0 w 3809719"/>
              <a:gd name="connsiteY3" fmla="*/ 2481538 h 2481538"/>
              <a:gd name="connsiteX4" fmla="*/ 0 w 3809719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719" h="2481538">
                <a:moveTo>
                  <a:pt x="0" y="0"/>
                </a:moveTo>
                <a:lnTo>
                  <a:pt x="3809719" y="0"/>
                </a:lnTo>
                <a:lnTo>
                  <a:pt x="3809719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27" name="图片 26" descr="/data/temp/c457a461-1f72-11f0-b102-3240da73a9bd.jpgc457a461-1f72-11f0-b102-3240da73a9bd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3677" b="3677"/>
          <a:stretch>
            <a:fillRect/>
          </a:stretch>
        </p:blipFill>
        <p:spPr>
          <a:xfrm>
            <a:off x="159" y="1768870"/>
            <a:ext cx="4018866" cy="2481508"/>
          </a:xfrm>
          <a:custGeom>
            <a:avLst/>
            <a:gdLst>
              <a:gd name="connsiteX0" fmla="*/ 0 w 4018915"/>
              <a:gd name="connsiteY0" fmla="*/ 0 h 2481538"/>
              <a:gd name="connsiteX1" fmla="*/ 4018915 w 4018915"/>
              <a:gd name="connsiteY1" fmla="*/ 0 h 2481538"/>
              <a:gd name="connsiteX2" fmla="*/ 4018915 w 4018915"/>
              <a:gd name="connsiteY2" fmla="*/ 2481538 h 2481538"/>
              <a:gd name="connsiteX3" fmla="*/ 0 w 4018915"/>
              <a:gd name="connsiteY3" fmla="*/ 2481538 h 2481538"/>
              <a:gd name="connsiteX4" fmla="*/ 0 w 4018915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8915" h="2481538">
                <a:moveTo>
                  <a:pt x="0" y="0"/>
                </a:moveTo>
                <a:lnTo>
                  <a:pt x="4018915" y="0"/>
                </a:lnTo>
                <a:lnTo>
                  <a:pt x="4018915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2" name="图片 1" descr="/data/temp/c457a576-1f72-11f0-b102-3240da73a9bd.jpgc457a576-1f72-11f0-b102-3240da73a9b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387" r="5387"/>
          <a:stretch>
            <a:fillRect/>
          </a:stretch>
        </p:blipFill>
        <p:spPr>
          <a:xfrm>
            <a:off x="8173144" y="1767600"/>
            <a:ext cx="3314838" cy="2480370"/>
          </a:xfrm>
          <a:custGeom>
            <a:avLst/>
            <a:gdLst>
              <a:gd name="connsiteX0" fmla="*/ 0 w 3289300"/>
              <a:gd name="connsiteY0" fmla="*/ 0 h 2461260"/>
              <a:gd name="connsiteX1" fmla="*/ 2058670 w 3289300"/>
              <a:gd name="connsiteY1" fmla="*/ 0 h 2461260"/>
              <a:gd name="connsiteX2" fmla="*/ 3289300 w 3289300"/>
              <a:gd name="connsiteY2" fmla="*/ 1230630 h 2461260"/>
              <a:gd name="connsiteX3" fmla="*/ 2058670 w 3289300"/>
              <a:gd name="connsiteY3" fmla="*/ 2461260 h 2461260"/>
              <a:gd name="connsiteX4" fmla="*/ 0 w 3289300"/>
              <a:gd name="connsiteY4" fmla="*/ 2461260 h 2461260"/>
              <a:gd name="connsiteX5" fmla="*/ 0 w 3289300"/>
              <a:gd name="connsiteY5" fmla="*/ 0 h 246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9300" h="2461260">
                <a:moveTo>
                  <a:pt x="0" y="0"/>
                </a:moveTo>
                <a:lnTo>
                  <a:pt x="2058670" y="0"/>
                </a:lnTo>
                <a:cubicBezTo>
                  <a:pt x="2738328" y="0"/>
                  <a:pt x="3289300" y="550972"/>
                  <a:pt x="3289300" y="1230630"/>
                </a:cubicBezTo>
                <a:cubicBezTo>
                  <a:pt x="3289300" y="1910288"/>
                  <a:pt x="2738328" y="2461260"/>
                  <a:pt x="2058670" y="2461260"/>
                </a:cubicBezTo>
                <a:lnTo>
                  <a:pt x="0" y="24612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1422542" y="5225133"/>
            <a:ext cx="2261912" cy="71347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运用理论和证据，合理说明事件、行为和观点。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>
          <a:xfrm>
            <a:off x="1422542" y="4776828"/>
            <a:ext cx="2261912" cy="356046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定义</a:t>
            </a:r>
            <a:endParaRPr lang="zh-CN" altLang="en-US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>
          <a:xfrm>
            <a:off x="4968973" y="5225133"/>
            <a:ext cx="2261912" cy="71347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逻辑性、证据支持、因果关系。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>
          <a:xfrm>
            <a:off x="4968973" y="4776828"/>
            <a:ext cx="2261912" cy="356046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关键特征</a:t>
            </a:r>
            <a:endParaRPr lang="zh-CN" altLang="en-US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7" name="椭圆 36"/>
          <p:cNvSpPr/>
          <p:nvPr>
            <p:custDataLst>
              <p:tags r:id="rId12"/>
            </p:custDataLst>
          </p:nvPr>
        </p:nvSpPr>
        <p:spPr>
          <a:xfrm>
            <a:off x="5675085" y="3822435"/>
            <a:ext cx="849974" cy="849974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02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椭圆 40"/>
          <p:cNvSpPr/>
          <p:nvPr>
            <p:custDataLst>
              <p:tags r:id="rId13"/>
            </p:custDataLst>
          </p:nvPr>
        </p:nvSpPr>
        <p:spPr>
          <a:xfrm>
            <a:off x="2128653" y="3824340"/>
            <a:ext cx="849974" cy="849974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8515405" y="5225133"/>
            <a:ext cx="2261912" cy="71347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科学课解释自然现象，数学说明解题思路。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8515405" y="4776828"/>
            <a:ext cx="2261912" cy="356046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案例</a:t>
            </a:r>
            <a:endParaRPr lang="zh-CN" altLang="en-US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6"/>
            </p:custDataLst>
          </p:nvPr>
        </p:nvSpPr>
        <p:spPr>
          <a:xfrm>
            <a:off x="9221516" y="3822435"/>
            <a:ext cx="849974" cy="849974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03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5643" y="508000"/>
            <a:ext cx="3621685" cy="2425700"/>
          </a:xfrm>
        </p:spPr>
        <p:txBody>
          <a:bodyPr anchor="ctr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spc="300" dirty="0">
                <a:solidFill>
                  <a:schemeClr val="tx1"/>
                </a:solidFill>
                <a:uFillTx/>
              </a:rPr>
              <a:t>侧面2：阐明</a:t>
            </a:r>
            <a:endParaRPr lang="zh-CN" altLang="en-US" sz="3600" spc="300" dirty="0">
              <a:solidFill>
                <a:schemeClr val="tx1"/>
              </a:solidFill>
              <a:uFillTx/>
            </a:endParaRPr>
          </a:p>
        </p:txBody>
      </p:sp>
      <p:sp>
        <p:nvSpPr>
          <p:cNvPr id="36" name="任意多边形: 形状 35"/>
          <p:cNvSpPr/>
          <p:nvPr>
            <p:custDataLst>
              <p:tags r:id="rId2"/>
            </p:custDataLst>
          </p:nvPr>
        </p:nvSpPr>
        <p:spPr>
          <a:xfrm flipH="1" flipV="1">
            <a:off x="-9526" y="3524662"/>
            <a:ext cx="4352925" cy="3342863"/>
          </a:xfrm>
          <a:custGeom>
            <a:avLst/>
            <a:gdLst>
              <a:gd name="connsiteX0" fmla="*/ 0 w 4114800"/>
              <a:gd name="connsiteY0" fmla="*/ 3333338 h 3333338"/>
              <a:gd name="connsiteX1" fmla="*/ 1031177 w 4114800"/>
              <a:gd name="connsiteY1" fmla="*/ 0 h 3333338"/>
              <a:gd name="connsiteX2" fmla="*/ 4114800 w 4114800"/>
              <a:gd name="connsiteY2" fmla="*/ 0 h 3333338"/>
              <a:gd name="connsiteX3" fmla="*/ 4114800 w 4114800"/>
              <a:gd name="connsiteY3" fmla="*/ 3327830 h 3333338"/>
              <a:gd name="connsiteX4" fmla="*/ 0 w 4114800"/>
              <a:gd name="connsiteY4" fmla="*/ 3333338 h 3333338"/>
              <a:gd name="connsiteX0-1" fmla="*/ 0 w 4333875"/>
              <a:gd name="connsiteY0-2" fmla="*/ 3333338 h 3333338"/>
              <a:gd name="connsiteX1-3" fmla="*/ 1031177 w 4333875"/>
              <a:gd name="connsiteY1-4" fmla="*/ 0 h 3333338"/>
              <a:gd name="connsiteX2-5" fmla="*/ 4114800 w 4333875"/>
              <a:gd name="connsiteY2-6" fmla="*/ 0 h 3333338"/>
              <a:gd name="connsiteX3-7" fmla="*/ 4333875 w 4333875"/>
              <a:gd name="connsiteY3-8" fmla="*/ 3327830 h 3333338"/>
              <a:gd name="connsiteX4-9" fmla="*/ 0 w 4333875"/>
              <a:gd name="connsiteY4-10" fmla="*/ 3333338 h 3333338"/>
              <a:gd name="connsiteX0-11" fmla="*/ 0 w 4352925"/>
              <a:gd name="connsiteY0-12" fmla="*/ 3333338 h 3333338"/>
              <a:gd name="connsiteX1-13" fmla="*/ 1031177 w 4352925"/>
              <a:gd name="connsiteY1-14" fmla="*/ 0 h 3333338"/>
              <a:gd name="connsiteX2-15" fmla="*/ 4352925 w 4352925"/>
              <a:gd name="connsiteY2-16" fmla="*/ 0 h 3333338"/>
              <a:gd name="connsiteX3-17" fmla="*/ 4333875 w 4352925"/>
              <a:gd name="connsiteY3-18" fmla="*/ 3327830 h 3333338"/>
              <a:gd name="connsiteX4-19" fmla="*/ 0 w 4352925"/>
              <a:gd name="connsiteY4-20" fmla="*/ 3333338 h 3333338"/>
              <a:gd name="connsiteX0-21" fmla="*/ 0 w 4352925"/>
              <a:gd name="connsiteY0-22" fmla="*/ 3333338 h 3333338"/>
              <a:gd name="connsiteX1-23" fmla="*/ 1031177 w 4352925"/>
              <a:gd name="connsiteY1-24" fmla="*/ 0 h 3333338"/>
              <a:gd name="connsiteX2-25" fmla="*/ 4352925 w 4352925"/>
              <a:gd name="connsiteY2-26" fmla="*/ 0 h 3333338"/>
              <a:gd name="connsiteX3-27" fmla="*/ 4352925 w 4352925"/>
              <a:gd name="connsiteY3-28" fmla="*/ 3327830 h 3333338"/>
              <a:gd name="connsiteX4-29" fmla="*/ 0 w 4352925"/>
              <a:gd name="connsiteY4-30" fmla="*/ 3333338 h 3333338"/>
              <a:gd name="connsiteX0-31" fmla="*/ 0 w 4352925"/>
              <a:gd name="connsiteY0-32" fmla="*/ 3333338 h 3333338"/>
              <a:gd name="connsiteX1-33" fmla="*/ 1031177 w 4352925"/>
              <a:gd name="connsiteY1-34" fmla="*/ 0 h 3333338"/>
              <a:gd name="connsiteX2-35" fmla="*/ 4343400 w 4352925"/>
              <a:gd name="connsiteY2-36" fmla="*/ 19050 h 3333338"/>
              <a:gd name="connsiteX3-37" fmla="*/ 4352925 w 4352925"/>
              <a:gd name="connsiteY3-38" fmla="*/ 3327830 h 3333338"/>
              <a:gd name="connsiteX4-39" fmla="*/ 0 w 4352925"/>
              <a:gd name="connsiteY4-40" fmla="*/ 3333338 h 3333338"/>
              <a:gd name="connsiteX0-41" fmla="*/ 0 w 4352925"/>
              <a:gd name="connsiteY0-42" fmla="*/ 3342863 h 3342863"/>
              <a:gd name="connsiteX1-43" fmla="*/ 1031177 w 4352925"/>
              <a:gd name="connsiteY1-44" fmla="*/ 9525 h 3342863"/>
              <a:gd name="connsiteX2-45" fmla="*/ 4343400 w 4352925"/>
              <a:gd name="connsiteY2-46" fmla="*/ 0 h 3342863"/>
              <a:gd name="connsiteX3-47" fmla="*/ 4352925 w 4352925"/>
              <a:gd name="connsiteY3-48" fmla="*/ 3337355 h 3342863"/>
              <a:gd name="connsiteX4-49" fmla="*/ 0 w 4352925"/>
              <a:gd name="connsiteY4-50" fmla="*/ 3342863 h 33428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52925" h="3342863">
                <a:moveTo>
                  <a:pt x="0" y="3342863"/>
                </a:moveTo>
                <a:lnTo>
                  <a:pt x="1031177" y="9525"/>
                </a:lnTo>
                <a:lnTo>
                  <a:pt x="4343400" y="0"/>
                </a:lnTo>
                <a:lnTo>
                  <a:pt x="4352925" y="3337355"/>
                </a:lnTo>
                <a:lnTo>
                  <a:pt x="0" y="33428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/data/temp/c3b56618-1f72-11f0-8158-16178070a24d.jpgc3b56618-1f72-11f0-8158-16178070a24d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84" r="84"/>
          <a:stretch>
            <a:fillRect/>
          </a:stretch>
        </p:blipFill>
        <p:spPr>
          <a:xfrm>
            <a:off x="4356100" y="0"/>
            <a:ext cx="7835900" cy="3521075"/>
          </a:xfrm>
          <a:custGeom>
            <a:avLst/>
            <a:gdLst>
              <a:gd name="connsiteX0" fmla="*/ 1092200 w 7835900"/>
              <a:gd name="connsiteY0" fmla="*/ 0 h 3530600"/>
              <a:gd name="connsiteX1" fmla="*/ 7835900 w 7835900"/>
              <a:gd name="connsiteY1" fmla="*/ 0 h 3530600"/>
              <a:gd name="connsiteX2" fmla="*/ 7835900 w 7835900"/>
              <a:gd name="connsiteY2" fmla="*/ 3520110 h 3530600"/>
              <a:gd name="connsiteX3" fmla="*/ 0 w 7835900"/>
              <a:gd name="connsiteY3" fmla="*/ 3530600 h 353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5900" h="3530600">
                <a:moveTo>
                  <a:pt x="1092200" y="0"/>
                </a:moveTo>
                <a:lnTo>
                  <a:pt x="7835900" y="0"/>
                </a:lnTo>
                <a:lnTo>
                  <a:pt x="7835900" y="3520110"/>
                </a:lnTo>
                <a:lnTo>
                  <a:pt x="0" y="353060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alpha val="20000"/>
              </a:schemeClr>
            </a:solidFill>
          </a:ln>
        </p:spPr>
      </p:pic>
      <p:sp>
        <p:nvSpPr>
          <p:cNvPr id="2" name="正文"/>
          <p:cNvSpPr txBox="1"/>
          <p:nvPr>
            <p:custDataLst>
              <p:tags r:id="rId5"/>
            </p:custDataLst>
          </p:nvPr>
        </p:nvSpPr>
        <p:spPr>
          <a:xfrm>
            <a:off x="694690" y="5316547"/>
            <a:ext cx="2374405" cy="940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mn-cs"/>
              </a:defRPr>
            </a:lvl1pPr>
          </a:lstStyle>
          <a:p>
            <a:r>
              <a:rPr lang="en-US" altLang="zh-CN" sz="2000" dirty="0">
                <a:solidFill>
                  <a:srgbClr val="FFFFFF"/>
                </a:solidFill>
              </a:rPr>
              <a:t>     </a:t>
            </a:r>
            <a:r>
              <a:rPr lang="zh-CN" altLang="en-US" sz="2000" dirty="0">
                <a:solidFill>
                  <a:srgbClr val="FFFFFF"/>
                </a:solidFill>
              </a:rPr>
              <a:t>通过故事、隐喻等赋予意义。</a:t>
            </a:r>
            <a:endParaRPr lang="zh-CN" altLang="en-US" sz="2000" dirty="0">
              <a:solidFill>
                <a:srgbClr val="FFFFFF"/>
              </a:solidFill>
            </a:endParaRPr>
          </a:p>
        </p:txBody>
      </p:sp>
      <p:sp>
        <p:nvSpPr>
          <p:cNvPr id="4" name="标题"/>
          <p:cNvSpPr txBox="1"/>
          <p:nvPr>
            <p:custDataLst>
              <p:tags r:id="rId6"/>
            </p:custDataLst>
          </p:nvPr>
        </p:nvSpPr>
        <p:spPr>
          <a:xfrm>
            <a:off x="694690" y="4659283"/>
            <a:ext cx="2374405" cy="5429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>
              <a:defRPr sz="2800" b="1" kern="0">
                <a:solidFill>
                  <a:schemeClr val="accent1"/>
                </a:solidFill>
                <a:latin typeface="+中文正文" charset="0"/>
              </a:defRPr>
            </a:lvl1pPr>
          </a:lstStyle>
          <a:p>
            <a:r>
              <a:rPr lang="zh-CN" altLang="en-US" dirty="0">
                <a:solidFill>
                  <a:srgbClr val="FFFFFF"/>
                </a:solidFill>
              </a:rPr>
              <a:t>定义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6" name="正文"/>
          <p:cNvSpPr txBox="1"/>
          <p:nvPr>
            <p:custDataLst>
              <p:tags r:id="rId7"/>
            </p:custDataLst>
          </p:nvPr>
        </p:nvSpPr>
        <p:spPr>
          <a:xfrm>
            <a:off x="4908798" y="5316547"/>
            <a:ext cx="2374405" cy="940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mn-cs"/>
              </a:rPr>
              <a:t>情感共鸣、意义建构。</a:t>
            </a:r>
            <a:endParaRPr lang="zh-CN" altLang="en-US" sz="2000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mn-cs"/>
            </a:endParaRPr>
          </a:p>
        </p:txBody>
      </p:sp>
      <p:sp>
        <p:nvSpPr>
          <p:cNvPr id="12" name="标题"/>
          <p:cNvSpPr txBox="1"/>
          <p:nvPr>
            <p:custDataLst>
              <p:tags r:id="rId8"/>
            </p:custDataLst>
          </p:nvPr>
        </p:nvSpPr>
        <p:spPr>
          <a:xfrm>
            <a:off x="4908798" y="4659283"/>
            <a:ext cx="2374405" cy="5429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2800" b="1" kern="0" dirty="0">
                <a:solidFill>
                  <a:schemeClr val="accent1"/>
                </a:solidFill>
                <a:latin typeface="+中文正文" charset="0"/>
              </a:rPr>
              <a:t>关键特征</a:t>
            </a:r>
            <a:endParaRPr lang="zh-CN" altLang="en-US" sz="2800" b="1" kern="0" dirty="0">
              <a:solidFill>
                <a:schemeClr val="accent1"/>
              </a:solidFill>
              <a:latin typeface="+中文正文" charset="0"/>
            </a:endParaRPr>
          </a:p>
        </p:txBody>
      </p:sp>
      <p:pic>
        <p:nvPicPr>
          <p:cNvPr id="13" name="图片 3" descr="32313538333935363b32313538333934333bb6d4bbb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4690" y="4074414"/>
            <a:ext cx="504030" cy="504030"/>
          </a:xfrm>
          <a:prstGeom prst="rect">
            <a:avLst/>
          </a:prstGeom>
        </p:spPr>
      </p:pic>
      <p:sp>
        <p:nvSpPr>
          <p:cNvPr id="15" name="正文"/>
          <p:cNvSpPr txBox="1"/>
          <p:nvPr>
            <p:custDataLst>
              <p:tags r:id="rId12"/>
            </p:custDataLst>
          </p:nvPr>
        </p:nvSpPr>
        <p:spPr>
          <a:xfrm>
            <a:off x="8628240" y="5316547"/>
            <a:ext cx="2374405" cy="940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mn-cs"/>
              </a:rPr>
              <a:t>      </a:t>
            </a: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mn-cs"/>
              </a:rPr>
              <a:t>文学作品解读，历史事件的人文意义。</a:t>
            </a:r>
            <a:endParaRPr lang="zh-CN" altLang="en-US" sz="2000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mn-cs"/>
            </a:endParaRPr>
          </a:p>
        </p:txBody>
      </p:sp>
      <p:sp>
        <p:nvSpPr>
          <p:cNvPr id="18" name="标题"/>
          <p:cNvSpPr txBox="1"/>
          <p:nvPr>
            <p:custDataLst>
              <p:tags r:id="rId13"/>
            </p:custDataLst>
          </p:nvPr>
        </p:nvSpPr>
        <p:spPr>
          <a:xfrm>
            <a:off x="9122905" y="4659283"/>
            <a:ext cx="2374405" cy="5429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2800" b="1" kern="0" dirty="0">
                <a:solidFill>
                  <a:schemeClr val="accent1"/>
                </a:solidFill>
                <a:latin typeface="+中文正文" charset="0"/>
              </a:rPr>
              <a:t>案例</a:t>
            </a:r>
            <a:endParaRPr lang="zh-CN" altLang="en-US" sz="2800" b="1" kern="0" dirty="0">
              <a:solidFill>
                <a:schemeClr val="accent1"/>
              </a:solidFill>
              <a:latin typeface="+中文正文" charset="0"/>
            </a:endParaRPr>
          </a:p>
        </p:txBody>
      </p:sp>
      <p:pic>
        <p:nvPicPr>
          <p:cNvPr id="19" name="图片 13" descr="32313538333935363b32313538333934373bcec4bcfebcd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08798" y="4075684"/>
            <a:ext cx="504030" cy="504030"/>
          </a:xfrm>
          <a:prstGeom prst="rect">
            <a:avLst/>
          </a:prstGeom>
        </p:spPr>
      </p:pic>
      <p:pic>
        <p:nvPicPr>
          <p:cNvPr id="20" name="图片 10" descr="32313538333935363b32313538333934323bb4a2b4e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31161" y="4056632"/>
            <a:ext cx="504238" cy="504238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侧面3：应用</a:t>
            </a:r>
            <a:endParaRPr lang="zh-CN" altLang="en-US"/>
          </a:p>
        </p:txBody>
      </p:sp>
      <p:pic>
        <p:nvPicPr>
          <p:cNvPr id="10" name="图片 9" descr="/data/temp/c2dc325e-1f72-11f0-b8d9-4e7e2ee7ef13.jpgc2dc325e-1f72-11f0-b8d9-4e7e2ee7ef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4847" r="14847"/>
          <a:stretch>
            <a:fillRect/>
          </a:stretch>
        </p:blipFill>
        <p:spPr>
          <a:xfrm>
            <a:off x="1223056" y="179946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243610" y="5333462"/>
            <a:ext cx="2561982" cy="11032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</a:t>
            </a:r>
            <a:r>
              <a:rPr lang="zh-CN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在新情境中有效运用知识技能。</a:t>
            </a:r>
            <a:endParaRPr lang="zh-CN" altLang="en-US" sz="20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243610" y="4833530"/>
            <a:ext cx="2561982" cy="461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定义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6" name="图片 15" descr="/data/temp/c2dc32cf-1f72-11f0-b8d9-4e7e2ee7ef13.jpgc2dc32cf-1f72-11f0-b8d9-4e7e2ee7ef1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14414" b="14414"/>
          <a:stretch>
            <a:fillRect/>
          </a:stretch>
        </p:blipFill>
        <p:spPr>
          <a:xfrm>
            <a:off x="4793521" y="1799464"/>
            <a:ext cx="2593055" cy="2766634"/>
          </a:xfrm>
          <a:custGeom>
            <a:avLst/>
            <a:gdLst>
              <a:gd name="connsiteX0" fmla="*/ 1241500 w 2483399"/>
              <a:gd name="connsiteY0" fmla="*/ 0 h 2649637"/>
              <a:gd name="connsiteX1" fmla="*/ 1241502 w 2483399"/>
              <a:gd name="connsiteY1" fmla="*/ 0 h 2649637"/>
              <a:gd name="connsiteX2" fmla="*/ 1281827 w 2483399"/>
              <a:gd name="connsiteY2" fmla="*/ 4783 h 2649637"/>
              <a:gd name="connsiteX3" fmla="*/ 1321025 w 2483399"/>
              <a:gd name="connsiteY3" fmla="*/ 19130 h 2649637"/>
              <a:gd name="connsiteX4" fmla="*/ 2385119 w 2483399"/>
              <a:gd name="connsiteY4" fmla="*/ 551178 h 2649637"/>
              <a:gd name="connsiteX5" fmla="*/ 2483399 w 2483399"/>
              <a:gd name="connsiteY5" fmla="*/ 710202 h 2649637"/>
              <a:gd name="connsiteX6" fmla="*/ 2483399 w 2483399"/>
              <a:gd name="connsiteY6" fmla="*/ 1939377 h 2649637"/>
              <a:gd name="connsiteX7" fmla="*/ 2385116 w 2483399"/>
              <a:gd name="connsiteY7" fmla="*/ 2098463 h 2649637"/>
              <a:gd name="connsiteX8" fmla="*/ 1321020 w 2483399"/>
              <a:gd name="connsiteY8" fmla="*/ 2630510 h 2649637"/>
              <a:gd name="connsiteX9" fmla="*/ 1161973 w 2483399"/>
              <a:gd name="connsiteY9" fmla="*/ 2630508 h 2649637"/>
              <a:gd name="connsiteX10" fmla="*/ 97878 w 2483399"/>
              <a:gd name="connsiteY10" fmla="*/ 2098461 h 2649637"/>
              <a:gd name="connsiteX11" fmla="*/ 6251 w 2483399"/>
              <a:gd name="connsiteY11" fmla="*/ 1989128 h 2649637"/>
              <a:gd name="connsiteX12" fmla="*/ 0 w 2483399"/>
              <a:gd name="connsiteY12" fmla="*/ 1942433 h 2649637"/>
              <a:gd name="connsiteX13" fmla="*/ 0 w 2483399"/>
              <a:gd name="connsiteY13" fmla="*/ 707266 h 2649637"/>
              <a:gd name="connsiteX14" fmla="*/ 6251 w 2483399"/>
              <a:gd name="connsiteY14" fmla="*/ 660560 h 2649637"/>
              <a:gd name="connsiteX15" fmla="*/ 97882 w 2483399"/>
              <a:gd name="connsiteY15" fmla="*/ 551176 h 2649637"/>
              <a:gd name="connsiteX16" fmla="*/ 1161977 w 2483399"/>
              <a:gd name="connsiteY16" fmla="*/ 19128 h 2649637"/>
              <a:gd name="connsiteX17" fmla="*/ 1201175 w 2483399"/>
              <a:gd name="connsiteY17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3399" h="2649637">
                <a:moveTo>
                  <a:pt x="1241500" y="0"/>
                </a:moveTo>
                <a:lnTo>
                  <a:pt x="1241502" y="0"/>
                </a:lnTo>
                <a:lnTo>
                  <a:pt x="1281827" y="4783"/>
                </a:lnTo>
                <a:cubicBezTo>
                  <a:pt x="1295144" y="7971"/>
                  <a:pt x="1308273" y="12754"/>
                  <a:pt x="1321025" y="19130"/>
                </a:cubicBezTo>
                <a:cubicBezTo>
                  <a:pt x="1372034" y="44635"/>
                  <a:pt x="2323220" y="520228"/>
                  <a:pt x="2385119" y="551178"/>
                </a:cubicBezTo>
                <a:cubicBezTo>
                  <a:pt x="2447019" y="582128"/>
                  <a:pt x="2483399" y="640996"/>
                  <a:pt x="2483399" y="710202"/>
                </a:cubicBezTo>
                <a:cubicBezTo>
                  <a:pt x="2483399" y="779408"/>
                  <a:pt x="2483399" y="1870171"/>
                  <a:pt x="2483399" y="1939377"/>
                </a:cubicBezTo>
                <a:cubicBezTo>
                  <a:pt x="2483399" y="2008583"/>
                  <a:pt x="2447016" y="2067513"/>
                  <a:pt x="2385116" y="2098463"/>
                </a:cubicBezTo>
                <a:cubicBezTo>
                  <a:pt x="2323216" y="2129413"/>
                  <a:pt x="1372030" y="2605005"/>
                  <a:pt x="1321020" y="2630510"/>
                </a:cubicBezTo>
                <a:cubicBezTo>
                  <a:pt x="1270011" y="2656015"/>
                  <a:pt x="1212983" y="2656012"/>
                  <a:pt x="1161973" y="2630508"/>
                </a:cubicBezTo>
                <a:cubicBezTo>
                  <a:pt x="1110964" y="2605002"/>
                  <a:pt x="159778" y="2129409"/>
                  <a:pt x="97878" y="2098461"/>
                </a:cubicBezTo>
                <a:cubicBezTo>
                  <a:pt x="51453" y="2075248"/>
                  <a:pt x="19384" y="2036331"/>
                  <a:pt x="6251" y="1989128"/>
                </a:cubicBezTo>
                <a:lnTo>
                  <a:pt x="0" y="1942433"/>
                </a:lnTo>
                <a:lnTo>
                  <a:pt x="0" y="707266"/>
                </a:lnTo>
                <a:lnTo>
                  <a:pt x="6251" y="660560"/>
                </a:lnTo>
                <a:cubicBezTo>
                  <a:pt x="19386" y="613339"/>
                  <a:pt x="51458" y="574388"/>
                  <a:pt x="97882" y="551176"/>
                </a:cubicBezTo>
                <a:cubicBezTo>
                  <a:pt x="159782" y="520225"/>
                  <a:pt x="1110967" y="44632"/>
                  <a:pt x="1161977" y="19128"/>
                </a:cubicBezTo>
                <a:cubicBezTo>
                  <a:pt x="1174730" y="12752"/>
                  <a:pt x="1187858" y="7969"/>
                  <a:pt x="1201175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820705" y="5333462"/>
            <a:ext cx="2561982" cy="11032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迁移能力、问题解决。</a:t>
            </a:r>
            <a:endParaRPr lang="zh-CN" altLang="en-US" sz="20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820705" y="4833530"/>
            <a:ext cx="2561982" cy="461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关键特征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7" name="图片 16" descr="/data/temp/c2dc34eb-1f72-11f0-b8d9-4e7e2ee7ef13.jpgc2dc34eb-1f72-11f0-b8d9-4e7e2ee7ef1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3129" r="3129"/>
          <a:stretch>
            <a:fillRect/>
          </a:stretch>
        </p:blipFill>
        <p:spPr>
          <a:xfrm>
            <a:off x="8371279" y="179946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8397800" y="5333462"/>
            <a:ext cx="2561982" cy="11032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</a:t>
            </a:r>
            <a:r>
              <a:rPr lang="zh-CN" altLang="en-US" sz="2000" ker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项目式学习，生活场景中的学科知识运用。</a:t>
            </a:r>
            <a:endParaRPr lang="zh-CN" altLang="en-US" sz="2000" ker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8397800" y="4833530"/>
            <a:ext cx="2561982" cy="461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案例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/data/temp/c57f8762-1f72-11f0-b102-3240da73a9bd.jpgc57f8762-1f72-11f0-b102-3240da73a9bd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210" b="210"/>
          <a:stretch>
            <a:fillRect/>
          </a:stretch>
        </p:blipFill>
        <p:spPr>
          <a:xfrm>
            <a:off x="5447761" y="1235247"/>
            <a:ext cx="6047199" cy="2923200"/>
          </a:xfrm>
          <a:custGeom>
            <a:avLst/>
            <a:gdLst>
              <a:gd name="connsiteX0" fmla="*/ 0 w 6884130"/>
              <a:gd name="connsiteY0" fmla="*/ 0 h 2935140"/>
              <a:gd name="connsiteX1" fmla="*/ 6884130 w 6884130"/>
              <a:gd name="connsiteY1" fmla="*/ 0 h 2935140"/>
              <a:gd name="connsiteX2" fmla="*/ 6884130 w 6884130"/>
              <a:gd name="connsiteY2" fmla="*/ 2935140 h 2935140"/>
              <a:gd name="connsiteX3" fmla="*/ 0 w 6884130"/>
              <a:gd name="connsiteY3" fmla="*/ 2935140 h 293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4130" h="2935140">
                <a:moveTo>
                  <a:pt x="0" y="0"/>
                </a:moveTo>
                <a:lnTo>
                  <a:pt x="6884130" y="0"/>
                </a:lnTo>
                <a:lnTo>
                  <a:pt x="6884130" y="2935140"/>
                </a:lnTo>
                <a:lnTo>
                  <a:pt x="0" y="2935140"/>
                </a:lnTo>
                <a:close/>
              </a:path>
            </a:pathLst>
          </a:custGeom>
          <a:solidFill>
            <a:schemeClr val="accent1"/>
          </a:solidFill>
          <a:ln w="6350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695325" y="1228897"/>
            <a:ext cx="4752438" cy="29351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290955" y="1880235"/>
            <a:ext cx="3917950" cy="1632585"/>
          </a:xfrm>
        </p:spPr>
        <p:txBody>
          <a:bodyPr lIns="0" tIns="0" rIns="0" bIns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+mj-lt"/>
                <a:ea typeface="+mj-lt"/>
                <a:cs typeface="+mj-lt"/>
              </a:rPr>
              <a:t>侧面4：洞察</a:t>
            </a:r>
            <a:endParaRPr lang="zh-CN" altLang="en-US" dirty="0">
              <a:solidFill>
                <a:schemeClr val="lt1">
                  <a:lumMod val="100000"/>
                </a:scheme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696961" y="5093085"/>
            <a:ext cx="2872890" cy="7301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</a:t>
            </a:r>
            <a:r>
              <a:rPr lang="zh-CN" altLang="en-US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批判性视角，揭示隐藏假设。</a:t>
            </a:r>
            <a:endParaRPr lang="zh-CN" altLang="en-US" sz="20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696961" y="4428366"/>
            <a:ext cx="2872890" cy="64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</a:rPr>
              <a:t>         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定义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659246" y="5093085"/>
            <a:ext cx="2872890" cy="7301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质疑反思、多角度分析。</a:t>
            </a:r>
            <a:endParaRPr lang="zh-CN" altLang="en-US" sz="20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4659246" y="4428366"/>
            <a:ext cx="2872890" cy="64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关键特征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7946526" y="5093085"/>
            <a:ext cx="2872890" cy="7301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不同学术观点对比，教材内容的批判性思考。</a:t>
            </a:r>
            <a:endParaRPr lang="zh-CN" altLang="en-US" sz="20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8622166" y="4428366"/>
            <a:ext cx="2872890" cy="64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案例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侧面5：神入</a:t>
            </a:r>
            <a:endParaRPr lang="zh-CN" altLang="en-US" dirty="0"/>
          </a:p>
        </p:txBody>
      </p:sp>
      <p:sp>
        <p:nvSpPr>
          <p:cNvPr id="9" name="矩形: 圆角 22"/>
          <p:cNvSpPr/>
          <p:nvPr>
            <p:custDataLst>
              <p:tags r:id="rId2"/>
            </p:custDataLst>
          </p:nvPr>
        </p:nvSpPr>
        <p:spPr>
          <a:xfrm>
            <a:off x="702889" y="1341756"/>
            <a:ext cx="3273404" cy="4932678"/>
          </a:xfrm>
          <a:prstGeom prst="roundRect">
            <a:avLst>
              <a:gd name="adj" fmla="val 4268"/>
            </a:avLst>
          </a:prstGeom>
          <a:solidFill>
            <a:srgbClr val="FFFFFF"/>
          </a:solidFill>
          <a:ln>
            <a:noFill/>
          </a:ln>
          <a:effectLst>
            <a:outerShdw blurRad="2032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992467" y="5699405"/>
            <a:ext cx="2693503" cy="4495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rgbClr val="262626"/>
                </a:solidFill>
                <a:latin typeface="+mn-ea"/>
                <a:cs typeface="+mn-ea"/>
              </a:rPr>
              <a:t>体会他人情感与世界观。</a:t>
            </a:r>
            <a:endParaRPr lang="zh-CN" altLang="en-US" sz="2000" dirty="0">
              <a:ln>
                <a:noFill/>
                <a:prstDash val="sysDot"/>
              </a:ln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995008" y="5146920"/>
            <a:ext cx="2688940" cy="504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定义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5" name="图片 14" descr="/data/temp/c3d38faa-1f72-11f0-80b8-1ab25010afc6.pngc3d38faa-1f72-11f0-80b8-1ab25010afc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5937" r="15937"/>
          <a:stretch>
            <a:fillRect/>
          </a:stretch>
        </p:blipFill>
        <p:spPr>
          <a:xfrm>
            <a:off x="919438" y="1533538"/>
            <a:ext cx="2840612" cy="3507454"/>
          </a:xfrm>
          <a:custGeom>
            <a:avLst/>
            <a:gdLst>
              <a:gd name="connsiteX0" fmla="*/ 169375 w 2840430"/>
              <a:gd name="connsiteY0" fmla="*/ 0 h 3507229"/>
              <a:gd name="connsiteX1" fmla="*/ 2671056 w 2840430"/>
              <a:gd name="connsiteY1" fmla="*/ 0 h 3507229"/>
              <a:gd name="connsiteX2" fmla="*/ 2827121 w 2840430"/>
              <a:gd name="connsiteY2" fmla="*/ 103447 h 3507229"/>
              <a:gd name="connsiteX3" fmla="*/ 2840430 w 2840430"/>
              <a:gd name="connsiteY3" fmla="*/ 169370 h 3507229"/>
              <a:gd name="connsiteX4" fmla="*/ 2840430 w 2840430"/>
              <a:gd name="connsiteY4" fmla="*/ 3337859 h 3507229"/>
              <a:gd name="connsiteX5" fmla="*/ 2827121 w 2840430"/>
              <a:gd name="connsiteY5" fmla="*/ 3403783 h 3507229"/>
              <a:gd name="connsiteX6" fmla="*/ 2671056 w 2840430"/>
              <a:gd name="connsiteY6" fmla="*/ 3507229 h 3507229"/>
              <a:gd name="connsiteX7" fmla="*/ 169375 w 2840430"/>
              <a:gd name="connsiteY7" fmla="*/ 3507229 h 3507229"/>
              <a:gd name="connsiteX8" fmla="*/ 0 w 2840430"/>
              <a:gd name="connsiteY8" fmla="*/ 3337854 h 3507229"/>
              <a:gd name="connsiteX9" fmla="*/ 0 w 2840430"/>
              <a:gd name="connsiteY9" fmla="*/ 169375 h 3507229"/>
              <a:gd name="connsiteX10" fmla="*/ 169375 w 2840430"/>
              <a:gd name="connsiteY10" fmla="*/ 0 h 350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0430" h="3507229">
                <a:moveTo>
                  <a:pt x="169375" y="0"/>
                </a:moveTo>
                <a:lnTo>
                  <a:pt x="2671056" y="0"/>
                </a:lnTo>
                <a:cubicBezTo>
                  <a:pt x="2741213" y="0"/>
                  <a:pt x="2801408" y="42656"/>
                  <a:pt x="2827121" y="103447"/>
                </a:cubicBezTo>
                <a:lnTo>
                  <a:pt x="2840430" y="169370"/>
                </a:lnTo>
                <a:lnTo>
                  <a:pt x="2840430" y="3337859"/>
                </a:lnTo>
                <a:lnTo>
                  <a:pt x="2827121" y="3403783"/>
                </a:lnTo>
                <a:cubicBezTo>
                  <a:pt x="2801408" y="3464574"/>
                  <a:pt x="2741213" y="3507229"/>
                  <a:pt x="2671056" y="3507229"/>
                </a:cubicBezTo>
                <a:lnTo>
                  <a:pt x="169375" y="3507229"/>
                </a:lnTo>
                <a:cubicBezTo>
                  <a:pt x="75832" y="3507229"/>
                  <a:pt x="0" y="3431397"/>
                  <a:pt x="0" y="3337854"/>
                </a:cubicBezTo>
                <a:lnTo>
                  <a:pt x="0" y="169375"/>
                </a:lnTo>
                <a:cubicBezTo>
                  <a:pt x="0" y="75832"/>
                  <a:pt x="75832" y="0"/>
                  <a:pt x="169375" y="0"/>
                </a:cubicBezTo>
                <a:close/>
              </a:path>
            </a:pathLst>
          </a:custGeom>
        </p:spPr>
      </p:pic>
      <p:sp>
        <p:nvSpPr>
          <p:cNvPr id="18" name="矩形: 圆角 7"/>
          <p:cNvSpPr/>
          <p:nvPr>
            <p:custDataLst>
              <p:tags r:id="rId7"/>
            </p:custDataLst>
          </p:nvPr>
        </p:nvSpPr>
        <p:spPr>
          <a:xfrm>
            <a:off x="4459789" y="1341756"/>
            <a:ext cx="3273404" cy="4932678"/>
          </a:xfrm>
          <a:prstGeom prst="roundRect">
            <a:avLst>
              <a:gd name="adj" fmla="val 4268"/>
            </a:avLst>
          </a:prstGeom>
          <a:solidFill>
            <a:schemeClr val="accent1"/>
          </a:solidFill>
          <a:ln>
            <a:noFill/>
          </a:ln>
          <a:effectLst>
            <a:outerShdw blurRad="203200" dist="38100" dir="5400000" algn="t" rotWithShape="0">
              <a:schemeClr val="accent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4749368" y="5699405"/>
            <a:ext cx="2693503" cy="4495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共情能力、换位思考。</a:t>
            </a:r>
            <a:endParaRPr lang="zh-CN" altLang="en-US" sz="2000" dirty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751908" y="5146920"/>
            <a:ext cx="2688941" cy="504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关键特征</a:t>
            </a:r>
            <a:endParaRPr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1" name="图片 20" descr="/data/temp/c3d38fa6-1f72-11f0-80b8-1ab25010afc6.jpgc3d38fa6-1f72-11f0-80b8-1ab25010afc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3270" r="13270"/>
          <a:stretch>
            <a:fillRect/>
          </a:stretch>
        </p:blipFill>
        <p:spPr>
          <a:xfrm>
            <a:off x="4675703" y="1533538"/>
            <a:ext cx="2840612" cy="3507454"/>
          </a:xfrm>
          <a:custGeom>
            <a:avLst/>
            <a:gdLst>
              <a:gd name="connsiteX0" fmla="*/ 169375 w 2840430"/>
              <a:gd name="connsiteY0" fmla="*/ 0 h 3507229"/>
              <a:gd name="connsiteX1" fmla="*/ 2671056 w 2840430"/>
              <a:gd name="connsiteY1" fmla="*/ 0 h 3507229"/>
              <a:gd name="connsiteX2" fmla="*/ 2827121 w 2840430"/>
              <a:gd name="connsiteY2" fmla="*/ 103447 h 3507229"/>
              <a:gd name="connsiteX3" fmla="*/ 2840430 w 2840430"/>
              <a:gd name="connsiteY3" fmla="*/ 169370 h 3507229"/>
              <a:gd name="connsiteX4" fmla="*/ 2840430 w 2840430"/>
              <a:gd name="connsiteY4" fmla="*/ 3337859 h 3507229"/>
              <a:gd name="connsiteX5" fmla="*/ 2827121 w 2840430"/>
              <a:gd name="connsiteY5" fmla="*/ 3403783 h 3507229"/>
              <a:gd name="connsiteX6" fmla="*/ 2671056 w 2840430"/>
              <a:gd name="connsiteY6" fmla="*/ 3507229 h 3507229"/>
              <a:gd name="connsiteX7" fmla="*/ 169375 w 2840430"/>
              <a:gd name="connsiteY7" fmla="*/ 3507229 h 3507229"/>
              <a:gd name="connsiteX8" fmla="*/ 0 w 2840430"/>
              <a:gd name="connsiteY8" fmla="*/ 3337854 h 3507229"/>
              <a:gd name="connsiteX9" fmla="*/ 0 w 2840430"/>
              <a:gd name="connsiteY9" fmla="*/ 169375 h 3507229"/>
              <a:gd name="connsiteX10" fmla="*/ 169375 w 2840430"/>
              <a:gd name="connsiteY10" fmla="*/ 0 h 350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0430" h="3507229">
                <a:moveTo>
                  <a:pt x="169375" y="0"/>
                </a:moveTo>
                <a:lnTo>
                  <a:pt x="2671056" y="0"/>
                </a:lnTo>
                <a:cubicBezTo>
                  <a:pt x="2741213" y="0"/>
                  <a:pt x="2801408" y="42656"/>
                  <a:pt x="2827121" y="103447"/>
                </a:cubicBezTo>
                <a:lnTo>
                  <a:pt x="2840430" y="169370"/>
                </a:lnTo>
                <a:lnTo>
                  <a:pt x="2840430" y="3337859"/>
                </a:lnTo>
                <a:lnTo>
                  <a:pt x="2827121" y="3403783"/>
                </a:lnTo>
                <a:cubicBezTo>
                  <a:pt x="2801408" y="3464574"/>
                  <a:pt x="2741213" y="3507229"/>
                  <a:pt x="2671056" y="3507229"/>
                </a:cubicBezTo>
                <a:lnTo>
                  <a:pt x="169375" y="3507229"/>
                </a:lnTo>
                <a:cubicBezTo>
                  <a:pt x="75832" y="3507229"/>
                  <a:pt x="0" y="3431397"/>
                  <a:pt x="0" y="3337854"/>
                </a:cubicBezTo>
                <a:lnTo>
                  <a:pt x="0" y="169375"/>
                </a:lnTo>
                <a:cubicBezTo>
                  <a:pt x="0" y="75832"/>
                  <a:pt x="75832" y="0"/>
                  <a:pt x="169375" y="0"/>
                </a:cubicBezTo>
                <a:close/>
              </a:path>
            </a:pathLst>
          </a:custGeom>
        </p:spPr>
      </p:pic>
      <p:sp>
        <p:nvSpPr>
          <p:cNvPr id="22" name="矩形: 圆角 11"/>
          <p:cNvSpPr/>
          <p:nvPr>
            <p:custDataLst>
              <p:tags r:id="rId12"/>
            </p:custDataLst>
          </p:nvPr>
        </p:nvSpPr>
        <p:spPr>
          <a:xfrm>
            <a:off x="8223675" y="1341756"/>
            <a:ext cx="3273404" cy="4932678"/>
          </a:xfrm>
          <a:prstGeom prst="roundRect">
            <a:avLst>
              <a:gd name="adj" fmla="val 4268"/>
            </a:avLst>
          </a:prstGeom>
          <a:solidFill>
            <a:srgbClr val="FFFFFF"/>
          </a:solidFill>
          <a:ln>
            <a:noFill/>
          </a:ln>
          <a:effectLst>
            <a:outerShdw blurRad="2032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8516429" y="5146920"/>
            <a:ext cx="2688940" cy="504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案例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5" name="图片 24" descr="/data/temp/c3d390a0-1f72-11f0-80b8-1ab25010afc6.jpgc3d390a0-1f72-11f0-80b8-1ab25010afc6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 l="30412" t="17562" r="2824"/>
          <a:stretch>
            <a:fillRect/>
          </a:stretch>
        </p:blipFill>
        <p:spPr>
          <a:xfrm>
            <a:off x="8440224" y="1533538"/>
            <a:ext cx="2840612" cy="3507454"/>
          </a:xfrm>
          <a:custGeom>
            <a:avLst/>
            <a:gdLst>
              <a:gd name="connsiteX0" fmla="*/ 169375 w 2840430"/>
              <a:gd name="connsiteY0" fmla="*/ 0 h 3507229"/>
              <a:gd name="connsiteX1" fmla="*/ 2671056 w 2840430"/>
              <a:gd name="connsiteY1" fmla="*/ 0 h 3507229"/>
              <a:gd name="connsiteX2" fmla="*/ 2827121 w 2840430"/>
              <a:gd name="connsiteY2" fmla="*/ 103447 h 3507229"/>
              <a:gd name="connsiteX3" fmla="*/ 2840430 w 2840430"/>
              <a:gd name="connsiteY3" fmla="*/ 169370 h 3507229"/>
              <a:gd name="connsiteX4" fmla="*/ 2840430 w 2840430"/>
              <a:gd name="connsiteY4" fmla="*/ 3337859 h 3507229"/>
              <a:gd name="connsiteX5" fmla="*/ 2827121 w 2840430"/>
              <a:gd name="connsiteY5" fmla="*/ 3403783 h 3507229"/>
              <a:gd name="connsiteX6" fmla="*/ 2671056 w 2840430"/>
              <a:gd name="connsiteY6" fmla="*/ 3507229 h 3507229"/>
              <a:gd name="connsiteX7" fmla="*/ 169375 w 2840430"/>
              <a:gd name="connsiteY7" fmla="*/ 3507229 h 3507229"/>
              <a:gd name="connsiteX8" fmla="*/ 0 w 2840430"/>
              <a:gd name="connsiteY8" fmla="*/ 3337854 h 3507229"/>
              <a:gd name="connsiteX9" fmla="*/ 0 w 2840430"/>
              <a:gd name="connsiteY9" fmla="*/ 169375 h 3507229"/>
              <a:gd name="connsiteX10" fmla="*/ 169375 w 2840430"/>
              <a:gd name="connsiteY10" fmla="*/ 0 h 350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0430" h="3507229">
                <a:moveTo>
                  <a:pt x="169375" y="0"/>
                </a:moveTo>
                <a:lnTo>
                  <a:pt x="2671056" y="0"/>
                </a:lnTo>
                <a:cubicBezTo>
                  <a:pt x="2741213" y="0"/>
                  <a:pt x="2801408" y="42656"/>
                  <a:pt x="2827121" y="103447"/>
                </a:cubicBezTo>
                <a:lnTo>
                  <a:pt x="2840430" y="169370"/>
                </a:lnTo>
                <a:lnTo>
                  <a:pt x="2840430" y="3337859"/>
                </a:lnTo>
                <a:lnTo>
                  <a:pt x="2827121" y="3403783"/>
                </a:lnTo>
                <a:cubicBezTo>
                  <a:pt x="2801408" y="3464574"/>
                  <a:pt x="2741213" y="3507229"/>
                  <a:pt x="2671056" y="3507229"/>
                </a:cubicBezTo>
                <a:lnTo>
                  <a:pt x="169375" y="3507229"/>
                </a:lnTo>
                <a:cubicBezTo>
                  <a:pt x="75832" y="3507229"/>
                  <a:pt x="0" y="3431397"/>
                  <a:pt x="0" y="3337854"/>
                </a:cubicBezTo>
                <a:lnTo>
                  <a:pt x="0" y="169375"/>
                </a:lnTo>
                <a:cubicBezTo>
                  <a:pt x="0" y="75832"/>
                  <a:pt x="75832" y="0"/>
                  <a:pt x="169375" y="0"/>
                </a:cubicBezTo>
                <a:close/>
              </a:path>
            </a:pathLst>
          </a:custGeom>
        </p:spPr>
      </p:pic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8514080" y="5699125"/>
            <a:ext cx="3006725" cy="4495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rgbClr val="262626"/>
                </a:solidFill>
                <a:latin typeface="+mn-ea"/>
                <a:cs typeface="+mn-ea"/>
              </a:rPr>
              <a:t>角色扮演，人物心理分析。</a:t>
            </a:r>
            <a:endParaRPr lang="zh-CN" altLang="en-US" sz="2000" dirty="0">
              <a:ln>
                <a:noFill/>
                <a:prstDash val="sysDot"/>
              </a:ln>
              <a:solidFill>
                <a:srgbClr val="262626"/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330783"/>
            <a:ext cx="12192635" cy="30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3" y="1246305"/>
            <a:ext cx="2468848" cy="5046109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图片 24" descr="/data/temp/c80a5f15-1f72-11f0-befe-7af80d49c292.jpgc80a5f15-1f72-11f0-befe-7af80d49c29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486" b="486"/>
          <a:stretch>
            <a:fillRect/>
          </a:stretch>
        </p:blipFill>
        <p:spPr>
          <a:xfrm>
            <a:off x="1193005" y="1346558"/>
            <a:ext cx="2238375" cy="4845600"/>
          </a:xfrm>
          <a:custGeom>
            <a:avLst/>
            <a:gdLst>
              <a:gd name="connsiteX0" fmla="*/ 840582 w 2238375"/>
              <a:gd name="connsiteY0" fmla="*/ 59648 h 4845600"/>
              <a:gd name="connsiteX1" fmla="*/ 737458 w 2238375"/>
              <a:gd name="connsiteY1" fmla="*/ 128003 h 4845600"/>
              <a:gd name="connsiteX2" fmla="*/ 728663 w 2238375"/>
              <a:gd name="connsiteY2" fmla="*/ 171567 h 4845600"/>
              <a:gd name="connsiteX3" fmla="*/ 737458 w 2238375"/>
              <a:gd name="connsiteY3" fmla="*/ 215130 h 4845600"/>
              <a:gd name="connsiteX4" fmla="*/ 840582 w 2238375"/>
              <a:gd name="connsiteY4" fmla="*/ 283485 h 4845600"/>
              <a:gd name="connsiteX5" fmla="*/ 1390649 w 2238375"/>
              <a:gd name="connsiteY5" fmla="*/ 283486 h 4845600"/>
              <a:gd name="connsiteX6" fmla="*/ 1502568 w 2238375"/>
              <a:gd name="connsiteY6" fmla="*/ 171567 h 4845600"/>
              <a:gd name="connsiteX7" fmla="*/ 1502569 w 2238375"/>
              <a:gd name="connsiteY7" fmla="*/ 171567 h 4845600"/>
              <a:gd name="connsiteX8" fmla="*/ 1390650 w 2238375"/>
              <a:gd name="connsiteY8" fmla="*/ 59648 h 4845600"/>
              <a:gd name="connsiteX9" fmla="*/ 265628 w 2238375"/>
              <a:gd name="connsiteY9" fmla="*/ 0 h 4845600"/>
              <a:gd name="connsiteX10" fmla="*/ 1972747 w 2238375"/>
              <a:gd name="connsiteY10" fmla="*/ 0 h 4845600"/>
              <a:gd name="connsiteX11" fmla="*/ 2238375 w 2238375"/>
              <a:gd name="connsiteY11" fmla="*/ 265628 h 4845600"/>
              <a:gd name="connsiteX12" fmla="*/ 2238375 w 2238375"/>
              <a:gd name="connsiteY12" fmla="*/ 4579972 h 4845600"/>
              <a:gd name="connsiteX13" fmla="*/ 1972747 w 2238375"/>
              <a:gd name="connsiteY13" fmla="*/ 4845600 h 4845600"/>
              <a:gd name="connsiteX14" fmla="*/ 265628 w 2238375"/>
              <a:gd name="connsiteY14" fmla="*/ 4845600 h 4845600"/>
              <a:gd name="connsiteX15" fmla="*/ 0 w 2238375"/>
              <a:gd name="connsiteY15" fmla="*/ 4579972 h 4845600"/>
              <a:gd name="connsiteX16" fmla="*/ 0 w 2238375"/>
              <a:gd name="connsiteY16" fmla="*/ 265628 h 4845600"/>
              <a:gd name="connsiteX17" fmla="*/ 265628 w 2238375"/>
              <a:gd name="connsiteY17" fmla="*/ 0 h 48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8375" h="4845600">
                <a:moveTo>
                  <a:pt x="840582" y="59648"/>
                </a:moveTo>
                <a:cubicBezTo>
                  <a:pt x="794224" y="59648"/>
                  <a:pt x="754449" y="87834"/>
                  <a:pt x="737458" y="128003"/>
                </a:cubicBezTo>
                <a:lnTo>
                  <a:pt x="728663" y="171567"/>
                </a:lnTo>
                <a:lnTo>
                  <a:pt x="737458" y="215130"/>
                </a:lnTo>
                <a:cubicBezTo>
                  <a:pt x="754449" y="255299"/>
                  <a:pt x="794224" y="283485"/>
                  <a:pt x="840582" y="283485"/>
                </a:cubicBezTo>
                <a:lnTo>
                  <a:pt x="1390649" y="283486"/>
                </a:lnTo>
                <a:cubicBezTo>
                  <a:pt x="1452460" y="283486"/>
                  <a:pt x="1502568" y="233378"/>
                  <a:pt x="1502568" y="171567"/>
                </a:cubicBezTo>
                <a:lnTo>
                  <a:pt x="1502569" y="171567"/>
                </a:lnTo>
                <a:cubicBezTo>
                  <a:pt x="1502569" y="109756"/>
                  <a:pt x="1452461" y="59648"/>
                  <a:pt x="1390650" y="59648"/>
                </a:cubicBezTo>
                <a:close/>
                <a:moveTo>
                  <a:pt x="265628" y="0"/>
                </a:moveTo>
                <a:lnTo>
                  <a:pt x="1972747" y="0"/>
                </a:lnTo>
                <a:cubicBezTo>
                  <a:pt x="2119449" y="0"/>
                  <a:pt x="2238375" y="118926"/>
                  <a:pt x="2238375" y="265628"/>
                </a:cubicBezTo>
                <a:lnTo>
                  <a:pt x="2238375" y="4579972"/>
                </a:lnTo>
                <a:cubicBezTo>
                  <a:pt x="2238375" y="4726674"/>
                  <a:pt x="2119449" y="4845600"/>
                  <a:pt x="1972747" y="4845600"/>
                </a:cubicBezTo>
                <a:lnTo>
                  <a:pt x="265628" y="4845600"/>
                </a:lnTo>
                <a:cubicBezTo>
                  <a:pt x="118926" y="4845600"/>
                  <a:pt x="0" y="4726674"/>
                  <a:pt x="0" y="4579972"/>
                </a:cubicBezTo>
                <a:lnTo>
                  <a:pt x="0" y="265628"/>
                </a:lnTo>
                <a:cubicBezTo>
                  <a:pt x="0" y="118926"/>
                  <a:pt x="118926" y="0"/>
                  <a:pt x="265628" y="0"/>
                </a:cubicBez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侧面6：自知</a:t>
            </a:r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4722726" y="2731452"/>
            <a:ext cx="775178" cy="775178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4078784" y="4183892"/>
            <a:ext cx="2063062" cy="6793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FFFFFF"/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solidFill>
                  <a:srgbClr val="FFFFFF"/>
                </a:solidFill>
                <a:latin typeface="+mn-ea"/>
                <a:cs typeface="+mn-ea"/>
              </a:rPr>
              <a:t>自我认知，了解思维局限。</a:t>
            </a:r>
            <a:endParaRPr lang="zh-CN" altLang="en-US" sz="20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4078784" y="3699065"/>
            <a:ext cx="2063062" cy="3814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+mn-ea"/>
                <a:cs typeface="+mn-ea"/>
              </a:rPr>
              <a:t>定义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10"/>
            </p:custDataLst>
          </p:nvPr>
        </p:nvSpPr>
        <p:spPr>
          <a:xfrm>
            <a:off x="7374651" y="2731452"/>
            <a:ext cx="775178" cy="775178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6730709" y="4183892"/>
            <a:ext cx="2063062" cy="6793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FFFFFF"/>
                </a:solidFill>
                <a:latin typeface="+mn-ea"/>
                <a:cs typeface="+mn-ea"/>
              </a:rPr>
              <a:t>元认知、自我反思。</a:t>
            </a:r>
            <a:endParaRPr lang="zh-CN" altLang="en-US" sz="20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6730709" y="3699065"/>
            <a:ext cx="2063062" cy="3814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+mn-ea"/>
                <a:cs typeface="+mn-ea"/>
              </a:rPr>
              <a:t>关键特征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8" name="圆角矩形 17"/>
          <p:cNvSpPr/>
          <p:nvPr>
            <p:custDataLst>
              <p:tags r:id="rId13"/>
            </p:custDataLst>
          </p:nvPr>
        </p:nvSpPr>
        <p:spPr>
          <a:xfrm>
            <a:off x="10026576" y="2731452"/>
            <a:ext cx="775178" cy="775178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9382635" y="4183892"/>
            <a:ext cx="2063062" cy="6793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FFFFFF"/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solidFill>
                  <a:srgbClr val="FFFFFF"/>
                </a:solidFill>
                <a:latin typeface="+mn-ea"/>
                <a:cs typeface="+mn-ea"/>
              </a:rPr>
              <a:t>学习过程复盘，错题归因分析。</a:t>
            </a:r>
            <a:endParaRPr lang="zh-CN" altLang="en-US" sz="20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5"/>
            </p:custDataLst>
          </p:nvPr>
        </p:nvSpPr>
        <p:spPr>
          <a:xfrm>
            <a:off x="9382635" y="3699065"/>
            <a:ext cx="2063062" cy="3814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+mn-ea"/>
                <a:cs typeface="+mn-ea"/>
              </a:rPr>
              <a:t>案例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3" name="图片 22" descr="343439383331313b343532303032303bb8f6c8cbd0c5cfa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85445" y="2942247"/>
            <a:ext cx="353590" cy="353590"/>
          </a:xfrm>
          <a:prstGeom prst="rect">
            <a:avLst/>
          </a:prstGeom>
          <a:effectLst/>
        </p:spPr>
      </p:pic>
      <p:pic>
        <p:nvPicPr>
          <p:cNvPr id="24" name="图片 23" descr="343439383331313b343532303032333bc6f3d2b5bcf2bde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37371" y="2942247"/>
            <a:ext cx="353590" cy="353590"/>
          </a:xfrm>
          <a:prstGeom prst="rect">
            <a:avLst/>
          </a:prstGeom>
          <a:effectLst/>
        </p:spPr>
      </p:pic>
      <p:pic>
        <p:nvPicPr>
          <p:cNvPr id="26" name="图片 25" descr="343439383331313b343532303033323bd3a6d3c3b9dcc0ed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933520" y="2942247"/>
            <a:ext cx="353590" cy="353590"/>
          </a:xfrm>
          <a:prstGeom prst="rect">
            <a:avLst/>
          </a:prstGeom>
          <a:effectLst/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教学案例应用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05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案例1：语文课《背影》</a:t>
            </a: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96000" y="2324989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</a:t>
            </a: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通过分析《背影》的篇章结构和写作技巧，帮助学生理解文章的组织方式。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96000" y="1668365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解释文章结构和手法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696000" y="4625713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学生学习并尝试运用《背影》中的写作技巧，以提高自己的写作能力。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695960" y="3960495"/>
            <a:ext cx="2334895" cy="60833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应用写作手法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8209072" y="3449632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通过故事和情感共鸣，引导学生深入体会文章中的亲情和情感表达。</a:t>
            </a:r>
            <a:endParaRPr lang="zh-CN" altLang="en-US" sz="20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8631347" y="2782213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情感内涵的阐明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5" name="图片 24" descr="/data/temp/cb0b4301-1f72-11f0-b40c-0e7610dfb437.jpgcb0b4301-1f72-11f0-b40c-0e7610dfb43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4318226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" name="图片 25" descr="/data/temp/cb0b4356-1f72-11f0-b40c-0e7610dfb437.jpgcb0b4356-1f72-11f0-b40c-0e7610dfb437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2588" r="12588"/>
          <a:stretch>
            <a:fillRect/>
          </a:stretch>
        </p:blipFill>
        <p:spPr>
          <a:xfrm>
            <a:off x="6278572" y="2882548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图片 26" descr="/data/temp/cb0b4328-1f72-11f0-b40c-0e7610dfb437.jpgcb0b4328-1f72-11f0-b40c-0e7610dfb43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八边形 1"/>
          <p:cNvSpPr/>
          <p:nvPr>
            <p:custDataLst>
              <p:tags r:id="rId14"/>
            </p:custDataLst>
          </p:nvPr>
        </p:nvSpPr>
        <p:spPr>
          <a:xfrm>
            <a:off x="4318226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8" name="八边形 17"/>
          <p:cNvSpPr/>
          <p:nvPr>
            <p:custDataLst>
              <p:tags r:id="rId15"/>
            </p:custDataLst>
          </p:nvPr>
        </p:nvSpPr>
        <p:spPr>
          <a:xfrm>
            <a:off x="7391785" y="3996395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9" name="八边形 18"/>
          <p:cNvSpPr/>
          <p:nvPr>
            <p:custDataLst>
              <p:tags r:id="rId16"/>
            </p:custDataLst>
          </p:nvPr>
        </p:nvSpPr>
        <p:spPr>
          <a:xfrm>
            <a:off x="4318226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c7bbbb03-1f72-11f0-b099-b6a834d47767.jpgc7bbbb03-1f72-11f0-b099-b6a834d4776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921" r="921"/>
          <a:stretch>
            <a:fillRect/>
          </a:stretch>
        </p:blipFill>
        <p:spPr>
          <a:xfrm>
            <a:off x="696595" y="1411605"/>
            <a:ext cx="10800080" cy="29933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760075" y="4054513"/>
            <a:ext cx="1195070" cy="735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custDataLst>
              <p:tags r:id="rId4"/>
            </p:custDataLst>
          </p:nvPr>
        </p:nvSpPr>
        <p:spPr>
          <a:xfrm rot="10800000">
            <a:off x="11098213" y="4222153"/>
            <a:ext cx="531495" cy="4006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1" h="986">
                <a:moveTo>
                  <a:pt x="1262" y="0"/>
                </a:moveTo>
                <a:lnTo>
                  <a:pt x="1351" y="188"/>
                </a:lnTo>
                <a:cubicBezTo>
                  <a:pt x="1260" y="218"/>
                  <a:pt x="1195" y="260"/>
                  <a:pt x="1155" y="314"/>
                </a:cubicBezTo>
                <a:cubicBezTo>
                  <a:pt x="1116" y="369"/>
                  <a:pt x="1095" y="440"/>
                  <a:pt x="1093" y="530"/>
                </a:cubicBezTo>
                <a:lnTo>
                  <a:pt x="1314" y="530"/>
                </a:lnTo>
                <a:lnTo>
                  <a:pt x="1314" y="986"/>
                </a:lnTo>
                <a:lnTo>
                  <a:pt x="858" y="986"/>
                </a:lnTo>
                <a:lnTo>
                  <a:pt x="858" y="660"/>
                </a:lnTo>
                <a:cubicBezTo>
                  <a:pt x="858" y="528"/>
                  <a:pt x="870" y="424"/>
                  <a:pt x="893" y="348"/>
                </a:cubicBezTo>
                <a:cubicBezTo>
                  <a:pt x="916" y="272"/>
                  <a:pt x="959" y="203"/>
                  <a:pt x="1022" y="143"/>
                </a:cubicBezTo>
                <a:cubicBezTo>
                  <a:pt x="1084" y="82"/>
                  <a:pt x="1164" y="35"/>
                  <a:pt x="1262" y="0"/>
                </a:cubicBezTo>
                <a:close/>
                <a:moveTo>
                  <a:pt x="404" y="0"/>
                </a:moveTo>
                <a:lnTo>
                  <a:pt x="493" y="188"/>
                </a:lnTo>
                <a:cubicBezTo>
                  <a:pt x="402" y="218"/>
                  <a:pt x="337" y="260"/>
                  <a:pt x="297" y="314"/>
                </a:cubicBezTo>
                <a:cubicBezTo>
                  <a:pt x="258" y="369"/>
                  <a:pt x="237" y="440"/>
                  <a:pt x="235" y="530"/>
                </a:cubicBezTo>
                <a:lnTo>
                  <a:pt x="456" y="530"/>
                </a:lnTo>
                <a:lnTo>
                  <a:pt x="456" y="986"/>
                </a:lnTo>
                <a:lnTo>
                  <a:pt x="0" y="986"/>
                </a:lnTo>
                <a:lnTo>
                  <a:pt x="0" y="660"/>
                </a:lnTo>
                <a:cubicBezTo>
                  <a:pt x="0" y="528"/>
                  <a:pt x="12" y="424"/>
                  <a:pt x="35" y="348"/>
                </a:cubicBezTo>
                <a:cubicBezTo>
                  <a:pt x="58" y="272"/>
                  <a:pt x="101" y="203"/>
                  <a:pt x="164" y="143"/>
                </a:cubicBezTo>
                <a:cubicBezTo>
                  <a:pt x="226" y="82"/>
                  <a:pt x="306" y="35"/>
                  <a:pt x="404" y="0"/>
                </a:cubicBezTo>
                <a:close/>
              </a:path>
            </a:pathLst>
          </a:custGeom>
          <a:solidFill>
            <a:schemeClr val="lt1">
              <a:lumMod val="95000"/>
            </a:schemeClr>
          </a:solidFill>
          <a:effectLst/>
        </p:spPr>
        <p:txBody>
          <a:bodyPr vert="horz" wrap="square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6600">
              <a:solidFill>
                <a:schemeClr val="bg1">
                  <a:lumMod val="95000"/>
                </a:schemeClr>
              </a:solidFill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/>
              <a:t>案例1：语文课《背影》</a:t>
            </a:r>
            <a:endParaRPr lang="zh-CN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695960" y="5215890"/>
            <a:ext cx="297688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</a:t>
            </a:r>
            <a:r>
              <a:rPr lang="zh-CN" altLang="en-US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分析《背影》所处时代背景对文章情感和主题的影响，增强学生的历史意识。</a:t>
            </a:r>
            <a:endParaRPr lang="zh-CN" altLang="en-US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178560" y="4792028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时代背景的洞察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7570470" y="5215890"/>
            <a:ext cx="31178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 </a:t>
            </a:r>
            <a:r>
              <a:rPr lang="zh-CN" altLang="en-US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反思个人阅读《背影》的感受和理解过程，提升自我认知和批判性思维。</a:t>
            </a:r>
            <a:endParaRPr lang="zh-CN" altLang="en-US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7835900" y="4768215"/>
            <a:ext cx="2920365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自知阅读感受和理解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109085" y="5215890"/>
            <a:ext cx="305054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  </a:t>
            </a:r>
            <a:r>
              <a:rPr lang="zh-CN" altLang="en-US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通过角色扮演和心理分析，让学生体会作者的情感和文中人物的心理状态。</a:t>
            </a:r>
            <a:endParaRPr lang="zh-CN" altLang="en-US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4446905" y="4768215"/>
            <a:ext cx="294259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神入作者和人物心理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389255" y="-22225"/>
            <a:ext cx="1525270" cy="1398270"/>
          </a:xfrm>
        </p:spPr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2" name="标题 1"/>
          <p:cNvSpPr/>
          <p:nvPr>
            <p:ph type="title"/>
          </p:nvPr>
        </p:nvSpPr>
        <p:spPr>
          <a:xfrm>
            <a:off x="1481455" y="376555"/>
            <a:ext cx="4918075" cy="892810"/>
          </a:xfrm>
        </p:spPr>
        <p:txBody>
          <a:bodyPr/>
          <a:p>
            <a:r>
              <a:rPr lang="zh-CN" altLang="en-US"/>
              <a:t>具体</a:t>
            </a:r>
            <a:r>
              <a:rPr lang="zh-CN" altLang="en-US"/>
              <a:t>内容</a:t>
            </a:r>
            <a:endParaRPr lang="zh-CN" altLang="en-US"/>
          </a:p>
        </p:txBody>
      </p:sp>
      <p:pic>
        <p:nvPicPr>
          <p:cNvPr id="3" name="图片 2" descr="IMG_3853(20250422-201928)"/>
          <p:cNvPicPr>
            <a:picLocks noChangeAspect="1"/>
          </p:cNvPicPr>
          <p:nvPr/>
        </p:nvPicPr>
        <p:blipFill>
          <a:blip r:embed="rId2"/>
          <a:srcRect t="14435" b="23250"/>
          <a:stretch>
            <a:fillRect/>
          </a:stretch>
        </p:blipFill>
        <p:spPr>
          <a:xfrm>
            <a:off x="1580515" y="1269365"/>
            <a:ext cx="9765030" cy="45427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案例2：数学课概率问题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5960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4417279" y="1416072"/>
            <a:ext cx="3358599" cy="4643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8137963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9" name="图片 8" descr="/data/temp/c74333a3-1f72-11f0-b099-b6a834d47767.jpgc74333a3-1f72-11f0-b099-b6a834d4776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8156" b="8156"/>
          <a:stretch>
            <a:fillRect/>
          </a:stretch>
        </p:blipFill>
        <p:spPr>
          <a:xfrm>
            <a:off x="8137963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" name="图片 18" descr="/data/temp/c74332c5-1f72-11f0-b099-b6a834d47767.jpgc74332c5-1f72-11f0-b099-b6a834d4776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7417" b="7417"/>
          <a:stretch>
            <a:fillRect/>
          </a:stretch>
        </p:blipFill>
        <p:spPr>
          <a:xfrm>
            <a:off x="4417279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20" name="图片 19" descr="/data/temp/c74331d4-1f72-11f0-b099-b6a834d47767.jpgc74331d4-1f72-11f0-b099-b6a834d47767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8904" b="8904"/>
          <a:stretch>
            <a:fillRect/>
          </a:stretch>
        </p:blipFill>
        <p:spPr>
          <a:xfrm>
            <a:off x="695960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1052851" y="3505980"/>
            <a:ext cx="2661228" cy="5327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解释概率计算原理</a:t>
            </a:r>
            <a:endParaRPr lang="zh-CN" altLang="en-US" sz="19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1052216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向学生清晰解释概率计算的基本原理，帮助他们理解数学概念。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3"/>
            </p:custDataLst>
          </p:nvPr>
        </p:nvSpPr>
        <p:spPr>
          <a:xfrm>
            <a:off x="4774170" y="3505980"/>
            <a:ext cx="2659955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rgbClr val="FFFFFF"/>
                </a:solidFill>
                <a:latin typeface="+mn-ea"/>
                <a:cs typeface="+mn-ea"/>
              </a:rPr>
              <a:t>实际案例阐明意义</a:t>
            </a:r>
            <a:endParaRPr lang="zh-CN" altLang="en-US" sz="19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4773535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FFFFFF"/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solidFill>
                  <a:srgbClr val="FFFFFF"/>
                </a:solidFill>
                <a:latin typeface="+mn-ea"/>
                <a:cs typeface="+mn-ea"/>
              </a:rPr>
              <a:t>通过具体案例展示概率在现实生活中的应用，增强学生对概念的理解。</a:t>
            </a:r>
            <a:endParaRPr lang="zh-CN" altLang="en-US" sz="20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8496124" y="3505980"/>
            <a:ext cx="2658049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应用知识解决实际问题</a:t>
            </a:r>
            <a:endParaRPr lang="zh-CN" altLang="en-US" sz="19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8494219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鼓励学生将概率知识应用于解决实际问题，如游戏中的概率计算。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案例2：数学课概率问题</a:t>
            </a:r>
            <a:endParaRPr lang="zh-CN" altLang="en-US"/>
          </a:p>
        </p:txBody>
      </p:sp>
      <p:pic>
        <p:nvPicPr>
          <p:cNvPr id="8" name="图片 7" descr="/data/temp/c79ca74a-1f72-11f0-b988-96a26d88e9b9.jpgc79ca74a-1f72-11f0-b988-96a26d88e9b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5570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66" name="圆角矩形 65"/>
          <p:cNvSpPr/>
          <p:nvPr>
            <p:custDataLst>
              <p:tags r:id="rId4"/>
            </p:custDataLst>
          </p:nvPr>
        </p:nvSpPr>
        <p:spPr>
          <a:xfrm>
            <a:off x="1000441" y="3030616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7" name="圆角矩形 35"/>
          <p:cNvSpPr/>
          <p:nvPr>
            <p:custDataLst>
              <p:tags r:id="rId5"/>
            </p:custDataLst>
          </p:nvPr>
        </p:nvSpPr>
        <p:spPr>
          <a:xfrm>
            <a:off x="635316" y="3336051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理解不同解题思路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圆角矩形 30"/>
          <p:cNvSpPr/>
          <p:nvPr>
            <p:custDataLst>
              <p:tags r:id="rId6"/>
            </p:custDataLst>
          </p:nvPr>
        </p:nvSpPr>
        <p:spPr>
          <a:xfrm>
            <a:off x="1000441" y="1374536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5316" y="1680606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分析常见误区和错误理解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2968625" y="1468755"/>
            <a:ext cx="4512310" cy="11715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探讨学生在学习概率时常犯的错误，帮助他们洞察并纠正这些误区。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2968942" y="3029981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分析不同解题方法背后的逻辑，促进学生对概率问题的深入理解。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3" name="圆角矩形 72"/>
          <p:cNvSpPr/>
          <p:nvPr>
            <p:custDataLst>
              <p:tags r:id="rId10"/>
            </p:custDataLst>
          </p:nvPr>
        </p:nvSpPr>
        <p:spPr>
          <a:xfrm>
            <a:off x="1000441" y="4686062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2" name="圆角矩形 35"/>
          <p:cNvSpPr/>
          <p:nvPr>
            <p:custDataLst>
              <p:tags r:id="rId11"/>
            </p:custDataLst>
          </p:nvPr>
        </p:nvSpPr>
        <p:spPr>
          <a:xfrm>
            <a:off x="635316" y="4992132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反思学习难点和理解偏差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2968942" y="4685427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引导学生反思在学习概率时遇到的难点和自己的理解偏差，促进自我提升。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cb19bb47-1f72-11f0-86cf-b65f2f2ddc3e.jpgcb19bb47-1f72-11f0-86cf-b65f2f2ddc3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1" b="41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25270" y="3378835"/>
            <a:ext cx="9474200" cy="720090"/>
          </a:xfrm>
        </p:spPr>
        <p:txBody>
          <a:bodyPr anchor="ctr" anchorCtr="0"/>
          <a:lstStyle/>
          <a:p>
            <a:r>
              <a:rPr lang="zh-CN" altLang="en-US">
                <a:solidFill>
                  <a:srgbClr val="000000"/>
                </a:solidFill>
              </a:rPr>
              <a:t>总结回顾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044575" y="4785361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</a:t>
            </a:r>
            <a:r>
              <a:rPr lang="zh-CN" altLang="en-US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六侧面是理解的六个维度：解释、阐明、应用、洞察、神入、自知。</a:t>
            </a:r>
            <a:endParaRPr lang="zh-CN" altLang="en-US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527175" y="4325621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核心要点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7919085" y="4785360"/>
            <a:ext cx="29654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</a:t>
            </a:r>
            <a:r>
              <a:rPr lang="zh-CN" altLang="en-US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将六侧面融入日常</a:t>
            </a:r>
            <a:r>
              <a:rPr lang="zh-CN" altLang="en-US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教学，提升教学质量。</a:t>
            </a:r>
            <a:endParaRPr lang="zh-CN" altLang="en-US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8642985" y="4325621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行动号召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4530090" y="4785360"/>
            <a:ext cx="3058795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</a:t>
            </a:r>
            <a:r>
              <a:rPr lang="zh-CN" altLang="en-US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指导教学设计，促进深度学习，帮助教师从多维度培养学生的理解能力。</a:t>
            </a:r>
            <a:endParaRPr lang="zh-CN" altLang="en-US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5241925" y="4325621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重要意义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/data/temp/ca0f7254-1f72-11f0-bd75-ae5b8d3c962e.jpgca0f7254-1f72-11f0-bd75-ae5b8d3c962e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1957" r="11957"/>
          <a:stretch>
            <a:fillRect/>
          </a:stretch>
        </p:blipFill>
        <p:spPr>
          <a:xfrm>
            <a:off x="2274927" y="1799464"/>
            <a:ext cx="2627340" cy="2805145"/>
          </a:xfrm>
          <a:custGeom>
            <a:avLst/>
            <a:gdLst>
              <a:gd name="connsiteX0" fmla="*/ 1313698 w 2627403"/>
              <a:gd name="connsiteY0" fmla="*/ 0 h 2805212"/>
              <a:gd name="connsiteX1" fmla="*/ 1393218 w 2627403"/>
              <a:gd name="connsiteY1" fmla="*/ 19125 h 2805212"/>
              <a:gd name="connsiteX2" fmla="*/ 2529110 w 2627403"/>
              <a:gd name="connsiteY2" fmla="*/ 587071 h 2805212"/>
              <a:gd name="connsiteX3" fmla="*/ 2627403 w 2627403"/>
              <a:gd name="connsiteY3" fmla="*/ 746105 h 2805212"/>
              <a:gd name="connsiteX4" fmla="*/ 2627403 w 2627403"/>
              <a:gd name="connsiteY4" fmla="*/ 2059094 h 2805212"/>
              <a:gd name="connsiteX5" fmla="*/ 2529117 w 2627403"/>
              <a:gd name="connsiteY5" fmla="*/ 2218139 h 2805212"/>
              <a:gd name="connsiteX6" fmla="*/ 1393225 w 2627403"/>
              <a:gd name="connsiteY6" fmla="*/ 2786085 h 2805212"/>
              <a:gd name="connsiteX7" fmla="*/ 1234185 w 2627403"/>
              <a:gd name="connsiteY7" fmla="*/ 2786089 h 2805212"/>
              <a:gd name="connsiteX8" fmla="*/ 98293 w 2627403"/>
              <a:gd name="connsiteY8" fmla="*/ 2218143 h 2805212"/>
              <a:gd name="connsiteX9" fmla="*/ 0 w 2627403"/>
              <a:gd name="connsiteY9" fmla="*/ 2059109 h 2805212"/>
              <a:gd name="connsiteX10" fmla="*/ 0 w 2627403"/>
              <a:gd name="connsiteY10" fmla="*/ 746120 h 2805212"/>
              <a:gd name="connsiteX11" fmla="*/ 98286 w 2627403"/>
              <a:gd name="connsiteY11" fmla="*/ 587075 h 2805212"/>
              <a:gd name="connsiteX12" fmla="*/ 1234178 w 2627403"/>
              <a:gd name="connsiteY12" fmla="*/ 19129 h 2805212"/>
              <a:gd name="connsiteX13" fmla="*/ 1313698 w 2627403"/>
              <a:gd name="connsiteY13" fmla="*/ 0 h 28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403" h="2805212">
                <a:moveTo>
                  <a:pt x="1313698" y="0"/>
                </a:moveTo>
                <a:cubicBezTo>
                  <a:pt x="1340707" y="-1"/>
                  <a:pt x="1367716" y="6374"/>
                  <a:pt x="1393218" y="19125"/>
                </a:cubicBezTo>
                <a:cubicBezTo>
                  <a:pt x="1444222" y="44627"/>
                  <a:pt x="2467209" y="556120"/>
                  <a:pt x="2529110" y="587071"/>
                </a:cubicBezTo>
                <a:cubicBezTo>
                  <a:pt x="2591012" y="618021"/>
                  <a:pt x="2627404" y="676896"/>
                  <a:pt x="2627403" y="746105"/>
                </a:cubicBezTo>
                <a:lnTo>
                  <a:pt x="2627403" y="2059094"/>
                </a:lnTo>
                <a:cubicBezTo>
                  <a:pt x="2627404" y="2128301"/>
                  <a:pt x="2591020" y="2187187"/>
                  <a:pt x="2529117" y="2218139"/>
                </a:cubicBezTo>
                <a:cubicBezTo>
                  <a:pt x="2467217" y="2249089"/>
                  <a:pt x="1444230" y="2760582"/>
                  <a:pt x="1393225" y="2786085"/>
                </a:cubicBezTo>
                <a:cubicBezTo>
                  <a:pt x="1342222" y="2811586"/>
                  <a:pt x="1285190" y="2811590"/>
                  <a:pt x="1234185" y="2786089"/>
                </a:cubicBezTo>
                <a:cubicBezTo>
                  <a:pt x="1183181" y="2760586"/>
                  <a:pt x="160195" y="2249092"/>
                  <a:pt x="98293" y="2218143"/>
                </a:cubicBezTo>
                <a:cubicBezTo>
                  <a:pt x="36393" y="2187191"/>
                  <a:pt x="1" y="2128316"/>
                  <a:pt x="0" y="2059109"/>
                </a:cubicBezTo>
                <a:cubicBezTo>
                  <a:pt x="1" y="1989900"/>
                  <a:pt x="1" y="815327"/>
                  <a:pt x="0" y="746120"/>
                </a:cubicBezTo>
                <a:cubicBezTo>
                  <a:pt x="1" y="676911"/>
                  <a:pt x="36386" y="618025"/>
                  <a:pt x="98286" y="587075"/>
                </a:cubicBezTo>
                <a:cubicBezTo>
                  <a:pt x="160188" y="556123"/>
                  <a:pt x="1183174" y="44630"/>
                  <a:pt x="1234178" y="19129"/>
                </a:cubicBezTo>
                <a:cubicBezTo>
                  <a:pt x="1259681" y="6378"/>
                  <a:pt x="1286689" y="1"/>
                  <a:pt x="1313698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5440421" y="2866815"/>
            <a:ext cx="4162325" cy="1104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n>
                  <a:noFill/>
                  <a:prstDash val="sysDot"/>
                </a:ln>
                <a:solidFill>
                  <a:schemeClr val="accent2"/>
                </a:solidFill>
                <a:latin typeface="+mn-ea"/>
                <a:cs typeface="+mn-ea"/>
              </a:rPr>
              <a:t>感谢聆听，期待共同进步。</a:t>
            </a:r>
            <a:endParaRPr lang="zh-CN" altLang="en-US" sz="2800">
              <a:ln>
                <a:noFill/>
                <a:prstDash val="sysDot"/>
              </a:ln>
              <a:solidFill>
                <a:schemeClr val="accent2"/>
              </a:solidFill>
              <a:latin typeface="+mn-ea"/>
              <a:cs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389255" y="-22225"/>
            <a:ext cx="1525270" cy="1398270"/>
          </a:xfrm>
        </p:spPr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2" name="标题 1"/>
          <p:cNvSpPr/>
          <p:nvPr>
            <p:ph type="title"/>
          </p:nvPr>
        </p:nvSpPr>
        <p:spPr>
          <a:xfrm>
            <a:off x="1481455" y="376555"/>
            <a:ext cx="4918075" cy="892810"/>
          </a:xfrm>
        </p:spPr>
        <p:txBody>
          <a:bodyPr/>
          <a:p>
            <a:r>
              <a:rPr lang="zh-CN" altLang="en-US"/>
              <a:t>具体</a:t>
            </a:r>
            <a:r>
              <a:rPr lang="zh-CN" altLang="en-US"/>
              <a:t>内容</a:t>
            </a:r>
            <a:endParaRPr lang="zh-CN" altLang="en-US"/>
          </a:p>
        </p:txBody>
      </p:sp>
      <p:pic>
        <p:nvPicPr>
          <p:cNvPr id="4" name="图片 3" descr="IMG_3854(20250422-201930)"/>
          <p:cNvPicPr>
            <a:picLocks noChangeAspect="1"/>
          </p:cNvPicPr>
          <p:nvPr/>
        </p:nvPicPr>
        <p:blipFill>
          <a:blip r:embed="rId2"/>
          <a:srcRect t="28213" b="30824"/>
          <a:stretch>
            <a:fillRect/>
          </a:stretch>
        </p:blipFill>
        <p:spPr>
          <a:xfrm>
            <a:off x="1110615" y="1436370"/>
            <a:ext cx="10205720" cy="429958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76935" y="3347720"/>
            <a:ext cx="5760085" cy="2051685"/>
          </a:xfrm>
        </p:spPr>
        <p:txBody>
          <a:bodyPr/>
          <a:lstStyle/>
          <a:p>
            <a:r>
              <a:rPr lang="zh-CN" altLang="en-US"/>
              <a:t>理解六侧面的背景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传统教学的局限</a:t>
            </a:r>
            <a:endParaRPr lang="zh-CN" altLang="en-US"/>
          </a:p>
        </p:txBody>
      </p:sp>
      <p:pic>
        <p:nvPicPr>
          <p:cNvPr id="8" name="图片 7" descr="/data/temp/bc532c72-1f72-11f0-b102-3240da73a9bd.jpgbc532c72-1f72-11f0-b102-3240da73a9b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4681" r="14740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31" name="圆角矩形 30"/>
          <p:cNvSpPr/>
          <p:nvPr>
            <p:custDataLst>
              <p:tags r:id="rId4"/>
            </p:custDataLst>
          </p:nvPr>
        </p:nvSpPr>
        <p:spPr>
          <a:xfrm>
            <a:off x="1000157" y="1742344"/>
            <a:ext cx="6727158" cy="1763272"/>
          </a:xfrm>
          <a:prstGeom prst="roundRect">
            <a:avLst>
              <a:gd name="adj" fmla="val 11525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5"/>
            </p:custDataLst>
          </p:nvPr>
        </p:nvSpPr>
        <p:spPr>
          <a:xfrm>
            <a:off x="634999" y="2263726"/>
            <a:ext cx="2088187" cy="720065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知识灌输 vs 理解缺失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2961848" y="1909364"/>
            <a:ext cx="4519699" cy="142862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传统教学多以知识传授为主，学生被动接受，缺乏对知识的深入理解和应用能力。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6" name="圆角矩形 65"/>
          <p:cNvSpPr/>
          <p:nvPr>
            <p:custDataLst>
              <p:tags r:id="rId7"/>
            </p:custDataLst>
          </p:nvPr>
        </p:nvSpPr>
        <p:spPr>
          <a:xfrm>
            <a:off x="1000157" y="3887566"/>
            <a:ext cx="6727158" cy="1763272"/>
          </a:xfrm>
          <a:prstGeom prst="roundRect">
            <a:avLst>
              <a:gd name="adj" fmla="val 11525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ym typeface="+mn-ea"/>
            </a:endParaRPr>
          </a:p>
        </p:txBody>
      </p:sp>
      <p:sp>
        <p:nvSpPr>
          <p:cNvPr id="4" name="圆角矩形 35"/>
          <p:cNvSpPr/>
          <p:nvPr>
            <p:custDataLst>
              <p:tags r:id="rId8"/>
            </p:custDataLst>
          </p:nvPr>
        </p:nvSpPr>
        <p:spPr>
          <a:xfrm>
            <a:off x="634999" y="4408948"/>
            <a:ext cx="2088187" cy="720065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被动接受知识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2961848" y="4054586"/>
            <a:ext cx="4519699" cy="142862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学生在传统教学模式下，往往只是被动地接受知识，而没有机会主动探索和理解。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教育目标的转变</a:t>
            </a:r>
            <a:endParaRPr lang="zh-CN" altLang="en-US"/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696595" y="2344234"/>
            <a:ext cx="5260959" cy="3163942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5000">
                <a:schemeClr val="accent1">
                  <a:lumMod val="60000"/>
                  <a:lumOff val="40000"/>
                  <a:alpha val="2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" name="图片 3" descr="/data/temp/bcb91634-1f72-11f0-8158-16178070a24d.jpgbcb91634-1f72-11f0-8158-16178070a24d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2134" r="2134"/>
          <a:stretch>
            <a:fillRect/>
          </a:stretch>
        </p:blipFill>
        <p:spPr>
          <a:xfrm>
            <a:off x="697865" y="2344869"/>
            <a:ext cx="2018267" cy="3163307"/>
          </a:xfrm>
          <a:prstGeom prst="roundRect">
            <a:avLst>
              <a:gd name="adj" fmla="val 8489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7" name="正文"/>
          <p:cNvSpPr txBox="1"/>
          <p:nvPr>
            <p:custDataLst>
              <p:tags r:id="rId5"/>
            </p:custDataLst>
          </p:nvPr>
        </p:nvSpPr>
        <p:spPr>
          <a:xfrm>
            <a:off x="2980959" y="3171101"/>
            <a:ext cx="2702878" cy="21332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      </a:t>
            </a:r>
            <a:r>
              <a:rPr lang="zh-CN" altLang="en-US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现代教育更注重培养学生的综合素养，包括批判性思维、创造力、情感理解等。</a:t>
            </a:r>
            <a:endParaRPr lang="zh-CN" altLang="en-US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2980959" y="2548728"/>
            <a:ext cx="2704148" cy="4064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从知识记忆到素养培养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2988580" y="3063138"/>
            <a:ext cx="292769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6233176" y="2344234"/>
            <a:ext cx="5260959" cy="3163942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5000">
                <a:schemeClr val="accent1">
                  <a:lumMod val="60000"/>
                  <a:lumOff val="40000"/>
                  <a:alpha val="2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7" name="图片 26" descr="/data/temp/bcb9143d-1f72-11f0-8158-16178070a24d.jpgbcb9143d-1f72-11f0-8158-16178070a24d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3001" t="6421" r="7414"/>
          <a:stretch>
            <a:fillRect/>
          </a:stretch>
        </p:blipFill>
        <p:spPr>
          <a:xfrm>
            <a:off x="6234446" y="2344869"/>
            <a:ext cx="2018267" cy="3163307"/>
          </a:xfrm>
          <a:prstGeom prst="roundRect">
            <a:avLst>
              <a:gd name="adj" fmla="val 8489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13" name="正文"/>
          <p:cNvSpPr txBox="1"/>
          <p:nvPr>
            <p:custDataLst>
              <p:tags r:id="rId11"/>
            </p:custDataLst>
          </p:nvPr>
        </p:nvSpPr>
        <p:spPr>
          <a:xfrm>
            <a:off x="8517540" y="3171101"/>
            <a:ext cx="2702878" cy="21332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教育目标的转变强调了学生在知识记忆之外，更需要发展批判性思维、创造力等综合素养。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8517540" y="2548728"/>
            <a:ext cx="2704148" cy="4064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综合素养的培养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13"/>
            </p:custDataLst>
          </p:nvPr>
        </p:nvCxnSpPr>
        <p:spPr>
          <a:xfrm>
            <a:off x="8525161" y="3063138"/>
            <a:ext cx="292769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c1af9417-1f72-11f0-8e02-4a679891df00.jpgc1af9417-1f72-11f0-8e02-4a679891df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1" b="41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25270" y="3378835"/>
            <a:ext cx="9474200" cy="720090"/>
          </a:xfrm>
        </p:spPr>
        <p:txBody>
          <a:bodyPr anchor="ctr" anchorCtr="0"/>
          <a:lstStyle/>
          <a:p>
            <a:r>
              <a:rPr lang="zh-CN" altLang="en-US">
                <a:solidFill>
                  <a:srgbClr val="000000"/>
                </a:solidFill>
              </a:rPr>
              <a:t>六侧面的意义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7041515" y="4785361"/>
            <a:ext cx="395986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 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六侧面的意义在于指导教师设计教学目标，促进学生深度学习，提升教学质量。</a:t>
            </a:r>
            <a:endParaRPr lang="zh-CN" altLang="en-US" sz="20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7041515" y="4325621"/>
            <a:ext cx="395986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指导教学目标设计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527175" y="4785361"/>
            <a:ext cx="395986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      </a:t>
            </a:r>
            <a:r>
              <a:rPr lang="zh-CN" altLang="en-US" sz="20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理解六侧面为教学设计提供了全面的框架，帮助教师从多个维度培养学生的理解能力。</a:t>
            </a:r>
            <a:endParaRPr lang="zh-CN" altLang="en-US" sz="20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1527175" y="4325621"/>
            <a:ext cx="395986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提供理解的多维视角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理解六侧面总览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666139" y="915704"/>
            <a:ext cx="3830536" cy="2944800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1" name="图片 10" descr="/data/temp/c3c0e543-1f72-11f0-b099-b6a834d47767.jpgc3c0e543-1f72-11f0-b099-b6a834d4776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72" r="372"/>
          <a:stretch>
            <a:fillRect/>
          </a:stretch>
        </p:blipFill>
        <p:spPr>
          <a:xfrm>
            <a:off x="695327" y="922054"/>
            <a:ext cx="6970812" cy="2936926"/>
          </a:xfrm>
          <a:custGeom>
            <a:avLst/>
            <a:gdLst>
              <a:gd name="connsiteX0" fmla="*/ 0 w 6970812"/>
              <a:gd name="connsiteY0" fmla="*/ 0 h 2518474"/>
              <a:gd name="connsiteX1" fmla="*/ 6970812 w 6970812"/>
              <a:gd name="connsiteY1" fmla="*/ 0 h 2518474"/>
              <a:gd name="connsiteX2" fmla="*/ 6970812 w 6970812"/>
              <a:gd name="connsiteY2" fmla="*/ 2518474 h 2518474"/>
              <a:gd name="connsiteX3" fmla="*/ 0 w 6970812"/>
              <a:gd name="connsiteY3" fmla="*/ 2518474 h 2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812" h="2518474">
                <a:moveTo>
                  <a:pt x="0" y="0"/>
                </a:moveTo>
                <a:lnTo>
                  <a:pt x="6970812" y="0"/>
                </a:lnTo>
                <a:lnTo>
                  <a:pt x="6970812" y="2518474"/>
                </a:lnTo>
                <a:lnTo>
                  <a:pt x="0" y="2518474"/>
                </a:lnTo>
                <a:close/>
              </a:path>
            </a:pathLst>
          </a:cu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标题 5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205199" y="1593529"/>
            <a:ext cx="2752416" cy="1601723"/>
          </a:xfrm>
        </p:spPr>
        <p:txBody>
          <a:bodyPr lIns="0" tIns="0" rIns="0" bIns="0" anchor="ctr" anchorCtr="0">
            <a:normAutofit/>
          </a:bodyPr>
          <a:lstStyle/>
          <a:p>
            <a:pPr algn="ctr"/>
            <a:r>
              <a:rPr lang="zh-CN" altLang="en-US" sz="3600" dirty="0">
                <a:solidFill>
                  <a:srgbClr val="FFFFFF"/>
                </a:solidFill>
                <a:latin typeface="+mj-ea"/>
                <a:ea typeface="+mj-ea"/>
              </a:rPr>
              <a:t>六侧面简要说明</a:t>
            </a:r>
            <a:endParaRPr lang="zh-CN" altLang="en-US" sz="36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704154" y="4700326"/>
            <a:ext cx="674862" cy="6748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FFFFFF"/>
                </a:solidFill>
                <a:cs typeface="+mn-ea"/>
                <a:sym typeface="+mn-ea"/>
              </a:rPr>
              <a:t>01</a:t>
            </a:r>
            <a:endParaRPr lang="en-US" altLang="zh-CN" sz="2200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6"/>
            </p:custDataLst>
          </p:nvPr>
        </p:nvSpPr>
        <p:spPr>
          <a:xfrm>
            <a:off x="6243156" y="4700326"/>
            <a:ext cx="674862" cy="6748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>
                <a:solidFill>
                  <a:srgbClr val="FFFFFF"/>
                </a:solidFill>
                <a:cs typeface="+mn-ea"/>
                <a:sym typeface="+mn-ea"/>
              </a:rPr>
              <a:t>02</a:t>
            </a:r>
            <a:endParaRPr lang="en-US" altLang="zh-CN" sz="2200" b="1" dirty="0">
              <a:solidFill>
                <a:srgbClr val="FFFFFF"/>
              </a:solidFill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 bwMode="auto">
          <a:xfrm>
            <a:off x="1736483" y="4574540"/>
            <a:ext cx="4223444" cy="4625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理解的多维视角</a:t>
            </a:r>
            <a:endParaRPr lang="zh-CN" altLang="en-US" sz="24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1736483" y="5091658"/>
            <a:ext cx="4223444" cy="92450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六侧面构成深度理解的完整体系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 bwMode="auto">
          <a:xfrm>
            <a:off x="7275485" y="4574540"/>
            <a:ext cx="4223444" cy="4625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dirty="0">
                <a:solidFill>
                  <a:schemeClr val="accent1"/>
                </a:solidFill>
                <a:uFillTx/>
                <a:latin typeface="+mn-ea"/>
                <a:cs typeface="+mn-ea"/>
                <a:sym typeface="+mn-ea"/>
              </a:rPr>
              <a:t>相互关联补充</a:t>
            </a:r>
            <a:endParaRPr lang="zh-CN" altLang="en-US" sz="2400" b="1" dirty="0">
              <a:solidFill>
                <a:schemeClr val="accen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7275485" y="5091022"/>
            <a:ext cx="4222991" cy="92450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每个侧面相互联系，共同促进理解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2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1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1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1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1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71"/>
</p:tagLst>
</file>

<file path=ppt/tags/tag15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71"/>
</p:tagLst>
</file>

<file path=ppt/tags/tag15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71"/>
  <p:tag name="KSO_WM_TEMPLATE_CATEGORY" val="custom"/>
  <p:tag name="KSO_WM_TEMPLATE_MASTER_TYPE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单击此处&#10;添加文档标题"/>
  <p:tag name="KSO_WM_UNIT_TEXT_TYPE" val="1"/>
</p:tagLst>
</file>

<file path=ppt/tags/tag16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71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VALUE" val="30"/>
</p:tagLst>
</file>

<file path=ppt/tags/tag162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71"/>
  <p:tag name="KSO_WM_TEMPLATE_CATEGORY" val="custom"/>
  <p:tag name="KSO_WM_SLIDE_INDEX" val="1"/>
  <p:tag name="KSO_WM_SLIDE_ID" val="custom20235971_1"/>
  <p:tag name="KSO_WM_TEMPLATE_MASTER_TYPE" val="0"/>
  <p:tag name="KSO_WM_SLIDE_LAYOUT" val="a_f"/>
  <p:tag name="KSO_WM_SLIDE_LAYOUT_CNT" val="1_2"/>
</p:tagLst>
</file>

<file path=ppt/tags/tag16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16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16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16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16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16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169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71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KSO_WM_UNIT_PICTURE_SUBTYPE" val="b"/>
  <p:tag name="MH_PIC_SOURCE_TYPE" val="generate_slide_ai*{&quot;ai_type&quot;:&quot;generate_ppt&quot;,&quot;id&quot;:&quot;VCG41N522751023&quot;}*auto_gallery_ai_v2.0.9_ONLINE*1745323836955_2.127_614fefd5e059-slide-3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17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678_1*l_h_i*1_1_1"/>
  <p:tag name="KSO_WM_TEMPLATE_CATEGORY" val="diagram"/>
  <p:tag name="KSO_WM_TEMPLATE_INDEX" val="2023167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5.65008544921875,&quot;left&quot;:49.999921259842516,&quot;top&quot;:108.24511475570561,&quot;width&quot;:558.4500787401574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73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1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left&quot;:49.999921259842516,&quot;top&quot;:108.24511475570561,&quot;width&quot;:558.450078740157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74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1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left&quot;:49.999921259842516,&quot;top&quot;:108.24511475570561,&quot;width&quot;:558.45007874015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，单击此处添加正文。"/>
  <p:tag name="KSO_WM_UNIT_TEXT_TYPE" val="1"/>
  <p:tag name="KSO_WM_UNIT_USESOURCEFORMAT_APPLY" val="0"/>
</p:tagLst>
</file>

<file path=ppt/tags/tag17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678_1*l_h_i*1_2_1"/>
  <p:tag name="KSO_WM_TEMPLATE_CATEGORY" val="diagram"/>
  <p:tag name="KSO_WM_TEMPLATE_INDEX" val="2023167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5.65008544921875,&quot;left&quot;:49.999921259842516,&quot;top&quot;:108.24511475570561,&quot;width&quot;:558.4500787401574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76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678_1*l_h_a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left&quot;:49.999921259842516,&quot;top&quot;:108.24511475570561,&quot;width&quot;:558.450078740157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77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1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left&quot;:49.999921259842516,&quot;top&quot;:108.24511475570561,&quot;width&quot;:558.45007874015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，单击此处添加正文。"/>
  <p:tag name="KSO_WM_UNIT_TEXT_TYPE" val="1"/>
  <p:tag name="KSO_WM_UNIT_USESOURCEFORMAT_APPLY" val="0"/>
</p:tagLst>
</file>

<file path=ppt/tags/tag178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5387*108.23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5971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144_3*a*1"/>
  <p:tag name="KSO_WM_TEMPLATE_CATEGORY" val="diagram"/>
  <p:tag name="KSO_WM_TEMPLATE_INDEX" val="20233144"/>
  <p:tag name="KSO_WM_UNIT_LAYERLEVEL" val="1"/>
  <p:tag name="KSO_WM_TAG_VERSION" val="3.0"/>
  <p:tag name="KSO_WM_BEAUTIFY_FLAG" val="#wm#"/>
  <p:tag name="KSO_WM_DIAGRAM_GROUP_CODE" val="l1-1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144_1*l_h_i*1_1_2"/>
  <p:tag name="KSO_WM_TEMPLATE_CATEGORY" val="diagram"/>
  <p:tag name="KSO_WM_TEMPLATE_INDEX" val="2023314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gradient&quot;:[{&quot;brightness&quot;:0.4000000059604645,&quot;colorType&quot;:1,&quot;foreColorIndex&quot;:5,&quot;pos&quot;:0,&quot;transparency&quot;:1},{&quot;brightness&quot;:0.4000000059604645,&quot;colorType&quot;:1,&quot;foreColorIndex&quot;:5,&quot;pos&quot;:0.6499999761581421,&quot;transparency&quot;:0.800000011920929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1*l_h_d*1_1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1_1"/>
  <p:tag name="KSO_WM_UNIT_VALUE" val="878*560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167135901&quot;}*auto_gallery_ai_v2.0.9_ONLINE*1745323836955_2.127_614fefd5e059-slide-4"/>
  <p:tag name="KSO_WM_UNIT_LINE_FILL_TYPE" val="2"/>
  <p:tag name="KSO_WM_UNIT_SHADOW_SCHEMECOLOR_INDEX" val="5"/>
  <p:tag name="KSO_WM_UNIT_USESOURCEFORMAT_APPLY" val="0"/>
</p:tagLst>
</file>

<file path=ppt/tags/tag1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4_1*l_h_f*1_1_1"/>
  <p:tag name="KSO_WM_TEMPLATE_CATEGORY" val="diagram"/>
  <p:tag name="KSO_WM_TEMPLATE_INDEX" val="20233144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UNIT_USESOURCEFORMAT_APPLY" val="0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1*l_h_a*1_1_1"/>
  <p:tag name="KSO_WM_UNIT_INDEX" val="1_1_1"/>
  <p:tag name="KSO_WM_DIAGRAM_GROUP_CODE" val="l1-1"/>
  <p:tag name="KSO_WM_UNIT_TEXT_TYPE" val="1"/>
  <p:tag name="KSO_WM_DIAGRAM_VERSION" val="3"/>
  <p:tag name="KSO_WM_DIAGRAM_COLOR_TRICK" val="1"/>
  <p:tag name="KSO_WM_DIAGRAM_COLOR_TEXT_CAN_REMOVE" val="n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144_1*l_h_i*1_1_1"/>
  <p:tag name="KSO_WM_TEMPLATE_CATEGORY" val="diagram"/>
  <p:tag name="KSO_WM_TEMPLATE_INDEX" val="2023314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SHADOW_SCHEMECOLOR_INDEX" val="5"/>
  <p:tag name="KSO_WM_UNIT_USESOURCEFORMAT_APPLY" val="0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144_1*l_h_i*1_2_2"/>
  <p:tag name="KSO_WM_TEMPLATE_CATEGORY" val="diagram"/>
  <p:tag name="KSO_WM_TEMPLATE_INDEX" val="2023314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gradient&quot;:[{&quot;brightness&quot;:0.4000000059604645,&quot;colorType&quot;:1,&quot;foreColorIndex&quot;:5,&quot;pos&quot;:0,&quot;transparency&quot;:1},{&quot;brightness&quot;:0.4000000059604645,&quot;colorType&quot;:1,&quot;foreColorIndex&quot;:5,&quot;pos&quot;:0.6499999761581421,&quot;transparency&quot;:0.800000011920929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1*l_h_d*1_2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2_1"/>
  <p:tag name="KSO_WM_UNIT_VALUE" val="878*560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172785691&quot;}*auto_gallery_ai_v2.0.9_ONLINE*1745323836955_2.127_614fefd5e059-slide-4"/>
  <p:tag name="KSO_WM_UNIT_LINE_FILL_TYPE" val="2"/>
  <p:tag name="KSO_WM_UNIT_SHADOW_SCHEMECOLOR_INDEX" val="5"/>
  <p:tag name="KSO_WM_UNIT_USESOURCEFORMAT_APPLY" val="0"/>
</p:tagLst>
</file>

<file path=ppt/tags/tag1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4_1*l_h_f*1_2_1"/>
  <p:tag name="KSO_WM_TEMPLATE_CATEGORY" val="diagram"/>
  <p:tag name="KSO_WM_TEMPLATE_INDEX" val="20233144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输入您的智能图形项正文，文字是您思想的提炼，请尽量言简意赅的阐述观点。单击此处添加正文，请言简意赅的阐述您的观点"/>
  <p:tag name="KSO_WM_UNIT_TEXT_FILL_FORE_SCHEMECOLOR_INDEX" val="1"/>
  <p:tag name="KSO_WM_UNIT_TEXT_FILL_TYPE" val="1"/>
  <p:tag name="KSO_WM_UNIT_USESOURCEFORMAT_APPLY" val="0"/>
</p:tagLst>
</file>

<file path=ppt/tags/tag1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1*l_h_a*1_2_1"/>
  <p:tag name="KSO_WM_UNIT_INDEX" val="1_2_1"/>
  <p:tag name="KSO_WM_DIAGRAM_GROUP_CODE" val="l1-1"/>
  <p:tag name="KSO_WM_UNIT_TEXT_TYPE" val="1"/>
  <p:tag name="KSO_WM_DIAGRAM_VERSION" val="3"/>
  <p:tag name="KSO_WM_DIAGRAM_COLOR_TRICK" val="1"/>
  <p:tag name="KSO_WM_DIAGRAM_COLOR_TEXT_CAN_REMOVE" val="n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144_1*l_h_i*1_2_1"/>
  <p:tag name="KSO_WM_TEMPLATE_CATEGORY" val="diagram"/>
  <p:tag name="KSO_WM_TEMPLATE_INDEX" val="2023314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5,&quot;left&quot;:54.84999389648438,&quot;top&quot;:125.9,&quot;width&quot;:850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SHADOW_SCHEMECOLOR_INDEX" val="5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ID" val="diagram20233144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0.1*366.5"/>
  <p:tag name="KSO_WM_SLIDE_POSITION" val="54.9*125.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91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KSO_WM_UNIT_PICTURE_SUBTYPE" val="a"/>
  <p:tag name="MH_PIC_SOURCE_TYPE" val="generate_slide_ai*{&quot;ai_type&quot;:&quot;generate_ppt&quot;,&quot;id&quot;:&quot;&quot;}*auto_ai_ai_v2.0.9_ONLINE*1745323836955_2.127_614fefd5e059-slide-5"/>
  <p:tag name="KSO_WM_UNIT_FILL_FORE_SCHEMECOLOR_INDEX" val="5"/>
  <p:tag name="KSO_WM_UNIT_FILL_TYPE" val="1"/>
</p:tagLst>
</file>

<file path=ppt/tags/tag1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1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USESOURCEFORMAT_APPLY" val="0"/>
  <p:tag name="KSO_WM_UNIT_PRESET_TEXT" val="单击此处添加标题"/>
  <p:tag name="KSO_WM_UNIT_TEXT_TYPE" val="1"/>
</p:tagLst>
</file>

<file path=ppt/tags/tag1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2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20.25,&quot;top&quot;:340.60007874015747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单击此处输入你的项正文，请尽量言简意赅的阐述观点。"/>
  <p:tag name="KSO_WM_UNIT_USESOURCEFORMAT_APPLY" val="0"/>
</p:tagLst>
</file>

<file path=ppt/tags/tag1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2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20.25,&quot;top&quot;:340.60007874015747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1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2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20.25,&quot;top&quot;:340.60007874015747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单击此处输入你的项正文，请尽量言简意赅的阐述观点。"/>
  <p:tag name="KSO_WM_UNIT_USESOURCEFORMAT_APPLY" val="0"/>
</p:tagLst>
</file>

<file path=ppt/tags/tag1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2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20.25,&quot;top&quot;:340.60007874015747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198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picTxt"/>
  <p:tag name="KSO_WM_SLIDE_SIZE" val="746*95.95"/>
  <p:tag name="KSO_WM_SLIDE_POSITION" val="120.25*376.7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9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201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73_1*i*1"/>
  <p:tag name="KSO_WM_TEMPLATE_CATEGORY" val="custom"/>
  <p:tag name="KSO_WM_TEMPLATE_INDEX" val="2023327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03.xml><?xml version="1.0" encoding="utf-8"?>
<p:tagLst xmlns:p="http://schemas.openxmlformats.org/presentationml/2006/main">
  <p:tag name="KSO_WM_UNIT_VALUE" val="815*19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73_1*d*1"/>
  <p:tag name="KSO_WM_TEMPLATE_CATEGORY" val="custom"/>
  <p:tag name="KSO_WM_TEMPLATE_INDEX" val="20233273"/>
  <p:tag name="KSO_WM_UNIT_LAYERLEVEL" val="1"/>
  <p:tag name="KSO_WM_TAG_VERSION" val="3.0"/>
  <p:tag name="KSO_WM_BEAUTIFY_FLAG" val="#wm#"/>
  <p:tag name="KSO_WM_UNIT_PICTURE_SUBTYPE" val="b"/>
  <p:tag name="KSO_WM_UNIT_PLACING_PICTURE_USER_VIEWPORT" val="{&quot;height&quot;:4625.08031496063,&quot;width&quot;:10977.656692913386}"/>
  <p:tag name="MH_PIC_SOURCE_TYPE" val="generate_slide_ai*{&quot;ai_type&quot;:&quot;generate_ppt&quot;,&quot;id&quot;:&quot;&quot;}*auto_ai_ai_v2.0.9_ONLINE*1745323836955_2.127_614fefd5e059-slide-8"/>
  <p:tag name="KSO_WM_UNIT_LINE_FORE_SCHEMECOLOR_INDEX" val="5"/>
  <p:tag name="KSO_WM_UNIT_LINE_FILL_TYPE" val="2"/>
  <p:tag name="KSO_WM_UNIT_USESOURCEFORMAT_APPLY" val="0"/>
</p:tagLst>
</file>

<file path=ppt/tags/tag2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73"/>
  <p:tag name="KSO_WM_UNIT_ID" val="custom20233273_1*a*1"/>
  <p:tag name="KSO_WM_UNIT_PRESET_TEXT" val="单击此处添加文档标题"/>
  <p:tag name="KSO_WM_UNIT_TEXT_TYPE" val="1"/>
  <p:tag name="KSO_WM_UNIT_USESOURCEFORMAT_APPLY" val="0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123_1*l_h_i*1_1_1"/>
  <p:tag name="KSO_WM_TEMPLATE_CATEGORY" val="diagram"/>
  <p:tag name="KSO_WM_TEMPLATE_INDEX" val="202331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13.44992065429688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123_1*l_h_i*1_2_1"/>
  <p:tag name="KSO_WM_TEMPLATE_CATEGORY" val="diagram"/>
  <p:tag name="KSO_WM_TEMPLATE_INDEX" val="202331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113.44992065429688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TYPE" val="1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123_1*l_h_a*1_1_1"/>
  <p:tag name="KSO_WM_TEMPLATE_CATEGORY" val="diagram"/>
  <p:tag name="KSO_WM_TEMPLATE_INDEX" val="202331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4"/>
  <p:tag name="KSO_WM_DIAGRAM_MIN_ITEMCNT" val="2"/>
  <p:tag name="KSO_WM_DIAGRAM_VIRTUALLY_FRAME" val="{&quot;height&quot;:113.44992065429688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123_1*l_h_f*1_1_1"/>
  <p:tag name="KSO_WM_TEMPLATE_CATEGORY" val="diagram"/>
  <p:tag name="KSO_WM_TEMPLATE_INDEX" val="202331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111"/>
  <p:tag name="KSO_WM_DIAGRAM_MAX_ITEMCNT" val="4"/>
  <p:tag name="KSO_WM_DIAGRAM_MIN_ITEMCNT" val="2"/>
  <p:tag name="KSO_WM_DIAGRAM_VIRTUALLY_FRAME" val="{&quot;height&quot;:113.44992065429688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增减文字"/>
  <p:tag name="KSO_WM_UNIT_TEXT_FILL_FORE_SCHEMECOLOR_INDEX" val="1"/>
  <p:tag name="KSO_WM_UNIT_TEXT_FILL_TYPE" val="1"/>
  <p:tag name="KSO_WM_UNIT_USESOURCEFORMAT_APPLY" val="0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123_1*l_h_a*1_2_1"/>
  <p:tag name="KSO_WM_TEMPLATE_CATEGORY" val="diagram"/>
  <p:tag name="KSO_WM_TEMPLATE_INDEX" val="202331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4"/>
  <p:tag name="KSO_WM_DIAGRAM_MIN_ITEMCNT" val="2"/>
  <p:tag name="KSO_WM_DIAGRAM_VIRTUALLY_FRAME" val="{&quot;height&quot;:113.44992065429688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123_1*l_h_f*1_2_1"/>
  <p:tag name="KSO_WM_TEMPLATE_CATEGORY" val="diagram"/>
  <p:tag name="KSO_WM_TEMPLATE_INDEX" val="202331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4"/>
  <p:tag name="KSO_WM_DIAGRAM_MAX_ITEMCNT" val="4"/>
  <p:tag name="KSO_WM_DIAGRAM_MIN_ITEMCNT" val="2"/>
  <p:tag name="KSO_WM_DIAGRAM_VIRTUALLY_FRAME" val="{&quot;height&quot;:113.44992065429688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智能图形项正文，请尽量简明地阐述您的主要观点"/>
  <p:tag name="KSO_WM_UNIT_TEXT_FILL_FORE_SCHEMECOLOR_INDEX" val="1"/>
  <p:tag name="KSO_WM_UNIT_TEXT_FILL_TYPE" val="1"/>
  <p:tag name="KSO_WM_UNIT_USESOURCEFORMAT_APPLY" val="0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SLIDE_TYPE" val="text"/>
  <p:tag name="KSO_WM_SLIDE_SUBTYPE" val="picTxt"/>
  <p:tag name="KSO_WM_SLIDE_SIZE" val="850.277*104.131"/>
  <p:tag name="KSO_WM_SLIDE_POSITION" val="55.2829*369.519"/>
  <p:tag name="KSO_WM_DIAGRAM_GROUP_CODE" val="l1-1"/>
  <p:tag name="KSO_WM_SLIDE_DIAGTYPE" val="l"/>
  <p:tag name="KSO_WM_SLIDE_LAYOUT" val="a_d_l"/>
  <p:tag name="KSO_WM_SLIDE_LAYOUT_CNT" val="1_1_1"/>
  <p:tag name="KSO_WM_TEMPLATE_INDEX" val="20235971"/>
  <p:tag name="KSO_WM_TEMPLATE_SUBCATEGORY" val="0"/>
  <p:tag name="KSO_WM_SLIDE_INDEX" val="1"/>
  <p:tag name="KSO_WM_TAG_VERSION" val="3.0"/>
  <p:tag name="KSO_WM_SLIDE_ID" val="custom20233273_1"/>
  <p:tag name="KSO_WM_SLIDE_ITEM_CNT" val="3"/>
</p:tagLst>
</file>

<file path=ppt/tags/tag2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21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21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460_1*a*1"/>
  <p:tag name="KSO_WM_TEMPLATE_CATEGORY" val="custom"/>
  <p:tag name="KSO_WM_TEMPLATE_INDEX" val="2023446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16.xml><?xml version="1.0" encoding="utf-8"?>
<p:tagLst xmlns:p="http://schemas.openxmlformats.org/presentationml/2006/main">
  <p:tag name="KSO_WM_UNIT_VALUE" val="689*105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4459_1*l_h_d*1_2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left&quot;:0.0069417734222042785,&quot;top&quot;:139.17118128498706,&quot;width&quot;:904.5641479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&quot;}*auto_ai_ai_v2.0.9_ONLINE*1745323836955_2.127_614fefd5e059-slide-10"/>
  <p:tag name="KSO_WM_UNIT_LINE_FILL_TYPE" val="2"/>
  <p:tag name="KSO_WM_UNIT_USESOURCEFORMAT_APPLY" val="0"/>
</p:tagLst>
</file>

<file path=ppt/tags/tag217.xml><?xml version="1.0" encoding="utf-8"?>
<p:tagLst xmlns:p="http://schemas.openxmlformats.org/presentationml/2006/main">
  <p:tag name="KSO_WM_UNIT_VALUE" val="689*11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4459_1*l_h_d*1_1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left&quot;:0.0069417734222042785,&quot;top&quot;:139.17118128498706,&quot;width&quot;:904.5641479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518250048&quot;}*auto_gallery_ai_v2.0.9_ONLINE*1745323836955_2.127_614fefd5e059-slide-10"/>
  <p:tag name="KSO_WM_UNIT_LINE_FILL_TYPE" val="2"/>
  <p:tag name="KSO_WM_UNIT_USESOURCEFORMAT_APPLY" val="0"/>
</p:tagLst>
</file>

<file path=ppt/tags/tag218.xml><?xml version="1.0" encoding="utf-8"?>
<p:tagLst xmlns:p="http://schemas.openxmlformats.org/presentationml/2006/main">
  <p:tag name="KSO_WM_UNIT_VALUE" val="688*9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4459_1*l_h_d*1_3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left&quot;:0.0069417734222042785,&quot;top&quot;:139.17118128498706,&quot;width&quot;:904.5641479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41N1192834555&quot;}*auto_gallery_ai_v2.0.9_ONLINE*1745323836955_2.127_614fefd5e059-slide-10"/>
  <p:tag name="KSO_WM_UNIT_LINE_FILL_TYPE" val="2"/>
  <p:tag name="KSO_WM_UNIT_USESOURCEFORMAT_APPLY" val="0"/>
</p:tagLst>
</file>

<file path=ppt/tags/tag219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459_1*l_h_f*1_1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文字是您思想的提炼，请尽量言简意赅的阐述观点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4459_1*l_h_a*1_1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UNIT_TEXT_TYPE" val="1"/>
  <p:tag name="KSO_WM_BEAUTIFY_FLAG" val="#wm#"/>
  <p:tag name="KSO_WM_UNIT_PRESET_TEXT" val="此处添加项标题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221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459_1*l_h_f*1_2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222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4459_1*l_h_a*1_2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项标题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223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4459_1*l_h_i*1_2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-2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4459_1*l_h_i*1_1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left&quot;:0.0069417734222042785,&quot;top&quot;:139.17118128498706,&quot;width&quot;:904.5641479492188}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-2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225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4459_1*l_h_f*1_3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文字是您思想的提炼，请言简意赅的阐述观点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226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4459_1*l_h_a*1_3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项标题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DIAGRAM_VIRTUALLY_FRAME" val="{&quot;height&quot;:328.44598388671875,&quot;left&quot;:0.0069417734222042785,&quot;top&quot;:139.17118128498706,&quot;width&quot;:904.5641479492188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4459_1*l_h_i*1_3_1"/>
  <p:tag name="KSO_WM_TEMPLATE_CATEGORY" val="diagram"/>
  <p:tag name="KSO_WM_TEMPLATE_INDEX" val="20234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-2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228.xml><?xml version="1.0" encoding="utf-8"?>
<p:tagLst xmlns:p="http://schemas.openxmlformats.org/presentationml/2006/main">
  <p:tag name="KSO_WM_SLIDE_ID" val="custom20234460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picTxt"/>
  <p:tag name="KSO_WM_SLIDE_SIZE" val="904.564*328.446"/>
  <p:tag name="KSO_WM_SLIDE_POSITION" val="-7.87402e-05*139.181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3594_1*a*1"/>
  <p:tag name="KSO_WM_TEMPLATE_CATEGORY" val="custom"/>
  <p:tag name="KSO_WM_TEMPLATE_INDEX" val="20233594"/>
  <p:tag name="KSO_WM_UNIT_LAYERLEVEL" val="1"/>
  <p:tag name="KSO_WM_TAG_VERSION" val="3.0"/>
  <p:tag name="KSO_WM_BEAUTIFY_FLAG" val="#wm#"/>
  <p:tag name="KSO_WM_UNIT_TEXT_TYPE" val="1"/>
  <p:tag name="KSO_WM_UNIT_PRESET_TEXT" val="单击此处&#10;添加标题内容"/>
  <p:tag name="KSO_WM_UNIT_TEXT_FILL_FORE_SCHEMECOLOR_INDEX" val="13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594_1*i*1"/>
  <p:tag name="KSO_WM_TEMPLATE_CATEGORY" val="custom"/>
  <p:tag name="KSO_WM_TEMPLATE_INDEX" val="2023359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UNIT_VALUE" val="977*217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594_1*d*1"/>
  <p:tag name="KSO_WM_TEMPLATE_CATEGORY" val="custom"/>
  <p:tag name="KSO_WM_TEMPLATE_INDEX" val="20233594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&quot;}*auto_ai_ai_v2.0.9_ONLINE*1745323836955_2.127_614fefd5e059-slide-11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2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525_1*l_h_f*1_1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输入您的项正文，请简单阐述您的观点。"/>
  <p:tag name="KSO_WM_UNIT_USESOURCEFORMAT_APPLY" val="0"/>
</p:tagLst>
</file>

<file path=ppt/tags/tag2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525_1*l_h_a*1_1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0"/>
</p:tagLst>
</file>

<file path=ppt/tags/tag2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525_1*l_h_f*1_2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输入您的项正文，请简单阐述您的观点。"/>
  <p:tag name="KSO_WM_UNIT_USESOURCEFORMAT_APPLY" val="0"/>
</p:tagLst>
</file>

<file path=ppt/tags/tag2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525_1*l_h_a*1_2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0"/>
</p:tagLst>
</file>

<file path=ppt/tags/tag236.xml><?xml version="1.0" encoding="utf-8"?>
<p:tagLst xmlns:p="http://schemas.openxmlformats.org/presentationml/2006/main">
  <p:tag name="KSO_WM_UNIT_VALUE" val="13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25_1*l_h_x*1_1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2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525_1*l_h_f*1_3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输入您的项正文，请简单阐述您的观点。"/>
  <p:tag name="KSO_WM_UNIT_USESOURCEFORMAT_APPLY" val="0"/>
</p:tagLst>
</file>

<file path=ppt/tags/tag2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525_1*l_h_a*1_3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0"/>
</p:tagLst>
</file>

<file path=ppt/tags/tag239.xml><?xml version="1.0" encoding="utf-8"?>
<p:tagLst xmlns:p="http://schemas.openxmlformats.org/presentationml/2006/main">
  <p:tag name="KSO_WM_UNIT_VALUE" val="129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525_1*l_h_x*1_2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VALUE" val="140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3525_1*l_h_x*1_3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0"/>
</p:tagLst>
</file>

<file path=ppt/tags/tag241.xml><?xml version="1.0" encoding="utf-8"?>
<p:tagLst xmlns:p="http://schemas.openxmlformats.org/presentationml/2006/main">
  <p:tag name="KSO_WM_SLIDE_ID" val="custom20233594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picTxt"/>
  <p:tag name="KSO_WM_SLIDE_SIZE" val="850.55*173.25"/>
  <p:tag name="KSO_WM_SLIDE_POSITION" val="54.7*319.4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2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1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13"/>
  <p:tag name="MH_PIC_SOURCE_TYPE" val="generate_slide_ai*{&quot;ai_type&quot;:&quot;generate_ppt&quot;,&quot;id&quot;:&quot;VCG41N981291752&quot;}*auto_gallery_ai_v2.0.9_ONLINE*1745323836955_2.127_614fefd5e059-slide-12"/>
  <p:tag name="KSO_WM_UNIT_LINE_FILL_TYPE" val="2"/>
  <p:tag name="KSO_WM_UNIT_USESOURCEFORMAT_APPLY" val="0"/>
</p:tagLst>
</file>

<file path=ppt/tags/tag2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2*l_h_a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2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21gic7191599&quot;}*auto_gallery_ai_v2.0.9_ONLINE*1745323836955_2.127_614fefd5e059-slide-12"/>
  <p:tag name="KSO_WM_UNIT_LINE_FILL_TYPE" val="2"/>
  <p:tag name="KSO_WM_UNIT_USESOURCEFORMAT_APPLY" val="0"/>
</p:tagLst>
</file>

<file path=ppt/tags/tag2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2*l_h_f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2*l_h_a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3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343320803&quot;}*auto_gallery_ai_v2.0.9_ONLINE*1745323836955_2.127_614fefd5e059-slide-12"/>
  <p:tag name="KSO_WM_UNIT_LINE_FILL_TYPE" val="2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7_2*l_h_f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47_2*l_h_a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52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53.xml><?xml version="1.0" encoding="utf-8"?>
<p:tagLst xmlns:p="http://schemas.openxmlformats.org/presentationml/2006/main">
  <p:tag name="KSO_WM_UNIT_VALUE" val="811*16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70_1*d*1"/>
  <p:tag name="KSO_WM_TEMPLATE_CATEGORY" val="custom"/>
  <p:tag name="KSO_WM_TEMPLATE_INDEX" val="20233270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&quot;}*auto_ai_ai_v2.0.9_ONLINE*1745323836955_2.127_614fefd5e059-slide-13"/>
  <p:tag name="KSO_WM_UNIT_FILL_FORE_SCHEMECOLOR_INDEX" val="5"/>
  <p:tag name="KSO_WM_UNIT_FILL_TYPE" val="1"/>
  <p:tag name="KSO_WM_UNIT_LINE_FORE_SCHEMECOLOR_INDEX" val="1"/>
  <p:tag name="KSO_WM_UNIT_LINE_FILL_TYPE" val="2"/>
  <p:tag name="KSO_WM_UNIT_USESOURCEFORMAT_APPLY" val="0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70_1*i*1"/>
  <p:tag name="KSO_WM_TEMPLATE_CATEGORY" val="custom"/>
  <p:tag name="KSO_WM_TEMPLATE_INDEX" val="2023327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70"/>
  <p:tag name="KSO_WM_UNIT_ID" val="custom20233270_1*a*1"/>
  <p:tag name="KSO_WM_UNIT_PRESET_TEXT" val="单击此处&#10;添加标题内容"/>
  <p:tag name="KSO_WM_UNIT_TEXT_TYPE" val="1"/>
  <p:tag name="KSO_WM_UNIT_TEXT_FILL_FORE_SCHEMECOLOR_INDEX" val="2"/>
  <p:tag name="KSO_WM_UNIT_TEXT_FILL_TYPE" val="1"/>
  <p:tag name="KSO_WM_UNIT_USESOURCEFORMAT_APPLY" val="0"/>
</p:tagLst>
</file>

<file path=ppt/tags/tag25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69_3*l_h_f*1_1_1"/>
  <p:tag name="KSO_WM_TEMPLATE_CATEGORY" val="diagram"/>
  <p:tag name="KSO_WM_TEMPLATE_INDEX" val="20233269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109.83307086614168,&quot;left&quot;:54.777280619463546,&quot;top&quot;:348.69023622047246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TEXT_TYPE" val="1"/>
  <p:tag name="KSO_WM_UNIT_TEXT_LAYER_COUNT" val="1"/>
  <p:tag name="KSO_WM_BEAUTIFY_FLAG" val="#wm#"/>
  <p:tag name="KSO_WM_UNIT_PRESET_TEXT" val="单击添加文本内容，简明扼要地阐述您内容观点"/>
  <p:tag name="KSO_WM_UNIT_TEXT_FILL_FORE_SCHEMECOLOR_INDEX" val="1"/>
  <p:tag name="KSO_WM_UNIT_TEXT_FILL_TYPE" val="1"/>
  <p:tag name="KSO_WM_UNIT_USESOURCEFORMAT_APPLY" val="0"/>
</p:tagLst>
</file>

<file path=ppt/tags/tag2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269_3*l_h_a*1_1_1"/>
  <p:tag name="KSO_WM_TEMPLATE_CATEGORY" val="diagram"/>
  <p:tag name="KSO_WM_TEMPLATE_INDEX" val="20233269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109.83307086614168,&quot;left&quot;:54.777280619463546,&quot;top&quot;:348.69023622047246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24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5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69_3*l_h_f*1_2_1"/>
  <p:tag name="KSO_WM_TEMPLATE_CATEGORY" val="diagram"/>
  <p:tag name="KSO_WM_TEMPLATE_INDEX" val="20233269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109.83307086614168,&quot;left&quot;:54.777280619463546,&quot;top&quot;:348.69023622047246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TEXT_TYPE" val="1"/>
  <p:tag name="KSO_WM_UNIT_TEXT_LAYER_COUNT" val="1"/>
  <p:tag name="KSO_WM_BEAUTIFY_FLAG" val="#wm#"/>
  <p:tag name="KSO_WM_UNIT_PRESET_TEXT" val="单击添加文本具体内容，简明扼要地阐述您内容观点"/>
  <p:tag name="KSO_WM_UNIT_TEXT_FILL_FORE_SCHEMECOLOR_INDEX" val="1"/>
  <p:tag name="KSO_WM_UNIT_TEXT_FILL_TYPE" val="1"/>
  <p:tag name="KSO_WM_UNIT_USESOURCEFORMAT_APPLY" val="0"/>
</p:tagLst>
</file>

<file path=ppt/tags/tag2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269_3*l_h_a*1_2_1"/>
  <p:tag name="KSO_WM_TEMPLATE_CATEGORY" val="diagram"/>
  <p:tag name="KSO_WM_TEMPLATE_INDEX" val="20233269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109.83307086614168,&quot;left&quot;:54.777280619463546,&quot;top&quot;:348.69023622047246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24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269_3*l_h_f*1_3_1"/>
  <p:tag name="KSO_WM_TEMPLATE_CATEGORY" val="diagram"/>
  <p:tag name="KSO_WM_TEMPLATE_INDEX" val="20233269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109.83307086614168,&quot;left&quot;:54.777280619463546,&quot;top&quot;:348.69023622047246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32"/>
  <p:tag name="KSO_WM_UNIT_TEXT_TYPE" val="1"/>
  <p:tag name="KSO_WM_UNIT_TEXT_LAYER_COUNT" val="1"/>
  <p:tag name="KSO_WM_BEAUTIFY_FLAG" val="#wm#"/>
  <p:tag name="KSO_WM_UNIT_PRESET_TEXT" val="单击添加文本内容，简明扼要地阐述您内容观点"/>
  <p:tag name="KSO_WM_UNIT_TEXT_FILL_FORE_SCHEMECOLOR_INDEX" val="1"/>
  <p:tag name="KSO_WM_UNIT_TEXT_FILL_TYPE" val="1"/>
  <p:tag name="KSO_WM_UNIT_USESOURCEFORMAT_APPLY" val="0"/>
</p:tagLst>
</file>

<file path=ppt/tags/tag2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269_3*l_h_a*1_3_1"/>
  <p:tag name="KSO_WM_TEMPLATE_CATEGORY" val="diagram"/>
  <p:tag name="KSO_WM_TEMPLATE_INDEX" val="20233269"/>
  <p:tag name="KSO_WM_UNIT_LAYERLEVEL" val="1_1_1"/>
  <p:tag name="KSO_WM_TAG_VERSION" val="3.0"/>
  <p:tag name="KSO_WM_DIAGRAM_MAX_ITEMCNT" val="4"/>
  <p:tag name="KSO_WM_DIAGRAM_MIN_ITEMCNT" val="1"/>
  <p:tag name="KSO_WM_DIAGRAM_VIRTUALLY_FRAME" val="{&quot;height&quot;:109.83307086614168,&quot;left&quot;:54.777280619463546,&quot;top&quot;:348.69023622047246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24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62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1_1"/>
  <p:tag name="KSO_WM_SLIDE_TYPE" val="text"/>
  <p:tag name="KSO_WM_SLIDE_SUBTYPE" val="picTxt"/>
  <p:tag name="KSO_WM_SLIDE_SIZE" val="850.447*57.5039"/>
  <p:tag name="KSO_WM_SLIDE_POSITION" val="54.75*401.016"/>
  <p:tag name="KSO_WM_TEMPLATE_INDEX" val="20235971"/>
  <p:tag name="KSO_WM_TEMPLATE_SUBCATEGORY" val="0"/>
  <p:tag name="KSO_WM_SLIDE_INDEX" val="1"/>
  <p:tag name="KSO_WM_TAG_VERSION" val="3.0"/>
  <p:tag name="KSO_WM_SLIDE_ID" val="custom20233270_1"/>
  <p:tag name="KSO_WM_SLIDE_ITEM_CNT" val="4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339_1*a*1"/>
  <p:tag name="KSO_WM_TEMPLATE_CATEGORY" val="diagram"/>
  <p:tag name="KSO_WM_TEMPLATE_INDEX" val="20233339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339_1*l_h_i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13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39_1*l_h_f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PRESET_TEXT" val="单击此处添加您的文本具体内容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2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39_1*l_h_a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73*7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339_1*l_h_d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{&quot;ai_type&quot;:&quot;generate_ppt&quot;,&quot;id&quot;:&quot;VCG211386528778&quot;}*auto_gallery_ai_v2.0.9_ONLINE*1745323836955_2.127_614fefd5e059-slide-14"/>
  <p:tag name="KSO_WM_UNIT_USESOURCEFORMAT_APPLY" val="0"/>
</p:tagLst>
</file>

<file path=ppt/tags/tag2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339_1*l_h_i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5"/>
  <p:tag name="KSO_WM_UNIT_TEXT_FILL_TYPE" val="1"/>
  <p:tag name="KSO_WM_UNIT_USESOURCEFORMAT_APPLY" val="0"/>
</p:tagLst>
</file>

<file path=ppt/tags/tag2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39_1*l_h_f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PRESET_TEXT" val="单击此处添加您的文本具体内容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39_1*l_h_a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73*7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339_1*l_h_d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{&quot;ai_type&quot;:&quot;generate_ppt&quot;,&quot;id&quot;:&quot;VCG211386528783&quot;}*auto_gallery_ai_v2.0.9_ONLINE*1745323836955_2.127_614fefd5e059-slide-14"/>
  <p:tag name="KSO_WM_UNIT_USESOURCEFORMAT_APPLY" val="0"/>
</p:tagLst>
</file>

<file path=ppt/tags/tag2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3339_1*l_h_i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13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2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39_1*l_h_a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73*7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3339_1*l_h_d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{&quot;ai_type&quot;:&quot;generate_ppt&quot;,&quot;id&quot;:&quot;VCG41N1372932753&quot;}*auto_gallery_ai_v2.0.9_ONLINE*1745323836955_2.127_614fefd5e059-slide-14"/>
  <p:tag name="KSO_WM_UNIT_USESOURCEFORMAT_APPLY" val="0"/>
</p:tagLst>
</file>

<file path=ppt/tags/tag2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39_1*l_h_f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PRESET_TEXT" val="单击此处添加您的文本具体内容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51.80440944881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5"/>
  <p:tag name="KSO_WM_UNIT_TEXT_TYPE" val="1"/>
  <p:tag name="KSO_WM_UNIT_TEXT_LAYER_COUNT" val="1"/>
  <p:tag name="KSO_WM_UNIT_USESOURCEFORMAT_APPLY" val="0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35971"/>
  <p:tag name="KSO_WM_SLIDE_ID" val="diagram20233339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849.904*388.375"/>
  <p:tag name="KSO_WM_SLIDE_POSITION" val="55.3456*105.625"/>
  <p:tag name="KSO_WM_DIAGRAM_GROUP_CODE" val="l1-1"/>
  <p:tag name="KSO_WM_SLIDE_DIAGTYPE" val="l"/>
  <p:tag name="KSO_WM_TAG_VERSION" val="3.0"/>
  <p:tag name="KSO_WM_SLIDE_LAYOUT" val="a_l"/>
  <p:tag name="KSO_WM_SLIDE_LAYOUT_CNT" val="1_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20_1*i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220_1*i*2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USESOURCEFORMAT_APPLY" val="0"/>
</p:tagLst>
</file>

<file path=ppt/tags/tag279.xml><?xml version="1.0" encoding="utf-8"?>
<p:tagLst xmlns:p="http://schemas.openxmlformats.org/presentationml/2006/main">
  <p:tag name="KSO_WM_UNIT_VALUE" val="1345*62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20_1*d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0"/>
  <p:tag name="KSO_WM_UNIT_PICTURE_SUBTYPE" val="b"/>
  <p:tag name="MH_PIC_SOURCE_TYPE" val="generate_slide_ai*{&quot;ai_type&quot;:&quot;generate_ppt&quot;,&quot;id&quot;:&quot;&quot;}*auto_ai_ai_v2.0.9_ONLINE*1745323836955_2.127_614fefd5e059-slide-15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20_1*a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81.xml><?xml version="1.0" encoding="utf-8"?>
<p:tagLst xmlns:p="http://schemas.openxmlformats.org/presentationml/2006/main">
  <p:tag name="KSO_WM_DIAGRAM_VIRTUALLY_FRAME" val="{&quot;height&quot;:167.8536220472441,&quot;left&quot;:307.7750820946882,&quot;top&quot;:215.07496062992126,&quot;width&quot;:606.84991455078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19_3*l_h_i*1_1_1"/>
  <p:tag name="KSO_WM_TEMPLATE_CATEGORY" val="diagram"/>
  <p:tag name="KSO_WM_TEMPLATE_INDEX" val="20233219"/>
  <p:tag name="KSO_WM_UNIT_LAYERLEVEL" val="1_1_1"/>
  <p:tag name="KSO_WM_TAG_VERSION" val="3.0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0"/>
</p:tagLst>
</file>

<file path=ppt/tags/tag2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219_3*l_h_f*1_1_1"/>
  <p:tag name="KSO_WM_TEMPLATE_CATEGORY" val="diagram"/>
  <p:tag name="KSO_WM_TEMPLATE_INDEX" val="20233219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思想的提炼"/>
  <p:tag name="KSO_WM_UNIT_USESOURCEFORMAT_APPLY" val="0"/>
</p:tagLst>
</file>

<file path=ppt/tags/tag2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19_3*l_h_a*1_1_1"/>
  <p:tag name="KSO_WM_TEMPLATE_CATEGORY" val="diagram"/>
  <p:tag name="KSO_WM_TEMPLATE_INDEX" val="20233219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USESOURCEFORMAT_APPLY" val="0"/>
</p:tagLst>
</file>

<file path=ppt/tags/tag284.xml><?xml version="1.0" encoding="utf-8"?>
<p:tagLst xmlns:p="http://schemas.openxmlformats.org/presentationml/2006/main">
  <p:tag name="KSO_WM_DIAGRAM_VIRTUALLY_FRAME" val="{&quot;height&quot;:167.8536220472441,&quot;left&quot;:307.7750820946882,&quot;top&quot;:215.07496062992126,&quot;width&quot;:606.84991455078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19_3*l_h_i*1_2_1"/>
  <p:tag name="KSO_WM_TEMPLATE_CATEGORY" val="diagram"/>
  <p:tag name="KSO_WM_TEMPLATE_INDEX" val="20233219"/>
  <p:tag name="KSO_WM_UNIT_LAYERLEVEL" val="1_1_1"/>
  <p:tag name="KSO_WM_TAG_VERSION" val="3.0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0"/>
</p:tagLst>
</file>

<file path=ppt/tags/tag2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219_3*l_h_f*1_2_1"/>
  <p:tag name="KSO_WM_TEMPLATE_CATEGORY" val="diagram"/>
  <p:tag name="KSO_WM_TEMPLATE_INDEX" val="20233219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项正文，文字是思想的提炼"/>
  <p:tag name="KSO_WM_UNIT_USESOURCEFORMAT_APPLY" val="0"/>
</p:tagLst>
</file>

<file path=ppt/tags/tag2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19_3*l_h_a*1_2_1"/>
  <p:tag name="KSO_WM_TEMPLATE_CATEGORY" val="diagram"/>
  <p:tag name="KSO_WM_TEMPLATE_INDEX" val="20233219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USESOURCEFORMAT_APPLY" val="0"/>
</p:tagLst>
</file>

<file path=ppt/tags/tag287.xml><?xml version="1.0" encoding="utf-8"?>
<p:tagLst xmlns:p="http://schemas.openxmlformats.org/presentationml/2006/main">
  <p:tag name="KSO_WM_DIAGRAM_VIRTUALLY_FRAME" val="{&quot;height&quot;:167.8536220472441,&quot;left&quot;:307.7750820946882,&quot;top&quot;:215.07496062992126,&quot;width&quot;:606.84991455078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19_3*l_h_i*1_3_1"/>
  <p:tag name="KSO_WM_TEMPLATE_CATEGORY" val="diagram"/>
  <p:tag name="KSO_WM_TEMPLATE_INDEX" val="20233219"/>
  <p:tag name="KSO_WM_UNIT_LAYERLEVEL" val="1_1_1"/>
  <p:tag name="KSO_WM_TAG_VERSION" val="3.0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0"/>
</p:tagLst>
</file>

<file path=ppt/tags/tag2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219_3*l_h_f*1_3_1"/>
  <p:tag name="KSO_WM_TEMPLATE_CATEGORY" val="diagram"/>
  <p:tag name="KSO_WM_TEMPLATE_INDEX" val="20233219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思想的提炼"/>
  <p:tag name="KSO_WM_UNIT_USESOURCEFORMAT_APPLY" val="0"/>
</p:tagLst>
</file>

<file path=ppt/tags/tag2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19_3*l_h_a*1_3_1"/>
  <p:tag name="KSO_WM_TEMPLATE_CATEGORY" val="diagram"/>
  <p:tag name="KSO_WM_TEMPLATE_INDEX" val="20233219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19_3*l_h_x*1_2_1"/>
  <p:tag name="KSO_WM_TEMPLATE_CATEGORY" val="diagram"/>
  <p:tag name="KSO_WM_TEMPLATE_INDEX" val="2023321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0"/>
</p:tagLst>
</file>

<file path=ppt/tags/tag291.xml><?xml version="1.0" encoding="utf-8"?>
<p:tagLst xmlns:p="http://schemas.openxmlformats.org/presentationml/2006/main"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3219_3*l_h_x*1_3_1"/>
  <p:tag name="KSO_WM_TEMPLATE_CATEGORY" val="diagram"/>
  <p:tag name="KSO_WM_TEMPLATE_INDEX" val="2023321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0"/>
</p:tagLst>
</file>

<file path=ppt/tags/tag292.xml><?xml version="1.0" encoding="utf-8"?>
<p:tagLst xmlns:p="http://schemas.openxmlformats.org/presentationml/2006/main"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219_3*l_h_x*1_1_1"/>
  <p:tag name="KSO_WM_TEMPLATE_CATEGORY" val="diagram"/>
  <p:tag name="KSO_WM_TEMPLATE_INDEX" val="2023321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536220472441,&quot;left&quot;:307.7750820946882,&quot;top&quot;:215.07496062992126,&quot;width&quot;:606.84991455078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0"/>
</p:tagLst>
</file>

<file path=ppt/tags/tag293.xml><?xml version="1.0" encoding="utf-8"?>
<p:tagLst xmlns:p="http://schemas.openxmlformats.org/presentationml/2006/main">
  <p:tag name="KSO_WM_SLIDE_ID" val="custom20233220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picTxt"/>
  <p:tag name="KSO_WM_SLIDE_SIZE" val="541.7*156.75"/>
  <p:tag name="KSO_WM_SLIDE_POSITION" val="340.35*220.6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9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71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  <p:tag name="KSO_WM_UNIT_ISCONTENTSTITLE" val="0"/>
  <p:tag name="KSO_WM_UNIT_PRESET_TEXT" val="添加章节标题"/>
  <p:tag name="KSO_WM_UNIT_TEXT_TYPE" val="1"/>
</p:tagLst>
</file>

<file path=ppt/tags/tag29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71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71"/>
  <p:tag name="KSO_WM_TEMPLATE_CATEGORY" val="custom"/>
</p:tagLst>
</file>

<file path=ppt/tags/tag29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71"/>
  <p:tag name="KSO_WM_TEMPLATE_CATEGORY" val="custom"/>
  <p:tag name="KSO_WM_SLIDE_INDEX" val="7"/>
  <p:tag name="KSO_WM_SLIDE_ID" val="custom20235971_7"/>
  <p:tag name="KSO_WM_TEMPLATE_MASTER_TYPE" val="0"/>
  <p:tag name="KSO_WM_SLIDE_LAYOUT" val="a_e"/>
  <p:tag name="KSO_WM_SLIDE_LAYOUT_CNT" val="1_1"/>
</p:tagLst>
</file>

<file path=ppt/tags/tag2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15_2*a*1"/>
  <p:tag name="KSO_WM_TEMPLATE_CATEGORY" val="diagram"/>
  <p:tag name="KSO_WM_TEMPLATE_INDEX" val="202333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9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15_1*l_h_f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1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2"/>
  <p:tag name="KSO_WM_DIAGRAM_VERSION" val="3"/>
  <p:tag name="KSO_WM_DIAGRAM_COLOR_TRICK" val="1"/>
  <p:tag name="KSO_WM_DIAGRAM_COLOR_TEXT_CAN_REMOVE" val="n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15_1*l_h_f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1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0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15_1*l_h_f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&#10;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1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&quot;}*auto_ai_ai_v2.0.9_ONLINE*1745323836955_2.127_614fefd5e059-slide-17"/>
  <p:tag name="KSO_WM_UNIT_LINE_FILL_TYPE" val="2"/>
  <p:tag name="KSO_WM_UNIT_USESOURCEFORMAT_APPLY" val="0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637615336&quot;}*auto_gallery_ai_v2.0.9_ONLINE*1745323836955_2.127_614fefd5e059-slide-17"/>
  <p:tag name="KSO_WM_UNIT_LINE_FILL_TYPE" val="2"/>
  <p:tag name="KSO_WM_UNIT_USESOURCEFORMAT_APPLY" val="0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&quot;}*auto_ai_ai_v2.0.9_ONLINE*1745323836955_2.127_614fefd5e059-slide-17"/>
  <p:tag name="KSO_WM_UNIT_LINE_FILL_TYPE" val="2"/>
  <p:tag name="KSO_WM_UNIT_USESOURCEFORMAT_APPLY" val="0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,&quot;top&quot;:131.36732283464568,&quot;width&quot;:883.67094488188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ID" val="diagram20233315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0.394*297.555"/>
  <p:tag name="KSO_WM_SLIDE_POSITION" val="54.8032*139.2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11.xml><?xml version="1.0" encoding="utf-8"?>
<p:tagLst xmlns:p="http://schemas.openxmlformats.org/presentationml/2006/main">
  <p:tag name="KSO_WM_UNIT_VALUE" val="831*299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30_1*d*1"/>
  <p:tag name="KSO_WM_TEMPLATE_CATEGORY" val="custom"/>
  <p:tag name="KSO_WM_TEMPLATE_INDEX" val="20231930"/>
  <p:tag name="KSO_WM_UNIT_LAYERLEVEL" val="1"/>
  <p:tag name="KSO_WM_TAG_VERSION" val="3.0"/>
  <p:tag name="KSO_WM_BEAUTIFY_FLAG" val="#wm#"/>
  <p:tag name="KSO_WM_UNIT_PICTURE_SUBTYPE" val="b"/>
  <p:tag name="KSO_WM_DIAGRAM_GROUP_CODE" val="l1-1"/>
  <p:tag name="MH_PIC_SOURCE_TYPE" val="generate_slide_ai*{&quot;ai_type&quot;:&quot;generate_ppt&quot;,&quot;id&quot;:&quot;&quot;}*auto_ai_ai_v2.0.9_ONLINE*1745323836955_2.127_614fefd5e059-slide-18"/>
  <p:tag name="KSO_WM_UNIT_FILL_FORE_SCHEMECOLOR_INDEX" val="5"/>
  <p:tag name="KSO_WM_UNIT_FILL_TYPE" val="1"/>
  <p:tag name="KSO_WM_UNIT_LINE_FORE_SCHEMECOLOR_INDEX" val="1"/>
  <p:tag name="KSO_WM_UNIT_LINE_FILL_TYPE" val="2"/>
  <p:tag name="KSO_WM_UNIT_USESOURCEFORMAT_APPLY" val="0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930_1*i*1"/>
  <p:tag name="KSO_WM_TEMPLATE_CATEGORY" val="custom"/>
  <p:tag name="KSO_WM_TEMPLATE_INDEX" val="20231930"/>
  <p:tag name="KSO_WM_UNIT_LAYERLEVEL" val="1"/>
  <p:tag name="KSO_WM_TAG_VERSION" val="3.0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930_1*i*2"/>
  <p:tag name="KSO_WM_TEMPLATE_CATEGORY" val="custom"/>
  <p:tag name="KSO_WM_TEMPLATE_INDEX" val="20231930"/>
  <p:tag name="KSO_WM_UNIT_LAYERLEVEL" val="1"/>
  <p:tag name="KSO_WM_TAG_VERSION" val="3.0"/>
  <p:tag name="KSO_WM_DIAGRAM_GROUP_CODE" val="l1-1"/>
  <p:tag name="KSO_WM_UNIT_FILL_FORE_SCHEMECOLOR_INDEX" val="2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30"/>
  <p:tag name="KSO_WM_UNIT_ID" val="custom20231930_1*a*1"/>
  <p:tag name="KSO_WM_UNIT_TEXT_TYPE" val="1"/>
  <p:tag name="KSO_WM_DIAGRAM_GROUP_CODE" val="l1-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3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7496062992126,&quot;left&quot;:54.8,&quot;top&quot;:374.4750393700787,&quot;width&quot;:802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3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7496062992126,&quot;left&quot;:54.8,&quot;top&quot;:374.4750393700787,&quot;width&quot;:802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7496062992126,&quot;left&quot;:54.8,&quot;top&quot;:374.4750393700787,&quot;width&quot;:802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3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7496062992126,&quot;left&quot;:54.8,&quot;top&quot;:374.4750393700787,&quot;width&quot;:802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7496062992126,&quot;left&quot;:54.8,&quot;top&quot;:374.4750393700787,&quot;width&quot;:802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7496062992126,&quot;left&quot;:54.8,&quot;top&quot;:374.4750393700787,&quot;width&quot;:802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2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746*95.95"/>
  <p:tag name="KSO_WM_SLIDE_POSITION" val="54.8*410.65"/>
  <p:tag name="KSO_WM_SLIDE_LAYOUT" val="a_d_l"/>
  <p:tag name="KSO_WM_SLIDE_LAYOUT_CNT" val="1_1_1"/>
  <p:tag name="KSO_WM_SPECIAL_SOURCE" val="bdnull"/>
  <p:tag name="KSO_WM_TEMPLATE_INDEX" val="20235971"/>
  <p:tag name="KSO_WM_TEMPLATE_SUBCATEGORY" val="0"/>
  <p:tag name="KSO_WM_SLIDE_INDEX" val="1"/>
  <p:tag name="KSO_WM_TAG_VERSION" val="3.0"/>
  <p:tag name="KSO_WM_SLIDE_ID" val="custom20231930_1"/>
  <p:tag name="KSO_WM_SLIDE_ITEM_CNT" val="2"/>
  <p:tag name="KSO_WM_DIAGRAM_GROUP_CODE" val="l1-1"/>
  <p:tag name="KSO_WM_SLIDE_DIAGTYPE" val="l"/>
</p:tagLst>
</file>

<file path=ppt/tags/tag3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0968_2*a*1"/>
  <p:tag name="KSO_WM_TEMPLATE_CATEGORY" val="diagram"/>
  <p:tag name="KSO_WM_TEMPLATE_INDEX" val="202309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266691681&quot;}*auto_gallery_ai_v2.0.9_ONLINE*1745323836955_2.127_614fefd5e059-slide-19"/>
  <p:tag name="KSO_WM_UNIT_LINE_FILL_TYPE" val="2"/>
  <p:tag name="KSO_WM_UNIT_USESOURCEFORMAT_APPLY" val="0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399791272&quot;}*auto_gallery_ai_v2.0.9_ONLINE*1745323836955_2.127_614fefd5e059-slide-19"/>
  <p:tag name="KSO_WM_UNIT_LINE_FILL_TYPE" val="2"/>
  <p:tag name="KSO_WM_UNIT_USESOURCEFORMAT_APPLY" val="0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650762259&quot;}*auto_gallery_ai_v2.0.9_ONLINE*1745323836955_2.127_614fefd5e059-slide-19"/>
  <p:tag name="KSO_WM_UNIT_LINE_FILL_TYPE" val="2"/>
  <p:tag name="KSO_WM_UNIT_USESOURCEFORMAT_APPLY" val="0"/>
</p:tagLst>
</file>

<file path=ppt/tags/tag3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3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  <p:tag name="KSO_WM_UNIT_TEXT_LAYER_COUNT" val="1"/>
  <p:tag name="KSO_WM_UNIT_USESOURCEFORMAT_APPLY" val="0"/>
</p:tagLst>
</file>

<file path=ppt/tags/tag3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335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337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KSO_WM_UNIT_PICTURE_SUBTYPE" val="b"/>
  <p:tag name="MH_PIC_SOURCE_TYPE" val="generate_slide_ai*{&quot;ai_type&quot;:&quot;generate_ppt&quot;,&quot;id&quot;:&quot;VCG41N1413327385&quot;}*auto_gallery_ai_v2.0.9_ONLINE*1745323836955_2.127_614fefd5e059-slide-20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3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39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41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342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343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3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45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346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024881889763776,&quot;top&quot;:108.23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34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5387*108.23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5971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348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KSO_WM_UNIT_PICTURE_SUBTYPE" val="a"/>
  <p:tag name="MH_PIC_SOURCE_TYPE" val="generate_slide_ai*{&quot;ai_type&quot;:&quot;generate_ppt&quot;,&quot;id&quot;:&quot;&quot;}*auto_ai_ai_v2.0.9_ONLINE*1745323836955_2.127_614fefd5e059-slide-23"/>
  <p:tag name="KSO_WM_UNIT_FILL_FORE_SCHEMECOLOR_INDEX" val="5"/>
  <p:tag name="KSO_WM_UNIT_FILL_TYPE" val="1"/>
</p:tagLst>
</file>

<file path=ppt/tags/tag3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USESOURCEFORMAT_APPLY" val="0"/>
  <p:tag name="KSO_WM_UNIT_PRESET_TEXT" val="单击此处添加标题"/>
  <p:tag name="KSO_WM_UNIT_TEXT_TYPE" val="1"/>
</p:tagLst>
</file>

<file path=ppt/tags/tag3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82.25,&quot;top&quot;:340.60007874015747,&quot;width&quot;:80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35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82.25,&quot;top&quot;:340.60007874015747,&quot;width&quot;:80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5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82.25,&quot;top&quot;:340.60007874015747,&quot;width&quot;:80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35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82.25,&quot;top&quot;:340.60007874015747,&quot;width&quot;:80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82.25,&quot;top&quot;:340.60007874015747,&quot;width&quot;:80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"/>
  <p:tag name="KSO_WM_UNIT_USESOURCEFORMAT_APPLY" val="0"/>
</p:tagLst>
</file>

<file path=ppt/tags/tag35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82.25,&quot;top&quot;:340.60007874015747,&quot;width&quot;:80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57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picTxt"/>
  <p:tag name="KSO_WM_SLIDE_SIZE" val="746*95.95"/>
  <p:tag name="KSO_WM_SLIDE_POSITION" val="120.25*376.7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5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9*7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47_1*l_h_d*1_1_1"/>
  <p:tag name="KSO_WM_TEMPLATE_CATEGORY" val="diagram"/>
  <p:tag name="KSO_WM_TEMPLATE_INDEX" val="2023314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78.49133858267726,&quot;left&quot;:73.35057745024915,&quot;top&quot;:28.34007874015747,&quot;width&quot;:886.6452493214043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442333717&quot;}*auto_gallery_ai_v2.0.9_ONLINE*1745323836955_2.127_614fefd5e059-slide-24"/>
  <p:tag name="KSO_WM_UNIT_LINE_FILL_TYPE" val="2"/>
  <p:tag name="KSO_WM_UNIT_USESOURCEFORMAT_APPLY" val="0"/>
</p:tagLst>
</file>

<file path=ppt/tags/tag3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1*l_h_f*1_1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78.49133858267726,&quot;left&quot;:73.35057745024915,&quot;top&quot;:28.34007874015747,&quot;width&quot;:886.64524932140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文本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5971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61.xml><?xml version="1.0" encoding="utf-8"?>
<p:tagLst xmlns:p="http://schemas.openxmlformats.org/presentationml/2006/main">
  <p:tag name="KSO_WM_PRESENTATION_SOURCE" val="WPPAIGeneratePPT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8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0325-1">
      <a:dk1>
        <a:srgbClr val="333333"/>
      </a:dk1>
      <a:lt1>
        <a:sysClr val="window" lastClr="FFFFFF"/>
      </a:lt1>
      <a:dk2>
        <a:srgbClr val="000000"/>
      </a:dk2>
      <a:lt2>
        <a:srgbClr val="E7F3FD"/>
      </a:lt2>
      <a:accent1>
        <a:srgbClr val="84C1F4"/>
      </a:accent1>
      <a:accent2>
        <a:srgbClr val="1A48D8"/>
      </a:accent2>
      <a:accent3>
        <a:srgbClr val="C299D9"/>
      </a:accent3>
      <a:accent4>
        <a:srgbClr val="766BC9"/>
      </a:accent4>
      <a:accent5>
        <a:srgbClr val="FAC348"/>
      </a:accent5>
      <a:accent6>
        <a:srgbClr val="F88A20"/>
      </a:accent6>
      <a:hlink>
        <a:srgbClr val="0026E5"/>
      </a:hlink>
      <a:folHlink>
        <a:srgbClr val="7E1FAD"/>
      </a:folHlink>
    </a:clrScheme>
    <a:fontScheme name="qm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rmAutofit/>
      </a:bodyPr>
      <a:lstStyle>
        <a:defPPr>
          <a:lnSpc>
            <a:spcPct val="140000"/>
          </a:lnSpc>
          <a:defRPr lang="zh-CN" altLang="en-US"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1607</Words>
  <Application>WPS 演示</Application>
  <PresentationFormat>宽屏</PresentationFormat>
  <Paragraphs>240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江城圆体 400W</vt:lpstr>
      <vt:lpstr>微软雅黑</vt:lpstr>
      <vt:lpstr>Arial Unicode MS</vt:lpstr>
      <vt:lpstr>Calibri</vt:lpstr>
      <vt:lpstr>微软雅黑 Light</vt:lpstr>
      <vt:lpstr>黑体</vt:lpstr>
      <vt:lpstr>mn-cs</vt:lpstr>
      <vt:lpstr>Segoe Print</vt:lpstr>
      <vt:lpstr>+中文正文</vt:lpstr>
      <vt:lpstr>MiSans Normal</vt:lpstr>
      <vt:lpstr>WPS</vt:lpstr>
      <vt:lpstr>Office 主题​​</vt:lpstr>
      <vt:lpstr>理解六侧面在 教学设计中的应用  </vt:lpstr>
      <vt:lpstr>具体内容</vt:lpstr>
      <vt:lpstr>具体内容</vt:lpstr>
      <vt:lpstr>理解六侧面的背景</vt:lpstr>
      <vt:lpstr>传统教学的局限</vt:lpstr>
      <vt:lpstr>教育目标的转变</vt:lpstr>
      <vt:lpstr>六侧面的意义</vt:lpstr>
      <vt:lpstr>理解六侧面总览</vt:lpstr>
      <vt:lpstr>六侧面简要说明</vt:lpstr>
      <vt:lpstr>六侧面详解</vt:lpstr>
      <vt:lpstr>侧面1：解释</vt:lpstr>
      <vt:lpstr>侧面2：阐明</vt:lpstr>
      <vt:lpstr>侧面3：应用</vt:lpstr>
      <vt:lpstr>侧面4：洞察</vt:lpstr>
      <vt:lpstr>侧面5：神入</vt:lpstr>
      <vt:lpstr>侧面6：自知</vt:lpstr>
      <vt:lpstr>教学案例应用</vt:lpstr>
      <vt:lpstr>案例1：语文课《背影》</vt:lpstr>
      <vt:lpstr>案例1：语文课《背影》</vt:lpstr>
      <vt:lpstr>案例2：数学课概率问题</vt:lpstr>
      <vt:lpstr>案例2：数学课概率问题</vt:lpstr>
      <vt:lpstr>总结回顾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阳阳</cp:lastModifiedBy>
  <cp:revision>156</cp:revision>
  <dcterms:created xsi:type="dcterms:W3CDTF">2019-06-19T02:08:00Z</dcterms:created>
  <dcterms:modified xsi:type="dcterms:W3CDTF">2025-06-23T06:02:54Z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E66718CF5F2F42018B81DBAD8B34A2BB_11</vt:lpwstr>
  </property>
</Properties>
</file>