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</p:sldMasterIdLst>
  <p:notesMasterIdLst>
    <p:notesMasterId r:id="rId18"/>
  </p:notesMasterIdLst>
  <p:handoutMasterIdLst>
    <p:handoutMasterId r:id="rId19"/>
  </p:handoutMasterIdLst>
  <p:sldIdLst>
    <p:sldId id="256" r:id="rId3"/>
    <p:sldId id="267" r:id="rId4"/>
    <p:sldId id="268" r:id="rId5"/>
    <p:sldId id="269" r:id="rId6"/>
    <p:sldId id="270" r:id="rId7"/>
    <p:sldId id="271" r:id="rId8"/>
    <p:sldId id="272" r:id="rId9"/>
    <p:sldId id="280" r:id="rId10"/>
    <p:sldId id="281" r:id="rId11"/>
    <p:sldId id="273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embeddedFontLst>
    <p:embeddedFont>
      <p:font typeface="Arial Unicode MS" panose="02010600030101010101" charset="-122"/>
      <p:regular r:id="rId20"/>
    </p:embeddedFont>
    <p:embeddedFont>
      <p:font typeface="OPPOSans B" panose="02010600030101010101" charset="-122"/>
      <p:regular r:id="rId21"/>
    </p:embeddedFont>
    <p:embeddedFont>
      <p:font typeface="OPPOSans H" panose="02010600030101010101" charset="-122"/>
      <p:regular r:id="rId22"/>
    </p:embeddedFont>
    <p:embeddedFont>
      <p:font typeface="OPPOSans M" panose="02010600030101010101" charset="-122"/>
      <p:regular r:id="rId23"/>
    </p:embeddedFont>
    <p:embeddedFont>
      <p:font typeface="OPPOSans R" panose="02010600030101010101" charset="-122"/>
      <p:regular r:id="rId24"/>
    </p:embeddedFont>
    <p:embeddedFont>
      <p:font typeface="Source Han Sans" panose="02010600030101010101" charset="-122"/>
      <p:regular r:id="rId25"/>
    </p:embeddedFont>
    <p:embeddedFont>
      <p:font typeface="Source Han Sans CN Bold" panose="02010600030101010101" charset="-122"/>
      <p:bold r:id="rId26"/>
    </p:embeddedFont>
    <p:embeddedFont>
      <p:font typeface="三极春联字体简" panose="02010600030101010101" charset="-122"/>
      <p:regular r:id="rId27"/>
    </p:embeddedFont>
    <p:embeddedFont>
      <p:font typeface="三极尖叫体" panose="02010600030101010101" charset="-122"/>
      <p:regular r:id="rId28"/>
    </p:embeddedFont>
    <p:embeddedFont>
      <p:font typeface="熊孩子体" panose="02010600030101010101" charset="-122"/>
      <p:regular r:id="rId29"/>
    </p:embeddedFont>
    <p:embeddedFont>
      <p:font typeface="义启庆国体（非商用）" panose="02010600030101010101" charset="-122"/>
      <p:regular r:id="rId30"/>
    </p:embeddedFont>
    <p:embeddedFont>
      <p:font typeface="义启嘻哈体（非商用）" panose="02010600030101010101" charset="-122"/>
      <p:regular r:id="rId31"/>
    </p:embeddedFont>
    <p:embeddedFont>
      <p:font typeface="字体管家天秤座" panose="02010600030101010101" charset="-122"/>
      <p:regular r:id="rId32"/>
    </p:embeddedFont>
    <p:embeddedFont>
      <p:font typeface="做你的怀中猫" panose="02010600030101010101" charset="-122"/>
      <p:regular r:id="rId33"/>
    </p:embeddedFont>
    <p:embeddedFont>
      <p:font typeface="华文新魏" panose="02010800040101010101" pitchFamily="2" charset="-122"/>
      <p:regular r:id="rId34"/>
    </p:embeddedFont>
    <p:embeddedFont>
      <p:font typeface="楷体" panose="02010609060101010101" pitchFamily="49" charset="-122"/>
      <p:regular r:id="rId35"/>
    </p:embeddedFont>
  </p:embeddedFontLst>
  <p:custDataLst>
    <p:tags r:id="rId36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63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1646733" y="769711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5150733" y="769711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912333" y="769711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1646733" y="769711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5150733" y="769711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912333" y="769711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openxmlformats.org/officeDocument/2006/relationships/tags" Target="../tags/tag100.xml"/><Relationship Id="rId3" Type="http://schemas.openxmlformats.org/officeDocument/2006/relationships/tags" Target="../tags/tag77.xml"/><Relationship Id="rId21" Type="http://schemas.openxmlformats.org/officeDocument/2006/relationships/tags" Target="../tags/tag95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tags" Target="../tags/tag99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tags" Target="../tags/tag98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tags" Target="../tags/tag97.xml"/><Relationship Id="rId28" Type="http://schemas.openxmlformats.org/officeDocument/2006/relationships/tags" Target="../tags/tag102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tags" Target="../tags/tag96.xml"/><Relationship Id="rId27" Type="http://schemas.openxmlformats.org/officeDocument/2006/relationships/tags" Target="../tags/tag101.xml"/><Relationship Id="rId30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21" Type="http://schemas.openxmlformats.org/officeDocument/2006/relationships/tags" Target="../tags/tag123.xml"/><Relationship Id="rId34" Type="http://schemas.openxmlformats.org/officeDocument/2006/relationships/tags" Target="../tags/tag136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tags" Target="../tags/tag135.xml"/><Relationship Id="rId38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37" Type="http://schemas.openxmlformats.org/officeDocument/2006/relationships/tags" Target="../tags/tag139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tags" Target="../tags/tag138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35" Type="http://schemas.openxmlformats.org/officeDocument/2006/relationships/tags" Target="../tags/tag137.xml"/><Relationship Id="rId8" Type="http://schemas.openxmlformats.org/officeDocument/2006/relationships/tags" Target="../tags/tag110.xml"/><Relationship Id="rId3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19" Type="http://schemas.openxmlformats.org/officeDocument/2006/relationships/slideLayout" Target="../slideLayouts/slideLayout4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183" r="18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 t="5265" b="5265"/>
          <a:stretch>
            <a:fillRect/>
          </a:stretch>
        </p:blipFill>
        <p:spPr>
          <a:xfrm>
            <a:off x="-1887358" y="4357226"/>
            <a:ext cx="9052969" cy="271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-2672062" y="0"/>
            <a:ext cx="10992041" cy="6163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5400000" flipH="1">
            <a:off x="6712825" y="-190113"/>
            <a:ext cx="177356" cy="1238508"/>
          </a:xfrm>
          <a:custGeom>
            <a:avLst/>
            <a:gdLst>
              <a:gd name="connsiteX0" fmla="*/ 177356 w 177356"/>
              <a:gd name="connsiteY0" fmla="*/ 120905 h 1238508"/>
              <a:gd name="connsiteX1" fmla="*/ 88678 w 177356"/>
              <a:gd name="connsiteY1" fmla="*/ 0 h 1238508"/>
              <a:gd name="connsiteX2" fmla="*/ 0 w 177356"/>
              <a:gd name="connsiteY2" fmla="*/ 120905 h 1238508"/>
              <a:gd name="connsiteX3" fmla="*/ 177356 w 177356"/>
              <a:gd name="connsiteY3" fmla="*/ 344425 h 1238508"/>
              <a:gd name="connsiteX4" fmla="*/ 88678 w 177356"/>
              <a:gd name="connsiteY4" fmla="*/ 223520 h 1238508"/>
              <a:gd name="connsiteX5" fmla="*/ 0 w 177356"/>
              <a:gd name="connsiteY5" fmla="*/ 344425 h 1238508"/>
              <a:gd name="connsiteX6" fmla="*/ 177356 w 177356"/>
              <a:gd name="connsiteY6" fmla="*/ 567946 h 1238508"/>
              <a:gd name="connsiteX7" fmla="*/ 88678 w 177356"/>
              <a:gd name="connsiteY7" fmla="*/ 447041 h 1238508"/>
              <a:gd name="connsiteX8" fmla="*/ 0 w 177356"/>
              <a:gd name="connsiteY8" fmla="*/ 567946 h 1238508"/>
              <a:gd name="connsiteX9" fmla="*/ 177356 w 177356"/>
              <a:gd name="connsiteY9" fmla="*/ 791467 h 1238508"/>
              <a:gd name="connsiteX10" fmla="*/ 88678 w 177356"/>
              <a:gd name="connsiteY10" fmla="*/ 670562 h 1238508"/>
              <a:gd name="connsiteX11" fmla="*/ 0 w 177356"/>
              <a:gd name="connsiteY11" fmla="*/ 791467 h 1238508"/>
              <a:gd name="connsiteX12" fmla="*/ 177356 w 177356"/>
              <a:gd name="connsiteY12" fmla="*/ 1014987 h 1238508"/>
              <a:gd name="connsiteX13" fmla="*/ 88678 w 177356"/>
              <a:gd name="connsiteY13" fmla="*/ 894082 h 1238508"/>
              <a:gd name="connsiteX14" fmla="*/ 0 w 177356"/>
              <a:gd name="connsiteY14" fmla="*/ 1014987 h 1238508"/>
              <a:gd name="connsiteX15" fmla="*/ 177356 w 177356"/>
              <a:gd name="connsiteY15" fmla="*/ 1238508 h 1238508"/>
              <a:gd name="connsiteX16" fmla="*/ 88678 w 177356"/>
              <a:gd name="connsiteY16" fmla="*/ 1117603 h 1238508"/>
              <a:gd name="connsiteX17" fmla="*/ 0 w 177356"/>
              <a:gd name="connsiteY17" fmla="*/ 1238508 h 1238508"/>
            </a:gdLst>
            <a:ahLst/>
            <a:cxnLst/>
            <a:rect l="l" t="t" r="r" b="b"/>
            <a:pathLst>
              <a:path w="177356" h="1238508">
                <a:moveTo>
                  <a:pt x="177356" y="120905"/>
                </a:moveTo>
                <a:lnTo>
                  <a:pt x="88678" y="0"/>
                </a:lnTo>
                <a:lnTo>
                  <a:pt x="0" y="120905"/>
                </a:lnTo>
                <a:close/>
                <a:moveTo>
                  <a:pt x="177356" y="344425"/>
                </a:moveTo>
                <a:lnTo>
                  <a:pt x="88678" y="223520"/>
                </a:lnTo>
                <a:lnTo>
                  <a:pt x="0" y="344425"/>
                </a:lnTo>
                <a:close/>
                <a:moveTo>
                  <a:pt x="177356" y="567946"/>
                </a:moveTo>
                <a:lnTo>
                  <a:pt x="88678" y="447041"/>
                </a:lnTo>
                <a:lnTo>
                  <a:pt x="0" y="567946"/>
                </a:lnTo>
                <a:close/>
                <a:moveTo>
                  <a:pt x="177356" y="791467"/>
                </a:moveTo>
                <a:lnTo>
                  <a:pt x="88678" y="670562"/>
                </a:lnTo>
                <a:lnTo>
                  <a:pt x="0" y="791467"/>
                </a:lnTo>
                <a:close/>
                <a:moveTo>
                  <a:pt x="177356" y="1014987"/>
                </a:moveTo>
                <a:lnTo>
                  <a:pt x="88678" y="894082"/>
                </a:lnTo>
                <a:lnTo>
                  <a:pt x="0" y="1014987"/>
                </a:lnTo>
                <a:close/>
                <a:moveTo>
                  <a:pt x="177356" y="1238508"/>
                </a:moveTo>
                <a:lnTo>
                  <a:pt x="88678" y="1117603"/>
                </a:lnTo>
                <a:lnTo>
                  <a:pt x="0" y="1238508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5036409" y="866887"/>
            <a:ext cx="7220442" cy="5124226"/>
          </a:xfrm>
          <a:prstGeom prst="homePlate">
            <a:avLst>
              <a:gd name="adj" fmla="val 21524"/>
            </a:avLst>
          </a:prstGeom>
          <a:solidFill>
            <a:schemeClr val="bg1"/>
          </a:solidFill>
          <a:ln w="508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34764" y="2078456"/>
            <a:ext cx="4781876" cy="271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/>
            <a:r>
              <a:rPr kumimoji="1" lang="en-US" altLang="zh-CN" sz="4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三极春联字体简" panose="00000500000000000000" charset="-122"/>
                <a:ea typeface="三极春联字体简" panose="00000500000000000000" charset="-122"/>
                <a:cs typeface="OPPOSans B" panose="00020600040101010101" charset="-122"/>
              </a:rPr>
              <a:t>看见课程的力量，</a:t>
            </a:r>
          </a:p>
          <a:p>
            <a:pPr algn="l"/>
            <a:r>
              <a:rPr kumimoji="1" lang="en-US" altLang="zh-CN" sz="4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三极春联字体简" panose="00000500000000000000" charset="-122"/>
                <a:ea typeface="三极春联字体简" panose="00000500000000000000" charset="-122"/>
                <a:cs typeface="OPPOSans B" panose="00020600040101010101" charset="-122"/>
              </a:rPr>
              <a:t>让孩子幸福成长</a:t>
            </a:r>
          </a:p>
        </p:txBody>
      </p:sp>
      <p:sp>
        <p:nvSpPr>
          <p:cNvPr id="9" name="标题 1"/>
          <p:cNvSpPr txBox="1"/>
          <p:nvPr/>
        </p:nvSpPr>
        <p:spPr>
          <a:xfrm rot="16200000">
            <a:off x="9005924" y="1080162"/>
            <a:ext cx="177356" cy="1238509"/>
          </a:xfrm>
          <a:custGeom>
            <a:avLst/>
            <a:gdLst>
              <a:gd name="connsiteX0" fmla="*/ 177356 w 177356"/>
              <a:gd name="connsiteY0" fmla="*/ 1238509 h 1238509"/>
              <a:gd name="connsiteX1" fmla="*/ 0 w 177356"/>
              <a:gd name="connsiteY1" fmla="*/ 1238509 h 1238509"/>
              <a:gd name="connsiteX2" fmla="*/ 88678 w 177356"/>
              <a:gd name="connsiteY2" fmla="*/ 1117605 h 1238509"/>
              <a:gd name="connsiteX3" fmla="*/ 177356 w 177356"/>
              <a:gd name="connsiteY3" fmla="*/ 1014988 h 1238509"/>
              <a:gd name="connsiteX4" fmla="*/ 0 w 177356"/>
              <a:gd name="connsiteY4" fmla="*/ 1014988 h 1238509"/>
              <a:gd name="connsiteX5" fmla="*/ 88678 w 177356"/>
              <a:gd name="connsiteY5" fmla="*/ 894082 h 1238509"/>
              <a:gd name="connsiteX6" fmla="*/ 177356 w 177356"/>
              <a:gd name="connsiteY6" fmla="*/ 791468 h 1238509"/>
              <a:gd name="connsiteX7" fmla="*/ 0 w 177356"/>
              <a:gd name="connsiteY7" fmla="*/ 791468 h 1238509"/>
              <a:gd name="connsiteX8" fmla="*/ 88678 w 177356"/>
              <a:gd name="connsiteY8" fmla="*/ 670562 h 1238509"/>
              <a:gd name="connsiteX9" fmla="*/ 177356 w 177356"/>
              <a:gd name="connsiteY9" fmla="*/ 567946 h 1238509"/>
              <a:gd name="connsiteX10" fmla="*/ 0 w 177356"/>
              <a:gd name="connsiteY10" fmla="*/ 567946 h 1238509"/>
              <a:gd name="connsiteX11" fmla="*/ 88678 w 177356"/>
              <a:gd name="connsiteY11" fmla="*/ 447042 h 1238509"/>
              <a:gd name="connsiteX12" fmla="*/ 177356 w 177356"/>
              <a:gd name="connsiteY12" fmla="*/ 344426 h 1238509"/>
              <a:gd name="connsiteX13" fmla="*/ 0 w 177356"/>
              <a:gd name="connsiteY13" fmla="*/ 344426 h 1238509"/>
              <a:gd name="connsiteX14" fmla="*/ 88678 w 177356"/>
              <a:gd name="connsiteY14" fmla="*/ 223520 h 1238509"/>
              <a:gd name="connsiteX15" fmla="*/ 177356 w 177356"/>
              <a:gd name="connsiteY15" fmla="*/ 120906 h 1238509"/>
              <a:gd name="connsiteX16" fmla="*/ 0 w 177356"/>
              <a:gd name="connsiteY16" fmla="*/ 120906 h 1238509"/>
              <a:gd name="connsiteX17" fmla="*/ 88678 w 177356"/>
              <a:gd name="connsiteY17" fmla="*/ 0 h 1238509"/>
            </a:gdLst>
            <a:ahLst/>
            <a:cxnLst/>
            <a:rect l="l" t="t" r="r" b="b"/>
            <a:pathLst>
              <a:path w="177356" h="1238509">
                <a:moveTo>
                  <a:pt x="177356" y="1238509"/>
                </a:moveTo>
                <a:lnTo>
                  <a:pt x="0" y="1238509"/>
                </a:lnTo>
                <a:lnTo>
                  <a:pt x="88678" y="1117605"/>
                </a:lnTo>
                <a:close/>
                <a:moveTo>
                  <a:pt x="177356" y="1014988"/>
                </a:moveTo>
                <a:lnTo>
                  <a:pt x="0" y="1014988"/>
                </a:lnTo>
                <a:lnTo>
                  <a:pt x="88678" y="894082"/>
                </a:lnTo>
                <a:close/>
                <a:moveTo>
                  <a:pt x="177356" y="791468"/>
                </a:moveTo>
                <a:lnTo>
                  <a:pt x="0" y="791468"/>
                </a:lnTo>
                <a:lnTo>
                  <a:pt x="88678" y="670562"/>
                </a:lnTo>
                <a:close/>
                <a:moveTo>
                  <a:pt x="177356" y="567946"/>
                </a:moveTo>
                <a:lnTo>
                  <a:pt x="0" y="567946"/>
                </a:lnTo>
                <a:lnTo>
                  <a:pt x="88678" y="447042"/>
                </a:lnTo>
                <a:close/>
                <a:moveTo>
                  <a:pt x="177356" y="344426"/>
                </a:moveTo>
                <a:lnTo>
                  <a:pt x="0" y="344426"/>
                </a:lnTo>
                <a:lnTo>
                  <a:pt x="88678" y="223520"/>
                </a:lnTo>
                <a:close/>
                <a:moveTo>
                  <a:pt x="177356" y="120906"/>
                </a:moveTo>
                <a:lnTo>
                  <a:pt x="0" y="120906"/>
                </a:lnTo>
                <a:lnTo>
                  <a:pt x="88678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>
            <a:off x="10340388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>
            <a:off x="10563908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>
            <a:off x="10787429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>
            <a:off x="11010950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>
            <a:off x="11234470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6200000">
            <a:off x="11457991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861969" y="5076441"/>
            <a:ext cx="1440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945949" y="5081659"/>
            <a:ext cx="1224000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 cap="sq">
            <a:solidFill>
              <a:schemeClr val="accent1">
                <a:alpha val="10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212417" y="695629"/>
            <a:ext cx="1359313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 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403472" y="2028076"/>
            <a:ext cx="4813168" cy="6096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403472" y="4803471"/>
            <a:ext cx="4813168" cy="6096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6200000">
            <a:off x="10137165" y="3288988"/>
            <a:ext cx="2638379" cy="2518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12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POWERPOINT  DESIGN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>
            <a:off x="11367810" y="2298884"/>
            <a:ext cx="177356" cy="12090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V="1">
            <a:off x="11367810" y="4428822"/>
            <a:ext cx="177356" cy="12090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0113397" y="5080515"/>
            <a:ext cx="1016464" cy="3519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zh-CN" altLang="en-US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胡玥</a:t>
            </a:r>
            <a:endParaRPr kumimoji="1" lang="zh-CN" altLang="en-US" sz="18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8895333" y="5077747"/>
            <a:ext cx="111097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zh-CN" altLang="en-US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分享人</a:t>
            </a:r>
          </a:p>
        </p:txBody>
      </p:sp>
      <p:sp>
        <p:nvSpPr>
          <p:cNvPr id="30" name="标题 1"/>
          <p:cNvSpPr txBox="1"/>
          <p:nvPr/>
        </p:nvSpPr>
        <p:spPr>
          <a:xfrm>
            <a:off x="10603048" y="690840"/>
            <a:ext cx="925816" cy="3568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2024</a:t>
            </a:r>
            <a:endParaRPr kumimoji="1" lang="zh-CN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flipV="1">
            <a:off x="701537" y="4668378"/>
            <a:ext cx="10788926" cy="457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10800000">
            <a:off x="660400" y="2041249"/>
            <a:ext cx="257356" cy="255589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 rot="5400000">
            <a:off x="669711" y="1632044"/>
            <a:ext cx="2941323" cy="266427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flipH="1">
            <a:off x="2060860" y="4611726"/>
            <a:ext cx="159024" cy="15902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rot="5400000">
            <a:off x="845124" y="1422911"/>
            <a:ext cx="446314" cy="81576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817127" y="1646125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2957474" y="4101919"/>
            <a:ext cx="393700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kumimoji="1" lang="en-US" altLang="zh-CN" sz="32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”</a:t>
            </a:r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alphaModFix/>
          </a:blip>
          <a:srcRect l="4072" r="4072"/>
          <a:stretch>
            <a:fillRect/>
          </a:stretch>
        </p:blipFill>
        <p:spPr>
          <a:xfrm>
            <a:off x="912126" y="2181743"/>
            <a:ext cx="2456492" cy="1785753"/>
          </a:xfrm>
          <a:custGeom>
            <a:avLst/>
            <a:gdLst/>
            <a:ahLst/>
            <a:cxnLst/>
            <a:rect l="l" t="t" r="r" b="b"/>
            <a:pathLst>
              <a:path w="2456492" h="1785753">
                <a:moveTo>
                  <a:pt x="0" y="0"/>
                </a:moveTo>
                <a:lnTo>
                  <a:pt x="2456492" y="0"/>
                </a:lnTo>
                <a:lnTo>
                  <a:pt x="2456492" y="1785753"/>
                </a:lnTo>
                <a:lnTo>
                  <a:pt x="0" y="178575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54050" y="5266690"/>
            <a:ext cx="2818765" cy="923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Source Han Sans" panose="020B0500000000000000" charset="-122"/>
              </a:rPr>
              <a:t>    万伟博士将社会力量分为不同层级，其中国家和国际层级对课程规划有着重要影响。学校需要站在世界的高度，考虑历史的长度，以确保课程内容与全球教育趋势相符合。</a:t>
            </a: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08232" y="4814054"/>
            <a:ext cx="2658868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国家和国际层级的影响</a:t>
            </a: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rot="10800000">
            <a:off x="4614333" y="2041250"/>
            <a:ext cx="257356" cy="255589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 rot="5400000">
            <a:off x="4623644" y="1632045"/>
            <a:ext cx="2941323" cy="266427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 flipH="1">
            <a:off x="6014793" y="4611727"/>
            <a:ext cx="159024" cy="15902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 rot="5400000">
            <a:off x="4799057" y="1422912"/>
            <a:ext cx="446314" cy="81576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4771060" y="1646126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911407" y="4101920"/>
            <a:ext cx="393700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kumimoji="1" lang="en-US" altLang="zh-CN" sz="32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”</a:t>
            </a:r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0">
            <a:alphaModFix/>
          </a:blip>
          <a:srcRect l="4072" r="4072"/>
          <a:stretch>
            <a:fillRect/>
          </a:stretch>
        </p:blipFill>
        <p:spPr>
          <a:xfrm>
            <a:off x="4866059" y="2181744"/>
            <a:ext cx="2456492" cy="1785753"/>
          </a:xfrm>
          <a:custGeom>
            <a:avLst/>
            <a:gdLst/>
            <a:ahLst/>
            <a:cxnLst/>
            <a:rect l="l" t="t" r="r" b="b"/>
            <a:pathLst>
              <a:path w="2456492" h="1785753">
                <a:moveTo>
                  <a:pt x="0" y="0"/>
                </a:moveTo>
                <a:lnTo>
                  <a:pt x="2456492" y="0"/>
                </a:lnTo>
                <a:lnTo>
                  <a:pt x="2456492" y="1785753"/>
                </a:lnTo>
                <a:lnTo>
                  <a:pt x="0" y="178575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4762165" y="5266477"/>
            <a:ext cx="2664280" cy="923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Source Han Sans" panose="020B0500000000000000" charset="-122"/>
              </a:rPr>
              <a:t>    地方社区的需求和文化也是课程规划需要考虑的因素。学校需要了解社区的特点和需求，将这些因素融入课程设计中，以培养学生的社会责任感和归属感。</a:t>
            </a:r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4762165" y="4814055"/>
            <a:ext cx="2667335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地方社区层级的影响</a:t>
            </a: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 rot="10800000">
            <a:off x="8568266" y="2041251"/>
            <a:ext cx="257356" cy="255589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 rot="5400000">
            <a:off x="8577577" y="1632046"/>
            <a:ext cx="2941323" cy="266427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 flipH="1">
            <a:off x="9968726" y="4611728"/>
            <a:ext cx="159024" cy="15902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 rot="5400000">
            <a:off x="8752990" y="1422913"/>
            <a:ext cx="446314" cy="81576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8724993" y="1646127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10865341" y="4101921"/>
            <a:ext cx="393700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kumimoji="1" lang="en-US" altLang="zh-CN" sz="32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”</a:t>
            </a:r>
            <a:endParaRPr kumimoji="1" lang="zh-CN" altLang="en-US"/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0">
            <a:alphaModFix/>
          </a:blip>
          <a:srcRect l="4072" r="4072"/>
          <a:stretch>
            <a:fillRect/>
          </a:stretch>
        </p:blipFill>
        <p:spPr>
          <a:xfrm>
            <a:off x="8819993" y="2181745"/>
            <a:ext cx="2456492" cy="1785753"/>
          </a:xfrm>
          <a:custGeom>
            <a:avLst/>
            <a:gdLst/>
            <a:ahLst/>
            <a:cxnLst/>
            <a:rect l="l" t="t" r="r" b="b"/>
            <a:pathLst>
              <a:path w="2456492" h="1785753">
                <a:moveTo>
                  <a:pt x="0" y="0"/>
                </a:moveTo>
                <a:lnTo>
                  <a:pt x="2456492" y="0"/>
                </a:lnTo>
                <a:lnTo>
                  <a:pt x="2456492" y="1785753"/>
                </a:lnTo>
                <a:lnTo>
                  <a:pt x="0" y="178575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>
            <a:off x="8716098" y="5266478"/>
            <a:ext cx="2664280" cy="923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Source Han Sans" panose="020B0500000000000000" charset="-122"/>
              </a:rPr>
              <a:t>    学校文化是课程规划的内在动力。学校需要根据自身的教育理念和文化特色，设计出独特的课程体系，以培养学生的创新精神和实践能力。</a:t>
            </a:r>
          </a:p>
        </p:txBody>
      </p:sp>
      <p:sp>
        <p:nvSpPr>
          <p:cNvPr id="30" name="标题 1"/>
          <p:cNvSpPr txBox="1"/>
          <p:nvPr>
            <p:custDataLst>
              <p:tags r:id="rId28"/>
            </p:custDataLst>
          </p:nvPr>
        </p:nvSpPr>
        <p:spPr>
          <a:xfrm>
            <a:off x="8716098" y="4814056"/>
            <a:ext cx="2663102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学校文化层级的影响</a:t>
            </a:r>
          </a:p>
        </p:txBody>
      </p:sp>
      <p:sp>
        <p:nvSpPr>
          <p:cNvPr id="31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社会力量对课程规划的影响</a:t>
            </a:r>
          </a:p>
        </p:txBody>
      </p:sp>
      <p:sp>
        <p:nvSpPr>
          <p:cNvPr id="33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4489008" y="2295779"/>
            <a:ext cx="421970" cy="38256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2"/>
            </p:custDataLst>
          </p:nvPr>
        </p:nvSpPr>
        <p:spPr>
          <a:xfrm>
            <a:off x="4489006" y="3416055"/>
            <a:ext cx="3211259" cy="14801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学生的身体健康和发育是课程规划的重要考虑因素。课程设计应包括体育活动和健康教育，以促进学生的全面发展。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基于人的发展特点的课程规划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任意多边形: 形状 17"/>
          <p:cNvSpPr/>
          <p:nvPr>
            <p:custDataLst>
              <p:tags r:id="rId3"/>
            </p:custDataLst>
          </p:nvPr>
        </p:nvSpPr>
        <p:spPr>
          <a:xfrm>
            <a:off x="1171893" y="3469323"/>
            <a:ext cx="9848488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alpha val="100000"/>
                  </a:schemeClr>
                </a:gs>
                <a:gs pos="87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任意多边形: 形状 4"/>
          <p:cNvSpPr/>
          <p:nvPr>
            <p:custDataLst>
              <p:tags r:id="rId4"/>
            </p:custDataLst>
          </p:nvPr>
        </p:nvSpPr>
        <p:spPr>
          <a:xfrm>
            <a:off x="5717223" y="4774248"/>
            <a:ext cx="808347" cy="409216"/>
          </a:xfrm>
          <a:custGeom>
            <a:avLst/>
            <a:gdLst>
              <a:gd name="connsiteX0" fmla="*/ 1450658 w 1450657"/>
              <a:gd name="connsiteY0" fmla="*/ 523875 h 734377"/>
              <a:gd name="connsiteX1" fmla="*/ 161925 w 1450657"/>
              <a:gd name="connsiteY1" fmla="*/ 734377 h 734377"/>
              <a:gd name="connsiteX2" fmla="*/ 0 w 1450657"/>
              <a:gd name="connsiteY2" fmla="*/ 0 h 7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734377">
                <a:moveTo>
                  <a:pt x="1450658" y="523875"/>
                </a:moveTo>
                <a:lnTo>
                  <a:pt x="161925" y="7343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78000"/>
                  <a:lumOff val="22000"/>
                  <a:alpha val="100000"/>
                </a:schemeClr>
              </a:gs>
              <a:gs pos="78000">
                <a:schemeClr val="accent1">
                  <a:lumMod val="91000"/>
                  <a:alpha val="100000"/>
                </a:schemeClr>
              </a:gs>
            </a:gsLst>
            <a:lin ang="1620000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任意多边形: 形状 5"/>
          <p:cNvSpPr/>
          <p:nvPr>
            <p:custDataLst>
              <p:tags r:id="rId5"/>
            </p:custDataLst>
          </p:nvPr>
        </p:nvSpPr>
        <p:spPr>
          <a:xfrm>
            <a:off x="5277803" y="4501833"/>
            <a:ext cx="529699" cy="681496"/>
          </a:xfrm>
          <a:custGeom>
            <a:avLst/>
            <a:gdLst>
              <a:gd name="connsiteX0" fmla="*/ 0 w 950595"/>
              <a:gd name="connsiteY0" fmla="*/ 0 h 1223009"/>
              <a:gd name="connsiteX1" fmla="*/ 788670 w 950595"/>
              <a:gd name="connsiteY1" fmla="*/ 488633 h 1223009"/>
              <a:gd name="connsiteX2" fmla="*/ 950595 w 950595"/>
              <a:gd name="connsiteY2" fmla="*/ 1223010 h 122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595" h="1223009">
                <a:moveTo>
                  <a:pt x="0" y="0"/>
                </a:moveTo>
                <a:lnTo>
                  <a:pt x="788670" y="488633"/>
                </a:lnTo>
                <a:lnTo>
                  <a:pt x="950595" y="1223010"/>
                </a:lnTo>
                <a:close/>
              </a:path>
            </a:pathLst>
          </a:custGeom>
          <a:gradFill>
            <a:gsLst>
              <a:gs pos="19000">
                <a:schemeClr val="accent1">
                  <a:lumMod val="60000"/>
                  <a:lumOff val="40000"/>
                  <a:alpha val="100000"/>
                </a:schemeClr>
              </a:gs>
              <a:gs pos="92000">
                <a:schemeClr val="accent1">
                  <a:alpha val="100000"/>
                </a:schemeClr>
              </a:gs>
            </a:gsLst>
            <a:lin ang="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: 形状 6"/>
          <p:cNvSpPr/>
          <p:nvPr>
            <p:custDataLst>
              <p:tags r:id="rId6"/>
            </p:custDataLst>
          </p:nvPr>
        </p:nvSpPr>
        <p:spPr>
          <a:xfrm>
            <a:off x="5277803" y="3870643"/>
            <a:ext cx="439469" cy="903353"/>
          </a:xfrm>
          <a:custGeom>
            <a:avLst/>
            <a:gdLst>
              <a:gd name="connsiteX0" fmla="*/ 0 w 788670"/>
              <a:gd name="connsiteY0" fmla="*/ 1132523 h 1621155"/>
              <a:gd name="connsiteX1" fmla="*/ 619125 w 788670"/>
              <a:gd name="connsiteY1" fmla="*/ 0 h 1621155"/>
              <a:gd name="connsiteX2" fmla="*/ 788670 w 788670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670" h="1621155">
                <a:moveTo>
                  <a:pt x="0" y="1132523"/>
                </a:moveTo>
                <a:lnTo>
                  <a:pt x="619125" y="0"/>
                </a:lnTo>
                <a:lnTo>
                  <a:pt x="788670" y="162115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  <a:alpha val="100000"/>
                </a:schemeClr>
              </a:gs>
              <a:gs pos="100000">
                <a:schemeClr val="accent1">
                  <a:lumMod val="86000"/>
                  <a:lumOff val="14000"/>
                  <a:alpha val="100000"/>
                </a:schemeClr>
              </a:gs>
            </a:gsLst>
            <a:lin ang="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任意多边形: 形状 7"/>
          <p:cNvSpPr/>
          <p:nvPr>
            <p:custDataLst>
              <p:tags r:id="rId7"/>
            </p:custDataLst>
          </p:nvPr>
        </p:nvSpPr>
        <p:spPr>
          <a:xfrm>
            <a:off x="5717223" y="4203383"/>
            <a:ext cx="808347" cy="862485"/>
          </a:xfrm>
          <a:custGeom>
            <a:avLst/>
            <a:gdLst>
              <a:gd name="connsiteX0" fmla="*/ 1385888 w 1450657"/>
              <a:gd name="connsiteY0" fmla="*/ 0 h 1547812"/>
              <a:gd name="connsiteX1" fmla="*/ 1450658 w 1450657"/>
              <a:gd name="connsiteY1" fmla="*/ 1547812 h 1547812"/>
              <a:gd name="connsiteX2" fmla="*/ 0 w 1450657"/>
              <a:gd name="connsiteY2" fmla="*/ 1023938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1547812">
                <a:moveTo>
                  <a:pt x="1385888" y="0"/>
                </a:moveTo>
                <a:lnTo>
                  <a:pt x="1450658" y="1547812"/>
                </a:lnTo>
                <a:lnTo>
                  <a:pt x="0" y="1023938"/>
                </a:lnTo>
                <a:close/>
              </a:path>
            </a:pathLst>
          </a:custGeom>
          <a:gradFill flip="none" rotWithShape="1">
            <a:gsLst>
              <a:gs pos="36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70000"/>
                  <a:lumOff val="30000"/>
                  <a:alpha val="100000"/>
                </a:schemeClr>
              </a:gs>
            </a:gsLst>
            <a:lin ang="18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任意多边形: 形状 9"/>
          <p:cNvSpPr/>
          <p:nvPr>
            <p:custDataLst>
              <p:tags r:id="rId8"/>
            </p:custDataLst>
          </p:nvPr>
        </p:nvSpPr>
        <p:spPr>
          <a:xfrm>
            <a:off x="6406198" y="3662998"/>
            <a:ext cx="513775" cy="702726"/>
          </a:xfrm>
          <a:custGeom>
            <a:avLst/>
            <a:gdLst>
              <a:gd name="connsiteX0" fmla="*/ 149542 w 922019"/>
              <a:gd name="connsiteY0" fmla="*/ 969645 h 1261109"/>
              <a:gd name="connsiteX1" fmla="*/ 0 w 922019"/>
              <a:gd name="connsiteY1" fmla="*/ 0 h 1261109"/>
              <a:gd name="connsiteX2" fmla="*/ 922020 w 922019"/>
              <a:gd name="connsiteY2" fmla="*/ 1261110 h 12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19" h="1261109">
                <a:moveTo>
                  <a:pt x="149542" y="969645"/>
                </a:moveTo>
                <a:lnTo>
                  <a:pt x="0" y="0"/>
                </a:lnTo>
                <a:lnTo>
                  <a:pt x="922020" y="126111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  <a:alpha val="100000"/>
                </a:schemeClr>
              </a:gs>
              <a:gs pos="92000">
                <a:schemeClr val="accent1">
                  <a:alpha val="100000"/>
                </a:schemeClr>
              </a:gs>
            </a:gsLst>
            <a:lin ang="9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任意多边形: 形状 10"/>
          <p:cNvSpPr/>
          <p:nvPr>
            <p:custDataLst>
              <p:tags r:id="rId9"/>
            </p:custDataLst>
          </p:nvPr>
        </p:nvSpPr>
        <p:spPr>
          <a:xfrm>
            <a:off x="6489383" y="4203383"/>
            <a:ext cx="430446" cy="862485"/>
          </a:xfrm>
          <a:custGeom>
            <a:avLst/>
            <a:gdLst>
              <a:gd name="connsiteX0" fmla="*/ 0 w 772477"/>
              <a:gd name="connsiteY0" fmla="*/ 0 h 1547812"/>
              <a:gd name="connsiteX1" fmla="*/ 772477 w 772477"/>
              <a:gd name="connsiteY1" fmla="*/ 291465 h 1547812"/>
              <a:gd name="connsiteX2" fmla="*/ 64770 w 772477"/>
              <a:gd name="connsiteY2" fmla="*/ 1547812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477" h="1547812">
                <a:moveTo>
                  <a:pt x="0" y="0"/>
                </a:moveTo>
                <a:lnTo>
                  <a:pt x="772477" y="291465"/>
                </a:lnTo>
                <a:lnTo>
                  <a:pt x="64770" y="1547812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70000"/>
                  <a:lumOff val="30000"/>
                  <a:alpha val="100000"/>
                </a:schemeClr>
              </a:gs>
            </a:gsLst>
            <a:lin ang="21594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任意多边形: 形状 11"/>
          <p:cNvSpPr/>
          <p:nvPr>
            <p:custDataLst>
              <p:tags r:id="rId10"/>
            </p:custDataLst>
          </p:nvPr>
        </p:nvSpPr>
        <p:spPr>
          <a:xfrm>
            <a:off x="5622608" y="3662998"/>
            <a:ext cx="866730" cy="540314"/>
          </a:xfrm>
          <a:custGeom>
            <a:avLst/>
            <a:gdLst>
              <a:gd name="connsiteX0" fmla="*/ 0 w 1555432"/>
              <a:gd name="connsiteY0" fmla="*/ 372428 h 969645"/>
              <a:gd name="connsiteX1" fmla="*/ 1405890 w 1555432"/>
              <a:gd name="connsiteY1" fmla="*/ 0 h 969645"/>
              <a:gd name="connsiteX2" fmla="*/ 1555433 w 1555432"/>
              <a:gd name="connsiteY2" fmla="*/ 969645 h 9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969645">
                <a:moveTo>
                  <a:pt x="0" y="372428"/>
                </a:moveTo>
                <a:lnTo>
                  <a:pt x="1405890" y="0"/>
                </a:lnTo>
                <a:lnTo>
                  <a:pt x="1555433" y="96964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5000"/>
                  <a:lumOff val="4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72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任意多边形: 形状 12"/>
          <p:cNvSpPr/>
          <p:nvPr>
            <p:custDataLst>
              <p:tags r:id="rId11"/>
            </p:custDataLst>
          </p:nvPr>
        </p:nvSpPr>
        <p:spPr>
          <a:xfrm>
            <a:off x="5622608" y="3870643"/>
            <a:ext cx="866730" cy="903353"/>
          </a:xfrm>
          <a:custGeom>
            <a:avLst/>
            <a:gdLst>
              <a:gd name="connsiteX0" fmla="*/ 0 w 1555432"/>
              <a:gd name="connsiteY0" fmla="*/ 0 h 1621155"/>
              <a:gd name="connsiteX1" fmla="*/ 1555433 w 1555432"/>
              <a:gd name="connsiteY1" fmla="*/ 597218 h 1621155"/>
              <a:gd name="connsiteX2" fmla="*/ 169545 w 1555432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1621155">
                <a:moveTo>
                  <a:pt x="0" y="0"/>
                </a:moveTo>
                <a:lnTo>
                  <a:pt x="1555433" y="597218"/>
                </a:lnTo>
                <a:lnTo>
                  <a:pt x="169545" y="162115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36000"/>
                  <a:lumOff val="64000"/>
                  <a:alpha val="100000"/>
                </a:schemeClr>
              </a:gs>
              <a:gs pos="100000">
                <a:schemeClr val="accent1">
                  <a:lumMod val="77000"/>
                  <a:lumOff val="23000"/>
                  <a:alpha val="100000"/>
                </a:schemeClr>
              </a:gs>
            </a:gsLst>
            <a:lin ang="2700000" scaled="1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 rot="20464926">
            <a:off x="4722813" y="4176713"/>
            <a:ext cx="2828015" cy="590804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椭圆 26"/>
          <p:cNvSpPr/>
          <p:nvPr>
            <p:custDataLst>
              <p:tags r:id="rId13"/>
            </p:custDataLst>
          </p:nvPr>
        </p:nvSpPr>
        <p:spPr>
          <a:xfrm rot="997938">
            <a:off x="4833303" y="4176713"/>
            <a:ext cx="2606541" cy="590804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椭圆 27"/>
          <p:cNvSpPr/>
          <p:nvPr>
            <p:custDataLst>
              <p:tags r:id="rId14"/>
            </p:custDataLst>
          </p:nvPr>
        </p:nvSpPr>
        <p:spPr>
          <a:xfrm rot="19668910">
            <a:off x="4642168" y="4176713"/>
            <a:ext cx="2828015" cy="590804"/>
          </a:xfrm>
          <a:prstGeom prst="ellipse">
            <a:avLst/>
          </a:prstGeom>
          <a:noFill/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椭圆 28"/>
          <p:cNvSpPr/>
          <p:nvPr>
            <p:custDataLst>
              <p:tags r:id="rId15"/>
            </p:custDataLst>
          </p:nvPr>
        </p:nvSpPr>
        <p:spPr>
          <a:xfrm>
            <a:off x="6964998" y="4362133"/>
            <a:ext cx="110257" cy="110257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椭圆 29"/>
          <p:cNvSpPr/>
          <p:nvPr>
            <p:custDataLst>
              <p:tags r:id="rId16"/>
            </p:custDataLst>
          </p:nvPr>
        </p:nvSpPr>
        <p:spPr>
          <a:xfrm>
            <a:off x="6336983" y="4776153"/>
            <a:ext cx="110257" cy="110257"/>
          </a:xfrm>
          <a:prstGeom prst="ellipse">
            <a:avLst/>
          </a:prstGeom>
          <a:gradFill flip="none" rotWithShape="1">
            <a:gsLst>
              <a:gs pos="100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任意多边形: 形状 21"/>
          <p:cNvSpPr/>
          <p:nvPr>
            <p:custDataLst>
              <p:tags r:id="rId17"/>
            </p:custDataLst>
          </p:nvPr>
        </p:nvSpPr>
        <p:spPr>
          <a:xfrm>
            <a:off x="1034733" y="3252788"/>
            <a:ext cx="10122776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noFill/>
          <a:ln w="15875">
            <a:gradFill>
              <a:gsLst>
                <a:gs pos="0">
                  <a:schemeClr val="accent1">
                    <a:lumMod val="40000"/>
                    <a:lumOff val="60000"/>
                    <a:alpha val="100000"/>
                  </a:schemeClr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椭圆 31"/>
          <p:cNvSpPr/>
          <p:nvPr>
            <p:custDataLst>
              <p:tags r:id="rId18"/>
            </p:custDataLst>
          </p:nvPr>
        </p:nvSpPr>
        <p:spPr>
          <a:xfrm>
            <a:off x="1828483" y="424338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椭圆 32"/>
          <p:cNvSpPr/>
          <p:nvPr>
            <p:custDataLst>
              <p:tags r:id="rId19"/>
            </p:custDataLst>
          </p:nvPr>
        </p:nvSpPr>
        <p:spPr>
          <a:xfrm>
            <a:off x="1856423" y="427132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20"/>
            </p:custDataLst>
          </p:nvPr>
        </p:nvSpPr>
        <p:spPr>
          <a:xfrm>
            <a:off x="482600" y="3191510"/>
            <a:ext cx="219964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个体差异的生物基础</a:t>
            </a:r>
          </a:p>
        </p:txBody>
      </p:sp>
      <p:cxnSp>
        <p:nvCxnSpPr>
          <p:cNvPr id="37" name="直接连接符 36"/>
          <p:cNvCxnSpPr/>
          <p:nvPr>
            <p:custDataLst>
              <p:tags r:id="rId21"/>
            </p:custDataLst>
          </p:nvPr>
        </p:nvCxnSpPr>
        <p:spPr>
          <a:xfrm flipV="1">
            <a:off x="1902778" y="359441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椭圆 68"/>
          <p:cNvSpPr/>
          <p:nvPr>
            <p:custDataLst>
              <p:tags r:id="rId22"/>
            </p:custDataLst>
          </p:nvPr>
        </p:nvSpPr>
        <p:spPr>
          <a:xfrm>
            <a:off x="10218103" y="424338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0" name="椭圆 69"/>
          <p:cNvSpPr/>
          <p:nvPr>
            <p:custDataLst>
              <p:tags r:id="rId23"/>
            </p:custDataLst>
          </p:nvPr>
        </p:nvSpPr>
        <p:spPr>
          <a:xfrm>
            <a:off x="10246043" y="427132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8" name="矩形 37"/>
          <p:cNvSpPr/>
          <p:nvPr>
            <p:custDataLst>
              <p:tags r:id="rId24"/>
            </p:custDataLst>
          </p:nvPr>
        </p:nvSpPr>
        <p:spPr>
          <a:xfrm>
            <a:off x="9192260" y="3163570"/>
            <a:ext cx="2025015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文化与社会发展</a:t>
            </a:r>
          </a:p>
        </p:txBody>
      </p:sp>
      <p:cxnSp>
        <p:nvCxnSpPr>
          <p:cNvPr id="61" name="直接连接符 60"/>
          <p:cNvCxnSpPr/>
          <p:nvPr>
            <p:custDataLst>
              <p:tags r:id="rId25"/>
            </p:custDataLst>
          </p:nvPr>
        </p:nvCxnSpPr>
        <p:spPr>
          <a:xfrm flipV="1">
            <a:off x="10292398" y="359441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6" name="椭圆 85"/>
          <p:cNvSpPr/>
          <p:nvPr>
            <p:custDataLst>
              <p:tags r:id="rId26"/>
            </p:custDataLst>
          </p:nvPr>
        </p:nvSpPr>
        <p:spPr>
          <a:xfrm>
            <a:off x="3925888" y="341471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2"/>
            </a:solidFill>
          </a:ln>
          <a:effectLst>
            <a:outerShdw blurRad="63500" sx="102000" sy="1020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7" name="椭圆 86"/>
          <p:cNvSpPr/>
          <p:nvPr>
            <p:custDataLst>
              <p:tags r:id="rId27"/>
            </p:custDataLst>
          </p:nvPr>
        </p:nvSpPr>
        <p:spPr>
          <a:xfrm>
            <a:off x="3953828" y="3442653"/>
            <a:ext cx="90445" cy="90445"/>
          </a:xfrm>
          <a:prstGeom prst="ellipse">
            <a:avLst/>
          </a:prstGeom>
          <a:gradFill>
            <a:gsLst>
              <a:gs pos="1000">
                <a:schemeClr val="accent2">
                  <a:lumMod val="75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矩形 39"/>
          <p:cNvSpPr/>
          <p:nvPr>
            <p:custDataLst>
              <p:tags r:id="rId28"/>
            </p:custDataLst>
          </p:nvPr>
        </p:nvSpPr>
        <p:spPr>
          <a:xfrm>
            <a:off x="2999740" y="2421255"/>
            <a:ext cx="222250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身体生长和发育</a:t>
            </a:r>
          </a:p>
        </p:txBody>
      </p:sp>
      <p:cxnSp>
        <p:nvCxnSpPr>
          <p:cNvPr id="83" name="直接连接符 82"/>
          <p:cNvCxnSpPr/>
          <p:nvPr>
            <p:custDataLst>
              <p:tags r:id="rId29"/>
            </p:custDataLst>
          </p:nvPr>
        </p:nvCxnSpPr>
        <p:spPr>
          <a:xfrm flipV="1">
            <a:off x="4000183" y="276510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4" name="椭圆 93"/>
          <p:cNvSpPr/>
          <p:nvPr>
            <p:custDataLst>
              <p:tags r:id="rId30"/>
            </p:custDataLst>
          </p:nvPr>
        </p:nvSpPr>
        <p:spPr>
          <a:xfrm>
            <a:off x="8120698" y="341471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2"/>
            </a:solidFill>
          </a:ln>
          <a:effectLst>
            <a:outerShdw blurRad="63500" sx="102000" sy="1020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5" name="椭圆 94"/>
          <p:cNvSpPr/>
          <p:nvPr>
            <p:custDataLst>
              <p:tags r:id="rId31"/>
            </p:custDataLst>
          </p:nvPr>
        </p:nvSpPr>
        <p:spPr>
          <a:xfrm>
            <a:off x="8148638" y="3442653"/>
            <a:ext cx="90445" cy="90445"/>
          </a:xfrm>
          <a:prstGeom prst="ellipse">
            <a:avLst/>
          </a:prstGeom>
          <a:gradFill>
            <a:gsLst>
              <a:gs pos="1000">
                <a:schemeClr val="accent2">
                  <a:lumMod val="75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矩形 41"/>
          <p:cNvSpPr/>
          <p:nvPr>
            <p:custDataLst>
              <p:tags r:id="rId32"/>
            </p:custDataLst>
          </p:nvPr>
        </p:nvSpPr>
        <p:spPr>
          <a:xfrm>
            <a:off x="7176135" y="2397125"/>
            <a:ext cx="2097405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情感发展与培养</a:t>
            </a:r>
          </a:p>
        </p:txBody>
      </p:sp>
      <p:cxnSp>
        <p:nvCxnSpPr>
          <p:cNvPr id="91" name="直接连接符 90"/>
          <p:cNvCxnSpPr/>
          <p:nvPr>
            <p:custDataLst>
              <p:tags r:id="rId33"/>
            </p:custDataLst>
          </p:nvPr>
        </p:nvCxnSpPr>
        <p:spPr>
          <a:xfrm flipV="1">
            <a:off x="8194993" y="276510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椭圆 102"/>
          <p:cNvSpPr/>
          <p:nvPr>
            <p:custDataLst>
              <p:tags r:id="rId34"/>
            </p:custDataLst>
          </p:nvPr>
        </p:nvSpPr>
        <p:spPr>
          <a:xfrm>
            <a:off x="6023293" y="316325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4" name="椭圆 103"/>
          <p:cNvSpPr/>
          <p:nvPr>
            <p:custDataLst>
              <p:tags r:id="rId35"/>
            </p:custDataLst>
          </p:nvPr>
        </p:nvSpPr>
        <p:spPr>
          <a:xfrm>
            <a:off x="6051233" y="3191193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" name="矩形 43"/>
          <p:cNvSpPr/>
          <p:nvPr>
            <p:custDataLst>
              <p:tags r:id="rId36"/>
            </p:custDataLst>
          </p:nvPr>
        </p:nvSpPr>
        <p:spPr>
          <a:xfrm>
            <a:off x="5075555" y="2204720"/>
            <a:ext cx="2092325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智力发展与成就</a:t>
            </a:r>
          </a:p>
        </p:txBody>
      </p:sp>
      <p:cxnSp>
        <p:nvCxnSpPr>
          <p:cNvPr id="100" name="直接连接符 99"/>
          <p:cNvCxnSpPr/>
          <p:nvPr>
            <p:custDataLst>
              <p:tags r:id="rId37"/>
            </p:custDataLst>
          </p:nvPr>
        </p:nvCxnSpPr>
        <p:spPr>
          <a:xfrm flipV="1">
            <a:off x="6097588" y="2514283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875207" y="3131046"/>
            <a:ext cx="1380768" cy="138076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264601" y="3542994"/>
            <a:ext cx="601980" cy="55687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743001" y="2979644"/>
            <a:ext cx="1662060" cy="1662060"/>
          </a:xfrm>
          <a:prstGeom prst="arc">
            <a:avLst/>
          </a:prstGeom>
          <a:noFill/>
          <a:ln w="38100" cap="rnd">
            <a:gradFill>
              <a:gsLst>
                <a:gs pos="12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743001" y="2979644"/>
            <a:ext cx="1662060" cy="1662060"/>
          </a:xfrm>
          <a:prstGeom prst="arc">
            <a:avLst>
              <a:gd name="adj1" fmla="val 1440664"/>
              <a:gd name="adj2" fmla="val 6743005"/>
            </a:avLst>
          </a:prstGeom>
          <a:noFill/>
          <a:ln w="38100" cap="rnd">
            <a:gradFill>
              <a:gsLst>
                <a:gs pos="5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743001" y="2979644"/>
            <a:ext cx="1662060" cy="1662060"/>
          </a:xfrm>
          <a:prstGeom prst="arc">
            <a:avLst>
              <a:gd name="adj1" fmla="val 8219401"/>
              <a:gd name="adj2" fmla="val 14528154"/>
            </a:avLst>
          </a:prstGeom>
          <a:noFill/>
          <a:ln w="38100" cap="rnd">
            <a:gradFill>
              <a:gsLst>
                <a:gs pos="14000">
                  <a:schemeClr val="accent1"/>
                </a:gs>
                <a:gs pos="87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098741" y="2354580"/>
            <a:ext cx="2933700" cy="2933700"/>
          </a:xfrm>
          <a:prstGeom prst="arc">
            <a:avLst>
              <a:gd name="adj1" fmla="val 15368677"/>
              <a:gd name="adj2" fmla="val 14836256"/>
            </a:avLst>
          </a:prstGeom>
          <a:noFill/>
          <a:ln w="44450" cap="sq">
            <a:gradFill>
              <a:gsLst>
                <a:gs pos="14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t="100000" r="100000"/>
              </a:path>
              <a:tileRect l="-100000" b="-10000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412801" y="2055856"/>
            <a:ext cx="884488" cy="884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523873" y="3133274"/>
            <a:ext cx="884488" cy="884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197370" y="4561624"/>
            <a:ext cx="884488" cy="884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3497172">
            <a:off x="6024321" y="1165860"/>
            <a:ext cx="5190860" cy="5190860"/>
          </a:xfrm>
          <a:prstGeom prst="arc">
            <a:avLst>
              <a:gd name="adj1" fmla="val 15904742"/>
              <a:gd name="adj2" fmla="val 21271762"/>
            </a:avLst>
          </a:prstGeom>
          <a:noFill/>
          <a:ln w="301625" cap="rnd">
            <a:gradFill>
              <a:gsLst>
                <a:gs pos="11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3497172">
            <a:off x="6024321" y="1196340"/>
            <a:ext cx="5190860" cy="5190860"/>
          </a:xfrm>
          <a:prstGeom prst="arc">
            <a:avLst>
              <a:gd name="adj1" fmla="val 2228821"/>
              <a:gd name="adj2" fmla="val 6590782"/>
            </a:avLst>
          </a:prstGeom>
          <a:noFill/>
          <a:ln w="301625" cap="rnd">
            <a:gradFill>
              <a:gsLst>
                <a:gs pos="73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60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3497172">
            <a:off x="6024321" y="1196340"/>
            <a:ext cx="5190860" cy="5190860"/>
          </a:xfrm>
          <a:prstGeom prst="arc">
            <a:avLst>
              <a:gd name="adj1" fmla="val 8512224"/>
              <a:gd name="adj2" fmla="val 14940849"/>
            </a:avLst>
          </a:prstGeom>
          <a:noFill/>
          <a:ln w="301625" cap="rnd">
            <a:gradFill>
              <a:gsLst>
                <a:gs pos="24000">
                  <a:schemeClr val="accent1">
                    <a:alpha val="20000"/>
                  </a:schemeClr>
                </a:gs>
                <a:gs pos="78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14807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学习金字塔理论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20003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学习金字塔理论强调了主动学习和参与的重要性。课程设计应鼓励学生通过讨论、实践和教授他人来深化理解，从而实现更高层次的学习。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400" y="29793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SOLO分类评价与深度学习理论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60400" y="34989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SOLO分类评价理论提供了一个评估学生学习深度的框架。课程设计应利用这一理论，通过设计具有挑战性的任务，引导学生进行深度学习。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60400" y="44779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情境认知理论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0400" y="49975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情境认知理论强调学习是在特定的社会和文化背景中发生的。课程设计应将学习内容与学生的真实生活情境联系起来，以提高学习的相关性和吸引力。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794705" y="3389838"/>
            <a:ext cx="342824" cy="37136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669365" y="2335540"/>
            <a:ext cx="371360" cy="32512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453934" y="4818188"/>
            <a:ext cx="371360" cy="37136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引领学生展开有意义的学习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l="34017" t="1123" r="159" b="1442"/>
          <a:stretch>
            <a:fillRect/>
          </a:stretch>
        </p:blipFill>
        <p:spPr>
          <a:xfrm>
            <a:off x="-11863" y="1733386"/>
            <a:ext cx="4943294" cy="4115213"/>
          </a:xfrm>
          <a:custGeom>
            <a:avLst/>
            <a:gdLst/>
            <a:ahLst/>
            <a:cxnLst/>
            <a:rect l="l" t="t" r="r" b="b"/>
            <a:pathLst>
              <a:path w="4943294" h="4115213">
                <a:moveTo>
                  <a:pt x="0" y="0"/>
                </a:moveTo>
                <a:lnTo>
                  <a:pt x="3043601" y="0"/>
                </a:lnTo>
                <a:cubicBezTo>
                  <a:pt x="4092773" y="0"/>
                  <a:pt x="4943294" y="921223"/>
                  <a:pt x="4943294" y="2057607"/>
                </a:cubicBezTo>
                <a:cubicBezTo>
                  <a:pt x="4943294" y="3193992"/>
                  <a:pt x="4092773" y="4115213"/>
                  <a:pt x="3043601" y="4115213"/>
                </a:cubicBezTo>
                <a:lnTo>
                  <a:pt x="0" y="411521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6673934"/>
            <a:ext cx="12192000" cy="184066"/>
          </a:xfrm>
          <a:custGeom>
            <a:avLst/>
            <a:gdLst>
              <a:gd name="connsiteX0" fmla="*/ 176164 w 12192000"/>
              <a:gd name="connsiteY0" fmla="*/ 0 h 184066"/>
              <a:gd name="connsiteX1" fmla="*/ 12015836 w 12192000"/>
              <a:gd name="connsiteY1" fmla="*/ 0 h 184066"/>
              <a:gd name="connsiteX2" fmla="*/ 12192000 w 12192000"/>
              <a:gd name="connsiteY2" fmla="*/ 176164 h 184066"/>
              <a:gd name="connsiteX3" fmla="*/ 12192000 w 12192000"/>
              <a:gd name="connsiteY3" fmla="*/ 184066 h 184066"/>
              <a:gd name="connsiteX4" fmla="*/ 0 w 12192000"/>
              <a:gd name="connsiteY4" fmla="*/ 184066 h 184066"/>
              <a:gd name="connsiteX5" fmla="*/ 0 w 12192000"/>
              <a:gd name="connsiteY5" fmla="*/ 176164 h 184066"/>
              <a:gd name="connsiteX6" fmla="*/ 176164 w 12192000"/>
              <a:gd name="connsiteY6" fmla="*/ 0 h 184066"/>
            </a:gdLst>
            <a:ahLst/>
            <a:cxnLst/>
            <a:rect l="l" t="t" r="r" b="b"/>
            <a:pathLst>
              <a:path w="12192000" h="184066">
                <a:moveTo>
                  <a:pt x="176164" y="0"/>
                </a:moveTo>
                <a:lnTo>
                  <a:pt x="12015836" y="0"/>
                </a:lnTo>
                <a:cubicBezTo>
                  <a:pt x="12113129" y="0"/>
                  <a:pt x="12192000" y="78871"/>
                  <a:pt x="12192000" y="176164"/>
                </a:cubicBezTo>
                <a:lnTo>
                  <a:pt x="12192000" y="184066"/>
                </a:lnTo>
                <a:lnTo>
                  <a:pt x="0" y="184066"/>
                </a:lnTo>
                <a:lnTo>
                  <a:pt x="0" y="176164"/>
                </a:lnTo>
                <a:cubicBezTo>
                  <a:pt x="0" y="78871"/>
                  <a:pt x="78871" y="0"/>
                  <a:pt x="17616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72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622024" y="1320346"/>
            <a:ext cx="5096717" cy="1438370"/>
          </a:xfrm>
          <a:prstGeom prst="roundRect">
            <a:avLst>
              <a:gd name="adj" fmla="val 669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5177161">
            <a:off x="5329387" y="1772154"/>
            <a:ext cx="477082" cy="622008"/>
          </a:xfrm>
          <a:prstGeom prst="triangle">
            <a:avLst>
              <a:gd name="adj" fmla="val 89982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622024" y="4797764"/>
            <a:ext cx="5096717" cy="1489170"/>
          </a:xfrm>
          <a:prstGeom prst="roundRect">
            <a:avLst>
              <a:gd name="adj" fmla="val 669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7592748">
            <a:off x="5288900" y="5331851"/>
            <a:ext cx="477082" cy="622008"/>
          </a:xfrm>
          <a:prstGeom prst="triangle">
            <a:avLst>
              <a:gd name="adj" fmla="val 27429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75266" y="2963805"/>
            <a:ext cx="5096717" cy="1603470"/>
          </a:xfrm>
          <a:prstGeom prst="roundRect">
            <a:avLst>
              <a:gd name="adj" fmla="val 6694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9609" y="1409334"/>
            <a:ext cx="4805522" cy="4805522"/>
          </a:xfrm>
          <a:prstGeom prst="ellipse">
            <a:avLst/>
          </a:prstGeom>
          <a:noFill/>
          <a:ln w="19050" cap="sq">
            <a:gradFill>
              <a:gsLst>
                <a:gs pos="45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402138" y="1932466"/>
            <a:ext cx="292100" cy="292100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ahLst/>
            <a:cxnLst/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142780" y="3670503"/>
            <a:ext cx="292100" cy="292100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ahLst/>
            <a:cxnLst/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02138" y="5382626"/>
            <a:ext cx="292100" cy="292100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ahLst/>
            <a:cxnLst/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850552" y="1320347"/>
            <a:ext cx="868189" cy="896743"/>
          </a:xfrm>
          <a:custGeom>
            <a:avLst/>
            <a:gdLst>
              <a:gd name="connsiteX0" fmla="*/ 0 w 868189"/>
              <a:gd name="connsiteY0" fmla="*/ 0 h 896743"/>
              <a:gd name="connsiteX1" fmla="*/ 515447 w 868189"/>
              <a:gd name="connsiteY1" fmla="*/ 0 h 896743"/>
              <a:gd name="connsiteX2" fmla="*/ 868189 w 868189"/>
              <a:gd name="connsiteY2" fmla="*/ 364344 h 896743"/>
              <a:gd name="connsiteX3" fmla="*/ 868189 w 868189"/>
              <a:gd name="connsiteY3" fmla="*/ 896743 h 896743"/>
            </a:gdLst>
            <a:ahLst/>
            <a:cxnLst/>
            <a:rect l="l" t="t" r="r" b="b"/>
            <a:pathLst>
              <a:path w="868189" h="896743">
                <a:moveTo>
                  <a:pt x="0" y="0"/>
                </a:moveTo>
                <a:lnTo>
                  <a:pt x="515447" y="0"/>
                </a:lnTo>
                <a:lnTo>
                  <a:pt x="868189" y="364344"/>
                </a:lnTo>
                <a:lnTo>
                  <a:pt x="868189" y="89674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290417" y="1502374"/>
            <a:ext cx="260474" cy="226201"/>
          </a:xfrm>
          <a:custGeom>
            <a:avLst/>
            <a:gdLst>
              <a:gd name="connsiteX0" fmla="*/ 275163 w 614346"/>
              <a:gd name="connsiteY0" fmla="*/ 452676 h 533511"/>
              <a:gd name="connsiteX1" fmla="*/ 258996 w 614346"/>
              <a:gd name="connsiteY1" fmla="*/ 468843 h 533511"/>
              <a:gd name="connsiteX2" fmla="*/ 275163 w 614346"/>
              <a:gd name="connsiteY2" fmla="*/ 485010 h 533511"/>
              <a:gd name="connsiteX3" fmla="*/ 355998 w 614346"/>
              <a:gd name="connsiteY3" fmla="*/ 485010 h 533511"/>
              <a:gd name="connsiteX4" fmla="*/ 372165 w 614346"/>
              <a:gd name="connsiteY4" fmla="*/ 468843 h 533511"/>
              <a:gd name="connsiteX5" fmla="*/ 355998 w 614346"/>
              <a:gd name="connsiteY5" fmla="*/ 452676 h 533511"/>
              <a:gd name="connsiteX6" fmla="*/ 250914 w 614346"/>
              <a:gd name="connsiteY6" fmla="*/ 286964 h 533511"/>
              <a:gd name="connsiteX7" fmla="*/ 230704 w 614346"/>
              <a:gd name="connsiteY7" fmla="*/ 307172 h 533511"/>
              <a:gd name="connsiteX8" fmla="*/ 250914 w 614346"/>
              <a:gd name="connsiteY8" fmla="*/ 327381 h 533511"/>
              <a:gd name="connsiteX9" fmla="*/ 331749 w 614346"/>
              <a:gd name="connsiteY9" fmla="*/ 327381 h 533511"/>
              <a:gd name="connsiteX10" fmla="*/ 351957 w 614346"/>
              <a:gd name="connsiteY10" fmla="*/ 307172 h 533511"/>
              <a:gd name="connsiteX11" fmla="*/ 331749 w 614346"/>
              <a:gd name="connsiteY11" fmla="*/ 286964 h 533511"/>
              <a:gd name="connsiteX12" fmla="*/ 250914 w 614346"/>
              <a:gd name="connsiteY12" fmla="*/ 206129 h 533511"/>
              <a:gd name="connsiteX13" fmla="*/ 230704 w 614346"/>
              <a:gd name="connsiteY13" fmla="*/ 226337 h 533511"/>
              <a:gd name="connsiteX14" fmla="*/ 250914 w 614346"/>
              <a:gd name="connsiteY14" fmla="*/ 246546 h 533511"/>
              <a:gd name="connsiteX15" fmla="*/ 380250 w 614346"/>
              <a:gd name="connsiteY15" fmla="*/ 246546 h 533511"/>
              <a:gd name="connsiteX16" fmla="*/ 400458 w 614346"/>
              <a:gd name="connsiteY16" fmla="*/ 226337 h 533511"/>
              <a:gd name="connsiteX17" fmla="*/ 380250 w 614346"/>
              <a:gd name="connsiteY17" fmla="*/ 206129 h 533511"/>
              <a:gd name="connsiteX18" fmla="*/ 210496 w 614346"/>
              <a:gd name="connsiteY18" fmla="*/ 161669 h 533511"/>
              <a:gd name="connsiteX19" fmla="*/ 404500 w 614346"/>
              <a:gd name="connsiteY19" fmla="*/ 161669 h 533511"/>
              <a:gd name="connsiteX20" fmla="*/ 436834 w 614346"/>
              <a:gd name="connsiteY20" fmla="*/ 194003 h 533511"/>
              <a:gd name="connsiteX21" fmla="*/ 436834 w 614346"/>
              <a:gd name="connsiteY21" fmla="*/ 363758 h 533511"/>
              <a:gd name="connsiteX22" fmla="*/ 428751 w 614346"/>
              <a:gd name="connsiteY22" fmla="*/ 371840 h 533511"/>
              <a:gd name="connsiteX23" fmla="*/ 186246 w 614346"/>
              <a:gd name="connsiteY23" fmla="*/ 371840 h 533511"/>
              <a:gd name="connsiteX24" fmla="*/ 178162 w 614346"/>
              <a:gd name="connsiteY24" fmla="*/ 363758 h 533511"/>
              <a:gd name="connsiteX25" fmla="*/ 178162 w 614346"/>
              <a:gd name="connsiteY25" fmla="*/ 194003 h 533511"/>
              <a:gd name="connsiteX26" fmla="*/ 210496 w 614346"/>
              <a:gd name="connsiteY26" fmla="*/ 161669 h 533511"/>
              <a:gd name="connsiteX27" fmla="*/ 113493 w 614346"/>
              <a:gd name="connsiteY27" fmla="*/ 129336 h 533511"/>
              <a:gd name="connsiteX28" fmla="*/ 97326 w 614346"/>
              <a:gd name="connsiteY28" fmla="*/ 145503 h 533511"/>
              <a:gd name="connsiteX29" fmla="*/ 97326 w 614346"/>
              <a:gd name="connsiteY29" fmla="*/ 404175 h 533511"/>
              <a:gd name="connsiteX30" fmla="*/ 517668 w 614346"/>
              <a:gd name="connsiteY30" fmla="*/ 404175 h 533511"/>
              <a:gd name="connsiteX31" fmla="*/ 517668 w 614346"/>
              <a:gd name="connsiteY31" fmla="*/ 145503 h 533511"/>
              <a:gd name="connsiteX32" fmla="*/ 501501 w 614346"/>
              <a:gd name="connsiteY32" fmla="*/ 129336 h 533511"/>
              <a:gd name="connsiteX33" fmla="*/ 242829 w 614346"/>
              <a:gd name="connsiteY33" fmla="*/ 48501 h 533511"/>
              <a:gd name="connsiteX34" fmla="*/ 242829 w 614346"/>
              <a:gd name="connsiteY34" fmla="*/ 80835 h 533511"/>
              <a:gd name="connsiteX35" fmla="*/ 372165 w 614346"/>
              <a:gd name="connsiteY35" fmla="*/ 80835 h 533511"/>
              <a:gd name="connsiteX36" fmla="*/ 372165 w 614346"/>
              <a:gd name="connsiteY36" fmla="*/ 48501 h 533511"/>
              <a:gd name="connsiteX37" fmla="*/ 242505 w 614346"/>
              <a:gd name="connsiteY37" fmla="*/ 0 h 533511"/>
              <a:gd name="connsiteX38" fmla="*/ 371841 w 614346"/>
              <a:gd name="connsiteY38" fmla="*/ 0 h 533511"/>
              <a:gd name="connsiteX39" fmla="*/ 420342 w 614346"/>
              <a:gd name="connsiteY39" fmla="*/ 48501 h 533511"/>
              <a:gd name="connsiteX40" fmla="*/ 420342 w 614346"/>
              <a:gd name="connsiteY40" fmla="*/ 80835 h 533511"/>
              <a:gd name="connsiteX41" fmla="*/ 501177 w 614346"/>
              <a:gd name="connsiteY41" fmla="*/ 80835 h 533511"/>
              <a:gd name="connsiteX42" fmla="*/ 565845 w 614346"/>
              <a:gd name="connsiteY42" fmla="*/ 145503 h 533511"/>
              <a:gd name="connsiteX43" fmla="*/ 565845 w 614346"/>
              <a:gd name="connsiteY43" fmla="*/ 380895 h 533511"/>
              <a:gd name="connsiteX44" fmla="*/ 608687 w 614346"/>
              <a:gd name="connsiteY44" fmla="*/ 404661 h 533511"/>
              <a:gd name="connsiteX45" fmla="*/ 611598 w 614346"/>
              <a:gd name="connsiteY45" fmla="*/ 406277 h 533511"/>
              <a:gd name="connsiteX46" fmla="*/ 614346 w 614346"/>
              <a:gd name="connsiteY46" fmla="*/ 412260 h 533511"/>
              <a:gd name="connsiteX47" fmla="*/ 614346 w 614346"/>
              <a:gd name="connsiteY47" fmla="*/ 501177 h 533511"/>
              <a:gd name="connsiteX48" fmla="*/ 582012 w 614346"/>
              <a:gd name="connsiteY48" fmla="*/ 533511 h 533511"/>
              <a:gd name="connsiteX49" fmla="*/ 32334 w 614346"/>
              <a:gd name="connsiteY49" fmla="*/ 533511 h 533511"/>
              <a:gd name="connsiteX50" fmla="*/ 0 w 614346"/>
              <a:gd name="connsiteY50" fmla="*/ 501177 h 533511"/>
              <a:gd name="connsiteX51" fmla="*/ 0 w 614346"/>
              <a:gd name="connsiteY51" fmla="*/ 412260 h 533511"/>
              <a:gd name="connsiteX52" fmla="*/ 2748 w 614346"/>
              <a:gd name="connsiteY52" fmla="*/ 406277 h 533511"/>
              <a:gd name="connsiteX53" fmla="*/ 5659 w 614346"/>
              <a:gd name="connsiteY53" fmla="*/ 404661 h 533511"/>
              <a:gd name="connsiteX54" fmla="*/ 48501 w 614346"/>
              <a:gd name="connsiteY54" fmla="*/ 380895 h 533511"/>
              <a:gd name="connsiteX55" fmla="*/ 48501 w 614346"/>
              <a:gd name="connsiteY55" fmla="*/ 145503 h 533511"/>
              <a:gd name="connsiteX56" fmla="*/ 113169 w 614346"/>
              <a:gd name="connsiteY56" fmla="*/ 80835 h 533511"/>
              <a:gd name="connsiteX57" fmla="*/ 194004 w 614346"/>
              <a:gd name="connsiteY57" fmla="*/ 80835 h 533511"/>
              <a:gd name="connsiteX58" fmla="*/ 194004 w 614346"/>
              <a:gd name="connsiteY58" fmla="*/ 48501 h 533511"/>
              <a:gd name="connsiteX59" fmla="*/ 242505 w 614346"/>
              <a:gd name="connsiteY59" fmla="*/ 0 h 533511"/>
            </a:gdLst>
            <a:ahLst/>
            <a:cxnLst/>
            <a:rect l="l" t="t" r="r" b="b"/>
            <a:pathLst>
              <a:path w="614346" h="533511">
                <a:moveTo>
                  <a:pt x="275163" y="452676"/>
                </a:moveTo>
                <a:cubicBezTo>
                  <a:pt x="266238" y="452676"/>
                  <a:pt x="258996" y="459919"/>
                  <a:pt x="258996" y="468843"/>
                </a:cubicBezTo>
                <a:cubicBezTo>
                  <a:pt x="258996" y="477768"/>
                  <a:pt x="266238" y="485010"/>
                  <a:pt x="275163" y="485010"/>
                </a:cubicBezTo>
                <a:lnTo>
                  <a:pt x="355998" y="485010"/>
                </a:lnTo>
                <a:cubicBezTo>
                  <a:pt x="364921" y="485010"/>
                  <a:pt x="372165" y="477768"/>
                  <a:pt x="372165" y="468843"/>
                </a:cubicBezTo>
                <a:cubicBezTo>
                  <a:pt x="372165" y="459919"/>
                  <a:pt x="364921" y="452676"/>
                  <a:pt x="355998" y="452676"/>
                </a:cubicBezTo>
                <a:close/>
                <a:moveTo>
                  <a:pt x="250914" y="286964"/>
                </a:moveTo>
                <a:cubicBezTo>
                  <a:pt x="239758" y="286964"/>
                  <a:pt x="230704" y="296017"/>
                  <a:pt x="230704" y="307172"/>
                </a:cubicBezTo>
                <a:cubicBezTo>
                  <a:pt x="230704" y="318327"/>
                  <a:pt x="239758" y="327381"/>
                  <a:pt x="250914" y="327381"/>
                </a:cubicBezTo>
                <a:lnTo>
                  <a:pt x="331749" y="327381"/>
                </a:lnTo>
                <a:cubicBezTo>
                  <a:pt x="342904" y="327381"/>
                  <a:pt x="351957" y="318327"/>
                  <a:pt x="351957" y="307172"/>
                </a:cubicBezTo>
                <a:cubicBezTo>
                  <a:pt x="351957" y="296017"/>
                  <a:pt x="342904" y="286964"/>
                  <a:pt x="331749" y="286964"/>
                </a:cubicBezTo>
                <a:close/>
                <a:moveTo>
                  <a:pt x="250914" y="206129"/>
                </a:moveTo>
                <a:cubicBezTo>
                  <a:pt x="239758" y="206129"/>
                  <a:pt x="230704" y="215182"/>
                  <a:pt x="230704" y="226337"/>
                </a:cubicBezTo>
                <a:cubicBezTo>
                  <a:pt x="230704" y="237492"/>
                  <a:pt x="239758" y="246546"/>
                  <a:pt x="250914" y="246546"/>
                </a:cubicBezTo>
                <a:lnTo>
                  <a:pt x="380250" y="246546"/>
                </a:lnTo>
                <a:cubicBezTo>
                  <a:pt x="391405" y="246546"/>
                  <a:pt x="400458" y="237492"/>
                  <a:pt x="400458" y="226337"/>
                </a:cubicBezTo>
                <a:cubicBezTo>
                  <a:pt x="400458" y="215182"/>
                  <a:pt x="391405" y="206129"/>
                  <a:pt x="380250" y="206129"/>
                </a:cubicBezTo>
                <a:close/>
                <a:moveTo>
                  <a:pt x="210496" y="161669"/>
                </a:moveTo>
                <a:lnTo>
                  <a:pt x="404500" y="161669"/>
                </a:lnTo>
                <a:cubicBezTo>
                  <a:pt x="422364" y="161669"/>
                  <a:pt x="436834" y="176139"/>
                  <a:pt x="436834" y="194003"/>
                </a:cubicBezTo>
                <a:lnTo>
                  <a:pt x="436834" y="363758"/>
                </a:lnTo>
                <a:cubicBezTo>
                  <a:pt x="436834" y="368218"/>
                  <a:pt x="433212" y="371840"/>
                  <a:pt x="428751" y="371840"/>
                </a:cubicBezTo>
                <a:lnTo>
                  <a:pt x="186246" y="371840"/>
                </a:lnTo>
                <a:cubicBezTo>
                  <a:pt x="181784" y="371840"/>
                  <a:pt x="178162" y="368218"/>
                  <a:pt x="178162" y="363758"/>
                </a:cubicBezTo>
                <a:lnTo>
                  <a:pt x="178162" y="194003"/>
                </a:lnTo>
                <a:cubicBezTo>
                  <a:pt x="178162" y="176139"/>
                  <a:pt x="192631" y="161669"/>
                  <a:pt x="210496" y="161669"/>
                </a:cubicBezTo>
                <a:close/>
                <a:moveTo>
                  <a:pt x="113493" y="129336"/>
                </a:moveTo>
                <a:cubicBezTo>
                  <a:pt x="104568" y="129336"/>
                  <a:pt x="97326" y="136579"/>
                  <a:pt x="97326" y="145503"/>
                </a:cubicBezTo>
                <a:lnTo>
                  <a:pt x="97326" y="404175"/>
                </a:lnTo>
                <a:lnTo>
                  <a:pt x="517668" y="404175"/>
                </a:lnTo>
                <a:lnTo>
                  <a:pt x="517668" y="145503"/>
                </a:lnTo>
                <a:cubicBezTo>
                  <a:pt x="517668" y="136579"/>
                  <a:pt x="510424" y="129336"/>
                  <a:pt x="501501" y="129336"/>
                </a:cubicBezTo>
                <a:close/>
                <a:moveTo>
                  <a:pt x="242829" y="48501"/>
                </a:moveTo>
                <a:lnTo>
                  <a:pt x="242829" y="80835"/>
                </a:lnTo>
                <a:lnTo>
                  <a:pt x="372165" y="80835"/>
                </a:lnTo>
                <a:lnTo>
                  <a:pt x="372165" y="48501"/>
                </a:lnTo>
                <a:close/>
                <a:moveTo>
                  <a:pt x="242505" y="0"/>
                </a:moveTo>
                <a:lnTo>
                  <a:pt x="371841" y="0"/>
                </a:lnTo>
                <a:cubicBezTo>
                  <a:pt x="398630" y="0"/>
                  <a:pt x="420342" y="21712"/>
                  <a:pt x="420342" y="48501"/>
                </a:cubicBezTo>
                <a:lnTo>
                  <a:pt x="420342" y="80835"/>
                </a:lnTo>
                <a:lnTo>
                  <a:pt x="501177" y="80835"/>
                </a:lnTo>
                <a:cubicBezTo>
                  <a:pt x="536890" y="80835"/>
                  <a:pt x="565845" y="109790"/>
                  <a:pt x="565845" y="145503"/>
                </a:cubicBezTo>
                <a:lnTo>
                  <a:pt x="565845" y="380895"/>
                </a:lnTo>
                <a:lnTo>
                  <a:pt x="608687" y="404661"/>
                </a:lnTo>
                <a:cubicBezTo>
                  <a:pt x="609755" y="405000"/>
                  <a:pt x="610741" y="405550"/>
                  <a:pt x="611598" y="406277"/>
                </a:cubicBezTo>
                <a:cubicBezTo>
                  <a:pt x="613312" y="407797"/>
                  <a:pt x="614298" y="409963"/>
                  <a:pt x="614346" y="412260"/>
                </a:cubicBezTo>
                <a:lnTo>
                  <a:pt x="614346" y="501177"/>
                </a:lnTo>
                <a:cubicBezTo>
                  <a:pt x="614346" y="519042"/>
                  <a:pt x="599876" y="533511"/>
                  <a:pt x="582012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12260"/>
                </a:lnTo>
                <a:cubicBezTo>
                  <a:pt x="64" y="409980"/>
                  <a:pt x="1050" y="407813"/>
                  <a:pt x="2748" y="406277"/>
                </a:cubicBezTo>
                <a:cubicBezTo>
                  <a:pt x="3654" y="405615"/>
                  <a:pt x="4623" y="405080"/>
                  <a:pt x="5659" y="404661"/>
                </a:cubicBezTo>
                <a:lnTo>
                  <a:pt x="48501" y="380895"/>
                </a:lnTo>
                <a:lnTo>
                  <a:pt x="48501" y="145503"/>
                </a:lnTo>
                <a:cubicBezTo>
                  <a:pt x="48501" y="109790"/>
                  <a:pt x="77455" y="80835"/>
                  <a:pt x="113169" y="80835"/>
                </a:cubicBezTo>
                <a:lnTo>
                  <a:pt x="194004" y="80835"/>
                </a:lnTo>
                <a:lnTo>
                  <a:pt x="194004" y="48501"/>
                </a:lnTo>
                <a:cubicBezTo>
                  <a:pt x="194004" y="21712"/>
                  <a:pt x="215716" y="0"/>
                  <a:pt x="242505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850552" y="4780572"/>
            <a:ext cx="868189" cy="896743"/>
          </a:xfrm>
          <a:custGeom>
            <a:avLst/>
            <a:gdLst>
              <a:gd name="connsiteX0" fmla="*/ 0 w 868189"/>
              <a:gd name="connsiteY0" fmla="*/ 0 h 896743"/>
              <a:gd name="connsiteX1" fmla="*/ 515447 w 868189"/>
              <a:gd name="connsiteY1" fmla="*/ 0 h 896743"/>
              <a:gd name="connsiteX2" fmla="*/ 868189 w 868189"/>
              <a:gd name="connsiteY2" fmla="*/ 364344 h 896743"/>
              <a:gd name="connsiteX3" fmla="*/ 868189 w 868189"/>
              <a:gd name="connsiteY3" fmla="*/ 896743 h 896743"/>
            </a:gdLst>
            <a:ahLst/>
            <a:cxnLst/>
            <a:rect l="l" t="t" r="r" b="b"/>
            <a:pathLst>
              <a:path w="868189" h="896743">
                <a:moveTo>
                  <a:pt x="0" y="0"/>
                </a:moveTo>
                <a:lnTo>
                  <a:pt x="515447" y="0"/>
                </a:lnTo>
                <a:lnTo>
                  <a:pt x="868189" y="364344"/>
                </a:lnTo>
                <a:lnTo>
                  <a:pt x="868189" y="89674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405512" y="2960567"/>
            <a:ext cx="868189" cy="896743"/>
          </a:xfrm>
          <a:custGeom>
            <a:avLst/>
            <a:gdLst>
              <a:gd name="connsiteX0" fmla="*/ 0 w 868189"/>
              <a:gd name="connsiteY0" fmla="*/ 0 h 896743"/>
              <a:gd name="connsiteX1" fmla="*/ 515447 w 868189"/>
              <a:gd name="connsiteY1" fmla="*/ 0 h 896743"/>
              <a:gd name="connsiteX2" fmla="*/ 868189 w 868189"/>
              <a:gd name="connsiteY2" fmla="*/ 364344 h 896743"/>
              <a:gd name="connsiteX3" fmla="*/ 868189 w 868189"/>
              <a:gd name="connsiteY3" fmla="*/ 896743 h 896743"/>
            </a:gdLst>
            <a:ahLst/>
            <a:cxnLst/>
            <a:rect l="l" t="t" r="r" b="b"/>
            <a:pathLst>
              <a:path w="868189" h="896743">
                <a:moveTo>
                  <a:pt x="0" y="0"/>
                </a:moveTo>
                <a:lnTo>
                  <a:pt x="515447" y="0"/>
                </a:lnTo>
                <a:lnTo>
                  <a:pt x="868189" y="364344"/>
                </a:lnTo>
                <a:lnTo>
                  <a:pt x="868189" y="896743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861746" y="3183835"/>
            <a:ext cx="274064" cy="241503"/>
          </a:xfrm>
          <a:custGeom>
            <a:avLst/>
            <a:gdLst>
              <a:gd name="connsiteX0" fmla="*/ 387040 w 681631"/>
              <a:gd name="connsiteY0" fmla="*/ 518313 h 600649"/>
              <a:gd name="connsiteX1" fmla="*/ 398517 w 681631"/>
              <a:gd name="connsiteY1" fmla="*/ 518313 h 600649"/>
              <a:gd name="connsiteX2" fmla="*/ 444756 w 681631"/>
              <a:gd name="connsiteY2" fmla="*/ 564876 h 600649"/>
              <a:gd name="connsiteX3" fmla="*/ 444802 w 681631"/>
              <a:gd name="connsiteY3" fmla="*/ 564923 h 600649"/>
              <a:gd name="connsiteX4" fmla="*/ 444756 w 681631"/>
              <a:gd name="connsiteY4" fmla="*/ 576353 h 600649"/>
              <a:gd name="connsiteX5" fmla="*/ 428589 w 681631"/>
              <a:gd name="connsiteY5" fmla="*/ 592520 h 600649"/>
              <a:gd name="connsiteX6" fmla="*/ 423738 w 681631"/>
              <a:gd name="connsiteY6" fmla="*/ 594784 h 600649"/>
              <a:gd name="connsiteX7" fmla="*/ 373460 w 681631"/>
              <a:gd name="connsiteY7" fmla="*/ 600604 h 600649"/>
              <a:gd name="connsiteX8" fmla="*/ 371930 w 681631"/>
              <a:gd name="connsiteY8" fmla="*/ 600619 h 600649"/>
              <a:gd name="connsiteX9" fmla="*/ 364567 w 681631"/>
              <a:gd name="connsiteY9" fmla="*/ 591873 h 600649"/>
              <a:gd name="connsiteX10" fmla="*/ 368609 w 681631"/>
              <a:gd name="connsiteY10" fmla="*/ 539655 h 600649"/>
              <a:gd name="connsiteX11" fmla="*/ 370873 w 681631"/>
              <a:gd name="connsiteY11" fmla="*/ 534480 h 600649"/>
              <a:gd name="connsiteX12" fmla="*/ 121255 w 681631"/>
              <a:gd name="connsiteY12" fmla="*/ 376529 h 600649"/>
              <a:gd name="connsiteX13" fmla="*/ 412261 w 681631"/>
              <a:gd name="connsiteY13" fmla="*/ 376529 h 600649"/>
              <a:gd name="connsiteX14" fmla="*/ 432469 w 681631"/>
              <a:gd name="connsiteY14" fmla="*/ 396739 h 600649"/>
              <a:gd name="connsiteX15" fmla="*/ 412261 w 681631"/>
              <a:gd name="connsiteY15" fmla="*/ 416947 h 600649"/>
              <a:gd name="connsiteX16" fmla="*/ 121255 w 681631"/>
              <a:gd name="connsiteY16" fmla="*/ 416947 h 600649"/>
              <a:gd name="connsiteX17" fmla="*/ 101045 w 681631"/>
              <a:gd name="connsiteY17" fmla="*/ 396739 h 600649"/>
              <a:gd name="connsiteX18" fmla="*/ 121255 w 681631"/>
              <a:gd name="connsiteY18" fmla="*/ 376529 h 600649"/>
              <a:gd name="connsiteX19" fmla="*/ 557600 w 681631"/>
              <a:gd name="connsiteY19" fmla="*/ 347106 h 600649"/>
              <a:gd name="connsiteX20" fmla="*/ 569079 w 681631"/>
              <a:gd name="connsiteY20" fmla="*/ 347106 h 600649"/>
              <a:gd name="connsiteX21" fmla="*/ 615479 w 681631"/>
              <a:gd name="connsiteY21" fmla="*/ 393504 h 600649"/>
              <a:gd name="connsiteX22" fmla="*/ 615318 w 681631"/>
              <a:gd name="connsiteY22" fmla="*/ 404822 h 600649"/>
              <a:gd name="connsiteX23" fmla="*/ 485982 w 681631"/>
              <a:gd name="connsiteY23" fmla="*/ 534157 h 600649"/>
              <a:gd name="connsiteX24" fmla="*/ 485634 w 681631"/>
              <a:gd name="connsiteY24" fmla="*/ 534514 h 600649"/>
              <a:gd name="connsiteX25" fmla="*/ 474664 w 681631"/>
              <a:gd name="connsiteY25" fmla="*/ 534157 h 600649"/>
              <a:gd name="connsiteX26" fmla="*/ 428265 w 681631"/>
              <a:gd name="connsiteY26" fmla="*/ 487758 h 600649"/>
              <a:gd name="connsiteX27" fmla="*/ 427918 w 681631"/>
              <a:gd name="connsiteY27" fmla="*/ 487403 h 600649"/>
              <a:gd name="connsiteX28" fmla="*/ 428265 w 681631"/>
              <a:gd name="connsiteY28" fmla="*/ 476442 h 600649"/>
              <a:gd name="connsiteX29" fmla="*/ 282925 w 681631"/>
              <a:gd name="connsiteY29" fmla="*/ 295047 h 600649"/>
              <a:gd name="connsiteX30" fmla="*/ 476928 w 681631"/>
              <a:gd name="connsiteY30" fmla="*/ 295047 h 600649"/>
              <a:gd name="connsiteX31" fmla="*/ 497137 w 681631"/>
              <a:gd name="connsiteY31" fmla="*/ 315257 h 600649"/>
              <a:gd name="connsiteX32" fmla="*/ 476928 w 681631"/>
              <a:gd name="connsiteY32" fmla="*/ 335466 h 600649"/>
              <a:gd name="connsiteX33" fmla="*/ 282925 w 681631"/>
              <a:gd name="connsiteY33" fmla="*/ 335466 h 600649"/>
              <a:gd name="connsiteX34" fmla="*/ 262715 w 681631"/>
              <a:gd name="connsiteY34" fmla="*/ 315257 h 600649"/>
              <a:gd name="connsiteX35" fmla="*/ 282925 w 681631"/>
              <a:gd name="connsiteY35" fmla="*/ 295047 h 600649"/>
              <a:gd name="connsiteX36" fmla="*/ 621184 w 681631"/>
              <a:gd name="connsiteY36" fmla="*/ 283197 h 600649"/>
              <a:gd name="connsiteX37" fmla="*/ 632615 w 681631"/>
              <a:gd name="connsiteY37" fmla="*/ 283246 h 600649"/>
              <a:gd name="connsiteX38" fmla="*/ 679015 w 681631"/>
              <a:gd name="connsiteY38" fmla="*/ 329646 h 600649"/>
              <a:gd name="connsiteX39" fmla="*/ 679339 w 681631"/>
              <a:gd name="connsiteY39" fmla="*/ 329646 h 600649"/>
              <a:gd name="connsiteX40" fmla="*/ 679680 w 681631"/>
              <a:gd name="connsiteY40" fmla="*/ 330000 h 600649"/>
              <a:gd name="connsiteX41" fmla="*/ 679015 w 681631"/>
              <a:gd name="connsiteY41" fmla="*/ 340962 h 600649"/>
              <a:gd name="connsiteX42" fmla="*/ 654602 w 681631"/>
              <a:gd name="connsiteY42" fmla="*/ 365374 h 600649"/>
              <a:gd name="connsiteX43" fmla="*/ 654256 w 681631"/>
              <a:gd name="connsiteY43" fmla="*/ 365731 h 600649"/>
              <a:gd name="connsiteX44" fmla="*/ 643286 w 681631"/>
              <a:gd name="connsiteY44" fmla="*/ 365374 h 600649"/>
              <a:gd name="connsiteX45" fmla="*/ 596887 w 681631"/>
              <a:gd name="connsiteY45" fmla="*/ 318974 h 600649"/>
              <a:gd name="connsiteX46" fmla="*/ 596539 w 681631"/>
              <a:gd name="connsiteY46" fmla="*/ 318620 h 600649"/>
              <a:gd name="connsiteX47" fmla="*/ 596887 w 681631"/>
              <a:gd name="connsiteY47" fmla="*/ 307658 h 600649"/>
              <a:gd name="connsiteX48" fmla="*/ 621138 w 681631"/>
              <a:gd name="connsiteY48" fmla="*/ 283246 h 600649"/>
              <a:gd name="connsiteX49" fmla="*/ 621184 w 681631"/>
              <a:gd name="connsiteY49" fmla="*/ 283197 h 600649"/>
              <a:gd name="connsiteX50" fmla="*/ 476928 w 681631"/>
              <a:gd name="connsiteY50" fmla="*/ 214212 h 600649"/>
              <a:gd name="connsiteX51" fmla="*/ 477584 w 681631"/>
              <a:gd name="connsiteY51" fmla="*/ 214229 h 600649"/>
              <a:gd name="connsiteX52" fmla="*/ 497137 w 681631"/>
              <a:gd name="connsiteY52" fmla="*/ 235069 h 600649"/>
              <a:gd name="connsiteX53" fmla="*/ 476928 w 681631"/>
              <a:gd name="connsiteY53" fmla="*/ 255277 h 600649"/>
              <a:gd name="connsiteX54" fmla="*/ 282925 w 681631"/>
              <a:gd name="connsiteY54" fmla="*/ 255277 h 600649"/>
              <a:gd name="connsiteX55" fmla="*/ 262715 w 681631"/>
              <a:gd name="connsiteY55" fmla="*/ 235069 h 600649"/>
              <a:gd name="connsiteX56" fmla="*/ 282925 w 681631"/>
              <a:gd name="connsiteY56" fmla="*/ 214859 h 600649"/>
              <a:gd name="connsiteX57" fmla="*/ 476928 w 681631"/>
              <a:gd name="connsiteY57" fmla="*/ 214859 h 600649"/>
              <a:gd name="connsiteX58" fmla="*/ 129338 w 681631"/>
              <a:gd name="connsiteY58" fmla="*/ 210171 h 600649"/>
              <a:gd name="connsiteX59" fmla="*/ 194005 w 681631"/>
              <a:gd name="connsiteY59" fmla="*/ 210171 h 600649"/>
              <a:gd name="connsiteX60" fmla="*/ 210172 w 681631"/>
              <a:gd name="connsiteY60" fmla="*/ 226338 h 600649"/>
              <a:gd name="connsiteX61" fmla="*/ 210172 w 681631"/>
              <a:gd name="connsiteY61" fmla="*/ 307173 h 600649"/>
              <a:gd name="connsiteX62" fmla="*/ 194005 w 681631"/>
              <a:gd name="connsiteY62" fmla="*/ 323340 h 600649"/>
              <a:gd name="connsiteX63" fmla="*/ 129338 w 681631"/>
              <a:gd name="connsiteY63" fmla="*/ 323340 h 600649"/>
              <a:gd name="connsiteX64" fmla="*/ 113171 w 681631"/>
              <a:gd name="connsiteY64" fmla="*/ 307173 h 600649"/>
              <a:gd name="connsiteX65" fmla="*/ 113171 w 681631"/>
              <a:gd name="connsiteY65" fmla="*/ 226338 h 600649"/>
              <a:gd name="connsiteX66" fmla="*/ 129338 w 681631"/>
              <a:gd name="connsiteY66" fmla="*/ 210171 h 600649"/>
              <a:gd name="connsiteX67" fmla="*/ 194004 w 681631"/>
              <a:gd name="connsiteY67" fmla="*/ 56585 h 600649"/>
              <a:gd name="connsiteX68" fmla="*/ 169755 w 681631"/>
              <a:gd name="connsiteY68" fmla="*/ 80835 h 600649"/>
              <a:gd name="connsiteX69" fmla="*/ 194004 w 681631"/>
              <a:gd name="connsiteY69" fmla="*/ 105086 h 600649"/>
              <a:gd name="connsiteX70" fmla="*/ 258672 w 681631"/>
              <a:gd name="connsiteY70" fmla="*/ 105086 h 600649"/>
              <a:gd name="connsiteX71" fmla="*/ 282924 w 681631"/>
              <a:gd name="connsiteY71" fmla="*/ 80835 h 600649"/>
              <a:gd name="connsiteX72" fmla="*/ 258672 w 681631"/>
              <a:gd name="connsiteY72" fmla="*/ 56585 h 600649"/>
              <a:gd name="connsiteX73" fmla="*/ 97002 w 681631"/>
              <a:gd name="connsiteY73" fmla="*/ 48501 h 600649"/>
              <a:gd name="connsiteX74" fmla="*/ 64668 w 681631"/>
              <a:gd name="connsiteY74" fmla="*/ 80835 h 600649"/>
              <a:gd name="connsiteX75" fmla="*/ 97002 w 681631"/>
              <a:gd name="connsiteY75" fmla="*/ 113169 h 600649"/>
              <a:gd name="connsiteX76" fmla="*/ 129336 w 681631"/>
              <a:gd name="connsiteY76" fmla="*/ 80835 h 600649"/>
              <a:gd name="connsiteX77" fmla="*/ 97002 w 681631"/>
              <a:gd name="connsiteY77" fmla="*/ 48501 h 600649"/>
              <a:gd name="connsiteX78" fmla="*/ 64668 w 681631"/>
              <a:gd name="connsiteY78" fmla="*/ 0 h 600649"/>
              <a:gd name="connsiteX79" fmla="*/ 517344 w 681631"/>
              <a:gd name="connsiteY79" fmla="*/ 0 h 600649"/>
              <a:gd name="connsiteX80" fmla="*/ 582012 w 681631"/>
              <a:gd name="connsiteY80" fmla="*/ 64668 h 600649"/>
              <a:gd name="connsiteX81" fmla="*/ 582012 w 681631"/>
              <a:gd name="connsiteY81" fmla="*/ 265624 h 600649"/>
              <a:gd name="connsiteX82" fmla="*/ 517344 w 681631"/>
              <a:gd name="connsiteY82" fmla="*/ 330292 h 600649"/>
              <a:gd name="connsiteX83" fmla="*/ 517344 w 681631"/>
              <a:gd name="connsiteY83" fmla="*/ 177837 h 600649"/>
              <a:gd name="connsiteX84" fmla="*/ 501177 w 681631"/>
              <a:gd name="connsiteY84" fmla="*/ 161670 h 600649"/>
              <a:gd name="connsiteX85" fmla="*/ 80835 w 681631"/>
              <a:gd name="connsiteY85" fmla="*/ 161670 h 600649"/>
              <a:gd name="connsiteX86" fmla="*/ 64668 w 681631"/>
              <a:gd name="connsiteY86" fmla="*/ 177837 h 600649"/>
              <a:gd name="connsiteX87" fmla="*/ 64668 w 681631"/>
              <a:gd name="connsiteY87" fmla="*/ 452676 h 600649"/>
              <a:gd name="connsiteX88" fmla="*/ 80835 w 681631"/>
              <a:gd name="connsiteY88" fmla="*/ 468843 h 600649"/>
              <a:gd name="connsiteX89" fmla="*/ 378793 w 681631"/>
              <a:gd name="connsiteY89" fmla="*/ 468843 h 600649"/>
              <a:gd name="connsiteX90" fmla="*/ 364081 w 681631"/>
              <a:gd name="connsiteY90" fmla="*/ 483392 h 600649"/>
              <a:gd name="connsiteX91" fmla="*/ 341933 w 681631"/>
              <a:gd name="connsiteY91" fmla="*/ 505542 h 600649"/>
              <a:gd name="connsiteX92" fmla="*/ 328514 w 681631"/>
              <a:gd name="connsiteY92" fmla="*/ 533511 h 600649"/>
              <a:gd name="connsiteX93" fmla="*/ 64668 w 681631"/>
              <a:gd name="connsiteY93" fmla="*/ 533511 h 600649"/>
              <a:gd name="connsiteX94" fmla="*/ 0 w 681631"/>
              <a:gd name="connsiteY94" fmla="*/ 468843 h 600649"/>
              <a:gd name="connsiteX95" fmla="*/ 0 w 681631"/>
              <a:gd name="connsiteY95" fmla="*/ 64668 h 600649"/>
              <a:gd name="connsiteX96" fmla="*/ 64668 w 681631"/>
              <a:gd name="connsiteY96" fmla="*/ 0 h 600649"/>
            </a:gdLst>
            <a:ahLst/>
            <a:cxnLst/>
            <a:rect l="l" t="t" r="r" b="b"/>
            <a:pathLst>
              <a:path w="681631" h="600649">
                <a:moveTo>
                  <a:pt x="387040" y="518313"/>
                </a:moveTo>
                <a:cubicBezTo>
                  <a:pt x="390238" y="515210"/>
                  <a:pt x="395320" y="515210"/>
                  <a:pt x="398517" y="518313"/>
                </a:cubicBezTo>
                <a:lnTo>
                  <a:pt x="444756" y="564876"/>
                </a:lnTo>
                <a:cubicBezTo>
                  <a:pt x="444771" y="564891"/>
                  <a:pt x="444786" y="564906"/>
                  <a:pt x="444802" y="564923"/>
                </a:cubicBezTo>
                <a:cubicBezTo>
                  <a:pt x="447947" y="568092"/>
                  <a:pt x="447926" y="573216"/>
                  <a:pt x="444756" y="576353"/>
                </a:cubicBezTo>
                <a:lnTo>
                  <a:pt x="428589" y="592520"/>
                </a:lnTo>
                <a:cubicBezTo>
                  <a:pt x="427283" y="593813"/>
                  <a:pt x="425569" y="594623"/>
                  <a:pt x="423738" y="594784"/>
                </a:cubicBezTo>
                <a:lnTo>
                  <a:pt x="373460" y="600604"/>
                </a:lnTo>
                <a:cubicBezTo>
                  <a:pt x="372951" y="600652"/>
                  <a:pt x="372438" y="600669"/>
                  <a:pt x="371930" y="600619"/>
                </a:cubicBezTo>
                <a:cubicBezTo>
                  <a:pt x="367482" y="600232"/>
                  <a:pt x="364186" y="596320"/>
                  <a:pt x="364567" y="591873"/>
                </a:cubicBezTo>
                <a:lnTo>
                  <a:pt x="368609" y="539655"/>
                </a:lnTo>
                <a:cubicBezTo>
                  <a:pt x="368636" y="537698"/>
                  <a:pt x="369452" y="535822"/>
                  <a:pt x="370873" y="534480"/>
                </a:cubicBezTo>
                <a:close/>
                <a:moveTo>
                  <a:pt x="121255" y="376529"/>
                </a:moveTo>
                <a:lnTo>
                  <a:pt x="412261" y="376529"/>
                </a:lnTo>
                <a:cubicBezTo>
                  <a:pt x="423422" y="376529"/>
                  <a:pt x="432469" y="385582"/>
                  <a:pt x="432469" y="396739"/>
                </a:cubicBezTo>
                <a:cubicBezTo>
                  <a:pt x="432469" y="407894"/>
                  <a:pt x="423422" y="416947"/>
                  <a:pt x="412261" y="416947"/>
                </a:cubicBezTo>
                <a:lnTo>
                  <a:pt x="121255" y="416947"/>
                </a:lnTo>
                <a:cubicBezTo>
                  <a:pt x="110093" y="416947"/>
                  <a:pt x="101045" y="407894"/>
                  <a:pt x="101045" y="396739"/>
                </a:cubicBezTo>
                <a:cubicBezTo>
                  <a:pt x="101045" y="385582"/>
                  <a:pt x="110093" y="376529"/>
                  <a:pt x="121255" y="376529"/>
                </a:cubicBezTo>
                <a:close/>
                <a:moveTo>
                  <a:pt x="557600" y="347106"/>
                </a:moveTo>
                <a:cubicBezTo>
                  <a:pt x="560798" y="344001"/>
                  <a:pt x="565882" y="344001"/>
                  <a:pt x="569079" y="347106"/>
                </a:cubicBezTo>
                <a:lnTo>
                  <a:pt x="615479" y="393504"/>
                </a:lnTo>
                <a:cubicBezTo>
                  <a:pt x="618431" y="396722"/>
                  <a:pt x="618359" y="401685"/>
                  <a:pt x="615318" y="404822"/>
                </a:cubicBezTo>
                <a:lnTo>
                  <a:pt x="485982" y="534157"/>
                </a:lnTo>
                <a:cubicBezTo>
                  <a:pt x="485870" y="534271"/>
                  <a:pt x="485753" y="534400"/>
                  <a:pt x="485634" y="534514"/>
                </a:cubicBezTo>
                <a:cubicBezTo>
                  <a:pt x="482509" y="537440"/>
                  <a:pt x="477597" y="537277"/>
                  <a:pt x="474664" y="534157"/>
                </a:cubicBezTo>
                <a:lnTo>
                  <a:pt x="428265" y="487758"/>
                </a:lnTo>
                <a:cubicBezTo>
                  <a:pt x="428146" y="487646"/>
                  <a:pt x="428029" y="487532"/>
                  <a:pt x="427918" y="487403"/>
                </a:cubicBezTo>
                <a:cubicBezTo>
                  <a:pt x="424985" y="484282"/>
                  <a:pt x="425140" y="479368"/>
                  <a:pt x="428265" y="476442"/>
                </a:cubicBezTo>
                <a:close/>
                <a:moveTo>
                  <a:pt x="282925" y="295047"/>
                </a:moveTo>
                <a:lnTo>
                  <a:pt x="476928" y="295047"/>
                </a:lnTo>
                <a:cubicBezTo>
                  <a:pt x="488090" y="295047"/>
                  <a:pt x="497137" y="304101"/>
                  <a:pt x="497137" y="315257"/>
                </a:cubicBezTo>
                <a:cubicBezTo>
                  <a:pt x="497137" y="326412"/>
                  <a:pt x="488090" y="335466"/>
                  <a:pt x="476928" y="335466"/>
                </a:cubicBezTo>
                <a:lnTo>
                  <a:pt x="282925" y="335466"/>
                </a:lnTo>
                <a:cubicBezTo>
                  <a:pt x="271763" y="335466"/>
                  <a:pt x="262715" y="326412"/>
                  <a:pt x="262715" y="315257"/>
                </a:cubicBezTo>
                <a:cubicBezTo>
                  <a:pt x="262715" y="304101"/>
                  <a:pt x="271763" y="295047"/>
                  <a:pt x="282925" y="295047"/>
                </a:cubicBezTo>
                <a:close/>
                <a:moveTo>
                  <a:pt x="621184" y="283197"/>
                </a:moveTo>
                <a:cubicBezTo>
                  <a:pt x="624354" y="280062"/>
                  <a:pt x="629472" y="280077"/>
                  <a:pt x="632615" y="283246"/>
                </a:cubicBezTo>
                <a:lnTo>
                  <a:pt x="679015" y="329646"/>
                </a:lnTo>
                <a:lnTo>
                  <a:pt x="679339" y="329646"/>
                </a:lnTo>
                <a:cubicBezTo>
                  <a:pt x="679456" y="329758"/>
                  <a:pt x="679572" y="329888"/>
                  <a:pt x="679680" y="330000"/>
                </a:cubicBezTo>
                <a:cubicBezTo>
                  <a:pt x="682522" y="333218"/>
                  <a:pt x="682225" y="338117"/>
                  <a:pt x="679015" y="340962"/>
                </a:cubicBezTo>
                <a:lnTo>
                  <a:pt x="654602" y="365374"/>
                </a:lnTo>
                <a:cubicBezTo>
                  <a:pt x="654492" y="365488"/>
                  <a:pt x="654375" y="365617"/>
                  <a:pt x="654256" y="365731"/>
                </a:cubicBezTo>
                <a:cubicBezTo>
                  <a:pt x="651130" y="368657"/>
                  <a:pt x="646219" y="368494"/>
                  <a:pt x="643286" y="365374"/>
                </a:cubicBezTo>
                <a:lnTo>
                  <a:pt x="596887" y="318974"/>
                </a:lnTo>
                <a:cubicBezTo>
                  <a:pt x="596768" y="318862"/>
                  <a:pt x="596651" y="318749"/>
                  <a:pt x="596539" y="318620"/>
                </a:cubicBezTo>
                <a:cubicBezTo>
                  <a:pt x="593606" y="315498"/>
                  <a:pt x="593762" y="310585"/>
                  <a:pt x="596887" y="307658"/>
                </a:cubicBezTo>
                <a:lnTo>
                  <a:pt x="621138" y="283246"/>
                </a:lnTo>
                <a:cubicBezTo>
                  <a:pt x="621153" y="283231"/>
                  <a:pt x="621169" y="283214"/>
                  <a:pt x="621184" y="283197"/>
                </a:cubicBezTo>
                <a:close/>
                <a:moveTo>
                  <a:pt x="476928" y="214212"/>
                </a:moveTo>
                <a:cubicBezTo>
                  <a:pt x="477147" y="214212"/>
                  <a:pt x="477366" y="214212"/>
                  <a:pt x="477584" y="214229"/>
                </a:cubicBezTo>
                <a:cubicBezTo>
                  <a:pt x="488740" y="214584"/>
                  <a:pt x="497493" y="223913"/>
                  <a:pt x="497137" y="235069"/>
                </a:cubicBezTo>
                <a:cubicBezTo>
                  <a:pt x="497137" y="246224"/>
                  <a:pt x="488090" y="255277"/>
                  <a:pt x="476928" y="255277"/>
                </a:cubicBezTo>
                <a:lnTo>
                  <a:pt x="282925" y="255277"/>
                </a:lnTo>
                <a:cubicBezTo>
                  <a:pt x="271763" y="255277"/>
                  <a:pt x="262715" y="246224"/>
                  <a:pt x="262715" y="235069"/>
                </a:cubicBezTo>
                <a:cubicBezTo>
                  <a:pt x="262715" y="223913"/>
                  <a:pt x="271763" y="214859"/>
                  <a:pt x="282925" y="214859"/>
                </a:cubicBezTo>
                <a:lnTo>
                  <a:pt x="476928" y="214859"/>
                </a:lnTo>
                <a:close/>
                <a:moveTo>
                  <a:pt x="129338" y="210171"/>
                </a:moveTo>
                <a:lnTo>
                  <a:pt x="194005" y="210171"/>
                </a:lnTo>
                <a:cubicBezTo>
                  <a:pt x="202935" y="210171"/>
                  <a:pt x="210172" y="217414"/>
                  <a:pt x="210172" y="226338"/>
                </a:cubicBezTo>
                <a:lnTo>
                  <a:pt x="210172" y="307173"/>
                </a:lnTo>
                <a:cubicBezTo>
                  <a:pt x="210172" y="316098"/>
                  <a:pt x="202935" y="323340"/>
                  <a:pt x="194005" y="323340"/>
                </a:cubicBezTo>
                <a:lnTo>
                  <a:pt x="129338" y="323340"/>
                </a:lnTo>
                <a:cubicBezTo>
                  <a:pt x="120408" y="323340"/>
                  <a:pt x="113171" y="316098"/>
                  <a:pt x="113171" y="307173"/>
                </a:cubicBezTo>
                <a:lnTo>
                  <a:pt x="113171" y="226338"/>
                </a:lnTo>
                <a:cubicBezTo>
                  <a:pt x="113171" y="217414"/>
                  <a:pt x="120408" y="210171"/>
                  <a:pt x="129338" y="210171"/>
                </a:cubicBezTo>
                <a:close/>
                <a:moveTo>
                  <a:pt x="194004" y="56585"/>
                </a:moveTo>
                <a:cubicBezTo>
                  <a:pt x="180612" y="56585"/>
                  <a:pt x="169755" y="67448"/>
                  <a:pt x="169755" y="80835"/>
                </a:cubicBezTo>
                <a:cubicBezTo>
                  <a:pt x="169755" y="94222"/>
                  <a:pt x="180612" y="105086"/>
                  <a:pt x="194004" y="105086"/>
                </a:cubicBezTo>
                <a:lnTo>
                  <a:pt x="258672" y="105086"/>
                </a:lnTo>
                <a:cubicBezTo>
                  <a:pt x="272066" y="105086"/>
                  <a:pt x="282924" y="94222"/>
                  <a:pt x="282924" y="80835"/>
                </a:cubicBezTo>
                <a:cubicBezTo>
                  <a:pt x="282924" y="67448"/>
                  <a:pt x="272066" y="56585"/>
                  <a:pt x="258672" y="56585"/>
                </a:cubicBezTo>
                <a:close/>
                <a:moveTo>
                  <a:pt x="97002" y="48501"/>
                </a:moveTo>
                <a:cubicBezTo>
                  <a:pt x="79145" y="48501"/>
                  <a:pt x="64668" y="62971"/>
                  <a:pt x="64668" y="80835"/>
                </a:cubicBezTo>
                <a:cubicBezTo>
                  <a:pt x="64668" y="98699"/>
                  <a:pt x="79145" y="113169"/>
                  <a:pt x="97002" y="113169"/>
                </a:cubicBezTo>
                <a:cubicBezTo>
                  <a:pt x="114860" y="113169"/>
                  <a:pt x="129336" y="98699"/>
                  <a:pt x="129336" y="80835"/>
                </a:cubicBezTo>
                <a:cubicBezTo>
                  <a:pt x="129336" y="62971"/>
                  <a:pt x="114860" y="48501"/>
                  <a:pt x="97002" y="48501"/>
                </a:cubicBezTo>
                <a:close/>
                <a:moveTo>
                  <a:pt x="64668" y="0"/>
                </a:moveTo>
                <a:lnTo>
                  <a:pt x="517344" y="0"/>
                </a:lnTo>
                <a:cubicBezTo>
                  <a:pt x="553059" y="0"/>
                  <a:pt x="582012" y="28955"/>
                  <a:pt x="582012" y="64668"/>
                </a:cubicBezTo>
                <a:lnTo>
                  <a:pt x="582012" y="265624"/>
                </a:lnTo>
                <a:lnTo>
                  <a:pt x="517344" y="330292"/>
                </a:lnTo>
                <a:lnTo>
                  <a:pt x="517344" y="177837"/>
                </a:lnTo>
                <a:cubicBezTo>
                  <a:pt x="517344" y="168912"/>
                  <a:pt x="510107" y="161670"/>
                  <a:pt x="501177" y="161670"/>
                </a:cubicBezTo>
                <a:lnTo>
                  <a:pt x="80835" y="161670"/>
                </a:lnTo>
                <a:cubicBezTo>
                  <a:pt x="71906" y="161670"/>
                  <a:pt x="64668" y="168912"/>
                  <a:pt x="64668" y="177837"/>
                </a:cubicBezTo>
                <a:lnTo>
                  <a:pt x="64668" y="452676"/>
                </a:lnTo>
                <a:cubicBezTo>
                  <a:pt x="64668" y="461600"/>
                  <a:pt x="71906" y="468843"/>
                  <a:pt x="80835" y="468843"/>
                </a:cubicBezTo>
                <a:lnTo>
                  <a:pt x="378793" y="468843"/>
                </a:lnTo>
                <a:lnTo>
                  <a:pt x="364081" y="483392"/>
                </a:lnTo>
                <a:lnTo>
                  <a:pt x="341933" y="505542"/>
                </a:lnTo>
                <a:cubicBezTo>
                  <a:pt x="334519" y="513140"/>
                  <a:pt x="329804" y="522970"/>
                  <a:pt x="328514" y="533511"/>
                </a:cubicBezTo>
                <a:lnTo>
                  <a:pt x="64668" y="533511"/>
                </a:lnTo>
                <a:cubicBezTo>
                  <a:pt x="28953" y="533511"/>
                  <a:pt x="0" y="504556"/>
                  <a:pt x="0" y="468843"/>
                </a:cubicBezTo>
                <a:lnTo>
                  <a:pt x="0" y="64668"/>
                </a:lnTo>
                <a:cubicBezTo>
                  <a:pt x="0" y="28955"/>
                  <a:pt x="28953" y="0"/>
                  <a:pt x="64668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290417" y="4970882"/>
            <a:ext cx="264951" cy="250712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/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7592748">
            <a:off x="5857886" y="3331663"/>
            <a:ext cx="306151" cy="510717"/>
          </a:xfrm>
          <a:custGeom>
            <a:avLst/>
            <a:gdLst>
              <a:gd name="connsiteX0" fmla="*/ 306151 w 306151"/>
              <a:gd name="connsiteY0" fmla="*/ 379421 h 510717"/>
              <a:gd name="connsiteX1" fmla="*/ 0 w 306151"/>
              <a:gd name="connsiteY1" fmla="*/ 510717 h 510717"/>
              <a:gd name="connsiteX2" fmla="*/ 58868 w 306151"/>
              <a:gd name="connsiteY2" fmla="*/ 0 h 510717"/>
            </a:gdLst>
            <a:ahLst/>
            <a:cxnLst/>
            <a:rect l="l" t="t" r="r" b="b"/>
            <a:pathLst>
              <a:path w="306151" h="510717">
                <a:moveTo>
                  <a:pt x="306151" y="379421"/>
                </a:moveTo>
                <a:lnTo>
                  <a:pt x="0" y="510717"/>
                </a:lnTo>
                <a:lnTo>
                  <a:pt x="58868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692386" y="1807088"/>
            <a:ext cx="4659500" cy="851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布鲁姆目标分类学为课程设计提供了一个目标导向的框架。课程设计应涵盖知识、理解、应用、分析、评价和创造等不同层次的认知目标。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93260" y="1335456"/>
            <a:ext cx="41681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布鲁姆目标分类学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340960" y="3100756"/>
            <a:ext cx="41681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显性知识与隐性知识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340086" y="3572388"/>
            <a:ext cx="4659500" cy="851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波兰尼的显性知识与隐性知识理论强调了知识的不同类型。课程设计应包括各种类型的知识，特别是那些能够帮助学生学会做事、创新和做人的知识。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693260" y="4891456"/>
            <a:ext cx="41681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课程规划的选择和放弃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692386" y="5363088"/>
            <a:ext cx="4659500" cy="851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课程规划是一种选择和放弃的过程。学校需要在众多有价值的知识中做出选择，以确保学生能够在适当的时间、以适当的方式学习适当的内容。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课程设计的多样性与选择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t="29431" b="39706"/>
          <a:stretch>
            <a:fillRect/>
          </a:stretch>
        </p:blipFill>
        <p:spPr>
          <a:xfrm>
            <a:off x="-600" y="1860550"/>
            <a:ext cx="12192000" cy="2106273"/>
          </a:xfrm>
          <a:custGeom>
            <a:avLst/>
            <a:gdLst/>
            <a:ahLst/>
            <a:cxnLst/>
            <a:rect l="l" t="t" r="r" b="b"/>
            <a:pathLst>
              <a:path w="12192000" h="2106273">
                <a:moveTo>
                  <a:pt x="0" y="0"/>
                </a:moveTo>
                <a:lnTo>
                  <a:pt x="12192000" y="0"/>
                </a:lnTo>
                <a:lnTo>
                  <a:pt x="12192000" y="2106273"/>
                </a:lnTo>
                <a:lnTo>
                  <a:pt x="0" y="21062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-1200" y="1860550"/>
            <a:ext cx="12193200" cy="210555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41158" y="3702205"/>
            <a:ext cx="3001188" cy="54864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2600000">
            <a:off x="660400" y="3655020"/>
            <a:ext cx="643050" cy="719354"/>
          </a:xfrm>
          <a:custGeom>
            <a:avLst/>
            <a:gdLst>
              <a:gd name="connsiteX0" fmla="*/ 318443 w 424614"/>
              <a:gd name="connsiteY0" fmla="*/ 446523 h 474998"/>
              <a:gd name="connsiteX1" fmla="*/ 28474 w 424614"/>
              <a:gd name="connsiteY1" fmla="*/ 368827 h 474998"/>
              <a:gd name="connsiteX2" fmla="*/ 106171 w 424614"/>
              <a:gd name="connsiteY2" fmla="*/ 78858 h 474998"/>
              <a:gd name="connsiteX3" fmla="*/ 145376 w 424614"/>
              <a:gd name="connsiteY3" fmla="*/ 61202 h 474998"/>
              <a:gd name="connsiteX4" fmla="*/ 172396 w 424614"/>
              <a:gd name="connsiteY4" fmla="*/ 55086 h 474998"/>
              <a:gd name="connsiteX5" fmla="*/ 204346 w 424614"/>
              <a:gd name="connsiteY5" fmla="*/ 0 h 474998"/>
              <a:gd name="connsiteX6" fmla="*/ 236542 w 424614"/>
              <a:gd name="connsiteY6" fmla="*/ 55510 h 474998"/>
              <a:gd name="connsiteX7" fmla="*/ 267247 w 424614"/>
              <a:gd name="connsiteY7" fmla="*/ 57651 h 474998"/>
              <a:gd name="connsiteX8" fmla="*/ 396140 w 424614"/>
              <a:gd name="connsiteY8" fmla="*/ 156555 h 474998"/>
              <a:gd name="connsiteX9" fmla="*/ 318443 w 424614"/>
              <a:gd name="connsiteY9" fmla="*/ 446523 h 474998"/>
            </a:gdLst>
            <a:ahLst/>
            <a:cxnLst/>
            <a:rect l="l" t="t" r="r" b="b"/>
            <a:pathLst>
              <a:path w="424614" h="474998">
                <a:moveTo>
                  <a:pt x="318443" y="446523"/>
                </a:moveTo>
                <a:cubicBezTo>
                  <a:pt x="216914" y="505141"/>
                  <a:pt x="87091" y="470355"/>
                  <a:pt x="28474" y="368827"/>
                </a:cubicBezTo>
                <a:cubicBezTo>
                  <a:pt x="-30144" y="267298"/>
                  <a:pt x="4642" y="137475"/>
                  <a:pt x="106171" y="78858"/>
                </a:cubicBezTo>
                <a:cubicBezTo>
                  <a:pt x="118862" y="71530"/>
                  <a:pt x="131995" y="65663"/>
                  <a:pt x="145376" y="61202"/>
                </a:cubicBezTo>
                <a:lnTo>
                  <a:pt x="172396" y="55086"/>
                </a:lnTo>
                <a:lnTo>
                  <a:pt x="204346" y="0"/>
                </a:lnTo>
                <a:lnTo>
                  <a:pt x="236542" y="55510"/>
                </a:lnTo>
                <a:lnTo>
                  <a:pt x="267247" y="57651"/>
                </a:lnTo>
                <a:cubicBezTo>
                  <a:pt x="319721" y="71712"/>
                  <a:pt x="366831" y="105790"/>
                  <a:pt x="396140" y="156555"/>
                </a:cubicBezTo>
                <a:cubicBezTo>
                  <a:pt x="454757" y="258083"/>
                  <a:pt x="419971" y="387906"/>
                  <a:pt x="318443" y="44652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61660" y="3813699"/>
            <a:ext cx="280714" cy="30408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61781" y="3774208"/>
            <a:ext cx="2312750" cy="3998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F0861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教学与课程的粘结关系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07834" y="4375151"/>
            <a:ext cx="2810707" cy="162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教学与课程是相互粘结的。教师不仅是课程的实施者，也是课程开发的重要参与者。教师需要具备将学生、学科和自身完美组织在一起的能力。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9436" y="3702205"/>
            <a:ext cx="3001188" cy="54864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2600000">
            <a:off x="4448676" y="3655020"/>
            <a:ext cx="643050" cy="719354"/>
          </a:xfrm>
          <a:custGeom>
            <a:avLst/>
            <a:gdLst>
              <a:gd name="connsiteX0" fmla="*/ 318443 w 424614"/>
              <a:gd name="connsiteY0" fmla="*/ 446523 h 474998"/>
              <a:gd name="connsiteX1" fmla="*/ 28474 w 424614"/>
              <a:gd name="connsiteY1" fmla="*/ 368827 h 474998"/>
              <a:gd name="connsiteX2" fmla="*/ 106171 w 424614"/>
              <a:gd name="connsiteY2" fmla="*/ 78858 h 474998"/>
              <a:gd name="connsiteX3" fmla="*/ 145376 w 424614"/>
              <a:gd name="connsiteY3" fmla="*/ 61202 h 474998"/>
              <a:gd name="connsiteX4" fmla="*/ 172396 w 424614"/>
              <a:gd name="connsiteY4" fmla="*/ 55086 h 474998"/>
              <a:gd name="connsiteX5" fmla="*/ 204346 w 424614"/>
              <a:gd name="connsiteY5" fmla="*/ 0 h 474998"/>
              <a:gd name="connsiteX6" fmla="*/ 236542 w 424614"/>
              <a:gd name="connsiteY6" fmla="*/ 55510 h 474998"/>
              <a:gd name="connsiteX7" fmla="*/ 267247 w 424614"/>
              <a:gd name="connsiteY7" fmla="*/ 57651 h 474998"/>
              <a:gd name="connsiteX8" fmla="*/ 396140 w 424614"/>
              <a:gd name="connsiteY8" fmla="*/ 156555 h 474998"/>
              <a:gd name="connsiteX9" fmla="*/ 318443 w 424614"/>
              <a:gd name="connsiteY9" fmla="*/ 446523 h 474998"/>
            </a:gdLst>
            <a:ahLst/>
            <a:cxnLst/>
            <a:rect l="l" t="t" r="r" b="b"/>
            <a:pathLst>
              <a:path w="424614" h="474998">
                <a:moveTo>
                  <a:pt x="318443" y="446523"/>
                </a:moveTo>
                <a:cubicBezTo>
                  <a:pt x="216914" y="505141"/>
                  <a:pt x="87091" y="470355"/>
                  <a:pt x="28474" y="368827"/>
                </a:cubicBezTo>
                <a:cubicBezTo>
                  <a:pt x="-30144" y="267298"/>
                  <a:pt x="4642" y="137475"/>
                  <a:pt x="106171" y="78858"/>
                </a:cubicBezTo>
                <a:cubicBezTo>
                  <a:pt x="118862" y="71530"/>
                  <a:pt x="131995" y="65663"/>
                  <a:pt x="145376" y="61202"/>
                </a:cubicBezTo>
                <a:lnTo>
                  <a:pt x="172396" y="55086"/>
                </a:lnTo>
                <a:lnTo>
                  <a:pt x="204346" y="0"/>
                </a:lnTo>
                <a:lnTo>
                  <a:pt x="236542" y="55510"/>
                </a:lnTo>
                <a:lnTo>
                  <a:pt x="267247" y="57651"/>
                </a:lnTo>
                <a:cubicBezTo>
                  <a:pt x="319721" y="71712"/>
                  <a:pt x="366831" y="105790"/>
                  <a:pt x="396140" y="156555"/>
                </a:cubicBezTo>
                <a:cubicBezTo>
                  <a:pt x="454757" y="258083"/>
                  <a:pt x="419971" y="387906"/>
                  <a:pt x="318443" y="446523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38254" y="3827897"/>
            <a:ext cx="304080" cy="275683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150059" y="3774208"/>
            <a:ext cx="2312750" cy="3998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609BC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教师的课程意识与能力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896110" y="4375151"/>
            <a:ext cx="2810707" cy="162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教师的眼界决定课程的边界。教师需要不断提升自己的课程意识和能力，以设计出既符合教育目标又能满足学生需求的课程体系。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517712" y="3702205"/>
            <a:ext cx="3001188" cy="54864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2600000">
            <a:off x="8236952" y="3655020"/>
            <a:ext cx="643050" cy="719354"/>
          </a:xfrm>
          <a:custGeom>
            <a:avLst/>
            <a:gdLst>
              <a:gd name="connsiteX0" fmla="*/ 318443 w 424614"/>
              <a:gd name="connsiteY0" fmla="*/ 446523 h 474998"/>
              <a:gd name="connsiteX1" fmla="*/ 28474 w 424614"/>
              <a:gd name="connsiteY1" fmla="*/ 368827 h 474998"/>
              <a:gd name="connsiteX2" fmla="*/ 106171 w 424614"/>
              <a:gd name="connsiteY2" fmla="*/ 78858 h 474998"/>
              <a:gd name="connsiteX3" fmla="*/ 145376 w 424614"/>
              <a:gd name="connsiteY3" fmla="*/ 61202 h 474998"/>
              <a:gd name="connsiteX4" fmla="*/ 172396 w 424614"/>
              <a:gd name="connsiteY4" fmla="*/ 55086 h 474998"/>
              <a:gd name="connsiteX5" fmla="*/ 204346 w 424614"/>
              <a:gd name="connsiteY5" fmla="*/ 0 h 474998"/>
              <a:gd name="connsiteX6" fmla="*/ 236542 w 424614"/>
              <a:gd name="connsiteY6" fmla="*/ 55510 h 474998"/>
              <a:gd name="connsiteX7" fmla="*/ 267247 w 424614"/>
              <a:gd name="connsiteY7" fmla="*/ 57651 h 474998"/>
              <a:gd name="connsiteX8" fmla="*/ 396140 w 424614"/>
              <a:gd name="connsiteY8" fmla="*/ 156555 h 474998"/>
              <a:gd name="connsiteX9" fmla="*/ 318443 w 424614"/>
              <a:gd name="connsiteY9" fmla="*/ 446523 h 474998"/>
            </a:gdLst>
            <a:ahLst/>
            <a:cxnLst/>
            <a:rect l="l" t="t" r="r" b="b"/>
            <a:pathLst>
              <a:path w="424614" h="474998">
                <a:moveTo>
                  <a:pt x="318443" y="446523"/>
                </a:moveTo>
                <a:cubicBezTo>
                  <a:pt x="216914" y="505141"/>
                  <a:pt x="87091" y="470355"/>
                  <a:pt x="28474" y="368827"/>
                </a:cubicBezTo>
                <a:cubicBezTo>
                  <a:pt x="-30144" y="267298"/>
                  <a:pt x="4642" y="137475"/>
                  <a:pt x="106171" y="78858"/>
                </a:cubicBezTo>
                <a:cubicBezTo>
                  <a:pt x="118862" y="71530"/>
                  <a:pt x="131995" y="65663"/>
                  <a:pt x="145376" y="61202"/>
                </a:cubicBezTo>
                <a:lnTo>
                  <a:pt x="172396" y="55086"/>
                </a:lnTo>
                <a:lnTo>
                  <a:pt x="204346" y="0"/>
                </a:lnTo>
                <a:lnTo>
                  <a:pt x="236542" y="55510"/>
                </a:lnTo>
                <a:lnTo>
                  <a:pt x="267247" y="57651"/>
                </a:lnTo>
                <a:cubicBezTo>
                  <a:pt x="319721" y="71712"/>
                  <a:pt x="366831" y="105790"/>
                  <a:pt x="396140" y="156555"/>
                </a:cubicBezTo>
                <a:cubicBezTo>
                  <a:pt x="454757" y="258083"/>
                  <a:pt x="419971" y="387906"/>
                  <a:pt x="318443" y="446523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26531" y="3813699"/>
            <a:ext cx="304080" cy="30408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938335" y="3774208"/>
            <a:ext cx="2312750" cy="3998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609BC8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课程统整的重要性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684386" y="4375151"/>
            <a:ext cx="2810707" cy="162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课程统整是将不同学科和领域的知识整合在一起的过程。教师需要具备课程统整的能力，以构建一个有机、连贯的课程体系，促进学生的全面发展。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教师在课程规划中的角色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C">
                <a:alpha val="100000"/>
              </a:srgbClr>
            </a:gs>
            <a:gs pos="50400">
              <a:schemeClr val="bg1"/>
            </a:gs>
            <a:gs pos="96800">
              <a:srgbClr val="FAFBFC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183" r="18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/>
          </a:blip>
          <a:srcRect t="5265" b="5265"/>
          <a:stretch>
            <a:fillRect/>
          </a:stretch>
        </p:blipFill>
        <p:spPr>
          <a:xfrm>
            <a:off x="-1887358" y="4357226"/>
            <a:ext cx="9052969" cy="271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-2672062" y="0"/>
            <a:ext cx="10992041" cy="6163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5400000" flipH="1">
            <a:off x="6712825" y="-190113"/>
            <a:ext cx="177356" cy="1238508"/>
          </a:xfrm>
          <a:custGeom>
            <a:avLst/>
            <a:gdLst>
              <a:gd name="connsiteX0" fmla="*/ 177356 w 177356"/>
              <a:gd name="connsiteY0" fmla="*/ 120905 h 1238508"/>
              <a:gd name="connsiteX1" fmla="*/ 88678 w 177356"/>
              <a:gd name="connsiteY1" fmla="*/ 0 h 1238508"/>
              <a:gd name="connsiteX2" fmla="*/ 0 w 177356"/>
              <a:gd name="connsiteY2" fmla="*/ 120905 h 1238508"/>
              <a:gd name="connsiteX3" fmla="*/ 177356 w 177356"/>
              <a:gd name="connsiteY3" fmla="*/ 344425 h 1238508"/>
              <a:gd name="connsiteX4" fmla="*/ 88678 w 177356"/>
              <a:gd name="connsiteY4" fmla="*/ 223520 h 1238508"/>
              <a:gd name="connsiteX5" fmla="*/ 0 w 177356"/>
              <a:gd name="connsiteY5" fmla="*/ 344425 h 1238508"/>
              <a:gd name="connsiteX6" fmla="*/ 177356 w 177356"/>
              <a:gd name="connsiteY6" fmla="*/ 567946 h 1238508"/>
              <a:gd name="connsiteX7" fmla="*/ 88678 w 177356"/>
              <a:gd name="connsiteY7" fmla="*/ 447041 h 1238508"/>
              <a:gd name="connsiteX8" fmla="*/ 0 w 177356"/>
              <a:gd name="connsiteY8" fmla="*/ 567946 h 1238508"/>
              <a:gd name="connsiteX9" fmla="*/ 177356 w 177356"/>
              <a:gd name="connsiteY9" fmla="*/ 791467 h 1238508"/>
              <a:gd name="connsiteX10" fmla="*/ 88678 w 177356"/>
              <a:gd name="connsiteY10" fmla="*/ 670562 h 1238508"/>
              <a:gd name="connsiteX11" fmla="*/ 0 w 177356"/>
              <a:gd name="connsiteY11" fmla="*/ 791467 h 1238508"/>
              <a:gd name="connsiteX12" fmla="*/ 177356 w 177356"/>
              <a:gd name="connsiteY12" fmla="*/ 1014987 h 1238508"/>
              <a:gd name="connsiteX13" fmla="*/ 88678 w 177356"/>
              <a:gd name="connsiteY13" fmla="*/ 894082 h 1238508"/>
              <a:gd name="connsiteX14" fmla="*/ 0 w 177356"/>
              <a:gd name="connsiteY14" fmla="*/ 1014987 h 1238508"/>
              <a:gd name="connsiteX15" fmla="*/ 177356 w 177356"/>
              <a:gd name="connsiteY15" fmla="*/ 1238508 h 1238508"/>
              <a:gd name="connsiteX16" fmla="*/ 88678 w 177356"/>
              <a:gd name="connsiteY16" fmla="*/ 1117603 h 1238508"/>
              <a:gd name="connsiteX17" fmla="*/ 0 w 177356"/>
              <a:gd name="connsiteY17" fmla="*/ 1238508 h 1238508"/>
            </a:gdLst>
            <a:ahLst/>
            <a:cxnLst/>
            <a:rect l="l" t="t" r="r" b="b"/>
            <a:pathLst>
              <a:path w="177356" h="1238508">
                <a:moveTo>
                  <a:pt x="177356" y="120905"/>
                </a:moveTo>
                <a:lnTo>
                  <a:pt x="88678" y="0"/>
                </a:lnTo>
                <a:lnTo>
                  <a:pt x="0" y="120905"/>
                </a:lnTo>
                <a:close/>
                <a:moveTo>
                  <a:pt x="177356" y="344425"/>
                </a:moveTo>
                <a:lnTo>
                  <a:pt x="88678" y="223520"/>
                </a:lnTo>
                <a:lnTo>
                  <a:pt x="0" y="344425"/>
                </a:lnTo>
                <a:close/>
                <a:moveTo>
                  <a:pt x="177356" y="567946"/>
                </a:moveTo>
                <a:lnTo>
                  <a:pt x="88678" y="447041"/>
                </a:lnTo>
                <a:lnTo>
                  <a:pt x="0" y="567946"/>
                </a:lnTo>
                <a:close/>
                <a:moveTo>
                  <a:pt x="177356" y="791467"/>
                </a:moveTo>
                <a:lnTo>
                  <a:pt x="88678" y="670562"/>
                </a:lnTo>
                <a:lnTo>
                  <a:pt x="0" y="791467"/>
                </a:lnTo>
                <a:close/>
                <a:moveTo>
                  <a:pt x="177356" y="1014987"/>
                </a:moveTo>
                <a:lnTo>
                  <a:pt x="88678" y="894082"/>
                </a:lnTo>
                <a:lnTo>
                  <a:pt x="0" y="1014987"/>
                </a:lnTo>
                <a:close/>
                <a:moveTo>
                  <a:pt x="177356" y="1238508"/>
                </a:moveTo>
                <a:lnTo>
                  <a:pt x="88678" y="1117603"/>
                </a:lnTo>
                <a:lnTo>
                  <a:pt x="0" y="1238508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5036409" y="866887"/>
            <a:ext cx="7220442" cy="5124226"/>
          </a:xfrm>
          <a:prstGeom prst="homePlate">
            <a:avLst>
              <a:gd name="adj" fmla="val 21524"/>
            </a:avLst>
          </a:prstGeom>
          <a:solidFill>
            <a:schemeClr val="bg1"/>
          </a:solidFill>
          <a:ln w="508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34764" y="2078456"/>
            <a:ext cx="4781876" cy="271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/>
            <a:r>
              <a:rPr kumimoji="1" lang="en-US" altLang="zh-CN" sz="8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三极春联字体简" panose="00000500000000000000" charset="-122"/>
                <a:ea typeface="三极春联字体简" panose="00000500000000000000" charset="-122"/>
                <a:cs typeface="OPPOSans B" panose="00020600040101010101" charset="-122"/>
              </a:rPr>
              <a:t>谢谢大家</a:t>
            </a:r>
          </a:p>
        </p:txBody>
      </p:sp>
      <p:sp>
        <p:nvSpPr>
          <p:cNvPr id="9" name="标题 1"/>
          <p:cNvSpPr txBox="1"/>
          <p:nvPr/>
        </p:nvSpPr>
        <p:spPr>
          <a:xfrm rot="16200000">
            <a:off x="9005924" y="1080162"/>
            <a:ext cx="177356" cy="1238509"/>
          </a:xfrm>
          <a:custGeom>
            <a:avLst/>
            <a:gdLst>
              <a:gd name="connsiteX0" fmla="*/ 177356 w 177356"/>
              <a:gd name="connsiteY0" fmla="*/ 1238509 h 1238509"/>
              <a:gd name="connsiteX1" fmla="*/ 0 w 177356"/>
              <a:gd name="connsiteY1" fmla="*/ 1238509 h 1238509"/>
              <a:gd name="connsiteX2" fmla="*/ 88678 w 177356"/>
              <a:gd name="connsiteY2" fmla="*/ 1117605 h 1238509"/>
              <a:gd name="connsiteX3" fmla="*/ 177356 w 177356"/>
              <a:gd name="connsiteY3" fmla="*/ 1014988 h 1238509"/>
              <a:gd name="connsiteX4" fmla="*/ 0 w 177356"/>
              <a:gd name="connsiteY4" fmla="*/ 1014988 h 1238509"/>
              <a:gd name="connsiteX5" fmla="*/ 88678 w 177356"/>
              <a:gd name="connsiteY5" fmla="*/ 894082 h 1238509"/>
              <a:gd name="connsiteX6" fmla="*/ 177356 w 177356"/>
              <a:gd name="connsiteY6" fmla="*/ 791468 h 1238509"/>
              <a:gd name="connsiteX7" fmla="*/ 0 w 177356"/>
              <a:gd name="connsiteY7" fmla="*/ 791468 h 1238509"/>
              <a:gd name="connsiteX8" fmla="*/ 88678 w 177356"/>
              <a:gd name="connsiteY8" fmla="*/ 670562 h 1238509"/>
              <a:gd name="connsiteX9" fmla="*/ 177356 w 177356"/>
              <a:gd name="connsiteY9" fmla="*/ 567946 h 1238509"/>
              <a:gd name="connsiteX10" fmla="*/ 0 w 177356"/>
              <a:gd name="connsiteY10" fmla="*/ 567946 h 1238509"/>
              <a:gd name="connsiteX11" fmla="*/ 88678 w 177356"/>
              <a:gd name="connsiteY11" fmla="*/ 447042 h 1238509"/>
              <a:gd name="connsiteX12" fmla="*/ 177356 w 177356"/>
              <a:gd name="connsiteY12" fmla="*/ 344426 h 1238509"/>
              <a:gd name="connsiteX13" fmla="*/ 0 w 177356"/>
              <a:gd name="connsiteY13" fmla="*/ 344426 h 1238509"/>
              <a:gd name="connsiteX14" fmla="*/ 88678 w 177356"/>
              <a:gd name="connsiteY14" fmla="*/ 223520 h 1238509"/>
              <a:gd name="connsiteX15" fmla="*/ 177356 w 177356"/>
              <a:gd name="connsiteY15" fmla="*/ 120906 h 1238509"/>
              <a:gd name="connsiteX16" fmla="*/ 0 w 177356"/>
              <a:gd name="connsiteY16" fmla="*/ 120906 h 1238509"/>
              <a:gd name="connsiteX17" fmla="*/ 88678 w 177356"/>
              <a:gd name="connsiteY17" fmla="*/ 0 h 1238509"/>
            </a:gdLst>
            <a:ahLst/>
            <a:cxnLst/>
            <a:rect l="l" t="t" r="r" b="b"/>
            <a:pathLst>
              <a:path w="177356" h="1238509">
                <a:moveTo>
                  <a:pt x="177356" y="1238509"/>
                </a:moveTo>
                <a:lnTo>
                  <a:pt x="0" y="1238509"/>
                </a:lnTo>
                <a:lnTo>
                  <a:pt x="88678" y="1117605"/>
                </a:lnTo>
                <a:close/>
                <a:moveTo>
                  <a:pt x="177356" y="1014988"/>
                </a:moveTo>
                <a:lnTo>
                  <a:pt x="0" y="1014988"/>
                </a:lnTo>
                <a:lnTo>
                  <a:pt x="88678" y="894082"/>
                </a:lnTo>
                <a:close/>
                <a:moveTo>
                  <a:pt x="177356" y="791468"/>
                </a:moveTo>
                <a:lnTo>
                  <a:pt x="0" y="791468"/>
                </a:lnTo>
                <a:lnTo>
                  <a:pt x="88678" y="670562"/>
                </a:lnTo>
                <a:close/>
                <a:moveTo>
                  <a:pt x="177356" y="567946"/>
                </a:moveTo>
                <a:lnTo>
                  <a:pt x="0" y="567946"/>
                </a:lnTo>
                <a:lnTo>
                  <a:pt x="88678" y="447042"/>
                </a:lnTo>
                <a:close/>
                <a:moveTo>
                  <a:pt x="177356" y="344426"/>
                </a:moveTo>
                <a:lnTo>
                  <a:pt x="0" y="344426"/>
                </a:lnTo>
                <a:lnTo>
                  <a:pt x="88678" y="223520"/>
                </a:lnTo>
                <a:close/>
                <a:moveTo>
                  <a:pt x="177356" y="120906"/>
                </a:moveTo>
                <a:lnTo>
                  <a:pt x="0" y="120906"/>
                </a:lnTo>
                <a:lnTo>
                  <a:pt x="88678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>
            <a:off x="10340388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>
            <a:off x="10563908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>
            <a:off x="10787429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>
            <a:off x="11010950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>
            <a:off x="11234470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6200000">
            <a:off x="11457991" y="6320242"/>
            <a:ext cx="177356" cy="120905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212417" y="695629"/>
            <a:ext cx="1359313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 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403472" y="2028076"/>
            <a:ext cx="4813168" cy="6096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403472" y="4803471"/>
            <a:ext cx="4813168" cy="6096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6200000">
            <a:off x="10137165" y="3288988"/>
            <a:ext cx="2638379" cy="2518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800000">
            <a:off x="11367810" y="2298884"/>
            <a:ext cx="177356" cy="12090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V="1">
            <a:off x="11367810" y="4428822"/>
            <a:ext cx="177356" cy="12090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0603048" y="690840"/>
            <a:ext cx="925816" cy="3568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2024</a:t>
            </a:r>
            <a:endParaRPr kumimoji="1" lang="zh-CN" alt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80010" y="-27304"/>
            <a:ext cx="12192000" cy="6858000"/>
          </a:xfrm>
          <a:prstGeom prst="rect">
            <a:avLst/>
          </a:pr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96800">
                <a:schemeClr val="accent2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3443" y="2661389"/>
            <a:ext cx="1943100" cy="1107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dist"/>
            <a:r>
              <a:rPr kumimoji="1" lang="zh-CN" altLang="en-US" sz="7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章节</a:t>
            </a:r>
          </a:p>
        </p:txBody>
      </p:sp>
      <p:sp>
        <p:nvSpPr>
          <p:cNvPr id="7" name="标题 1"/>
          <p:cNvSpPr txBox="1"/>
          <p:nvPr/>
        </p:nvSpPr>
        <p:spPr>
          <a:xfrm flipH="1">
            <a:off x="10201594" y="-19701"/>
            <a:ext cx="2033241" cy="2713793"/>
          </a:xfrm>
          <a:custGeom>
            <a:avLst/>
            <a:gdLst>
              <a:gd name="connsiteX0" fmla="*/ 1511587 w 2797715"/>
              <a:gd name="connsiteY0" fmla="*/ 0 h 3734146"/>
              <a:gd name="connsiteX1" fmla="*/ 2699516 w 2797715"/>
              <a:gd name="connsiteY1" fmla="*/ 0 h 3734146"/>
              <a:gd name="connsiteX2" fmla="*/ 2736917 w 2797715"/>
              <a:gd name="connsiteY2" fmla="*/ 145457 h 3734146"/>
              <a:gd name="connsiteX3" fmla="*/ 2797715 w 2797715"/>
              <a:gd name="connsiteY3" fmla="*/ 748566 h 3734146"/>
              <a:gd name="connsiteX4" fmla="*/ 111108 w 2797715"/>
              <a:gd name="connsiteY4" fmla="*/ 3725697 h 3734146"/>
              <a:gd name="connsiteX5" fmla="*/ 0 w 2797715"/>
              <a:gd name="connsiteY5" fmla="*/ 3734146 h 3734146"/>
              <a:gd name="connsiteX6" fmla="*/ 0 w 2797715"/>
              <a:gd name="connsiteY6" fmla="*/ 2602308 h 3734146"/>
              <a:gd name="connsiteX7" fmla="*/ 180799 w 2797715"/>
              <a:gd name="connsiteY7" fmla="*/ 2574715 h 3734146"/>
              <a:gd name="connsiteX8" fmla="*/ 1669153 w 2797715"/>
              <a:gd name="connsiteY8" fmla="*/ 748566 h 3734146"/>
              <a:gd name="connsiteX9" fmla="*/ 1522669 w 2797715"/>
              <a:gd name="connsiteY9" fmla="*/ 23006 h 3734146"/>
            </a:gdLst>
            <a:ahLst/>
            <a:cxnLst/>
            <a:rect l="l" t="t" r="r" b="b"/>
            <a:pathLst>
              <a:path w="2797715" h="3734146">
                <a:moveTo>
                  <a:pt x="1511587" y="0"/>
                </a:moveTo>
                <a:lnTo>
                  <a:pt x="2699516" y="0"/>
                </a:lnTo>
                <a:lnTo>
                  <a:pt x="2736917" y="145457"/>
                </a:lnTo>
                <a:cubicBezTo>
                  <a:pt x="2776781" y="340266"/>
                  <a:pt x="2797715" y="541972"/>
                  <a:pt x="2797715" y="748566"/>
                </a:cubicBezTo>
                <a:cubicBezTo>
                  <a:pt x="2797715" y="2298026"/>
                  <a:pt x="1620136" y="3572447"/>
                  <a:pt x="111108" y="3725697"/>
                </a:cubicBezTo>
                <a:lnTo>
                  <a:pt x="0" y="3734146"/>
                </a:lnTo>
                <a:lnTo>
                  <a:pt x="0" y="2602308"/>
                </a:lnTo>
                <a:lnTo>
                  <a:pt x="180799" y="2574715"/>
                </a:lnTo>
                <a:cubicBezTo>
                  <a:pt x="1030201" y="2400902"/>
                  <a:pt x="1669153" y="1649352"/>
                  <a:pt x="1669153" y="748566"/>
                </a:cubicBezTo>
                <a:cubicBezTo>
                  <a:pt x="1669153" y="491199"/>
                  <a:pt x="1616994" y="246014"/>
                  <a:pt x="1522669" y="23006"/>
                </a:cubicBezTo>
                <a:close/>
              </a:path>
            </a:pathLst>
          </a:custGeom>
          <a:gradFill>
            <a:gsLst>
              <a:gs pos="13000">
                <a:schemeClr val="accent1">
                  <a:alpha val="6000"/>
                </a:schemeClr>
              </a:gs>
              <a:gs pos="91000">
                <a:schemeClr val="accent1">
                  <a:lumMod val="60000"/>
                  <a:lumOff val="40000"/>
                  <a:alpha val="11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>
            <a:off x="3029545" y="584358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标题 1"/>
          <p:cNvCxnSpPr/>
          <p:nvPr>
            <p:custDataLst>
              <p:tags r:id="rId2"/>
            </p:custDataLst>
          </p:nvPr>
        </p:nvCxnSpPr>
        <p:spPr>
          <a:xfrm flipV="1">
            <a:off x="3215556" y="1159004"/>
            <a:ext cx="5864860" cy="6985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71537" y="242357"/>
            <a:ext cx="913712" cy="92333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/>
            <a:r>
              <a:rPr kumimoji="1" lang="en-US" altLang="zh-CN" sz="5400">
                <a:ln w="12700">
                  <a:noFill/>
                </a:ln>
                <a:solidFill>
                  <a:srgbClr val="8C5034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4"/>
            </p:custDataLst>
          </p:nvPr>
        </p:nvSpPr>
        <p:spPr>
          <a:xfrm>
            <a:off x="4320540" y="428625"/>
            <a:ext cx="4834255" cy="948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OPPOSans H" panose="00020600040101010101" charset="-122"/>
              </a:rPr>
              <a:t>课程的力量；创造可能的未来</a:t>
            </a:r>
          </a:p>
        </p:txBody>
      </p:sp>
      <p:sp>
        <p:nvSpPr>
          <p:cNvPr id="12" name="标题 1"/>
          <p:cNvSpPr txBox="1"/>
          <p:nvPr>
            <p:custDataLst>
              <p:tags r:id="rId5"/>
            </p:custDataLst>
          </p:nvPr>
        </p:nvSpPr>
        <p:spPr>
          <a:xfrm>
            <a:off x="3029545" y="1994400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标题 1"/>
          <p:cNvCxnSpPr/>
          <p:nvPr>
            <p:custDataLst>
              <p:tags r:id="rId6"/>
            </p:custDataLst>
          </p:nvPr>
        </p:nvCxnSpPr>
        <p:spPr>
          <a:xfrm>
            <a:off x="3431456" y="3255481"/>
            <a:ext cx="5832475" cy="29210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16" name="标题 1"/>
          <p:cNvSpPr txBox="1"/>
          <p:nvPr>
            <p:custDataLst>
              <p:tags r:id="rId7"/>
            </p:custDataLst>
          </p:nvPr>
        </p:nvSpPr>
        <p:spPr>
          <a:xfrm>
            <a:off x="3029545" y="3404442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标题 1"/>
          <p:cNvCxnSpPr/>
          <p:nvPr>
            <p:custDataLst>
              <p:tags r:id="rId8"/>
            </p:custDataLst>
          </p:nvPr>
        </p:nvCxnSpPr>
        <p:spPr>
          <a:xfrm>
            <a:off x="3322236" y="4369613"/>
            <a:ext cx="6014085" cy="67945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18" name="标题 1"/>
          <p:cNvSpPr txBox="1"/>
          <p:nvPr>
            <p:custDataLst>
              <p:tags r:id="rId9"/>
            </p:custDataLst>
          </p:nvPr>
        </p:nvSpPr>
        <p:spPr>
          <a:xfrm>
            <a:off x="3174407" y="3367241"/>
            <a:ext cx="1009892" cy="892552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/>
            <a:r>
              <a:rPr kumimoji="1" lang="en-US" altLang="zh-CN" sz="5400">
                <a:ln w="12700">
                  <a:noFill/>
                </a:ln>
                <a:solidFill>
                  <a:srgbClr val="8C5034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0"/>
            </p:custDataLst>
          </p:nvPr>
        </p:nvSpPr>
        <p:spPr>
          <a:xfrm>
            <a:off x="4320540" y="3251835"/>
            <a:ext cx="4673600" cy="9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OPPOSans H" panose="00020600040101010101" charset="-122"/>
              </a:rPr>
              <a:t>课程</a:t>
            </a:r>
            <a:r>
              <a:rPr kumimoji="1" lang="zh-CN" altLang="en-US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OPPOSans H" panose="00020600040101010101" charset="-122"/>
              </a:rPr>
              <a:t>规划：一种编织的艺术</a:t>
            </a:r>
          </a:p>
        </p:txBody>
      </p:sp>
      <p:sp>
        <p:nvSpPr>
          <p:cNvPr id="20" name="标题 1"/>
          <p:cNvSpPr txBox="1"/>
          <p:nvPr>
            <p:custDataLst>
              <p:tags r:id="rId11"/>
            </p:custDataLst>
          </p:nvPr>
        </p:nvSpPr>
        <p:spPr>
          <a:xfrm>
            <a:off x="3029545" y="4814483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1" name="标题 1"/>
          <p:cNvCxnSpPr/>
          <p:nvPr>
            <p:custDataLst>
              <p:tags r:id="rId12"/>
            </p:custDataLst>
          </p:nvPr>
        </p:nvCxnSpPr>
        <p:spPr>
          <a:xfrm>
            <a:off x="3287311" y="6368299"/>
            <a:ext cx="6099810" cy="12700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24" name="文本框 23"/>
          <p:cNvSpPr txBox="1"/>
          <p:nvPr/>
        </p:nvSpPr>
        <p:spPr>
          <a:xfrm>
            <a:off x="3647440" y="1390015"/>
            <a:ext cx="479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课程概念的发展和变迁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今日的课程改变明日的世界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课程：唤醒学生沉睡的潜能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课程与教学的相互粘连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七大课程理论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融合课程规划：经典课程理论的实践运用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503295" y="4526280"/>
            <a:ext cx="479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正确地做事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做正确的事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课程规划要考虑社会力量的影响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课程规划要基于人的发展特点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课程设计要引领学生展开有意义的深度学习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课程设计要兼顾不同类型的知识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课程规划是一种选择和放弃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4015" y="1628775"/>
            <a:ext cx="2924175" cy="3810000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-2185225" y="1268730"/>
            <a:ext cx="4828095" cy="3943350"/>
          </a:xfrm>
          <a:prstGeom prst="rect">
            <a:avLst/>
          </a:prstGeom>
          <a:gradFill>
            <a:gsLst>
              <a:gs pos="0">
                <a:schemeClr val="accent1">
                  <a:alpha val="21000"/>
                </a:schemeClr>
              </a:gs>
              <a:gs pos="100000">
                <a:schemeClr val="accent1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0384" y="1916598"/>
            <a:ext cx="2125903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 录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3048834" y="3428978"/>
            <a:ext cx="4932802" cy="3362981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96800">
                <a:schemeClr val="accent2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508847" y="1355472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2465474" y="1739796"/>
            <a:ext cx="8204979" cy="1000611"/>
          </a:xfrm>
          <a:prstGeom prst="roundRect">
            <a:avLst>
              <a:gd name="adj" fmla="val 1118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675709" y="1355472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2043869" y="1540049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3828415" y="1845945"/>
            <a:ext cx="6758940" cy="7689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课程最初被定义为一系列学科的集合，强调学科知识的系统性和完整性。这种定义体现了教育的传统观念，即教育是知识的传授和积累。</a:t>
            </a:r>
          </a:p>
          <a:p>
            <a:pPr algn="l"/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课程是一种知识，反映了当时的社会对知识的推崇，知识是高于人的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3971720" y="1127140"/>
            <a:ext cx="6454979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课程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是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学科总和</a:t>
            </a:r>
            <a:endParaRPr kumimoji="1"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508847" y="3054216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2465474" y="3438540"/>
            <a:ext cx="8204979" cy="1000611"/>
          </a:xfrm>
          <a:prstGeom prst="roundRect">
            <a:avLst>
              <a:gd name="adj" fmla="val 1118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1675709" y="3054216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2043869" y="3238793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3971721" y="3544535"/>
            <a:ext cx="6469338" cy="7690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强调的是成人对学生未来发展的一种规划和设想，这时候，知识的地位开始有所下降，人们开始关注到人的作用，但主要还是强调成人的想法居多；      </a:t>
            </a: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3971720" y="2825884"/>
            <a:ext cx="6467679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课程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是一种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目标下的计划</a:t>
            </a:r>
            <a:endParaRPr kumimoji="1" lang="zh-CN" altLang="en-US" sz="2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1508847" y="4752960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2465474" y="5137284"/>
            <a:ext cx="8204979" cy="1000611"/>
          </a:xfrm>
          <a:prstGeom prst="roundRect">
            <a:avLst>
              <a:gd name="adj" fmla="val 1118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1675709" y="4752960"/>
            <a:ext cx="2072789" cy="1485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2043869" y="4937537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3971721" y="5243279"/>
            <a:ext cx="6469338" cy="7690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课程是强调学生的参与、活动和经验，这时课程的核心关注点已经落到学生的身上。  </a:t>
            </a: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3971720" y="4524628"/>
            <a:ext cx="6467679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课程强调学生参与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、活动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和经验</a:t>
            </a:r>
          </a:p>
        </p:txBody>
      </p:sp>
      <p:sp>
        <p:nvSpPr>
          <p:cNvPr id="21" name="标题 1"/>
          <p:cNvSpPr txBox="1"/>
          <p:nvPr/>
        </p:nvSpPr>
        <p:spPr>
          <a:xfrm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课程定义的多样性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40223"/>
            <a:ext cx="12192000" cy="6858000"/>
          </a:xfrm>
          <a:prstGeom prst="rect">
            <a:avLst/>
          </a:pr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96800">
                <a:schemeClr val="accent2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4337104"/>
            <a:ext cx="1812456" cy="3399515"/>
          </a:xfrm>
          <a:prstGeom prst="roundRect">
            <a:avLst>
              <a:gd name="adj" fmla="val 10964"/>
            </a:avLst>
          </a:prstGeom>
          <a:solidFill>
            <a:schemeClr val="accent1">
              <a:lumMod val="20000"/>
              <a:lumOff val="80000"/>
              <a:alpha val="6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776136" y="365126"/>
            <a:ext cx="6742763" cy="340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从强调学科内容到强调学习者的经验和体验</a:t>
            </a:r>
            <a:endParaRPr kumimoji="1" lang="en-US" altLang="zh-CN" sz="20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新魏" panose="02010800040101010101" charset="-122"/>
              <a:ea typeface="华文新魏" panose="02010800040101010101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633012" y="388639"/>
            <a:ext cx="71118" cy="3793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833944" y="1487161"/>
            <a:ext cx="6742763" cy="340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从强调目标、计划到强调过程本身的价值</a:t>
            </a:r>
            <a:endParaRPr kumimoji="1" lang="en-US" altLang="zh-CN" sz="20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新魏" panose="02010800040101010101" charset="-122"/>
              <a:ea typeface="华文新魏" panose="02010800040101010101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24833" y="1458732"/>
            <a:ext cx="71118" cy="379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33944" y="2556413"/>
            <a:ext cx="4981176" cy="39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从强调教材这一单一的因素转向强调教师、学生、教材、环境四因素的整合</a:t>
            </a:r>
            <a:endParaRPr kumimoji="1" lang="en-US" altLang="zh-CN" sz="20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华文新魏" panose="02010800040101010101" charset="-122"/>
              <a:ea typeface="华文新魏" panose="02010800040101010101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4639299" y="2505174"/>
            <a:ext cx="71118" cy="3793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/>
          </a:blip>
          <a:srcRect l="21978" r="21978"/>
          <a:stretch>
            <a:fillRect/>
          </a:stretch>
        </p:blipFill>
        <p:spPr>
          <a:xfrm>
            <a:off x="2576665" y="3064896"/>
            <a:ext cx="1812456" cy="3069204"/>
          </a:xfrm>
          <a:custGeom>
            <a:avLst/>
            <a:gdLst/>
            <a:ahLst/>
            <a:cxnLst/>
            <a:rect l="l" t="t" r="r" b="b"/>
            <a:pathLst>
              <a:path w="1812456" h="3069204">
                <a:moveTo>
                  <a:pt x="198718" y="0"/>
                </a:moveTo>
                <a:lnTo>
                  <a:pt x="1613738" y="0"/>
                </a:lnTo>
                <a:cubicBezTo>
                  <a:pt x="1723487" y="0"/>
                  <a:pt x="1812456" y="88969"/>
                  <a:pt x="1812456" y="198718"/>
                </a:cubicBezTo>
                <a:lnTo>
                  <a:pt x="1812456" y="2870486"/>
                </a:lnTo>
                <a:cubicBezTo>
                  <a:pt x="1812456" y="2980235"/>
                  <a:pt x="1723487" y="3069204"/>
                  <a:pt x="1613738" y="3069204"/>
                </a:cubicBezTo>
                <a:lnTo>
                  <a:pt x="198718" y="3069204"/>
                </a:lnTo>
                <a:cubicBezTo>
                  <a:pt x="88969" y="3069204"/>
                  <a:pt x="0" y="2980235"/>
                  <a:pt x="0" y="2870486"/>
                </a:cubicBezTo>
                <a:lnTo>
                  <a:pt x="0" y="198718"/>
                </a:lnTo>
                <a:cubicBezTo>
                  <a:pt x="0" y="88969"/>
                  <a:pt x="88969" y="0"/>
                  <a:pt x="19871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alphaModFix/>
          </a:blip>
          <a:srcRect l="23577" r="23577"/>
          <a:stretch>
            <a:fillRect/>
          </a:stretch>
        </p:blipFill>
        <p:spPr>
          <a:xfrm>
            <a:off x="660400" y="1470991"/>
            <a:ext cx="1812456" cy="2767054"/>
          </a:xfrm>
          <a:custGeom>
            <a:avLst/>
            <a:gdLst/>
            <a:ahLst/>
            <a:cxnLst/>
            <a:rect l="l" t="t" r="r" b="b"/>
            <a:pathLst>
              <a:path w="1812456" h="2767054">
                <a:moveTo>
                  <a:pt x="198718" y="0"/>
                </a:moveTo>
                <a:lnTo>
                  <a:pt x="1613738" y="0"/>
                </a:lnTo>
                <a:cubicBezTo>
                  <a:pt x="1723487" y="0"/>
                  <a:pt x="1812456" y="88969"/>
                  <a:pt x="1812456" y="198718"/>
                </a:cubicBezTo>
                <a:lnTo>
                  <a:pt x="1812456" y="2568336"/>
                </a:lnTo>
                <a:cubicBezTo>
                  <a:pt x="1812456" y="2678085"/>
                  <a:pt x="1723487" y="2767054"/>
                  <a:pt x="1613738" y="2767054"/>
                </a:cubicBezTo>
                <a:lnTo>
                  <a:pt x="198718" y="2767054"/>
                </a:lnTo>
                <a:cubicBezTo>
                  <a:pt x="88969" y="2767054"/>
                  <a:pt x="0" y="2678085"/>
                  <a:pt x="0" y="2568336"/>
                </a:cubicBezTo>
                <a:lnTo>
                  <a:pt x="0" y="198718"/>
                </a:lnTo>
                <a:cubicBezTo>
                  <a:pt x="0" y="88969"/>
                  <a:pt x="88969" y="0"/>
                  <a:pt x="19871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alphaModFix/>
          </a:blip>
          <a:srcRect l="21978" r="21978"/>
          <a:stretch>
            <a:fillRect/>
          </a:stretch>
        </p:blipFill>
        <p:spPr>
          <a:xfrm>
            <a:off x="2576665" y="1458732"/>
            <a:ext cx="1812456" cy="1491201"/>
          </a:xfrm>
          <a:custGeom>
            <a:avLst/>
            <a:gdLst/>
            <a:ahLst/>
            <a:cxnLst/>
            <a:rect l="l" t="t" r="r" b="b"/>
            <a:pathLst>
              <a:path w="1812456" h="1491201">
                <a:moveTo>
                  <a:pt x="163495" y="0"/>
                </a:moveTo>
                <a:lnTo>
                  <a:pt x="1648961" y="0"/>
                </a:lnTo>
                <a:cubicBezTo>
                  <a:pt x="1739257" y="0"/>
                  <a:pt x="1812456" y="73199"/>
                  <a:pt x="1812456" y="163495"/>
                </a:cubicBezTo>
                <a:lnTo>
                  <a:pt x="1812456" y="1327706"/>
                </a:lnTo>
                <a:cubicBezTo>
                  <a:pt x="1812456" y="1418002"/>
                  <a:pt x="1739257" y="1491201"/>
                  <a:pt x="1648961" y="1491201"/>
                </a:cubicBezTo>
                <a:lnTo>
                  <a:pt x="163495" y="1491201"/>
                </a:lnTo>
                <a:cubicBezTo>
                  <a:pt x="73199" y="1491201"/>
                  <a:pt x="0" y="1418002"/>
                  <a:pt x="0" y="1327706"/>
                </a:cubicBezTo>
                <a:lnTo>
                  <a:pt x="0" y="163495"/>
                </a:lnTo>
                <a:cubicBezTo>
                  <a:pt x="0" y="73199"/>
                  <a:pt x="73199" y="0"/>
                  <a:pt x="16349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标题 1"/>
          <p:cNvSpPr txBox="1"/>
          <p:nvPr/>
        </p:nvSpPr>
        <p:spPr>
          <a:xfrm>
            <a:off x="452755" y="334645"/>
            <a:ext cx="384175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590" y="466725"/>
            <a:ext cx="351155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课程的内涵发展趋势</a:t>
            </a:r>
          </a:p>
        </p:txBody>
      </p:sp>
      <p:sp>
        <p:nvSpPr>
          <p:cNvPr id="18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833942" y="3644708"/>
            <a:ext cx="6742763" cy="340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Source Han Sans CN Bold" panose="020B0800000000000000" charset="-122"/>
              </a:rPr>
              <a:t>从只强调显性课程到强调显性课程与隐性课程并重</a:t>
            </a:r>
          </a:p>
        </p:txBody>
      </p:sp>
      <p:sp>
        <p:nvSpPr>
          <p:cNvPr id="21" name="标题 1"/>
          <p:cNvSpPr txBox="1"/>
          <p:nvPr/>
        </p:nvSpPr>
        <p:spPr>
          <a:xfrm>
            <a:off x="4833941" y="4849715"/>
            <a:ext cx="6742763" cy="340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从只强调显性课程到强调显性课程与隐性课程并重</a:t>
            </a:r>
          </a:p>
        </p:txBody>
      </p:sp>
      <p:sp>
        <p:nvSpPr>
          <p:cNvPr id="22" name="标题 1"/>
          <p:cNvSpPr txBox="1"/>
          <p:nvPr/>
        </p:nvSpPr>
        <p:spPr>
          <a:xfrm>
            <a:off x="4658342" y="4830262"/>
            <a:ext cx="71118" cy="3793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4FB54CE3-5CB1-446B-E4E2-B8B1EE25C3B8}"/>
              </a:ext>
            </a:extLst>
          </p:cNvPr>
          <p:cNvSpPr txBox="1"/>
          <p:nvPr/>
        </p:nvSpPr>
        <p:spPr>
          <a:xfrm>
            <a:off x="4633012" y="3613685"/>
            <a:ext cx="71118" cy="379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B10C021C-953D-56FB-5C77-8407B50C10D6}"/>
              </a:ext>
            </a:extLst>
          </p:cNvPr>
          <p:cNvSpPr txBox="1"/>
          <p:nvPr/>
        </p:nvSpPr>
        <p:spPr>
          <a:xfrm>
            <a:off x="4633012" y="5749104"/>
            <a:ext cx="71118" cy="379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9A7FF163-83A2-2667-9F3B-181EE162AACF}"/>
              </a:ext>
            </a:extLst>
          </p:cNvPr>
          <p:cNvSpPr txBox="1"/>
          <p:nvPr/>
        </p:nvSpPr>
        <p:spPr>
          <a:xfrm>
            <a:off x="4833941" y="5767793"/>
            <a:ext cx="6742763" cy="340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从只强调学校课程到强调学校课程与校外课程的整合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96800">
                <a:schemeClr val="accent2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" name="标题 1"/>
          <p:cNvCxnSpPr/>
          <p:nvPr>
            <p:custDataLst>
              <p:tags r:id="rId1"/>
            </p:custDataLst>
          </p:nvPr>
        </p:nvCxnSpPr>
        <p:spPr>
          <a:xfrm>
            <a:off x="965200" y="2950429"/>
            <a:ext cx="466725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sp>
        <p:nvSpPr>
          <p:cNvPr id="7" name="标题 1"/>
          <p:cNvSpPr txBox="1"/>
          <p:nvPr>
            <p:custDataLst>
              <p:tags r:id="rId2"/>
            </p:custDataLst>
          </p:nvPr>
        </p:nvSpPr>
        <p:spPr>
          <a:xfrm>
            <a:off x="957720" y="1605414"/>
            <a:ext cx="616630" cy="5274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5B2F1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cxnSp>
        <p:nvCxnSpPr>
          <p:cNvPr id="8" name="标题 1"/>
          <p:cNvCxnSpPr/>
          <p:nvPr>
            <p:custDataLst>
              <p:tags r:id="rId3"/>
            </p:custDataLst>
          </p:nvPr>
        </p:nvCxnSpPr>
        <p:spPr>
          <a:xfrm>
            <a:off x="965200" y="4471621"/>
            <a:ext cx="466725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957720" y="3179447"/>
            <a:ext cx="616630" cy="5274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8C5034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cxnSp>
        <p:nvCxnSpPr>
          <p:cNvPr id="10" name="标题 1"/>
          <p:cNvCxnSpPr/>
          <p:nvPr>
            <p:custDataLst>
              <p:tags r:id="rId5"/>
            </p:custDataLst>
          </p:nvPr>
        </p:nvCxnSpPr>
        <p:spPr>
          <a:xfrm>
            <a:off x="965200" y="5981700"/>
            <a:ext cx="466725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957720" y="4700639"/>
            <a:ext cx="616630" cy="5274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A4726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7"/>
            </p:custDataLst>
          </p:nvPr>
        </p:nvSpPr>
        <p:spPr>
          <a:xfrm>
            <a:off x="1599044" y="1636911"/>
            <a:ext cx="4535056" cy="3647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今日课程与明日世界</a:t>
            </a:r>
          </a:p>
        </p:txBody>
      </p:sp>
      <p:sp>
        <p:nvSpPr>
          <p:cNvPr id="17" name="标题 1"/>
          <p:cNvSpPr txBox="1"/>
          <p:nvPr>
            <p:custDataLst>
              <p:tags r:id="rId8"/>
            </p:custDataLst>
          </p:nvPr>
        </p:nvSpPr>
        <p:spPr>
          <a:xfrm>
            <a:off x="967780" y="2110957"/>
            <a:ext cx="5166320" cy="5723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今天的课程设计和实施直接影响着学生的未来和世界的发展。课程不仅是知识的传递，更是价值观、思维方式和行为习惯的培养。</a:t>
            </a:r>
          </a:p>
        </p:txBody>
      </p:sp>
      <p:sp>
        <p:nvSpPr>
          <p:cNvPr id="18" name="标题 1"/>
          <p:cNvSpPr txBox="1"/>
          <p:nvPr>
            <p:custDataLst>
              <p:tags r:id="rId9"/>
            </p:custDataLst>
          </p:nvPr>
        </p:nvSpPr>
        <p:spPr>
          <a:xfrm>
            <a:off x="1599044" y="3217294"/>
            <a:ext cx="4535056" cy="3647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唤醒学生潜能</a:t>
            </a:r>
          </a:p>
        </p:txBody>
      </p:sp>
      <p:sp>
        <p:nvSpPr>
          <p:cNvPr id="19" name="标题 1"/>
          <p:cNvSpPr txBox="1"/>
          <p:nvPr>
            <p:custDataLst>
              <p:tags r:id="rId10"/>
            </p:custDataLst>
          </p:nvPr>
        </p:nvSpPr>
        <p:spPr>
          <a:xfrm>
            <a:off x="968177" y="3696103"/>
            <a:ext cx="5165923" cy="508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Source Han Sans" panose="020B0500000000000000" charset="-122"/>
              </a:rPr>
              <a:t>    课程设计应致力于唤醒学生的潜能，激发他们的创造力和批判性思维。通过丰富的课程内容和多样的教学方法，学生可以发现自己的兴趣和天赋。</a:t>
            </a:r>
          </a:p>
        </p:txBody>
      </p:sp>
      <p:sp>
        <p:nvSpPr>
          <p:cNvPr id="20" name="标题 1"/>
          <p:cNvSpPr txBox="1"/>
          <p:nvPr>
            <p:custDataLst>
              <p:tags r:id="rId11"/>
            </p:custDataLst>
          </p:nvPr>
        </p:nvSpPr>
        <p:spPr>
          <a:xfrm>
            <a:off x="1599044" y="4727175"/>
            <a:ext cx="4535056" cy="3647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课程与教学的相互粘连</a:t>
            </a:r>
          </a:p>
        </p:txBody>
      </p:sp>
      <p:sp>
        <p:nvSpPr>
          <p:cNvPr id="21" name="标题 1"/>
          <p:cNvSpPr txBox="1"/>
          <p:nvPr>
            <p:custDataLst>
              <p:tags r:id="rId12"/>
            </p:custDataLst>
          </p:nvPr>
        </p:nvSpPr>
        <p:spPr>
          <a:xfrm>
            <a:off x="968177" y="5206182"/>
            <a:ext cx="5165923" cy="508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Source Han Sans" panose="020B0500000000000000" charset="-122"/>
              </a:rPr>
              <a:t>    课程与教学是相互依存、相互影响的。优秀的课程设计能够为教学提供丰富的资源和灵活的空间，而有效的教学实践也能够丰富和完善课程内容。</a:t>
            </a:r>
          </a:p>
        </p:txBody>
      </p:sp>
      <p:sp>
        <p:nvSpPr>
          <p:cNvPr id="22" name="标题 1"/>
          <p:cNvSpPr txBox="1"/>
          <p:nvPr/>
        </p:nvSpPr>
        <p:spPr>
          <a:xfrm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课程改变未来</a:t>
            </a:r>
          </a:p>
        </p:txBody>
      </p:sp>
      <p:sp>
        <p:nvSpPr>
          <p:cNvPr id="24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85560" y="908685"/>
            <a:ext cx="294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三极春联字体简" panose="00000500000000000000" charset="-122"/>
                <a:ea typeface="三极春联字体简" panose="00000500000000000000" charset="-122"/>
              </a:rPr>
              <a:t>课程的力量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385560" y="2348865"/>
            <a:ext cx="294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义启嘻哈体（非商用）" panose="02000500000000000000" charset="-122"/>
                <a:ea typeface="义启嘻哈体（非商用）" panose="02000500000000000000" charset="-122"/>
              </a:rPr>
              <a:t>课程的力量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01460" y="3682365"/>
            <a:ext cx="294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做你的怀中猫" panose="02000500000000000000" charset="-122"/>
                <a:ea typeface="做你的怀中猫" panose="02000500000000000000" charset="-122"/>
              </a:rPr>
              <a:t>课程的力量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689340" y="1449070"/>
            <a:ext cx="294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三极尖叫体" panose="00000500000000000000" charset="-122"/>
                <a:ea typeface="三极尖叫体" panose="00000500000000000000" charset="-122"/>
              </a:rPr>
              <a:t>课程的力量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049385" y="2636520"/>
            <a:ext cx="294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义启庆国体（非商用）" panose="02010601030101010101" charset="-122"/>
                <a:ea typeface="义启庆国体（非商用）" panose="02010601030101010101" charset="-122"/>
              </a:rPr>
              <a:t>课程的力量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049385" y="3860800"/>
            <a:ext cx="294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字体管家天秤座" panose="00020600040101010101" charset="-122"/>
                <a:ea typeface="字体管家天秤座" panose="00020600040101010101" charset="-122"/>
              </a:rPr>
              <a:t>课程的力量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8041640" y="5350510"/>
            <a:ext cx="294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熊孩子体" panose="02000500000000000000" charset="-122"/>
                <a:ea typeface="熊孩子体" panose="02000500000000000000" charset="-122"/>
              </a:rPr>
              <a:t>课程的力量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96800">
                <a:schemeClr val="accent2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泥</a:t>
            </a: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好呀，少年——小小土探员</a:t>
            </a:r>
            <a:endParaRPr lang="zh-CN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种地吧，少年——小小农耕人</a:t>
            </a:r>
            <a:endParaRPr lang="zh-CN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与</a:t>
            </a: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泥</a:t>
            </a: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同乐——小小传承人</a:t>
            </a:r>
            <a:endParaRPr lang="zh-CN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与</a:t>
            </a: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泥</a:t>
            </a:r>
            <a:r>
              <a:rPr lang="en-US" alt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相遇——小小土卫士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96954" y="3900881"/>
            <a:ext cx="11459362" cy="755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437624" y="3850547"/>
            <a:ext cx="209724" cy="20972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309176" y="3850547"/>
            <a:ext cx="209724" cy="20972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3600000">
            <a:off x="135255" y="1406525"/>
            <a:ext cx="4034155" cy="4109720"/>
          </a:xfrm>
          <a:prstGeom prst="donut">
            <a:avLst>
              <a:gd name="adj" fmla="val 2338"/>
            </a:avLst>
          </a:prstGeom>
          <a:gradFill>
            <a:gsLst>
              <a:gs pos="0">
                <a:schemeClr val="accent1"/>
              </a:gs>
              <a:gs pos="67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82170" y="3850547"/>
            <a:ext cx="209724" cy="20972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91135" y="4580673"/>
            <a:ext cx="30832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学生参与和体验的重要性</a:t>
            </a:r>
          </a:p>
        </p:txBody>
      </p:sp>
      <p:sp>
        <p:nvSpPr>
          <p:cNvPr id="11" name="标题 1"/>
          <p:cNvSpPr txBox="1"/>
          <p:nvPr/>
        </p:nvSpPr>
        <p:spPr>
          <a:xfrm>
            <a:off x="660400" y="4855836"/>
            <a:ext cx="3083200" cy="13798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83387" y="5155348"/>
            <a:ext cx="30832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未来农业专家的培养</a:t>
            </a:r>
          </a:p>
        </p:txBody>
      </p:sp>
      <p:sp>
        <p:nvSpPr>
          <p:cNvPr id="14" name="标题 1"/>
          <p:cNvSpPr txBox="1"/>
          <p:nvPr/>
        </p:nvSpPr>
        <p:spPr>
          <a:xfrm>
            <a:off x="8256407" y="4999138"/>
            <a:ext cx="30832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课程统整的重要性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红领巾果蔬园“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你好，土地先生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rPr>
              <a:t>”课程设计案例</a:t>
            </a:r>
            <a:endParaRPr kumimoji="1" lang="zh-CN" altLang="en-US"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 descr="红领巾果蔬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315" y="2492375"/>
            <a:ext cx="3070225" cy="230314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090" y="2992120"/>
            <a:ext cx="2722880" cy="1876425"/>
          </a:xfrm>
          <a:prstGeom prst="ellipse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96800">
                <a:schemeClr val="accent2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zh-CN" altLang="en-US"/>
              <a:t>。</a:t>
            </a:r>
          </a:p>
        </p:txBody>
      </p:sp>
      <p:sp>
        <p:nvSpPr>
          <p:cNvPr id="22" name="标题 1"/>
          <p:cNvSpPr txBox="1"/>
          <p:nvPr/>
        </p:nvSpPr>
        <p:spPr>
          <a:xfrm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atin typeface="Arial Unicode MS" panose="020B0604020202020204" charset="-122"/>
                <a:ea typeface="Arial Unicode MS" panose="020B0604020202020204" charset="-122"/>
              </a:rPr>
              <a:t>七大课程经典理论</a:t>
            </a:r>
          </a:p>
        </p:txBody>
      </p:sp>
      <p:sp>
        <p:nvSpPr>
          <p:cNvPr id="24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80085" y="2270760"/>
            <a:ext cx="3255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0085" y="1484630"/>
            <a:ext cx="654812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sz="28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“搏比特、查特斯的活动分析法”</a:t>
            </a:r>
            <a:endParaRPr kumimoji="1" lang="zh-CN" altLang="en-US" sz="28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8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“泰勒的泰勒原理”</a:t>
            </a:r>
            <a:endParaRPr kumimoji="1" lang="zh-CN" altLang="en-US" sz="28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8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“布鲁纳的结构主义课程观”</a:t>
            </a:r>
            <a:endParaRPr kumimoji="1" lang="zh-CN" altLang="en-US" sz="28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8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“施瓦布的实践性课程观”</a:t>
            </a:r>
            <a:endParaRPr kumimoji="1" lang="zh-CN" altLang="en-US" sz="28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8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“斯滕豪斯的过程模式”</a:t>
            </a:r>
            <a:endParaRPr kumimoji="1" lang="zh-CN" altLang="en-US" sz="28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8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“派那的概念重建主义”</a:t>
            </a:r>
            <a:endParaRPr kumimoji="1" lang="zh-CN" altLang="en-US" sz="28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8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“多尔的后现代主义”</a:t>
            </a:r>
            <a:endParaRPr lang="zh-CN" altLang="en-US" sz="28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>
            <p:custDataLst>
              <p:tags r:id="rId1"/>
            </p:custDataLst>
          </p:nvPr>
        </p:nvSpPr>
        <p:spPr>
          <a:xfrm rot="10800000">
            <a:off x="7639368" y="4248150"/>
            <a:ext cx="4212590" cy="20574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78" h="324">
                <a:moveTo>
                  <a:pt x="0" y="0"/>
                </a:moveTo>
                <a:lnTo>
                  <a:pt x="2878" y="0"/>
                </a:lnTo>
                <a:lnTo>
                  <a:pt x="2878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>
            <a:off x="144463" y="2279650"/>
            <a:ext cx="9022080" cy="119189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08" h="1877">
                <a:moveTo>
                  <a:pt x="0" y="0"/>
                </a:moveTo>
                <a:lnTo>
                  <a:pt x="9514" y="0"/>
                </a:lnTo>
                <a:lnTo>
                  <a:pt x="9789" y="0"/>
                </a:lnTo>
                <a:lnTo>
                  <a:pt x="12264" y="0"/>
                </a:lnTo>
                <a:lnTo>
                  <a:pt x="12995" y="0"/>
                </a:lnTo>
                <a:lnTo>
                  <a:pt x="13270" y="0"/>
                </a:lnTo>
                <a:cubicBezTo>
                  <a:pt x="13788" y="0"/>
                  <a:pt x="14208" y="420"/>
                  <a:pt x="14208" y="939"/>
                </a:cubicBezTo>
                <a:cubicBezTo>
                  <a:pt x="14208" y="1457"/>
                  <a:pt x="13788" y="1877"/>
                  <a:pt x="13270" y="1877"/>
                </a:cubicBezTo>
                <a:lnTo>
                  <a:pt x="12995" y="1877"/>
                </a:lnTo>
                <a:lnTo>
                  <a:pt x="12264" y="1877"/>
                </a:lnTo>
                <a:lnTo>
                  <a:pt x="11925" y="1877"/>
                </a:lnTo>
                <a:lnTo>
                  <a:pt x="11650" y="1877"/>
                </a:lnTo>
                <a:lnTo>
                  <a:pt x="11650" y="1874"/>
                </a:lnTo>
                <a:lnTo>
                  <a:pt x="10672" y="1874"/>
                </a:lnTo>
                <a:lnTo>
                  <a:pt x="9568" y="1874"/>
                </a:lnTo>
                <a:lnTo>
                  <a:pt x="9568" y="1550"/>
                </a:lnTo>
                <a:lnTo>
                  <a:pt x="10672" y="1550"/>
                </a:lnTo>
                <a:lnTo>
                  <a:pt x="11677" y="1550"/>
                </a:lnTo>
                <a:lnTo>
                  <a:pt x="11781" y="1550"/>
                </a:lnTo>
                <a:lnTo>
                  <a:pt x="11781" y="1553"/>
                </a:lnTo>
                <a:lnTo>
                  <a:pt x="11925" y="1553"/>
                </a:lnTo>
                <a:lnTo>
                  <a:pt x="12264" y="1553"/>
                </a:lnTo>
                <a:lnTo>
                  <a:pt x="12973" y="1553"/>
                </a:lnTo>
                <a:cubicBezTo>
                  <a:pt x="12989" y="1553"/>
                  <a:pt x="13005" y="1552"/>
                  <a:pt x="13020" y="1551"/>
                </a:cubicBezTo>
                <a:lnTo>
                  <a:pt x="13027" y="1551"/>
                </a:lnTo>
                <a:lnTo>
                  <a:pt x="13027" y="1553"/>
                </a:lnTo>
                <a:lnTo>
                  <a:pt x="13248" y="1553"/>
                </a:lnTo>
                <a:cubicBezTo>
                  <a:pt x="13588" y="1553"/>
                  <a:pt x="13863" y="1278"/>
                  <a:pt x="13863" y="939"/>
                </a:cubicBezTo>
                <a:cubicBezTo>
                  <a:pt x="13863" y="599"/>
                  <a:pt x="13588" y="324"/>
                  <a:pt x="13248" y="324"/>
                </a:cubicBezTo>
                <a:lnTo>
                  <a:pt x="13027" y="324"/>
                </a:lnTo>
                <a:lnTo>
                  <a:pt x="13027" y="326"/>
                </a:lnTo>
                <a:lnTo>
                  <a:pt x="13020" y="326"/>
                </a:lnTo>
                <a:cubicBezTo>
                  <a:pt x="13005" y="325"/>
                  <a:pt x="12989" y="324"/>
                  <a:pt x="12973" y="324"/>
                </a:cubicBezTo>
                <a:lnTo>
                  <a:pt x="12264" y="324"/>
                </a:lnTo>
                <a:lnTo>
                  <a:pt x="9789" y="324"/>
                </a:lnTo>
                <a:lnTo>
                  <a:pt x="9514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任意多边形: 形状 35"/>
          <p:cNvSpPr/>
          <p:nvPr>
            <p:custDataLst>
              <p:tags r:id="rId3"/>
            </p:custDataLst>
          </p:nvPr>
        </p:nvSpPr>
        <p:spPr>
          <a:xfrm>
            <a:off x="11820843" y="4178300"/>
            <a:ext cx="226695" cy="346075"/>
          </a:xfrm>
          <a:custGeom>
            <a:avLst/>
            <a:gdLst>
              <a:gd name="connsiteX0" fmla="*/ 222587 w 228229"/>
              <a:gd name="connsiteY0" fmla="*/ 120936 h 260315"/>
              <a:gd name="connsiteX1" fmla="*/ 14943 w 228229"/>
              <a:gd name="connsiteY1" fmla="*/ 1017 h 260315"/>
              <a:gd name="connsiteX2" fmla="*/ 893 w 228229"/>
              <a:gd name="connsiteY2" fmla="*/ 4779 h 260315"/>
              <a:gd name="connsiteX3" fmla="*/ -488 w 228229"/>
              <a:gd name="connsiteY3" fmla="*/ 9875 h 260315"/>
              <a:gd name="connsiteX4" fmla="*/ -488 w 228229"/>
              <a:gd name="connsiteY4" fmla="*/ 249714 h 260315"/>
              <a:gd name="connsiteX5" fmla="*/ 9847 w 228229"/>
              <a:gd name="connsiteY5" fmla="*/ 259954 h 260315"/>
              <a:gd name="connsiteX6" fmla="*/ 14943 w 228229"/>
              <a:gd name="connsiteY6" fmla="*/ 258572 h 260315"/>
              <a:gd name="connsiteX7" fmla="*/ 222587 w 228229"/>
              <a:gd name="connsiteY7" fmla="*/ 138653 h 260315"/>
              <a:gd name="connsiteX8" fmla="*/ 226407 w 228229"/>
              <a:gd name="connsiteY8" fmla="*/ 124756 h 260315"/>
              <a:gd name="connsiteX9" fmla="*/ 222587 w 228229"/>
              <a:gd name="connsiteY9" fmla="*/ 120936 h 26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229" h="260315">
                <a:moveTo>
                  <a:pt x="222587" y="120936"/>
                </a:moveTo>
                <a:lnTo>
                  <a:pt x="14943" y="1017"/>
                </a:lnTo>
                <a:cubicBezTo>
                  <a:pt x="10018" y="-1822"/>
                  <a:pt x="3732" y="-136"/>
                  <a:pt x="893" y="4779"/>
                </a:cubicBezTo>
                <a:cubicBezTo>
                  <a:pt x="-2" y="6331"/>
                  <a:pt x="-479" y="8084"/>
                  <a:pt x="-488" y="9875"/>
                </a:cubicBezTo>
                <a:lnTo>
                  <a:pt x="-488" y="249714"/>
                </a:lnTo>
                <a:cubicBezTo>
                  <a:pt x="-459" y="255391"/>
                  <a:pt x="4170" y="259982"/>
                  <a:pt x="9847" y="259954"/>
                </a:cubicBezTo>
                <a:cubicBezTo>
                  <a:pt x="11637" y="259944"/>
                  <a:pt x="13390" y="259468"/>
                  <a:pt x="14943" y="258572"/>
                </a:cubicBezTo>
                <a:lnTo>
                  <a:pt x="222587" y="138653"/>
                </a:lnTo>
                <a:cubicBezTo>
                  <a:pt x="227483" y="135871"/>
                  <a:pt x="229188" y="129642"/>
                  <a:pt x="226407" y="124756"/>
                </a:cubicBezTo>
                <a:cubicBezTo>
                  <a:pt x="225502" y="123165"/>
                  <a:pt x="224178" y="121841"/>
                  <a:pt x="222587" y="12093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任意多边形 15"/>
          <p:cNvSpPr/>
          <p:nvPr>
            <p:custDataLst>
              <p:tags r:id="rId4"/>
            </p:custDataLst>
          </p:nvPr>
        </p:nvSpPr>
        <p:spPr>
          <a:xfrm>
            <a:off x="3062288" y="3262630"/>
            <a:ext cx="4340225" cy="11931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35" h="1879">
                <a:moveTo>
                  <a:pt x="938" y="0"/>
                </a:moveTo>
                <a:lnTo>
                  <a:pt x="2318" y="0"/>
                </a:lnTo>
                <a:lnTo>
                  <a:pt x="2318" y="2"/>
                </a:lnTo>
                <a:lnTo>
                  <a:pt x="2462" y="2"/>
                </a:lnTo>
                <a:lnTo>
                  <a:pt x="2831" y="2"/>
                </a:lnTo>
                <a:lnTo>
                  <a:pt x="2831" y="2"/>
                </a:lnTo>
                <a:lnTo>
                  <a:pt x="2839" y="2"/>
                </a:lnTo>
                <a:lnTo>
                  <a:pt x="4461" y="2"/>
                </a:lnTo>
                <a:lnTo>
                  <a:pt x="4973" y="2"/>
                </a:lnTo>
                <a:lnTo>
                  <a:pt x="4973" y="326"/>
                </a:lnTo>
                <a:lnTo>
                  <a:pt x="4461" y="326"/>
                </a:lnTo>
                <a:lnTo>
                  <a:pt x="2839" y="326"/>
                </a:lnTo>
                <a:lnTo>
                  <a:pt x="2831" y="326"/>
                </a:lnTo>
                <a:lnTo>
                  <a:pt x="2831" y="326"/>
                </a:lnTo>
                <a:lnTo>
                  <a:pt x="2462" y="326"/>
                </a:lnTo>
                <a:lnTo>
                  <a:pt x="1702" y="326"/>
                </a:lnTo>
                <a:lnTo>
                  <a:pt x="1702" y="324"/>
                </a:lnTo>
                <a:lnTo>
                  <a:pt x="960" y="324"/>
                </a:lnTo>
                <a:cubicBezTo>
                  <a:pt x="620" y="324"/>
                  <a:pt x="345" y="599"/>
                  <a:pt x="345" y="938"/>
                </a:cubicBezTo>
                <a:cubicBezTo>
                  <a:pt x="345" y="1278"/>
                  <a:pt x="620" y="1553"/>
                  <a:pt x="960" y="1553"/>
                </a:cubicBezTo>
                <a:lnTo>
                  <a:pt x="3790" y="1553"/>
                </a:lnTo>
                <a:lnTo>
                  <a:pt x="3790" y="1552"/>
                </a:lnTo>
                <a:lnTo>
                  <a:pt x="4955" y="1552"/>
                </a:lnTo>
                <a:lnTo>
                  <a:pt x="4955" y="1553"/>
                </a:lnTo>
                <a:lnTo>
                  <a:pt x="6835" y="1553"/>
                </a:lnTo>
                <a:lnTo>
                  <a:pt x="6835" y="1877"/>
                </a:lnTo>
                <a:lnTo>
                  <a:pt x="4955" y="1877"/>
                </a:lnTo>
                <a:lnTo>
                  <a:pt x="4955" y="1879"/>
                </a:lnTo>
                <a:lnTo>
                  <a:pt x="4955" y="1879"/>
                </a:lnTo>
                <a:lnTo>
                  <a:pt x="2462" y="1879"/>
                </a:lnTo>
                <a:lnTo>
                  <a:pt x="1702" y="1879"/>
                </a:lnTo>
                <a:lnTo>
                  <a:pt x="1702" y="1877"/>
                </a:lnTo>
                <a:lnTo>
                  <a:pt x="938" y="1877"/>
                </a:lnTo>
                <a:cubicBezTo>
                  <a:pt x="420" y="1877"/>
                  <a:pt x="0" y="1457"/>
                  <a:pt x="0" y="938"/>
                </a:cubicBezTo>
                <a:cubicBezTo>
                  <a:pt x="0" y="420"/>
                  <a:pt x="420" y="0"/>
                  <a:pt x="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序号"/>
          <p:cNvSpPr/>
          <p:nvPr>
            <p:custDataLst>
              <p:tags r:id="rId5"/>
            </p:custDataLst>
          </p:nvPr>
        </p:nvSpPr>
        <p:spPr>
          <a:xfrm>
            <a:off x="4333558" y="2129155"/>
            <a:ext cx="492760" cy="492760"/>
          </a:xfrm>
          <a:prstGeom prst="ellipse">
            <a:avLst/>
          </a:prstGeom>
          <a:solidFill>
            <a:srgbClr val="FFFFFF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1</a:t>
            </a:r>
          </a:p>
        </p:txBody>
      </p:sp>
      <p:sp>
        <p:nvSpPr>
          <p:cNvPr id="20" name="序号"/>
          <p:cNvSpPr/>
          <p:nvPr>
            <p:custDataLst>
              <p:tags r:id="rId6"/>
            </p:custDataLst>
          </p:nvPr>
        </p:nvSpPr>
        <p:spPr>
          <a:xfrm>
            <a:off x="5842953" y="3131185"/>
            <a:ext cx="492760" cy="492760"/>
          </a:xfrm>
          <a:prstGeom prst="ellipse">
            <a:avLst/>
          </a:prstGeom>
          <a:solidFill>
            <a:srgbClr val="FFFFFF"/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2</a:t>
            </a:r>
          </a:p>
        </p:txBody>
      </p:sp>
      <p:sp>
        <p:nvSpPr>
          <p:cNvPr id="5" name="序号"/>
          <p:cNvSpPr/>
          <p:nvPr>
            <p:custDataLst>
              <p:tags r:id="rId7"/>
            </p:custDataLst>
          </p:nvPr>
        </p:nvSpPr>
        <p:spPr>
          <a:xfrm>
            <a:off x="7348538" y="4114800"/>
            <a:ext cx="492760" cy="492760"/>
          </a:xfrm>
          <a:prstGeom prst="ellipse">
            <a:avLst/>
          </a:prstGeom>
          <a:solidFill>
            <a:srgbClr val="FFFFFF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3</a:t>
            </a:r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6611303" y="5107305"/>
            <a:ext cx="2056130" cy="5473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以人为本，为人服务</a:t>
            </a: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6611303" y="4607560"/>
            <a:ext cx="2056130" cy="4076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人与课程的关系</a:t>
            </a: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4091305" y="1694815"/>
            <a:ext cx="3996690" cy="3778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指向完整人的培养</a:t>
            </a: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3282633" y="1204595"/>
            <a:ext cx="2703367" cy="4337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课程目标</a:t>
            </a:r>
          </a:p>
        </p:txBody>
      </p:sp>
      <p:sp>
        <p:nvSpPr>
          <p:cNvPr id="27" name="矩形 26"/>
          <p:cNvSpPr/>
          <p:nvPr>
            <p:custDataLst>
              <p:tags r:id="rId12"/>
            </p:custDataLst>
          </p:nvPr>
        </p:nvSpPr>
        <p:spPr>
          <a:xfrm>
            <a:off x="5249228" y="3651250"/>
            <a:ext cx="1681479" cy="5473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强调回归生活世界</a:t>
            </a:r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5177473" y="2486660"/>
            <a:ext cx="1824355" cy="5308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课程内容</a:t>
            </a:r>
          </a:p>
        </p:txBody>
      </p:sp>
      <p:sp>
        <p:nvSpPr>
          <p:cNvPr id="22" name="标题 1"/>
          <p:cNvSpPr txBox="1"/>
          <p:nvPr/>
        </p:nvSpPr>
        <p:spPr>
          <a:xfrm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 Unicode MS" panose="020B0604020202020204" charset="-122"/>
                <a:ea typeface="Arial Unicode MS" panose="020B0604020202020204" charset="-122"/>
                <a:cs typeface="Source Han Sans CN Bold" panose="020B0800000000000000" charset="-122"/>
              </a:rPr>
              <a:t>融合课程观：经典课程理论的实践运用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Arial Unicode MS" panose="020B0604020202020204" charset="-122"/>
              <a:ea typeface="Arial Unicode MS" panose="020B0604020202020204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80010" y="-27304"/>
            <a:ext cx="12192000" cy="6858000"/>
          </a:xfrm>
          <a:prstGeom prst="rect">
            <a:avLst/>
          </a:pr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96800">
                <a:schemeClr val="accent2">
                  <a:lumMod val="40000"/>
                  <a:lumOff val="60000"/>
                  <a:alpha val="1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3443" y="2661389"/>
            <a:ext cx="1943100" cy="1107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dist"/>
            <a:r>
              <a:rPr kumimoji="1" lang="zh-CN" altLang="en-US" sz="7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章节</a:t>
            </a:r>
          </a:p>
        </p:txBody>
      </p:sp>
      <p:sp>
        <p:nvSpPr>
          <p:cNvPr id="7" name="标题 1"/>
          <p:cNvSpPr txBox="1"/>
          <p:nvPr/>
        </p:nvSpPr>
        <p:spPr>
          <a:xfrm flipH="1">
            <a:off x="10201594" y="-19701"/>
            <a:ext cx="2033241" cy="2713793"/>
          </a:xfrm>
          <a:custGeom>
            <a:avLst/>
            <a:gdLst>
              <a:gd name="connsiteX0" fmla="*/ 1511587 w 2797715"/>
              <a:gd name="connsiteY0" fmla="*/ 0 h 3734146"/>
              <a:gd name="connsiteX1" fmla="*/ 2699516 w 2797715"/>
              <a:gd name="connsiteY1" fmla="*/ 0 h 3734146"/>
              <a:gd name="connsiteX2" fmla="*/ 2736917 w 2797715"/>
              <a:gd name="connsiteY2" fmla="*/ 145457 h 3734146"/>
              <a:gd name="connsiteX3" fmla="*/ 2797715 w 2797715"/>
              <a:gd name="connsiteY3" fmla="*/ 748566 h 3734146"/>
              <a:gd name="connsiteX4" fmla="*/ 111108 w 2797715"/>
              <a:gd name="connsiteY4" fmla="*/ 3725697 h 3734146"/>
              <a:gd name="connsiteX5" fmla="*/ 0 w 2797715"/>
              <a:gd name="connsiteY5" fmla="*/ 3734146 h 3734146"/>
              <a:gd name="connsiteX6" fmla="*/ 0 w 2797715"/>
              <a:gd name="connsiteY6" fmla="*/ 2602308 h 3734146"/>
              <a:gd name="connsiteX7" fmla="*/ 180799 w 2797715"/>
              <a:gd name="connsiteY7" fmla="*/ 2574715 h 3734146"/>
              <a:gd name="connsiteX8" fmla="*/ 1669153 w 2797715"/>
              <a:gd name="connsiteY8" fmla="*/ 748566 h 3734146"/>
              <a:gd name="connsiteX9" fmla="*/ 1522669 w 2797715"/>
              <a:gd name="connsiteY9" fmla="*/ 23006 h 3734146"/>
            </a:gdLst>
            <a:ahLst/>
            <a:cxnLst/>
            <a:rect l="l" t="t" r="r" b="b"/>
            <a:pathLst>
              <a:path w="2797715" h="3734146">
                <a:moveTo>
                  <a:pt x="1511587" y="0"/>
                </a:moveTo>
                <a:lnTo>
                  <a:pt x="2699516" y="0"/>
                </a:lnTo>
                <a:lnTo>
                  <a:pt x="2736917" y="145457"/>
                </a:lnTo>
                <a:cubicBezTo>
                  <a:pt x="2776781" y="340266"/>
                  <a:pt x="2797715" y="541972"/>
                  <a:pt x="2797715" y="748566"/>
                </a:cubicBezTo>
                <a:cubicBezTo>
                  <a:pt x="2797715" y="2298026"/>
                  <a:pt x="1620136" y="3572447"/>
                  <a:pt x="111108" y="3725697"/>
                </a:cubicBezTo>
                <a:lnTo>
                  <a:pt x="0" y="3734146"/>
                </a:lnTo>
                <a:lnTo>
                  <a:pt x="0" y="2602308"/>
                </a:lnTo>
                <a:lnTo>
                  <a:pt x="180799" y="2574715"/>
                </a:lnTo>
                <a:cubicBezTo>
                  <a:pt x="1030201" y="2400902"/>
                  <a:pt x="1669153" y="1649352"/>
                  <a:pt x="1669153" y="748566"/>
                </a:cubicBezTo>
                <a:cubicBezTo>
                  <a:pt x="1669153" y="491199"/>
                  <a:pt x="1616994" y="246014"/>
                  <a:pt x="1522669" y="23006"/>
                </a:cubicBezTo>
                <a:close/>
              </a:path>
            </a:pathLst>
          </a:custGeom>
          <a:gradFill>
            <a:gsLst>
              <a:gs pos="13000">
                <a:schemeClr val="accent1">
                  <a:alpha val="6000"/>
                </a:schemeClr>
              </a:gs>
              <a:gs pos="91000">
                <a:schemeClr val="accent1">
                  <a:lumMod val="60000"/>
                  <a:lumOff val="40000"/>
                  <a:alpha val="11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>
            <a:off x="3029545" y="584358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标题 1"/>
          <p:cNvCxnSpPr/>
          <p:nvPr>
            <p:custDataLst>
              <p:tags r:id="rId2"/>
            </p:custDataLst>
          </p:nvPr>
        </p:nvCxnSpPr>
        <p:spPr>
          <a:xfrm flipV="1">
            <a:off x="3215556" y="1159004"/>
            <a:ext cx="5864860" cy="6985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3071537" y="242357"/>
            <a:ext cx="913712" cy="92333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/>
            <a:r>
              <a:rPr kumimoji="1" lang="en-US" altLang="zh-CN" sz="5400">
                <a:ln w="12700">
                  <a:noFill/>
                </a:ln>
                <a:solidFill>
                  <a:srgbClr val="8C5034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4"/>
            </p:custDataLst>
          </p:nvPr>
        </p:nvSpPr>
        <p:spPr>
          <a:xfrm>
            <a:off x="4320540" y="428625"/>
            <a:ext cx="4834255" cy="948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OPPOSans H" panose="00020600040101010101" charset="-122"/>
              </a:rPr>
              <a:t>课程的力量；创造可能的未来</a:t>
            </a:r>
          </a:p>
        </p:txBody>
      </p:sp>
      <p:sp>
        <p:nvSpPr>
          <p:cNvPr id="12" name="标题 1"/>
          <p:cNvSpPr txBox="1"/>
          <p:nvPr>
            <p:custDataLst>
              <p:tags r:id="rId5"/>
            </p:custDataLst>
          </p:nvPr>
        </p:nvSpPr>
        <p:spPr>
          <a:xfrm>
            <a:off x="3029545" y="1994400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标题 1"/>
          <p:cNvCxnSpPr/>
          <p:nvPr>
            <p:custDataLst>
              <p:tags r:id="rId6"/>
            </p:custDataLst>
          </p:nvPr>
        </p:nvCxnSpPr>
        <p:spPr>
          <a:xfrm>
            <a:off x="3431456" y="3255481"/>
            <a:ext cx="5832475" cy="29210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16" name="标题 1"/>
          <p:cNvSpPr txBox="1"/>
          <p:nvPr>
            <p:custDataLst>
              <p:tags r:id="rId7"/>
            </p:custDataLst>
          </p:nvPr>
        </p:nvSpPr>
        <p:spPr>
          <a:xfrm>
            <a:off x="3029545" y="3404442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标题 1"/>
          <p:cNvCxnSpPr/>
          <p:nvPr>
            <p:custDataLst>
              <p:tags r:id="rId8"/>
            </p:custDataLst>
          </p:nvPr>
        </p:nvCxnSpPr>
        <p:spPr>
          <a:xfrm>
            <a:off x="3322236" y="4369613"/>
            <a:ext cx="6014085" cy="67945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18" name="标题 1"/>
          <p:cNvSpPr txBox="1"/>
          <p:nvPr>
            <p:custDataLst>
              <p:tags r:id="rId9"/>
            </p:custDataLst>
          </p:nvPr>
        </p:nvSpPr>
        <p:spPr>
          <a:xfrm>
            <a:off x="3174407" y="3367241"/>
            <a:ext cx="1009892" cy="892552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/>
            <a:r>
              <a:rPr kumimoji="1" lang="en-US" altLang="zh-CN" sz="5400">
                <a:ln w="12700">
                  <a:noFill/>
                </a:ln>
                <a:solidFill>
                  <a:srgbClr val="8C5034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0"/>
            </p:custDataLst>
          </p:nvPr>
        </p:nvSpPr>
        <p:spPr>
          <a:xfrm>
            <a:off x="4320540" y="3251835"/>
            <a:ext cx="4673600" cy="9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OPPOSans H" panose="00020600040101010101" charset="-122"/>
              </a:rPr>
              <a:t>课程</a:t>
            </a:r>
            <a:r>
              <a:rPr kumimoji="1" lang="zh-CN" altLang="en-US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  <a:cs typeface="OPPOSans H" panose="00020600040101010101" charset="-122"/>
              </a:rPr>
              <a:t>规划：一种编织的艺术</a:t>
            </a:r>
          </a:p>
        </p:txBody>
      </p:sp>
      <p:sp>
        <p:nvSpPr>
          <p:cNvPr id="20" name="标题 1"/>
          <p:cNvSpPr txBox="1"/>
          <p:nvPr>
            <p:custDataLst>
              <p:tags r:id="rId11"/>
            </p:custDataLst>
          </p:nvPr>
        </p:nvSpPr>
        <p:spPr>
          <a:xfrm>
            <a:off x="3029545" y="4814483"/>
            <a:ext cx="424464" cy="4244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1" name="标题 1"/>
          <p:cNvCxnSpPr/>
          <p:nvPr>
            <p:custDataLst>
              <p:tags r:id="rId12"/>
            </p:custDataLst>
          </p:nvPr>
        </p:nvCxnSpPr>
        <p:spPr>
          <a:xfrm>
            <a:off x="3287311" y="6368299"/>
            <a:ext cx="6099810" cy="12700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24" name="文本框 23"/>
          <p:cNvSpPr txBox="1"/>
          <p:nvPr/>
        </p:nvSpPr>
        <p:spPr>
          <a:xfrm>
            <a:off x="3647440" y="1390015"/>
            <a:ext cx="479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课程概念的发展和变迁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今日的课程改变明日的世界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课程：唤醒学生沉睡的潜能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课程与教学的相互粘连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七大课程理论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融合课程规划：经典课程理论的实践运用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503295" y="4526280"/>
            <a:ext cx="479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正确地做事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做正确的事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课程规划要考虑社会力量的影响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课程规划要基于人的发展特点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课程设计要引领学生展开有意义的深度学习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课程设计要兼顾不同类型的知识</a:t>
            </a: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课程规划是一种选择和放弃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4015" y="1628775"/>
            <a:ext cx="2924175" cy="3810000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-2185225" y="1268730"/>
            <a:ext cx="4828095" cy="3943350"/>
          </a:xfrm>
          <a:prstGeom prst="rect">
            <a:avLst/>
          </a:prstGeom>
          <a:gradFill>
            <a:gsLst>
              <a:gs pos="0">
                <a:schemeClr val="accent1">
                  <a:alpha val="21000"/>
                </a:schemeClr>
              </a:gs>
              <a:gs pos="100000">
                <a:schemeClr val="accent1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0384" y="1916598"/>
            <a:ext cx="2125903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 录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3048834" y="3428978"/>
            <a:ext cx="4932802" cy="3362981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073,3314131]}"/>
  <p:tag name="COMMONDATA" val="eyJoZGlkIjoiMDQ4ODdhYTJkMjdlYTU1OGQzMzBiYjM5ODVkYjViZD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0.2318110236221,&quot;left&quot;:52,&quot;top&quot;:88.54511811023622,&quot;width&quot;:85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0.2318110236221,&quot;left&quot;:52,&quot;top&quot;:88.54511811023622,&quot;width&quot;:85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,&quot;colorType&quot;:1,&quot;foreColorIndex&quot;:5,&quot;pos&quot;:0,&quot;transparency&quot;:0.85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00000047683716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.2199999988079071,&quot;colorType&quot;:1,&quot;foreColorIndex&quot;:5,&quot;pos&quot;:0.009999999776482582,&quot;transparency&quot;:0},{&quot;brightness&quot;:-0.09000000357627869,&quot;colorType&quot;:1,&quot;foreColorIndex&quot;:5,&quot;pos&quot;:0.77999997138977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.4000000059604645,&quot;colorType&quot;:1,&quot;foreColorIndex&quot;:5,&quot;pos&quot;:0.189999997615814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.5,&quot;colorType&quot;:1,&quot;foreColorIndex&quot;:5,&quot;pos&quot;:0,&quot;transparency&quot;:0},{&quot;brightness&quot;:0.1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3600000143051147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6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7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2800000011920929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8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9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.6399999856948853,&quot;colorType&quot;:1,&quot;foreColorIndex&quot;:5,&quot;pos&quot;:0,&quot;transparency&quot;:0},{&quot;brightness&quot;:0.23000000417232513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0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0.800000011920929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92000001668930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31_4*l_h_a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5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5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731_4*l_h_a*1_5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5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5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2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31_4*l_h_a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2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4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31_4*l_h_a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4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3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31_4*l_h_a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3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817322834645,&quot;left&quot;:38,&quot;top&quot;:108.87503937007872,&quot;width&quot;:87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49763779527564,&quot;left&quot;:118.80685039370078,&quot;top&quot;:88.75118110236221,&quot;width&quot;:726.143149606299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58944881889767,&quot;left&quot;:75.41102362204724,&quot;top&quot;:126.41055118110236,&quot;width&quot;:407.5889763779527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1_3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1_1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1_3_3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1_2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065_2*m_h_i*1_1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065_2*m_h_i*1_2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UNIT_LINE_FORE_SCHEMECOLOR_INDEX" val="6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065_2*m_h_i*1_3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UNIT_LINE_FORE_SCHEMECOLOR_INDEX" val="7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065_2*m_h_f*1_3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VALUE" val="34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065_2*m_h_a*1_3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VALUE" val="11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065_2*m_h_f*1_1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VALUE" val="34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065_2*m_h_a*1_1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VALUE" val="33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065_2*m_h_f*1_2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VALUE" val="22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065_2*m_h_a*1_2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DIAGRAM_MAX_ITEMCNT" val="6"/>
  <p:tag name="KSO_WM_DIAGRAM_MIN_ITEMCNT" val="2"/>
  <p:tag name="KSO_WM_DIAGRAM_VIRTUALLY_FRAME" val="{&quot;height&quot;:356.1302490234375,&quot;left&quot;:11.37503937007874,&quot;top&quot;:91.9848754882812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076377952756,&quot;left&quot;:238.5468503937008,&quot;top&quot;:19.08322834645669,&quot;width&quot;:490.8965354330709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8000393700787,&quot;left&quot;:51.5,&quot;top&quot;:117.60011811023625,&quot;width&quot;:853.2608661417322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0861C"/>
      </a:accent1>
      <a:accent2>
        <a:srgbClr val="609BC8"/>
      </a:accent2>
      <a:accent3>
        <a:srgbClr val="2978B5"/>
      </a:accent3>
      <a:accent4>
        <a:srgbClr val="0061A8"/>
      </a:accent4>
      <a:accent5>
        <a:srgbClr val="5F5F5F"/>
      </a:accent5>
      <a:accent6>
        <a:srgbClr val="808080"/>
      </a:accent6>
      <a:hlink>
        <a:srgbClr val="F0861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0861C"/>
      </a:accent1>
      <a:accent2>
        <a:srgbClr val="609BC8"/>
      </a:accent2>
      <a:accent3>
        <a:srgbClr val="2978B5"/>
      </a:accent3>
      <a:accent4>
        <a:srgbClr val="0061A8"/>
      </a:accent4>
      <a:accent5>
        <a:srgbClr val="5F5F5F"/>
      </a:accent5>
      <a:accent6>
        <a:srgbClr val="808080"/>
      </a:accent6>
      <a:hlink>
        <a:srgbClr val="F0861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738</Words>
  <Application>Microsoft Office PowerPoint</Application>
  <PresentationFormat>宽屏</PresentationFormat>
  <Paragraphs>151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OPPOSans M</vt:lpstr>
      <vt:lpstr>OPPOSans H</vt:lpstr>
      <vt:lpstr>OPPOSans B</vt:lpstr>
      <vt:lpstr>三极尖叫体</vt:lpstr>
      <vt:lpstr>做你的怀中猫</vt:lpstr>
      <vt:lpstr>Source Han Sans CN Bold</vt:lpstr>
      <vt:lpstr>Arial Unicode MS</vt:lpstr>
      <vt:lpstr>Source Han Sans</vt:lpstr>
      <vt:lpstr>三极春联字体简</vt:lpstr>
      <vt:lpstr>OPPOSans R</vt:lpstr>
      <vt:lpstr>Calibri</vt:lpstr>
      <vt:lpstr>熊孩子体</vt:lpstr>
      <vt:lpstr>字体管家天秤座</vt:lpstr>
      <vt:lpstr>义启嘻哈体（非商用）</vt:lpstr>
      <vt:lpstr>义启庆国体（非商用）</vt:lpstr>
      <vt:lpstr>楷体</vt:lpstr>
      <vt:lpstr>华文新魏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小小 胡</cp:lastModifiedBy>
  <cp:revision>4</cp:revision>
  <dcterms:created xsi:type="dcterms:W3CDTF">2024-10-16T14:20:00Z</dcterms:created>
  <dcterms:modified xsi:type="dcterms:W3CDTF">2025-01-02T09:09:42Z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E03C934559A1408B9CAA4A0C60C406A8_12</vt:lpwstr>
  </property>
  <property fmtid="{D5CDD505-2E9C-101B-9397-08002B2CF9AE}" pid="3" name="KSOProductBuildVer">
    <vt:lpwstr>2052-12.1.0.18608</vt:lpwstr>
  </property>
</Properties>
</file>