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mp4" ContentType="video/mp4"/>
  <Default Extension="jpg" ContentType="image/jpeg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48fe19a10954848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6fb1121d06e141b9" /><Relationship Type="http://schemas.openxmlformats.org/officeDocument/2006/relationships/custom-properties" Target="/docProps/custom.xml" Id="R21ca433d30c54c5f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9144000" cy="51435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Relationship Type="http://schemas.openxmlformats.org/officeDocument/2006/relationships/image" Target="/ppt/media/image2.png" Id="rId3" /><Relationship Type="http://schemas.openxmlformats.org/officeDocument/2006/relationships/image" Target="/ppt/media/image3.png" Id="rId4" /><Relationship Type="http://schemas.openxmlformats.org/officeDocument/2006/relationships/image" Target="/ppt/media/image4.png" Id="rId5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34.png" Id="rId2" /><Relationship Type="http://schemas.openxmlformats.org/officeDocument/2006/relationships/image" Target="/ppt/media/image35.png" Id="rId3" /><Relationship Type="http://schemas.openxmlformats.org/officeDocument/2006/relationships/image" Target="/ppt/media/image36.png" Id="rId4" /><Relationship Type="http://schemas.openxmlformats.org/officeDocument/2006/relationships/image" Target="/ppt/media/image37.png" Id="rId5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38.png" Id="rId2" /><Relationship Type="http://schemas.openxmlformats.org/officeDocument/2006/relationships/image" Target="/ppt/media/image39.png" Id="rId3" /><Relationship Type="http://schemas.openxmlformats.org/officeDocument/2006/relationships/image" Target="/ppt/media/image40.png" Id="rId4" /><Relationship Type="http://schemas.openxmlformats.org/officeDocument/2006/relationships/image" Target="/ppt/media/image41.png" Id="rId5" /><Relationship Type="http://schemas.openxmlformats.org/officeDocument/2006/relationships/image" Target="/ppt/media/image42.png" Id="rId6" /><Relationship Type="http://schemas.openxmlformats.org/officeDocument/2006/relationships/image" Target="/ppt/media/image43.png" Id="rId7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44.png" Id="rId2" /><Relationship Type="http://schemas.openxmlformats.org/officeDocument/2006/relationships/image" Target="/ppt/media/image45.png" Id="rId3" /><Relationship Type="http://schemas.openxmlformats.org/officeDocument/2006/relationships/image" Target="/ppt/media/image46.pn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47.png" Id="rId2" /><Relationship Type="http://schemas.openxmlformats.org/officeDocument/2006/relationships/image" Target="/ppt/media/image48.png" Id="rId3" /><Relationship Type="http://schemas.openxmlformats.org/officeDocument/2006/relationships/image" Target="/ppt/media/image49.png" Id="rId4" /><Relationship Type="http://schemas.openxmlformats.org/officeDocument/2006/relationships/image" Target="/ppt/media/image50.png" Id="rId5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51.png" Id="rId2" /><Relationship Type="http://schemas.openxmlformats.org/officeDocument/2006/relationships/image" Target="/ppt/media/image52.png" Id="rId3" /><Relationship Type="http://schemas.openxmlformats.org/officeDocument/2006/relationships/image" Target="/ppt/media/image53.png" Id="rId4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54.png" Id="rId2" /><Relationship Type="http://schemas.openxmlformats.org/officeDocument/2006/relationships/image" Target="/ppt/media/image55.png" Id="rId3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56.png" Id="rId2" /><Relationship Type="http://schemas.openxmlformats.org/officeDocument/2006/relationships/image" Target="/ppt/media/image57.png" Id="rId3" /><Relationship Type="http://schemas.openxmlformats.org/officeDocument/2006/relationships/image" Target="/ppt/media/image58.png" Id="rId4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2.jp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.png" Id="rId2" /><Relationship Type="http://schemas.openxmlformats.org/officeDocument/2006/relationships/image" Target="/ppt/media/image6.png" Id="rId3" /><Relationship Type="http://schemas.openxmlformats.org/officeDocument/2006/relationships/image" Target="/ppt/media/image7.png" Id="rId4" /><Relationship Type="http://schemas.openxmlformats.org/officeDocument/2006/relationships/image" Target="/ppt/media/image8.png" Id="rId7" /><Relationship Type="http://schemas.openxmlformats.org/officeDocument/2006/relationships/video" Target="/media/mediadata.mp4" Id="rId6" /><Relationship Type="http://schemas.microsoft.com/office/2007/relationships/media" Target="/media/mediadata.mp4" Id="rId5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59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9.png" Id="rId2" /><Relationship Type="http://schemas.openxmlformats.org/officeDocument/2006/relationships/image" Target="/ppt/media/image10.png" Id="rId3" /><Relationship Type="http://schemas.openxmlformats.org/officeDocument/2006/relationships/image" Target="/ppt/media/image11.png" Id="rId4" /><Relationship Type="http://schemas.openxmlformats.org/officeDocument/2006/relationships/image" Target="/ppt/media/image12.png" Id="rId5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13.png" Id="rId2" /><Relationship Type="http://schemas.openxmlformats.org/officeDocument/2006/relationships/image" Target="/ppt/media/image14.png" Id="rId3" /><Relationship Type="http://schemas.openxmlformats.org/officeDocument/2006/relationships/image" Target="/ppt/media/image15.png" Id="rId4" /><Relationship Type="http://schemas.openxmlformats.org/officeDocument/2006/relationships/image" Target="/ppt/media/image.jpg" Id="rId5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16.png" Id="rId2" /><Relationship Type="http://schemas.openxmlformats.org/officeDocument/2006/relationships/image" Target="/ppt/media/image17.png" Id="rId3" /><Relationship Type="http://schemas.openxmlformats.org/officeDocument/2006/relationships/image" Target="/ppt/media/image18.png" Id="rId4" /><Relationship Type="http://schemas.openxmlformats.org/officeDocument/2006/relationships/image" Target="/ppt/media/image19.png" Id="rId5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20.png" Id="rId2" /><Relationship Type="http://schemas.openxmlformats.org/officeDocument/2006/relationships/image" Target="/ppt/media/image21.png" Id="rId3" /><Relationship Type="http://schemas.openxmlformats.org/officeDocument/2006/relationships/image" Target="/ppt/media/image22.png" Id="rId4" /><Relationship Type="http://schemas.openxmlformats.org/officeDocument/2006/relationships/image" Target="/ppt/media/image23.png" Id="rId5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4.png" Id="rId2" /><Relationship Type="http://schemas.openxmlformats.org/officeDocument/2006/relationships/image" Target="/ppt/media/image25.png" Id="rId3" /><Relationship Type="http://schemas.openxmlformats.org/officeDocument/2006/relationships/image" Target="/ppt/media/image26.png" Id="rId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27.png" Id="rId2" /><Relationship Type="http://schemas.openxmlformats.org/officeDocument/2006/relationships/image" Target="/ppt/media/image28.png" Id="rId3" /><Relationship Type="http://schemas.openxmlformats.org/officeDocument/2006/relationships/image" Target="/ppt/media/image29.png" Id="rId4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30.png" Id="rId2" /><Relationship Type="http://schemas.openxmlformats.org/officeDocument/2006/relationships/image" Target="/ppt/media/image31.png" Id="rId3" /><Relationship Type="http://schemas.openxmlformats.org/officeDocument/2006/relationships/image" Target="/ppt/media/image32.png" Id="rId4" /><Relationship Type="http://schemas.openxmlformats.org/officeDocument/2006/relationships/image" Target="/ppt/media/image33.png" Id="rId5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F3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98974" cy="2571750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445026" y="2571750"/>
            <a:ext cx="2698974" cy="2571750"/>
          </a:xfrm>
          <a:prstGeom prst="rect">
            <a:avLst/>
          </a:prstGeom>
        </p:spPr>
      </p:pic>
      <p:pic>
        <p:nvPicPr>
          <p:cNvPr id="5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550" y="3416589"/>
            <a:ext cx="1410439" cy="1134808"/>
          </a:xfrm>
          <a:prstGeom prst="rect">
            <a:avLst/>
          </a:prstGeom>
        </p:spPr>
      </p:pic>
      <p:sp>
        <p:nvSpPr>
          <p:cNvPr id="6" name="形状1"/>
          <p:cNvSpPr txBox="1"/>
          <p:nvPr/>
        </p:nvSpPr>
        <p:spPr>
          <a:xfrm>
            <a:off x="4438141" y="2472442"/>
            <a:ext cx="261257" cy="19050"/>
          </a:xfrm>
          <a:prstGeom prst="line"/>
          <a:solidFill>
            <a:srgbClr val="FFFFFF">
              <a:alpha val="0"/>
            </a:srgbClr>
          </a:solidFill>
          <a:ln w="19050">
            <a:solidFill>
              <a:srgbClr val="929E2D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/>
          <p:cNvSpPr txBox="1"/>
          <p:nvPr/>
        </p:nvSpPr>
        <p:spPr>
          <a:xfrm>
            <a:off x="1260262" y="1360027"/>
            <a:ext cx="6618671" cy="2226195"/>
          </a:xfrm>
          <a:prstGeom prst="rect">
            <a:avLst/>
          </a:prstGeom>
          <a:noFill/>
        </p:spPr>
        <p:txBody>
          <a:bodyPr anchor="b"/>
          <a:lstStyle/>
          <a:p>
            <a:pPr marL="0" algn="ctr">
              <a:lnSpc>
                <a:spcPts val="5400"/>
              </a:lnSpc>
            </a:pPr>
            <a:r>
              <a:rPr lang="zh-CN" altLang="en-US" sz="4500" b="1" i="0" dirty="0">
                <a:solidFill>
                  <a:srgbClr val="002060">
                    <a:alpha val="100000"/>
                  </a:srgbClr>
                </a:solidFill>
                <a:latin typeface="楷体"/>
                <a:ea typeface="楷体"/>
              </a:rPr>
              <a:t>1.2.2 化学电源</a:t>
            </a:r>
          </a:p>
          <a:p>
            <a:pPr marL="0" algn="ctr"/>
            <a:r>
              <a:rPr lang="zh-CN" altLang="en-US" sz="4399" b="1" i="0" dirty="0">
                <a:solidFill>
                  <a:srgbClr val="002060">
                    <a:alpha val="100000"/>
                  </a:srgbClr>
                </a:solidFill>
                <a:latin typeface="楷体"/>
                <a:ea typeface="楷体"/>
              </a:rPr>
              <a:t/>
            </a:r>
          </a:p>
          <a:p>
            <a:pPr marL="0" algn="ctr">
              <a:lnSpc>
                <a:spcPts val="5300"/>
              </a:lnSpc>
            </a:pPr>
            <a:r>
              <a:rPr lang="zh-CN" altLang="en-US" sz="4399" b="1" i="0" dirty="0">
                <a:solidFill>
                  <a:srgbClr val="002060">
                    <a:alpha val="100000"/>
                  </a:srgbClr>
                </a:solidFill>
                <a:latin typeface="楷体"/>
                <a:ea typeface="楷体"/>
              </a:rPr>
              <a:t>燃料电池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812405" y="3874770"/>
            <a:ext cx="1331595" cy="1268730"/>
          </a:xfrm>
          <a:prstGeom prst="rect">
            <a:avLst/>
          </a:prstGeom>
        </p:spPr>
      </p:pic>
      <p:pic>
        <p:nvPicPr>
          <p:cNvPr id="5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0" y="1227466"/>
            <a:ext cx="4448873" cy="3425239"/>
          </a:xfrm>
          <a:prstGeom prst="rect">
            <a:avLst/>
          </a:prstGeom>
        </p:spPr>
      </p:pic>
      <p:sp>
        <p:nvSpPr>
          <p:cNvPr id="6" name="文本1"/>
          <p:cNvSpPr txBox="1"/>
          <p:nvPr/>
        </p:nvSpPr>
        <p:spPr>
          <a:xfrm>
            <a:off x="264871" y="625564"/>
            <a:ext cx="4590574" cy="61927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1" b="1" i="0" dirty="0">
                <a:solidFill>
                  <a:srgbClr val="0C0C0C">
                    <a:alpha val="100000"/>
                  </a:srgbClr>
                </a:solidFill>
                <a:latin typeface="微软雅黑"/>
                <a:ea typeface="微软雅黑"/>
              </a:rPr>
              <a:t>氢氧燃料电池</a:t>
            </a:r>
            <a:r>
              <a:rPr lang="zh-CN" altLang="en-US" sz="2599" b="1" i="0" dirty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（碱性介质）</a:t>
            </a:r>
            <a:r>
              <a:rPr lang="zh-CN" altLang="en-US" sz="1998" b="1" i="0" dirty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 </a:t>
            </a:r>
          </a:p>
        </p:txBody>
      </p:sp>
      <p:sp>
        <p:nvSpPr>
          <p:cNvPr id="7" name="文本2"/>
          <p:cNvSpPr txBox="1"/>
          <p:nvPr/>
        </p:nvSpPr>
        <p:spPr>
          <a:xfrm>
            <a:off x="4507354" y="2751592"/>
            <a:ext cx="1952149" cy="62817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1" i="0" dirty="0">
                <a:solidFill>
                  <a:srgbClr val="1E4E79">
                    <a:alpha val="100000"/>
                  </a:srgbClr>
                </a:solidFill>
                <a:latin typeface="微软雅黑"/>
                <a:ea typeface="微软雅黑"/>
              </a:rPr>
              <a:t>负极：</a:t>
            </a: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氢气 </a:t>
            </a:r>
          </a:p>
        </p:txBody>
      </p:sp>
      <p:sp>
        <p:nvSpPr>
          <p:cNvPr id="8" name="文本3"/>
          <p:cNvSpPr txBox="1"/>
          <p:nvPr/>
        </p:nvSpPr>
        <p:spPr>
          <a:xfrm>
            <a:off x="4507697" y="1783556"/>
            <a:ext cx="1952149" cy="62817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1" i="0" dirty="0">
                <a:solidFill>
                  <a:srgbClr val="1E4E79">
                    <a:alpha val="100000"/>
                  </a:srgbClr>
                </a:solidFill>
                <a:latin typeface="微软雅黑"/>
                <a:ea typeface="微软雅黑"/>
              </a:rPr>
              <a:t>正极：</a:t>
            </a: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氧气</a:t>
            </a:r>
          </a:p>
        </p:txBody>
      </p:sp>
      <p:sp>
        <p:nvSpPr>
          <p:cNvPr id="9" name="文本4"/>
          <p:cNvSpPr txBox="1"/>
          <p:nvPr/>
        </p:nvSpPr>
        <p:spPr>
          <a:xfrm>
            <a:off x="58598" y="3739515"/>
            <a:ext cx="3994785" cy="62817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1" i="0" dirty="0">
                <a:solidFill>
                  <a:srgbClr val="1E4E79">
                    <a:alpha val="100000"/>
                  </a:srgbClr>
                </a:solidFill>
                <a:latin typeface="微软雅黑"/>
                <a:ea typeface="微软雅黑"/>
              </a:rPr>
              <a:t>电解质溶液：</a:t>
            </a: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氢氧化钾溶液</a:t>
            </a:r>
          </a:p>
        </p:txBody>
      </p:sp>
      <p:sp>
        <p:nvSpPr>
          <p:cNvPr id="10" name="文本5"/>
          <p:cNvSpPr txBox="1"/>
          <p:nvPr/>
        </p:nvSpPr>
        <p:spPr>
          <a:xfrm>
            <a:off x="3579981" y="1227449"/>
            <a:ext cx="5447348" cy="75152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100"/>
              </a:lnSpc>
            </a:pP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电池总反应： </a:t>
            </a:r>
            <a:r>
              <a:rPr lang="zh-CN" altLang="en-US" sz="3198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2H</a:t>
            </a:r>
            <a:r>
              <a:rPr lang="zh-CN" altLang="en-US" sz="4254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198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+ O</a:t>
            </a:r>
            <a:r>
              <a:rPr lang="zh-CN" altLang="en-US" sz="4254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 </a:t>
            </a:r>
            <a:r>
              <a:rPr lang="zh-CN" altLang="en-US" sz="3198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</a:t>
            </a:r>
            <a:r>
              <a:rPr lang="zh-CN" altLang="en-US" sz="4254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3198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2H</a:t>
            </a:r>
            <a:r>
              <a:rPr lang="zh-CN" altLang="en-US" sz="4254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198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11" name="文本6"/>
          <p:cNvSpPr txBox="1"/>
          <p:nvPr/>
        </p:nvSpPr>
        <p:spPr>
          <a:xfrm>
            <a:off x="4507401" y="3184674"/>
            <a:ext cx="4993640" cy="69008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2H</a:t>
            </a:r>
            <a:r>
              <a:rPr lang="zh-CN" altLang="en-US" sz="3725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－</a:t>
            </a: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4e</a:t>
            </a:r>
            <a:r>
              <a:rPr lang="zh-CN" altLang="en-US" sz="3725" b="1" i="0" baseline="30000" dirty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－</a:t>
            </a: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＋</a:t>
            </a: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4OH</a:t>
            </a:r>
            <a:r>
              <a:rPr lang="zh-CN" altLang="en-US" sz="3725" b="1" i="0" baseline="30000" dirty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－</a:t>
            </a: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===4H</a:t>
            </a:r>
            <a:r>
              <a:rPr lang="zh-CN" altLang="en-US" sz="3725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12" name="文本7"/>
          <p:cNvSpPr txBox="1"/>
          <p:nvPr/>
        </p:nvSpPr>
        <p:spPr>
          <a:xfrm>
            <a:off x="4410770" y="2227621"/>
            <a:ext cx="4836160" cy="69008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3725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＋</a:t>
            </a: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2H</a:t>
            </a:r>
            <a:r>
              <a:rPr lang="zh-CN" altLang="en-US" sz="3725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＋</a:t>
            </a: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4e</a:t>
            </a:r>
            <a:r>
              <a:rPr lang="zh-CN" altLang="en-US" sz="3725" b="1" i="0" baseline="30000" dirty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－</a:t>
            </a:r>
            <a:r>
              <a:rPr lang="zh-CN" altLang="en-US" sz="2801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===4OH</a:t>
            </a:r>
            <a:r>
              <a:rPr lang="zh-CN" altLang="en-US" sz="3725" b="1" i="0" baseline="30000" dirty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－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 animBg="1"/>
      <p:bldP spid="11" grpId="0" animBg="1"/>
    </p:bldLst>
  </p:timing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812405" y="3874770"/>
            <a:ext cx="1331595" cy="1268730"/>
          </a:xfrm>
          <a:prstGeom prst="rect">
            <a:avLst/>
          </a:prstGeom>
        </p:spPr>
      </p:pic>
      <p:pic>
        <p:nvPicPr>
          <p:cNvPr id="5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598" y="224342"/>
            <a:ext cx="3837861" cy="2416016"/>
          </a:xfrm>
          <a:prstGeom prst="rect">
            <a:avLst/>
          </a:prstGeom>
        </p:spPr>
      </p:pic>
      <p:pic>
        <p:nvPicPr>
          <p:cNvPr id="6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45" y="2639682"/>
            <a:ext cx="12778264" cy="1414015"/>
          </a:xfrm>
          <a:prstGeom prst="rect">
            <a:avLst/>
          </a:prstGeom>
        </p:spPr>
      </p:pic>
      <p:sp>
        <p:nvSpPr>
          <p:cNvPr id="7" name="文本1"/>
          <p:cNvSpPr txBox="1"/>
          <p:nvPr/>
        </p:nvSpPr>
        <p:spPr>
          <a:xfrm>
            <a:off x="240401" y="991895"/>
            <a:ext cx="4796314" cy="14979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100"/>
              </a:lnSpc>
            </a:pPr>
            <a:r>
              <a:rPr lang="zh-CN" altLang="en-US" sz="29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该电池中导电离子是碳酸盐中的CO</a:t>
            </a:r>
            <a:r>
              <a:rPr lang="zh-CN" altLang="en-US" sz="2999" b="1" i="0" baseline="-2500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3</a:t>
            </a:r>
            <a:r>
              <a:rPr lang="zh-CN" altLang="en-US" sz="2999" b="1" i="0" baseline="3000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2-</a:t>
            </a:r>
            <a:r>
              <a:rPr lang="zh-CN" altLang="en-US" sz="29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</a:t>
            </a:r>
          </a:p>
        </p:txBody>
      </p:sp>
      <p:sp>
        <p:nvSpPr>
          <p:cNvPr id="8" name="文本2"/>
          <p:cNvSpPr txBox="1"/>
          <p:nvPr/>
        </p:nvSpPr>
        <p:spPr>
          <a:xfrm>
            <a:off x="357607" y="3874665"/>
            <a:ext cx="8268652" cy="287049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000"/>
              </a:lnSpc>
            </a:pPr>
            <a:r>
              <a:rPr lang="zh-CN" altLang="en-US" sz="3800" b="0" i="0" dirty="0">
                <a:solidFill>
                  <a:srgbClr val="002060">
                    <a:alpha val="100000"/>
                  </a:srgbClr>
                </a:solidFill>
                <a:latin typeface="微软雅黑"/>
                <a:ea typeface="微软雅黑"/>
              </a:rPr>
              <a:t>总反应：</a:t>
            </a:r>
            <a:r>
              <a:rPr lang="zh-CN" altLang="en-US" sz="3800" b="0" i="0" dirty="0">
                <a:solidFill>
                  <a:srgbClr val="002060">
                    <a:alpha val="100000"/>
                  </a:srgbClr>
                </a:solidFill>
                <a:latin typeface="Times New Roman"/>
                <a:ea typeface="Times New Roman"/>
              </a:rPr>
              <a:t>CH</a:t>
            </a:r>
            <a:r>
              <a:rPr lang="zh-CN" altLang="en-US" sz="5054" b="0" i="0" baseline="-25000" dirty="0">
                <a:solidFill>
                  <a:srgbClr val="00206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3800" b="0" i="0" dirty="0">
                <a:solidFill>
                  <a:srgbClr val="002060">
                    <a:alpha val="100000"/>
                  </a:srgbClr>
                </a:solidFill>
                <a:latin typeface="微软雅黑"/>
                <a:ea typeface="微软雅黑"/>
              </a:rPr>
              <a:t>＋</a:t>
            </a:r>
            <a:r>
              <a:rPr lang="zh-CN" altLang="en-US" sz="3800" b="0" i="0" dirty="0">
                <a:solidFill>
                  <a:srgbClr val="002060">
                    <a:alpha val="100000"/>
                  </a:srgbClr>
                </a:solidFill>
                <a:latin typeface="Times New Roman"/>
                <a:ea typeface="Times New Roman"/>
              </a:rPr>
              <a:t>2O</a:t>
            </a:r>
            <a:r>
              <a:rPr lang="zh-CN" altLang="en-US" sz="5054" b="0" i="0" baseline="-25000" dirty="0">
                <a:solidFill>
                  <a:srgbClr val="00206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800" b="0" i="0" dirty="0">
                <a:solidFill>
                  <a:srgbClr val="002060">
                    <a:alpha val="100000"/>
                  </a:srgbClr>
                </a:solidFill>
                <a:latin typeface="Times New Roman"/>
                <a:ea typeface="Times New Roman"/>
              </a:rPr>
              <a:t>===CO</a:t>
            </a:r>
            <a:r>
              <a:rPr lang="zh-CN" altLang="en-US" sz="5054" b="0" i="0" baseline="-25000" dirty="0">
                <a:solidFill>
                  <a:srgbClr val="00206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800" b="0" i="0" dirty="0">
                <a:solidFill>
                  <a:srgbClr val="002060">
                    <a:alpha val="100000"/>
                  </a:srgbClr>
                </a:solidFill>
                <a:latin typeface="微软雅黑"/>
                <a:ea typeface="微软雅黑"/>
              </a:rPr>
              <a:t>＋</a:t>
            </a:r>
            <a:r>
              <a:rPr lang="zh-CN" altLang="en-US" sz="3800" b="0" i="0" dirty="0">
                <a:solidFill>
                  <a:srgbClr val="002060">
                    <a:alpha val="100000"/>
                  </a:srgbClr>
                </a:solidFill>
                <a:latin typeface="Times New Roman"/>
                <a:ea typeface="Times New Roman"/>
              </a:rPr>
              <a:t>2H</a:t>
            </a:r>
            <a:r>
              <a:rPr lang="zh-CN" altLang="en-US" sz="5054" b="0" i="0" baseline="-25000" dirty="0">
                <a:solidFill>
                  <a:srgbClr val="00206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800" b="0" i="0" dirty="0">
                <a:solidFill>
                  <a:srgbClr val="00206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9" name="文本3"/>
          <p:cNvSpPr txBox="1"/>
          <p:nvPr/>
        </p:nvSpPr>
        <p:spPr>
          <a:xfrm>
            <a:off x="460534" y="465773"/>
            <a:ext cx="5932170" cy="7214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CH</a:t>
            </a:r>
            <a:r>
              <a:rPr lang="zh-CN" altLang="en-US" sz="3990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黑体"/>
                <a:ea typeface="黑体"/>
              </a:rPr>
              <a:t>熔融碳酸盐燃料电池</a:t>
            </a:r>
          </a:p>
        </p:txBody>
      </p:sp>
      <p:pic>
        <p:nvPicPr>
          <p:cNvPr id="10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410" y="3350828"/>
            <a:ext cx="14765788" cy="133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0" grpId="0" animBg="1"/>
    </p:bldLst>
  </p:timing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812405" y="3874770"/>
            <a:ext cx="1331595" cy="1268730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1735979" y="2353123"/>
            <a:ext cx="6286500" cy="502259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/>
            </a:r>
          </a:p>
          <a:p>
            <a:pPr marL="0" algn="l"/>
            <a:r>
              <a:rPr lang="zh-CN" altLang="en-US" sz="28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/>
            </a:r>
          </a:p>
          <a:p>
            <a:pPr marL="0" algn="l"/>
            <a:r>
              <a:rPr lang="zh-CN" altLang="en-US" sz="28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/>
            </a:r>
          </a:p>
          <a:p>
            <a:pPr marL="0" algn="l"/>
            <a:r>
              <a:rPr lang="zh-CN" altLang="en-US" sz="28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/>
            </a:r>
          </a:p>
          <a:p>
            <a:pPr marL="0" algn="l"/>
          </a:p>
        </p:txBody>
      </p:sp>
      <p:sp>
        <p:nvSpPr>
          <p:cNvPr id="6" name="文本2"/>
          <p:cNvSpPr txBox="1"/>
          <p:nvPr/>
        </p:nvSpPr>
        <p:spPr>
          <a:xfrm>
            <a:off x="2477338" y="3701977"/>
            <a:ext cx="595716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2CH</a:t>
            </a:r>
            <a:r>
              <a:rPr lang="zh-CN" altLang="en-US" sz="3724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OH+3O</a:t>
            </a:r>
            <a:r>
              <a:rPr lang="zh-CN" altLang="en-US" sz="3724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=2CO</a:t>
            </a:r>
            <a:r>
              <a:rPr lang="zh-CN" altLang="en-US" sz="3724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+6H</a:t>
            </a:r>
            <a:r>
              <a:rPr lang="zh-CN" altLang="en-US" sz="3724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7" name="文本3"/>
          <p:cNvSpPr txBox="1"/>
          <p:nvPr/>
        </p:nvSpPr>
        <p:spPr>
          <a:xfrm>
            <a:off x="2477214" y="2887532"/>
            <a:ext cx="5634364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CH</a:t>
            </a:r>
            <a:r>
              <a:rPr lang="zh-CN" altLang="en-US" sz="3724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OH-6e</a:t>
            </a:r>
            <a:r>
              <a:rPr lang="zh-CN" altLang="en-US" sz="3724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+3O</a:t>
            </a:r>
            <a:r>
              <a:rPr lang="zh-CN" altLang="en-US" sz="3724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=CO</a:t>
            </a:r>
            <a:r>
              <a:rPr lang="zh-CN" altLang="en-US" sz="3724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+2H</a:t>
            </a:r>
            <a:r>
              <a:rPr lang="zh-CN" altLang="en-US" sz="3724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8" name="文本4"/>
          <p:cNvSpPr txBox="1"/>
          <p:nvPr/>
        </p:nvSpPr>
        <p:spPr>
          <a:xfrm>
            <a:off x="2693032" y="1922221"/>
            <a:ext cx="3140076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3724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+4e</a:t>
            </a:r>
            <a:r>
              <a:rPr lang="zh-CN" altLang="en-US" sz="3724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=2O</a:t>
            </a:r>
            <a:r>
              <a:rPr lang="zh-CN" altLang="en-US" sz="3724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</a:p>
        </p:txBody>
      </p:sp>
      <p:sp>
        <p:nvSpPr>
          <p:cNvPr id="9" name="文本5"/>
          <p:cNvSpPr txBox="1"/>
          <p:nvPr/>
        </p:nvSpPr>
        <p:spPr>
          <a:xfrm>
            <a:off x="629136" y="699564"/>
            <a:ext cx="5105400" cy="71753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29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甲醇--熔融氧化物燃料电池：</a:t>
            </a:r>
          </a:p>
        </p:txBody>
      </p:sp>
      <p:sp>
        <p:nvSpPr>
          <p:cNvPr id="10" name="文本6"/>
          <p:cNvSpPr txBox="1"/>
          <p:nvPr/>
        </p:nvSpPr>
        <p:spPr>
          <a:xfrm>
            <a:off x="582997" y="3496008"/>
            <a:ext cx="1641348" cy="8327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总反应：</a:t>
            </a:r>
          </a:p>
        </p:txBody>
      </p:sp>
      <p:sp>
        <p:nvSpPr>
          <p:cNvPr id="11" name="文本7"/>
          <p:cNvSpPr txBox="1"/>
          <p:nvPr/>
        </p:nvSpPr>
        <p:spPr>
          <a:xfrm>
            <a:off x="946528" y="2663666"/>
            <a:ext cx="1278636" cy="8327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负极：</a:t>
            </a:r>
          </a:p>
        </p:txBody>
      </p:sp>
      <p:sp>
        <p:nvSpPr>
          <p:cNvPr id="12" name="文本8"/>
          <p:cNvSpPr txBox="1"/>
          <p:nvPr/>
        </p:nvSpPr>
        <p:spPr>
          <a:xfrm>
            <a:off x="946004" y="1722406"/>
            <a:ext cx="1278636" cy="8327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正极：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</p:bldLst>
  </p:timing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812405" y="3874770"/>
            <a:ext cx="1331595" cy="1268730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247288" y="465211"/>
            <a:ext cx="8961313" cy="450269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>（1）写出</a:t>
            </a:r>
            <a:r>
              <a:rPr lang="zh-CN" altLang="en-US" sz="2799" b="0" i="0" dirty="0">
                <a:solidFill>
                  <a:srgbClr val="C00000">
                    <a:alpha val="100000"/>
                  </a:srgbClr>
                </a:solidFill>
                <a:latin typeface="黑体"/>
                <a:ea typeface="黑体"/>
              </a:rPr>
              <a:t>燃烧反应</a:t>
            </a:r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>的化学方程式（即总反应式）；</a:t>
            </a:r>
          </a:p>
          <a:p>
            <a:pPr marL="0" algn="l">
              <a:lnSpc>
                <a:spcPts val="3300"/>
              </a:lnSpc>
            </a:pPr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>（2）写出</a:t>
            </a:r>
            <a:r>
              <a:rPr lang="zh-CN" altLang="en-US" sz="2799" b="1" i="0" dirty="0">
                <a:solidFill>
                  <a:srgbClr val="2357DE">
                    <a:alpha val="100000"/>
                  </a:srgbClr>
                </a:solidFill>
                <a:latin typeface="黑体"/>
                <a:ea typeface="黑体"/>
              </a:rPr>
              <a:t>正极的电极反应式</a:t>
            </a:r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>(三个步骤)；</a:t>
            </a:r>
          </a:p>
          <a:p>
            <a:pPr marL="0" algn="l"/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/>
            </a:r>
          </a:p>
          <a:p>
            <a:pPr marL="0" algn="l"/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/>
            </a:r>
          </a:p>
          <a:p>
            <a:pPr marL="0" algn="l"/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/>
            </a:r>
          </a:p>
          <a:p>
            <a:pPr marL="0" algn="l"/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/>
            </a:r>
          </a:p>
          <a:p>
            <a:pPr marL="0" algn="l"/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/>
            </a:r>
          </a:p>
          <a:p>
            <a:pPr marL="0" algn="l">
              <a:lnSpc>
                <a:spcPts val="3300"/>
              </a:lnSpc>
            </a:pPr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>（3）</a:t>
            </a:r>
            <a:r>
              <a:rPr lang="zh-CN" altLang="en-US" sz="2799" b="1" i="0" dirty="0">
                <a:solidFill>
                  <a:srgbClr val="2357DE">
                    <a:alpha val="100000"/>
                  </a:srgbClr>
                </a:solidFill>
                <a:latin typeface="黑体"/>
                <a:ea typeface="黑体"/>
              </a:rPr>
              <a:t>负极</a:t>
            </a:r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>的电极反应式 = 燃料电池</a:t>
            </a:r>
            <a:r>
              <a:rPr lang="zh-CN" altLang="en-US" sz="2799" b="1" i="0" dirty="0">
                <a:solidFill>
                  <a:srgbClr val="2357DE">
                    <a:alpha val="100000"/>
                  </a:srgbClr>
                </a:solidFill>
                <a:latin typeface="黑体"/>
                <a:ea typeface="黑体"/>
              </a:rPr>
              <a:t>总反应式</a:t>
            </a:r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> 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黑体"/>
                <a:ea typeface="黑体"/>
              </a:rPr>
              <a:t>-</a:t>
            </a:r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> </a:t>
            </a:r>
            <a:r>
              <a:rPr lang="zh-CN" altLang="en-US" sz="2799" b="1" i="0" dirty="0">
                <a:solidFill>
                  <a:srgbClr val="2357DE">
                    <a:alpha val="100000"/>
                  </a:srgbClr>
                </a:solidFill>
                <a:latin typeface="黑体"/>
                <a:ea typeface="黑体"/>
              </a:rPr>
              <a:t>正极</a:t>
            </a:r>
            <a:r>
              <a:rPr lang="zh-CN" altLang="en-US" sz="2799" b="0" i="0" dirty="0">
                <a:solidFill>
                  <a:srgbClr val="090807">
                    <a:alpha val="100000"/>
                  </a:srgbClr>
                </a:solidFill>
                <a:latin typeface="黑体"/>
                <a:ea typeface="黑体"/>
              </a:rPr>
              <a:t>的电极反应式。</a:t>
            </a:r>
          </a:p>
        </p:txBody>
      </p:sp>
      <p:sp>
        <p:nvSpPr>
          <p:cNvPr id="6" name="文本2"/>
          <p:cNvSpPr txBox="1"/>
          <p:nvPr/>
        </p:nvSpPr>
        <p:spPr>
          <a:xfrm>
            <a:off x="1081230" y="-75343"/>
            <a:ext cx="6454379" cy="704850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3300"/>
              </a:lnSpc>
              <a:buFont typeface="Wingdings"/>
              <a:buChar char="u"/>
            </a:pPr>
            <a:r>
              <a:rPr lang="zh-CN" altLang="en-US" sz="2799" b="1" i="0" dirty="0">
                <a:solidFill>
                  <a:srgbClr val="2357DE">
                    <a:alpha val="100000"/>
                  </a:srgbClr>
                </a:solidFill>
                <a:effectLst>
                  <a:outerShdw blurRad="38100" dist="38100" dir="2700000" rotWithShape="0">
                    <a:srgbClr val="000000">
                      <a:alpha val="42745"/>
                    </a:srgbClr>
                  </a:outerShdw>
                </a:effectLst>
                <a:latin typeface="黑体"/>
                <a:ea typeface="黑体"/>
              </a:rPr>
              <a:t>燃料电池的电极反应式的书写步骤</a:t>
            </a:r>
          </a:p>
        </p:txBody>
      </p:sp>
      <p:pic>
        <p:nvPicPr>
          <p:cNvPr id="7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10" y="1503826"/>
            <a:ext cx="8176927" cy="25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812986" y="3727828"/>
            <a:ext cx="1331595" cy="1268730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1257576" y="1995211"/>
            <a:ext cx="7328535" cy="292777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/>
            </a:r>
          </a:p>
          <a:p>
            <a:pPr marL="0" algn="l">
              <a:lnSpc>
                <a:spcPts val="53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正极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:</a:t>
            </a:r>
            <a:r>
              <a:rPr lang="zh-CN" altLang="en-US" sz="3990" b="0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/>
            </a:r>
          </a:p>
          <a:p>
            <a:pPr marL="0" algn="l">
              <a:lnSpc>
                <a:spcPts val="53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负极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:</a:t>
            </a:r>
          </a:p>
          <a:p>
            <a:pPr marL="0" algn="l"/>
          </a:p>
        </p:txBody>
      </p:sp>
      <p:sp>
        <p:nvSpPr>
          <p:cNvPr id="6" name="文本2"/>
          <p:cNvSpPr txBox="1"/>
          <p:nvPr/>
        </p:nvSpPr>
        <p:spPr>
          <a:xfrm>
            <a:off x="607266" y="368865"/>
            <a:ext cx="8387715" cy="196161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400"/>
              </a:lnSpc>
            </a:pPr>
            <a:r>
              <a:rPr lang="zh-CN" altLang="en-US" sz="2899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 </a:t>
            </a:r>
            <a:r>
              <a:rPr lang="zh-CN" altLang="en-US" sz="2899" b="0" i="0" dirty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氢气是燃料电池最简单的燃料，虽然使用方便，却受到价格和来源的限制。常用的燃料往往是某些碳氢化合物，如：甲烷，试写出对应的电极反应式和总反应式：</a:t>
            </a:r>
          </a:p>
        </p:txBody>
      </p:sp>
      <p:sp>
        <p:nvSpPr>
          <p:cNvPr id="7" name="文本3"/>
          <p:cNvSpPr txBox="1"/>
          <p:nvPr/>
        </p:nvSpPr>
        <p:spPr>
          <a:xfrm>
            <a:off x="2459231" y="3351581"/>
            <a:ext cx="7372350" cy="83933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2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CH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-8e</a:t>
            </a:r>
            <a:r>
              <a:rPr lang="zh-CN" altLang="en-US" sz="3990" b="0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+10OH</a:t>
            </a:r>
            <a:r>
              <a:rPr lang="zh-CN" altLang="en-US" sz="3990" b="0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===</a:t>
            </a:r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 CO</a:t>
            </a:r>
            <a:r>
              <a:rPr lang="zh-CN" altLang="en-US" sz="3990" b="0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3990" b="0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+7H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8" name="文本4"/>
          <p:cNvSpPr txBox="1"/>
          <p:nvPr/>
        </p:nvSpPr>
        <p:spPr>
          <a:xfrm>
            <a:off x="2554414" y="2643673"/>
            <a:ext cx="4184333" cy="83933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2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2O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+4H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O+8e</a:t>
            </a:r>
            <a:r>
              <a:rPr lang="zh-CN" altLang="en-US" sz="3990" b="0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=== 8OH</a:t>
            </a:r>
            <a:r>
              <a:rPr lang="zh-CN" altLang="en-US" sz="3990" b="0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</a:p>
        </p:txBody>
      </p:sp>
      <p:sp>
        <p:nvSpPr>
          <p:cNvPr id="9" name="文本5"/>
          <p:cNvSpPr txBox="1"/>
          <p:nvPr/>
        </p:nvSpPr>
        <p:spPr>
          <a:xfrm>
            <a:off x="1158650" y="4092350"/>
            <a:ext cx="7216978" cy="90407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2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总反应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:CH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+2O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+2OH</a:t>
            </a:r>
            <a:r>
              <a:rPr lang="zh-CN" altLang="en-US" sz="3990" b="0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===</a:t>
            </a:r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 CO</a:t>
            </a:r>
            <a:r>
              <a:rPr lang="zh-CN" altLang="en-US" sz="3990" b="0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3990" b="0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+3H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10" name="文本6"/>
          <p:cNvSpPr txBox="1"/>
          <p:nvPr/>
        </p:nvSpPr>
        <p:spPr>
          <a:xfrm>
            <a:off x="2554386" y="2101701"/>
            <a:ext cx="3788791" cy="78705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电解质溶液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:KOH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溶液</a:t>
            </a:r>
          </a:p>
        </p:txBody>
      </p:sp>
      <p:sp>
        <p:nvSpPr>
          <p:cNvPr id="11" name="文本7"/>
          <p:cNvSpPr txBox="1"/>
          <p:nvPr/>
        </p:nvSpPr>
        <p:spPr>
          <a:xfrm>
            <a:off x="411192" y="2202731"/>
            <a:ext cx="190500" cy="68618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</p:bldLst>
  </p:timing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9525" cy="952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8481883" y="0"/>
            <a:ext cx="657484" cy="657484"/>
            <a:chOff x="0" y="0"/>
            <a:chExt cx="657484" cy="657484"/>
          </a:xfrm>
        </p:grpSpPr>
        <p:sp>
          <p:nvSpPr>
            <p:cNvPr id="4" name="形状3"/>
            <p:cNvSpPr txBox="1"/>
            <p:nvPr/>
          </p:nvSpPr>
          <p:spPr>
            <a:xfrm>
              <a:off x="0" y="0"/>
              <a:ext cx="35126" cy="35126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4" y="14002"/>
                  </a:moveTo>
                  <a:cubicBezTo>
                    <a:pt x="28004" y="21735"/>
                    <a:pt x="21735" y="28004"/>
                    <a:pt x="14002" y="28004"/>
                  </a:cubicBezTo>
                  <a:cubicBezTo>
                    <a:pt x="6269" y="28004"/>
                    <a:pt x="0" y="21735"/>
                    <a:pt x="0" y="14002"/>
                  </a:cubicBezTo>
                  <a:cubicBezTo>
                    <a:pt x="0" y="6269"/>
                    <a:pt x="6269" y="0"/>
                    <a:pt x="14002" y="0"/>
                  </a:cubicBezTo>
                  <a:cubicBezTo>
                    <a:pt x="21735" y="0"/>
                    <a:pt x="28004" y="6269"/>
                    <a:pt x="28004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207531" y="0"/>
              <a:ext cx="35126" cy="35126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3" y="14002"/>
                  </a:moveTo>
                  <a:cubicBezTo>
                    <a:pt x="28003" y="21717"/>
                    <a:pt x="21717" y="28004"/>
                    <a:pt x="14002" y="28004"/>
                  </a:cubicBezTo>
                  <a:cubicBezTo>
                    <a:pt x="6286" y="28004"/>
                    <a:pt x="0" y="21717"/>
                    <a:pt x="0" y="14002"/>
                  </a:cubicBezTo>
                  <a:cubicBezTo>
                    <a:pt x="0" y="6287"/>
                    <a:pt x="6191" y="0"/>
                    <a:pt x="13906" y="0"/>
                  </a:cubicBezTo>
                  <a:cubicBezTo>
                    <a:pt x="21717" y="0"/>
                    <a:pt x="28003" y="6287"/>
                    <a:pt x="28003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414825" y="0"/>
              <a:ext cx="35126" cy="35126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3" y="14002"/>
                  </a:moveTo>
                  <a:cubicBezTo>
                    <a:pt x="28003" y="21735"/>
                    <a:pt x="21735" y="28004"/>
                    <a:pt x="14002" y="28004"/>
                  </a:cubicBezTo>
                  <a:cubicBezTo>
                    <a:pt x="6269" y="28004"/>
                    <a:pt x="0" y="21735"/>
                    <a:pt x="0" y="14002"/>
                  </a:cubicBezTo>
                  <a:cubicBezTo>
                    <a:pt x="0" y="6269"/>
                    <a:pt x="6269" y="0"/>
                    <a:pt x="14002" y="0"/>
                  </a:cubicBezTo>
                  <a:cubicBezTo>
                    <a:pt x="21735" y="0"/>
                    <a:pt x="28003" y="6269"/>
                    <a:pt x="28003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622358" y="0"/>
              <a:ext cx="35126" cy="35126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3" y="14002"/>
                  </a:moveTo>
                  <a:cubicBezTo>
                    <a:pt x="28003" y="21717"/>
                    <a:pt x="21717" y="28004"/>
                    <a:pt x="14002" y="28004"/>
                  </a:cubicBezTo>
                  <a:cubicBezTo>
                    <a:pt x="6286" y="28004"/>
                    <a:pt x="0" y="21717"/>
                    <a:pt x="0" y="14002"/>
                  </a:cubicBezTo>
                  <a:cubicBezTo>
                    <a:pt x="0" y="6287"/>
                    <a:pt x="6191" y="0"/>
                    <a:pt x="14002" y="0"/>
                  </a:cubicBezTo>
                  <a:cubicBezTo>
                    <a:pt x="21812" y="0"/>
                    <a:pt x="28003" y="6287"/>
                    <a:pt x="28003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7"/>
            <p:cNvSpPr txBox="1"/>
            <p:nvPr/>
          </p:nvSpPr>
          <p:spPr>
            <a:xfrm>
              <a:off x="0" y="207413"/>
              <a:ext cx="35126" cy="35125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4" y="14002"/>
                  </a:moveTo>
                  <a:cubicBezTo>
                    <a:pt x="28004" y="21735"/>
                    <a:pt x="21735" y="28003"/>
                    <a:pt x="14002" y="28003"/>
                  </a:cubicBezTo>
                  <a:cubicBezTo>
                    <a:pt x="6269" y="28003"/>
                    <a:pt x="0" y="21735"/>
                    <a:pt x="0" y="14002"/>
                  </a:cubicBezTo>
                  <a:cubicBezTo>
                    <a:pt x="0" y="6269"/>
                    <a:pt x="6269" y="0"/>
                    <a:pt x="14002" y="0"/>
                  </a:cubicBezTo>
                  <a:cubicBezTo>
                    <a:pt x="21735" y="0"/>
                    <a:pt x="28004" y="6269"/>
                    <a:pt x="28004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8"/>
            <p:cNvSpPr txBox="1"/>
            <p:nvPr/>
          </p:nvSpPr>
          <p:spPr>
            <a:xfrm>
              <a:off x="207531" y="207413"/>
              <a:ext cx="35126" cy="35125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3" y="14002"/>
                  </a:moveTo>
                  <a:cubicBezTo>
                    <a:pt x="28003" y="21717"/>
                    <a:pt x="21717" y="28003"/>
                    <a:pt x="14002" y="28003"/>
                  </a:cubicBezTo>
                  <a:cubicBezTo>
                    <a:pt x="6286" y="28003"/>
                    <a:pt x="0" y="21717"/>
                    <a:pt x="0" y="14002"/>
                  </a:cubicBezTo>
                  <a:cubicBezTo>
                    <a:pt x="0" y="6286"/>
                    <a:pt x="6286" y="0"/>
                    <a:pt x="14002" y="0"/>
                  </a:cubicBezTo>
                  <a:cubicBezTo>
                    <a:pt x="21717" y="0"/>
                    <a:pt x="28003" y="6286"/>
                    <a:pt x="28003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9"/>
            <p:cNvSpPr txBox="1"/>
            <p:nvPr/>
          </p:nvSpPr>
          <p:spPr>
            <a:xfrm>
              <a:off x="414825" y="207413"/>
              <a:ext cx="35126" cy="35125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3" y="14002"/>
                  </a:moveTo>
                  <a:cubicBezTo>
                    <a:pt x="28003" y="21735"/>
                    <a:pt x="21735" y="28003"/>
                    <a:pt x="14002" y="28003"/>
                  </a:cubicBezTo>
                  <a:cubicBezTo>
                    <a:pt x="6269" y="28003"/>
                    <a:pt x="0" y="21735"/>
                    <a:pt x="0" y="14002"/>
                  </a:cubicBezTo>
                  <a:cubicBezTo>
                    <a:pt x="0" y="6269"/>
                    <a:pt x="6269" y="0"/>
                    <a:pt x="14002" y="0"/>
                  </a:cubicBezTo>
                  <a:cubicBezTo>
                    <a:pt x="21735" y="0"/>
                    <a:pt x="28003" y="6269"/>
                    <a:pt x="28003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10"/>
            <p:cNvSpPr txBox="1"/>
            <p:nvPr/>
          </p:nvSpPr>
          <p:spPr>
            <a:xfrm>
              <a:off x="622358" y="207413"/>
              <a:ext cx="35126" cy="35125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3" y="14002"/>
                  </a:moveTo>
                  <a:cubicBezTo>
                    <a:pt x="28003" y="21717"/>
                    <a:pt x="21717" y="28003"/>
                    <a:pt x="14002" y="28003"/>
                  </a:cubicBezTo>
                  <a:cubicBezTo>
                    <a:pt x="6286" y="28003"/>
                    <a:pt x="0" y="21717"/>
                    <a:pt x="0" y="14002"/>
                  </a:cubicBezTo>
                  <a:cubicBezTo>
                    <a:pt x="0" y="6286"/>
                    <a:pt x="6286" y="0"/>
                    <a:pt x="14002" y="0"/>
                  </a:cubicBezTo>
                  <a:cubicBezTo>
                    <a:pt x="21717" y="0"/>
                    <a:pt x="28003" y="6286"/>
                    <a:pt x="28003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1"/>
            <p:cNvSpPr txBox="1"/>
            <p:nvPr/>
          </p:nvSpPr>
          <p:spPr>
            <a:xfrm>
              <a:off x="0" y="414826"/>
              <a:ext cx="35126" cy="35126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4" y="14002"/>
                  </a:moveTo>
                  <a:cubicBezTo>
                    <a:pt x="28004" y="21735"/>
                    <a:pt x="21735" y="28003"/>
                    <a:pt x="14002" y="28003"/>
                  </a:cubicBezTo>
                  <a:cubicBezTo>
                    <a:pt x="6269" y="28003"/>
                    <a:pt x="0" y="21735"/>
                    <a:pt x="0" y="14002"/>
                  </a:cubicBezTo>
                  <a:cubicBezTo>
                    <a:pt x="0" y="6269"/>
                    <a:pt x="6269" y="0"/>
                    <a:pt x="14002" y="0"/>
                  </a:cubicBezTo>
                  <a:cubicBezTo>
                    <a:pt x="21735" y="0"/>
                    <a:pt x="28004" y="6269"/>
                    <a:pt x="28004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形状12"/>
            <p:cNvSpPr txBox="1"/>
            <p:nvPr/>
          </p:nvSpPr>
          <p:spPr>
            <a:xfrm>
              <a:off x="207531" y="414826"/>
              <a:ext cx="35126" cy="35126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3" y="14002"/>
                  </a:moveTo>
                  <a:cubicBezTo>
                    <a:pt x="28003" y="21717"/>
                    <a:pt x="21717" y="28003"/>
                    <a:pt x="14002" y="28003"/>
                  </a:cubicBezTo>
                  <a:cubicBezTo>
                    <a:pt x="6286" y="28003"/>
                    <a:pt x="0" y="21717"/>
                    <a:pt x="0" y="14002"/>
                  </a:cubicBezTo>
                  <a:cubicBezTo>
                    <a:pt x="0" y="6286"/>
                    <a:pt x="6286" y="0"/>
                    <a:pt x="14002" y="0"/>
                  </a:cubicBezTo>
                  <a:cubicBezTo>
                    <a:pt x="21717" y="0"/>
                    <a:pt x="28003" y="6286"/>
                    <a:pt x="28003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形状13"/>
            <p:cNvSpPr txBox="1"/>
            <p:nvPr/>
          </p:nvSpPr>
          <p:spPr>
            <a:xfrm>
              <a:off x="414825" y="414826"/>
              <a:ext cx="35126" cy="35126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3" y="14002"/>
                  </a:moveTo>
                  <a:cubicBezTo>
                    <a:pt x="28003" y="21735"/>
                    <a:pt x="21735" y="28003"/>
                    <a:pt x="14002" y="28003"/>
                  </a:cubicBezTo>
                  <a:cubicBezTo>
                    <a:pt x="6269" y="28003"/>
                    <a:pt x="0" y="21735"/>
                    <a:pt x="0" y="14002"/>
                  </a:cubicBezTo>
                  <a:cubicBezTo>
                    <a:pt x="0" y="6269"/>
                    <a:pt x="6269" y="0"/>
                    <a:pt x="14002" y="0"/>
                  </a:cubicBezTo>
                  <a:cubicBezTo>
                    <a:pt x="21735" y="0"/>
                    <a:pt x="28003" y="6269"/>
                    <a:pt x="28003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形状14"/>
            <p:cNvSpPr txBox="1"/>
            <p:nvPr/>
          </p:nvSpPr>
          <p:spPr>
            <a:xfrm>
              <a:off x="622358" y="414826"/>
              <a:ext cx="35126" cy="35126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3" y="14002"/>
                  </a:moveTo>
                  <a:cubicBezTo>
                    <a:pt x="28003" y="21717"/>
                    <a:pt x="21717" y="28003"/>
                    <a:pt x="14002" y="28003"/>
                  </a:cubicBezTo>
                  <a:cubicBezTo>
                    <a:pt x="6286" y="28003"/>
                    <a:pt x="0" y="21717"/>
                    <a:pt x="0" y="14002"/>
                  </a:cubicBezTo>
                  <a:cubicBezTo>
                    <a:pt x="0" y="6286"/>
                    <a:pt x="6286" y="0"/>
                    <a:pt x="14002" y="0"/>
                  </a:cubicBezTo>
                  <a:cubicBezTo>
                    <a:pt x="21717" y="0"/>
                    <a:pt x="28003" y="6286"/>
                    <a:pt x="28003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形状15"/>
            <p:cNvSpPr txBox="1"/>
            <p:nvPr/>
          </p:nvSpPr>
          <p:spPr>
            <a:xfrm>
              <a:off x="0" y="622358"/>
              <a:ext cx="35126" cy="35125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4" y="14002"/>
                  </a:moveTo>
                  <a:cubicBezTo>
                    <a:pt x="28004" y="21735"/>
                    <a:pt x="21735" y="28004"/>
                    <a:pt x="14002" y="28004"/>
                  </a:cubicBezTo>
                  <a:cubicBezTo>
                    <a:pt x="6269" y="28004"/>
                    <a:pt x="0" y="21735"/>
                    <a:pt x="0" y="14002"/>
                  </a:cubicBezTo>
                  <a:cubicBezTo>
                    <a:pt x="0" y="6269"/>
                    <a:pt x="6269" y="0"/>
                    <a:pt x="14002" y="0"/>
                  </a:cubicBezTo>
                  <a:cubicBezTo>
                    <a:pt x="21735" y="0"/>
                    <a:pt x="28004" y="6269"/>
                    <a:pt x="28004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形状16"/>
            <p:cNvSpPr txBox="1"/>
            <p:nvPr/>
          </p:nvSpPr>
          <p:spPr>
            <a:xfrm>
              <a:off x="207531" y="622357"/>
              <a:ext cx="35126" cy="35127"/>
            </a:xfrm>
            <a:custGeom>
              <a:avLst/>
              <a:gdLst/>
              <a:ahLst/>
              <a:cxnLst/>
              <a:rect l="l" t="t" r="r" b="b"/>
              <a:pathLst>
                <a:path w="28003" h="28004">
                  <a:moveTo>
                    <a:pt x="28003" y="14003"/>
                  </a:moveTo>
                  <a:cubicBezTo>
                    <a:pt x="28003" y="21718"/>
                    <a:pt x="21717" y="28005"/>
                    <a:pt x="14002" y="28005"/>
                  </a:cubicBezTo>
                  <a:cubicBezTo>
                    <a:pt x="6286" y="28005"/>
                    <a:pt x="0" y="21718"/>
                    <a:pt x="0" y="14003"/>
                  </a:cubicBezTo>
                  <a:cubicBezTo>
                    <a:pt x="0" y="6288"/>
                    <a:pt x="6286" y="1"/>
                    <a:pt x="14002" y="1"/>
                  </a:cubicBezTo>
                  <a:cubicBezTo>
                    <a:pt x="21717" y="-94"/>
                    <a:pt x="28003" y="6192"/>
                    <a:pt x="28003" y="14003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形状17"/>
            <p:cNvSpPr txBox="1"/>
            <p:nvPr/>
          </p:nvSpPr>
          <p:spPr>
            <a:xfrm>
              <a:off x="414825" y="622358"/>
              <a:ext cx="35126" cy="35125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3" y="14002"/>
                  </a:moveTo>
                  <a:cubicBezTo>
                    <a:pt x="28003" y="21735"/>
                    <a:pt x="21735" y="28004"/>
                    <a:pt x="14002" y="28004"/>
                  </a:cubicBezTo>
                  <a:cubicBezTo>
                    <a:pt x="6269" y="28004"/>
                    <a:pt x="0" y="21735"/>
                    <a:pt x="0" y="14002"/>
                  </a:cubicBezTo>
                  <a:cubicBezTo>
                    <a:pt x="0" y="6269"/>
                    <a:pt x="6269" y="0"/>
                    <a:pt x="14002" y="0"/>
                  </a:cubicBezTo>
                  <a:cubicBezTo>
                    <a:pt x="21735" y="0"/>
                    <a:pt x="28003" y="6269"/>
                    <a:pt x="28003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形状18"/>
            <p:cNvSpPr txBox="1"/>
            <p:nvPr/>
          </p:nvSpPr>
          <p:spPr>
            <a:xfrm>
              <a:off x="622358" y="622358"/>
              <a:ext cx="35126" cy="35125"/>
            </a:xfrm>
            <a:custGeom>
              <a:avLst/>
              <a:gdLst/>
              <a:ahLst/>
              <a:cxnLst/>
              <a:rect l="l" t="t" r="r" b="b"/>
              <a:pathLst>
                <a:path w="28003" h="28003">
                  <a:moveTo>
                    <a:pt x="28003" y="14002"/>
                  </a:moveTo>
                  <a:cubicBezTo>
                    <a:pt x="28003" y="21717"/>
                    <a:pt x="21717" y="28003"/>
                    <a:pt x="14002" y="28003"/>
                  </a:cubicBezTo>
                  <a:cubicBezTo>
                    <a:pt x="6286" y="28003"/>
                    <a:pt x="0" y="21717"/>
                    <a:pt x="0" y="14002"/>
                  </a:cubicBezTo>
                  <a:cubicBezTo>
                    <a:pt x="0" y="6286"/>
                    <a:pt x="6286" y="0"/>
                    <a:pt x="14002" y="0"/>
                  </a:cubicBezTo>
                  <a:cubicBezTo>
                    <a:pt x="21717" y="0"/>
                    <a:pt x="28003" y="6191"/>
                    <a:pt x="28003" y="14002"/>
                  </a:cubicBezTo>
                </a:path>
              </a:pathLst>
            </a:custGeom>
            <a:solidFill>
              <a:srgbClr val="1A8BD8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20" name="形状1"/>
          <p:cNvSpPr txBox="1"/>
          <p:nvPr/>
        </p:nvSpPr>
        <p:spPr>
          <a:xfrm>
            <a:off x="0" y="742987"/>
            <a:ext cx="9139366" cy="12700"/>
          </a:xfrm>
          <a:prstGeom prst="line"/>
          <a:solidFill>
            <a:srgbClr val="FFFFFF">
              <a:alpha val="0"/>
            </a:srgbClr>
          </a:solidFill>
          <a:ln w="12700">
            <a:solidFill>
              <a:srgbClr val="0070C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1" name="形状2"/>
          <p:cNvSpPr txBox="1"/>
          <p:nvPr/>
        </p:nvSpPr>
        <p:spPr>
          <a:xfrm rot="5400000" flipH="1">
            <a:off x="-129" y="251806"/>
            <a:ext cx="491180" cy="491180"/>
          </a:xfrm>
          <a:prstGeom prst="rtTriangle"/>
          <a:solidFill>
            <a:srgbClr val="0070C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22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0" t="55468" r="12304" b="38671"/>
          <a:stretch>
            <a:fillRect/>
          </a:stretch>
        </p:blipFill>
        <p:spPr>
          <a:xfrm>
            <a:off x="179308" y="4539111"/>
            <a:ext cx="9144000" cy="607883"/>
          </a:xfrm>
          <a:prstGeom prst="rect">
            <a:avLst/>
          </a:prstGeom>
        </p:spPr>
      </p:pic>
      <p:graphicFrame>
        <p:nvGraphicFramePr>
          <p:cNvPr id="23" name="表格1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157839" y="516979"/>
          <a:ext cx="8824170" cy="4681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502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1114224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6848443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</a:tblGrid>
              <a:tr h="779095">
                <a:tc rowSpan="1" gridSpan="1">
                  <a:txBody>
                    <a:bodyPr anchor="ctr"/>
                    <a:lstStyle/>
                    <a:p>
                      <a:pPr marL="0" algn="ctr">
                        <a:lnSpc>
                          <a:spcPts val="4300"/>
                        </a:lnSpc>
                      </a:pP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名称</a:t>
                      </a:r>
                    </a:p>
                  </a:txBody>
                  <a:tcPr anchor="ctr">
                    <a:lnL w="12700" cap="flat">
                      <a:solidFill>
                        <a:srgbClr val="08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8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8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8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>
                        <a:lnSpc>
                          <a:spcPts val="4300"/>
                        </a:lnSpc>
                      </a:pP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电解质</a:t>
                      </a:r>
                    </a:p>
                  </a:txBody>
                  <a:tcPr anchor="ctr">
                    <a:lnL w="12700" cap="flat">
                      <a:solidFill>
                        <a:srgbClr val="08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8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8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8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>
                        <a:lnSpc>
                          <a:spcPts val="4300"/>
                        </a:lnSpc>
                      </a:pP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电极反应和总反应</a:t>
                      </a:r>
                    </a:p>
                  </a:txBody>
                  <a:tcPr anchor="ctr">
                    <a:lnL w="12700" cap="flat">
                      <a:solidFill>
                        <a:srgbClr val="08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8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8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8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1951361">
                <a:tc rowSpan="2" gridSpan="1">
                  <a:txBody>
                    <a:bodyPr anchor="ctr"/>
                    <a:lstStyle/>
                    <a:p>
                      <a:pPr marL="0" algn="ctr">
                        <a:lnSpc>
                          <a:spcPts val="4300"/>
                        </a:lnSpc>
                      </a:pP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甲烷燃料电池</a:t>
                      </a:r>
                    </a:p>
                  </a:txBody>
                  <a:tcPr anchor="ctr">
                    <a:lnL w="12700" cap="flat">
                      <a:solidFill>
                        <a:srgbClr val="08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8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8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8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>
                        <a:lnSpc>
                          <a:spcPts val="4300"/>
                        </a:lnSpc>
                      </a:pP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KOH</a:t>
                      </a:r>
                    </a:p>
                  </a:txBody>
                  <a:tcPr anchor="ctr">
                    <a:lnL w="12700" cap="flat">
                      <a:solidFill>
                        <a:srgbClr val="08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8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8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8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l">
                        <a:lnSpc>
                          <a:spcPts val="5700"/>
                        </a:lnSpc>
                      </a:pP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总反应：</a:t>
                      </a: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CH</a:t>
                      </a:r>
                      <a:r>
                        <a:rPr lang="zh-CN" altLang="en-US" sz="3192" b="1" i="0" baseline="-250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＋</a:t>
                      </a: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2O</a:t>
                      </a:r>
                      <a:r>
                        <a:rPr lang="zh-CN" altLang="en-US" sz="3192" b="1" i="0" baseline="-250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＋</a:t>
                      </a: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2OH</a:t>
                      </a:r>
                      <a:r>
                        <a:rPr lang="zh-CN" altLang="en-US" sz="3499" b="1" i="0" baseline="300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－</a:t>
                      </a: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/>
                          <a:ea typeface="宋体"/>
                        </a:rPr>
                        <a:t>===</a:t>
                      </a: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CO</a:t>
                      </a:r>
                      <a:r>
                        <a:rPr lang="zh-CN" altLang="en-US" sz="3192" b="1" i="0" baseline="-250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zh-CN" altLang="en-US" sz="3192" b="1" i="0" baseline="300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zh-CN" altLang="en-US" sz="3499" b="1" i="0" baseline="300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－</a:t>
                      </a: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＋</a:t>
                      </a: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3H</a:t>
                      </a:r>
                      <a:r>
                        <a:rPr lang="zh-CN" altLang="en-US" sz="3192" b="1" i="0" baseline="-250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O</a:t>
                      </a:r>
                    </a:p>
                    <a:p>
                      <a:pPr marL="0" algn="l">
                        <a:lnSpc>
                          <a:spcPts val="4300"/>
                        </a:lnSpc>
                      </a:pP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正极：</a:t>
                      </a:r>
                    </a:p>
                    <a:p>
                      <a:pPr marL="0" algn="l">
                        <a:lnSpc>
                          <a:spcPts val="4300"/>
                        </a:lnSpc>
                      </a:pP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负极：</a:t>
                      </a:r>
                    </a:p>
                  </a:txBody>
                  <a:tcPr anchor="ctr">
                    <a:lnL w="12700" cap="flat">
                      <a:solidFill>
                        <a:srgbClr val="08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8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8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8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1951361">
                <a:tc rowSpan="1" gridSpan="1" vMerge="1">
                  <a:txBody>
                    <a:bodyPr anchor="t"/>
                    <a:lstStyle/>
                    <a:p>
                      <a:pPr marL="0" algn="l"/>
                    </a:p>
                  </a:txBody>
                  <a:tcPr anchor="t">
                    <a:lnL w="12700" cap="flat">
                      <a:solidFill>
                        <a:srgbClr val="08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8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8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8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>
                        <a:lnSpc>
                          <a:spcPts val="5700"/>
                        </a:lnSpc>
                      </a:pP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zh-CN" altLang="en-US" sz="3192" b="1" i="0" baseline="-250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SO</a:t>
                      </a:r>
                      <a:r>
                        <a:rPr lang="zh-CN" altLang="en-US" sz="3192" b="1" i="0" baseline="-250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anchor="ctr">
                    <a:lnL w="12700" cap="flat">
                      <a:solidFill>
                        <a:srgbClr val="08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8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8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8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l">
                        <a:lnSpc>
                          <a:spcPts val="3900"/>
                        </a:lnSpc>
                      </a:pP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总反应：</a:t>
                      </a: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/>
                      </a:r>
                    </a:p>
                    <a:p>
                      <a:pPr marL="0" algn="l">
                        <a:lnSpc>
                          <a:spcPts val="4300"/>
                        </a:lnSpc>
                      </a:pP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正极：</a:t>
                      </a:r>
                    </a:p>
                    <a:p>
                      <a:pPr marL="0" algn="l">
                        <a:lnSpc>
                          <a:spcPts val="4300"/>
                        </a:lnSpc>
                      </a:pPr>
                      <a:r>
                        <a:rPr lang="zh-CN" altLang="en-US" sz="24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等线"/>
                          <a:ea typeface="等线"/>
                        </a:rPr>
                        <a:t>负极：</a:t>
                      </a:r>
                    </a:p>
                  </a:txBody>
                  <a:tcPr anchor="ctr">
                    <a:lnL w="12700" cap="flat">
                      <a:solidFill>
                        <a:srgbClr val="08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8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8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8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</a:tbl>
          </a:graphicData>
        </a:graphic>
      </p:graphicFrame>
      <p:sp>
        <p:nvSpPr>
          <p:cNvPr id="24" name="文本1"/>
          <p:cNvSpPr txBox="1"/>
          <p:nvPr/>
        </p:nvSpPr>
        <p:spPr>
          <a:xfrm>
            <a:off x="2913355" y="1822209"/>
            <a:ext cx="5040630" cy="88245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300"/>
              </a:lnSpc>
            </a:pP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2O</a:t>
            </a:r>
            <a:r>
              <a:rPr lang="zh-CN" altLang="en-US" sz="3499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＋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4H</a:t>
            </a:r>
            <a:r>
              <a:rPr lang="zh-CN" altLang="en-US" sz="3499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＋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8e</a:t>
            </a:r>
            <a:r>
              <a:rPr lang="zh-CN" altLang="en-US" sz="3499" b="1" i="0" baseline="3000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－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===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8OH</a:t>
            </a:r>
            <a:r>
              <a:rPr lang="zh-CN" altLang="en-US" sz="3499" b="1" i="0" baseline="3000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－</a:t>
            </a:r>
          </a:p>
        </p:txBody>
      </p:sp>
      <p:sp>
        <p:nvSpPr>
          <p:cNvPr id="25" name="文本2"/>
          <p:cNvSpPr txBox="1"/>
          <p:nvPr/>
        </p:nvSpPr>
        <p:spPr>
          <a:xfrm>
            <a:off x="3013129" y="2416531"/>
            <a:ext cx="5836329" cy="88245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300"/>
              </a:lnSpc>
            </a:pP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CH</a:t>
            </a:r>
            <a:r>
              <a:rPr lang="zh-CN" altLang="en-US" sz="3499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＋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10OH</a:t>
            </a:r>
            <a:r>
              <a:rPr lang="zh-CN" altLang="en-US" sz="3499" b="1" i="0" baseline="3000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－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－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8e</a:t>
            </a:r>
            <a:r>
              <a:rPr lang="zh-CN" altLang="en-US" sz="3499" b="1" i="0" baseline="3000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－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===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CO</a:t>
            </a:r>
            <a:r>
              <a:rPr lang="zh-CN" altLang="en-US" sz="3499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3499" b="1" i="0" baseline="30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＋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7H</a:t>
            </a:r>
            <a:r>
              <a:rPr lang="zh-CN" altLang="en-US" sz="3499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26" name="文本3"/>
          <p:cNvSpPr txBox="1"/>
          <p:nvPr/>
        </p:nvSpPr>
        <p:spPr>
          <a:xfrm>
            <a:off x="3168567" y="3805209"/>
            <a:ext cx="5115401" cy="85929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100"/>
              </a:lnSpc>
            </a:pPr>
            <a:r>
              <a:rPr lang="zh-CN" altLang="en-US" sz="25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2O</a:t>
            </a:r>
            <a:r>
              <a:rPr lang="zh-CN" altLang="en-US" sz="3399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599" b="1" i="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＋</a:t>
            </a:r>
            <a:r>
              <a:rPr lang="zh-CN" altLang="en-US" sz="25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8H</a:t>
            </a:r>
            <a:r>
              <a:rPr lang="zh-CN" altLang="en-US" sz="3399" b="1" i="0" baseline="3000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＋</a:t>
            </a:r>
            <a:r>
              <a:rPr lang="zh-CN" altLang="en-US" sz="2599" b="1" i="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＋</a:t>
            </a:r>
            <a:r>
              <a:rPr lang="zh-CN" altLang="en-US" sz="25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8e</a:t>
            </a:r>
            <a:r>
              <a:rPr lang="zh-CN" altLang="en-US" sz="3399" b="1" i="0" baseline="3000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－</a:t>
            </a:r>
            <a:r>
              <a:rPr lang="zh-CN" altLang="en-US" sz="2599" b="1" i="0" dirty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===</a:t>
            </a:r>
            <a:r>
              <a:rPr lang="zh-CN" altLang="en-US" sz="25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4H</a:t>
            </a:r>
            <a:r>
              <a:rPr lang="zh-CN" altLang="en-US" sz="3399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5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27" name="文本4"/>
          <p:cNvSpPr txBox="1"/>
          <p:nvPr/>
        </p:nvSpPr>
        <p:spPr>
          <a:xfrm>
            <a:off x="3070765" y="4316530"/>
            <a:ext cx="5720239" cy="88245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300"/>
              </a:lnSpc>
            </a:pP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CH</a:t>
            </a:r>
            <a:r>
              <a:rPr lang="zh-CN" altLang="en-US" sz="3499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－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8e</a:t>
            </a:r>
            <a:r>
              <a:rPr lang="zh-CN" altLang="en-US" sz="3499" b="1" i="0" baseline="3000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－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＋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2H</a:t>
            </a:r>
            <a:r>
              <a:rPr lang="zh-CN" altLang="en-US" sz="3499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===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CO</a:t>
            </a:r>
            <a:r>
              <a:rPr lang="zh-CN" altLang="en-US" sz="3499" b="1" i="0" baseline="-2500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＋</a:t>
            </a:r>
            <a:r>
              <a:rPr lang="zh-CN" altLang="en-US" sz="2699" b="1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8H</a:t>
            </a:r>
            <a:r>
              <a:rPr lang="zh-CN" altLang="en-US" sz="3499" b="1" i="0" baseline="30000" dirty="0">
                <a:solidFill>
                  <a:srgbClr val="C00000">
                    <a:alpha val="100000"/>
                  </a:srgbClr>
                </a:solidFill>
                <a:latin typeface="等线"/>
                <a:ea typeface="等线"/>
              </a:rPr>
              <a:t>＋</a:t>
            </a:r>
          </a:p>
        </p:txBody>
      </p:sp>
      <p:sp>
        <p:nvSpPr>
          <p:cNvPr id="28" name="文本5"/>
          <p:cNvSpPr txBox="1"/>
          <p:nvPr/>
        </p:nvSpPr>
        <p:spPr>
          <a:xfrm>
            <a:off x="418128" y="12173"/>
            <a:ext cx="4450080" cy="69675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 dirty="0">
                <a:solidFill>
                  <a:srgbClr val="0070C0">
                    <a:alpha val="100000"/>
                  </a:srgbClr>
                </a:solidFill>
                <a:latin typeface="微软雅黑"/>
                <a:ea typeface="微软雅黑"/>
              </a:rPr>
              <a:t>四、类比应用</a:t>
            </a:r>
          </a:p>
        </p:txBody>
      </p:sp>
      <p:sp>
        <p:nvSpPr>
          <p:cNvPr id="29" name="文本6"/>
          <p:cNvSpPr txBox="1"/>
          <p:nvPr/>
        </p:nvSpPr>
        <p:spPr>
          <a:xfrm>
            <a:off x="3279400" y="-505"/>
            <a:ext cx="4307681" cy="7214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黑体"/>
                <a:ea typeface="黑体"/>
              </a:rPr>
              <a:t>甲烷燃料电池</a:t>
            </a:r>
          </a:p>
        </p:txBody>
      </p:sp>
      <p:sp>
        <p:nvSpPr>
          <p:cNvPr id="30" name="文本7"/>
          <p:cNvSpPr txBox="1"/>
          <p:nvPr/>
        </p:nvSpPr>
        <p:spPr>
          <a:xfrm>
            <a:off x="3407435" y="3217650"/>
            <a:ext cx="3611023" cy="81227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CH</a:t>
            </a:r>
            <a:r>
              <a:rPr lang="zh-CN" altLang="en-US" sz="3192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等线"/>
                <a:ea typeface="等线"/>
              </a:rPr>
              <a:t>＋</a:t>
            </a: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2O</a:t>
            </a:r>
            <a:r>
              <a:rPr lang="zh-CN" altLang="en-US" sz="3192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===</a:t>
            </a: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CO</a:t>
            </a:r>
            <a:r>
              <a:rPr lang="zh-CN" altLang="en-US" sz="3192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等线"/>
                <a:ea typeface="等线"/>
              </a:rPr>
              <a:t>＋</a:t>
            </a: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2H</a:t>
            </a:r>
            <a:r>
              <a:rPr lang="zh-CN" altLang="en-US" sz="3192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1000">
    <p:push dir="l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27" grpId="0" animBg="1"/>
    </p:bldLst>
  </p:timing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382039" y="-60960"/>
            <a:ext cx="8692861" cy="44609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>课堂练习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>：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以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CH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OH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为燃料的燃料电池总反应和电极反应式的书写</a:t>
            </a:r>
          </a:p>
          <a:p>
            <a:pPr marL="0" algn="l">
              <a:lnSpc>
                <a:spcPts val="37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．酸性介质：</a:t>
            </a:r>
          </a:p>
          <a:p>
            <a:pPr marL="0" algn="l">
              <a:lnSpc>
                <a:spcPts val="37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总反应：</a:t>
            </a:r>
          </a:p>
          <a:p>
            <a:pPr marL="0" algn="l">
              <a:lnSpc>
                <a:spcPts val="37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负极：</a:t>
            </a:r>
          </a:p>
          <a:p>
            <a:pPr marL="0" algn="l">
              <a:lnSpc>
                <a:spcPts val="37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正极：</a:t>
            </a:r>
          </a:p>
          <a:p>
            <a:pPr marL="0" algn="l">
              <a:lnSpc>
                <a:spcPts val="25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．碱性介质：</a:t>
            </a:r>
          </a:p>
          <a:p>
            <a:pPr marL="0" algn="l">
              <a:lnSpc>
                <a:spcPts val="37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总反应：</a:t>
            </a:r>
          </a:p>
          <a:p>
            <a:pPr marL="0" algn="l">
              <a:lnSpc>
                <a:spcPts val="37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负极：</a:t>
            </a:r>
          </a:p>
          <a:p>
            <a:pPr marL="0" algn="l">
              <a:lnSpc>
                <a:spcPts val="37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正极：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1557293" y="3835101"/>
            <a:ext cx="3853079" cy="5829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+2H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O+4e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=4OH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</a:p>
        </p:txBody>
      </p:sp>
      <p:sp>
        <p:nvSpPr>
          <p:cNvPr id="4" name="文本3"/>
          <p:cNvSpPr txBox="1"/>
          <p:nvPr/>
        </p:nvSpPr>
        <p:spPr>
          <a:xfrm>
            <a:off x="1473463" y="3355963"/>
            <a:ext cx="6195201" cy="5829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2CH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OH+16OH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-12e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=2CO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+12H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5" name="文本4"/>
          <p:cNvSpPr txBox="1"/>
          <p:nvPr/>
        </p:nvSpPr>
        <p:spPr>
          <a:xfrm>
            <a:off x="1557293" y="2873513"/>
            <a:ext cx="4525025" cy="5829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2CH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OH+4OH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+3O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=2CO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+6H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6" name="文本5"/>
          <p:cNvSpPr txBox="1"/>
          <p:nvPr/>
        </p:nvSpPr>
        <p:spPr>
          <a:xfrm>
            <a:off x="1612359" y="1096207"/>
            <a:ext cx="4525025" cy="5829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2CH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OH+3O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=2CO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+4H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7" name="文本6"/>
          <p:cNvSpPr txBox="1"/>
          <p:nvPr/>
        </p:nvSpPr>
        <p:spPr>
          <a:xfrm>
            <a:off x="1557293" y="1555855"/>
            <a:ext cx="5668025" cy="5829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2CH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OH+2H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O-12e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=2CO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+12H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</a:t>
            </a:r>
          </a:p>
        </p:txBody>
      </p:sp>
      <p:sp>
        <p:nvSpPr>
          <p:cNvPr id="8" name="文本7"/>
          <p:cNvSpPr txBox="1"/>
          <p:nvPr/>
        </p:nvSpPr>
        <p:spPr>
          <a:xfrm>
            <a:off x="1557293" y="2018368"/>
            <a:ext cx="5162334" cy="5829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+4H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+4e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=2H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5" grpId="0" animBg="1"/>
      <p:bldP spid="3" grpId="0" animBg="1"/>
      <p:bldP spid="4" grpId="0" animBg="1"/>
    </p:bldLst>
  </p:timing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475228" y="643314"/>
            <a:ext cx="4772025" cy="381456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．熔融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Na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CO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介质：</a:t>
            </a:r>
          </a:p>
          <a:p>
            <a:pPr marL="0" algn="l">
              <a:lnSpc>
                <a:spcPts val="37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总反应：</a:t>
            </a:r>
          </a:p>
          <a:p>
            <a:pPr marL="0" algn="l">
              <a:lnSpc>
                <a:spcPts val="37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负极：</a:t>
            </a:r>
          </a:p>
          <a:p>
            <a:pPr marL="0" algn="l">
              <a:lnSpc>
                <a:spcPts val="50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正极（充入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CO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和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）：</a:t>
            </a:r>
          </a:p>
          <a:p>
            <a:pPr marL="0" algn="l">
              <a:lnSpc>
                <a:spcPts val="25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．熔融氧化物介质：</a:t>
            </a:r>
          </a:p>
          <a:p>
            <a:pPr marL="0" algn="l">
              <a:lnSpc>
                <a:spcPts val="37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总反应：</a:t>
            </a:r>
          </a:p>
          <a:p>
            <a:pPr marL="0" algn="l">
              <a:lnSpc>
                <a:spcPts val="37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负极：</a:t>
            </a:r>
          </a:p>
          <a:p>
            <a:pPr marL="0" algn="l">
              <a:lnSpc>
                <a:spcPts val="37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正极：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1598505" y="1101569"/>
            <a:ext cx="4525025" cy="5829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2CH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OH+3O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=2CO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+6H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4" name="文本3"/>
          <p:cNvSpPr txBox="1"/>
          <p:nvPr/>
        </p:nvSpPr>
        <p:spPr>
          <a:xfrm>
            <a:off x="1723513" y="2952810"/>
            <a:ext cx="4525025" cy="5829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2CH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OH+3O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=2CO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+6H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5" name="文本4"/>
          <p:cNvSpPr txBox="1"/>
          <p:nvPr/>
        </p:nvSpPr>
        <p:spPr>
          <a:xfrm>
            <a:off x="1723548" y="1577228"/>
            <a:ext cx="5057235" cy="8382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2CH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OH-12e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+6CO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=8CO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+4H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  <a:p>
            <a:pPr marL="0" algn="l"/>
          </a:p>
        </p:txBody>
      </p:sp>
      <p:sp>
        <p:nvSpPr>
          <p:cNvPr id="6" name="文本5"/>
          <p:cNvSpPr txBox="1"/>
          <p:nvPr/>
        </p:nvSpPr>
        <p:spPr>
          <a:xfrm>
            <a:off x="3316821" y="2094142"/>
            <a:ext cx="3298898" cy="5829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+4e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+2CO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=2CO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</a:p>
        </p:txBody>
      </p:sp>
      <p:sp>
        <p:nvSpPr>
          <p:cNvPr id="7" name="文本6"/>
          <p:cNvSpPr txBox="1"/>
          <p:nvPr/>
        </p:nvSpPr>
        <p:spPr>
          <a:xfrm>
            <a:off x="1598505" y="3416392"/>
            <a:ext cx="4282923" cy="5829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2CH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OH-12e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+6O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=2CO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+4H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8" name="文本7"/>
          <p:cNvSpPr txBox="1"/>
          <p:nvPr/>
        </p:nvSpPr>
        <p:spPr>
          <a:xfrm>
            <a:off x="1723548" y="3875030"/>
            <a:ext cx="2412207" cy="5829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2793" b="1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+4e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=2O</a:t>
            </a:r>
            <a:r>
              <a:rPr lang="zh-CN" altLang="en-US" sz="2793" b="1" i="0" baseline="30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 animBg="1"/>
      <p:bldP spid="4" grpId="0" animBg="1"/>
      <p:bldP spid="8" grpId="0" animBg="1"/>
      <p:bldP spid="7" grpId="0" animBg="1"/>
    </p:bldLst>
  </p:timing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812405" y="3874770"/>
            <a:ext cx="1331595" cy="1268730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991552" y="1256243"/>
            <a:ext cx="6117908" cy="345258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电解质溶液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:KOH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溶液</a:t>
            </a:r>
          </a:p>
          <a:p>
            <a:pPr marL="0" algn="l">
              <a:lnSpc>
                <a:spcPts val="54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总反应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:N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H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+O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=== N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+2H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/>
            </a:r>
          </a:p>
          <a:p>
            <a:pPr marL="0" algn="l">
              <a:lnSpc>
                <a:spcPts val="53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正极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:</a:t>
            </a:r>
            <a:r>
              <a:rPr lang="zh-CN" altLang="en-US" sz="3990" b="0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/>
            </a:r>
          </a:p>
          <a:p>
            <a:pPr marL="0" algn="l">
              <a:lnSpc>
                <a:spcPts val="53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负极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:</a:t>
            </a:r>
          </a:p>
          <a:p>
            <a:pPr marL="0" algn="l"/>
          </a:p>
        </p:txBody>
      </p:sp>
      <p:sp>
        <p:nvSpPr>
          <p:cNvPr id="6" name="文本2"/>
          <p:cNvSpPr txBox="1"/>
          <p:nvPr/>
        </p:nvSpPr>
        <p:spPr>
          <a:xfrm>
            <a:off x="1649035" y="656149"/>
            <a:ext cx="4665345" cy="7214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黑体"/>
                <a:ea typeface="黑体"/>
              </a:rPr>
              <a:t>碱性肼燃料电池</a:t>
            </a:r>
          </a:p>
        </p:txBody>
      </p:sp>
      <p:sp>
        <p:nvSpPr>
          <p:cNvPr id="7" name="文本3"/>
          <p:cNvSpPr txBox="1"/>
          <p:nvPr/>
        </p:nvSpPr>
        <p:spPr>
          <a:xfrm>
            <a:off x="2191102" y="2479196"/>
            <a:ext cx="3993833" cy="83933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2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+2H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O+4e</a:t>
            </a:r>
            <a:r>
              <a:rPr lang="zh-CN" altLang="en-US" sz="3990" b="0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=== 4OH</a:t>
            </a:r>
            <a:r>
              <a:rPr lang="zh-CN" altLang="en-US" sz="3990" b="0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</a:p>
        </p:txBody>
      </p:sp>
      <p:sp>
        <p:nvSpPr>
          <p:cNvPr id="8" name="文本4"/>
          <p:cNvSpPr txBox="1"/>
          <p:nvPr/>
        </p:nvSpPr>
        <p:spPr>
          <a:xfrm>
            <a:off x="2190817" y="3221222"/>
            <a:ext cx="6343650" cy="83933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200"/>
              </a:lnSpc>
            </a:pP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N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H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+4OH</a:t>
            </a:r>
            <a:r>
              <a:rPr lang="zh-CN" altLang="en-US" sz="3990" b="0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-4e</a:t>
            </a:r>
            <a:r>
              <a:rPr lang="zh-CN" altLang="en-US" sz="3990" b="0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=== </a:t>
            </a:r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N</a:t>
            </a:r>
            <a:r>
              <a:rPr lang="zh-CN" altLang="en-US" sz="3990" b="0" i="0" baseline="-2500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↑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+4H</a:t>
            </a:r>
            <a:r>
              <a:rPr lang="zh-CN" altLang="en-US" sz="3990" b="0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76865" y="2653191"/>
            <a:ext cx="5173980" cy="155241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5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>1.危害:废旧电池中常含有重金属、酸和碱等物质,如随意丢弃,会对生态环境和人体健康造成危害。</a:t>
            </a:r>
          </a:p>
          <a:p>
            <a:pPr marL="0" algn="l">
              <a:lnSpc>
                <a:spcPts val="2500"/>
              </a:lnSpc>
            </a:pPr>
            <a:r>
              <a:rPr lang="zh-CN" altLang="en-US" sz="2100" b="1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>2.处理方法:回收处理。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2763842" y="-86329"/>
            <a:ext cx="3416290" cy="62908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0" i="0" dirty="0">
                <a:solidFill>
                  <a:srgbClr val="0C1CE6">
                    <a:alpha val="100000"/>
                  </a:srgbClr>
                </a:solidFill>
                <a:latin typeface="华文新魏"/>
                <a:ea typeface="华文新魏"/>
              </a:rPr>
              <a:t>废旧电池的危害与处理</a:t>
            </a:r>
          </a:p>
        </p:txBody>
      </p:sp>
      <p:sp>
        <p:nvSpPr>
          <p:cNvPr id="4" name="文本3"/>
          <p:cNvSpPr txBox="1"/>
          <p:nvPr/>
        </p:nvSpPr>
        <p:spPr>
          <a:xfrm>
            <a:off x="104775" y="381672"/>
            <a:ext cx="8997315" cy="247574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    电池在许多方面都有应用， 军事上应用,  移动装置上的应用 ，居民家庭的应用，空间领域的应用 ，运输上的应用等。</a:t>
            </a:r>
            <a:r>
              <a:rPr lang="zh-CN" altLang="en-US" sz="1800" b="1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>一颗钮扣电池就能污染大约60万升水，相当于一个人一生的用水量，一节1号电池烂在土壤中，能使1平方米的土地失去农业利用价值。</a:t>
            </a:r>
          </a:p>
          <a:p>
            <a:pPr marL="0" algn="l">
              <a:lnSpc>
                <a:spcPts val="2100"/>
              </a:lnSpc>
            </a:pPr>
            <a:r>
              <a: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    早在1971年召开的国际环境会议上，就提出了对环境污染最严重的五大害：汞、镉、铅、滴滴涕（DDT）和多氯联苯（PCB），其中与电池污染相关的就有三种，即汞、镉、铅。上述三种金属广泛存在于电池中，使用者丢弃后，电池在环境中自然腐蚀，大部分有害物质以各种形态进入环境中，直接污染水资源，再通过食物链进入人体，危害着人们的健康生活。</a:t>
            </a:r>
          </a:p>
        </p:txBody>
      </p:sp>
      <p:sp>
        <p:nvSpPr>
          <p:cNvPr id="5" name="文本4"/>
          <p:cNvSpPr txBox="1"/>
          <p:nvPr/>
        </p:nvSpPr>
        <p:spPr>
          <a:xfrm>
            <a:off x="276865" y="4086833"/>
            <a:ext cx="4451985" cy="53578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1" i="0" dirty="0">
                <a:solidFill>
                  <a:srgbClr val="3333FF">
                    <a:alpha val="100000"/>
                  </a:srgbClr>
                </a:solidFill>
                <a:latin typeface="华文新魏"/>
                <a:ea typeface="华文新魏"/>
              </a:rPr>
              <a:t>既可以减少环境污染，又可以节约资源。</a:t>
            </a:r>
          </a:p>
        </p:txBody>
      </p:sp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254" y="2570582"/>
            <a:ext cx="2759716" cy="18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708887" y="3805457"/>
            <a:ext cx="1404823" cy="1338501"/>
          </a:xfrm>
          <a:prstGeom prst="rect">
            <a:avLst/>
          </a:prstGeom>
        </p:spPr>
      </p:pic>
      <p:pic>
        <p:nvPicPr>
          <p:cNvPr id="5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747" y="895398"/>
            <a:ext cx="7428443" cy="4178503"/>
          </a:xfrm>
          <a:prstGeom prst="rect">
            <a:avLst/>
          </a:prstGeom>
        </p:spPr>
      </p:pic>
      <p:sp>
        <p:nvSpPr>
          <p:cNvPr id="6" name="文本1"/>
          <p:cNvSpPr txBox="1"/>
          <p:nvPr/>
        </p:nvSpPr>
        <p:spPr>
          <a:xfrm>
            <a:off x="2389518" y="68790"/>
            <a:ext cx="4051300" cy="82743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99" b="0" i="0" dirty="0">
                <a:solidFill>
                  <a:srgbClr val="FFEE00">
                    <a:alpha val="100000"/>
                  </a:srgbClr>
                </a:solidFill>
                <a:latin typeface="微软雅黑"/>
                <a:ea typeface="微软雅黑"/>
              </a:rPr>
              <a:t>生活中的燃料电池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349596" y="358645"/>
            <a:ext cx="4073652" cy="995384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6200"/>
              </a:lnSpc>
            </a:pPr>
            <a:r>
              <a:rPr lang="zh-CN" altLang="en-US" sz="395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课堂反馈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188075" y="1437385"/>
            <a:ext cx="8949170" cy="3043503"/>
          </a:xfrm>
          <a:prstGeom prst="rect">
            <a:avLst/>
          </a:prstGeom>
          <a:noFill/>
        </p:spPr>
        <p:txBody>
          <a:bodyPr anchor="t"/>
          <a:lstStyle/>
          <a:p>
            <a:pPr marL="-713740" algn="l">
              <a:lnSpc>
                <a:spcPts val="3700"/>
              </a:lnSpc>
              <a:buFont typeface="Arial"/>
              <a:buChar char=" "/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．下列说法中正确的是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(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　　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)</a:t>
            </a:r>
          </a:p>
          <a:p>
            <a:pPr marL="-713740" algn="l">
              <a:lnSpc>
                <a:spcPts val="3700"/>
              </a:lnSpc>
              <a:buFont typeface="Arial"/>
              <a:buChar char=" "/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．碱性锌锰电池是二次电池</a:t>
            </a:r>
          </a:p>
          <a:p>
            <a:pPr marL="-713740" algn="l">
              <a:lnSpc>
                <a:spcPts val="3700"/>
              </a:lnSpc>
              <a:buFont typeface="Arial"/>
              <a:buChar char=" "/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．铅蓄电池是一次电池</a:t>
            </a:r>
          </a:p>
          <a:p>
            <a:pPr marL="-713740" algn="l">
              <a:lnSpc>
                <a:spcPts val="3700"/>
              </a:lnSpc>
              <a:buFont typeface="Arial"/>
              <a:buChar char=" "/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．二次电池又叫蓄电池，它放电后可以再充电使活性物质获得再生</a:t>
            </a:r>
          </a:p>
          <a:p>
            <a:pPr marL="-713740" algn="l">
              <a:lnSpc>
                <a:spcPts val="3700"/>
              </a:lnSpc>
              <a:buFont typeface="Arial"/>
              <a:buChar char=" "/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．燃料电池的活性物质储存在电池内</a:t>
            </a:r>
          </a:p>
        </p:txBody>
      </p:sp>
      <p:sp>
        <p:nvSpPr>
          <p:cNvPr id="4" name="文本3"/>
          <p:cNvSpPr txBox="1"/>
          <p:nvPr/>
        </p:nvSpPr>
        <p:spPr>
          <a:xfrm>
            <a:off x="3750555" y="1523178"/>
            <a:ext cx="1090136" cy="62817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1" i="0" dirty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494301" y="761728"/>
            <a:ext cx="8317364" cy="396001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、锂电池是一代新型高能电池，它以质量轻、能量高而受到了普遍重视，目前已研制成功多种锂电池，某种锂电池的总反应为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Li + MnO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=LiMnO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,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下列说法正确的是（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）</a:t>
            </a:r>
          </a:p>
          <a:p>
            <a:pPr marL="0" algn="l">
              <a:lnSpc>
                <a:spcPts val="50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、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Li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是正极，电极反应为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Li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－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e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 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=Li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</a:t>
            </a:r>
          </a:p>
          <a:p>
            <a:pPr marL="0" algn="l">
              <a:lnSpc>
                <a:spcPts val="50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、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Li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是负极，电极反应为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Li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－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e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 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=Li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</a:t>
            </a:r>
          </a:p>
          <a:p>
            <a:pPr marL="0" algn="l">
              <a:lnSpc>
                <a:spcPts val="50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、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Li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是负极，电极反应为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MnO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 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+e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=MnO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 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–</a:t>
            </a:r>
          </a:p>
          <a:p>
            <a:pPr marL="0" algn="l">
              <a:lnSpc>
                <a:spcPts val="50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、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Li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是负极，电极反应为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Li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－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2e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 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 Li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2+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4799258" y="1793212"/>
            <a:ext cx="585788" cy="67151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1" i="0" dirty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16" y="187838"/>
            <a:ext cx="8634412" cy="4488656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722557" y="1599248"/>
            <a:ext cx="585788" cy="67151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1" i="0" dirty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-26670" y="202826"/>
            <a:ext cx="8976880" cy="419531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、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一种新型燃料电池，一极通入空气，另一极通入丁烷气体；电解质是掺杂氧化钇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(Y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的氧化锆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(ZrO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晶体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,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在熔融状态下能传导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.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下列对该燃料电池说法正确的是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(       )</a:t>
            </a:r>
          </a:p>
          <a:p>
            <a:pPr marL="0" algn="l">
              <a:lnSpc>
                <a:spcPts val="50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A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．电池的总反应是：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2C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H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10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+13O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→8CO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+10H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  <a:p>
            <a:pPr marL="0" algn="l">
              <a:lnSpc>
                <a:spcPts val="50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B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．在熔融电解质中，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由负极移向正极</a:t>
            </a:r>
          </a:p>
          <a:p>
            <a:pPr marL="0" algn="l">
              <a:lnSpc>
                <a:spcPts val="50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C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．通入空气一极是正极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,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电极反应为：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+ 2H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 + 4e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 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 4OH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</a:p>
          <a:p>
            <a:pPr marL="0" algn="l">
              <a:lnSpc>
                <a:spcPts val="5000"/>
              </a:lnSpc>
            </a:pP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D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．通入丁烷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—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极是正极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,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电极反应为：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H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10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+26e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+13O</a:t>
            </a:r>
            <a:r>
              <a:rPr lang="zh-CN" altLang="en-US" sz="2793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2-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=4CO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+5H</a:t>
            </a:r>
            <a:r>
              <a:rPr lang="zh-CN" altLang="en-US" sz="2793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3205326" y="1372316"/>
            <a:ext cx="644345" cy="62507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1" i="0" dirty="0">
                <a:solidFill>
                  <a:srgbClr val="FF0000">
                    <a:alpha val="100000"/>
                  </a:srgbClr>
                </a:solidFill>
                <a:latin typeface="等线"/>
                <a:ea typeface="等线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812405" y="3874770"/>
            <a:ext cx="1331595" cy="1268730"/>
          </a:xfrm>
          <a:prstGeom prst="rect">
            <a:avLst/>
          </a:prstGeom>
        </p:spPr>
      </p:pic>
      <p:pic>
        <p:nvPicPr>
          <p:cNvPr id="5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58" y="1046743"/>
            <a:ext cx="7568012" cy="324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812405" y="3874770"/>
            <a:ext cx="1331595" cy="1268730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100013" y="9525"/>
            <a:ext cx="3123724" cy="68030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1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一．燃料电池</a:t>
            </a:r>
          </a:p>
        </p:txBody>
      </p:sp>
      <p:sp>
        <p:nvSpPr>
          <p:cNvPr id="6" name="文本2"/>
          <p:cNvSpPr txBox="1"/>
          <p:nvPr/>
        </p:nvSpPr>
        <p:spPr>
          <a:xfrm>
            <a:off x="1087698" y="2615689"/>
            <a:ext cx="5598319" cy="184353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6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燃料电池不是把还原剂、氧化剂物质全部贮藏在电池内，而是在工作时，不断从外界输入，同时将电极反应产物不断排出电池。</a:t>
            </a:r>
          </a:p>
        </p:txBody>
      </p:sp>
      <p:pic>
        <p:nvPicPr>
          <p:cNvPr id="7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48" y="844391"/>
            <a:ext cx="2662142" cy="2769489"/>
          </a:xfrm>
          <a:prstGeom prst="rect">
            <a:avLst/>
          </a:prstGeom>
        </p:spPr>
      </p:pic>
      <p:sp>
        <p:nvSpPr>
          <p:cNvPr id="8" name="文本3"/>
          <p:cNvSpPr txBox="1"/>
          <p:nvPr/>
        </p:nvSpPr>
        <p:spPr>
          <a:xfrm>
            <a:off x="71504" y="767067"/>
            <a:ext cx="1257300" cy="6598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18122E">
                    <a:alpha val="100000"/>
                  </a:srgbClr>
                </a:solidFill>
                <a:latin typeface="微软雅黑"/>
                <a:ea typeface="微软雅黑"/>
              </a:rPr>
              <a:t>定义：</a:t>
            </a:r>
          </a:p>
        </p:txBody>
      </p:sp>
      <p:sp>
        <p:nvSpPr>
          <p:cNvPr id="9" name="文本4"/>
          <p:cNvSpPr txBox="1"/>
          <p:nvPr/>
        </p:nvSpPr>
        <p:spPr>
          <a:xfrm>
            <a:off x="1088136" y="767096"/>
            <a:ext cx="5166722" cy="15481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0" i="0" dirty="0">
                <a:solidFill>
                  <a:srgbClr val="18122E">
                    <a:alpha val="100000"/>
                  </a:srgbClr>
                </a:solidFill>
                <a:latin typeface="微软雅黑"/>
                <a:ea typeface="微软雅黑"/>
              </a:rPr>
              <a:t>利用</a:t>
            </a:r>
            <a:r>
              <a:rPr lang="zh-CN" altLang="en-US" sz="26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燃料</a:t>
            </a:r>
            <a:r>
              <a:rPr lang="zh-CN" altLang="en-US" sz="2699" b="0" i="0" dirty="0">
                <a:solidFill>
                  <a:srgbClr val="18122E">
                    <a:alpha val="100000"/>
                  </a:srgbClr>
                </a:solidFill>
                <a:latin typeface="微软雅黑"/>
                <a:ea typeface="微软雅黑"/>
              </a:rPr>
              <a:t>和</a:t>
            </a:r>
            <a:r>
              <a:rPr lang="zh-CN" altLang="en-US" sz="26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氧化剂</a:t>
            </a:r>
            <a:r>
              <a:rPr lang="zh-CN" altLang="en-US" sz="2699" b="0" i="0" dirty="0">
                <a:solidFill>
                  <a:srgbClr val="18122E">
                    <a:alpha val="100000"/>
                  </a:srgbClr>
                </a:solidFill>
                <a:latin typeface="微软雅黑"/>
                <a:ea typeface="微软雅黑"/>
              </a:rPr>
              <a:t>之间发生的氧化还原反应，将</a:t>
            </a:r>
            <a:r>
              <a:rPr lang="zh-CN" altLang="en-US" sz="26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化学能</a:t>
            </a:r>
            <a:r>
              <a:rPr lang="zh-CN" altLang="en-US" sz="2699" b="0" i="0" dirty="0">
                <a:solidFill>
                  <a:srgbClr val="18122E">
                    <a:alpha val="100000"/>
                  </a:srgbClr>
                </a:solidFill>
                <a:latin typeface="微软雅黑"/>
                <a:ea typeface="微软雅黑"/>
              </a:rPr>
              <a:t>直接转化为</a:t>
            </a:r>
            <a:r>
              <a:rPr lang="zh-CN" altLang="en-US" sz="26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电能</a:t>
            </a:r>
            <a:r>
              <a:rPr lang="zh-CN" altLang="en-US" sz="2699" b="0" i="0" dirty="0">
                <a:solidFill>
                  <a:srgbClr val="18122E">
                    <a:alpha val="100000"/>
                  </a:srgbClr>
                </a:solidFill>
                <a:latin typeface="微软雅黑"/>
                <a:ea typeface="微软雅黑"/>
              </a:rPr>
              <a:t>的化学电源</a:t>
            </a:r>
          </a:p>
        </p:txBody>
      </p:sp>
      <p:sp>
        <p:nvSpPr>
          <p:cNvPr id="10" name="文本5"/>
          <p:cNvSpPr txBox="1"/>
          <p:nvPr/>
        </p:nvSpPr>
        <p:spPr>
          <a:xfrm>
            <a:off x="3934" y="2615241"/>
            <a:ext cx="1257300" cy="6598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18122E">
                    <a:alpha val="100000"/>
                  </a:srgbClr>
                </a:solidFill>
                <a:latin typeface="微软雅黑"/>
                <a:ea typeface="微软雅黑"/>
              </a:rPr>
              <a:t>特点：</a:t>
            </a:r>
          </a:p>
        </p:txBody>
      </p:sp>
      <p:sp>
        <p:nvSpPr>
          <p:cNvPr id="11" name="文本6"/>
          <p:cNvSpPr txBox="1"/>
          <p:nvPr/>
        </p:nvSpPr>
        <p:spPr>
          <a:xfrm>
            <a:off x="212665" y="4458538"/>
            <a:ext cx="8443912" cy="64306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优点：能量转化效率高(</a:t>
            </a: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>＞80%)</a:t>
            </a:r>
            <a:r>
              <a:rPr lang="zh-CN" altLang="en-US" sz="26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、无污染、运行噪音小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6" grpId="0" animBg="1"/>
      <p:bldP spid="11" grpId="0" animBg="1"/>
    </p:bldLst>
  </p:timing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812405" y="3874770"/>
            <a:ext cx="1331595" cy="1268730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100013" y="9525"/>
            <a:ext cx="3123724" cy="68030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1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二．模型建构</a:t>
            </a:r>
          </a:p>
        </p:txBody>
      </p:sp>
      <p:pic>
        <p:nvPicPr>
          <p:cNvPr id="6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953" y="563004"/>
            <a:ext cx="2652998" cy="3185179"/>
          </a:xfrm>
          <a:prstGeom prst="rect">
            <a:avLst/>
          </a:prstGeom>
        </p:spPr>
      </p:pic>
      <p:sp>
        <p:nvSpPr>
          <p:cNvPr id="7" name="形状1"/>
          <p:cNvSpPr txBox="1"/>
          <p:nvPr/>
        </p:nvSpPr>
        <p:spPr>
          <a:xfrm>
            <a:off x="3812877" y="2250415"/>
            <a:ext cx="483079" cy="879894"/>
          </a:xfrm>
          <a:custGeom>
            <a:avLst/>
            <a:gdLst>
              <a:gd name="connsiteX0" fmla="*/ 241540 w 483079"/>
              <a:gd name="connsiteY0" fmla="*/ 0 h 879894"/>
              <a:gd name="connsiteX1" fmla="*/ 374938 w 483079"/>
              <a:gd name="connsiteY1" fmla="*/ 0 h 879894"/>
              <a:gd name="connsiteX2" fmla="*/ 483079 w 483079"/>
              <a:gd name="connsiteY2" fmla="*/ 682923 h 879894"/>
              <a:gd name="connsiteX3" fmla="*/ 108141 w 483079"/>
              <a:gd name="connsiteY3" fmla="*/ 879894 h 879894"/>
              <a:gd name="connsiteX4" fmla="*/ 0 w 483079"/>
              <a:gd name="connsiteY4" fmla="*/ 196971 h 87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079" h="879894">
                <a:moveTo>
                  <a:pt x="241540" y="0"/>
                </a:moveTo>
                <a:cubicBezTo>
                  <a:pt x="374938" y="0"/>
                  <a:pt x="483079" y="196971"/>
                  <a:pt x="483079" y="439947"/>
                </a:cubicBezTo>
                <a:cubicBezTo>
                  <a:pt x="483079" y="682923"/>
                  <a:pt x="374938" y="879894"/>
                  <a:pt x="241540" y="879894"/>
                </a:cubicBezTo>
                <a:cubicBezTo>
                  <a:pt x="108141" y="879894"/>
                  <a:pt x="0" y="682923"/>
                  <a:pt x="0" y="439947"/>
                </a:cubicBezTo>
                <a:cubicBezTo>
                  <a:pt x="0" y="196971"/>
                  <a:pt x="108141" y="0"/>
                  <a:pt x="241540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2"/>
          <p:cNvSpPr txBox="1"/>
          <p:nvPr/>
        </p:nvSpPr>
        <p:spPr>
          <a:xfrm flipH="1" flipV="1">
            <a:off x="3027872" y="1982997"/>
            <a:ext cx="776377" cy="664234"/>
          </a:xfrm>
          <a:prstGeom prst="line"/>
          <a:solidFill>
            <a:srgbClr val="FFFFFF">
              <a:alpha val="0"/>
            </a:srgbClr>
          </a:solidFill>
          <a:ln w="28575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文本2"/>
          <p:cNvSpPr txBox="1"/>
          <p:nvPr/>
        </p:nvSpPr>
        <p:spPr>
          <a:xfrm>
            <a:off x="881367" y="802977"/>
            <a:ext cx="2027177" cy="20271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399" b="1" i="0" dirty="0">
                <a:solidFill>
                  <a:srgbClr val="000000">
                    <a:alpha val="100000"/>
                  </a:srgbClr>
                </a:solidFill>
                <a:effectLst>
                  <a:outerShdw blurRad="476250" dist="0" dir="8100000" rotWithShape="0">
                    <a:srgbClr val="00E6FF">
                      <a:alpha val="51000"/>
                    </a:srgbClr>
                  </a:outerShdw>
                </a:effectLst>
                <a:latin typeface="微软雅黑"/>
                <a:ea typeface="微软雅黑"/>
              </a:rPr>
              <a:t>氢气、烃类、肼（N</a:t>
            </a:r>
            <a:r>
              <a:rPr lang="zh-CN" altLang="en-US" sz="2399" b="1" i="0" baseline="-25000" dirty="0">
                <a:solidFill>
                  <a:srgbClr val="000000">
                    <a:alpha val="100000"/>
                  </a:srgbClr>
                </a:solidFill>
                <a:effectLst>
                  <a:outerShdw blurRad="476250" dist="0" dir="8100000" rotWithShape="0">
                    <a:srgbClr val="00E6FF">
                      <a:alpha val="51000"/>
                    </a:srgbClr>
                  </a:outerShdw>
                </a:effectLst>
                <a:latin typeface="微软雅黑"/>
                <a:ea typeface="微软雅黑"/>
              </a:rPr>
              <a:t>2</a:t>
            </a:r>
            <a:r>
              <a:rPr lang="zh-CN" altLang="en-US" sz="2399" b="1" i="0" dirty="0">
                <a:solidFill>
                  <a:srgbClr val="000000">
                    <a:alpha val="100000"/>
                  </a:srgbClr>
                </a:solidFill>
                <a:effectLst>
                  <a:outerShdw blurRad="476250" dist="0" dir="8100000" rotWithShape="0">
                    <a:srgbClr val="00E6FF">
                      <a:alpha val="51000"/>
                    </a:srgbClr>
                  </a:outerShdw>
                </a:effectLst>
                <a:latin typeface="微软雅黑"/>
                <a:ea typeface="微软雅黑"/>
              </a:rPr>
              <a:t>H</a:t>
            </a:r>
            <a:r>
              <a:rPr lang="zh-CN" altLang="en-US" sz="2399" b="1" i="0" baseline="-25000" dirty="0">
                <a:solidFill>
                  <a:srgbClr val="000000">
                    <a:alpha val="100000"/>
                  </a:srgbClr>
                </a:solidFill>
                <a:effectLst>
                  <a:outerShdw blurRad="476250" dist="0" dir="8100000" rotWithShape="0">
                    <a:srgbClr val="00E6FF">
                      <a:alpha val="51000"/>
                    </a:srgbClr>
                  </a:outerShdw>
                </a:effectLst>
                <a:latin typeface="微软雅黑"/>
                <a:ea typeface="微软雅黑"/>
              </a:rPr>
              <a:t>4</a:t>
            </a:r>
            <a:r>
              <a:rPr lang="zh-CN" altLang="en-US" sz="2399" b="1" i="0" dirty="0">
                <a:solidFill>
                  <a:srgbClr val="000000">
                    <a:alpha val="100000"/>
                  </a:srgbClr>
                </a:solidFill>
                <a:effectLst>
                  <a:outerShdw blurRad="476250" dist="0" dir="8100000" rotWithShape="0">
                    <a:srgbClr val="00E6FF">
                      <a:alpha val="51000"/>
                    </a:srgbClr>
                  </a:outerShdw>
                </a:effectLst>
                <a:latin typeface="微软雅黑"/>
                <a:ea typeface="微软雅黑"/>
              </a:rPr>
              <a:t>）</a:t>
            </a:r>
          </a:p>
          <a:p>
            <a:pPr marL="0" algn="l">
              <a:lnSpc>
                <a:spcPts val="2800"/>
              </a:lnSpc>
            </a:pPr>
            <a:r>
              <a:rPr lang="zh-CN" altLang="en-US" sz="2399" b="1" i="0" dirty="0">
                <a:solidFill>
                  <a:srgbClr val="000000">
                    <a:alpha val="100000"/>
                  </a:srgbClr>
                </a:solidFill>
                <a:effectLst>
                  <a:outerShdw blurRad="476250" dist="0" dir="8100000" rotWithShape="0">
                    <a:srgbClr val="00E6FF">
                      <a:alpha val="51000"/>
                    </a:srgbClr>
                  </a:outerShdw>
                </a:effectLst>
                <a:latin typeface="微软雅黑"/>
                <a:ea typeface="微软雅黑"/>
              </a:rPr>
              <a:t>、甲醇、氨、煤气等液态或气态的燃料。</a:t>
            </a:r>
          </a:p>
        </p:txBody>
      </p:sp>
      <p:sp>
        <p:nvSpPr>
          <p:cNvPr id="10" name="形状3"/>
          <p:cNvSpPr txBox="1"/>
          <p:nvPr/>
        </p:nvSpPr>
        <p:spPr>
          <a:xfrm>
            <a:off x="4722952" y="2250748"/>
            <a:ext cx="483079" cy="879891"/>
          </a:xfrm>
          <a:custGeom>
            <a:avLst/>
            <a:gdLst>
              <a:gd name="connsiteX0" fmla="*/ 241540 w 483079"/>
              <a:gd name="connsiteY0" fmla="*/ 0 h 879891"/>
              <a:gd name="connsiteX1" fmla="*/ 374938 w 483079"/>
              <a:gd name="connsiteY1" fmla="*/ 0 h 879891"/>
              <a:gd name="connsiteX2" fmla="*/ 483079 w 483079"/>
              <a:gd name="connsiteY2" fmla="*/ 682921 h 879891"/>
              <a:gd name="connsiteX3" fmla="*/ 108141 w 483079"/>
              <a:gd name="connsiteY3" fmla="*/ 879891 h 879891"/>
              <a:gd name="connsiteX4" fmla="*/ 0 w 483079"/>
              <a:gd name="connsiteY4" fmla="*/ 196970 h 87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079" h="879891">
                <a:moveTo>
                  <a:pt x="241540" y="0"/>
                </a:moveTo>
                <a:cubicBezTo>
                  <a:pt x="374938" y="0"/>
                  <a:pt x="483079" y="196970"/>
                  <a:pt x="483079" y="439945"/>
                </a:cubicBezTo>
                <a:cubicBezTo>
                  <a:pt x="483079" y="682921"/>
                  <a:pt x="374938" y="879891"/>
                  <a:pt x="241540" y="879891"/>
                </a:cubicBezTo>
                <a:cubicBezTo>
                  <a:pt x="108141" y="879891"/>
                  <a:pt x="0" y="682921"/>
                  <a:pt x="0" y="439945"/>
                </a:cubicBezTo>
                <a:cubicBezTo>
                  <a:pt x="0" y="196970"/>
                  <a:pt x="108141" y="0"/>
                  <a:pt x="241540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4"/>
          <p:cNvSpPr txBox="1"/>
          <p:nvPr/>
        </p:nvSpPr>
        <p:spPr>
          <a:xfrm flipV="1">
            <a:off x="5236234" y="1974371"/>
            <a:ext cx="767751" cy="672860"/>
          </a:xfrm>
          <a:prstGeom prst="line"/>
          <a:solidFill>
            <a:srgbClr val="FFFFFF">
              <a:alpha val="0"/>
            </a:srgbClr>
          </a:solidFill>
          <a:ln w="28575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文本3"/>
          <p:cNvSpPr txBox="1"/>
          <p:nvPr/>
        </p:nvSpPr>
        <p:spPr>
          <a:xfrm>
            <a:off x="6028087" y="1353950"/>
            <a:ext cx="1784890" cy="9251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399" b="1" i="0" dirty="0">
                <a:solidFill>
                  <a:srgbClr val="000000">
                    <a:alpha val="100000"/>
                  </a:srgbClr>
                </a:solidFill>
                <a:effectLst>
                  <a:outerShdw blurRad="476250" dist="0" dir="8100000" rotWithShape="0">
                    <a:srgbClr val="00E6FF">
                      <a:alpha val="51000"/>
                    </a:srgbClr>
                  </a:outerShdw>
                </a:effectLst>
                <a:latin typeface="微软雅黑"/>
                <a:ea typeface="微软雅黑"/>
              </a:rPr>
              <a:t>正极一般为氧气</a:t>
            </a:r>
          </a:p>
        </p:txBody>
      </p:sp>
      <p:sp>
        <p:nvSpPr>
          <p:cNvPr id="13" name="文本4"/>
          <p:cNvSpPr txBox="1"/>
          <p:nvPr/>
        </p:nvSpPr>
        <p:spPr>
          <a:xfrm>
            <a:off x="370932" y="3747526"/>
            <a:ext cx="8324850" cy="98361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3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铂电极：电极本身不反应，电极材料可以相同，常在电极表                 面镀一层细小的铂粉，因为铂吸附气体的能力强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812405" y="3874770"/>
            <a:ext cx="1331595" cy="1268730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100013" y="9525"/>
            <a:ext cx="3123724" cy="68030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1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三．原理分析</a:t>
            </a:r>
          </a:p>
        </p:txBody>
      </p:sp>
      <p:sp>
        <p:nvSpPr>
          <p:cNvPr id="6" name="文本2"/>
          <p:cNvSpPr txBox="1"/>
          <p:nvPr/>
        </p:nvSpPr>
        <p:spPr>
          <a:xfrm>
            <a:off x="2982116" y="53369"/>
            <a:ext cx="5786628" cy="6366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1" i="0" dirty="0">
                <a:solidFill>
                  <a:srgbClr val="006EFF">
                    <a:alpha val="100000"/>
                  </a:srgbClr>
                </a:solidFill>
                <a:latin typeface="华文楷体"/>
                <a:ea typeface="华文楷体"/>
              </a:rPr>
              <a:t>如何书写燃料电池的电极反应方程式</a:t>
            </a:r>
          </a:p>
        </p:txBody>
      </p:sp>
      <p:sp>
        <p:nvSpPr>
          <p:cNvPr id="7" name="文本3"/>
          <p:cNvSpPr txBox="1"/>
          <p:nvPr/>
        </p:nvSpPr>
        <p:spPr>
          <a:xfrm>
            <a:off x="180889" y="828246"/>
            <a:ext cx="1900238" cy="6531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1.构建框架</a:t>
            </a:r>
          </a:p>
        </p:txBody>
      </p:sp>
      <p:sp>
        <p:nvSpPr>
          <p:cNvPr id="8" name="文本4"/>
          <p:cNvSpPr txBox="1"/>
          <p:nvPr/>
        </p:nvSpPr>
        <p:spPr>
          <a:xfrm>
            <a:off x="154067" y="1570720"/>
            <a:ext cx="3725294" cy="197497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负极--xe</a:t>
            </a:r>
            <a:r>
              <a:rPr lang="zh-CN" altLang="en-US" sz="2699" b="1" i="0" baseline="3000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-</a:t>
            </a:r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==负极产物</a:t>
            </a:r>
          </a:p>
          <a:p>
            <a:pPr marL="0" algn="l"/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/>
            </a:r>
          </a:p>
          <a:p>
            <a:pPr marL="0" algn="l"/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/>
            </a:r>
          </a:p>
          <a:p>
            <a:pPr marL="0" algn="l"/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正极+xe</a:t>
            </a:r>
            <a:r>
              <a:rPr lang="zh-CN" altLang="en-US" sz="2699" b="1" i="0" baseline="3000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-</a:t>
            </a:r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==正极产物</a:t>
            </a:r>
          </a:p>
        </p:txBody>
      </p:sp>
      <p:sp>
        <p:nvSpPr>
          <p:cNvPr id="9" name="文本5"/>
          <p:cNvSpPr txBox="1"/>
          <p:nvPr/>
        </p:nvSpPr>
        <p:spPr>
          <a:xfrm>
            <a:off x="454190" y="2232022"/>
            <a:ext cx="2416016" cy="6531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2H</a:t>
            </a:r>
            <a:r>
              <a:rPr lang="zh-CN" altLang="en-US" sz="2799" b="1" i="0" baseline="-25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2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--4e</a:t>
            </a:r>
            <a:r>
              <a:rPr lang="zh-CN" altLang="en-US" sz="2799" b="1" i="0" baseline="30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-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==4H</a:t>
            </a:r>
            <a:r>
              <a:rPr lang="zh-CN" altLang="en-US" sz="2799" b="1" i="0" baseline="30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+</a:t>
            </a:r>
          </a:p>
        </p:txBody>
      </p:sp>
      <p:sp>
        <p:nvSpPr>
          <p:cNvPr id="10" name="文本6"/>
          <p:cNvSpPr txBox="1"/>
          <p:nvPr/>
        </p:nvSpPr>
        <p:spPr>
          <a:xfrm>
            <a:off x="2449916" y="550783"/>
            <a:ext cx="5275421" cy="93069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800"/>
              </a:lnSpc>
            </a:pPr>
            <a:r>
              <a:rPr lang="zh-CN" altLang="en-US" sz="2899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总反应：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2H</a:t>
            </a:r>
            <a:r>
              <a:rPr lang="zh-CN" altLang="en-US" sz="37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+ O</a:t>
            </a:r>
            <a:r>
              <a:rPr lang="zh-CN" altLang="en-US" sz="37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= 2H</a:t>
            </a:r>
            <a:r>
              <a:rPr lang="zh-CN" altLang="en-US" sz="37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11" name="文本7"/>
          <p:cNvSpPr txBox="1"/>
          <p:nvPr/>
        </p:nvSpPr>
        <p:spPr>
          <a:xfrm>
            <a:off x="445960" y="3585010"/>
            <a:ext cx="2431955" cy="6531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0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O</a:t>
            </a:r>
            <a:r>
              <a:rPr lang="zh-CN" altLang="en-US" sz="2799" b="0" i="0" baseline="-25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2</a:t>
            </a:r>
            <a:r>
              <a:rPr lang="zh-CN" altLang="en-US" sz="2799" b="0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+4e</a:t>
            </a:r>
            <a:r>
              <a:rPr lang="zh-CN" altLang="en-US" sz="2799" b="0" i="0" baseline="30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-</a:t>
            </a:r>
            <a:r>
              <a:rPr lang="zh-CN" altLang="en-US" sz="2799" b="0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==2H</a:t>
            </a:r>
            <a:r>
              <a:rPr lang="zh-CN" altLang="en-US" sz="2799" b="0" i="0" baseline="-25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2</a:t>
            </a:r>
            <a:r>
              <a:rPr lang="zh-CN" altLang="en-US" sz="2799" b="0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O</a:t>
            </a:r>
          </a:p>
        </p:txBody>
      </p:sp>
      <p:pic>
        <p:nvPicPr>
          <p:cNvPr id="12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827201" y="2348770"/>
            <a:ext cx="1331595" cy="1268730"/>
          </a:xfrm>
          <a:prstGeom prst="rect">
            <a:avLst/>
          </a:prstGeom>
        </p:spPr>
      </p:pic>
      <p:sp>
        <p:nvSpPr>
          <p:cNvPr id="13" name="文本8"/>
          <p:cNvSpPr txBox="1"/>
          <p:nvPr/>
        </p:nvSpPr>
        <p:spPr>
          <a:xfrm>
            <a:off x="4016512" y="2021291"/>
            <a:ext cx="872490" cy="20602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799" b="1" i="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C</a:t>
            </a:r>
          </a:p>
          <a:p>
            <a:pPr marL="0" algn="l">
              <a:lnSpc>
                <a:spcPts val="4300"/>
              </a:lnSpc>
            </a:pPr>
            <a:r>
              <a:rPr lang="zh-CN" altLang="en-US" sz="2799" b="1" i="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H</a:t>
            </a:r>
          </a:p>
          <a:p>
            <a:pPr marL="0" algn="l">
              <a:lnSpc>
                <a:spcPts val="4300"/>
              </a:lnSpc>
            </a:pPr>
            <a:r>
              <a:rPr lang="zh-CN" altLang="en-US" sz="2799" b="1" i="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O</a:t>
            </a:r>
          </a:p>
        </p:txBody>
      </p:sp>
      <p:sp>
        <p:nvSpPr>
          <p:cNvPr id="14" name="文本9"/>
          <p:cNvSpPr txBox="1"/>
          <p:nvPr/>
        </p:nvSpPr>
        <p:spPr>
          <a:xfrm>
            <a:off x="5328580" y="3299250"/>
            <a:ext cx="3981412" cy="122448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599" b="1" i="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OH</a:t>
            </a:r>
            <a:r>
              <a:rPr lang="zh-CN" altLang="en-US" sz="2599" b="1" i="0" baseline="3000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-</a:t>
            </a:r>
            <a:r>
              <a:rPr lang="zh-CN" altLang="en-US" sz="2599" b="1" i="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、H</a:t>
            </a:r>
            <a:r>
              <a:rPr lang="zh-CN" altLang="en-US" sz="2599" b="1" i="0" baseline="-2500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2</a:t>
            </a:r>
            <a:r>
              <a:rPr lang="zh-CN" altLang="en-US" sz="2599" b="1" i="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O、CO</a:t>
            </a:r>
            <a:r>
              <a:rPr lang="zh-CN" altLang="en-US" sz="2599" b="1" i="0" baseline="-2500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3</a:t>
            </a:r>
            <a:r>
              <a:rPr lang="zh-CN" altLang="en-US" sz="2599" b="1" i="0" baseline="3000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2-</a:t>
            </a:r>
            <a:r>
              <a:rPr lang="zh-CN" altLang="en-US" sz="2599" b="1" i="0" baseline="-2500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（熔融碳酸盐）</a:t>
            </a:r>
            <a:r>
              <a:rPr lang="zh-CN" altLang="en-US" sz="2599" b="1" i="0" baseline="3000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 </a:t>
            </a:r>
            <a:r>
              <a:rPr lang="zh-CN" altLang="en-US" sz="2599" b="1" i="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、 O</a:t>
            </a:r>
            <a:r>
              <a:rPr lang="zh-CN" altLang="en-US" sz="2599" b="1" i="0" baseline="3000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2-</a:t>
            </a:r>
            <a:r>
              <a:rPr lang="zh-CN" altLang="en-US" sz="2599" b="1" i="0" baseline="-2500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（熔融氧化物）</a:t>
            </a:r>
          </a:p>
        </p:txBody>
      </p:sp>
      <p:sp>
        <p:nvSpPr>
          <p:cNvPr id="15" name="形状1"/>
          <p:cNvSpPr txBox="1"/>
          <p:nvPr/>
        </p:nvSpPr>
        <p:spPr>
          <a:xfrm>
            <a:off x="4611443" y="2390689"/>
            <a:ext cx="367267" cy="1191"/>
          </a:xfrm>
          <a:prstGeom prst="straightConnector1"/>
          <a:solidFill>
            <a:srgbClr val="FFFFFF">
              <a:alpha val="0"/>
            </a:srgbClr>
          </a:solidFill>
          <a:ln w="44450">
            <a:solidFill>
              <a:srgbClr val="6A731E">
                <a:alpha val="100000"/>
              </a:srgbClr>
            </a:solidFill>
            <a:prstDash val="solid"/>
            <a:tailEnd type="arrow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形状2"/>
          <p:cNvSpPr txBox="1"/>
          <p:nvPr/>
        </p:nvSpPr>
        <p:spPr>
          <a:xfrm>
            <a:off x="4611538" y="2968847"/>
            <a:ext cx="375795" cy="1191"/>
          </a:xfrm>
          <a:prstGeom prst="straightConnector1"/>
          <a:solidFill>
            <a:srgbClr val="FFFFFF">
              <a:alpha val="0"/>
            </a:srgbClr>
          </a:solidFill>
          <a:ln w="44450">
            <a:solidFill>
              <a:srgbClr val="6A731E">
                <a:alpha val="100000"/>
              </a:srgbClr>
            </a:solidFill>
            <a:prstDash val="solid"/>
            <a:tailEnd type="arrow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形状3"/>
          <p:cNvSpPr txBox="1"/>
          <p:nvPr/>
        </p:nvSpPr>
        <p:spPr>
          <a:xfrm>
            <a:off x="4611300" y="3575299"/>
            <a:ext cx="349568" cy="44450"/>
          </a:xfrm>
          <a:prstGeom prst="straightConnector1"/>
          <a:solidFill>
            <a:srgbClr val="FFFFFF">
              <a:alpha val="0"/>
            </a:srgbClr>
          </a:solidFill>
          <a:ln w="44450">
            <a:solidFill>
              <a:srgbClr val="6A731E">
                <a:alpha val="100000"/>
              </a:srgbClr>
            </a:solidFill>
            <a:prstDash val="solid"/>
            <a:tailEnd type="arrow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文本10"/>
          <p:cNvSpPr txBox="1"/>
          <p:nvPr/>
        </p:nvSpPr>
        <p:spPr>
          <a:xfrm>
            <a:off x="4726467" y="1481347"/>
            <a:ext cx="2298573" cy="6531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00E6FF">
                    <a:alpha val="100000"/>
                  </a:srgbClr>
                </a:solidFill>
                <a:latin typeface="华文楷体"/>
                <a:ea typeface="华文楷体"/>
              </a:rPr>
              <a:t>元素转化：</a:t>
            </a:r>
          </a:p>
        </p:txBody>
      </p:sp>
      <p:sp>
        <p:nvSpPr>
          <p:cNvPr id="19" name="文本11"/>
          <p:cNvSpPr txBox="1"/>
          <p:nvPr/>
        </p:nvSpPr>
        <p:spPr>
          <a:xfrm>
            <a:off x="5328218" y="2036788"/>
            <a:ext cx="2655411" cy="70749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599" b="1" i="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CO</a:t>
            </a:r>
            <a:r>
              <a:rPr lang="zh-CN" altLang="en-US" sz="2599" b="1" i="0" baseline="-2500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2 </a:t>
            </a:r>
            <a:r>
              <a:rPr lang="zh-CN" altLang="en-US" sz="2599" b="1" i="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、CO</a:t>
            </a:r>
            <a:r>
              <a:rPr lang="zh-CN" altLang="en-US" sz="2599" b="1" i="0" baseline="-2500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3</a:t>
            </a:r>
            <a:r>
              <a:rPr lang="zh-CN" altLang="en-US" sz="2599" b="1" i="0" baseline="3000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2-</a:t>
            </a:r>
            <a:r>
              <a:rPr lang="zh-CN" altLang="en-US" sz="2599" b="1" i="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(碱性)</a:t>
            </a:r>
          </a:p>
        </p:txBody>
      </p:sp>
      <p:sp>
        <p:nvSpPr>
          <p:cNvPr id="20" name="文本12"/>
          <p:cNvSpPr txBox="1"/>
          <p:nvPr/>
        </p:nvSpPr>
        <p:spPr>
          <a:xfrm>
            <a:off x="5328409" y="2615022"/>
            <a:ext cx="1378458" cy="70749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599" b="1" i="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H</a:t>
            </a:r>
            <a:r>
              <a:rPr lang="zh-CN" altLang="en-US" sz="2599" b="1" i="0" baseline="3000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+  </a:t>
            </a:r>
            <a:r>
              <a:rPr lang="zh-CN" altLang="en-US" sz="2599" b="1" i="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、H</a:t>
            </a:r>
            <a:r>
              <a:rPr lang="zh-CN" altLang="en-US" sz="2599" b="1" i="0" baseline="-2500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2</a:t>
            </a:r>
            <a:r>
              <a:rPr lang="zh-CN" altLang="en-US" sz="2599" b="1" i="0" dirty="0">
                <a:solidFill>
                  <a:srgbClr val="090EDD">
                    <a:alpha val="100000"/>
                  </a:srgbClr>
                </a:solidFill>
                <a:latin typeface="黑体"/>
                <a:ea typeface="黑体"/>
              </a:rPr>
              <a:t>O</a:t>
            </a:r>
          </a:p>
        </p:txBody>
      </p:sp>
      <p:sp>
        <p:nvSpPr>
          <p:cNvPr id="21" name="文本13"/>
          <p:cNvSpPr txBox="1"/>
          <p:nvPr/>
        </p:nvSpPr>
        <p:spPr>
          <a:xfrm>
            <a:off x="2525840" y="1257386"/>
            <a:ext cx="4572000" cy="260234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28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书写总反应方程式时，要注意</a:t>
            </a: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>产物与电解质溶液是否发生反应</a:t>
            </a:r>
            <a:r>
              <a:rPr lang="zh-CN" altLang="en-US" sz="2800" b="1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，若能反应，电解质溶液要写在总反应方程式中。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wipe(left)">
                                      <p:cBhvr>
                                        <p:cTn id="1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1" grpId="1" animBg="1"/>
      <p:bldP spid="8" grpId="0" animBg="1"/>
      <p:bldP spid="18" grpId="0" animBg="1"/>
      <p:bldP spid="13" grpId="0" animBg="1"/>
      <p:bldP spid="15" grpId="0" animBg="1"/>
      <p:bldP spid="19" grpId="0" animBg="1"/>
      <p:bldP spid="16" grpId="0" animBg="1"/>
      <p:bldP spid="20" grpId="0" animBg="1"/>
      <p:bldP spid="17" grpId="0" animBg="1"/>
      <p:bldP spid="14" grpId="0" animBg="1"/>
      <p:bldP spid="9" grpId="0" animBg="1"/>
      <p:bldP spid="11" grpId="0" animBg="1"/>
    </p:bldLst>
  </p:timing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812405" y="3874770"/>
            <a:ext cx="1331595" cy="1268730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100013" y="9525"/>
            <a:ext cx="3123724" cy="68030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1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三．原理分析</a:t>
            </a:r>
          </a:p>
        </p:txBody>
      </p:sp>
      <p:sp>
        <p:nvSpPr>
          <p:cNvPr id="6" name="文本2"/>
          <p:cNvSpPr txBox="1"/>
          <p:nvPr/>
        </p:nvSpPr>
        <p:spPr>
          <a:xfrm>
            <a:off x="241240" y="690210"/>
            <a:ext cx="1900238" cy="6531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2.平衡电荷</a:t>
            </a:r>
          </a:p>
        </p:txBody>
      </p:sp>
      <p:sp>
        <p:nvSpPr>
          <p:cNvPr id="7" name="文本3"/>
          <p:cNvSpPr txBox="1"/>
          <p:nvPr/>
        </p:nvSpPr>
        <p:spPr>
          <a:xfrm>
            <a:off x="5223967" y="2854262"/>
            <a:ext cx="2416016" cy="6531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2H</a:t>
            </a:r>
            <a:r>
              <a:rPr lang="zh-CN" altLang="en-US" sz="2799" b="1" i="0" baseline="-25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2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--4e</a:t>
            </a:r>
            <a:r>
              <a:rPr lang="zh-CN" altLang="en-US" sz="2799" b="1" i="0" baseline="30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-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==4H</a:t>
            </a:r>
            <a:r>
              <a:rPr lang="zh-CN" altLang="en-US" sz="2799" b="1" i="0" baseline="30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+</a:t>
            </a:r>
          </a:p>
        </p:txBody>
      </p:sp>
      <p:sp>
        <p:nvSpPr>
          <p:cNvPr id="8" name="文本4"/>
          <p:cNvSpPr txBox="1"/>
          <p:nvPr/>
        </p:nvSpPr>
        <p:spPr>
          <a:xfrm>
            <a:off x="5146805" y="3779072"/>
            <a:ext cx="3128931" cy="6531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O</a:t>
            </a:r>
            <a:r>
              <a:rPr lang="zh-CN" altLang="en-US" sz="2799" b="1" i="0" baseline="-25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2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+4e</a:t>
            </a:r>
            <a:r>
              <a:rPr lang="zh-CN" altLang="en-US" sz="2799" b="1" i="0" baseline="30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-              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==2H</a:t>
            </a:r>
            <a:r>
              <a:rPr lang="zh-CN" altLang="en-US" sz="2799" b="1" i="0" baseline="-25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2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O</a:t>
            </a:r>
          </a:p>
        </p:txBody>
      </p:sp>
      <p:sp>
        <p:nvSpPr>
          <p:cNvPr id="9" name="文本5"/>
          <p:cNvSpPr txBox="1"/>
          <p:nvPr/>
        </p:nvSpPr>
        <p:spPr>
          <a:xfrm>
            <a:off x="1575626" y="1343044"/>
            <a:ext cx="5993892" cy="6531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依据介质在左右添加离子使电荷平衡</a:t>
            </a:r>
          </a:p>
        </p:txBody>
      </p:sp>
      <p:graphicFrame>
        <p:nvGraphicFramePr>
          <p:cNvPr id="10" name="表格1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241230" y="2003079"/>
          <a:ext cx="3785597" cy="2752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304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1858293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</a:tblGrid>
              <a:tr h="580614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2100" b="1" i="0" dirty="0">
                          <a:solidFill>
                            <a:srgbClr val="464646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电解质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464646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存在形式</a:t>
                      </a:r>
                    </a:p>
                  </a:txBody>
                  <a:tcPr anchor="ctr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80612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2100" b="1" i="0" dirty="0">
                          <a:solidFill>
                            <a:srgbClr val="464646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酸性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</a:p>
                  </a:txBody>
                  <a:tcPr anchor="ctr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30320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碱性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</a:p>
                  </a:txBody>
                  <a:tcPr anchor="ctr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30320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熔融氧化物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</a:p>
                  </a:txBody>
                  <a:tcPr anchor="ctr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30320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熔融碳酸盐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</a:p>
                  </a:txBody>
                  <a:tcPr anchor="ctr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</a:tbl>
          </a:graphicData>
        </a:graphic>
      </p:graphicFrame>
      <p:sp>
        <p:nvSpPr>
          <p:cNvPr id="11" name="文本6"/>
          <p:cNvSpPr txBox="1"/>
          <p:nvPr/>
        </p:nvSpPr>
        <p:spPr>
          <a:xfrm>
            <a:off x="4128726" y="2853947"/>
            <a:ext cx="1278636" cy="1578388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7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负极：</a:t>
            </a:r>
          </a:p>
          <a:p>
            <a:pPr marL="0" algn="ctr"/>
            <a:r>
              <a:rPr lang="zh-CN" altLang="en-US" sz="27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/>
            </a:r>
          </a:p>
          <a:p>
            <a:pPr marL="0" algn="ctr"/>
            <a:r>
              <a:rPr lang="zh-CN" altLang="en-US" sz="27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正极：</a:t>
            </a:r>
          </a:p>
        </p:txBody>
      </p:sp>
      <p:sp>
        <p:nvSpPr>
          <p:cNvPr id="12" name="文本7"/>
          <p:cNvSpPr txBox="1"/>
          <p:nvPr/>
        </p:nvSpPr>
        <p:spPr>
          <a:xfrm>
            <a:off x="2449916" y="550783"/>
            <a:ext cx="5275421" cy="93069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800"/>
              </a:lnSpc>
            </a:pPr>
            <a:r>
              <a:rPr lang="zh-CN" altLang="en-US" sz="2899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总反应：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2H</a:t>
            </a:r>
            <a:r>
              <a:rPr lang="zh-CN" altLang="en-US" sz="37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+ O</a:t>
            </a:r>
            <a:r>
              <a:rPr lang="zh-CN" altLang="en-US" sz="37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= 2H</a:t>
            </a:r>
            <a:r>
              <a:rPr lang="zh-CN" altLang="en-US" sz="37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13" name="文本8"/>
          <p:cNvSpPr txBox="1"/>
          <p:nvPr/>
        </p:nvSpPr>
        <p:spPr>
          <a:xfrm>
            <a:off x="6090247" y="3779396"/>
            <a:ext cx="1008190" cy="6531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+4H</a:t>
            </a:r>
            <a:r>
              <a:rPr lang="zh-CN" altLang="en-US" sz="2799" b="1" i="0" baseline="3000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+</a:t>
            </a:r>
          </a:p>
        </p:txBody>
      </p:sp>
      <p:sp>
        <p:nvSpPr>
          <p:cNvPr id="14" name="文本9"/>
          <p:cNvSpPr txBox="1"/>
          <p:nvPr/>
        </p:nvSpPr>
        <p:spPr>
          <a:xfrm>
            <a:off x="2838088" y="2650160"/>
            <a:ext cx="511048" cy="542512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100" b="1" i="0" dirty="0">
                <a:solidFill>
                  <a:srgbClr val="464646">
                    <a:alpha val="100000"/>
                  </a:srgbClr>
                </a:solidFill>
                <a:latin typeface="微软雅黑"/>
                <a:ea typeface="微软雅黑"/>
              </a:rPr>
              <a:t>H</a:t>
            </a:r>
            <a:r>
              <a:rPr lang="zh-CN" altLang="en-US" sz="2100" b="1" i="0" baseline="30000" dirty="0">
                <a:solidFill>
                  <a:srgbClr val="464646">
                    <a:alpha val="100000"/>
                  </a:srgbClr>
                </a:solidFill>
                <a:latin typeface="微软雅黑"/>
                <a:ea typeface="微软雅黑"/>
              </a:rPr>
              <a:t>+</a:t>
            </a:r>
          </a:p>
        </p:txBody>
      </p:sp>
      <p:sp>
        <p:nvSpPr>
          <p:cNvPr id="15" name="文本10"/>
          <p:cNvSpPr txBox="1"/>
          <p:nvPr/>
        </p:nvSpPr>
        <p:spPr>
          <a:xfrm>
            <a:off x="2786329" y="3192208"/>
            <a:ext cx="615188" cy="49222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OH</a:t>
            </a:r>
            <a:r>
              <a:rPr lang="zh-CN" altLang="en-US" sz="1800" b="1" i="0" baseline="3000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-</a:t>
            </a:r>
          </a:p>
        </p:txBody>
      </p:sp>
      <p:sp>
        <p:nvSpPr>
          <p:cNvPr id="16" name="文本11"/>
          <p:cNvSpPr txBox="1"/>
          <p:nvPr/>
        </p:nvSpPr>
        <p:spPr>
          <a:xfrm>
            <a:off x="2844946" y="3684194"/>
            <a:ext cx="497935" cy="49222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O</a:t>
            </a:r>
            <a:r>
              <a:rPr lang="zh-CN" altLang="en-US" sz="1800" b="1" i="0" baseline="3000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2-</a:t>
            </a:r>
          </a:p>
        </p:txBody>
      </p:sp>
      <p:sp>
        <p:nvSpPr>
          <p:cNvPr id="17" name="文本12"/>
          <p:cNvSpPr txBox="1"/>
          <p:nvPr/>
        </p:nvSpPr>
        <p:spPr>
          <a:xfrm>
            <a:off x="2732484" y="4263523"/>
            <a:ext cx="722344" cy="49222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CO</a:t>
            </a:r>
            <a:r>
              <a:rPr lang="zh-CN" altLang="en-US" sz="1800" b="1" i="0" baseline="-2500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3</a:t>
            </a:r>
            <a:r>
              <a:rPr lang="zh-CN" altLang="en-US" sz="1800" b="1" i="0" baseline="3000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2-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3" grpId="0" animBg="1"/>
    </p:bldLst>
  </p:timing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813329" y="3875399"/>
            <a:ext cx="1331595" cy="1268730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100013" y="9525"/>
            <a:ext cx="3123724" cy="68030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1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三．原理分析</a:t>
            </a:r>
          </a:p>
        </p:txBody>
      </p:sp>
      <p:sp>
        <p:nvSpPr>
          <p:cNvPr id="6" name="文本2"/>
          <p:cNvSpPr txBox="1"/>
          <p:nvPr/>
        </p:nvSpPr>
        <p:spPr>
          <a:xfrm>
            <a:off x="241240" y="690210"/>
            <a:ext cx="1900238" cy="6531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3.配平原子</a:t>
            </a:r>
          </a:p>
        </p:txBody>
      </p:sp>
      <p:sp>
        <p:nvSpPr>
          <p:cNvPr id="7" name="文本3"/>
          <p:cNvSpPr txBox="1"/>
          <p:nvPr/>
        </p:nvSpPr>
        <p:spPr>
          <a:xfrm>
            <a:off x="1233583" y="1560309"/>
            <a:ext cx="6286500" cy="68618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根据左右原子的个数，进行原子守恒</a:t>
            </a:r>
          </a:p>
        </p:txBody>
      </p:sp>
      <p:sp>
        <p:nvSpPr>
          <p:cNvPr id="8" name="文本4"/>
          <p:cNvSpPr txBox="1"/>
          <p:nvPr/>
        </p:nvSpPr>
        <p:spPr>
          <a:xfrm>
            <a:off x="3681365" y="2500312"/>
            <a:ext cx="2416016" cy="6531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2H</a:t>
            </a:r>
            <a:r>
              <a:rPr lang="zh-CN" altLang="en-US" sz="2799" b="1" i="0" baseline="-25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2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--4e</a:t>
            </a:r>
            <a:r>
              <a:rPr lang="zh-CN" altLang="en-US" sz="2799" b="1" i="0" baseline="30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-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==4H</a:t>
            </a:r>
            <a:r>
              <a:rPr lang="zh-CN" altLang="en-US" sz="2799" b="1" i="0" baseline="30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+</a:t>
            </a:r>
          </a:p>
        </p:txBody>
      </p:sp>
      <p:sp>
        <p:nvSpPr>
          <p:cNvPr id="9" name="文本5"/>
          <p:cNvSpPr txBox="1"/>
          <p:nvPr/>
        </p:nvSpPr>
        <p:spPr>
          <a:xfrm>
            <a:off x="3680898" y="3425314"/>
            <a:ext cx="3324320" cy="65312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O</a:t>
            </a:r>
            <a:r>
              <a:rPr lang="zh-CN" altLang="en-US" sz="2799" b="1" i="0" baseline="-25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2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+4e</a:t>
            </a:r>
            <a:r>
              <a:rPr lang="zh-CN" altLang="en-US" sz="2799" b="1" i="0" baseline="30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-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+4H</a:t>
            </a:r>
            <a:r>
              <a:rPr lang="zh-CN" altLang="en-US" sz="2799" b="1" i="0" baseline="30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+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==2H</a:t>
            </a:r>
            <a:r>
              <a:rPr lang="zh-CN" altLang="en-US" sz="2799" b="1" i="0" baseline="-2500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2</a:t>
            </a:r>
            <a:r>
              <a:rPr lang="zh-CN" altLang="en-US" sz="2799" b="1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O</a:t>
            </a:r>
          </a:p>
        </p:txBody>
      </p:sp>
      <p:sp>
        <p:nvSpPr>
          <p:cNvPr id="10" name="文本6"/>
          <p:cNvSpPr txBox="1"/>
          <p:nvPr/>
        </p:nvSpPr>
        <p:spPr>
          <a:xfrm>
            <a:off x="2403443" y="2500265"/>
            <a:ext cx="1278636" cy="1578388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7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负极：</a:t>
            </a:r>
          </a:p>
          <a:p>
            <a:pPr marL="0" algn="ctr"/>
            <a:r>
              <a:rPr lang="zh-CN" altLang="en-US" sz="27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/>
            </a:r>
          </a:p>
          <a:p>
            <a:pPr marL="0" algn="ctr"/>
            <a:r>
              <a:rPr lang="zh-CN" altLang="en-US" sz="2799" b="1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正极：</a:t>
            </a:r>
          </a:p>
        </p:txBody>
      </p:sp>
      <p:sp>
        <p:nvSpPr>
          <p:cNvPr id="11" name="文本7"/>
          <p:cNvSpPr txBox="1"/>
          <p:nvPr/>
        </p:nvSpPr>
        <p:spPr>
          <a:xfrm>
            <a:off x="2449916" y="550783"/>
            <a:ext cx="5275421" cy="93069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800"/>
              </a:lnSpc>
            </a:pPr>
            <a:r>
              <a:rPr lang="zh-CN" altLang="en-US" sz="2899" b="0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总反应：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2H</a:t>
            </a:r>
            <a:r>
              <a:rPr lang="zh-CN" altLang="en-US" sz="37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+ O</a:t>
            </a:r>
            <a:r>
              <a:rPr lang="zh-CN" altLang="en-US" sz="37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= 2H</a:t>
            </a:r>
            <a:r>
              <a:rPr lang="zh-CN" altLang="en-US" sz="37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8" grpId="0" animBg="1"/>
      <p:bldP spid="9" grpId="0" animBg="1"/>
    </p:bldLst>
  </p:timing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7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3844"/>
            <a:ext cx="7144" cy="7144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651" cy="1334453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812405" y="3874770"/>
            <a:ext cx="1331595" cy="1268730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3528136" y="274415"/>
            <a:ext cx="2262664" cy="6629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799" b="1" i="0" dirty="0">
                <a:solidFill>
                  <a:srgbClr val="2357DE">
                    <a:alpha val="100000"/>
                  </a:srgbClr>
                </a:solidFill>
                <a:effectLst>
                  <a:outerShdw blurRad="38100" dist="38100" dir="2700000" rotWithShape="0">
                    <a:srgbClr val="000000">
                      <a:alpha val="42745"/>
                    </a:srgbClr>
                  </a:outerShdw>
                </a:effectLst>
                <a:latin typeface="黑体"/>
                <a:ea typeface="黑体"/>
              </a:rPr>
              <a:t>电极材料：</a:t>
            </a:r>
          </a:p>
        </p:txBody>
      </p:sp>
      <p:sp>
        <p:nvSpPr>
          <p:cNvPr id="6" name="文本2"/>
          <p:cNvSpPr txBox="1"/>
          <p:nvPr/>
        </p:nvSpPr>
        <p:spPr>
          <a:xfrm>
            <a:off x="5116763" y="274558"/>
            <a:ext cx="4133374" cy="6629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799" b="0" i="0" dirty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使用铂电极Pt</a:t>
            </a:r>
          </a:p>
        </p:txBody>
      </p:sp>
      <p:sp>
        <p:nvSpPr>
          <p:cNvPr id="7" name="文本3"/>
          <p:cNvSpPr txBox="1"/>
          <p:nvPr/>
        </p:nvSpPr>
        <p:spPr>
          <a:xfrm>
            <a:off x="3683051" y="2412768"/>
            <a:ext cx="1433513" cy="6629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799" b="1" i="0" dirty="0">
                <a:solidFill>
                  <a:srgbClr val="2357DE">
                    <a:alpha val="100000"/>
                  </a:srgbClr>
                </a:solidFill>
                <a:effectLst>
                  <a:outerShdw blurRad="38100" dist="38100" dir="2700000" rotWithShape="0">
                    <a:srgbClr val="000000">
                      <a:alpha val="42745"/>
                    </a:srgbClr>
                  </a:outerShdw>
                </a:effectLst>
                <a:latin typeface="黑体"/>
                <a:ea typeface="黑体"/>
              </a:rPr>
              <a:t>负极：</a:t>
            </a:r>
          </a:p>
        </p:txBody>
      </p:sp>
      <p:sp>
        <p:nvSpPr>
          <p:cNvPr id="8" name="文本4"/>
          <p:cNvSpPr txBox="1"/>
          <p:nvPr/>
        </p:nvSpPr>
        <p:spPr>
          <a:xfrm>
            <a:off x="4766367" y="2412502"/>
            <a:ext cx="2994660" cy="6629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400"/>
              </a:lnSpc>
            </a:pPr>
            <a:r>
              <a:rPr lang="zh-CN" altLang="en-US" sz="2899" b="1" i="0" dirty="0">
                <a:solidFill>
                  <a:srgbClr val="99004D">
                    <a:alpha val="100000"/>
                  </a:srgbClr>
                </a:solidFill>
                <a:latin typeface="黑体"/>
                <a:ea typeface="黑体"/>
              </a:rPr>
              <a:t>通氢气（燃料）</a:t>
            </a:r>
          </a:p>
        </p:txBody>
      </p:sp>
      <p:sp>
        <p:nvSpPr>
          <p:cNvPr id="9" name="文本5"/>
          <p:cNvSpPr txBox="1"/>
          <p:nvPr/>
        </p:nvSpPr>
        <p:spPr>
          <a:xfrm>
            <a:off x="4449651" y="2624480"/>
            <a:ext cx="2667000" cy="95363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000"/>
              </a:lnSpc>
            </a:pPr>
            <a:r>
              <a:rPr lang="zh-CN" altLang="en-US" sz="29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H</a:t>
            </a:r>
            <a:r>
              <a:rPr lang="zh-CN" altLang="en-US" sz="38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9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- 2e</a:t>
            </a:r>
            <a:r>
              <a:rPr lang="zh-CN" altLang="en-US" sz="3899" b="1" i="0" baseline="3000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－</a:t>
            </a:r>
            <a:r>
              <a:rPr lang="zh-CN" altLang="en-US" sz="3899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9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 2H</a:t>
            </a:r>
            <a:r>
              <a:rPr lang="zh-CN" altLang="en-US" sz="3899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</a:t>
            </a:r>
          </a:p>
        </p:txBody>
      </p:sp>
      <p:sp>
        <p:nvSpPr>
          <p:cNvPr id="10" name="文本6"/>
          <p:cNvSpPr txBox="1"/>
          <p:nvPr/>
        </p:nvSpPr>
        <p:spPr>
          <a:xfrm>
            <a:off x="4369279" y="1603915"/>
            <a:ext cx="4089559" cy="95363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000"/>
              </a:lnSpc>
            </a:pPr>
            <a:r>
              <a:rPr lang="zh-CN" altLang="en-US" sz="29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  <a:r>
              <a:rPr lang="zh-CN" altLang="en-US" sz="38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9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+ 4H</a:t>
            </a:r>
            <a:r>
              <a:rPr lang="zh-CN" altLang="en-US" sz="3899" b="1" i="0" baseline="30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+</a:t>
            </a:r>
            <a:r>
              <a:rPr lang="zh-CN" altLang="en-US" sz="29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+ 4e</a:t>
            </a:r>
            <a:r>
              <a:rPr lang="zh-CN" altLang="en-US" sz="3899" b="1" i="0" baseline="3000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－</a:t>
            </a:r>
            <a:r>
              <a:rPr lang="zh-CN" altLang="en-US" sz="29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= 2H</a:t>
            </a:r>
            <a:r>
              <a:rPr lang="zh-CN" altLang="en-US" sz="38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9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11" name="文本7"/>
          <p:cNvSpPr txBox="1"/>
          <p:nvPr/>
        </p:nvSpPr>
        <p:spPr>
          <a:xfrm>
            <a:off x="3542338" y="807491"/>
            <a:ext cx="1715453" cy="6629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400"/>
              </a:lnSpc>
            </a:pPr>
            <a:r>
              <a:rPr lang="zh-CN" altLang="en-US" sz="2899" b="1" i="0" dirty="0">
                <a:solidFill>
                  <a:srgbClr val="2357DE">
                    <a:alpha val="100000"/>
                  </a:srgbClr>
                </a:solidFill>
                <a:effectLst>
                  <a:outerShdw blurRad="38100" dist="38100" dir="2700000" rotWithShape="0">
                    <a:srgbClr val="000000">
                      <a:alpha val="42745"/>
                    </a:srgbClr>
                  </a:outerShdw>
                </a:effectLst>
                <a:latin typeface="黑体"/>
                <a:ea typeface="黑体"/>
              </a:rPr>
              <a:t>总反应：</a:t>
            </a:r>
          </a:p>
        </p:txBody>
      </p:sp>
      <p:sp>
        <p:nvSpPr>
          <p:cNvPr id="12" name="文本8"/>
          <p:cNvSpPr txBox="1"/>
          <p:nvPr/>
        </p:nvSpPr>
        <p:spPr>
          <a:xfrm>
            <a:off x="4988204" y="539467"/>
            <a:ext cx="3351371" cy="93069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800"/>
              </a:lnSpc>
            </a:pP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2H</a:t>
            </a:r>
            <a:r>
              <a:rPr lang="zh-CN" altLang="en-US" sz="37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+ O</a:t>
            </a:r>
            <a:r>
              <a:rPr lang="zh-CN" altLang="en-US" sz="37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= 2H</a:t>
            </a:r>
            <a:r>
              <a:rPr lang="zh-CN" altLang="en-US" sz="3799" b="1" i="0" baseline="-2500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13" name="文本9"/>
          <p:cNvSpPr txBox="1"/>
          <p:nvPr/>
        </p:nvSpPr>
        <p:spPr>
          <a:xfrm>
            <a:off x="3824097" y="1334662"/>
            <a:ext cx="1433513" cy="6629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400"/>
              </a:lnSpc>
            </a:pPr>
            <a:r>
              <a:rPr lang="zh-CN" altLang="en-US" sz="2899" b="1" i="0" dirty="0">
                <a:solidFill>
                  <a:srgbClr val="2357DE">
                    <a:alpha val="100000"/>
                  </a:srgbClr>
                </a:solidFill>
                <a:effectLst>
                  <a:outerShdw blurRad="38100" dist="38100" dir="2700000" rotWithShape="0">
                    <a:srgbClr val="000000">
                      <a:alpha val="42745"/>
                    </a:srgbClr>
                  </a:outerShdw>
                </a:effectLst>
                <a:latin typeface="黑体"/>
                <a:ea typeface="黑体"/>
              </a:rPr>
              <a:t>正极：</a:t>
            </a:r>
          </a:p>
        </p:txBody>
      </p:sp>
      <p:sp>
        <p:nvSpPr>
          <p:cNvPr id="14" name="文本10"/>
          <p:cNvSpPr txBox="1"/>
          <p:nvPr/>
        </p:nvSpPr>
        <p:spPr>
          <a:xfrm>
            <a:off x="4976832" y="1334148"/>
            <a:ext cx="3373279" cy="6629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400"/>
              </a:lnSpc>
            </a:pPr>
            <a:r>
              <a:rPr lang="zh-CN" altLang="en-US" sz="2899" b="1" i="0" dirty="0">
                <a:solidFill>
                  <a:srgbClr val="99004D">
                    <a:alpha val="100000"/>
                  </a:srgbClr>
                </a:solidFill>
                <a:latin typeface="黑体"/>
                <a:ea typeface="黑体"/>
              </a:rPr>
              <a:t>通氧气（氧化剂）</a:t>
            </a:r>
          </a:p>
        </p:txBody>
      </p:sp>
      <p:grpSp>
        <p:nvGrpSpPr>
          <p:cNvPr id="15" name="组合1"/>
          <p:cNvGrpSpPr/>
          <p:nvPr/>
        </p:nvGrpSpPr>
        <p:grpSpPr>
          <a:xfrm>
            <a:off x="248412" y="3998662"/>
            <a:ext cx="2138267" cy="855203"/>
            <a:chOff x="0" y="0"/>
            <a:chExt cx="2138267" cy="855203"/>
          </a:xfrm>
        </p:grpSpPr>
        <p:sp>
          <p:nvSpPr>
            <p:cNvPr id="16" name="形状2"/>
            <p:cNvSpPr txBox="1"/>
            <p:nvPr/>
          </p:nvSpPr>
          <p:spPr>
            <a:xfrm>
              <a:off x="34117" y="60960"/>
              <a:ext cx="2104150" cy="623248"/>
            </a:xfrm>
            <a:prstGeom prst="rect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文本15"/>
            <p:cNvSpPr txBox="1"/>
            <p:nvPr/>
          </p:nvSpPr>
          <p:spPr>
            <a:xfrm>
              <a:off x="0" y="0"/>
              <a:ext cx="2104150" cy="85520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600"/>
                </a:lnSpc>
              </a:pPr>
              <a:r>
                <a:rPr lang="zh-CN" altLang="en-US" sz="2199" b="0" i="0" dirty="0">
                  <a:solidFill>
                    <a:srgbClr val="C00000">
                      <a:alpha val="100000"/>
                    </a:srgbClr>
                  </a:solidFill>
                  <a:latin typeface="微软雅黑"/>
                  <a:ea typeface="微软雅黑"/>
                </a:rPr>
                <a:t>酸性电解质</a:t>
              </a:r>
            </a:p>
            <a:p>
              <a:pPr marL="0" algn="ctr">
                <a:lnSpc>
                  <a:spcPts val="3300"/>
                </a:lnSpc>
              </a:pPr>
              <a:r>
                <a:rPr lang="zh-CN" altLang="en-US" sz="2199" b="0" i="0" dirty="0">
                  <a:solidFill>
                    <a:srgbClr val="C00000">
                      <a:alpha val="100000"/>
                    </a:srgbClr>
                  </a:solidFill>
                  <a:latin typeface="微软雅黑"/>
                  <a:ea typeface="微软雅黑"/>
                </a:rPr>
                <a:t>溶液：H</a:t>
              </a:r>
              <a:r>
                <a:rPr lang="zh-CN" altLang="en-US" sz="2799" b="0" i="0" baseline="-25000" dirty="0">
                  <a:solidFill>
                    <a:srgbClr val="C00000">
                      <a:alpha val="100000"/>
                    </a:srgbClr>
                  </a:solidFill>
                  <a:latin typeface="微软雅黑"/>
                  <a:ea typeface="微软雅黑"/>
                </a:rPr>
                <a:t>2</a:t>
              </a:r>
              <a:r>
                <a:rPr lang="zh-CN" altLang="en-US" sz="2199" b="0" i="0" dirty="0">
                  <a:solidFill>
                    <a:srgbClr val="C00000">
                      <a:alpha val="100000"/>
                    </a:srgbClr>
                  </a:solidFill>
                  <a:latin typeface="微软雅黑"/>
                  <a:ea typeface="微软雅黑"/>
                </a:rPr>
                <a:t>SO</a:t>
              </a:r>
              <a:r>
                <a:rPr lang="zh-CN" altLang="en-US" sz="2799" b="0" i="0" baseline="-25000" dirty="0">
                  <a:solidFill>
                    <a:srgbClr val="C00000">
                      <a:alpha val="100000"/>
                    </a:srgbClr>
                  </a:solidFill>
                  <a:latin typeface="微软雅黑"/>
                  <a:ea typeface="微软雅黑"/>
                </a:rPr>
                <a:t>4</a:t>
              </a:r>
            </a:p>
          </p:txBody>
        </p:sp>
      </p:grpSp>
      <p:pic>
        <p:nvPicPr>
          <p:cNvPr id="18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06" y="1184234"/>
            <a:ext cx="2344100" cy="2814323"/>
          </a:xfrm>
          <a:prstGeom prst="rect">
            <a:avLst/>
          </a:prstGeom>
        </p:spPr>
      </p:pic>
      <p:grpSp>
        <p:nvGrpSpPr>
          <p:cNvPr id="19" name="组合2"/>
          <p:cNvGrpSpPr/>
          <p:nvPr/>
        </p:nvGrpSpPr>
        <p:grpSpPr>
          <a:xfrm>
            <a:off x="1685766" y="2540501"/>
            <a:ext cx="392882" cy="689754"/>
            <a:chOff x="0" y="0"/>
            <a:chExt cx="392882" cy="689754"/>
          </a:xfrm>
        </p:grpSpPr>
        <p:sp>
          <p:nvSpPr>
            <p:cNvPr id="20" name="形状3"/>
            <p:cNvSpPr txBox="1"/>
            <p:nvPr/>
          </p:nvSpPr>
          <p:spPr>
            <a:xfrm>
              <a:off x="26670" y="60960"/>
              <a:ext cx="366212" cy="284693"/>
            </a:xfrm>
            <a:prstGeom prst="rect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1" name="文本16"/>
            <p:cNvSpPr txBox="1"/>
            <p:nvPr/>
          </p:nvSpPr>
          <p:spPr>
            <a:xfrm>
              <a:off x="0" y="0"/>
              <a:ext cx="366212" cy="68975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600"/>
                </a:lnSpc>
              </a:pPr>
              <a:r>
                <a:rPr lang="zh-CN" altLang="en-US" sz="1400" b="1" i="0" dirty="0">
                  <a:solidFill>
                    <a:srgbClr val="0070C0">
                      <a:alpha val="100000"/>
                    </a:srgbClr>
                  </a:solidFill>
                  <a:latin typeface="Times New Roman"/>
                  <a:ea typeface="Times New Roman"/>
                </a:rPr>
                <a:t>H</a:t>
              </a:r>
              <a:r>
                <a:rPr lang="zh-CN" altLang="en-US" sz="1862" b="1" i="0" baseline="30000" dirty="0">
                  <a:solidFill>
                    <a:srgbClr val="0070C0">
                      <a:alpha val="100000"/>
                    </a:srgbClr>
                  </a:solidFill>
                  <a:latin typeface="Times New Roman"/>
                  <a:ea typeface="Times New Roman"/>
                </a:rPr>
                <a:t>+</a:t>
              </a:r>
            </a:p>
          </p:txBody>
        </p:sp>
      </p:grpSp>
      <p:sp>
        <p:nvSpPr>
          <p:cNvPr id="22" name="形状1"/>
          <p:cNvSpPr txBox="1"/>
          <p:nvPr/>
        </p:nvSpPr>
        <p:spPr>
          <a:xfrm rot="10800000">
            <a:off x="1768768" y="2896329"/>
            <a:ext cx="274320" cy="117228"/>
          </a:xfrm>
          <a:prstGeom prst="leftArrow"/>
          <a:solidFill>
            <a:srgbClr val="929E2D">
              <a:alpha val="100000"/>
            </a:srgbClr>
          </a:solidFill>
          <a:ln w="12700">
            <a:solidFill>
              <a:srgbClr val="6A731E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3" name="文本11"/>
          <p:cNvSpPr txBox="1"/>
          <p:nvPr/>
        </p:nvSpPr>
        <p:spPr>
          <a:xfrm>
            <a:off x="2560796" y="3159042"/>
            <a:ext cx="6689884" cy="148434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</a:pPr>
            <a:r>
              <a:rPr lang="zh-CN" altLang="en-US" sz="2499" b="1" i="0" dirty="0">
                <a:solidFill>
                  <a:srgbClr val="00B050">
                    <a:alpha val="100000"/>
                  </a:srgbClr>
                </a:solidFill>
                <a:latin typeface="黑体"/>
                <a:ea typeface="黑体"/>
              </a:rPr>
              <a:t>思考：</a:t>
            </a:r>
            <a:r>
              <a:rPr lang="zh-CN" altLang="en-US" sz="2499" b="1" i="0" dirty="0">
                <a:solidFill>
                  <a:srgbClr val="00B050">
                    <a:alpha val="100000"/>
                  </a:srgbClr>
                </a:solidFill>
                <a:latin typeface="微软雅黑"/>
                <a:ea typeface="微软雅黑"/>
              </a:rPr>
              <a:t>电池工作一段时间后，上述溶液的pH如何变化？</a:t>
            </a:r>
          </a:p>
        </p:txBody>
      </p:sp>
      <p:sp>
        <p:nvSpPr>
          <p:cNvPr id="24" name="文本12"/>
          <p:cNvSpPr txBox="1"/>
          <p:nvPr/>
        </p:nvSpPr>
        <p:spPr>
          <a:xfrm>
            <a:off x="4178941" y="3849443"/>
            <a:ext cx="5258752" cy="100377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599" b="1" i="0" dirty="0">
                <a:solidFill>
                  <a:srgbClr val="FF0000">
                    <a:alpha val="100000"/>
                  </a:srgbClr>
                </a:solidFill>
                <a:latin typeface="华文中宋"/>
                <a:ea typeface="华文中宋"/>
              </a:rPr>
              <a:t>反应生成水，硫酸溶液酸性减弱，</a:t>
            </a:r>
          </a:p>
          <a:p>
            <a:pPr marL="0" algn="l">
              <a:lnSpc>
                <a:spcPts val="3100"/>
              </a:lnSpc>
            </a:pPr>
            <a:r>
              <a:rPr lang="zh-CN" altLang="en-US" sz="25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pH</a:t>
            </a:r>
            <a:r>
              <a:rPr lang="zh-CN" altLang="en-US" sz="2599" b="1" i="0" dirty="0">
                <a:solidFill>
                  <a:srgbClr val="FF0000">
                    <a:alpha val="100000"/>
                  </a:srgbClr>
                </a:solidFill>
                <a:latin typeface="华文中宋"/>
                <a:ea typeface="华文中宋"/>
              </a:rPr>
              <a:t>变大。</a:t>
            </a:r>
          </a:p>
        </p:txBody>
      </p:sp>
      <p:sp>
        <p:nvSpPr>
          <p:cNvPr id="25" name="文本13"/>
          <p:cNvSpPr txBox="1"/>
          <p:nvPr/>
        </p:nvSpPr>
        <p:spPr>
          <a:xfrm>
            <a:off x="238030" y="1075534"/>
            <a:ext cx="967359" cy="64969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3000" b="1" i="0" dirty="0">
                <a:solidFill>
                  <a:srgbClr val="C00000">
                    <a:alpha val="100000"/>
                  </a:srgbClr>
                </a:solidFill>
                <a:effectLst>
                  <a:outerShdw blurRad="38100" dist="38100" dir="2700000" rotWithShape="0">
                    <a:srgbClr val="000000">
                      <a:alpha val="42745"/>
                    </a:srgbClr>
                  </a:outerShdw>
                </a:effectLst>
                <a:latin typeface="黑体"/>
                <a:ea typeface="黑体"/>
              </a:rPr>
              <a:t>酸性</a:t>
            </a:r>
          </a:p>
        </p:txBody>
      </p:sp>
      <p:sp>
        <p:nvSpPr>
          <p:cNvPr id="26" name="文本14"/>
          <p:cNvSpPr txBox="1"/>
          <p:nvPr/>
        </p:nvSpPr>
        <p:spPr>
          <a:xfrm>
            <a:off x="100013" y="9525"/>
            <a:ext cx="3123724" cy="68030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1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三．原理分析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9" grpId="0" animBg="1"/>
      <p:bldP spid="23" grpId="0" animBg="1"/>
      <p:bldP spid="24" grpId="0" animBg="1"/>
    </p:bldLst>
  </p:timing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宋传磊</dc:creator>
  <dc:title>燃料电池</dc:title>
  <revision>1</revision>
  <dcterms:created xsi:type="dcterms:W3CDTF">2025-06-19T06:42:25.9894102Z</dcterms:created>
  <dcterms:modified xsi:type="dcterms:W3CDTF">2025-06-19T06:42:25.9894198Z</dcterms:modified>
  <lastModifiedBy>宋传磊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5.2.4.8772</vt:lpwstr>
  </op:property>
  <op:property fmtid="{D5CDD505-2E9C-101B-9397-08002B2CF9AE}" pid="4" name="EasiNoteCoursewareInfo">
    <vt:lpwstr>5836d975-d9eb-4b97-ba0a-786cfc2c6d98:1</vt:lpwstr>
  </op:property>
  <op:property fmtid="{D5CDD505-2E9C-101B-9397-08002B2CF9AE}" pid="5" name="EasiNoteDocumentName">
    <vt:lpwstr>燃料电池</vt:lpwstr>
  </op:property>
  <op:property fmtid="{D5CDD505-2E9C-101B-9397-08002B2CF9AE}" pid="6" name="EasiNoteAuthor">
    <vt:lpwstr>rryzzsuqrrkzuqkrqtgoku1995637381</vt:lpwstr>
  </op:property>
  <op:property fmtid="{D5CDD505-2E9C-101B-9397-08002B2CF9AE}" pid="7" name="EasiNoteUpstreamCoursewareInfo_0">
    <vt:lpwstr>397fdf7d-ca7d-4f1b-ac11-a6ad52b40cc8</vt:lpwstr>
  </op:property>
  <op:property fmtid="{D5CDD505-2E9C-101B-9397-08002B2CF9AE}" pid="8" name="EasiNoteUpstreamCoursewareInfo_1">
    <vt:lpwstr>19f810cd-5272-435e-9bfb-afd43916faec</vt:lpwstr>
  </op:property>
</op:Properties>
</file>