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8" r:id="rId3"/>
    <p:sldId id="310" r:id="rId4"/>
    <p:sldId id="309" r:id="rId5"/>
    <p:sldId id="316" r:id="rId6"/>
    <p:sldId id="327" r:id="rId7"/>
    <p:sldId id="322" r:id="rId8"/>
    <p:sldId id="325" r:id="rId9"/>
    <p:sldId id="317" r:id="rId10"/>
    <p:sldId id="32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CDE"/>
    <a:srgbClr val="4B89C8"/>
    <a:srgbClr val="F5F6E8"/>
    <a:srgbClr val="1C1CCE"/>
    <a:srgbClr val="FF0066"/>
    <a:srgbClr val="E2F0D9"/>
    <a:srgbClr val="5AA2AE"/>
    <a:srgbClr val="ABB8D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5" autoAdjust="0"/>
    <p:restoredTop sz="87740" autoAdjust="0"/>
  </p:normalViewPr>
  <p:slideViewPr>
    <p:cSldViewPr snapToGrid="0">
      <p:cViewPr varScale="1">
        <p:scale>
          <a:sx n="86" d="100"/>
          <a:sy n="86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3577-1A0B-4910-AA03-63636AD158ED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78D05-6DAB-46A3-9D48-93785179A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7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78D05-6DAB-46A3-9D48-93785179AC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24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78D05-6DAB-46A3-9D48-93785179AC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56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A0086-E1D9-4E09-0C2D-EB8E4ABB6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75F4EB4-F2C9-27CA-AFDA-43FCB3138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67EE9B-2807-43C9-40EF-4DA2DA036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与实验</a:t>
            </a:r>
            <a:r>
              <a:rPr lang="en-US" altLang="zh-CN" dirty="0"/>
              <a:t>3</a:t>
            </a:r>
            <a:r>
              <a:rPr lang="zh-CN" altLang="en-US" dirty="0"/>
              <a:t>对比，实验</a:t>
            </a:r>
            <a:r>
              <a:rPr lang="en-US" altLang="zh-CN" dirty="0"/>
              <a:t>1</a:t>
            </a:r>
            <a:r>
              <a:rPr lang="zh-CN" altLang="en-US" dirty="0"/>
              <a:t>由稀释的作用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29B431-BE6F-4E32-358D-CFA6B2A5B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78D05-6DAB-46A3-9D48-93785179AC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93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78D05-6DAB-46A3-9D48-93785179AC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83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D188F-B513-4EE7-444A-002BA4DBC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9C0870E-CBD0-2044-4E97-91EEF41DD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01964E-6D34-11FA-A68B-D2F00AEB8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与实验</a:t>
            </a:r>
            <a:r>
              <a:rPr lang="en-US" altLang="zh-CN" dirty="0"/>
              <a:t>3</a:t>
            </a:r>
            <a:r>
              <a:rPr lang="zh-CN" altLang="en-US" dirty="0"/>
              <a:t>对比，实验</a:t>
            </a:r>
            <a:r>
              <a:rPr lang="en-US" altLang="zh-CN" dirty="0"/>
              <a:t>1</a:t>
            </a:r>
            <a:r>
              <a:rPr lang="zh-CN" altLang="en-US" dirty="0"/>
              <a:t>由稀释的作用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479687-7300-E298-349F-B0780CB78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78D05-6DAB-46A3-9D48-93785179AC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2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F78AA98-3761-4413-BE5A-56AE82EE0BB8}"/>
              </a:ext>
            </a:extLst>
          </p:cNvPr>
          <p:cNvCxnSpPr>
            <a:cxnSpLocks/>
          </p:cNvCxnSpPr>
          <p:nvPr userDrawn="1"/>
        </p:nvCxnSpPr>
        <p:spPr>
          <a:xfrm>
            <a:off x="475731" y="1156448"/>
            <a:ext cx="11240538" cy="0"/>
          </a:xfrm>
          <a:prstGeom prst="line">
            <a:avLst/>
          </a:prstGeom>
          <a:ln w="28575" cmpd="sng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05017DA6-5858-4C72-8C18-D59D72583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70330" y="4195489"/>
            <a:ext cx="3976709" cy="27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4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C0027-7C2A-4230-ABBD-2675DF20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09FF6B-AD3E-4761-9899-8CB193457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60D08D-307D-49E4-935B-941BBE3C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9493E1-AE39-4ED2-9FCC-89753822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34FC8F-DE98-465A-8E37-9FA2B382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3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5C13E4-E93E-4974-9B89-0CD4E045A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353798-4AA5-4E0A-8EA8-1E35717EB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23F71-DC1E-4698-B42C-48E26822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DF7CA-2306-45B3-97E9-48B6BE4C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23B2CE-567C-427D-961F-BD64FA09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74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BB5A2A1-59A5-4747-B81C-25B35558C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9814" y="107575"/>
            <a:ext cx="1169625" cy="806825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38355AC-37F5-4797-9D7D-B8CC6DC7E72C}"/>
              </a:ext>
            </a:extLst>
          </p:cNvPr>
          <p:cNvCxnSpPr>
            <a:cxnSpLocks/>
          </p:cNvCxnSpPr>
          <p:nvPr userDrawn="1"/>
        </p:nvCxnSpPr>
        <p:spPr>
          <a:xfrm>
            <a:off x="341862" y="914400"/>
            <a:ext cx="11240538" cy="0"/>
          </a:xfrm>
          <a:prstGeom prst="line">
            <a:avLst/>
          </a:prstGeom>
          <a:ln w="28575" cmpd="sng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1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59AAB-1D23-460C-B91C-64830A4F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4D2F44-B764-4722-9CFE-FCFDFCB5E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083E25-34B9-4ECE-8257-54B598B3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84769F-2918-4F90-923E-EBEFF305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F36A31-694B-4FF1-B9AF-7CBCF6CA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6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386A4-36B8-40C3-BBDA-E4F379E3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1345FD-E560-4BCA-BCC1-EE7292895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3F6A96-C86A-4DDB-BDFB-F387BAD4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2CD128-990D-4AA2-BF08-B3CF2CFE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F27E1D-24A4-4DF9-AF25-B30C86C2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078547-0EF2-41E3-9399-E80C2B29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8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3CA64-BCC5-4924-B0F5-42B5AF21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D1612B-03CB-4C30-9227-FA0F96949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D762DA-5947-4E01-9E4F-86588F6EB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6792CE-3BF1-493F-85E0-8F77C316B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E29BB2-0B53-4825-BD63-76F92D84F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9DDA81D-0357-47AA-860E-057E8134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228EF1-AC48-47A5-849B-20B59D23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DAD699-15FD-4246-B64B-28AEA0EF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9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5EF66-E463-464B-A6E8-7ED4C21D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21641C-9EA2-4D63-A8A9-CB7531D6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7DB303-A4BE-4D2B-92AF-272D8524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3E9D33-A705-43DB-B46A-FBF4A66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4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A9200A-E1E2-4B06-8D1A-0503A49D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02F407-2602-442F-9AE7-EACCC05B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21A079-54FA-4D1F-8A75-6097CBDF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94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DDC79-8E90-4F07-B92E-A7DD90F3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84A1C7-EF70-4253-9E88-3FAF184E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CA7FEA-464D-4921-8ABC-777D9A5B4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A80E3-FFD8-4850-B447-A876E402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5DFBAB-A529-4E18-B9E7-4AA93280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71A81D-84A0-4023-A048-A69B143A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0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0C223-A6D5-4993-BDBA-8A2E46A8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BB35346-D731-45FC-B403-0ABB51D65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39A727-70DD-4196-A4EE-82D12D3C5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BA63C9-2316-4B3D-9730-B3ADD9E9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C894E-217F-42F3-9880-72BDABFBC213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0FE870-F579-4400-82CD-A54AA415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9E5699-262E-4327-8357-D374A4BD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E0B8B-6B3D-473B-A4F6-E6388EC8F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4B07189-DC04-4B28-AB95-47DC1BB54C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F43BC64-E820-4455-B896-26E484427CE6}"/>
              </a:ext>
            </a:extLst>
          </p:cNvPr>
          <p:cNvSpPr txBox="1"/>
          <p:nvPr/>
        </p:nvSpPr>
        <p:spPr>
          <a:xfrm>
            <a:off x="2240838" y="405344"/>
            <a:ext cx="8075827" cy="7605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595959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高中化学选择性必修</a:t>
            </a:r>
            <a:r>
              <a:rPr lang="en-US" altLang="zh-CN" sz="3200" b="1" dirty="0">
                <a:solidFill>
                  <a:srgbClr val="595959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1   </a:t>
            </a:r>
            <a:r>
              <a:rPr lang="zh-CN" altLang="en-US" sz="3200" b="1" dirty="0">
                <a:solidFill>
                  <a:srgbClr val="595959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pitchFamily="34" charset="-122"/>
                <a:sym typeface="+mn-ea"/>
              </a:rPr>
              <a:t>化学反应原理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D42D4C-1649-4B4B-BA46-67BB65F60A47}"/>
              </a:ext>
            </a:extLst>
          </p:cNvPr>
          <p:cNvSpPr txBox="1"/>
          <p:nvPr/>
        </p:nvSpPr>
        <p:spPr>
          <a:xfrm>
            <a:off x="1307306" y="1573301"/>
            <a:ext cx="9250955" cy="83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专题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水溶液中的离子反应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21A2AC-C9DE-45BC-9F43-A7D48D786970}"/>
              </a:ext>
            </a:extLst>
          </p:cNvPr>
          <p:cNvSpPr txBox="1"/>
          <p:nvPr/>
        </p:nvSpPr>
        <p:spPr>
          <a:xfrm>
            <a:off x="1442489" y="2867144"/>
            <a:ext cx="9409809" cy="1123712"/>
          </a:xfrm>
          <a:prstGeom prst="roundRect">
            <a:avLst/>
          </a:prstGeo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3.3.3</a:t>
            </a:r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盐类水解的应用</a:t>
            </a:r>
          </a:p>
        </p:txBody>
      </p:sp>
    </p:spTree>
    <p:extLst>
      <p:ext uri="{BB962C8B-B14F-4D97-AF65-F5344CB8AC3E}">
        <p14:creationId xmlns:p14="http://schemas.microsoft.com/office/powerpoint/2010/main" val="143936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2EDF-1625-0E1B-861E-A136DD4E2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1AAD44-DF68-1880-AFC2-923770502469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影响水解平衡移动的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内在因素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734C2F0-1E67-5D9F-E5E0-413D95D14B19}"/>
              </a:ext>
            </a:extLst>
          </p:cNvPr>
          <p:cNvSpPr txBox="1"/>
          <p:nvPr/>
        </p:nvSpPr>
        <p:spPr>
          <a:xfrm>
            <a:off x="525816" y="972939"/>
            <a:ext cx="111403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思考：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同温度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下，比较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等物质的量浓度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NaNO</a:t>
            </a:r>
            <a:r>
              <a:rPr lang="en-US" altLang="zh-CN" sz="3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NaClO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NaCN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40798E-34A4-7BEC-D4D8-ED20206F5B2A}"/>
              </a:ext>
            </a:extLst>
          </p:cNvPr>
          <p:cNvSpPr txBox="1"/>
          <p:nvPr/>
        </p:nvSpPr>
        <p:spPr>
          <a:xfrm>
            <a:off x="878831" y="2762732"/>
            <a:ext cx="647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 err="1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ClO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H</a:t>
            </a:r>
            <a:r>
              <a:rPr lang="en-US" altLang="zh-CN" sz="3200" b="1" baseline="-25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 </a:t>
            </a:r>
            <a:r>
              <a:rPr lang="zh-CN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⇌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HClO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+ OH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</a:t>
            </a:r>
            <a:endParaRPr lang="zh-CN" altLang="en-US" sz="3200" dirty="0">
              <a:solidFill>
                <a:srgbClr val="1C1C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020F6D-4B7B-FF7D-4DC9-0A8F4E69A52E}"/>
              </a:ext>
            </a:extLst>
          </p:cNvPr>
          <p:cNvSpPr txBox="1"/>
          <p:nvPr/>
        </p:nvSpPr>
        <p:spPr>
          <a:xfrm>
            <a:off x="878831" y="3429000"/>
            <a:ext cx="647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CN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H</a:t>
            </a:r>
            <a:r>
              <a:rPr lang="en-US" altLang="zh-CN" sz="3200" b="1" baseline="-25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  </a:t>
            </a:r>
            <a:r>
              <a:rPr lang="zh-CN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⇌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HCN  +  OH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</a:t>
            </a:r>
            <a:endParaRPr lang="zh-CN" altLang="en-US" sz="3200" dirty="0">
              <a:solidFill>
                <a:srgbClr val="1C1C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6F8DA9F-2818-5799-BC73-77432B278157}"/>
              </a:ext>
            </a:extLst>
          </p:cNvPr>
          <p:cNvGrpSpPr/>
          <p:nvPr/>
        </p:nvGrpSpPr>
        <p:grpSpPr>
          <a:xfrm>
            <a:off x="7720623" y="4013775"/>
            <a:ext cx="3803720" cy="2222839"/>
            <a:chOff x="1707631" y="2109783"/>
            <a:chExt cx="3984739" cy="2170278"/>
          </a:xfrm>
          <a:solidFill>
            <a:srgbClr val="FFC000">
              <a:alpha val="40000"/>
            </a:srgbClr>
          </a:solidFill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6B2CF9A-23F0-B49E-3A7C-39E4D93342B5}"/>
                </a:ext>
              </a:extLst>
            </p:cNvPr>
            <p:cNvSpPr/>
            <p:nvPr/>
          </p:nvSpPr>
          <p:spPr>
            <a:xfrm>
              <a:off x="1707631" y="2109783"/>
              <a:ext cx="3984739" cy="2170278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3F6DD730-15D5-23FD-A9E1-22AE2DD68323}"/>
                    </a:ext>
                  </a:extLst>
                </p:cNvPr>
                <p:cNvSpPr txBox="1"/>
                <p:nvPr/>
              </p:nvSpPr>
              <p:spPr>
                <a:xfrm>
                  <a:off x="1791593" y="2288747"/>
                  <a:ext cx="3816815" cy="17810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C(OH</a:t>
                  </a:r>
                  <a:r>
                    <a:rPr lang="en-US" altLang="zh-CN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CN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)</a:t>
                  </a:r>
                  <a:r>
                    <a:rPr lang="en-US" altLang="zh-CN" sz="36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 ≈</a:t>
                  </a:r>
                  <a14:m>
                    <m:oMath xmlns:m="http://schemas.openxmlformats.org/officeDocument/2006/math">
                      <m:r>
                        <a:rPr lang="en-US" altLang="zh-CN" sz="3600" b="1" i="0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𝑲</m:t>
                          </m:r>
                          <m:r>
                            <a:rPr lang="en-US" altLang="zh-CN" sz="3600" b="1" i="1" baseline="-25000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</m:rad>
                    </m:oMath>
                  </a14:m>
                  <a:endParaRPr lang="en-US" altLang="zh-CN" sz="36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en-US" altLang="zh-CN" sz="36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              ≈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3600" b="1" i="1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600" b="1" i="1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  <m:r>
                                <a:rPr lang="en-US" altLang="zh-CN" sz="3600" b="1" i="1" baseline="-25000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𝑾</m:t>
                              </m:r>
                            </m:num>
                            <m:den>
                              <m:r>
                                <a:rPr lang="en-US" altLang="zh-CN" sz="3600" b="1" i="1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600" b="1" i="1" baseline="-250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den>
                          </m:f>
                        </m:e>
                      </m:rad>
                    </m:oMath>
                  </a14:m>
                  <a:endParaRPr lang="en-US" altLang="zh-CN" sz="36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225EE04-0E63-B3A2-246B-1421E40F9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593" y="2288747"/>
                  <a:ext cx="3816815" cy="1781020"/>
                </a:xfrm>
                <a:prstGeom prst="rect">
                  <a:avLst/>
                </a:prstGeom>
                <a:blipFill>
                  <a:blip r:embed="rId3"/>
                  <a:stretch>
                    <a:fillRect l="-167" t="-2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D806FF06-D880-7091-A4D7-58B0F04ADC82}"/>
              </a:ext>
            </a:extLst>
          </p:cNvPr>
          <p:cNvSpPr txBox="1"/>
          <p:nvPr/>
        </p:nvSpPr>
        <p:spPr>
          <a:xfrm>
            <a:off x="826792" y="4095268"/>
            <a:ext cx="647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越弱越水解</a:t>
            </a:r>
            <a:endParaRPr lang="zh-CN" altLang="en-US" sz="3200" dirty="0">
              <a:solidFill>
                <a:srgbClr val="1C1C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A6B45F-D1AA-905B-B388-FBF2DB44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48" y="1571648"/>
            <a:ext cx="3185270" cy="22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92E54BC-D8DB-DB85-441D-C2BDD7566A32}"/>
              </a:ext>
            </a:extLst>
          </p:cNvPr>
          <p:cNvSpPr txBox="1"/>
          <p:nvPr/>
        </p:nvSpPr>
        <p:spPr>
          <a:xfrm>
            <a:off x="878831" y="2128305"/>
            <a:ext cx="647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en-US" altLang="zh-CN" sz="3200" b="1" baseline="-25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H</a:t>
            </a:r>
            <a:r>
              <a:rPr lang="en-US" altLang="zh-CN" sz="3200" b="1" baseline="-25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 </a:t>
            </a:r>
            <a:r>
              <a:rPr lang="zh-CN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⇌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HNO</a:t>
            </a:r>
            <a:r>
              <a:rPr lang="en-US" altLang="zh-CN" sz="3200" b="1" baseline="-25000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+ OH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</a:t>
            </a:r>
            <a:endParaRPr lang="zh-CN" altLang="en-US" sz="3200" dirty="0">
              <a:solidFill>
                <a:srgbClr val="1C1C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927FBF-F4BE-38BC-2534-91A577AFE4B7}"/>
              </a:ext>
            </a:extLst>
          </p:cNvPr>
          <p:cNvSpPr txBox="1"/>
          <p:nvPr/>
        </p:nvSpPr>
        <p:spPr>
          <a:xfrm>
            <a:off x="826792" y="4771011"/>
            <a:ext cx="647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如何计算具体</a:t>
            </a: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呢？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2597699-4D93-C36E-42CC-DB92429AAB54}"/>
              </a:ext>
            </a:extLst>
          </p:cNvPr>
          <p:cNvSpPr txBox="1"/>
          <p:nvPr/>
        </p:nvSpPr>
        <p:spPr>
          <a:xfrm>
            <a:off x="826792" y="5474111"/>
            <a:ext cx="647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下，浓度又如何比较呢？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94384-6E99-DDDE-AF81-FC8AF452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6E1692-D053-CABA-9E79-A4E2761B662E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实验观察：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Al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(SO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en-US" sz="3200" baseline="-25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CB3269-CFD3-F237-2C13-0E3114ABA83F}"/>
              </a:ext>
            </a:extLst>
          </p:cNvPr>
          <p:cNvSpPr txBox="1"/>
          <p:nvPr/>
        </p:nvSpPr>
        <p:spPr>
          <a:xfrm>
            <a:off x="8953420" y="2786753"/>
            <a:ext cx="2976193" cy="245762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现象：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大量气泡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白色沉淀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F55C63-AC8A-2AF7-7B45-07FA72048E8A}"/>
              </a:ext>
            </a:extLst>
          </p:cNvPr>
          <p:cNvGrpSpPr/>
          <p:nvPr/>
        </p:nvGrpSpPr>
        <p:grpSpPr>
          <a:xfrm>
            <a:off x="414787" y="717685"/>
            <a:ext cx="9511459" cy="5313133"/>
            <a:chOff x="5673537" y="1031015"/>
            <a:chExt cx="5158467" cy="4403116"/>
          </a:xfrm>
        </p:grpSpPr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183128E1-5778-4A4B-48EF-30D4DEC97500}"/>
                </a:ext>
              </a:extLst>
            </p:cNvPr>
            <p:cNvGrpSpPr/>
            <p:nvPr/>
          </p:nvGrpSpPr>
          <p:grpSpPr>
            <a:xfrm>
              <a:off x="5673537" y="1031015"/>
              <a:ext cx="5158467" cy="4403116"/>
              <a:chOff x="1474" y="4238"/>
              <a:chExt cx="8858" cy="7729"/>
            </a:xfrm>
          </p:grpSpPr>
          <p:sp>
            <p:nvSpPr>
              <p:cNvPr id="6" name="折角形 1">
                <a:extLst>
                  <a:ext uri="{FF2B5EF4-FFF2-40B4-BE49-F238E27FC236}">
                    <a16:creationId xmlns:a16="http://schemas.microsoft.com/office/drawing/2014/main" id="{CA971A00-24EA-005C-95BC-1B6264E2641C}"/>
                  </a:ext>
                </a:extLst>
              </p:cNvPr>
              <p:cNvSpPr/>
              <p:nvPr/>
            </p:nvSpPr>
            <p:spPr>
              <a:xfrm>
                <a:off x="1474" y="5241"/>
                <a:ext cx="7719" cy="6726"/>
              </a:xfrm>
              <a:prstGeom prst="foldedCorner">
                <a:avLst/>
              </a:prstGeom>
              <a:solidFill>
                <a:srgbClr val="F5FEC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组合 13">
                <a:extLst>
                  <a:ext uri="{FF2B5EF4-FFF2-40B4-BE49-F238E27FC236}">
                    <a16:creationId xmlns:a16="http://schemas.microsoft.com/office/drawing/2014/main" id="{0134F6C5-E053-4F5F-E820-8D8BE757AD6C}"/>
                  </a:ext>
                </a:extLst>
              </p:cNvPr>
              <p:cNvGrpSpPr/>
              <p:nvPr/>
            </p:nvGrpSpPr>
            <p:grpSpPr>
              <a:xfrm>
                <a:off x="7967" y="4238"/>
                <a:ext cx="2365" cy="2541"/>
                <a:chOff x="4612317" y="3055300"/>
                <a:chExt cx="1501990" cy="1614118"/>
              </a:xfrm>
            </p:grpSpPr>
            <p:pic>
              <p:nvPicPr>
                <p:cNvPr id="10" name="图片 12">
                  <a:extLst>
                    <a:ext uri="{FF2B5EF4-FFF2-40B4-BE49-F238E27FC236}">
                      <a16:creationId xmlns:a16="http://schemas.microsoft.com/office/drawing/2014/main" id="{B86B38CB-6CFB-22FC-BA30-71608E7A7B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660000">
                  <a:off x="4697882" y="3055300"/>
                  <a:ext cx="1416425" cy="161411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" name="TextBox 15">
                  <a:extLst>
                    <a:ext uri="{FF2B5EF4-FFF2-40B4-BE49-F238E27FC236}">
                      <a16:creationId xmlns:a16="http://schemas.microsoft.com/office/drawing/2014/main" id="{1A5ADFBC-50E5-735D-F765-B93E0BDC139A}"/>
                    </a:ext>
                  </a:extLst>
                </p:cNvPr>
                <p:cNvSpPr/>
                <p:nvPr/>
              </p:nvSpPr>
              <p:spPr>
                <a:xfrm>
                  <a:off x="4612317" y="3555416"/>
                  <a:ext cx="1442987" cy="4835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 algn="ctr"/>
                  <a:r>
                    <a:rPr lang="zh-CN" altLang="en-US" sz="2800" b="1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华文中宋" panose="02010600040101010101" charset="-122"/>
                      <a:cs typeface="Times New Roman" panose="02020603050405020304" pitchFamily="18" charset="0"/>
                      <a:sym typeface="Times New Roman" panose="02020603050405020304" pitchFamily="2" charset="0"/>
                    </a:rPr>
                    <a:t>学生实验</a:t>
                  </a:r>
                </a:p>
              </p:txBody>
            </p:sp>
          </p:grp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1059509-554B-BD77-B3F0-762C4A83408C}"/>
                </a:ext>
              </a:extLst>
            </p:cNvPr>
            <p:cNvSpPr txBox="1"/>
            <p:nvPr/>
          </p:nvSpPr>
          <p:spPr>
            <a:xfrm>
              <a:off x="7333690" y="2346596"/>
              <a:ext cx="2681181" cy="24527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取一只</a:t>
              </a:r>
              <a:r>
                <a:rPr lang="en-US" altLang="zh-CN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250mL</a:t>
              </a:r>
              <a:r>
                <a: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的烧杯，向其中加入</a:t>
              </a:r>
              <a:r>
                <a:rPr lang="en-US" altLang="zh-CN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20mL</a:t>
              </a:r>
              <a:r>
                <a: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饱和</a:t>
              </a:r>
              <a:r>
                <a:rPr lang="en-US" altLang="zh-CN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Al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(SO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溶液，再加入</a:t>
              </a:r>
              <a:r>
                <a:rPr lang="en-US" altLang="zh-CN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30mL</a:t>
              </a:r>
              <a:r>
                <a: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饱和</a:t>
              </a:r>
              <a:r>
                <a:rPr lang="en-US" altLang="zh-CN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NaHCO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溶液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300660-B424-775D-90A0-B404EEA0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5" y="1540193"/>
            <a:ext cx="2777110" cy="419479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9FF12-9394-DF1B-3DC3-3A0613F14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D0AD821-A8B9-93C1-E68B-199C9B5D51B8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生活应用：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Al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(SO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en-US" sz="3200" baseline="-25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38B11C-F1B6-1B05-FA20-B7371E0A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117" y="3377619"/>
            <a:ext cx="3655766" cy="26613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813F1D-1CC0-EAB6-E0C6-BD1D6542A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585" y="3377618"/>
            <a:ext cx="3857747" cy="26613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3368AB9-FC34-5EAE-DD38-B250C4B38743}"/>
              </a:ext>
            </a:extLst>
          </p:cNvPr>
          <p:cNvSpPr txBox="1"/>
          <p:nvPr/>
        </p:nvSpPr>
        <p:spPr>
          <a:xfrm>
            <a:off x="498832" y="2895555"/>
            <a:ext cx="2705947" cy="58356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1C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泡沫灭火器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B4A394-F7D1-6703-949E-1B1305234A9F}"/>
              </a:ext>
            </a:extLst>
          </p:cNvPr>
          <p:cNvSpPr txBox="1"/>
          <p:nvPr/>
        </p:nvSpPr>
        <p:spPr>
          <a:xfrm>
            <a:off x="61003" y="3377619"/>
            <a:ext cx="4116412" cy="26015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泡沫灭火器的内筒盛有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硫酸铝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溶液，外筒、内筒之间装有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碳酸氢钠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溶液，使用时将灭火器倒置。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8979F8B-2122-CC71-BB3F-EA8E5D585A83}"/>
              </a:ext>
            </a:extLst>
          </p:cNvPr>
          <p:cNvSpPr txBox="1"/>
          <p:nvPr/>
        </p:nvSpPr>
        <p:spPr>
          <a:xfrm>
            <a:off x="581631" y="1111508"/>
            <a:ext cx="438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写出离子方程式？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6269923-1E85-4C2F-72B7-BC0D39AA4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900392"/>
              </p:ext>
            </p:extLst>
          </p:nvPr>
        </p:nvGraphicFramePr>
        <p:xfrm>
          <a:off x="1332634" y="1856373"/>
          <a:ext cx="26336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343324" imgH="595424" progId="Word.Document.12">
                  <p:embed/>
                </p:oleObj>
              </mc:Choice>
              <mc:Fallback>
                <p:oleObj name="Document" r:id="rId5" imgW="2343324" imgH="595424" progId="Word.Document.12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94A74B73-DA65-CEE0-E5FB-CB5B6571A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2634" y="1856373"/>
                        <a:ext cx="2633662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9BBFAA84-E69B-54B1-73BD-53C372415248}"/>
              </a:ext>
            </a:extLst>
          </p:cNvPr>
          <p:cNvSpPr txBox="1"/>
          <p:nvPr/>
        </p:nvSpPr>
        <p:spPr bwMode="auto">
          <a:xfrm>
            <a:off x="3882584" y="1881426"/>
            <a:ext cx="4041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Al(OH)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↓</a:t>
            </a:r>
            <a:r>
              <a:rPr lang="zh-CN" altLang="zh-CN" sz="3200" b="1" dirty="0">
                <a:latin typeface="Times New Roman" panose="02020603050405020304" charset="0"/>
                <a:cs typeface="Times New Roman" panose="02020603050405020304" charset="0"/>
              </a:rPr>
              <a:t>＋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12303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1AAB2DD-6EEF-259F-7882-FC133F298CF4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微观探析：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Al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(SO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en-US" sz="3200" baseline="-25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6E3B01-E6B7-836D-79CD-8139FB18210B}"/>
              </a:ext>
            </a:extLst>
          </p:cNvPr>
          <p:cNvSpPr txBox="1"/>
          <p:nvPr/>
        </p:nvSpPr>
        <p:spPr>
          <a:xfrm>
            <a:off x="644410" y="995035"/>
            <a:ext cx="438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写出离子方程式？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4A74B73-DA65-CEE0-E5FB-CB5B6571A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18578"/>
              </p:ext>
            </p:extLst>
          </p:nvPr>
        </p:nvGraphicFramePr>
        <p:xfrm>
          <a:off x="1395413" y="1739900"/>
          <a:ext cx="26336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343324" imgH="595424" progId="Word.Document.12">
                  <p:embed/>
                </p:oleObj>
              </mc:Choice>
              <mc:Fallback>
                <p:oleObj name="Document" r:id="rId4" imgW="2343324" imgH="595424" progId="Word.Document.12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94A74B73-DA65-CEE0-E5FB-CB5B6571A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5413" y="1739900"/>
                        <a:ext cx="2633662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697DAF93-E696-3297-C0EA-0D1D6278CB2E}"/>
              </a:ext>
            </a:extLst>
          </p:cNvPr>
          <p:cNvSpPr txBox="1"/>
          <p:nvPr/>
        </p:nvSpPr>
        <p:spPr bwMode="auto">
          <a:xfrm>
            <a:off x="3945363" y="1764953"/>
            <a:ext cx="4041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Al(OH)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↓</a:t>
            </a:r>
            <a:r>
              <a:rPr lang="zh-CN" altLang="zh-CN" sz="3200" b="1" dirty="0">
                <a:latin typeface="Times New Roman" panose="02020603050405020304" charset="0"/>
                <a:cs typeface="Times New Roman" panose="02020603050405020304" charset="0"/>
              </a:rPr>
              <a:t>＋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7114C8-82A7-DD94-F1CE-74D075B3EF3C}"/>
              </a:ext>
            </a:extLst>
          </p:cNvPr>
          <p:cNvSpPr txBox="1"/>
          <p:nvPr/>
        </p:nvSpPr>
        <p:spPr>
          <a:xfrm>
            <a:off x="644410" y="2431703"/>
            <a:ext cx="1144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反应为什么会发生？为什么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</a:t>
            </a:r>
            <a:r>
              <a:rPr lang="en-US" altLang="zh-CN" sz="3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3+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HCO</a:t>
            </a:r>
            <a:r>
              <a:rPr lang="en-US" altLang="zh-CN" sz="3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3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产生沉淀与气体呢？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5A7D52-B577-4039-BC6B-396DDF2186EB}"/>
              </a:ext>
            </a:extLst>
          </p:cNvPr>
          <p:cNvSpPr txBox="1"/>
          <p:nvPr/>
        </p:nvSpPr>
        <p:spPr>
          <a:xfrm>
            <a:off x="1269525" y="3208276"/>
            <a:ext cx="52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 baseline="-25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3000" b="1" baseline="-25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0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 +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3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   </a:t>
            </a:r>
            <a:endParaRPr lang="en-US" altLang="zh-CN" sz="30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A5FC87D-33A3-EDE1-4853-2FBA0F05AEC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5241" y="4060696"/>
            <a:ext cx="6773333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HCO</a:t>
            </a:r>
            <a:r>
              <a:rPr lang="en-US" sz="3000" b="1" baseline="-25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3000" b="1" baseline="30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zh-CN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baseline="-25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  <a:r>
              <a:rPr 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⇌</a:t>
            </a:r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3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3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zh-CN" sz="3000" b="1" baseline="30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zh-CN" altLang="en-US" sz="3000" b="1" dirty="0">
              <a:solidFill>
                <a:srgbClr val="1C1C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1E5FB5-6BD2-2C1B-FF59-83E70A16F0F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8531" y="4964409"/>
            <a:ext cx="623473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</a:t>
            </a:r>
            <a:r>
              <a:rPr lang="en-US" sz="3000" b="1" baseline="30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3000" b="1" baseline="30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3H</a:t>
            </a:r>
            <a:r>
              <a:rPr lang="en-US" sz="3000" b="1" baseline="-25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⇌</a:t>
            </a:r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Al(OH)</a:t>
            </a:r>
            <a:r>
              <a:rPr lang="en-US" sz="3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sz="30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3H</a:t>
            </a:r>
            <a:r>
              <a:rPr lang="zh-CN" sz="3000" b="1" baseline="30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endParaRPr lang="zh-CN" altLang="en-US" sz="3000" b="1" dirty="0">
              <a:solidFill>
                <a:srgbClr val="1C1C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03E019-8437-145D-9083-9B8228F25551}"/>
              </a:ext>
            </a:extLst>
          </p:cNvPr>
          <p:cNvSpPr/>
          <p:nvPr/>
        </p:nvSpPr>
        <p:spPr>
          <a:xfrm>
            <a:off x="423882" y="4138715"/>
            <a:ext cx="5940056" cy="128376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1DBF0D47-FB89-8D33-FD78-C184F1DA8E7C}"/>
              </a:ext>
            </a:extLst>
          </p:cNvPr>
          <p:cNvSpPr/>
          <p:nvPr/>
        </p:nvSpPr>
        <p:spPr>
          <a:xfrm>
            <a:off x="5387162" y="3172324"/>
            <a:ext cx="4486940" cy="747474"/>
          </a:xfrm>
          <a:prstGeom prst="wedgeRoundRectCallout">
            <a:avLst>
              <a:gd name="adj1" fmla="val -62794"/>
              <a:gd name="adj2" fmla="val 82414"/>
              <a:gd name="adj3" fmla="val 16667"/>
            </a:avLst>
          </a:prstGeom>
          <a:solidFill>
            <a:srgbClr val="FFC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水解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水的电离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A6850B-335A-6784-844B-88B5EAAB1999}"/>
              </a:ext>
            </a:extLst>
          </p:cNvPr>
          <p:cNvSpPr txBox="1"/>
          <p:nvPr/>
        </p:nvSpPr>
        <p:spPr>
          <a:xfrm>
            <a:off x="6759469" y="4116526"/>
            <a:ext cx="4581927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正向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微弱</a:t>
            </a:r>
            <a:r>
              <a:rPr lang="zh-CN" altLang="en-US" sz="3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，溶液呈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AC9617-3A09-6525-96A8-6BFAAD926DA3}"/>
              </a:ext>
            </a:extLst>
          </p:cNvPr>
          <p:cNvSpPr txBox="1"/>
          <p:nvPr/>
        </p:nvSpPr>
        <p:spPr>
          <a:xfrm>
            <a:off x="6759468" y="4852370"/>
            <a:ext cx="4581927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正向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微弱</a:t>
            </a:r>
            <a:r>
              <a:rPr lang="zh-CN" altLang="en-US" sz="3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，溶液呈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1C84529-97FA-5B34-B700-179C961E78D4}"/>
              </a:ext>
            </a:extLst>
          </p:cNvPr>
          <p:cNvSpPr/>
          <p:nvPr/>
        </p:nvSpPr>
        <p:spPr>
          <a:xfrm>
            <a:off x="4964931" y="4048384"/>
            <a:ext cx="844462" cy="1540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48C7951F-D989-734A-6E2B-8E64DE0BBDEE}"/>
              </a:ext>
            </a:extLst>
          </p:cNvPr>
          <p:cNvSpPr/>
          <p:nvPr/>
        </p:nvSpPr>
        <p:spPr>
          <a:xfrm>
            <a:off x="5440325" y="929501"/>
            <a:ext cx="5766391" cy="747474"/>
          </a:xfrm>
          <a:prstGeom prst="wedgeRoundRectCallout">
            <a:avLst>
              <a:gd name="adj1" fmla="val -29777"/>
              <a:gd name="adj2" fmla="val 78621"/>
              <a:gd name="adj3" fmla="val 16667"/>
            </a:avLst>
          </a:prstGeom>
          <a:solidFill>
            <a:srgbClr val="FFC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酸碱中和，相互促进，进行到底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双水解反应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8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9646BC-E77A-6368-883A-333819441110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水解平衡的移动</a:t>
            </a:r>
            <a:endParaRPr lang="zh-CN" altLang="en-US" sz="3200" baseline="-25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E434A3-814D-484E-15E9-048926448A47}"/>
              </a:ext>
            </a:extLst>
          </p:cNvPr>
          <p:cNvSpPr txBox="1"/>
          <p:nvPr/>
        </p:nvSpPr>
        <p:spPr>
          <a:xfrm>
            <a:off x="520005" y="1121584"/>
            <a:ext cx="5211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浓度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→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改变溶液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3AAE3B-FC03-55A8-F3A0-7077C3F79DBB}"/>
              </a:ext>
            </a:extLst>
          </p:cNvPr>
          <p:cNvSpPr txBox="1"/>
          <p:nvPr/>
        </p:nvSpPr>
        <p:spPr>
          <a:xfrm>
            <a:off x="672447" y="3912491"/>
            <a:ext cx="214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应用：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CE6E86-3872-94FD-CAEE-6A23021A6CD3}"/>
              </a:ext>
            </a:extLst>
          </p:cNvPr>
          <p:cNvSpPr txBox="1"/>
          <p:nvPr/>
        </p:nvSpPr>
        <p:spPr>
          <a:xfrm>
            <a:off x="1215140" y="4496893"/>
            <a:ext cx="8088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FeCl</a:t>
            </a:r>
            <a:r>
              <a:rPr lang="en-US" altLang="zh-CN" sz="32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32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溶液的配制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F2A139F-2837-05FF-AF51-A67D7D1E28FF}"/>
              </a:ext>
            </a:extLst>
          </p:cNvPr>
          <p:cNvSpPr txBox="1"/>
          <p:nvPr/>
        </p:nvSpPr>
        <p:spPr>
          <a:xfrm>
            <a:off x="1340762" y="5209101"/>
            <a:ext cx="10238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溶液配制的操作：固体溶于相应的酸，然后再加水稀释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D940B7-B71B-0124-1119-0A9F4F05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14" y="781614"/>
            <a:ext cx="6083033" cy="34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DA64-834F-FC76-6F50-4E3720F4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0C70E9-9007-A9EB-5622-4C26AD29D0B6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水解平衡的移动</a:t>
            </a:r>
            <a:endParaRPr lang="zh-CN" altLang="en-US" sz="3200" baseline="-25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E11011-8B97-1BAA-2F47-ADDCF7E9FCEF}"/>
              </a:ext>
            </a:extLst>
          </p:cNvPr>
          <p:cNvSpPr txBox="1"/>
          <p:nvPr/>
        </p:nvSpPr>
        <p:spPr>
          <a:xfrm>
            <a:off x="520005" y="1121584"/>
            <a:ext cx="5211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浓度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→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改变溶液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159C3AD-17EB-0FC6-1260-19DA5B62B4B4}"/>
              </a:ext>
            </a:extLst>
          </p:cNvPr>
          <p:cNvSpPr txBox="1"/>
          <p:nvPr/>
        </p:nvSpPr>
        <p:spPr>
          <a:xfrm>
            <a:off x="1815704" y="1755094"/>
            <a:ext cx="39162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→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产物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离开溶液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（沉淀或气体）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45E108-D21B-983F-CB85-CFAACBE49AC8}"/>
              </a:ext>
            </a:extLst>
          </p:cNvPr>
          <p:cNvSpPr txBox="1"/>
          <p:nvPr/>
        </p:nvSpPr>
        <p:spPr>
          <a:xfrm>
            <a:off x="196662" y="3169076"/>
            <a:ext cx="214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应用：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DED21B-EC74-CD10-23D1-1EB9A0685273}"/>
              </a:ext>
            </a:extLst>
          </p:cNvPr>
          <p:cNvSpPr txBox="1"/>
          <p:nvPr/>
        </p:nvSpPr>
        <p:spPr>
          <a:xfrm>
            <a:off x="679882" y="3808065"/>
            <a:ext cx="6083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几乎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进行到底的水解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98F2D4-DB28-4E80-35B8-11CD625DB8BF}"/>
              </a:ext>
            </a:extLst>
          </p:cNvPr>
          <p:cNvSpPr txBox="1"/>
          <p:nvPr/>
        </p:nvSpPr>
        <p:spPr>
          <a:xfrm>
            <a:off x="789036" y="4366800"/>
            <a:ext cx="5670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3+</a:t>
            </a:r>
            <a:r>
              <a:rPr lang="zh-CN" altLang="en-US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Fe</a:t>
            </a:r>
            <a:r>
              <a:rPr lang="en-US" alt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3+      </a:t>
            </a:r>
            <a:r>
              <a:rPr lang="zh-CN" altLang="en-US" sz="3200" dirty="0">
                <a:solidFill>
                  <a:srgbClr val="1C1CC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组合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HCO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HS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7AD17D-6AE4-E78F-B0A5-CE5314F76D33}"/>
              </a:ext>
            </a:extLst>
          </p:cNvPr>
          <p:cNvSpPr txBox="1"/>
          <p:nvPr/>
        </p:nvSpPr>
        <p:spPr>
          <a:xfrm>
            <a:off x="582887" y="5553450"/>
            <a:ext cx="6083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蒸发溶剂</a:t>
            </a:r>
            <a:r>
              <a:rPr lang="zh-CN" altLang="en-US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时的不同情况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04E946-0E51-3A2F-0DF8-0BA9DF50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14" y="781614"/>
            <a:ext cx="6083033" cy="34348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123793D-F1F1-3FC7-B3DC-A0DA1BFBC4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95"/>
          <a:stretch/>
        </p:blipFill>
        <p:spPr>
          <a:xfrm>
            <a:off x="6001514" y="3547168"/>
            <a:ext cx="6083033" cy="32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9C51C-FC31-DC21-C337-26ADAE591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043CC1-180A-27CD-E095-076B794DE238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水解平衡的移动</a:t>
            </a:r>
            <a:endParaRPr lang="zh-CN" altLang="en-US" sz="3200" baseline="-25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D0A2EB-51F7-F452-47CF-6ADCD865D3D8}"/>
              </a:ext>
            </a:extLst>
          </p:cNvPr>
          <p:cNvSpPr txBox="1"/>
          <p:nvPr/>
        </p:nvSpPr>
        <p:spPr>
          <a:xfrm>
            <a:off x="501303" y="999480"/>
            <a:ext cx="10698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问：加热蒸干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AlCl</a:t>
            </a:r>
            <a:r>
              <a:rPr lang="en-US" altLang="zh-CN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</a:t>
            </a:r>
            <a:r>
              <a:rPr lang="en-US" altLang="zh-CN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(SO</a:t>
            </a:r>
            <a:r>
              <a:rPr lang="en-US" altLang="zh-CN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有区别吗？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797BBDC3-7D12-BD1C-912B-2C1247E98B11}"/>
              </a:ext>
            </a:extLst>
          </p:cNvPr>
          <p:cNvSpPr/>
          <p:nvPr/>
        </p:nvSpPr>
        <p:spPr>
          <a:xfrm>
            <a:off x="669460" y="1965873"/>
            <a:ext cx="4541655" cy="2449542"/>
          </a:xfrm>
          <a:prstGeom prst="wedgeRoundRectCallout">
            <a:avLst>
              <a:gd name="adj1" fmla="val 13439"/>
              <a:gd name="adj2" fmla="val -70422"/>
              <a:gd name="adj3" fmla="val 16667"/>
            </a:avLst>
          </a:prstGeom>
          <a:solidFill>
            <a:srgbClr val="FFC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2A061E-65D6-7077-5C8D-358E5E70561B}"/>
              </a:ext>
            </a:extLst>
          </p:cNvPr>
          <p:cNvSpPr txBox="1"/>
          <p:nvPr/>
        </p:nvSpPr>
        <p:spPr>
          <a:xfrm>
            <a:off x="1098599" y="2052561"/>
            <a:ext cx="3621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HCl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挥发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离开溶液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BDE963-8132-82C1-7DD3-D99520D7763C}"/>
              </a:ext>
            </a:extLst>
          </p:cNvPr>
          <p:cNvSpPr txBox="1"/>
          <p:nvPr/>
        </p:nvSpPr>
        <p:spPr>
          <a:xfrm>
            <a:off x="1188790" y="2536000"/>
            <a:ext cx="3621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极大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的促进水解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58DB387-BE0C-3438-ACB0-4B1304263280}"/>
              </a:ext>
            </a:extLst>
          </p:cNvPr>
          <p:cNvSpPr txBox="1"/>
          <p:nvPr/>
        </p:nvSpPr>
        <p:spPr>
          <a:xfrm>
            <a:off x="1174799" y="3103147"/>
            <a:ext cx="4216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水蒸干后得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Al(OH)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4B457F-07D0-FCF7-A50D-DE6127B5521D}"/>
              </a:ext>
            </a:extLst>
          </p:cNvPr>
          <p:cNvSpPr txBox="1"/>
          <p:nvPr/>
        </p:nvSpPr>
        <p:spPr>
          <a:xfrm>
            <a:off x="1174799" y="3670294"/>
            <a:ext cx="3621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灼烧后得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Al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09D66CC0-B825-0AC4-89D3-3FF92BAAB57D}"/>
              </a:ext>
            </a:extLst>
          </p:cNvPr>
          <p:cNvSpPr/>
          <p:nvPr/>
        </p:nvSpPr>
        <p:spPr>
          <a:xfrm>
            <a:off x="5896837" y="1885700"/>
            <a:ext cx="4541655" cy="2449542"/>
          </a:xfrm>
          <a:prstGeom prst="wedgeRoundRectCallout">
            <a:avLst>
              <a:gd name="adj1" fmla="val -26083"/>
              <a:gd name="adj2" fmla="val -67311"/>
              <a:gd name="adj3" fmla="val 16667"/>
            </a:avLst>
          </a:prstGeom>
          <a:solidFill>
            <a:srgbClr val="FFC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A2B1BEE-3DBB-BCA6-8DB1-27D4285BDEE1}"/>
              </a:ext>
            </a:extLst>
          </p:cNvPr>
          <p:cNvSpPr txBox="1"/>
          <p:nvPr/>
        </p:nvSpPr>
        <p:spPr>
          <a:xfrm>
            <a:off x="6325976" y="1972388"/>
            <a:ext cx="3621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没有物质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离开溶液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050666-E42A-BFF9-38AF-43704FA7D88A}"/>
              </a:ext>
            </a:extLst>
          </p:cNvPr>
          <p:cNvSpPr txBox="1"/>
          <p:nvPr/>
        </p:nvSpPr>
        <p:spPr>
          <a:xfrm>
            <a:off x="6402176" y="2445523"/>
            <a:ext cx="3621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微弱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水解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D928BB-CF9A-6AF8-8BEF-2DFB5436AD60}"/>
              </a:ext>
            </a:extLst>
          </p:cNvPr>
          <p:cNvSpPr txBox="1"/>
          <p:nvPr/>
        </p:nvSpPr>
        <p:spPr>
          <a:xfrm>
            <a:off x="6402176" y="3022974"/>
            <a:ext cx="4216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水蒸干后得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溶质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7E05699-DB9B-F9B3-9D29-684468C33048}"/>
              </a:ext>
            </a:extLst>
          </p:cNvPr>
          <p:cNvSpPr txBox="1"/>
          <p:nvPr/>
        </p:nvSpPr>
        <p:spPr>
          <a:xfrm>
            <a:off x="547673" y="4700478"/>
            <a:ext cx="8113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问：有没有办法得到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AlCl</a:t>
            </a:r>
            <a:r>
              <a:rPr lang="en-US" altLang="zh-CN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呢？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2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06D1F-DCB1-FEAC-2C27-A4BD6775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8A4B2A-1712-2C13-E2F9-EE59B7EE6262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水解平衡的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AE9C38-AC82-03D2-3A70-D7CFFAE1D60F}"/>
              </a:ext>
            </a:extLst>
          </p:cNvPr>
          <p:cNvSpPr txBox="1"/>
          <p:nvPr/>
        </p:nvSpPr>
        <p:spPr>
          <a:xfrm>
            <a:off x="496873" y="1076744"/>
            <a:ext cx="8113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问：有没有办法得到溶质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AlCl</a:t>
            </a:r>
            <a:r>
              <a:rPr lang="en-US" altLang="zh-CN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呢？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BCD6F1-30B6-7C50-E8C2-EAD53E86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56"/>
          <a:stretch/>
        </p:blipFill>
        <p:spPr>
          <a:xfrm>
            <a:off x="973874" y="1661519"/>
            <a:ext cx="9567746" cy="45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1B0FD-E293-9A77-8EAE-4A59A0AC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A34611D-489E-7E41-CF53-F7CAB9C609D7}"/>
              </a:ext>
            </a:extLst>
          </p:cNvPr>
          <p:cNvSpPr txBox="1"/>
          <p:nvPr/>
        </p:nvSpPr>
        <p:spPr>
          <a:xfrm>
            <a:off x="1395203" y="130671"/>
            <a:ext cx="10129140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59595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水解平衡的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EBB793-2327-A753-E339-AF54516C176F}"/>
              </a:ext>
            </a:extLst>
          </p:cNvPr>
          <p:cNvSpPr txBox="1"/>
          <p:nvPr/>
        </p:nvSpPr>
        <p:spPr>
          <a:xfrm>
            <a:off x="520005" y="1121584"/>
            <a:ext cx="6135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温度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→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升温促进水解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4F1435-68DF-D38A-2FDD-BD5DB191B47F}"/>
              </a:ext>
            </a:extLst>
          </p:cNvPr>
          <p:cNvSpPr txBox="1"/>
          <p:nvPr/>
        </p:nvSpPr>
        <p:spPr>
          <a:xfrm>
            <a:off x="520005" y="2050286"/>
            <a:ext cx="3066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应用：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69A102-D6D0-1616-5008-44B17477B9F1}"/>
              </a:ext>
            </a:extLst>
          </p:cNvPr>
          <p:cNvSpPr txBox="1"/>
          <p:nvPr/>
        </p:nvSpPr>
        <p:spPr>
          <a:xfrm>
            <a:off x="622934" y="3192570"/>
            <a:ext cx="4331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热的纯碱</a:t>
            </a:r>
            <a:r>
              <a:rPr lang="zh-CN" altLang="en-US" sz="3200" dirty="0">
                <a:solidFill>
                  <a:srgbClr val="1C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溶液更容易去油污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52CF48-31FA-5A3D-356F-B3BAE95F0D15}"/>
              </a:ext>
            </a:extLst>
          </p:cNvPr>
          <p:cNvSpPr txBox="1"/>
          <p:nvPr/>
        </p:nvSpPr>
        <p:spPr>
          <a:xfrm>
            <a:off x="1020061" y="4283720"/>
            <a:ext cx="7869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charset="0"/>
                <a:cs typeface="方正中等线简体" charset="0"/>
              </a:rPr>
              <a:t>CO</a:t>
            </a:r>
            <a:r>
              <a:rPr lang="en-US" altLang="zh-CN" sz="3200" b="1" baseline="-25000" dirty="0">
                <a:latin typeface="Times New Roman" panose="02020603050405020304" charset="0"/>
                <a:cs typeface="方正中等线简体" charset="0"/>
              </a:rPr>
              <a:t>3</a:t>
            </a:r>
            <a:r>
              <a:rPr lang="en-US" altLang="zh-CN" sz="3200" b="1" baseline="30000" dirty="0">
                <a:latin typeface="Times New Roman" panose="02020603050405020304" charset="0"/>
                <a:cs typeface="方正中等线简体" charset="0"/>
              </a:rPr>
              <a:t>2－</a:t>
            </a:r>
            <a:r>
              <a:rPr lang="zh-CN" altLang="zh-CN" sz="3200" b="1" dirty="0">
                <a:cs typeface="方正中等线简体" charset="0"/>
              </a:rPr>
              <a:t>＋</a:t>
            </a:r>
            <a:r>
              <a:rPr lang="en-US" altLang="zh-CN" sz="3200" b="1" dirty="0">
                <a:latin typeface="Times New Roman" panose="02020603050405020304" charset="0"/>
                <a:cs typeface="方正中等线简体" charset="0"/>
              </a:rPr>
              <a:t>H</a:t>
            </a:r>
            <a:r>
              <a:rPr lang="en-US" altLang="zh-CN" sz="3200" b="1" baseline="-25000" dirty="0">
                <a:latin typeface="Times New Roman" panose="02020603050405020304" charset="0"/>
                <a:cs typeface="方正中等线简体" charset="0"/>
              </a:rPr>
              <a:t>2</a:t>
            </a:r>
            <a:r>
              <a:rPr lang="en-US" altLang="zh-CN" sz="3200" b="1" dirty="0">
                <a:latin typeface="Times New Roman" panose="02020603050405020304" charset="0"/>
                <a:cs typeface="方正中等线简体" charset="0"/>
              </a:rPr>
              <a:t>O  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cs typeface="方正中等线简体" charset="0"/>
              </a:rPr>
              <a:t>HCO</a:t>
            </a:r>
            <a:r>
              <a:rPr lang="en-US" altLang="zh-CN" sz="3200" b="1" baseline="-25000" dirty="0">
                <a:latin typeface="Times New Roman" panose="02020603050405020304" charset="0"/>
                <a:cs typeface="方正中等线简体" charset="0"/>
                <a:sym typeface="+mn-ea"/>
              </a:rPr>
              <a:t>3</a:t>
            </a:r>
            <a:r>
              <a:rPr lang="en-US" altLang="zh-CN" sz="3200" b="1" baseline="30000" dirty="0">
                <a:latin typeface="Times New Roman" panose="02020603050405020304" charset="0"/>
                <a:cs typeface="方正中等线简体" charset="0"/>
                <a:sym typeface="+mn-ea"/>
              </a:rPr>
              <a:t>－</a:t>
            </a:r>
            <a:r>
              <a:rPr lang="zh-CN" altLang="zh-CN" sz="3200" b="1" dirty="0">
                <a:cs typeface="方正中等线简体" charset="0"/>
              </a:rPr>
              <a:t>＋</a:t>
            </a:r>
            <a:r>
              <a:rPr lang="en-US" altLang="zh-CN" sz="3200" b="1" dirty="0">
                <a:latin typeface="Times New Roman" panose="02020603050405020304" charset="0"/>
                <a:cs typeface="方正中等线简体" charset="0"/>
              </a:rPr>
              <a:t>OH</a:t>
            </a:r>
            <a:r>
              <a:rPr lang="zh-CN" altLang="zh-CN" sz="3200" b="1" baseline="30000" dirty="0">
                <a:cs typeface="方正中等线简体" charset="0"/>
              </a:rPr>
              <a:t>－ </a:t>
            </a:r>
            <a:r>
              <a:rPr lang="en-US" altLang="zh-CN" sz="3200" b="1" baseline="30000" dirty="0">
                <a:cs typeface="方正中等线简体" charset="0"/>
              </a:rPr>
              <a:t>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中等线简体" charset="0"/>
              </a:rPr>
              <a:t>∆H&gt;0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387D30-D264-7A44-CD3A-1925EC81F143}"/>
              </a:ext>
            </a:extLst>
          </p:cNvPr>
          <p:cNvSpPr txBox="1"/>
          <p:nvPr/>
        </p:nvSpPr>
        <p:spPr>
          <a:xfrm>
            <a:off x="622934" y="4952950"/>
            <a:ext cx="5296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dirty="0">
                <a:solidFill>
                  <a:srgbClr val="1C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制备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Fe(OH)</a:t>
            </a:r>
            <a:r>
              <a:rPr lang="en-US" altLang="zh-CN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胶体</a:t>
            </a:r>
            <a:endParaRPr lang="zh-CN" altLang="en-US" sz="3200" dirty="0">
              <a:solidFill>
                <a:srgbClr val="1C1C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772F04-8746-4F61-4B1F-19951F1DF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68" y="997931"/>
            <a:ext cx="5754029" cy="32579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A9BA284-3BC0-9A7A-12D2-18E1E12DB4E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10536" y="5622180"/>
            <a:ext cx="859874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n-US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3H</a:t>
            </a:r>
            <a:r>
              <a:rPr lang="en-US" sz="3200" b="1" baseline="-25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⇌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(OH)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（胶体）</a:t>
            </a:r>
            <a:r>
              <a:rPr lang="zh-CN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sz="3200" b="1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3H</a:t>
            </a:r>
            <a:r>
              <a:rPr lang="zh-CN" sz="3200" b="1" baseline="30000" dirty="0">
                <a:solidFill>
                  <a:srgbClr val="1C1CC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</a:t>
            </a:r>
            <a:endParaRPr lang="zh-CN" altLang="en-US" sz="3200" b="1" dirty="0">
              <a:solidFill>
                <a:srgbClr val="1C1C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17158</TotalTime>
  <Words>529</Words>
  <Application>Microsoft Office PowerPoint</Application>
  <PresentationFormat>宽屏</PresentationFormat>
  <Paragraphs>75</Paragraphs>
  <Slides>10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方正中等线简体</vt:lpstr>
      <vt:lpstr>华文新魏</vt:lpstr>
      <vt:lpstr>宋体</vt:lpstr>
      <vt:lpstr>微软雅黑</vt:lpstr>
      <vt:lpstr>Arial</vt:lpstr>
      <vt:lpstr>Cambria Math</vt:lpstr>
      <vt:lpstr>Times New Roman</vt:lpstr>
      <vt:lpstr>Wingdings</vt:lpstr>
      <vt:lpstr>Office 主题​​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明英</dc:creator>
  <cp:lastModifiedBy>明英 王</cp:lastModifiedBy>
  <cp:revision>139</cp:revision>
  <dcterms:created xsi:type="dcterms:W3CDTF">2021-10-30T02:08:43Z</dcterms:created>
  <dcterms:modified xsi:type="dcterms:W3CDTF">2024-11-16T13:35:02Z</dcterms:modified>
</cp:coreProperties>
</file>