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8" r:id="rId4"/>
    <p:sldId id="258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76" r:id="rId13"/>
    <p:sldId id="267" r:id="rId14"/>
    <p:sldId id="275" r:id="rId15"/>
    <p:sldId id="274" r:id="rId16"/>
    <p:sldId id="269" r:id="rId17"/>
    <p:sldId id="270" r:id="rId18"/>
    <p:sldId id="278" r:id="rId19"/>
    <p:sldId id="279" r:id="rId20"/>
    <p:sldId id="27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4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89BA4-7BAC-41D7-BD47-3845FA2F7026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3F742-C26D-4997-9C54-9069C65DC9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06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410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8F22FEAA-FB1A-4BE6-810F-4A08A16731D5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7820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00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12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5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6C38C0-BB2D-44F0-98C8-26C283B174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48973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4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53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42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041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56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7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9F9E6-6D61-4130-A02E-F046EBBD4B2C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6E05-C2EB-4B94-B816-F2BBB6178A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" Type="http://schemas.openxmlformats.org/officeDocument/2006/relationships/tags" Target="../tags/tag48.xml"/><Relationship Id="rId16" Type="http://schemas.openxmlformats.org/officeDocument/2006/relationships/tags" Target="../tags/tag62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10" Type="http://schemas.openxmlformats.org/officeDocument/2006/relationships/tags" Target="../tags/tag56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21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20.gif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78.xml"/><Relationship Id="rId10" Type="http://schemas.openxmlformats.org/officeDocument/2006/relationships/tags" Target="../tags/tag83.xml"/><Relationship Id="rId4" Type="http://schemas.openxmlformats.org/officeDocument/2006/relationships/tags" Target="../tags/tag77.xml"/><Relationship Id="rId9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8.png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7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9.png"/><Relationship Id="rId4" Type="http://schemas.openxmlformats.org/officeDocument/2006/relationships/tags" Target="../tags/tag29.xml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14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4C4179-7CEF-4EEA-98FD-346A9C5987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36607"/>
          <a:stretch>
            <a:fillRect/>
          </a:stretch>
        </p:blipFill>
        <p:spPr>
          <a:xfrm>
            <a:off x="156981" y="153599"/>
            <a:ext cx="12192000" cy="69145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7446DE-4272-4962-882D-769D2F03D937}"/>
              </a:ext>
            </a:extLst>
          </p:cNvPr>
          <p:cNvSpPr/>
          <p:nvPr/>
        </p:nvSpPr>
        <p:spPr>
          <a:xfrm>
            <a:off x="1116976" y="532621"/>
            <a:ext cx="76516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lang="zh-CN" altLang="en-US" sz="4400" b="1" spc="600" dirty="0" smtClean="0">
                <a:latin typeface="Arial"/>
                <a:ea typeface="微软雅黑"/>
                <a:cs typeface="+mn-ea"/>
                <a:sym typeface="+mn-lt"/>
              </a:rPr>
              <a:t>第三单元 </a:t>
            </a:r>
            <a:endParaRPr lang="en-US" altLang="zh-CN" sz="4400" b="1" spc="600" dirty="0"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zh-CN" altLang="en-US" sz="4400" b="1" i="0" u="none" strike="noStrike" kern="1200" cap="none" spc="60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物质的分散系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43D354-3ED3-4402-A2BE-242850A89142}"/>
              </a:ext>
            </a:extLst>
          </p:cNvPr>
          <p:cNvSpPr txBox="1"/>
          <p:nvPr/>
        </p:nvSpPr>
        <p:spPr>
          <a:xfrm>
            <a:off x="2178556" y="3206018"/>
            <a:ext cx="5528511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2800" b="1" spc="600" dirty="0" smtClean="0">
                <a:solidFill>
                  <a:srgbClr val="FFFFFF"/>
                </a:solidFill>
                <a:cs typeface="+mn-ea"/>
                <a:sym typeface="+mn-lt"/>
              </a:rPr>
              <a:t>第一课时：常见的分散系</a:t>
            </a:r>
            <a:endParaRPr lang="en-US" altLang="zh-CN" sz="2800" b="1" spc="600" dirty="0" smtClean="0">
              <a:solidFill>
                <a:srgbClr val="FFFFFF"/>
              </a:solidFill>
              <a:cs typeface="+mn-ea"/>
              <a:sym typeface="+mn-lt"/>
            </a:endParaRPr>
          </a:p>
          <a:p>
            <a:pPr lvl="0" algn="ctr" defTabSz="914400">
              <a:defRPr/>
            </a:pPr>
            <a:r>
              <a:rPr lang="en-US" altLang="zh-CN" sz="2800" b="1" spc="600" dirty="0" smtClean="0">
                <a:solidFill>
                  <a:srgbClr val="FFFFFF"/>
                </a:solidFill>
                <a:cs typeface="+mn-ea"/>
                <a:sym typeface="+mn-lt"/>
              </a:rPr>
              <a:t>&amp;</a:t>
            </a:r>
            <a:r>
              <a:rPr lang="zh-CN" altLang="en-US" sz="2800" b="1" spc="600" dirty="0" smtClean="0">
                <a:solidFill>
                  <a:srgbClr val="FFFFFF"/>
                </a:solidFill>
                <a:cs typeface="+mn-ea"/>
                <a:sym typeface="+mn-lt"/>
              </a:rPr>
              <a:t>电解质溶液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0C9B6F-A59C-4FE2-B904-797965DA1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47" y="1925609"/>
            <a:ext cx="6153290" cy="615329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0377C0A-FCA3-497F-90B5-A25B9FF01EB1}"/>
              </a:ext>
            </a:extLst>
          </p:cNvPr>
          <p:cNvSpPr/>
          <p:nvPr/>
        </p:nvSpPr>
        <p:spPr>
          <a:xfrm>
            <a:off x="3824042" y="4350843"/>
            <a:ext cx="2428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rgbClr val="5B9BD5"/>
                </a:solidFill>
                <a:latin typeface="Arial"/>
                <a:ea typeface="微软雅黑"/>
                <a:cs typeface="+mn-ea"/>
                <a:sym typeface="+mn-lt"/>
              </a:rPr>
              <a:t>苏教版 </a:t>
            </a:r>
            <a:r>
              <a:rPr lang="zh-CN" altLang="en-US" sz="2400" dirty="0" smtClean="0">
                <a:solidFill>
                  <a:srgbClr val="5B9BD5"/>
                </a:solidFill>
                <a:latin typeface="Arial"/>
                <a:ea typeface="微软雅黑"/>
                <a:cs typeface="+mn-ea"/>
                <a:sym typeface="+mn-lt"/>
              </a:rPr>
              <a:t>必修一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2976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框 48">
            <a:extLst>
              <a:ext uri="{FF2B5EF4-FFF2-40B4-BE49-F238E27FC236}">
                <a16:creationId xmlns:a16="http://schemas.microsoft.com/office/drawing/2014/main" id="{19691D19-FDB4-3601-9E5C-A5FCEDB99997}"/>
              </a:ext>
            </a:extLst>
          </p:cNvPr>
          <p:cNvSpPr txBox="1"/>
          <p:nvPr/>
        </p:nvSpPr>
        <p:spPr>
          <a:xfrm>
            <a:off x="313550" y="347611"/>
            <a:ext cx="1832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kern="0" noProof="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  <a:r>
              <a:rPr lang="zh-CN" altLang="en-US" sz="3200" b="1" kern="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知传授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0" y="303461"/>
            <a:ext cx="1840845" cy="758424"/>
            <a:chOff x="1860185" y="4429022"/>
            <a:chExt cx="1702648" cy="404014"/>
          </a:xfrm>
        </p:grpSpPr>
        <p:sp>
          <p:nvSpPr>
            <p:cNvPr id="9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7855" y="4475273"/>
              <a:ext cx="1694978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归纳总结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03555" y="1148708"/>
            <a:ext cx="11184890" cy="5171440"/>
            <a:chOff x="2291" y="2622"/>
            <a:chExt cx="14454" cy="6447"/>
          </a:xfrm>
        </p:grpSpPr>
        <p:sp>
          <p:nvSpPr>
            <p:cNvPr id="12" name="矩形 11"/>
            <p:cNvSpPr/>
            <p:nvPr>
              <p:custDataLst>
                <p:tags r:id="rId17"/>
              </p:custDataLst>
            </p:nvPr>
          </p:nvSpPr>
          <p:spPr>
            <a:xfrm>
              <a:off x="2291" y="2622"/>
              <a:ext cx="14454" cy="6447"/>
            </a:xfrm>
            <a:prstGeom prst="rect">
              <a:avLst/>
            </a:prstGeom>
            <a:noFill/>
            <a:ln w="12700" cmpd="sng">
              <a:solidFill>
                <a:srgbClr val="658EC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>
              <p:custDataLst>
                <p:tags r:id="rId18"/>
              </p:custDataLst>
            </p:nvPr>
          </p:nvSpPr>
          <p:spPr>
            <a:xfrm flipH="1">
              <a:off x="15886" y="8174"/>
              <a:ext cx="859" cy="895"/>
            </a:xfrm>
            <a:prstGeom prst="rtTriangle">
              <a:avLst/>
            </a:prstGeom>
            <a:gradFill>
              <a:gsLst>
                <a:gs pos="0">
                  <a:srgbClr val="72BADF"/>
                </a:gs>
                <a:gs pos="100000">
                  <a:srgbClr val="658EC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/>
          <p:cNvSpPr/>
          <p:nvPr>
            <p:custDataLst>
              <p:tags r:id="rId2"/>
            </p:custDataLst>
          </p:nvPr>
        </p:nvSpPr>
        <p:spPr>
          <a:xfrm>
            <a:off x="5128260" y="3073393"/>
            <a:ext cx="1653540" cy="102425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</a:rPr>
              <a:t>胶体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318379" y="3150872"/>
            <a:ext cx="1533525" cy="461010"/>
            <a:chOff x="6318379" y="3150872"/>
            <a:chExt cx="1533525" cy="461010"/>
          </a:xfrm>
        </p:grpSpPr>
        <p:cxnSp>
          <p:nvCxnSpPr>
            <p:cNvPr id="16" name="直接连接符 15"/>
            <p:cNvCxnSpPr/>
            <p:nvPr>
              <p:custDataLst>
                <p:tags r:id="rId15"/>
              </p:custDataLst>
            </p:nvPr>
          </p:nvCxnSpPr>
          <p:spPr>
            <a:xfrm>
              <a:off x="6318379" y="3592187"/>
              <a:ext cx="1432652" cy="8257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833094" y="3150872"/>
              <a:ext cx="1018810" cy="46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ea typeface="微软雅黑" panose="020B0503020204020204" charset="-122"/>
                </a:rPr>
                <a:t>定义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15130" y="3151507"/>
            <a:ext cx="1149161" cy="460375"/>
            <a:chOff x="4215130" y="3151507"/>
            <a:chExt cx="1149161" cy="460375"/>
          </a:xfrm>
        </p:grpSpPr>
        <p:cxnSp>
          <p:nvCxnSpPr>
            <p:cNvPr id="19" name="直接连接符 18"/>
            <p:cNvCxnSpPr/>
            <p:nvPr>
              <p:custDataLst>
                <p:tags r:id="rId13"/>
              </p:custDataLst>
            </p:nvPr>
          </p:nvCxnSpPr>
          <p:spPr>
            <a:xfrm flipV="1">
              <a:off x="4215130" y="3578218"/>
              <a:ext cx="1149161" cy="1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4308857" y="3151507"/>
              <a:ext cx="9429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ea typeface="微软雅黑" panose="020B0503020204020204" charset="-122"/>
                </a:rPr>
                <a:t>分类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5935345" y="2110733"/>
            <a:ext cx="551815" cy="1086485"/>
            <a:chOff x="9288" y="4622"/>
            <a:chExt cx="869" cy="1711"/>
          </a:xfrm>
        </p:grpSpPr>
        <p:cxnSp>
          <p:nvCxnSpPr>
            <p:cNvPr id="22" name="直接连接符 21"/>
            <p:cNvCxnSpPr/>
            <p:nvPr>
              <p:custDataLst>
                <p:tags r:id="rId11"/>
              </p:custDataLst>
            </p:nvPr>
          </p:nvCxnSpPr>
          <p:spPr>
            <a:xfrm flipH="1">
              <a:off x="9375" y="4622"/>
              <a:ext cx="16" cy="156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9288" y="4864"/>
              <a:ext cx="869" cy="14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ea typeface="微软雅黑" panose="020B0503020204020204" charset="-122"/>
                </a:rPr>
                <a:t>鉴别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5958205" y="4112253"/>
            <a:ext cx="553720" cy="949960"/>
            <a:chOff x="9324" y="7774"/>
            <a:chExt cx="872" cy="1496"/>
          </a:xfrm>
        </p:grpSpPr>
        <p:cxnSp>
          <p:nvCxnSpPr>
            <p:cNvPr id="25" name="直接连接符 24"/>
            <p:cNvCxnSpPr/>
            <p:nvPr>
              <p:custDataLst>
                <p:tags r:id="rId9"/>
              </p:custDataLst>
            </p:nvPr>
          </p:nvCxnSpPr>
          <p:spPr>
            <a:xfrm flipH="1">
              <a:off x="9327" y="7774"/>
              <a:ext cx="16" cy="1496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10"/>
              </p:custDataLst>
            </p:nvPr>
          </p:nvSpPr>
          <p:spPr>
            <a:xfrm>
              <a:off x="9324" y="7949"/>
              <a:ext cx="872" cy="115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ea typeface="微软雅黑" panose="020B0503020204020204" charset="-122"/>
                </a:rPr>
                <a:t>应用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7751031" y="2750359"/>
            <a:ext cx="3882252" cy="1669688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4080"/>
              </a:lnSpc>
            </a:pPr>
            <a:r>
              <a:rPr lang="zh-CN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胶体是分散质粒子直径在</a:t>
            </a:r>
            <a:r>
              <a:rPr lang="zh-CN" sz="26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1～100 nm</a:t>
            </a:r>
            <a:r>
              <a:rPr lang="zh-CN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之间的分散系</a:t>
            </a:r>
            <a:r>
              <a:rPr lang="zh-CN" sz="26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r>
              <a:rPr lang="zh-CN" altLang="en-US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这也</a:t>
            </a:r>
            <a:r>
              <a:rPr lang="zh-CN" altLang="en-US" sz="26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是胶体的</a:t>
            </a:r>
            <a:r>
              <a:rPr lang="zh-CN" sz="26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本质特征</a:t>
            </a:r>
            <a:r>
              <a:rPr lang="zh-CN" sz="26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600" b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528955" y="2501258"/>
            <a:ext cx="3686175" cy="218376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marL="0" indent="266700" eaLnBrk="1" latinLnBrk="0" hangingPunct="1">
              <a:lnSpc>
                <a:spcPts val="4080"/>
              </a:lnSpc>
            </a:pPr>
            <a:r>
              <a:rPr 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按分散剂所处的状态分：</a:t>
            </a:r>
            <a:r>
              <a:rPr lang="zh-CN" sz="2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气溶胶</a:t>
            </a:r>
            <a:r>
              <a:rPr 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（烟、云、雾等</a:t>
            </a:r>
            <a:r>
              <a:rPr lang="zh-CN" sz="24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液</a:t>
            </a:r>
            <a:r>
              <a:rPr lang="zh-CN" sz="2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溶胶</a:t>
            </a:r>
            <a:r>
              <a:rPr 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Fe(OH)</a:t>
            </a:r>
            <a:r>
              <a:rPr lang="en-US" sz="2400" b="1" baseline="-250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胶体等</a:t>
            </a:r>
            <a:r>
              <a:rPr lang="zh-CN" sz="24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固</a:t>
            </a:r>
            <a:r>
              <a:rPr lang="zh-CN" sz="24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溶胶</a:t>
            </a:r>
            <a:r>
              <a:rPr 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（有色玻璃等）。</a:t>
            </a:r>
            <a:endParaRPr lang="zh-CN" altLang="en-US" sz="2400" b="1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3576505" y="1617976"/>
            <a:ext cx="4848488" cy="492443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利用</a:t>
            </a:r>
            <a:r>
              <a:rPr lang="zh-CN" sz="2600" b="1" dirty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丁达尔效应</a:t>
            </a:r>
            <a:r>
              <a:rPr lang="zh-CN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区分溶液和胶体</a:t>
            </a: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3908466" y="5062841"/>
            <a:ext cx="4184567" cy="621517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lvl="0" algn="ctr" defTabSz="1171575">
              <a:lnSpc>
                <a:spcPct val="150000"/>
              </a:lnSpc>
              <a:defRPr/>
            </a:pPr>
            <a:r>
              <a:rPr lang="zh-CN" altLang="en-US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利用胶体的吸附性来净水。</a:t>
            </a:r>
          </a:p>
        </p:txBody>
      </p:sp>
    </p:spTree>
    <p:extLst>
      <p:ext uri="{BB962C8B-B14F-4D97-AF65-F5344CB8AC3E}">
        <p14:creationId xmlns:p14="http://schemas.microsoft.com/office/powerpoint/2010/main" val="3820129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8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1" y="303461"/>
            <a:ext cx="1840845" cy="758424"/>
            <a:chOff x="1860185" y="4429022"/>
            <a:chExt cx="1702648" cy="404014"/>
          </a:xfrm>
        </p:grpSpPr>
        <p:sp>
          <p:nvSpPr>
            <p:cNvPr id="9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7854" y="4475273"/>
              <a:ext cx="1694979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结合生活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413371" y="356553"/>
            <a:ext cx="8776230" cy="1164041"/>
            <a:chOff x="2413371" y="356553"/>
            <a:chExt cx="8776230" cy="1164041"/>
          </a:xfrm>
        </p:grpSpPr>
        <p:sp>
          <p:nvSpPr>
            <p:cNvPr id="5" name="文本框 4"/>
            <p:cNvSpPr txBox="1"/>
            <p:nvPr>
              <p:custDataLst>
                <p:tags r:id="rId1"/>
              </p:custDataLst>
            </p:nvPr>
          </p:nvSpPr>
          <p:spPr>
            <a:xfrm>
              <a:off x="3672801" y="443376"/>
              <a:ext cx="7516800" cy="10772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想一想：为什么湿手直接接触电源时</a:t>
              </a:r>
              <a:r>
                <a:rPr lang="zh-CN" altLang="en-US" sz="3200" b="1" dirty="0" smtClean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容易</a:t>
              </a:r>
              <a:endParaRPr lang="en-US" altLang="zh-CN" sz="32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endParaRPr>
            </a:p>
            <a:p>
              <a:r>
                <a:rPr lang="zh-CN" altLang="en-US" sz="3200" b="1" dirty="0" smtClean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发生</a:t>
              </a:r>
              <a:r>
                <a:rPr lang="zh-CN" altLang="en-US" sz="3200" b="1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触电事故？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E4C4C84-BC39-1E3D-9874-3EBAE4A6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371" y="356553"/>
              <a:ext cx="1112931" cy="1112931"/>
            </a:xfrm>
            <a:prstGeom prst="rect">
              <a:avLst/>
            </a:prstGeom>
          </p:spPr>
        </p:pic>
      </p:grpSp>
      <p:pic>
        <p:nvPicPr>
          <p:cNvPr id="1026" name="Picture 2" descr="湿手勿碰用电安全教育素材图片免费下载-千库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74" y="1826037"/>
            <a:ext cx="5812076" cy="42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1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2" y="303461"/>
            <a:ext cx="1840845" cy="758424"/>
            <a:chOff x="1860185" y="4429022"/>
            <a:chExt cx="1702648" cy="404014"/>
          </a:xfrm>
        </p:grpSpPr>
        <p:sp>
          <p:nvSpPr>
            <p:cNvPr id="6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7854" y="4475273"/>
              <a:ext cx="1694979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noProof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实验探究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8" name="视频1_baofeng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897" y="178904"/>
            <a:ext cx="9553160" cy="64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0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aphicFrame>
        <p:nvGraphicFramePr>
          <p:cNvPr id="4" name="Group 11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928859"/>
              </p:ext>
            </p:extLst>
          </p:nvPr>
        </p:nvGraphicFramePr>
        <p:xfrm>
          <a:off x="1345813" y="1365346"/>
          <a:ext cx="9130030" cy="4854575"/>
        </p:xfrm>
        <a:graphic>
          <a:graphicData uri="http://schemas.openxmlformats.org/drawingml/2006/table">
            <a:tbl>
              <a:tblPr/>
              <a:tblGrid>
                <a:gridCol w="2215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 dirty="0" err="1"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烧杯中物质</a:t>
                      </a:r>
                      <a:endParaRPr sz="2800" b="1" dirty="0">
                        <a:latin typeface="Times New Roman" panose="02020603050405020304" charset="0"/>
                        <a:ea typeface="仿宋" panose="02010609060101010101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现象</a:t>
                      </a: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结论</a:t>
                      </a: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solidFill>
                            <a:srgbClr val="0000FF"/>
                          </a:solidFill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微软雅黑" panose="020B0503020204020204" charset="-122"/>
                        </a:rPr>
                        <a:t>固体NaCl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u="sng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u="sng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sz="2800" u="sng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zh-CN"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 u="sng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+mn-ea"/>
                        </a:rPr>
                        <a:t>                                     </a:t>
                      </a:r>
                      <a:r>
                        <a:rPr lang="zh-CN" sz="2800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+mn-ea"/>
                        </a:rPr>
                        <a:t>。</a:t>
                      </a:r>
                      <a:endParaRPr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3200" b="1">
                          <a:solidFill>
                            <a:srgbClr val="0000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固体KNO</a:t>
                      </a:r>
                      <a:r>
                        <a:rPr sz="2800" baseline="-240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蒸馏水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solidFill>
                            <a:srgbClr val="168433"/>
                          </a:solidFill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微软雅黑" panose="020B0503020204020204" charset="-122"/>
                        </a:rPr>
                        <a:t>NaCl溶液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F9C5">
                        <a:alpha val="94118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u="sng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    </a:t>
                      </a:r>
                      <a:r>
                        <a:rPr sz="2800" u="sng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zh-CN" sz="280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F9C5">
                        <a:alpha val="94118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3200" b="1" i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defRPr sz="3200" b="1" i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 u="sng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+mn-ea"/>
                        </a:rPr>
                        <a:t>                                      </a:t>
                      </a:r>
                      <a:r>
                        <a:rPr lang="zh-CN" sz="2800" dirty="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  <a:sym typeface="+mn-ea"/>
                        </a:rPr>
                        <a:t>。</a:t>
                      </a:r>
                      <a:endParaRPr sz="2800" dirty="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F9C5">
                        <a:alpha val="9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3200" b="1">
                          <a:solidFill>
                            <a:srgbClr val="168433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r>
                        <a:rPr sz="28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KNO</a:t>
                      </a:r>
                      <a:r>
                        <a:rPr sz="2800" baseline="-240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sz="2800">
                          <a:latin typeface="Times New Roman" panose="02020603050405020304" charset="0"/>
                          <a:ea typeface="仿宋" panose="02010609060101010101" charset="-122"/>
                          <a:cs typeface="Times New Roman" panose="02020603050405020304" charset="0"/>
                        </a:rPr>
                        <a:t>溶液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F9C5">
                        <a:alpha val="9411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>
                          <a:solidFill>
                            <a:srgbClr val="0000FF"/>
                          </a:solidFill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蔗糖固体</a:t>
                      </a: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32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32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defRPr>
                      </a:pPr>
                      <a:endParaRPr sz="2800">
                        <a:latin typeface="Times New Roman" panose="02020603050405020304" charset="0"/>
                        <a:ea typeface="仿宋" panose="02010609060101010101" charset="-122"/>
                        <a:cs typeface="Times New Roman" panose="02020603050405020304" charset="0"/>
                      </a:endParaRPr>
                    </a:p>
                  </a:txBody>
                  <a:tcPr marL="32146" marR="32146" marT="32146" marB="32146" anchor="ctr" horzOverflow="overflow">
                    <a:lnL w="127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defRPr sz="1800"/>
                      </a:pPr>
                      <a:r>
                        <a:rPr sz="2800" b="1" dirty="0" err="1">
                          <a:solidFill>
                            <a:srgbClr val="0000FF"/>
                          </a:solidFill>
                          <a:latin typeface="Times New Roman" panose="02020603050405020304" charset="0"/>
                          <a:ea typeface="仿宋" panose="02010609060101010101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蔗糖溶液</a:t>
                      </a:r>
                      <a:endParaRPr sz="2800" b="1" dirty="0">
                        <a:solidFill>
                          <a:srgbClr val="0000FF"/>
                        </a:solidFill>
                        <a:latin typeface="Times New Roman" panose="02020603050405020304" charset="0"/>
                        <a:ea typeface="仿宋" panose="02010609060101010101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32146" marR="32146" marT="32146" marB="32146" anchor="ctr" horzOverflow="overflow">
                    <a:lnL w="254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2" y="303461"/>
            <a:ext cx="1840845" cy="758424"/>
            <a:chOff x="1860185" y="4429022"/>
            <a:chExt cx="1702648" cy="404014"/>
          </a:xfrm>
        </p:grpSpPr>
        <p:sp>
          <p:nvSpPr>
            <p:cNvPr id="6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7854" y="4475273"/>
              <a:ext cx="1694979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noProof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实验探究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 Box 108"/>
          <p:cNvSpPr txBox="1"/>
          <p:nvPr>
            <p:custDataLst>
              <p:tags r:id="rId2"/>
            </p:custDataLst>
          </p:nvPr>
        </p:nvSpPr>
        <p:spPr>
          <a:xfrm>
            <a:off x="4087288" y="2411804"/>
            <a:ext cx="1876902" cy="1017198"/>
          </a:xfrm>
          <a:prstGeom prst="rect">
            <a:avLst/>
          </a:prstGeom>
          <a:ln w="12700">
            <a:miter lim="400000"/>
          </a:ln>
        </p:spPr>
        <p:txBody>
          <a:bodyPr lIns="34288" tIns="34288" rIns="34288" bIns="34288" anchor="b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lvl1pPr>
          </a:lstStyle>
          <a:p>
            <a:pPr>
              <a:lnSpc>
                <a:spcPct val="110000"/>
              </a:lnSpc>
            </a:pPr>
            <a:r>
              <a:rPr sz="2800" u="sng" dirty="0" err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灯泡不亮,</a:t>
            </a:r>
            <a:r>
              <a:rPr sz="2800" u="sng" dirty="0" err="1" smtClean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无电流</a:t>
            </a:r>
            <a:r>
              <a:rPr lang="zh-CN" altLang="en-US" sz="2800" u="sng" dirty="0">
                <a:ea typeface="仿宋" panose="02010609060101010101" charset="-122"/>
                <a:sym typeface="+mn-ea"/>
              </a:rPr>
              <a:t>通过</a:t>
            </a:r>
            <a:endParaRPr sz="2800" u="sng" dirty="0">
              <a:ea typeface="仿宋" panose="02010609060101010101" charset="-122"/>
              <a:sym typeface="+mn-ea"/>
            </a:endParaRPr>
          </a:p>
        </p:txBody>
      </p:sp>
      <p:sp>
        <p:nvSpPr>
          <p:cNvPr id="9" name="Text Box 118"/>
          <p:cNvSpPr txBox="1"/>
          <p:nvPr>
            <p:custDataLst>
              <p:tags r:id="rId3"/>
            </p:custDataLst>
          </p:nvPr>
        </p:nvSpPr>
        <p:spPr>
          <a:xfrm>
            <a:off x="6520619" y="1991398"/>
            <a:ext cx="3637915" cy="929005"/>
          </a:xfrm>
          <a:prstGeom prst="rect">
            <a:avLst/>
          </a:prstGeom>
          <a:ln w="12700">
            <a:miter lim="400000"/>
          </a:ln>
        </p:spPr>
        <p:txBody>
          <a:bodyPr wrap="square" lIns="34288" tIns="34288" rIns="34288" bIns="34288" anchor="b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lvl1pPr>
          </a:lstStyle>
          <a:p>
            <a:pPr>
              <a:lnSpc>
                <a:spcPct val="100000"/>
              </a:lnSpc>
            </a:pP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干燥的NaCl固体、</a:t>
            </a: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KNO</a:t>
            </a:r>
            <a:r>
              <a:rPr sz="2800" baseline="-240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3</a:t>
            </a: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固体都不导电</a:t>
            </a:r>
            <a:endParaRPr sz="2800" dirty="0"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0" name="Text Box 120"/>
          <p:cNvSpPr txBox="1"/>
          <p:nvPr>
            <p:custDataLst>
              <p:tags r:id="rId4"/>
            </p:custDataLst>
          </p:nvPr>
        </p:nvSpPr>
        <p:spPr>
          <a:xfrm>
            <a:off x="3618561" y="4056104"/>
            <a:ext cx="2694940" cy="1014730"/>
          </a:xfrm>
          <a:prstGeom prst="rect">
            <a:avLst/>
          </a:prstGeom>
          <a:ln w="12700">
            <a:miter lim="400000"/>
          </a:ln>
        </p:spPr>
        <p:txBody>
          <a:bodyPr wrap="square" lIns="34288" tIns="34288" rIns="34288" bIns="34288" anchor="b">
            <a:spAutoFit/>
          </a:bodyPr>
          <a:lstStyle>
            <a:lvl1pPr algn="ctr">
              <a:lnSpc>
                <a:spcPct val="150000"/>
              </a:lnSpc>
              <a:defRPr sz="3200" b="1">
                <a:solidFill>
                  <a:srgbClr val="168433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lvl1pPr>
          </a:lstStyle>
          <a:p>
            <a:pPr>
              <a:lnSpc>
                <a:spcPct val="110000"/>
              </a:lnSpc>
            </a:pPr>
            <a:r>
              <a:rPr sz="2800" dirty="0" err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灯泡变亮</a:t>
            </a: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sz="2800" dirty="0" err="1" smtClean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有电流</a:t>
            </a:r>
            <a:r>
              <a:rPr lang="zh-CN" altLang="en-US" sz="2800" dirty="0" smtClean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通过</a:t>
            </a:r>
            <a:endParaRPr sz="2800" dirty="0"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1" name="Text Box 122"/>
          <p:cNvSpPr txBox="1"/>
          <p:nvPr>
            <p:custDataLst>
              <p:tags r:id="rId5"/>
            </p:custDataLst>
          </p:nvPr>
        </p:nvSpPr>
        <p:spPr>
          <a:xfrm>
            <a:off x="6684131" y="4056104"/>
            <a:ext cx="3310890" cy="929005"/>
          </a:xfrm>
          <a:prstGeom prst="rect">
            <a:avLst/>
          </a:prstGeom>
          <a:ln w="12700">
            <a:miter lim="400000"/>
          </a:ln>
        </p:spPr>
        <p:txBody>
          <a:bodyPr wrap="square" lIns="34288" tIns="34288" rIns="34288" bIns="34288" anchor="b">
            <a:spAutoFit/>
          </a:bodyPr>
          <a:lstStyle/>
          <a:p>
            <a:pPr algn="ctr">
              <a:lnSpc>
                <a:spcPct val="100000"/>
              </a:lnSpc>
              <a:defRPr sz="3200" b="1">
                <a:solidFill>
                  <a:srgbClr val="168433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pP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NaCl溶液、KNO</a:t>
            </a:r>
            <a:r>
              <a:rPr sz="2800" baseline="-240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3</a:t>
            </a:r>
            <a:r>
              <a:rPr sz="28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+mn-ea"/>
              </a:rPr>
              <a:t>溶液都能导电</a:t>
            </a:r>
            <a:endParaRPr sz="2800" baseline="-24000" dirty="0"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2" name="Text Box 108"/>
          <p:cNvSpPr txBox="1"/>
          <p:nvPr>
            <p:custDataLst>
              <p:tags r:id="rId6"/>
            </p:custDataLst>
          </p:nvPr>
        </p:nvSpPr>
        <p:spPr>
          <a:xfrm>
            <a:off x="4087287" y="5188740"/>
            <a:ext cx="1876903" cy="931020"/>
          </a:xfrm>
          <a:prstGeom prst="rect">
            <a:avLst/>
          </a:prstGeom>
          <a:ln w="12700">
            <a:miter lim="400000"/>
          </a:ln>
        </p:spPr>
        <p:txBody>
          <a:bodyPr lIns="34288" tIns="34288" rIns="34288" bIns="34288" anchor="b">
            <a:spAutoFit/>
          </a:bodyPr>
          <a:lstStyle/>
          <a:p>
            <a:pPr algn="ctr">
              <a:defRPr sz="32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pPr>
            <a:r>
              <a:rPr sz="2800" u="sng" dirty="0" err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灯泡不亮</a:t>
            </a:r>
            <a:r>
              <a:rPr sz="2800" u="sng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,</a:t>
            </a:r>
          </a:p>
          <a:p>
            <a:pPr algn="ctr">
              <a:defRPr sz="32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pPr>
            <a:r>
              <a:rPr sz="2800" u="sng" dirty="0" err="1" smtClean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无电流</a:t>
            </a:r>
            <a:r>
              <a:rPr lang="zh-CN" altLang="en-US" sz="2800" u="sng" dirty="0" smtClean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通过</a:t>
            </a:r>
            <a:endParaRPr sz="2800" u="sng" dirty="0"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3" name="矩形 27"/>
          <p:cNvSpPr txBox="1"/>
          <p:nvPr>
            <p:custDataLst>
              <p:tags r:id="rId7"/>
            </p:custDataLst>
          </p:nvPr>
        </p:nvSpPr>
        <p:spPr>
          <a:xfrm>
            <a:off x="7017711" y="5218222"/>
            <a:ext cx="2643735" cy="929005"/>
          </a:xfrm>
          <a:prstGeom prst="rect">
            <a:avLst/>
          </a:prstGeom>
          <a:ln w="12700">
            <a:miter lim="400000"/>
          </a:ln>
        </p:spPr>
        <p:txBody>
          <a:bodyPr lIns="34288" tIns="34288" rIns="34288" bIns="34288">
            <a:spAutoFit/>
          </a:bodyPr>
          <a:lstStyle>
            <a:lvl1pPr>
              <a:defRPr sz="3200" b="1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Times New Roman" panose="02020603050405020304" charset="0"/>
              </a:defRPr>
            </a:lvl1pPr>
          </a:lstStyle>
          <a:p>
            <a:pPr algn="ctr"/>
            <a:r>
              <a:rPr sz="2800" dirty="0" err="1">
                <a:latin typeface="Times New Roman" panose="02020603050405020304" charset="0"/>
                <a:ea typeface="仿宋" panose="02010609060101010101" charset="-122"/>
              </a:rPr>
              <a:t>蔗糖固体、蔗糖溶液都不导电</a:t>
            </a:r>
            <a:endParaRPr sz="2800" dirty="0">
              <a:latin typeface="Times New Roman" panose="02020603050405020304" charset="0"/>
              <a:ea typeface="仿宋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30111" y="3029303"/>
            <a:ext cx="3179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微软雅黑" panose="020B0503020204020204" charset="-122"/>
              </a:rPr>
              <a:t>导电能力非常弱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微软雅黑" panose="020B0503020204020204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微软雅黑" panose="020B0503020204020204" charset="-122"/>
              </a:rPr>
              <a:t>上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lvl="0" algn="ctr">
              <a:defRPr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微软雅黑" panose="020B0503020204020204" charset="-122"/>
              </a:rPr>
              <a:t>述装置不能测出</a:t>
            </a:r>
          </a:p>
        </p:txBody>
      </p:sp>
    </p:spTree>
    <p:extLst>
      <p:ext uri="{BB962C8B-B14F-4D97-AF65-F5344CB8AC3E}">
        <p14:creationId xmlns:p14="http://schemas.microsoft.com/office/powerpoint/2010/main" val="175835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352" y="3987652"/>
            <a:ext cx="6051861" cy="28703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4" name="Group 10"/>
          <p:cNvGrpSpPr/>
          <p:nvPr/>
        </p:nvGrpSpPr>
        <p:grpSpPr bwMode="auto">
          <a:xfrm>
            <a:off x="317596" y="332866"/>
            <a:ext cx="7658350" cy="762000"/>
            <a:chOff x="432" y="384"/>
            <a:chExt cx="4320" cy="480"/>
          </a:xfrm>
        </p:grpSpPr>
        <p:sp>
          <p:nvSpPr>
            <p:cNvPr id="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32" y="384"/>
              <a:ext cx="928" cy="480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zh-CN" altLang="en-US" sz="3600" b="1" kern="1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华文新魏" panose="02010800040101010101" charset="-122"/>
                  <a:ea typeface="华文新魏" panose="02010800040101010101" charset="-122"/>
                </a:rPr>
                <a:t>分析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536" y="432"/>
              <a:ext cx="3216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32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溶液导电性不同的原因</a:t>
              </a: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18505" y="2189731"/>
            <a:ext cx="22860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氯化钠溶解的微观过程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12577" y="4884663"/>
            <a:ext cx="22860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蔗糖溶解的微观过程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65" y="993266"/>
            <a:ext cx="6935833" cy="30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16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Rectangle 6"/>
          <p:cNvSpPr/>
          <p:nvPr>
            <p:custDataLst>
              <p:tags r:id="rId1"/>
            </p:custDataLst>
          </p:nvPr>
        </p:nvSpPr>
        <p:spPr>
          <a:xfrm>
            <a:off x="497854" y="475629"/>
            <a:ext cx="5545138" cy="5762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一、电解质和非电解质  </a:t>
            </a:r>
          </a:p>
        </p:txBody>
      </p:sp>
      <p:sp>
        <p:nvSpPr>
          <p:cNvPr id="5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5760" y="1132205"/>
            <a:ext cx="11071860" cy="32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定义</a:t>
            </a:r>
            <a:endParaRPr kumimoji="1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（</a:t>
            </a:r>
            <a:r>
              <a:rPr kumimoji="1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1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）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电解质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：在</a:t>
            </a:r>
            <a:r>
              <a:rPr kumimoji="1" lang="zh-CN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                           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状态下能够导电的化合物</a:t>
            </a:r>
            <a:r>
              <a:rPr kumimoji="1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 </a:t>
            </a:r>
            <a:endParaRPr kumimoji="1" lang="en-US" altLang="zh-CN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（</a:t>
            </a:r>
            <a:r>
              <a:rPr kumimoji="1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）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非电解质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：在</a:t>
            </a:r>
            <a:r>
              <a:rPr kumimoji="1" lang="zh-CN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                            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状态下都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不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导电的化合物</a:t>
            </a:r>
            <a:r>
              <a:rPr kumimoji="1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</a:t>
            </a:r>
            <a:endParaRPr kumimoji="1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192867" y="1708257"/>
            <a:ext cx="2348720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水溶液</a:t>
            </a:r>
            <a:r>
              <a:rPr lang="zh-CN" altLang="en-US" sz="2800" b="1" dirty="0" smtClean="0">
                <a:solidFill>
                  <a:srgbClr val="FFC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或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熔融</a:t>
            </a: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8446135" y="1789430"/>
            <a:ext cx="1206500" cy="48958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636728" y="2685725"/>
            <a:ext cx="2348720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水溶液</a:t>
            </a:r>
            <a:r>
              <a:rPr lang="zh-CN" altLang="en-US" sz="2800" b="1" dirty="0" smtClean="0">
                <a:solidFill>
                  <a:srgbClr val="FFC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熔融</a:t>
            </a:r>
            <a:endParaRPr lang="zh-CN" altLang="en-US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903335" y="2763036"/>
            <a:ext cx="1206500" cy="48958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200129" y="3436069"/>
            <a:ext cx="4213974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FontTx/>
              <a:buBlip>
                <a:blip r:embed="rId12"/>
              </a:buBlip>
            </a:pP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研究</a:t>
            </a:r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对象：化合物</a:t>
            </a: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516772" y="4136991"/>
            <a:ext cx="528061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条件：水溶液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或</a:t>
            </a:r>
            <a:r>
              <a:rPr lang="zh-CN" altLang="en-US" sz="3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熔融状态</a:t>
            </a:r>
            <a:endParaRPr lang="zh-CN" altLang="en-US" sz="3600" dirty="0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97520" y="4906991"/>
            <a:ext cx="8827135" cy="1753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       </a:t>
            </a:r>
            <a:r>
              <a:rPr lang="zh-CN" altLang="en-US" sz="2400" b="1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人的手上常会沾有NaCl（汗液的成分之一），有时也会沾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有其他电解质，当遇到水时，形成电解质溶液。电解质溶液能够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导电，因此，湿手直接接触电源时容易发生触电事故。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292341" y="4553391"/>
            <a:ext cx="2684145" cy="21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42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02834" y="1407242"/>
            <a:ext cx="10495252" cy="5105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、硝酸钾溶液能导电，所以硝酸钾溶液是电解质。</a:t>
            </a:r>
            <a:endParaRPr kumimoji="0" lang="zh-CN" altLang="en-US" sz="3200" b="1" kern="1200" cap="none" spc="0" normalizeH="0" baseline="0" noProof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、铜、石墨均能导电，所以它们是电解质。</a:t>
            </a:r>
            <a:endParaRPr kumimoji="0" lang="zh-CN" altLang="en-US" sz="3200" b="1" kern="1200" cap="none" spc="0" normalizeH="0" baseline="0" noProof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3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rPr>
              <a:t>、在熔融状态和水溶液中都能导电的化合物才是电解质。</a:t>
            </a:r>
            <a:endParaRPr kumimoji="1" lang="zh-CN" altLang="en-US" sz="3200" b="1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3200" b="1" kern="1200" cap="none" spc="0" normalizeH="0" baseline="0" noProof="1">
                <a:latin typeface="+mn-lt"/>
                <a:ea typeface="+mn-ea"/>
                <a:cs typeface="+mn-cs"/>
              </a:rPr>
              <a:t>4</a:t>
            </a:r>
            <a:r>
              <a:rPr kumimoji="1" lang="zh-CN" altLang="en-US" sz="3200" b="1" kern="1200" cap="none" spc="0" normalizeH="0" baseline="0" noProof="1">
                <a:latin typeface="+mn-lt"/>
                <a:ea typeface="+mn-ea"/>
                <a:cs typeface="+mn-cs"/>
              </a:rPr>
              <a:t>、蔗糖、酒精在水溶液或融化状态下不导电，所以它们是非电解质。</a:t>
            </a:r>
            <a:endParaRPr kumimoji="1" lang="zh-CN" altLang="en-US" sz="3200" b="1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3200" b="1" kern="1200" cap="none" spc="0" normalizeH="0" baseline="0" noProof="1">
                <a:latin typeface="宋体" panose="02010600030101010101" pitchFamily="2" charset="-122"/>
                <a:ea typeface="+mn-ea"/>
                <a:cs typeface="+mn-cs"/>
              </a:rPr>
              <a:t>5</a:t>
            </a:r>
            <a:r>
              <a:rPr kumimoji="1" lang="zh-CN" altLang="en-US" sz="3200" b="1" kern="1200" cap="none" spc="0" normalizeH="0" baseline="0" noProof="1">
                <a:latin typeface="宋体" panose="02010600030101010101" pitchFamily="2" charset="-122"/>
                <a:ea typeface="+mn-ea"/>
                <a:cs typeface="+mn-cs"/>
              </a:rPr>
              <a:t>、</a:t>
            </a:r>
            <a:r>
              <a:rPr kumimoji="1" lang="zh-CN" altLang="en-US" sz="3200" b="1" kern="1200" cap="none" spc="0" normalizeH="0" baseline="0" noProof="1">
                <a:latin typeface="+mn-lt"/>
                <a:ea typeface="+mn-ea"/>
                <a:cs typeface="+mn-cs"/>
              </a:rPr>
              <a:t>能够导电的物质一定是电解质。</a:t>
            </a:r>
            <a:endParaRPr kumimoji="1" lang="zh-CN" altLang="en-US" sz="3200" b="1" kern="120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fontAlgn="auto">
              <a:lnSpc>
                <a:spcPct val="11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6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、</a:t>
            </a: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CO</a:t>
            </a:r>
            <a:r>
              <a:rPr kumimoji="0" lang="en-US" altLang="zh-CN" sz="3200" b="1" kern="1200" cap="none" spc="0" normalizeH="0" baseline="-2500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2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溶于水形成的溶液能导电，所以</a:t>
            </a:r>
            <a:r>
              <a:rPr kumimoji="0" lang="en-US" altLang="zh-CN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CO</a:t>
            </a:r>
            <a:r>
              <a:rPr kumimoji="0" lang="en-US" altLang="zh-CN" sz="3200" b="1" kern="1200" cap="none" spc="0" normalizeH="0" baseline="-2500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2</a:t>
            </a:r>
            <a:r>
              <a:rPr kumimoji="0" lang="zh-CN" altLang="en-US" sz="3200" b="1" kern="1200" cap="none" spc="0" normalizeH="0" baseline="0" noProof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是</a:t>
            </a:r>
            <a:r>
              <a:rPr kumimoji="0" lang="zh-CN" altLang="en-US" sz="3200" b="1" kern="1200" cap="none" spc="0" normalizeH="0" baseline="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宋体" panose="02010600030101010101" pitchFamily="2" charset="-122"/>
                <a:sym typeface="Wingdings" panose="05000000000000000000" charset="0"/>
              </a:rPr>
              <a:t>电解质。</a:t>
            </a:r>
            <a:endParaRPr kumimoji="0" lang="zh-CN" altLang="en-US" sz="3200" b="1" kern="1200" cap="none" spc="0" normalizeH="0" baseline="0" noProof="1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32823" y="1207991"/>
            <a:ext cx="42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28406" y="1853648"/>
            <a:ext cx="42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958284" y="2506980"/>
            <a:ext cx="42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80970" y="3774770"/>
            <a:ext cx="787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51720" y="4321920"/>
            <a:ext cx="42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356075" y="4964486"/>
            <a:ext cx="42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</a:rPr>
              <a:t>X</a:t>
            </a:r>
          </a:p>
        </p:txBody>
      </p:sp>
      <p:grpSp>
        <p:nvGrpSpPr>
          <p:cNvPr id="11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2" y="303461"/>
            <a:ext cx="1840845" cy="758424"/>
            <a:chOff x="1860185" y="4429022"/>
            <a:chExt cx="1702648" cy="404014"/>
          </a:xfrm>
        </p:grpSpPr>
        <p:sp>
          <p:nvSpPr>
            <p:cNvPr id="12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7854" y="4475273"/>
              <a:ext cx="1694979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dirty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小试牛刀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735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27318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73529" y="779774"/>
            <a:ext cx="1703726" cy="2825657"/>
            <a:chOff x="831795" y="829883"/>
            <a:chExt cx="1703726" cy="2825657"/>
          </a:xfrm>
        </p:grpSpPr>
        <p:sp>
          <p:nvSpPr>
            <p:cNvPr id="5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831795" y="1907293"/>
              <a:ext cx="148696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0000"/>
                  </a:solidFill>
                  <a:latin typeface="Times New Roman" panose="02020603050405020304" charset="0"/>
                  <a:ea typeface="仿宋" panose="02010609060101010101" charset="-122"/>
                  <a:cs typeface="Times New Roman" panose="02020603050405020304" charset="0"/>
                </a:rPr>
                <a:t>电解质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6" name="AutoShape 7"/>
            <p:cNvSpPr/>
            <p:nvPr>
              <p:custDataLst>
                <p:tags r:id="rId8"/>
              </p:custDataLst>
            </p:nvPr>
          </p:nvSpPr>
          <p:spPr>
            <a:xfrm>
              <a:off x="2318760" y="829883"/>
              <a:ext cx="216761" cy="2825657"/>
            </a:xfrm>
            <a:prstGeom prst="leftBrace">
              <a:avLst>
                <a:gd name="adj1" fmla="val 123605"/>
                <a:gd name="adj2" fmla="val 50000"/>
              </a:avLst>
            </a:prstGeom>
            <a:noFill/>
            <a:ln w="349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0" hangingPunct="0"/>
              <a:endParaRPr lang="zh-CN" altLang="en-US" sz="2800" b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7" name="矩形 12293"/>
          <p:cNvSpPr/>
          <p:nvPr>
            <p:custDataLst>
              <p:tags r:id="rId1"/>
            </p:custDataLst>
          </p:nvPr>
        </p:nvSpPr>
        <p:spPr>
          <a:xfrm>
            <a:off x="2347055" y="527881"/>
            <a:ext cx="7248525" cy="3242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酸：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HNO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SO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4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HCl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 ……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碱：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NaOH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Mg(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OH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)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3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▪H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 ……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大部分盐：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Na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Cl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MgSO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BaSO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4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 ……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活泼金属氧化物：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Na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MgO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Al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3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 ……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水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27941" y="4240023"/>
            <a:ext cx="2049313" cy="1081087"/>
            <a:chOff x="486207" y="4290132"/>
            <a:chExt cx="2049313" cy="1081087"/>
          </a:xfrm>
        </p:grpSpPr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486207" y="4518293"/>
              <a:ext cx="1832553" cy="5847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0000"/>
                  </a:solidFill>
                  <a:latin typeface="Times New Roman" panose="02020603050405020304" charset="0"/>
                  <a:ea typeface="仿宋" panose="02010609060101010101" charset="-122"/>
                  <a:cs typeface="Times New Roman" panose="02020603050405020304" charset="0"/>
                  <a:sym typeface="+mn-ea"/>
                </a:rPr>
                <a:t>非电解质</a:t>
              </a:r>
              <a:endParaRPr lang="zh-CN" altLang="en-US" sz="3200" dirty="0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endParaRPr>
            </a:p>
          </p:txBody>
        </p:sp>
        <p:sp>
          <p:nvSpPr>
            <p:cNvPr id="9" name="AutoShape 7"/>
            <p:cNvSpPr/>
            <p:nvPr>
              <p:custDataLst>
                <p:tags r:id="rId6"/>
              </p:custDataLst>
            </p:nvPr>
          </p:nvSpPr>
          <p:spPr>
            <a:xfrm>
              <a:off x="2318759" y="4290132"/>
              <a:ext cx="216761" cy="1081087"/>
            </a:xfrm>
            <a:prstGeom prst="leftBrace">
              <a:avLst>
                <a:gd name="adj1" fmla="val 125051"/>
                <a:gd name="adj2" fmla="val 50000"/>
              </a:avLst>
            </a:prstGeom>
            <a:noFill/>
            <a:ln w="349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0" hangingPunct="0"/>
              <a:endParaRPr lang="zh-CN" altLang="en-US" sz="2800" b="1"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10" name="文本框 12294"/>
          <p:cNvSpPr/>
          <p:nvPr>
            <p:custDataLst>
              <p:tags r:id="rId2"/>
            </p:custDataLst>
          </p:nvPr>
        </p:nvSpPr>
        <p:spPr>
          <a:xfrm>
            <a:off x="2347055" y="4060073"/>
            <a:ext cx="8908894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大多数有机化合物：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CH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4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CH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3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CH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OH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C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6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H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12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6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……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大多数非金属氧化物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：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CO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CO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、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SO</a:t>
            </a:r>
            <a:r>
              <a:rPr kumimoji="0" lang="en-US" altLang="zh-CN" sz="2800" b="1" i="0" u="none" strike="noStrike" kern="1200" cap="none" spc="0" normalizeH="0" baseline="-2500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2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  <a:sym typeface="宋体" panose="02010600030101010101" pitchFamily="2" charset="-122"/>
              </a:rPr>
              <a:t>……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4425664" y="1315427"/>
            <a:ext cx="1545653" cy="48958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4"/>
            </p:custDataLst>
          </p:nvPr>
        </p:nvSpPr>
        <p:spPr>
          <a:xfrm>
            <a:off x="6739924" y="1951164"/>
            <a:ext cx="1176909" cy="48958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790126" y="779774"/>
            <a:ext cx="3027273" cy="1815882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是否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是电解质与溶解度无关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只与是否电离出离子有关。</a:t>
            </a:r>
          </a:p>
        </p:txBody>
      </p:sp>
    </p:spTree>
    <p:extLst>
      <p:ext uri="{BB962C8B-B14F-4D97-AF65-F5344CB8AC3E}">
        <p14:creationId xmlns:p14="http://schemas.microsoft.com/office/powerpoint/2010/main" val="4046922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animBg="1"/>
      <p:bldP spid="1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27318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4" name="Rectangle 6"/>
          <p:cNvSpPr/>
          <p:nvPr>
            <p:custDataLst>
              <p:tags r:id="rId1"/>
            </p:custDataLst>
          </p:nvPr>
        </p:nvSpPr>
        <p:spPr>
          <a:xfrm>
            <a:off x="497854" y="475629"/>
            <a:ext cx="5545138" cy="5762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二</a:t>
            </a:r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、电离方程式</a:t>
            </a:r>
            <a:endParaRPr lang="zh-CN" altLang="en-US" sz="32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7854" y="1120093"/>
            <a:ext cx="11071860" cy="62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eaLnBrk="1" fontAlgn="base" hangingPunct="1">
              <a:spcBef>
                <a:spcPct val="5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定义：</a:t>
            </a:r>
            <a:r>
              <a:rPr kumimoji="1" lang="zh-CN" alt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表示电解质电离出自由移动的离子的式子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1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2441" y="4636109"/>
            <a:ext cx="27238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latin typeface="Calibri" panose="020F0502020204030204" charset="0"/>
              </a:rPr>
              <a:t>NH</a:t>
            </a:r>
            <a:r>
              <a:rPr lang="en-US" altLang="zh-CN" sz="6000" b="1" baseline="-25000" dirty="0" smtClean="0">
                <a:latin typeface="Calibri" panose="020F0502020204030204" charset="0"/>
              </a:rPr>
              <a:t>4</a:t>
            </a:r>
            <a:r>
              <a:rPr lang="en-US" altLang="zh-CN" sz="6000" b="1" dirty="0" smtClean="0">
                <a:latin typeface="Calibri" panose="020F0502020204030204" charset="0"/>
              </a:rPr>
              <a:t>NO</a:t>
            </a:r>
            <a:r>
              <a:rPr lang="en-US" altLang="zh-CN" sz="6000" b="1" baseline="-25000" dirty="0" smtClean="0">
                <a:latin typeface="Calibri" panose="020F0502020204030204" charset="0"/>
              </a:rPr>
              <a:t>3</a:t>
            </a:r>
            <a:endParaRPr lang="zh-CN" altLang="en-US" sz="6000" baseline="-25000" dirty="0"/>
          </a:p>
        </p:txBody>
      </p:sp>
      <p:sp>
        <p:nvSpPr>
          <p:cNvPr id="17" name="矩形 16"/>
          <p:cNvSpPr/>
          <p:nvPr/>
        </p:nvSpPr>
        <p:spPr>
          <a:xfrm>
            <a:off x="632441" y="3193093"/>
            <a:ext cx="22525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6000" b="1" dirty="0">
                <a:latin typeface="Calibri" panose="020F0502020204030204" charset="0"/>
              </a:rPr>
              <a:t>Na</a:t>
            </a:r>
            <a:r>
              <a:rPr lang="en-US" altLang="zh-CN" sz="6000" b="1" dirty="0">
                <a:latin typeface="Calibri" panose="020F0502020204030204" charset="0"/>
              </a:rPr>
              <a:t>OH</a:t>
            </a:r>
            <a:r>
              <a:rPr lang="zh-CN" altLang="zh-CN" sz="6000" b="1" dirty="0">
                <a:latin typeface="Calibri" panose="020F0502020204030204" charset="0"/>
              </a:rPr>
              <a:t> </a:t>
            </a:r>
            <a:endParaRPr lang="zh-CN" altLang="en-US" sz="6000" b="1" dirty="0">
              <a:latin typeface="Calibri" panose="020F05020202040302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2441" y="1750077"/>
            <a:ext cx="20746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latin typeface="Calibri" panose="020F0502020204030204" charset="0"/>
              </a:rPr>
              <a:t>H</a:t>
            </a:r>
            <a:r>
              <a:rPr lang="en-US" altLang="zh-CN" sz="6000" b="1" baseline="-25000" dirty="0" smtClean="0">
                <a:latin typeface="Calibri" panose="020F0502020204030204" charset="0"/>
              </a:rPr>
              <a:t>2</a:t>
            </a:r>
            <a:r>
              <a:rPr lang="en-US" altLang="zh-CN" sz="6000" b="1" dirty="0" smtClean="0">
                <a:latin typeface="Calibri" panose="020F0502020204030204" charset="0"/>
              </a:rPr>
              <a:t>SO</a:t>
            </a:r>
            <a:r>
              <a:rPr lang="en-US" altLang="zh-CN" sz="6000" b="1" baseline="-25000" dirty="0" smtClean="0">
                <a:latin typeface="Calibri" panose="020F0502020204030204" charset="0"/>
              </a:rPr>
              <a:t>4</a:t>
            </a:r>
            <a:endParaRPr lang="zh-CN" altLang="en-US" sz="6000" b="1" baseline="-25000" dirty="0">
              <a:latin typeface="Calibri" panose="020F050202020403020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9279576" y="255928"/>
            <a:ext cx="2424725" cy="5943743"/>
            <a:chOff x="9279576" y="255928"/>
            <a:chExt cx="2424725" cy="594374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9" name="Text Box 11"/>
            <p:cNvSpPr txBox="1"/>
            <p:nvPr/>
          </p:nvSpPr>
          <p:spPr>
            <a:xfrm>
              <a:off x="9279577" y="255928"/>
              <a:ext cx="2424724" cy="101566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6000" dirty="0">
                  <a:solidFill>
                    <a:srgbClr val="FF3300"/>
                  </a:solidFill>
                  <a:latin typeface="Arial" panose="020B0604020202020204" pitchFamily="34" charset="0"/>
                  <a:ea typeface="华文琥珀" panose="02010800040101010101" pitchFamily="2" charset="-122"/>
                </a:rPr>
                <a:t>注意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10784241" y="1265626"/>
              <a:ext cx="920060" cy="4928080"/>
            </a:xfrm>
            <a:prstGeom prst="rect">
              <a:avLst/>
            </a:prstGeom>
            <a:grpFill/>
          </p:spPr>
          <p:txBody>
            <a:bodyPr vert="wordArtVertRtl"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400" b="1" dirty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原子团不能</a:t>
              </a:r>
              <a:r>
                <a:rPr lang="zh-CN" altLang="en-US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拆</a:t>
              </a:r>
              <a:r>
                <a:rPr lang="en-US" altLang="zh-CN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!</a:t>
              </a:r>
              <a:endParaRPr lang="zh-CN" altLang="en-US" sz="4400" b="1" dirty="0">
                <a:solidFill>
                  <a:srgbClr val="000066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279576" y="1271591"/>
              <a:ext cx="1655453" cy="4928080"/>
            </a:xfrm>
            <a:prstGeom prst="rect">
              <a:avLst/>
            </a:prstGeom>
            <a:grpFill/>
          </p:spPr>
          <p:txBody>
            <a:bodyPr vert="wordArtVertRtl" wrap="none">
              <a:spAutoFit/>
            </a:bodyPr>
            <a:lstStyle/>
            <a:p>
              <a:r>
                <a:rPr lang="zh-CN" altLang="en-US" sz="4400" b="1" dirty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原子个数</a:t>
              </a:r>
              <a:r>
                <a:rPr lang="zh-CN" altLang="en-US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守恒</a:t>
              </a:r>
              <a:r>
                <a:rPr lang="en-US" altLang="zh-CN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!</a:t>
              </a:r>
            </a:p>
            <a:p>
              <a:r>
                <a:rPr lang="zh-CN" altLang="en-US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电荷守恒</a:t>
              </a:r>
              <a:r>
                <a:rPr lang="en-US" altLang="zh-CN" sz="44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隶书" panose="02010509060101010101" pitchFamily="49" charset="-122"/>
                </a:rPr>
                <a:t>!</a:t>
              </a:r>
              <a:endParaRPr lang="zh-CN" altLang="en-US" sz="4400" b="1" dirty="0">
                <a:solidFill>
                  <a:srgbClr val="000066"/>
                </a:solidFill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709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27318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86273" y="885209"/>
            <a:ext cx="1808318" cy="7694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4400" b="1" dirty="0">
                <a:latin typeface="Times New Roman" panose="02020603050405020304" pitchFamily="18" charset="0"/>
              </a:rPr>
              <a:t>KNO</a:t>
            </a:r>
            <a:r>
              <a:rPr kumimoji="1" lang="en-US" altLang="zh-CN" sz="4400" b="1" baseline="-25000" dirty="0">
                <a:latin typeface="Times New Roman" panose="02020603050405020304" pitchFamily="18" charset="0"/>
              </a:rPr>
              <a:t>3 </a:t>
            </a:r>
            <a:r>
              <a:rPr kumimoji="1" lang="en-US" altLang="zh-CN" sz="4400" b="1" baseline="-25000" dirty="0" smtClean="0">
                <a:latin typeface="Times New Roman" panose="02020603050405020304" pitchFamily="18" charset="0"/>
              </a:rPr>
              <a:t>  </a:t>
            </a:r>
            <a:endParaRPr kumimoji="1" lang="en-US" altLang="zh-CN" sz="4400" b="1" baseline="30000" dirty="0" smtClean="0">
              <a:latin typeface="Times New Roman" panose="02020603050405020304" pitchFamily="18" charset="0"/>
            </a:endParaRPr>
          </a:p>
        </p:txBody>
      </p:sp>
      <p:sp>
        <p:nvSpPr>
          <p:cNvPr id="6" name="Text Box 3"/>
          <p:cNvSpPr>
            <a:spLocks noChangeArrowheads="1"/>
          </p:cNvSpPr>
          <p:nvPr/>
        </p:nvSpPr>
        <p:spPr bwMode="auto">
          <a:xfrm>
            <a:off x="1086273" y="2040047"/>
            <a:ext cx="2447925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>
            <a:spAutoFit/>
          </a:bodyPr>
          <a:lstStyle/>
          <a:p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Na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2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SO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1031771" y="3309301"/>
            <a:ext cx="2952750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Ba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(OH)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7"/>
          <p:cNvSpPr>
            <a:spLocks noChangeArrowheads="1"/>
          </p:cNvSpPr>
          <p:nvPr/>
        </p:nvSpPr>
        <p:spPr bwMode="auto">
          <a:xfrm>
            <a:off x="1031771" y="4578555"/>
            <a:ext cx="3455987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Al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2 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(SO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)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3</a:t>
            </a:r>
          </a:p>
        </p:txBody>
      </p:sp>
      <p:sp>
        <p:nvSpPr>
          <p:cNvPr id="9" name="Text Box 3"/>
          <p:cNvSpPr>
            <a:spLocks noChangeArrowheads="1"/>
          </p:cNvSpPr>
          <p:nvPr/>
        </p:nvSpPr>
        <p:spPr bwMode="auto">
          <a:xfrm>
            <a:off x="6294045" y="885209"/>
            <a:ext cx="2447925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>
            <a:spAutoFit/>
          </a:bodyPr>
          <a:lstStyle/>
          <a:p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Al(NO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3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)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3"/>
          <p:cNvSpPr>
            <a:spLocks noChangeArrowheads="1"/>
          </p:cNvSpPr>
          <p:nvPr/>
        </p:nvSpPr>
        <p:spPr bwMode="auto">
          <a:xfrm>
            <a:off x="6294045" y="2040046"/>
            <a:ext cx="2946250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square">
            <a:spAutoFit/>
          </a:bodyPr>
          <a:lstStyle/>
          <a:p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Ca(HCO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3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)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1" name="Text Box 7"/>
          <p:cNvSpPr>
            <a:spLocks noChangeArrowheads="1"/>
          </p:cNvSpPr>
          <p:nvPr/>
        </p:nvSpPr>
        <p:spPr bwMode="auto">
          <a:xfrm>
            <a:off x="6294045" y="3309300"/>
            <a:ext cx="3234244" cy="769441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square">
            <a:spAutoFit/>
          </a:bodyPr>
          <a:lstStyle/>
          <a:p>
            <a:r>
              <a:rPr lang="en-US" altLang="zh-CN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KAl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(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SO</a:t>
            </a:r>
            <a:r>
              <a:rPr lang="en-US" altLang="zh-CN" sz="44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</a:t>
            </a:r>
            <a:r>
              <a:rPr lang="en-US" altLang="zh-C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)</a:t>
            </a:r>
            <a:r>
              <a:rPr lang="en-US" altLang="zh-CN" sz="4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07064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pSp>
        <p:nvGrpSpPr>
          <p:cNvPr id="8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0" y="303461"/>
            <a:ext cx="1840846" cy="758424"/>
            <a:chOff x="1860185" y="4429022"/>
            <a:chExt cx="1702648" cy="404014"/>
          </a:xfrm>
        </p:grpSpPr>
        <p:sp>
          <p:nvSpPr>
            <p:cNvPr id="9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0185" y="4452541"/>
              <a:ext cx="1694977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noProof="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温故知新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Text Box 2"/>
          <p:cNvSpPr>
            <a:spLocks noChangeArrowheads="1"/>
          </p:cNvSpPr>
          <p:nvPr/>
        </p:nvSpPr>
        <p:spPr bwMode="auto">
          <a:xfrm>
            <a:off x="2244969" y="1168193"/>
            <a:ext cx="9619712" cy="553998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泥沙</a:t>
            </a:r>
            <a:r>
              <a:rPr lang="en-US" altLang="zh-CN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+</a:t>
            </a:r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水混合液、汽油</a:t>
            </a:r>
            <a:r>
              <a:rPr lang="en-US" altLang="zh-CN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+</a:t>
            </a:r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水混合液、</a:t>
            </a:r>
            <a:r>
              <a:rPr lang="en-US" altLang="zh-CN" sz="3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CuSO</a:t>
            </a:r>
            <a:r>
              <a:rPr lang="en-US" altLang="zh-CN" sz="3000" b="1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4</a:t>
            </a:r>
            <a:r>
              <a:rPr lang="en-US" altLang="zh-CN" sz="3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+</a:t>
            </a:r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水混合液</a:t>
            </a:r>
            <a:endParaRPr lang="zh-CN" altLang="en-US" sz="3000" b="1" dirty="0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Calibri" panose="020F050202020403020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FFA3EA9-1446-EDDA-0AE9-E3A7DD52A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956" y="1225896"/>
            <a:ext cx="1382224" cy="1435262"/>
          </a:xfrm>
          <a:prstGeom prst="rect">
            <a:avLst/>
          </a:prstGeom>
        </p:spPr>
      </p:pic>
      <p:sp>
        <p:nvSpPr>
          <p:cNvPr id="13" name="Text Box 11"/>
          <p:cNvSpPr>
            <a:spLocks noChangeArrowheads="1"/>
          </p:cNvSpPr>
          <p:nvPr/>
        </p:nvSpPr>
        <p:spPr bwMode="auto">
          <a:xfrm>
            <a:off x="2244969" y="449086"/>
            <a:ext cx="9731198" cy="553998"/>
          </a:xfrm>
          <a:prstGeom prst="rect">
            <a:avLst/>
          </a:prstGeom>
          <a:noFill/>
          <a:ln w="9525">
            <a:noFill/>
            <a:bevel/>
          </a:ln>
        </p:spPr>
        <p:txBody>
          <a:bodyPr wrap="square">
            <a:spAutoFit/>
          </a:bodyPr>
          <a:lstStyle/>
          <a:p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结合所学</a:t>
            </a:r>
            <a:r>
              <a:rPr lang="zh-CN" altLang="en-US" sz="30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知识</a:t>
            </a:r>
            <a:r>
              <a:rPr lang="zh-CN" altLang="en-US" sz="3000" b="1" dirty="0" smtClean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，你能说一说下面三</a:t>
            </a:r>
            <a:r>
              <a:rPr lang="zh-CN" altLang="en-US" sz="3000" b="1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宋体" panose="02010600030101010101" pitchFamily="2" charset="-122"/>
              </a:rPr>
              <a:t>种混合液的特点吗？</a:t>
            </a:r>
            <a:endParaRPr lang="zh-CN" altLang="en-US" sz="3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4" name="图片 13" descr="杯子里有饮料  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13142" t="-344" r="6744" b="344"/>
          <a:stretch/>
        </p:blipFill>
        <p:spPr>
          <a:xfrm>
            <a:off x="1989438" y="1877284"/>
            <a:ext cx="3126260" cy="2254388"/>
          </a:xfrm>
          <a:prstGeom prst="rect">
            <a:avLst/>
          </a:prstGeom>
        </p:spPr>
      </p:pic>
      <p:pic>
        <p:nvPicPr>
          <p:cNvPr id="16" name="图片 15" descr="桌子上有蓝色瓶子  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12523" t="1375" r="16465" b="-1375"/>
          <a:stretch/>
        </p:blipFill>
        <p:spPr>
          <a:xfrm>
            <a:off x="8209846" y="1881744"/>
            <a:ext cx="2642487" cy="22802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13987" y="411547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溶液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44682" y="411547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悬浊液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48560" y="4115478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乳浊液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15762" y="4700253"/>
            <a:ext cx="3073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悬浊液是</a:t>
            </a:r>
            <a:r>
              <a:rPr lang="zh-CN" altLang="en-US" sz="3200" b="1" i="1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固体小</a:t>
            </a:r>
            <a:r>
              <a:rPr lang="zh-CN" altLang="en-US" sz="3200" b="1" i="1" dirty="0" smtClean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颗粒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分散</a:t>
            </a:r>
            <a:r>
              <a:rPr lang="zh-CN" altLang="en-US" sz="3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于</a:t>
            </a:r>
            <a:r>
              <a:rPr lang="zh-CN" altLang="en-US" sz="3200" b="1" i="1" dirty="0">
                <a:solidFill>
                  <a:srgbClr val="FF5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液体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里形成的混合物</a:t>
            </a:r>
          </a:p>
        </p:txBody>
      </p:sp>
      <p:sp>
        <p:nvSpPr>
          <p:cNvPr id="6" name="矩形 5"/>
          <p:cNvSpPr/>
          <p:nvPr/>
        </p:nvSpPr>
        <p:spPr>
          <a:xfrm>
            <a:off x="5133404" y="4700253"/>
            <a:ext cx="30588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乳浊液是</a:t>
            </a:r>
            <a:r>
              <a:rPr lang="zh-CN" altLang="en-US" sz="3200" b="1" i="1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小液滴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分散到</a:t>
            </a:r>
            <a:r>
              <a:rPr lang="zh-CN" altLang="en-US" sz="3200" b="1" i="1" dirty="0">
                <a:solidFill>
                  <a:srgbClr val="FF5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液体</a:t>
            </a:r>
            <a:r>
              <a:rPr lang="zh-CN" altLang="en-US" sz="32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里形成的混合物</a:t>
            </a:r>
          </a:p>
        </p:txBody>
      </p:sp>
      <p:pic>
        <p:nvPicPr>
          <p:cNvPr id="1026" name="Picture 2" descr="Science：油和水为什么不能混合？- X-MOL资讯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3" t="16680" r="6546" b="6278"/>
          <a:stretch/>
        </p:blipFill>
        <p:spPr bwMode="auto">
          <a:xfrm>
            <a:off x="5501239" y="1877284"/>
            <a:ext cx="2323189" cy="22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8206760" y="4700253"/>
            <a:ext cx="3058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是怎样形成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的？</a:t>
            </a:r>
            <a:endParaRPr lang="en-US" altLang="zh-CN" sz="3200" b="1" dirty="0" smtClean="0">
              <a:solidFill>
                <a:schemeClr val="accent1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有</a:t>
            </a:r>
            <a:r>
              <a:rPr lang="zh-CN" altLang="en-US" sz="3200" b="1" dirty="0" smtClean="0">
                <a:solidFill>
                  <a:schemeClr val="accent1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哪些特征？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924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4" grpId="0"/>
      <p:bldP spid="19" grpId="0"/>
      <p:bldP spid="20" grpId="0"/>
      <p:bldP spid="5" grpId="0"/>
      <p:bldP spid="6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文本框 1"/>
          <p:cNvSpPr txBox="1">
            <a:spLocks noChangeArrowheads="1"/>
          </p:cNvSpPr>
          <p:nvPr/>
        </p:nvSpPr>
        <p:spPr bwMode="auto">
          <a:xfrm>
            <a:off x="4298951" y="2049464"/>
            <a:ext cx="36099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66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谢谢倾听</a:t>
            </a:r>
            <a:endParaRPr lang="zh-CN" altLang="en-US" sz="6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6" name="椭圆 4"/>
          <p:cNvSpPr>
            <a:spLocks noChangeArrowheads="1"/>
          </p:cNvSpPr>
          <p:nvPr/>
        </p:nvSpPr>
        <p:spPr bwMode="auto">
          <a:xfrm>
            <a:off x="6127751" y="3189289"/>
            <a:ext cx="53975" cy="53975"/>
          </a:xfrm>
          <a:prstGeom prst="ellipse">
            <a:avLst/>
          </a:prstGeom>
          <a:solidFill>
            <a:srgbClr val="95B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077" name="直接连接符 6"/>
          <p:cNvCxnSpPr>
            <a:cxnSpLocks noChangeShapeType="1"/>
          </p:cNvCxnSpPr>
          <p:nvPr/>
        </p:nvCxnSpPr>
        <p:spPr bwMode="auto">
          <a:xfrm>
            <a:off x="4298951" y="3211513"/>
            <a:ext cx="1725613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8" name="直接连接符 7"/>
          <p:cNvCxnSpPr>
            <a:cxnSpLocks noChangeShapeType="1"/>
          </p:cNvCxnSpPr>
          <p:nvPr/>
        </p:nvCxnSpPr>
        <p:spPr bwMode="auto">
          <a:xfrm>
            <a:off x="6284913" y="3211513"/>
            <a:ext cx="1727200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5" name="文本框 13"/>
          <p:cNvSpPr txBox="1">
            <a:spLocks noChangeArrowheads="1"/>
          </p:cNvSpPr>
          <p:nvPr/>
        </p:nvSpPr>
        <p:spPr bwMode="auto">
          <a:xfrm>
            <a:off x="4495801" y="3305176"/>
            <a:ext cx="32305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THANK YOU FOR YOUR ATTENTION</a:t>
            </a:r>
            <a:endParaRPr lang="zh-CN" alt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3629" y="5134305"/>
            <a:ext cx="1835061" cy="15738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9544" y="3555162"/>
            <a:ext cx="6681637" cy="49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溶剂：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能溶解其他物质的物质叫做溶剂，如：水</a:t>
            </a:r>
            <a:endParaRPr lang="zh-CN" altLang="en-US" sz="2400" b="1" dirty="0">
              <a:latin typeface="Times New Roman" panose="02020603050405020304" charset="0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9543" y="4226779"/>
            <a:ext cx="6681637" cy="49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溶质：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被溶解的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物质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叫做溶质，如：蔗糖、食盐</a:t>
            </a:r>
            <a:endParaRPr lang="zh-CN" altLang="en-US" sz="2400" b="1" dirty="0">
              <a:latin typeface="Times New Roman" panose="02020603050405020304" charset="0"/>
              <a:ea typeface="黑体" panose="02010609060101010101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893627" y="1834671"/>
            <a:ext cx="5032774" cy="1512634"/>
            <a:chOff x="823362" y="4206180"/>
            <a:chExt cx="5032774" cy="1405213"/>
          </a:xfrm>
        </p:grpSpPr>
        <p:sp>
          <p:nvSpPr>
            <p:cNvPr id="10" name="矩形: 圆角 4"/>
            <p:cNvSpPr/>
            <p:nvPr>
              <p:custDataLst>
                <p:tags r:id="rId22"/>
              </p:custDataLst>
            </p:nvPr>
          </p:nvSpPr>
          <p:spPr>
            <a:xfrm>
              <a:off x="823362" y="4206180"/>
              <a:ext cx="5032774" cy="1329176"/>
            </a:xfrm>
            <a:prstGeom prst="roundRect">
              <a:avLst>
                <a:gd name="adj" fmla="val 6235"/>
              </a:avLst>
            </a:prstGeom>
            <a:gradFill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10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  <a:gs pos="0">
                  <a:srgbClr val="D0A1F2"/>
                </a:gs>
                <a:gs pos="0">
                  <a:srgbClr val="F5EEFE"/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53501" y="4231848"/>
              <a:ext cx="4772495" cy="13795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均一性：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溶液形成以后，溶液任一部分的组成和性质完全相同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指密度、浓度、性质等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)</a:t>
              </a:r>
            </a:p>
          </p:txBody>
        </p:sp>
      </p:grpSp>
      <p:sp>
        <p:nvSpPr>
          <p:cNvPr id="12" name="Text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9852" y="1043435"/>
            <a:ext cx="126669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algn="just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定义：</a:t>
            </a:r>
          </a:p>
        </p:txBody>
      </p:sp>
      <p:sp>
        <p:nvSpPr>
          <p:cNvPr id="13" name="Text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2030" y="1043435"/>
            <a:ext cx="1064426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805180" indent="-805180" algn="just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一种或几种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物质溶解于另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一种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物质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中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，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形成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均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一、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稳定的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混合物</a:t>
            </a:r>
            <a:r>
              <a:rPr lang="zh-CN" altLang="en-US" sz="2800" b="1" dirty="0" smtClean="0"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。</a:t>
            </a:r>
            <a:endParaRPr lang="zh-CN" altLang="en-US" sz="2800" b="1" dirty="0">
              <a:latin typeface="Times New Roman" panose="02020603050405020304" charset="0"/>
              <a:ea typeface="黑体" panose="02010609060101010101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6"/>
            </p:custDataLst>
          </p:nvPr>
        </p:nvGrpSpPr>
        <p:grpSpPr>
          <a:xfrm>
            <a:off x="6400503" y="1833027"/>
            <a:ext cx="5032774" cy="1425720"/>
            <a:chOff x="6406863" y="4227533"/>
            <a:chExt cx="5032774" cy="1404734"/>
          </a:xfrm>
          <a:gradFill>
            <a:gsLst>
              <a:gs pos="70000">
                <a:srgbClr val="D0A1F2"/>
              </a:gs>
              <a:gs pos="0">
                <a:srgbClr val="F5EEFE"/>
              </a:gs>
            </a:gsLst>
            <a:path path="circle">
              <a:fillToRect t="100000" r="100000"/>
            </a:path>
            <a:tileRect l="-100000" b="-100000"/>
          </a:gradFill>
        </p:grpSpPr>
        <p:sp>
          <p:nvSpPr>
            <p:cNvPr id="15" name="矩形: 圆角 9"/>
            <p:cNvSpPr/>
            <p:nvPr>
              <p:custDataLst>
                <p:tags r:id="rId20"/>
              </p:custDataLst>
            </p:nvPr>
          </p:nvSpPr>
          <p:spPr>
            <a:xfrm>
              <a:off x="6406863" y="4227533"/>
              <a:ext cx="5032774" cy="1386956"/>
            </a:xfrm>
            <a:prstGeom prst="roundRect">
              <a:avLst>
                <a:gd name="adj" fmla="val 6235"/>
              </a:avLst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16" name="Text Box 3"/>
            <p:cNvSpPr txBox="1"/>
            <p:nvPr>
              <p:custDataLst>
                <p:tags r:id="rId21"/>
              </p:custDataLst>
            </p:nvPr>
          </p:nvSpPr>
          <p:spPr>
            <a:xfrm>
              <a:off x="6460112" y="4252722"/>
              <a:ext cx="4926276" cy="1379545"/>
            </a:xfrm>
            <a:prstGeom prst="rect">
              <a:avLst/>
            </a:prstGeom>
            <a:noFill/>
            <a:ln w="9525">
              <a:noFill/>
            </a:ln>
            <a:extLst/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黑体" panose="02010609060101010101" charset="-122"/>
                </a:defRPr>
              </a:lvl5pPr>
            </a:lstStyle>
            <a:p>
              <a:pPr marL="0" lvl="0" indent="0" algn="just">
                <a:lnSpc>
                  <a:spcPct val="120000"/>
                </a:lnSpc>
                <a:spcBef>
                  <a:spcPct val="0"/>
                </a:spcBef>
                <a:buClrTx/>
                <a:buFont typeface="Arial" panose="020B0604020202020204" pitchFamily="34" charset="0"/>
                <a:buNone/>
              </a:pPr>
              <a:r>
                <a:rPr lang="zh-CN" altLang="en-US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稳定性：</a:t>
              </a:r>
              <a:r>
                <a:rPr lang="zh-CN" altLang="en-US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溶液在外界条件</a:t>
              </a:r>
              <a:r>
                <a:rPr lang="en-US" altLang="zh-CN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(</a:t>
              </a:r>
              <a:r>
                <a:rPr lang="zh-CN" altLang="en-US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包括温度、压强</a:t>
              </a:r>
              <a:r>
                <a:rPr lang="en-US" altLang="zh-CN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)</a:t>
              </a:r>
              <a:r>
                <a:rPr lang="zh-CN" altLang="en-US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不改变的情况下，溶液中的各组成不会发生变化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7746275" y="3215902"/>
            <a:ext cx="2019896" cy="2238818"/>
            <a:chOff x="6347852" y="3774108"/>
            <a:chExt cx="2821966" cy="2864371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87"/>
            <a:stretch>
              <a:fillRect/>
            </a:stretch>
          </p:blipFill>
          <p:spPr>
            <a:xfrm>
              <a:off x="6347852" y="3774108"/>
              <a:ext cx="2821966" cy="252039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6753764" y="6135762"/>
              <a:ext cx="1624110" cy="502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 err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NaCl</a:t>
              </a:r>
              <a:r>
                <a:rPr lang="zh-CN" altLang="en-US" b="1" dirty="0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溶液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8"/>
            </p:custDataLst>
          </p:nvPr>
        </p:nvGrpSpPr>
        <p:grpSpPr>
          <a:xfrm>
            <a:off x="8608519" y="4120884"/>
            <a:ext cx="1628593" cy="435139"/>
            <a:chOff x="7709965" y="5108202"/>
            <a:chExt cx="1628593" cy="435139"/>
          </a:xfrm>
        </p:grpSpPr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7709965" y="5147592"/>
              <a:ext cx="620683" cy="395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H</a:t>
              </a:r>
              <a:r>
                <a:rPr lang="en-US" altLang="zh-CN" b="1" baseline="-25000" dirty="0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2</a:t>
              </a:r>
              <a:r>
                <a:rPr lang="en-US" altLang="zh-CN" b="1" dirty="0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O</a:t>
              </a:r>
            </a:p>
          </p:txBody>
        </p:sp>
        <p:sp>
          <p:nvSpPr>
            <p:cNvPr id="22" name="文本框 21"/>
            <p:cNvSpPr txBox="1"/>
            <p:nvPr>
              <p:custDataLst>
                <p:tags r:id="rId17"/>
              </p:custDataLst>
            </p:nvPr>
          </p:nvSpPr>
          <p:spPr>
            <a:xfrm>
              <a:off x="8227356" y="5108202"/>
              <a:ext cx="1111202" cy="392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kumimoji="0" lang="en-US" altLang="zh-CN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——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溶剂</a:t>
              </a:r>
              <a:endParaRPr lang="zh-CN" altLang="en-US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9"/>
            </p:custDataLst>
          </p:nvPr>
        </p:nvGrpSpPr>
        <p:grpSpPr>
          <a:xfrm>
            <a:off x="8525965" y="4565536"/>
            <a:ext cx="1722805" cy="412762"/>
            <a:chOff x="7627411" y="5552854"/>
            <a:chExt cx="1722805" cy="412762"/>
          </a:xfrm>
        </p:grpSpPr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7627411" y="5569867"/>
              <a:ext cx="697627" cy="395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b="1" dirty="0" err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NaCl</a:t>
              </a:r>
              <a:endParaRPr lang="en-US" altLang="zh-CN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8239014" y="5552854"/>
              <a:ext cx="1111202" cy="392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kumimoji="0" lang="en-US" altLang="zh-CN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——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lt"/>
                </a:rPr>
                <a:t>溶质</a:t>
              </a:r>
              <a:endParaRPr lang="zh-CN" altLang="en-US" b="1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0"/>
            </p:custDataLst>
          </p:nvPr>
        </p:nvGrpSpPr>
        <p:grpSpPr>
          <a:xfrm>
            <a:off x="10196636" y="4198682"/>
            <a:ext cx="830602" cy="733708"/>
            <a:chOff x="9858800" y="5203013"/>
            <a:chExt cx="830602" cy="733708"/>
          </a:xfrm>
        </p:grpSpPr>
        <p:sp>
          <p:nvSpPr>
            <p:cNvPr id="27" name="右大括号 26"/>
            <p:cNvSpPr/>
            <p:nvPr>
              <p:custDataLst>
                <p:tags r:id="rId12"/>
              </p:custDataLst>
            </p:nvPr>
          </p:nvSpPr>
          <p:spPr>
            <a:xfrm>
              <a:off x="9858800" y="5203013"/>
              <a:ext cx="103790" cy="733708"/>
            </a:xfrm>
            <a:prstGeom prst="rightBrace">
              <a:avLst>
                <a:gd name="adj1" fmla="val 40170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9991775" y="5353505"/>
              <a:ext cx="697627" cy="430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rPr>
                <a:t>溶液</a:t>
              </a:r>
            </a:p>
          </p:txBody>
        </p:sp>
      </p:grp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429852" y="358489"/>
            <a:ext cx="7292202" cy="593304"/>
          </a:xfrm>
          <a:prstGeom prst="rect">
            <a:avLst/>
          </a:prstGeom>
          <a:noFill/>
          <a:ln w="9525">
            <a:noFill/>
            <a:prstDash val="sysDot"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457200" indent="-457200">
              <a:lnSpc>
                <a:spcPct val="120000"/>
              </a:lnSpc>
              <a:buFont typeface="Wingdings" panose="05000000000000000000" pitchFamily="2" charset="2"/>
              <a:buChar char="l"/>
              <a:defRPr sz="2400" b="1">
                <a:cs typeface="+mn-ea"/>
              </a:defRPr>
            </a:lvl1pPr>
          </a:lstStyle>
          <a:p>
            <a:pPr marL="0" indent="0">
              <a:buNone/>
            </a:pPr>
            <a:r>
              <a:rPr lang="zh-CN" altLang="en-US" sz="3000" dirty="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lt"/>
              </a:rPr>
              <a:t>回顾一下初中所学“溶液”的概念</a:t>
            </a:r>
          </a:p>
        </p:txBody>
      </p:sp>
      <p:sp>
        <p:nvSpPr>
          <p:cNvPr id="2" name="矩形 1"/>
          <p:cNvSpPr/>
          <p:nvPr/>
        </p:nvSpPr>
        <p:spPr>
          <a:xfrm>
            <a:off x="1776480" y="5679324"/>
            <a:ext cx="9248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</a:rPr>
              <a:t>溶液、悬浊液和乳浊液在组成上有</a:t>
            </a:r>
            <a:r>
              <a:rPr lang="zh-CN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</a:rPr>
              <a:t>什么</a:t>
            </a:r>
            <a:r>
              <a:rPr lang="zh-CN" altLang="en-US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</a:rPr>
              <a:t>共同特点</a:t>
            </a:r>
            <a:r>
              <a:rPr lang="zh-CN" altLang="zh-CN" sz="3200" b="1" dirty="0" smtClean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</a:rPr>
              <a:t>？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5041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59654" y="390285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</a:t>
            </a:r>
            <a:r>
              <a:rPr lang="zh-CN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分散系</a:t>
            </a:r>
            <a:endParaRPr lang="zh-CN" altLang="en-US" sz="3200" b="1" dirty="0"/>
          </a:p>
        </p:txBody>
      </p:sp>
      <p:grpSp>
        <p:nvGrpSpPr>
          <p:cNvPr id="18" name="原创设计师QQ598969553      _5">
            <a:extLst>
              <a:ext uri="{FF2B5EF4-FFF2-40B4-BE49-F238E27FC236}">
                <a16:creationId xmlns:a16="http://schemas.microsoft.com/office/drawing/2014/main" id="{544D43DB-D50D-6749-A034-9B67E07D0B2B}"/>
              </a:ext>
            </a:extLst>
          </p:cNvPr>
          <p:cNvGrpSpPr/>
          <p:nvPr/>
        </p:nvGrpSpPr>
        <p:grpSpPr>
          <a:xfrm>
            <a:off x="313550" y="303461"/>
            <a:ext cx="1840845" cy="758424"/>
            <a:chOff x="1860185" y="4429022"/>
            <a:chExt cx="1702648" cy="404014"/>
          </a:xfrm>
        </p:grpSpPr>
        <p:sp>
          <p:nvSpPr>
            <p:cNvPr id="21" name="圆角矩形 130">
              <a:extLst>
                <a:ext uri="{FF2B5EF4-FFF2-40B4-BE49-F238E27FC236}">
                  <a16:creationId xmlns:a16="http://schemas.microsoft.com/office/drawing/2014/main" id="{FCECF317-5C95-1A3B-6E3A-D6556D52F030}"/>
                </a:ext>
              </a:extLst>
            </p:cNvPr>
            <p:cNvSpPr/>
            <p:nvPr/>
          </p:nvSpPr>
          <p:spPr>
            <a:xfrm>
              <a:off x="1860185" y="4429022"/>
              <a:ext cx="1702648" cy="40401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5B9BD5"/>
                </a:gs>
                <a:gs pos="0">
                  <a:srgbClr val="5B9BD5">
                    <a:lumMod val="75000"/>
                  </a:srgbClr>
                </a:gs>
              </a:gsLst>
              <a:lin ang="5400000" scaled="1"/>
            </a:gradFill>
            <a:ln w="28575" cap="flat">
              <a:gradFill>
                <a:gsLst>
                  <a:gs pos="0">
                    <a:srgbClr val="5B9BD5"/>
                  </a:gs>
                  <a:gs pos="100000">
                    <a:srgbClr val="5B9BD5">
                      <a:lumMod val="7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文本框 48">
              <a:extLst>
                <a:ext uri="{FF2B5EF4-FFF2-40B4-BE49-F238E27FC236}">
                  <a16:creationId xmlns:a16="http://schemas.microsoft.com/office/drawing/2014/main" id="{19691D19-FDB4-3601-9E5C-A5FCEDB99997}"/>
                </a:ext>
              </a:extLst>
            </p:cNvPr>
            <p:cNvSpPr txBox="1"/>
            <p:nvPr/>
          </p:nvSpPr>
          <p:spPr>
            <a:xfrm>
              <a:off x="1860185" y="4452541"/>
              <a:ext cx="1694979" cy="31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noProof="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</a:t>
              </a:r>
              <a:r>
                <a:rPr lang="zh-CN" altLang="en-US" sz="3200" b="1" kern="0" dirty="0" smtClea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知传授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507239" y="1330018"/>
            <a:ext cx="11215304" cy="1303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分散系：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把一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种（或多种）物质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分散在另一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种（或多种）物质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中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所得</a:t>
            </a:r>
            <a:endParaRPr lang="en-US" altLang="zh-CN" sz="2800" b="1" dirty="0" smtClean="0">
              <a:solidFill>
                <a:prstClr val="black"/>
              </a:solidFill>
              <a:latin typeface="Times New Roman" panose="02020603050405020304" charset="0"/>
              <a:ea typeface="黑体" panose="02010609060101010101" charset="-122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               </a:t>
            </a: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到的混合物体系叫做分散系。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charset="0"/>
              <a:ea typeface="黑体" panose="02010609060101010101" charset="-122"/>
              <a:cs typeface="+mn-ea"/>
            </a:endParaRPr>
          </a:p>
        </p:txBody>
      </p:sp>
      <p:sp>
        <p:nvSpPr>
          <p:cNvPr id="25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03920" y="2768362"/>
            <a:ext cx="1627369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>
              <a:lnSpc>
                <a:spcPct val="120000"/>
              </a:lnSpc>
              <a:buClr>
                <a:schemeClr val="accent2"/>
              </a:buClr>
              <a:buSzPct val="80000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分散质：</a:t>
            </a:r>
          </a:p>
        </p:txBody>
      </p:sp>
      <p:sp>
        <p:nvSpPr>
          <p:cNvPr id="2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5188" y="3447541"/>
            <a:ext cx="3430747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>
              <a:lnSpc>
                <a:spcPct val="120000"/>
              </a:lnSpc>
              <a:buClr>
                <a:schemeClr val="accent2"/>
              </a:buClr>
              <a:buSzPct val="80000"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起容纳分散质的作用</a:t>
            </a:r>
          </a:p>
        </p:txBody>
      </p:sp>
      <p:sp>
        <p:nvSpPr>
          <p:cNvPr id="2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845188" y="2768362"/>
            <a:ext cx="234872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>
              <a:lnSpc>
                <a:spcPct val="120000"/>
              </a:lnSpc>
              <a:buClr>
                <a:schemeClr val="accent2"/>
              </a:buClr>
              <a:buSzPct val="80000"/>
            </a:pP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被分散的物质</a:t>
            </a:r>
          </a:p>
        </p:txBody>
      </p:sp>
      <p:sp>
        <p:nvSpPr>
          <p:cNvPr id="28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03921" y="3447541"/>
            <a:ext cx="275492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>
              <a:lnSpc>
                <a:spcPct val="120000"/>
              </a:lnSpc>
              <a:buClr>
                <a:schemeClr val="accent2"/>
              </a:buClr>
              <a:buSzPct val="80000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分散剂：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07239" y="2837182"/>
            <a:ext cx="996681" cy="1150937"/>
            <a:chOff x="507239" y="2837182"/>
            <a:chExt cx="996681" cy="1150937"/>
          </a:xfrm>
        </p:grpSpPr>
        <p:sp>
          <p:nvSpPr>
            <p:cNvPr id="24" name="Rectangle 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>
            <a:xfrm>
              <a:off x="507239" y="3107951"/>
              <a:ext cx="906017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marL="342900" indent="-342900" algn="just">
                <a:lnSpc>
                  <a:spcPct val="120000"/>
                </a:lnSpc>
                <a:buFont typeface="Wingdings" panose="05000000000000000000" pitchFamily="2" charset="2"/>
                <a:buChar char="n"/>
                <a:defRPr sz="2200" b="1">
                  <a:solidFill>
                    <a:srgbClr val="00A5B0"/>
                  </a:solidFill>
                  <a:cs typeface="+mn-ea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>
                <a:buNone/>
              </a:pPr>
              <a:r>
                <a:rPr lang="zh-CN" alt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sym typeface="+mn-lt"/>
                </a:rPr>
                <a:t>组成</a:t>
              </a:r>
            </a:p>
          </p:txBody>
        </p:sp>
        <p:sp>
          <p:nvSpPr>
            <p:cNvPr id="29" name="左大括号 28"/>
            <p:cNvSpPr/>
            <p:nvPr>
              <p:custDataLst>
                <p:tags r:id="rId8"/>
              </p:custDataLst>
            </p:nvPr>
          </p:nvSpPr>
          <p:spPr>
            <a:xfrm>
              <a:off x="1458201" y="2837182"/>
              <a:ext cx="45719" cy="1150937"/>
            </a:xfrm>
            <a:prstGeom prst="leftBrac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</p:grpSp>
      <p:sp>
        <p:nvSpPr>
          <p:cNvPr id="31" name="Rectangle 12"/>
          <p:cNvSpPr/>
          <p:nvPr/>
        </p:nvSpPr>
        <p:spPr>
          <a:xfrm>
            <a:off x="5468148" y="5905273"/>
            <a:ext cx="1747838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水</a:t>
            </a:r>
          </a:p>
        </p:txBody>
      </p:sp>
      <p:sp>
        <p:nvSpPr>
          <p:cNvPr id="32" name="Rectangle 13"/>
          <p:cNvSpPr/>
          <p:nvPr/>
        </p:nvSpPr>
        <p:spPr>
          <a:xfrm>
            <a:off x="3460901" y="5969174"/>
            <a:ext cx="1145101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小油滴 </a:t>
            </a:r>
          </a:p>
        </p:txBody>
      </p:sp>
      <p:sp>
        <p:nvSpPr>
          <p:cNvPr id="33" name="Rectangle 14"/>
          <p:cNvSpPr/>
          <p:nvPr/>
        </p:nvSpPr>
        <p:spPr>
          <a:xfrm>
            <a:off x="5468149" y="5425058"/>
            <a:ext cx="1747837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水</a:t>
            </a:r>
          </a:p>
        </p:txBody>
      </p:sp>
      <p:sp>
        <p:nvSpPr>
          <p:cNvPr id="34" name="Rectangle 15"/>
          <p:cNvSpPr/>
          <p:nvPr/>
        </p:nvSpPr>
        <p:spPr>
          <a:xfrm>
            <a:off x="3460901" y="5405150"/>
            <a:ext cx="1132470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小土粒</a:t>
            </a:r>
          </a:p>
        </p:txBody>
      </p:sp>
      <p:sp>
        <p:nvSpPr>
          <p:cNvPr id="35" name="Rectangle 16"/>
          <p:cNvSpPr/>
          <p:nvPr/>
        </p:nvSpPr>
        <p:spPr>
          <a:xfrm>
            <a:off x="5468148" y="4883021"/>
            <a:ext cx="1747838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水</a:t>
            </a:r>
          </a:p>
        </p:txBody>
      </p:sp>
      <p:sp>
        <p:nvSpPr>
          <p:cNvPr id="36" name="Rectangle 17"/>
          <p:cNvSpPr/>
          <p:nvPr/>
        </p:nvSpPr>
        <p:spPr>
          <a:xfrm>
            <a:off x="3350730" y="4828013"/>
            <a:ext cx="1521596" cy="5365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Na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+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和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Cl</a:t>
            </a:r>
            <a:r>
              <a:rPr lang="zh-CN" alt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楷体_GB2312"/>
              </a:rPr>
              <a:t>－</a:t>
            </a:r>
          </a:p>
        </p:txBody>
      </p:sp>
      <p:grpSp>
        <p:nvGrpSpPr>
          <p:cNvPr id="37" name="Group 18"/>
          <p:cNvGrpSpPr/>
          <p:nvPr/>
        </p:nvGrpSpPr>
        <p:grpSpPr>
          <a:xfrm>
            <a:off x="647527" y="4271549"/>
            <a:ext cx="6800265" cy="2162175"/>
            <a:chOff x="624" y="2496"/>
            <a:chExt cx="4512" cy="1626"/>
          </a:xfrm>
        </p:grpSpPr>
        <p:sp>
          <p:nvSpPr>
            <p:cNvPr id="38" name="Rectangle 19"/>
            <p:cNvSpPr/>
            <p:nvPr/>
          </p:nvSpPr>
          <p:spPr>
            <a:xfrm>
              <a:off x="624" y="3719"/>
              <a:ext cx="1504" cy="4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r>
                <a:rPr lang="zh-CN" altLang="en-US" sz="2400" b="1" dirty="0">
                  <a:latin typeface="Times New Roman" panose="02020603050405020304" pitchFamily="18" charset="0"/>
                  <a:ea typeface="楷体_GB2312"/>
                </a:rPr>
                <a:t>乳浊液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(</a:t>
              </a:r>
              <a:r>
                <a:rPr lang="zh-CN" altLang="en-US" sz="2400" b="1" dirty="0">
                  <a:latin typeface="楷体_GB2312"/>
                  <a:ea typeface="楷体_GB2312"/>
                </a:rPr>
                <a:t>油水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)</a:t>
              </a:r>
            </a:p>
          </p:txBody>
        </p:sp>
        <p:sp>
          <p:nvSpPr>
            <p:cNvPr id="39" name="Rectangle 20"/>
            <p:cNvSpPr/>
            <p:nvPr/>
          </p:nvSpPr>
          <p:spPr>
            <a:xfrm>
              <a:off x="624" y="3316"/>
              <a:ext cx="1504" cy="4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r>
                <a:rPr lang="zh-CN" altLang="en-US" sz="2400" b="1" dirty="0">
                  <a:latin typeface="Times New Roman" panose="02020603050405020304" pitchFamily="18" charset="0"/>
                  <a:ea typeface="楷体_GB2312"/>
                </a:rPr>
                <a:t>悬浊液 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(</a:t>
              </a:r>
              <a:r>
                <a:rPr lang="zh-CN" altLang="en-US" sz="2400" b="1" dirty="0">
                  <a:latin typeface="楷体_GB2312"/>
                  <a:ea typeface="楷体_GB2312"/>
                </a:rPr>
                <a:t>泥水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)</a:t>
              </a:r>
            </a:p>
          </p:txBody>
        </p:sp>
        <p:sp>
          <p:nvSpPr>
            <p:cNvPr id="40" name="Rectangle 21"/>
            <p:cNvSpPr/>
            <p:nvPr/>
          </p:nvSpPr>
          <p:spPr>
            <a:xfrm>
              <a:off x="624" y="2913"/>
              <a:ext cx="1504" cy="40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r>
                <a:rPr lang="zh-CN" altLang="en-US" sz="2400" b="1" dirty="0">
                  <a:latin typeface="Times New Roman" panose="02020603050405020304" pitchFamily="18" charset="0"/>
                  <a:ea typeface="楷体_GB2312"/>
                </a:rPr>
                <a:t>溶液 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(</a:t>
              </a:r>
              <a:r>
                <a:rPr lang="en-US" altLang="zh-CN" sz="2400" b="1" dirty="0">
                  <a:latin typeface="楷体_GB2312"/>
                  <a:ea typeface="楷体_GB2312"/>
                </a:rPr>
                <a:t>NaCl</a:t>
              </a:r>
              <a:r>
                <a:rPr lang="zh-CN" altLang="en-US" sz="2400" b="1" dirty="0">
                  <a:latin typeface="楷体_GB2312"/>
                  <a:ea typeface="楷体_GB2312"/>
                </a:rPr>
                <a:t>溶液</a:t>
              </a:r>
              <a:r>
                <a:rPr lang="en-US" altLang="zh-CN" sz="2400" b="1" dirty="0">
                  <a:latin typeface="Times New Roman" panose="02020603050405020304" pitchFamily="18" charset="0"/>
                  <a:ea typeface="楷体_GB2312"/>
                </a:rPr>
                <a:t>)</a:t>
              </a:r>
            </a:p>
          </p:txBody>
        </p:sp>
        <p:sp>
          <p:nvSpPr>
            <p:cNvPr id="41" name="Rectangle 22"/>
            <p:cNvSpPr/>
            <p:nvPr/>
          </p:nvSpPr>
          <p:spPr>
            <a:xfrm>
              <a:off x="3648" y="2496"/>
              <a:ext cx="1488" cy="41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</a:rPr>
                <a:t>分散剂</a:t>
              </a:r>
            </a:p>
          </p:txBody>
        </p:sp>
        <p:sp>
          <p:nvSpPr>
            <p:cNvPr id="42" name="Rectangle 23"/>
            <p:cNvSpPr/>
            <p:nvPr/>
          </p:nvSpPr>
          <p:spPr>
            <a:xfrm>
              <a:off x="2128" y="2496"/>
              <a:ext cx="1520" cy="41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</a:rPr>
                <a:t>分散质</a:t>
              </a:r>
            </a:p>
          </p:txBody>
        </p:sp>
        <p:sp>
          <p:nvSpPr>
            <p:cNvPr id="43" name="Rectangle 24"/>
            <p:cNvSpPr/>
            <p:nvPr/>
          </p:nvSpPr>
          <p:spPr>
            <a:xfrm>
              <a:off x="624" y="2496"/>
              <a:ext cx="1504" cy="41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</a:rPr>
                <a:t>分散系</a:t>
              </a:r>
            </a:p>
          </p:txBody>
        </p:sp>
        <p:grpSp>
          <p:nvGrpSpPr>
            <p:cNvPr id="44" name="Group 25"/>
            <p:cNvGrpSpPr/>
            <p:nvPr/>
          </p:nvGrpSpPr>
          <p:grpSpPr>
            <a:xfrm>
              <a:off x="624" y="2496"/>
              <a:ext cx="4512" cy="1626"/>
              <a:chOff x="624" y="2496"/>
              <a:chExt cx="4512" cy="1626"/>
            </a:xfrm>
          </p:grpSpPr>
          <p:sp>
            <p:nvSpPr>
              <p:cNvPr id="45" name="Line 26"/>
              <p:cNvSpPr/>
              <p:nvPr/>
            </p:nvSpPr>
            <p:spPr>
              <a:xfrm>
                <a:off x="624" y="2496"/>
                <a:ext cx="4512" cy="0"/>
              </a:xfrm>
              <a:prstGeom prst="line">
                <a:avLst/>
              </a:prstGeom>
              <a:ln w="28575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6" name="Line 27"/>
              <p:cNvSpPr/>
              <p:nvPr/>
            </p:nvSpPr>
            <p:spPr>
              <a:xfrm>
                <a:off x="624" y="2913"/>
                <a:ext cx="4512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7" name="Line 28"/>
              <p:cNvSpPr/>
              <p:nvPr/>
            </p:nvSpPr>
            <p:spPr>
              <a:xfrm>
                <a:off x="624" y="3316"/>
                <a:ext cx="4512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8" name="Line 29"/>
              <p:cNvSpPr/>
              <p:nvPr/>
            </p:nvSpPr>
            <p:spPr>
              <a:xfrm>
                <a:off x="624" y="3719"/>
                <a:ext cx="4512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9" name="Line 30"/>
              <p:cNvSpPr/>
              <p:nvPr/>
            </p:nvSpPr>
            <p:spPr>
              <a:xfrm>
                <a:off x="624" y="4122"/>
                <a:ext cx="4512" cy="0"/>
              </a:xfrm>
              <a:prstGeom prst="line">
                <a:avLst/>
              </a:prstGeom>
              <a:ln w="28575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0" name="Line 31"/>
              <p:cNvSpPr/>
              <p:nvPr/>
            </p:nvSpPr>
            <p:spPr>
              <a:xfrm>
                <a:off x="624" y="2496"/>
                <a:ext cx="0" cy="1626"/>
              </a:xfrm>
              <a:prstGeom prst="line">
                <a:avLst/>
              </a:prstGeom>
              <a:ln w="28575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" name="Line 32"/>
              <p:cNvSpPr/>
              <p:nvPr/>
            </p:nvSpPr>
            <p:spPr>
              <a:xfrm>
                <a:off x="2128" y="2496"/>
                <a:ext cx="0" cy="16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2" name="Line 33"/>
              <p:cNvSpPr/>
              <p:nvPr/>
            </p:nvSpPr>
            <p:spPr>
              <a:xfrm>
                <a:off x="3648" y="2496"/>
                <a:ext cx="0" cy="16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3" name="Line 34"/>
              <p:cNvSpPr/>
              <p:nvPr/>
            </p:nvSpPr>
            <p:spPr>
              <a:xfrm>
                <a:off x="5136" y="2496"/>
                <a:ext cx="0" cy="1626"/>
              </a:xfrm>
              <a:prstGeom prst="line">
                <a:avLst/>
              </a:prstGeom>
              <a:ln w="28575" cap="sq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54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17202" y="3711696"/>
            <a:ext cx="4033767" cy="1643527"/>
          </a:xfrm>
          <a:prstGeom prst="rect">
            <a:avLst/>
          </a:prstGeom>
          <a:ln w="28575"/>
          <a:effectLst>
            <a:glow rad="63500">
              <a:schemeClr val="accent3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58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algn="just">
              <a:lnSpc>
                <a:spcPct val="120000"/>
              </a:lnSpc>
              <a:buClr>
                <a:schemeClr val="accent2"/>
              </a:buClr>
              <a:buSzPct val="80000"/>
            </a:pPr>
            <a:r>
              <a:rPr lang="zh-CN" altLang="en-US" sz="2800" b="1" dirty="0" smtClean="0">
                <a:solidFill>
                  <a:srgbClr val="7030A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依据怎样的标准区分分散系中的溶液、浊液及其他类型分散系呢？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charset="0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3941">
            <a:off x="10430317" y="5499211"/>
            <a:ext cx="1166034" cy="1111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2597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78657" y="343465"/>
            <a:ext cx="3480440" cy="7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indent="0">
              <a:lnSpc>
                <a:spcPct val="150000"/>
              </a:lnSpc>
              <a:buNone/>
            </a:pPr>
            <a:r>
              <a:rPr lang="zh-CN" altLang="en-US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★</a:t>
            </a:r>
            <a:r>
              <a:rPr lang="zh-CN" altLang="en-US" sz="3200" dirty="0">
                <a:solidFill>
                  <a:srgbClr val="4472C4">
                    <a:lumMod val="75000"/>
                  </a:srgbClr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分散系的分类：</a:t>
            </a:r>
            <a:endParaRPr lang="en-US" altLang="zh-CN" sz="3200" dirty="0">
              <a:solidFill>
                <a:srgbClr val="4472C4">
                  <a:lumMod val="75000"/>
                </a:srgbClr>
              </a:solidFill>
              <a:latin typeface="Times New Roman" panose="02020603050405020304" charset="0"/>
              <a:ea typeface="黑体" panose="02010609060101010101" charset="-122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8657" y="1139049"/>
            <a:ext cx="10225216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根据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分散质粒子的直径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大小</a:t>
            </a:r>
            <a:r>
              <a:rPr lang="en-US" altLang="zh-CN" sz="2800" b="1" dirty="0" smtClean="0"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,</a:t>
            </a:r>
            <a:r>
              <a:rPr lang="zh-CN" altLang="en-US" sz="2800" b="1" dirty="0" smtClean="0"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可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将分散系分为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溶液、胶体和浊液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微软雅黑 Light" panose="020B0502040204020203" charset="-122"/>
              </a:rPr>
              <a:t>。</a:t>
            </a:r>
          </a:p>
        </p:txBody>
      </p:sp>
      <p:pic>
        <p:nvPicPr>
          <p:cNvPr id="7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39837" y="3935178"/>
            <a:ext cx="9509760" cy="22186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线形标注 1 7"/>
          <p:cNvSpPr/>
          <p:nvPr>
            <p:custDataLst>
              <p:tags r:id="rId3"/>
            </p:custDataLst>
          </p:nvPr>
        </p:nvSpPr>
        <p:spPr>
          <a:xfrm>
            <a:off x="816634" y="2161950"/>
            <a:ext cx="10285912" cy="1303638"/>
          </a:xfrm>
          <a:prstGeom prst="borderCallout1">
            <a:avLst>
              <a:gd name="adj1" fmla="val 63684"/>
              <a:gd name="adj2" fmla="val -15747"/>
              <a:gd name="adj3" fmla="val 104443"/>
              <a:gd name="adj4" fmla="val -17034"/>
            </a:avLst>
          </a:prstGeom>
          <a:noFill/>
          <a:ln w="28575">
            <a:solidFill>
              <a:srgbClr val="B56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胶体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与其他分散系的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本质区别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是胶体的分散质粒子的直径在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1～100nm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之间，</a:t>
            </a:r>
            <a:r>
              <a:rPr lang="zh-CN" alt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这也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决定了胶体的性质</a:t>
            </a:r>
            <a:r>
              <a:rPr lang="zh-CN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2444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高中化学 （人教版（新）） -物质的分类及转化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48" y="2408075"/>
            <a:ext cx="7264494" cy="40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605" y="470604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zh-CN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胶体的性质</a:t>
            </a:r>
            <a:endParaRPr lang="zh-CN" altLang="en-US" sz="3200" b="1" dirty="0"/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87605" y="958489"/>
            <a:ext cx="1120691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探究实验一：首先观察氢氧化铁胶体和硫酸铜溶液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;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800" dirty="0" smtClean="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  <a:sym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311467" y="5647991"/>
            <a:ext cx="119459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实验现象：硫酸铜溶液中无明显现象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;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氢氧化铁胶体中显示出</a:t>
            </a:r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光亮的通路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63805" y="1603802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类似于溶液地，氢氧化铁胶体均一、较稳定</a:t>
            </a:r>
            <a:endParaRPr lang="zh-CN" altLang="en-US" sz="2800" b="1" dirty="0"/>
          </a:p>
        </p:txBody>
      </p:sp>
      <p:sp>
        <p:nvSpPr>
          <p:cNvPr id="7" name="矩形 6"/>
          <p:cNvSpPr/>
          <p:nvPr/>
        </p:nvSpPr>
        <p:spPr>
          <a:xfrm>
            <a:off x="587605" y="2013868"/>
            <a:ext cx="106713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</a:rPr>
              <a:t>将盛有硫酸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</a:rPr>
              <a:t>铜</a:t>
            </a:r>
            <a:r>
              <a:rPr lang="zh-CN" altLang="zh-CN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</a:rPr>
              <a:t>溶液和氢氧化铁胶体的两只小烧杯分别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</a:rPr>
              <a:t>置于暗处，</a:t>
            </a:r>
            <a:r>
              <a:rPr lang="zh-CN" altLang="zh-CN" sz="2800" b="1" dirty="0">
                <a:solidFill>
                  <a:prstClr val="black"/>
                </a:solidFill>
                <a:latin typeface="Times New Roman" panose="02020603050405020304" charset="0"/>
                <a:ea typeface="黑体" panose="02010609060101010101" charset="-122"/>
              </a:rPr>
              <a:t>用激光笔照射，从垂直于光线的方向观察实验现象。</a:t>
            </a:r>
            <a:endParaRPr lang="zh-CN" altLang="en-US" sz="2800" b="1" dirty="0">
              <a:solidFill>
                <a:prstClr val="black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6428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13465" y="338397"/>
            <a:ext cx="11009211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探究实验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二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：</a:t>
            </a:r>
            <a:r>
              <a:rPr lang="zh-CN" altLang="zh-CN" sz="28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在两只烧杯中分别加入相同量的含有悬浮颗粒物的浑浊的水，再向其中一只烧杯中加入适量氢氧化铁胶体，搅拌后静置片刻，比较两只烧杯中液体的浑浊程度。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5" name="氢氧化铁胶体的净水作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6081" y="1847827"/>
            <a:ext cx="6599538" cy="48310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747215" y="2232002"/>
            <a:ext cx="447248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实验现象：滴有氢氧化铁胶体的泥水在片刻后</a:t>
            </a:r>
            <a:r>
              <a:rPr lang="zh-CN" altLang="en-US" sz="2800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上层变为澄清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747214" y="4263327"/>
            <a:ext cx="447248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  <a:defRPr sz="2200" b="1">
                <a:solidFill>
                  <a:srgbClr val="00A5B0"/>
                </a:solidFill>
                <a:cs typeface="+mn-ea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实验结论：氢氧化铁胶体因具有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________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sym typeface="+mn-lt"/>
              </a:rPr>
              <a:t>性，而具有净水作用。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7023" y="5017379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lt"/>
              </a:rPr>
              <a:t>吸附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135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605" y="470604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  <a:sym typeface="+mn-ea"/>
              </a:rPr>
              <a:t>胶体的性质总结：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黑体" panose="02010609060101010101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7605" y="993824"/>
            <a:ext cx="10614454" cy="1949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17157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(1)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丁达尔效应：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当光束通过胶体时，可以看到</a:t>
            </a:r>
            <a:r>
              <a:rPr lang="en-US" altLang="zh-CN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_________________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，这是由于胶体粒子对光线</a:t>
            </a:r>
            <a:r>
              <a:rPr lang="en-US" altLang="zh-CN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_____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形成的。丁达尔效应可用来区分</a:t>
            </a:r>
            <a:r>
              <a:rPr lang="en-US" altLang="zh-CN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___________</a:t>
            </a:r>
            <a:r>
              <a:rPr lang="zh-CN" altLang="en-US" sz="2800" b="1" dirty="0" smtClean="0">
                <a:latin typeface="Times New Roman" panose="02020603050405020304" charset="0"/>
                <a:ea typeface="黑体" panose="02010609060101010101" charset="-122"/>
                <a:cs typeface="+mn-ea"/>
              </a:rPr>
              <a:t>。</a:t>
            </a:r>
            <a:endParaRPr lang="zh-CN" altLang="en-US" sz="2800" b="1" dirty="0">
              <a:latin typeface="Times New Roman" panose="02020603050405020304" charset="0"/>
              <a:ea typeface="黑体" panose="02010609060101010101" charset="-122"/>
              <a:cs typeface="+mn-ea"/>
            </a:endParaRPr>
          </a:p>
        </p:txBody>
      </p:sp>
      <p:sp>
        <p:nvSpPr>
          <p:cNvPr id="6" name="Text Box 3"/>
          <p:cNvSpPr txBox="1"/>
          <p:nvPr>
            <p:custDataLst>
              <p:tags r:id="rId1"/>
            </p:custDataLst>
          </p:nvPr>
        </p:nvSpPr>
        <p:spPr>
          <a:xfrm>
            <a:off x="8122965" y="932343"/>
            <a:ext cx="2812766" cy="764712"/>
          </a:xfrm>
          <a:prstGeom prst="rect">
            <a:avLst/>
          </a:prstGeom>
          <a:noFill/>
          <a:ln w="9525">
            <a:noFill/>
          </a:ln>
        </p:spPr>
        <p:txBody>
          <a:bodyPr wrap="square" lIns="117235" tIns="58618" rIns="117235" bIns="58618" anchor="b" anchorCtr="1">
            <a:spAutoFit/>
          </a:bodyPr>
          <a:lstStyle/>
          <a:p>
            <a:pPr defTabSz="1171575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一束光亮的通路</a:t>
            </a:r>
          </a:p>
        </p:txBody>
      </p:sp>
      <p:sp>
        <p:nvSpPr>
          <p:cNvPr id="7" name="Text Box 4"/>
          <p:cNvSpPr txBox="1"/>
          <p:nvPr>
            <p:custDataLst>
              <p:tags r:id="rId2"/>
            </p:custDataLst>
          </p:nvPr>
        </p:nvSpPr>
        <p:spPr>
          <a:xfrm>
            <a:off x="4812555" y="1567940"/>
            <a:ext cx="1001300" cy="764712"/>
          </a:xfrm>
          <a:prstGeom prst="rect">
            <a:avLst/>
          </a:prstGeom>
          <a:noFill/>
          <a:ln w="9525">
            <a:noFill/>
          </a:ln>
        </p:spPr>
        <p:txBody>
          <a:bodyPr wrap="square" lIns="117235" tIns="58618" rIns="117235" bIns="58618" anchor="b" anchorCtr="1">
            <a:spAutoFit/>
          </a:bodyPr>
          <a:lstStyle/>
          <a:p>
            <a:pPr defTabSz="1171575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散射</a:t>
            </a:r>
          </a:p>
        </p:txBody>
      </p:sp>
      <p:sp>
        <p:nvSpPr>
          <p:cNvPr id="8" name="Text Box 5"/>
          <p:cNvSpPr txBox="1"/>
          <p:nvPr>
            <p:custDataLst>
              <p:tags r:id="rId3"/>
            </p:custDataLst>
          </p:nvPr>
        </p:nvSpPr>
        <p:spPr>
          <a:xfrm>
            <a:off x="584046" y="2204728"/>
            <a:ext cx="2097499" cy="764712"/>
          </a:xfrm>
          <a:prstGeom prst="rect">
            <a:avLst/>
          </a:prstGeom>
          <a:noFill/>
          <a:ln w="9525">
            <a:noFill/>
          </a:ln>
        </p:spPr>
        <p:txBody>
          <a:bodyPr wrap="square" lIns="117235" tIns="58618" rIns="117235" bIns="58618" anchor="b" anchorCtr="1">
            <a:spAutoFit/>
          </a:bodyPr>
          <a:lstStyle/>
          <a:p>
            <a:pPr defTabSz="1171575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溶液和胶体</a:t>
            </a:r>
          </a:p>
        </p:txBody>
      </p:sp>
      <p:sp>
        <p:nvSpPr>
          <p:cNvPr id="9" name="矩形 8"/>
          <p:cNvSpPr/>
          <p:nvPr/>
        </p:nvSpPr>
        <p:spPr>
          <a:xfrm>
            <a:off x="584046" y="2943332"/>
            <a:ext cx="7214286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171575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(2)</a:t>
            </a:r>
            <a:r>
              <a:rPr lang="zh-CN" altLang="en-US" sz="2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charset="0"/>
                <a:ea typeface="黑体" panose="02010609060101010101" charset="-122"/>
                <a:cs typeface="+mn-ea"/>
              </a:rPr>
              <a:t>吸附性：</a:t>
            </a:r>
            <a:r>
              <a:rPr lang="zh-CN" altLang="en-US" sz="2800" b="1" dirty="0">
                <a:latin typeface="Times New Roman" panose="02020603050405020304" charset="0"/>
                <a:ea typeface="黑体" panose="02010609060101010101" charset="-122"/>
                <a:cs typeface="+mn-ea"/>
              </a:rPr>
              <a:t>可以利用胶体的吸附性来净水。</a:t>
            </a:r>
          </a:p>
        </p:txBody>
      </p:sp>
      <p:pic>
        <p:nvPicPr>
          <p:cNvPr id="10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38416" y="3708044"/>
            <a:ext cx="4079573" cy="2884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2" descr="丁达尔效应：光线散射可见的现象(一种物理现象)_奇趣解密网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38" y="3708120"/>
            <a:ext cx="4340814" cy="288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10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7605" y="470604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</a:t>
            </a:r>
            <a:r>
              <a:rPr lang="zh-CN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常见的胶体</a:t>
            </a:r>
            <a:endParaRPr lang="zh-CN" altLang="en-US" sz="3200" b="1" dirty="0"/>
          </a:p>
        </p:txBody>
      </p:sp>
      <p:sp>
        <p:nvSpPr>
          <p:cNvPr id="2" name="矩形 1"/>
          <p:cNvSpPr/>
          <p:nvPr/>
        </p:nvSpPr>
        <p:spPr>
          <a:xfrm>
            <a:off x="679214" y="2853297"/>
            <a:ext cx="19880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_GB2312"/>
                <a:ea typeface="楷体_GB2312"/>
              </a:rPr>
              <a:t>按照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分散剂</a:t>
            </a:r>
            <a:endParaRPr lang="en-US" altLang="zh-CN" sz="2800" b="1" dirty="0" smtClean="0">
              <a:solidFill>
                <a:srgbClr val="0070C0"/>
              </a:solidFill>
              <a:latin typeface="楷体_GB2312"/>
              <a:ea typeface="楷体_GB2312"/>
            </a:endParaRPr>
          </a:p>
          <a:p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状态的不同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5" name="左大括号 4"/>
          <p:cNvSpPr/>
          <p:nvPr>
            <p:custDataLst>
              <p:tags r:id="rId1"/>
            </p:custDataLst>
          </p:nvPr>
        </p:nvSpPr>
        <p:spPr>
          <a:xfrm>
            <a:off x="2780374" y="1846658"/>
            <a:ext cx="166712" cy="2657379"/>
          </a:xfrm>
          <a:prstGeom prst="lef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7" name="矩形 6"/>
          <p:cNvSpPr/>
          <p:nvPr/>
        </p:nvSpPr>
        <p:spPr>
          <a:xfrm>
            <a:off x="3071492" y="1600123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楷体_GB2312"/>
                <a:ea typeface="楷体_GB2312"/>
              </a:rPr>
              <a:t>气溶胶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（分散剂</a:t>
            </a:r>
            <a:r>
              <a:rPr lang="zh-CN" altLang="en-US" sz="2800" b="1" dirty="0">
                <a:solidFill>
                  <a:srgbClr val="0070C0"/>
                </a:solidFill>
                <a:latin typeface="楷体_GB2312"/>
                <a:ea typeface="楷体_GB2312"/>
              </a:rPr>
              <a:t>为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气体） </a:t>
            </a:r>
            <a:endParaRPr lang="zh-CN" altLang="en-US" sz="2800" b="1" dirty="0">
              <a:solidFill>
                <a:srgbClr val="0070C0"/>
              </a:solidFill>
              <a:latin typeface="楷体_GB2312"/>
              <a:ea typeface="楷体_GB231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78736" y="2853297"/>
            <a:ext cx="415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_GB2312"/>
                <a:ea typeface="楷体_GB2312"/>
              </a:rPr>
              <a:t>液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/>
                <a:ea typeface="楷体_GB2312"/>
              </a:rPr>
              <a:t>溶胶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（分散剂</a:t>
            </a:r>
            <a:r>
              <a:rPr lang="zh-CN" altLang="en-US" sz="2800" b="1" dirty="0">
                <a:solidFill>
                  <a:srgbClr val="0070C0"/>
                </a:solidFill>
                <a:latin typeface="楷体_GB2312"/>
                <a:ea typeface="楷体_GB2312"/>
              </a:rPr>
              <a:t>为</a:t>
            </a:r>
            <a:r>
              <a:rPr lang="zh-CN" altLang="en-US" sz="2800" b="1" dirty="0" smtClean="0">
                <a:solidFill>
                  <a:srgbClr val="0070C0"/>
                </a:solidFill>
                <a:latin typeface="楷体_GB2312"/>
                <a:ea typeface="楷体_GB2312"/>
              </a:rPr>
              <a:t>液体）</a:t>
            </a:r>
            <a:endParaRPr lang="zh-CN" altLang="en-US" sz="2800" b="1" dirty="0">
              <a:solidFill>
                <a:srgbClr val="0070C0"/>
              </a:solidFill>
              <a:latin typeface="楷体_GB2312"/>
              <a:ea typeface="楷体_GB231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71492" y="4143123"/>
            <a:ext cx="4152099" cy="49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_GB2312"/>
                <a:ea typeface="楷体_GB2312"/>
              </a:rPr>
              <a:t>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_GB2312"/>
                <a:ea typeface="楷体_GB2312"/>
              </a:rPr>
              <a:t>溶胶</a:t>
            </a:r>
            <a:r>
              <a:rPr lang="zh-CN" altLang="en-US" sz="2800" b="1" dirty="0">
                <a:solidFill>
                  <a:srgbClr val="0070C0"/>
                </a:solidFill>
                <a:latin typeface="楷体_GB2312"/>
                <a:ea typeface="楷体_GB2312"/>
              </a:rPr>
              <a:t>（分散剂为固体）</a:t>
            </a:r>
          </a:p>
        </p:txBody>
      </p:sp>
      <p:sp>
        <p:nvSpPr>
          <p:cNvPr id="10" name="矩形 9"/>
          <p:cNvSpPr/>
          <p:nvPr/>
        </p:nvSpPr>
        <p:spPr>
          <a:xfrm>
            <a:off x="3078737" y="2126896"/>
            <a:ext cx="252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latin typeface="楷体_GB2312"/>
                <a:ea typeface="楷体_GB2312"/>
              </a:rPr>
              <a:t>如：烟、云、雾</a:t>
            </a:r>
            <a:endParaRPr lang="zh-CN" altLang="en-US" sz="2600" b="1" dirty="0">
              <a:latin typeface="楷体_GB2312"/>
              <a:ea typeface="楷体_GB231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78736" y="3438164"/>
            <a:ext cx="8254209" cy="51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zh-CN" altLang="en-US" sz="2600" b="1" dirty="0" smtClean="0">
                <a:latin typeface="楷体_GB2312"/>
                <a:ea typeface="楷体_GB2312"/>
              </a:rPr>
              <a:t>如： </a:t>
            </a:r>
            <a:r>
              <a:rPr lang="zh-CN" altLang="en-US" sz="2600" b="1" dirty="0" smtClean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Fe</a:t>
            </a:r>
            <a:r>
              <a:rPr lang="zh-CN" altLang="en-US" sz="26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(OH)</a:t>
            </a:r>
            <a:r>
              <a:rPr lang="zh-CN" altLang="en-US" sz="2600" b="1" baseline="-25000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3</a:t>
            </a:r>
            <a:r>
              <a:rPr lang="zh-CN" altLang="en-US" sz="26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胶体、Al(OH)</a:t>
            </a:r>
            <a:r>
              <a:rPr lang="zh-CN" altLang="en-US" sz="2600" b="1" baseline="-25000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3</a:t>
            </a:r>
            <a:r>
              <a:rPr lang="zh-CN" altLang="en-US" sz="2600" b="1" dirty="0"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胶体</a:t>
            </a:r>
            <a:r>
              <a:rPr lang="zh-CN" altLang="en-US" sz="2600" b="1" dirty="0">
                <a:latin typeface="楷体_GB2312"/>
                <a:ea typeface="楷体_GB2312"/>
              </a:rPr>
              <a:t>、淀粉</a:t>
            </a:r>
            <a:r>
              <a:rPr lang="zh-CN" altLang="en-US" sz="2600" b="1" dirty="0" smtClean="0">
                <a:latin typeface="楷体_GB2312"/>
                <a:ea typeface="楷体_GB2312"/>
              </a:rPr>
              <a:t>溶液、稀牛奶</a:t>
            </a:r>
            <a:endParaRPr lang="zh-CN" altLang="en-US" sz="2600" b="1" dirty="0">
              <a:latin typeface="楷体_GB2312"/>
              <a:ea typeface="楷体_GB231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71492" y="4635374"/>
            <a:ext cx="21948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 smtClean="0">
                <a:latin typeface="楷体_GB2312"/>
                <a:ea typeface="楷体_GB2312"/>
              </a:rPr>
              <a:t>如：有色玻璃</a:t>
            </a:r>
            <a:endParaRPr lang="zh-CN" altLang="en-US" sz="2600" b="1" dirty="0">
              <a:latin typeface="楷体_GB2312"/>
              <a:ea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45707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37.500787401576,&quot;width&quot;:12480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5"/>
  <p:tag name="KSO_WM_MEDIACOVER_FLAG" val="1"/>
  <p:tag name="KSO_WM_UNIT_MEDIACOVER_BTN_STATE" val="1"/>
  <p:tag name="KSO_WM_UNIT_MEDIACOVER_BTNRECT" val="0*0*0*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  <p:tag name="KSO_WM_BEAUTIFY_FLAG" val=""/>
  <p:tag name="KSO_WM_UNIT_TABLE_BEAUTIFY" val="smartTable{3065c284-06a4-4879-8f5b-f213b7ad2148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4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0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2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8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1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7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9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6488</TotalTime>
  <Words>1177</Words>
  <Application>Microsoft Office PowerPoint</Application>
  <PresentationFormat>宽屏</PresentationFormat>
  <Paragraphs>182</Paragraphs>
  <Slides>20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仿宋</vt:lpstr>
      <vt:lpstr>黑体</vt:lpstr>
      <vt:lpstr>华文琥珀</vt:lpstr>
      <vt:lpstr>华文新魏</vt:lpstr>
      <vt:lpstr>华文中宋</vt:lpstr>
      <vt:lpstr>楷体</vt:lpstr>
      <vt:lpstr>楷体_GB2312</vt:lpstr>
      <vt:lpstr>隶书</vt:lpstr>
      <vt:lpstr>宋体</vt:lpstr>
      <vt:lpstr>微软雅黑</vt:lpstr>
      <vt:lpstr>微软雅黑 Light</vt:lpstr>
      <vt:lpstr>Arial</vt:lpstr>
      <vt:lpstr>Arial Narrow</vt:lpstr>
      <vt:lpstr>Calibri</vt:lpstr>
      <vt:lpstr>Tempus Sans ITC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</dc:creator>
  <cp:lastModifiedBy>Chen</cp:lastModifiedBy>
  <cp:revision>58</cp:revision>
  <dcterms:created xsi:type="dcterms:W3CDTF">2024-09-19T02:47:03Z</dcterms:created>
  <dcterms:modified xsi:type="dcterms:W3CDTF">2025-06-19T01:50:04Z</dcterms:modified>
</cp:coreProperties>
</file>