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2.jpe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989648"/>
          </a:xfrm>
          <a:prstGeom prst="rect">
            <a:avLst/>
          </a:prstGeom>
          <a:solidFill>
            <a:srgbClr val="BED6E6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2105025" y="157162"/>
            <a:ext cx="7734250" cy="716248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3600" b="1" i="0" dirty="0">
                <a:solidFill>
                  <a:srgbClr val="19468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热化学方程式书写的常见错误</a:t>
            </a:r>
            <a:endParaRPr lang="zh-CN" altLang="en-US" sz="3600" b="1" i="0" dirty="0">
              <a:solidFill>
                <a:srgbClr val="19468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pic>
        <p:nvPicPr>
          <p:cNvPr id="4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73455"/>
            <a:ext cx="8262938" cy="1668221"/>
          </a:xfrm>
          <a:prstGeom prst="rect">
            <a:avLst/>
          </a:prstGeom>
        </p:spPr>
      </p:pic>
      <p:pic>
        <p:nvPicPr>
          <p:cNvPr id="5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2641676"/>
            <a:ext cx="7657148" cy="3917632"/>
          </a:xfrm>
          <a:prstGeom prst="rect">
            <a:avLst/>
          </a:prstGeom>
        </p:spPr>
      </p:pic>
      <p:sp>
        <p:nvSpPr>
          <p:cNvPr id="6" name="形状2"/>
          <p:cNvSpPr txBox="1"/>
          <p:nvPr/>
        </p:nvSpPr>
        <p:spPr>
          <a:xfrm>
            <a:off x="8286750" y="2967038"/>
            <a:ext cx="964882" cy="552450"/>
          </a:xfrm>
          <a:custGeom>
            <a:avLst/>
            <a:gdLst>
              <a:gd name="connsiteX0" fmla="*/ 482441 w 964882"/>
              <a:gd name="connsiteY0" fmla="*/ 0 h 552450"/>
              <a:gd name="connsiteX1" fmla="*/ 748886 w 964882"/>
              <a:gd name="connsiteY1" fmla="*/ 0 h 552450"/>
              <a:gd name="connsiteX2" fmla="*/ 964883 w 964882"/>
              <a:gd name="connsiteY2" fmla="*/ 428780 h 552450"/>
              <a:gd name="connsiteX3" fmla="*/ 215996 w 964882"/>
              <a:gd name="connsiteY3" fmla="*/ 552450 h 552450"/>
              <a:gd name="connsiteX4" fmla="*/ 0 w 964882"/>
              <a:gd name="connsiteY4" fmla="*/ 12367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883" h="552450">
                <a:moveTo>
                  <a:pt x="482441" y="0"/>
                </a:moveTo>
                <a:cubicBezTo>
                  <a:pt x="748886" y="0"/>
                  <a:pt x="964883" y="123670"/>
                  <a:pt x="964883" y="276225"/>
                </a:cubicBezTo>
                <a:cubicBezTo>
                  <a:pt x="964883" y="428780"/>
                  <a:pt x="748886" y="552450"/>
                  <a:pt x="482441" y="552450"/>
                </a:cubicBezTo>
                <a:cubicBezTo>
                  <a:pt x="215996" y="552450"/>
                  <a:pt x="0" y="428780"/>
                  <a:pt x="0" y="276225"/>
                </a:cubicBezTo>
                <a:cubicBezTo>
                  <a:pt x="0" y="123670"/>
                  <a:pt x="215996" y="0"/>
                  <a:pt x="482441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47625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t="2644" b="6446"/>
          <a:stretch>
            <a:fillRect/>
          </a:stretch>
        </p:blipFill>
        <p:spPr>
          <a:xfrm>
            <a:off x="2146627" y="3313315"/>
            <a:ext cx="1354281" cy="1488833"/>
          </a:xfrm>
          <a:prstGeom prst="rect">
            <a:avLst/>
          </a:prstGeom>
        </p:spPr>
      </p:pic>
      <p:pic>
        <p:nvPicPr>
          <p:cNvPr id="3" name="图片2"/>
          <p:cNvPicPr>
            <a:picLocks noChangeAspect="1"/>
          </p:cNvPicPr>
          <p:nvPr/>
        </p:nvPicPr>
        <p:blipFill>
          <a:blip r:embed="rId1"/>
          <a:srcRect b="5619"/>
          <a:stretch>
            <a:fillRect/>
          </a:stretch>
        </p:blipFill>
        <p:spPr>
          <a:xfrm>
            <a:off x="7105188" y="2232387"/>
            <a:ext cx="2348620" cy="2680553"/>
          </a:xfrm>
          <a:prstGeom prst="rect">
            <a:avLst/>
          </a:prstGeom>
        </p:spPr>
      </p:pic>
      <p:sp>
        <p:nvSpPr>
          <p:cNvPr id="4" name="形状1"/>
          <p:cNvSpPr txBox="1"/>
          <p:nvPr/>
        </p:nvSpPr>
        <p:spPr>
          <a:xfrm>
            <a:off x="4769601" y="3578473"/>
            <a:ext cx="1023748" cy="1097237"/>
          </a:xfrm>
          <a:prstGeom prst="cloud">
            <a:avLst/>
          </a:prstGeom>
          <a:solidFill>
            <a:srgbClr val="BDD7EE">
              <a:alpha val="100000"/>
            </a:srgbClr>
          </a:solidFill>
          <a:ln w="12700">
            <a:solidFill>
              <a:srgbClr val="2F528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5" name="组合1"/>
          <p:cNvGrpSpPr/>
          <p:nvPr/>
        </p:nvGrpSpPr>
        <p:grpSpPr>
          <a:xfrm>
            <a:off x="634755" y="665648"/>
            <a:ext cx="1439142" cy="1615639"/>
            <a:chOff x="0" y="0"/>
            <a:chExt cx="1439142" cy="1615639"/>
          </a:xfrm>
        </p:grpSpPr>
        <p:sp>
          <p:nvSpPr>
            <p:cNvPr id="6" name="形状2"/>
            <p:cNvSpPr txBox="1"/>
            <p:nvPr/>
          </p:nvSpPr>
          <p:spPr>
            <a:xfrm rot="21079790">
              <a:off x="0" y="390385"/>
              <a:ext cx="1439142" cy="1074018"/>
            </a:xfrm>
            <a:custGeom>
              <a:avLst/>
              <a:gdLst/>
              <a:ahLst/>
              <a:cxnLst/>
              <a:rect l="l" t="t" r="r" b="b"/>
              <a:pathLst>
                <a:path w="2743293" h="1949952" extrusionOk="0">
                  <a:moveTo>
                    <a:pt x="0" y="15603"/>
                  </a:moveTo>
                  <a:lnTo>
                    <a:pt x="2699385" y="0"/>
                  </a:lnTo>
                  <a:cubicBezTo>
                    <a:pt x="2682468" y="610325"/>
                    <a:pt x="2742075" y="1225382"/>
                    <a:pt x="2743293" y="1830271"/>
                  </a:cubicBezTo>
                  <a:cubicBezTo>
                    <a:pt x="1891936" y="2001467"/>
                    <a:pt x="914431" y="1910058"/>
                    <a:pt x="0" y="1949952"/>
                  </a:cubicBezTo>
                  <a:cubicBezTo>
                    <a:pt x="83411" y="1319695"/>
                    <a:pt x="43158" y="659309"/>
                    <a:pt x="0" y="15603"/>
                  </a:cubicBezTo>
                </a:path>
              </a:pathLst>
            </a:custGeom>
            <a:solidFill>
              <a:srgbClr val="D9D9D9">
                <a:alpha val="4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3"/>
            <p:cNvSpPr txBox="1"/>
            <p:nvPr/>
          </p:nvSpPr>
          <p:spPr>
            <a:xfrm>
              <a:off x="104303" y="301242"/>
              <a:ext cx="1239326" cy="1314397"/>
            </a:xfrm>
            <a:custGeom>
              <a:avLst/>
              <a:gdLst/>
              <a:ahLst/>
              <a:cxnLst/>
              <a:rect l="l" t="t" r="r" b="b"/>
              <a:pathLst>
                <a:path w="2363185" h="2387008" extrusionOk="0">
                  <a:moveTo>
                    <a:pt x="59566" y="0"/>
                  </a:moveTo>
                  <a:lnTo>
                    <a:pt x="259772" y="6989"/>
                  </a:lnTo>
                  <a:lnTo>
                    <a:pt x="238942" y="104989"/>
                  </a:lnTo>
                  <a:lnTo>
                    <a:pt x="238840" y="104947"/>
                  </a:lnTo>
                  <a:cubicBezTo>
                    <a:pt x="209030" y="104948"/>
                    <a:pt x="184864" y="129112"/>
                    <a:pt x="184865" y="158922"/>
                  </a:cubicBezTo>
                  <a:cubicBezTo>
                    <a:pt x="184865" y="188732"/>
                    <a:pt x="209030" y="212897"/>
                    <a:pt x="238840" y="212897"/>
                  </a:cubicBezTo>
                  <a:cubicBezTo>
                    <a:pt x="268649" y="212897"/>
                    <a:pt x="292815" y="188732"/>
                    <a:pt x="292815" y="158922"/>
                  </a:cubicBezTo>
                  <a:cubicBezTo>
                    <a:pt x="292815" y="144017"/>
                    <a:pt x="286773" y="130523"/>
                    <a:pt x="277006" y="120756"/>
                  </a:cubicBezTo>
                  <a:lnTo>
                    <a:pt x="272768" y="119001"/>
                  </a:lnTo>
                  <a:lnTo>
                    <a:pt x="296305" y="8264"/>
                  </a:lnTo>
                  <a:lnTo>
                    <a:pt x="473917" y="14464"/>
                  </a:lnTo>
                  <a:lnTo>
                    <a:pt x="453193" y="111964"/>
                  </a:lnTo>
                  <a:lnTo>
                    <a:pt x="453091" y="111922"/>
                  </a:lnTo>
                  <a:cubicBezTo>
                    <a:pt x="423281" y="111923"/>
                    <a:pt x="399115" y="136087"/>
                    <a:pt x="399116" y="165897"/>
                  </a:cubicBezTo>
                  <a:cubicBezTo>
                    <a:pt x="399116" y="195707"/>
                    <a:pt x="423281" y="219872"/>
                    <a:pt x="453091" y="219872"/>
                  </a:cubicBezTo>
                  <a:cubicBezTo>
                    <a:pt x="482901" y="219872"/>
                    <a:pt x="507066" y="195707"/>
                    <a:pt x="507066" y="165897"/>
                  </a:cubicBezTo>
                  <a:cubicBezTo>
                    <a:pt x="507066" y="150992"/>
                    <a:pt x="501024" y="137498"/>
                    <a:pt x="491257" y="127731"/>
                  </a:cubicBezTo>
                  <a:lnTo>
                    <a:pt x="487019" y="125976"/>
                  </a:lnTo>
                  <a:lnTo>
                    <a:pt x="510450" y="15740"/>
                  </a:lnTo>
                  <a:lnTo>
                    <a:pt x="688061" y="21940"/>
                  </a:lnTo>
                  <a:lnTo>
                    <a:pt x="667444" y="118939"/>
                  </a:lnTo>
                  <a:lnTo>
                    <a:pt x="667342" y="118897"/>
                  </a:lnTo>
                  <a:cubicBezTo>
                    <a:pt x="637532" y="118898"/>
                    <a:pt x="613366" y="143062"/>
                    <a:pt x="613367" y="172872"/>
                  </a:cubicBezTo>
                  <a:cubicBezTo>
                    <a:pt x="613367" y="202682"/>
                    <a:pt x="637532" y="226847"/>
                    <a:pt x="667342" y="226847"/>
                  </a:cubicBezTo>
                  <a:cubicBezTo>
                    <a:pt x="697152" y="226847"/>
                    <a:pt x="721317" y="202682"/>
                    <a:pt x="721317" y="172872"/>
                  </a:cubicBezTo>
                  <a:cubicBezTo>
                    <a:pt x="721317" y="157967"/>
                    <a:pt x="715275" y="144473"/>
                    <a:pt x="705508" y="134706"/>
                  </a:cubicBezTo>
                  <a:lnTo>
                    <a:pt x="701270" y="132951"/>
                  </a:lnTo>
                  <a:lnTo>
                    <a:pt x="724595" y="23215"/>
                  </a:lnTo>
                  <a:lnTo>
                    <a:pt x="902206" y="29415"/>
                  </a:lnTo>
                  <a:lnTo>
                    <a:pt x="881695" y="125914"/>
                  </a:lnTo>
                  <a:lnTo>
                    <a:pt x="881593" y="125872"/>
                  </a:lnTo>
                  <a:cubicBezTo>
                    <a:pt x="851783" y="125873"/>
                    <a:pt x="827617" y="150037"/>
                    <a:pt x="827618" y="179847"/>
                  </a:cubicBezTo>
                  <a:cubicBezTo>
                    <a:pt x="827618" y="209657"/>
                    <a:pt x="851783" y="233822"/>
                    <a:pt x="881593" y="233822"/>
                  </a:cubicBezTo>
                  <a:cubicBezTo>
                    <a:pt x="911403" y="233822"/>
                    <a:pt x="935568" y="209657"/>
                    <a:pt x="935568" y="179847"/>
                  </a:cubicBezTo>
                  <a:cubicBezTo>
                    <a:pt x="935568" y="164942"/>
                    <a:pt x="929526" y="151448"/>
                    <a:pt x="919759" y="141681"/>
                  </a:cubicBezTo>
                  <a:lnTo>
                    <a:pt x="915521" y="139926"/>
                  </a:lnTo>
                  <a:lnTo>
                    <a:pt x="938739" y="30691"/>
                  </a:lnTo>
                  <a:lnTo>
                    <a:pt x="1116351" y="36891"/>
                  </a:lnTo>
                  <a:lnTo>
                    <a:pt x="1095946" y="132889"/>
                  </a:lnTo>
                  <a:lnTo>
                    <a:pt x="1095844" y="132847"/>
                  </a:lnTo>
                  <a:cubicBezTo>
                    <a:pt x="1066034" y="132848"/>
                    <a:pt x="1041868" y="157012"/>
                    <a:pt x="1041869" y="186822"/>
                  </a:cubicBezTo>
                  <a:cubicBezTo>
                    <a:pt x="1041869" y="216632"/>
                    <a:pt x="1066034" y="240797"/>
                    <a:pt x="1095844" y="240797"/>
                  </a:cubicBezTo>
                  <a:cubicBezTo>
                    <a:pt x="1125654" y="240797"/>
                    <a:pt x="1149819" y="216632"/>
                    <a:pt x="1149819" y="186822"/>
                  </a:cubicBezTo>
                  <a:cubicBezTo>
                    <a:pt x="1149819" y="171917"/>
                    <a:pt x="1143777" y="158423"/>
                    <a:pt x="1134010" y="148656"/>
                  </a:cubicBezTo>
                  <a:lnTo>
                    <a:pt x="1129772" y="146901"/>
                  </a:lnTo>
                  <a:lnTo>
                    <a:pt x="1152884" y="38166"/>
                  </a:lnTo>
                  <a:lnTo>
                    <a:pt x="1330495" y="44366"/>
                  </a:lnTo>
                  <a:lnTo>
                    <a:pt x="1310197" y="139864"/>
                  </a:lnTo>
                  <a:lnTo>
                    <a:pt x="1310095" y="139822"/>
                  </a:lnTo>
                  <a:cubicBezTo>
                    <a:pt x="1280285" y="139823"/>
                    <a:pt x="1256119" y="163987"/>
                    <a:pt x="1256120" y="193797"/>
                  </a:cubicBezTo>
                  <a:cubicBezTo>
                    <a:pt x="1256120" y="223607"/>
                    <a:pt x="1280285" y="247772"/>
                    <a:pt x="1310095" y="247772"/>
                  </a:cubicBezTo>
                  <a:cubicBezTo>
                    <a:pt x="1339905" y="247772"/>
                    <a:pt x="1364070" y="223607"/>
                    <a:pt x="1364070" y="193797"/>
                  </a:cubicBezTo>
                  <a:cubicBezTo>
                    <a:pt x="1364070" y="178892"/>
                    <a:pt x="1358028" y="165398"/>
                    <a:pt x="1348261" y="155631"/>
                  </a:cubicBezTo>
                  <a:lnTo>
                    <a:pt x="1344023" y="153876"/>
                  </a:lnTo>
                  <a:lnTo>
                    <a:pt x="1367029" y="45641"/>
                  </a:lnTo>
                  <a:lnTo>
                    <a:pt x="1544640" y="51841"/>
                  </a:lnTo>
                  <a:lnTo>
                    <a:pt x="1524448" y="146839"/>
                  </a:lnTo>
                  <a:lnTo>
                    <a:pt x="1524346" y="146797"/>
                  </a:lnTo>
                  <a:cubicBezTo>
                    <a:pt x="1494536" y="146798"/>
                    <a:pt x="1470370" y="170962"/>
                    <a:pt x="1470371" y="200772"/>
                  </a:cubicBezTo>
                  <a:cubicBezTo>
                    <a:pt x="1470371" y="230582"/>
                    <a:pt x="1494536" y="254747"/>
                    <a:pt x="1524346" y="254747"/>
                  </a:cubicBezTo>
                  <a:cubicBezTo>
                    <a:pt x="1554156" y="254747"/>
                    <a:pt x="1578321" y="230582"/>
                    <a:pt x="1578321" y="200772"/>
                  </a:cubicBezTo>
                  <a:cubicBezTo>
                    <a:pt x="1578321" y="185867"/>
                    <a:pt x="1572279" y="172373"/>
                    <a:pt x="1562512" y="162606"/>
                  </a:cubicBezTo>
                  <a:lnTo>
                    <a:pt x="1558274" y="160851"/>
                  </a:lnTo>
                  <a:lnTo>
                    <a:pt x="1581173" y="53117"/>
                  </a:lnTo>
                  <a:lnTo>
                    <a:pt x="1758785" y="59317"/>
                  </a:lnTo>
                  <a:lnTo>
                    <a:pt x="1738699" y="153814"/>
                  </a:lnTo>
                  <a:lnTo>
                    <a:pt x="1738597" y="153772"/>
                  </a:lnTo>
                  <a:cubicBezTo>
                    <a:pt x="1708787" y="153773"/>
                    <a:pt x="1684621" y="177937"/>
                    <a:pt x="1684622" y="207747"/>
                  </a:cubicBezTo>
                  <a:cubicBezTo>
                    <a:pt x="1684622" y="237557"/>
                    <a:pt x="1708787" y="261722"/>
                    <a:pt x="1738597" y="261722"/>
                  </a:cubicBezTo>
                  <a:cubicBezTo>
                    <a:pt x="1768407" y="261722"/>
                    <a:pt x="1792572" y="237557"/>
                    <a:pt x="1792572" y="207747"/>
                  </a:cubicBezTo>
                  <a:cubicBezTo>
                    <a:pt x="1792572" y="192842"/>
                    <a:pt x="1786530" y="179348"/>
                    <a:pt x="1776763" y="169581"/>
                  </a:cubicBezTo>
                  <a:lnTo>
                    <a:pt x="1772525" y="167826"/>
                  </a:lnTo>
                  <a:lnTo>
                    <a:pt x="1795318" y="60592"/>
                  </a:lnTo>
                  <a:lnTo>
                    <a:pt x="1972929" y="66792"/>
                  </a:lnTo>
                  <a:lnTo>
                    <a:pt x="1952950" y="160789"/>
                  </a:lnTo>
                  <a:lnTo>
                    <a:pt x="1952848" y="160747"/>
                  </a:lnTo>
                  <a:cubicBezTo>
                    <a:pt x="1923038" y="160748"/>
                    <a:pt x="1898872" y="184912"/>
                    <a:pt x="1898873" y="214722"/>
                  </a:cubicBezTo>
                  <a:cubicBezTo>
                    <a:pt x="1898873" y="244532"/>
                    <a:pt x="1923038" y="268697"/>
                    <a:pt x="1952848" y="268697"/>
                  </a:cubicBezTo>
                  <a:cubicBezTo>
                    <a:pt x="1982658" y="268697"/>
                    <a:pt x="2006823" y="244532"/>
                    <a:pt x="2006823" y="214722"/>
                  </a:cubicBezTo>
                  <a:cubicBezTo>
                    <a:pt x="2006823" y="199817"/>
                    <a:pt x="2000781" y="186323"/>
                    <a:pt x="1991014" y="176556"/>
                  </a:cubicBezTo>
                  <a:lnTo>
                    <a:pt x="1986776" y="174801"/>
                  </a:lnTo>
                  <a:lnTo>
                    <a:pt x="2009463" y="68067"/>
                  </a:lnTo>
                  <a:lnTo>
                    <a:pt x="2187075" y="74268"/>
                  </a:lnTo>
                  <a:lnTo>
                    <a:pt x="2167203" y="167761"/>
                  </a:lnTo>
                  <a:lnTo>
                    <a:pt x="2167101" y="167719"/>
                  </a:lnTo>
                  <a:cubicBezTo>
                    <a:pt x="2137291" y="167720"/>
                    <a:pt x="2113125" y="191884"/>
                    <a:pt x="2113126" y="221694"/>
                  </a:cubicBezTo>
                  <a:cubicBezTo>
                    <a:pt x="2113126" y="251504"/>
                    <a:pt x="2137291" y="275669"/>
                    <a:pt x="2167101" y="275669"/>
                  </a:cubicBezTo>
                  <a:cubicBezTo>
                    <a:pt x="2196911" y="275669"/>
                    <a:pt x="2221076" y="251504"/>
                    <a:pt x="2221076" y="221694"/>
                  </a:cubicBezTo>
                  <a:cubicBezTo>
                    <a:pt x="2221076" y="206789"/>
                    <a:pt x="2215034" y="193295"/>
                    <a:pt x="2205267" y="183528"/>
                  </a:cubicBezTo>
                  <a:lnTo>
                    <a:pt x="2201029" y="181773"/>
                  </a:lnTo>
                  <a:lnTo>
                    <a:pt x="2223609" y="75543"/>
                  </a:lnTo>
                  <a:lnTo>
                    <a:pt x="2363185" y="80415"/>
                  </a:lnTo>
                  <a:lnTo>
                    <a:pt x="2277409" y="2387008"/>
                  </a:lnTo>
                  <a:cubicBezTo>
                    <a:pt x="1516685" y="2367351"/>
                    <a:pt x="1061536" y="2433470"/>
                    <a:pt x="59566" y="2183290"/>
                  </a:cubicBezTo>
                  <a:cubicBezTo>
                    <a:pt x="-74459" y="1482331"/>
                    <a:pt x="59566" y="727764"/>
                    <a:pt x="59566" y="0"/>
                  </a:cubicBezTo>
                </a:path>
              </a:pathLst>
            </a:custGeom>
            <a:solidFill>
              <a:srgbClr val="FFFFFF">
                <a:alpha val="67843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形状4"/>
            <p:cNvSpPr txBox="1"/>
            <p:nvPr/>
          </p:nvSpPr>
          <p:spPr>
            <a:xfrm>
              <a:off x="494441" y="480364"/>
              <a:ext cx="9525" cy="95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pic>
          <p:nvPicPr>
            <p:cNvPr id="9" name="图片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4441" y="480364"/>
              <a:ext cx="411772" cy="84987"/>
            </a:xfrm>
            <a:prstGeom prst="rect">
              <a:avLst/>
            </a:prstGeom>
          </p:spPr>
        </p:pic>
        <p:pic>
          <p:nvPicPr>
            <p:cNvPr id="10" name="图片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298" y="0"/>
              <a:ext cx="378857" cy="528050"/>
            </a:xfrm>
            <a:prstGeom prst="rect">
              <a:avLst/>
            </a:prstGeom>
          </p:spPr>
        </p:pic>
        <p:sp>
          <p:nvSpPr>
            <p:cNvPr id="11" name="文本5"/>
            <p:cNvSpPr txBox="1"/>
            <p:nvPr/>
          </p:nvSpPr>
          <p:spPr>
            <a:xfrm>
              <a:off x="275402" y="617425"/>
              <a:ext cx="1124187" cy="853054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5000"/>
                </a:lnSpc>
              </a:pPr>
              <a:r>
                <a:rPr lang="zh-CN" altLang="en-US" sz="2800" b="1" i="0" dirty="0">
                  <a:solidFill>
                    <a:srgbClr val="7030A0">
                      <a:alpha val="100000"/>
                    </a:srgbClr>
                  </a:solidFill>
                  <a:latin typeface="微软雅黑"/>
                  <a:ea typeface="微软雅黑"/>
                </a:rPr>
                <a:t>思考</a:t>
              </a:r>
              <a:endParaRPr lang="zh-CN" altLang="en-US" sz="2800" b="1" i="0" dirty="0">
                <a:solidFill>
                  <a:srgbClr val="7030A0">
                    <a:alpha val="100000"/>
                  </a:srgbClr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12" name="文本1"/>
          <p:cNvSpPr txBox="1"/>
          <p:nvPr/>
        </p:nvSpPr>
        <p:spPr>
          <a:xfrm>
            <a:off x="2429873" y="1138927"/>
            <a:ext cx="5307688" cy="7137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小气球变成大气球，怎么做？</a:t>
            </a:r>
            <a:endParaRPr lang="zh-CN" altLang="en-US" sz="2800" b="1" i="0" dirty="0">
              <a:solidFill>
                <a:srgbClr val="00206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3" name="文本2"/>
          <p:cNvSpPr txBox="1"/>
          <p:nvPr/>
        </p:nvSpPr>
        <p:spPr>
          <a:xfrm>
            <a:off x="6027535" y="3654259"/>
            <a:ext cx="1026347" cy="89838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=</a:t>
            </a:r>
            <a:endParaRPr lang="zh-CN" altLang="en-US" sz="4000" b="1" i="0" dirty="0">
              <a:solidFill>
                <a:srgbClr val="00206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4" name="文本3"/>
          <p:cNvSpPr txBox="1"/>
          <p:nvPr/>
        </p:nvSpPr>
        <p:spPr>
          <a:xfrm>
            <a:off x="4333036" y="2706777"/>
            <a:ext cx="2958842" cy="7137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7030A0">
                    <a:alpha val="100000"/>
                  </a:srgbClr>
                </a:solidFill>
                <a:latin typeface="微软雅黑"/>
                <a:ea typeface="微软雅黑"/>
              </a:rPr>
              <a:t>吹进部分空气</a:t>
            </a:r>
            <a:endParaRPr lang="zh-CN" altLang="en-US" sz="2800" b="1" i="0" dirty="0">
              <a:solidFill>
                <a:srgbClr val="7030A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5" name="文本4"/>
          <p:cNvSpPr txBox="1"/>
          <p:nvPr/>
        </p:nvSpPr>
        <p:spPr>
          <a:xfrm>
            <a:off x="3807472" y="3697639"/>
            <a:ext cx="1026347" cy="89838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+</a:t>
            </a:r>
            <a:endParaRPr lang="zh-CN" altLang="en-US" sz="4000" b="1" i="0" dirty="0">
              <a:solidFill>
                <a:srgbClr val="00206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2" grpId="0" animBg="1"/>
      <p:bldP spid="15" grpId="0" animBg="1"/>
      <p:bldP spid="14" grpId="0" animBg="1"/>
      <p:bldP spid="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989648"/>
          </a:xfrm>
          <a:prstGeom prst="rect">
            <a:avLst/>
          </a:prstGeom>
          <a:solidFill>
            <a:srgbClr val="BED6E6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r:embed="rId1"/>
          <a:srcRect r="13441" b="12464"/>
          <a:stretch>
            <a:fillRect/>
          </a:stretch>
        </p:blipFill>
        <p:spPr>
          <a:xfrm>
            <a:off x="6452056" y="1437840"/>
            <a:ext cx="4179058" cy="3082453"/>
          </a:xfrm>
          <a:prstGeom prst="rect">
            <a:avLst/>
          </a:prstGeom>
        </p:spPr>
      </p:pic>
      <p:grpSp>
        <p:nvGrpSpPr>
          <p:cNvPr id="4" name="组合1"/>
          <p:cNvGrpSpPr/>
          <p:nvPr/>
        </p:nvGrpSpPr>
        <p:grpSpPr>
          <a:xfrm>
            <a:off x="6452057" y="1544202"/>
            <a:ext cx="4397029" cy="791408"/>
            <a:chOff x="0" y="0"/>
            <a:chExt cx="4397029" cy="791408"/>
          </a:xfrm>
        </p:grpSpPr>
        <p:sp>
          <p:nvSpPr>
            <p:cNvPr id="5" name="形状7"/>
            <p:cNvSpPr txBox="1"/>
            <p:nvPr/>
          </p:nvSpPr>
          <p:spPr>
            <a:xfrm>
              <a:off x="0" y="215146"/>
              <a:ext cx="1108240" cy="5762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文本4"/>
            <p:cNvSpPr txBox="1"/>
            <p:nvPr/>
          </p:nvSpPr>
          <p:spPr>
            <a:xfrm>
              <a:off x="3784498" y="0"/>
              <a:ext cx="612531" cy="65216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等线"/>
                  <a:ea typeface="等线"/>
                </a:rPr>
                <a:t>高</a:t>
              </a:r>
              <a:endParaRPr lang="zh-CN" altLang="en-US" sz="2400" b="1" i="0" dirty="0">
                <a:solidFill>
                  <a:srgbClr val="FF0000">
                    <a:alpha val="100000"/>
                  </a:srgbClr>
                </a:solidFill>
                <a:latin typeface="等线"/>
                <a:ea typeface="等线"/>
              </a:endParaRPr>
            </a:p>
          </p:txBody>
        </p:sp>
      </p:grpSp>
      <p:grpSp>
        <p:nvGrpSpPr>
          <p:cNvPr id="7" name="组合2"/>
          <p:cNvGrpSpPr/>
          <p:nvPr/>
        </p:nvGrpSpPr>
        <p:grpSpPr>
          <a:xfrm>
            <a:off x="6471789" y="3239727"/>
            <a:ext cx="4370592" cy="808722"/>
            <a:chOff x="0" y="0"/>
            <a:chExt cx="4370592" cy="808722"/>
          </a:xfrm>
        </p:grpSpPr>
        <p:sp>
          <p:nvSpPr>
            <p:cNvPr id="8" name="形状8"/>
            <p:cNvSpPr txBox="1"/>
            <p:nvPr/>
          </p:nvSpPr>
          <p:spPr>
            <a:xfrm>
              <a:off x="0" y="232459"/>
              <a:ext cx="1088507" cy="576263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9" name="文本5"/>
            <p:cNvSpPr txBox="1"/>
            <p:nvPr/>
          </p:nvSpPr>
          <p:spPr>
            <a:xfrm>
              <a:off x="3758061" y="0"/>
              <a:ext cx="612531" cy="65216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等线"/>
                  <a:ea typeface="等线"/>
                </a:rPr>
                <a:t>低</a:t>
              </a:r>
              <a:endParaRPr lang="zh-CN" altLang="en-US" sz="2400" b="1" i="0" dirty="0">
                <a:solidFill>
                  <a:srgbClr val="FF0000">
                    <a:alpha val="100000"/>
                  </a:srgbClr>
                </a:solidFill>
                <a:latin typeface="等线"/>
                <a:ea typeface="等线"/>
              </a:endParaRPr>
            </a:p>
          </p:txBody>
        </p:sp>
      </p:grpSp>
      <p:sp>
        <p:nvSpPr>
          <p:cNvPr id="10" name="形状2"/>
          <p:cNvSpPr txBox="1"/>
          <p:nvPr/>
        </p:nvSpPr>
        <p:spPr>
          <a:xfrm>
            <a:off x="10397687" y="2095481"/>
            <a:ext cx="168813" cy="1139484"/>
          </a:xfrm>
          <a:prstGeom prst="upArrow">
            <a:avLst/>
          </a:prstGeom>
          <a:solidFill>
            <a:srgbClr val="FF0000">
              <a:alpha val="100000"/>
            </a:srgbClr>
          </a:solidFill>
          <a:ln w="9525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11" name="图片2"/>
          <p:cNvPicPr>
            <a:picLocks noChangeAspect="1"/>
          </p:cNvPicPr>
          <p:nvPr/>
        </p:nvPicPr>
        <p:blipFill>
          <a:blip r:embed="rId2"/>
          <a:srcRect t="2644" b="6446"/>
          <a:stretch>
            <a:fillRect/>
          </a:stretch>
        </p:blipFill>
        <p:spPr>
          <a:xfrm>
            <a:off x="4593119" y="2894454"/>
            <a:ext cx="1354281" cy="1488833"/>
          </a:xfrm>
          <a:prstGeom prst="rect">
            <a:avLst/>
          </a:prstGeom>
        </p:spPr>
      </p:pic>
      <p:pic>
        <p:nvPicPr>
          <p:cNvPr id="12" name="图片3"/>
          <p:cNvPicPr>
            <a:picLocks noChangeAspect="1"/>
          </p:cNvPicPr>
          <p:nvPr/>
        </p:nvPicPr>
        <p:blipFill>
          <a:blip r:embed="rId2"/>
          <a:srcRect b="5619"/>
          <a:stretch>
            <a:fillRect/>
          </a:stretch>
        </p:blipFill>
        <p:spPr>
          <a:xfrm>
            <a:off x="2089754" y="1471954"/>
            <a:ext cx="2348620" cy="2680553"/>
          </a:xfrm>
          <a:prstGeom prst="rect">
            <a:avLst/>
          </a:prstGeom>
        </p:spPr>
      </p:pic>
      <p:sp>
        <p:nvSpPr>
          <p:cNvPr id="13" name="形状3"/>
          <p:cNvSpPr txBox="1"/>
          <p:nvPr/>
        </p:nvSpPr>
        <p:spPr>
          <a:xfrm>
            <a:off x="9932550" y="3840470"/>
            <a:ext cx="1023748" cy="1097237"/>
          </a:xfrm>
          <a:prstGeom prst="cloud">
            <a:avLst/>
          </a:prstGeom>
          <a:solidFill>
            <a:srgbClr val="BDD7EE">
              <a:alpha val="100000"/>
            </a:srgbClr>
          </a:solidFill>
          <a:ln w="12700">
            <a:solidFill>
              <a:srgbClr val="2F528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14" name="图片4"/>
          <p:cNvPicPr>
            <a:picLocks noChangeAspect="1"/>
          </p:cNvPicPr>
          <p:nvPr/>
        </p:nvPicPr>
        <p:blipFill>
          <a:blip r:embed="rId3"/>
          <a:srcRect l="12068" t="85457" r="62068"/>
          <a:stretch>
            <a:fillRect/>
          </a:stretch>
        </p:blipFill>
        <p:spPr>
          <a:xfrm>
            <a:off x="8237867" y="2222870"/>
            <a:ext cx="768349" cy="589361"/>
          </a:xfrm>
          <a:prstGeom prst="rect">
            <a:avLst/>
          </a:prstGeom>
        </p:spPr>
      </p:pic>
      <p:grpSp>
        <p:nvGrpSpPr>
          <p:cNvPr id="15" name="组合3"/>
          <p:cNvGrpSpPr/>
          <p:nvPr/>
        </p:nvGrpSpPr>
        <p:grpSpPr>
          <a:xfrm>
            <a:off x="8262769" y="2199369"/>
            <a:ext cx="1105900" cy="775276"/>
            <a:chOff x="0" y="0"/>
            <a:chExt cx="1105900" cy="775276"/>
          </a:xfrm>
        </p:grpSpPr>
        <p:sp>
          <p:nvSpPr>
            <p:cNvPr id="16" name="形状9"/>
            <p:cNvSpPr txBox="1"/>
            <p:nvPr/>
          </p:nvSpPr>
          <p:spPr>
            <a:xfrm>
              <a:off x="0" y="30676"/>
              <a:ext cx="1023584" cy="65278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文本6"/>
            <p:cNvSpPr txBox="1"/>
            <p:nvPr/>
          </p:nvSpPr>
          <p:spPr>
            <a:xfrm>
              <a:off x="226035" y="0"/>
              <a:ext cx="879865" cy="775276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1900"/>
                </a:lnSpc>
              </a:pPr>
              <a:r>
                <a:rPr lang="zh-CN" altLang="en-US" sz="1600" b="1" i="0" dirty="0">
                  <a:solidFill>
                    <a:srgbClr val="000000">
                      <a:alpha val="100000"/>
                    </a:srgbClr>
                  </a:solidFill>
                  <a:latin typeface="等线"/>
                  <a:ea typeface="等线"/>
                </a:rPr>
                <a:t>吸收能量</a:t>
              </a:r>
              <a:endParaRPr lang="zh-CN" altLang="en-US" sz="16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endParaRPr>
            </a:p>
          </p:txBody>
        </p:sp>
      </p:grpSp>
      <p:sp>
        <p:nvSpPr>
          <p:cNvPr id="18" name="形状4"/>
          <p:cNvSpPr txBox="1"/>
          <p:nvPr/>
        </p:nvSpPr>
        <p:spPr>
          <a:xfrm>
            <a:off x="8857907" y="2841826"/>
            <a:ext cx="1122839" cy="1310681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57150">
            <a:solidFill>
              <a:srgbClr val="ED7D31">
                <a:alpha val="100000"/>
              </a:srgbClr>
            </a:solidFill>
            <a:prstDash val="solid"/>
            <a:tailEnd type="triangl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9" name="形状5"/>
          <p:cNvSpPr txBox="1"/>
          <p:nvPr/>
        </p:nvSpPr>
        <p:spPr>
          <a:xfrm flipH="1">
            <a:off x="4438374" y="2055397"/>
            <a:ext cx="1888811" cy="5715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57150">
            <a:solidFill>
              <a:srgbClr val="ED7D31">
                <a:alpha val="100000"/>
              </a:srgbClr>
            </a:solidFill>
            <a:prstDash val="solid"/>
            <a:tailEnd type="triangl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0" name="形状6"/>
          <p:cNvSpPr txBox="1"/>
          <p:nvPr/>
        </p:nvSpPr>
        <p:spPr>
          <a:xfrm rot="10800000">
            <a:off x="5958329" y="3760316"/>
            <a:ext cx="493726" cy="5715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57150">
            <a:solidFill>
              <a:srgbClr val="ED7D31">
                <a:alpha val="100000"/>
              </a:srgbClr>
            </a:solidFill>
            <a:prstDash val="solid"/>
            <a:tailEnd type="triangl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1" name="文本1"/>
          <p:cNvSpPr txBox="1"/>
          <p:nvPr/>
        </p:nvSpPr>
        <p:spPr>
          <a:xfrm>
            <a:off x="1032034" y="4444548"/>
            <a:ext cx="6265780" cy="83683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300"/>
              </a:lnSpc>
            </a:pPr>
            <a:r>
              <a:rPr lang="zh-CN" altLang="en-US" sz="3600" b="1" i="0" dirty="0">
                <a:solidFill>
                  <a:srgbClr val="00206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∑E</a:t>
            </a:r>
            <a:r>
              <a:rPr lang="zh-CN" altLang="en-US" sz="32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(反应物) </a:t>
            </a:r>
            <a:r>
              <a:rPr lang="zh-CN" altLang="en-US" sz="3200" b="1" i="0" dirty="0">
                <a:solidFill>
                  <a:srgbClr val="002060">
                    <a:alpha val="100000"/>
                  </a:srgbClr>
                </a:solidFill>
                <a:latin typeface="等线"/>
                <a:ea typeface="等线"/>
              </a:rPr>
              <a:t>＜ </a:t>
            </a:r>
            <a:r>
              <a:rPr lang="zh-CN" altLang="en-US" sz="3200" b="1" i="0" dirty="0">
                <a:solidFill>
                  <a:srgbClr val="00206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∑E</a:t>
            </a:r>
            <a:r>
              <a:rPr lang="zh-CN" altLang="en-US" sz="32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(生成物)</a:t>
            </a:r>
            <a:endParaRPr lang="zh-CN" altLang="en-US" sz="3200" b="1" i="0" dirty="0">
              <a:solidFill>
                <a:srgbClr val="00206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grpSp>
        <p:nvGrpSpPr>
          <p:cNvPr id="22" name="组合4"/>
          <p:cNvGrpSpPr/>
          <p:nvPr/>
        </p:nvGrpSpPr>
        <p:grpSpPr>
          <a:xfrm>
            <a:off x="6166811" y="5321247"/>
            <a:ext cx="2325803" cy="1044914"/>
            <a:chOff x="0" y="0"/>
            <a:chExt cx="2325803" cy="1044914"/>
          </a:xfrm>
        </p:grpSpPr>
        <p:sp>
          <p:nvSpPr>
            <p:cNvPr id="23" name="形状10"/>
            <p:cNvSpPr txBox="1"/>
            <p:nvPr/>
          </p:nvSpPr>
          <p:spPr>
            <a:xfrm>
              <a:off x="3810" y="49530"/>
              <a:ext cx="2321993" cy="995384"/>
            </a:xfrm>
            <a:prstGeom prst="wedgeRectCallout">
              <a:avLst/>
            </a:prstGeom>
            <a:solidFill>
              <a:srgbClr val="FFF2CC">
                <a:alpha val="100000"/>
              </a:srgbClr>
            </a:solidFill>
            <a:ln w="19050">
              <a:solidFill>
                <a:srgbClr val="C00000">
                  <a:alpha val="100000"/>
                </a:srgbClr>
              </a:solidFill>
              <a:prstDash val="sysDash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4" name="文本7"/>
            <p:cNvSpPr txBox="1"/>
            <p:nvPr/>
          </p:nvSpPr>
          <p:spPr>
            <a:xfrm>
              <a:off x="0" y="0"/>
              <a:ext cx="2321993" cy="995384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4300"/>
                </a:lnSpc>
              </a:pPr>
              <a:r>
                <a:rPr lang="zh-CN" altLang="en-US" sz="3600" b="1" i="0" dirty="0">
                  <a:solidFill>
                    <a:srgbClr val="FF0000">
                      <a:alpha val="100000"/>
                    </a:srgbClr>
                  </a:solidFill>
                  <a:latin typeface="等线"/>
                  <a:ea typeface="等线"/>
                </a:rPr>
                <a:t>吸热反应</a:t>
              </a:r>
              <a:endParaRPr lang="zh-CN" altLang="en-US" sz="3600" b="1" i="0" dirty="0">
                <a:solidFill>
                  <a:srgbClr val="FF0000">
                    <a:alpha val="100000"/>
                  </a:srgbClr>
                </a:solidFill>
                <a:latin typeface="等线"/>
                <a:ea typeface="等线"/>
              </a:endParaRPr>
            </a:p>
          </p:txBody>
        </p:sp>
      </p:grpSp>
      <p:sp>
        <p:nvSpPr>
          <p:cNvPr id="25" name="文本2"/>
          <p:cNvSpPr txBox="1"/>
          <p:nvPr/>
        </p:nvSpPr>
        <p:spPr>
          <a:xfrm>
            <a:off x="9610234" y="4736351"/>
            <a:ext cx="2282515" cy="6521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7030A0">
                    <a:alpha val="100000"/>
                  </a:srgbClr>
                </a:solidFill>
                <a:latin typeface="微软雅黑"/>
                <a:ea typeface="微软雅黑"/>
              </a:rPr>
              <a:t>吹进部分空气</a:t>
            </a:r>
            <a:endParaRPr lang="zh-CN" altLang="en-US" sz="2400" b="1" i="0" dirty="0">
              <a:solidFill>
                <a:srgbClr val="7030A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26" name="文本3"/>
          <p:cNvSpPr txBox="1"/>
          <p:nvPr/>
        </p:nvSpPr>
        <p:spPr>
          <a:xfrm>
            <a:off x="2105025" y="157162"/>
            <a:ext cx="7734250" cy="716248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3600" b="1" i="0" dirty="0">
                <a:solidFill>
                  <a:srgbClr val="19468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反应物、生成物总能量的相对大小</a:t>
            </a:r>
            <a:endParaRPr lang="zh-CN" altLang="en-US" sz="3600" b="1" i="0" dirty="0">
              <a:solidFill>
                <a:srgbClr val="19468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  <p:bldP spid="20" grpId="0" animBg="1"/>
      <p:bldP spid="11" grpId="0" animBg="1"/>
      <p:bldP spid="19" grpId="0" animBg="1"/>
      <p:bldP spid="12" grpId="0" animBg="1"/>
      <p:bldP spid="10" grpId="0" animBg="1"/>
      <p:bldP spid="15" grpId="0" animBg="1"/>
      <p:bldP spid="18" grpId="0" animBg="1"/>
      <p:bldP spid="13" grpId="0" animBg="1"/>
      <p:bldP spid="25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989648"/>
          </a:xfrm>
          <a:prstGeom prst="rect">
            <a:avLst/>
          </a:prstGeom>
          <a:solidFill>
            <a:srgbClr val="BED6E6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2790825" y="166688"/>
            <a:ext cx="5676900" cy="71624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600" b="1" i="0" dirty="0">
                <a:solidFill>
                  <a:srgbClr val="19468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化学反应中能量变化的原因</a:t>
            </a:r>
            <a:endParaRPr lang="zh-CN" altLang="en-US" sz="3600" b="1" i="0" dirty="0">
              <a:solidFill>
                <a:srgbClr val="19468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5" name="形状2"/>
          <p:cNvSpPr txBox="1"/>
          <p:nvPr/>
        </p:nvSpPr>
        <p:spPr>
          <a:xfrm>
            <a:off x="827405" y="1548161"/>
            <a:ext cx="10980420" cy="6572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t"/>
          <a:lstStyle/>
          <a:p>
            <a:pPr marL="0" algn="l"/>
            <a:r>
              <a:rPr lang="zh-CN" altLang="en-US" sz="3000" b="1" i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宏观上：</a:t>
            </a:r>
            <a:r>
              <a:rPr lang="zh-CN" altLang="en-US" sz="3000" b="1" i="0" dirty="0">
                <a:solidFill>
                  <a:srgbClr val="0000FF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取决于</a:t>
            </a:r>
            <a:r>
              <a:rPr lang="zh-CN" altLang="en-US" sz="3000" b="1" i="0" dirty="0">
                <a:solidFill>
                  <a:srgbClr val="FF00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反应物的总能量与生成物的总能量的相对大小。</a:t>
            </a:r>
            <a:endParaRPr lang="zh-CN" altLang="en-US" sz="3000" b="1" i="0" dirty="0">
              <a:solidFill>
                <a:srgbClr val="FF00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  <a:p>
            <a:pPr marL="0" algn="l"/>
          </a:p>
        </p:txBody>
      </p:sp>
      <p:sp>
        <p:nvSpPr>
          <p:cNvPr id="6" name="文本2"/>
          <p:cNvSpPr txBox="1"/>
          <p:nvPr/>
        </p:nvSpPr>
        <p:spPr>
          <a:xfrm>
            <a:off x="1726882" y="3391921"/>
            <a:ext cx="10215245" cy="172300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400"/>
              </a:lnSpc>
            </a:pPr>
            <a:r>
              <a:rPr lang="zh-CN" altLang="en-US" sz="3000" b="1" i="0" dirty="0">
                <a:solidFill>
                  <a:srgbClr val="7030A0">
                    <a:alpha val="100000"/>
                  </a:srgbClr>
                </a:solidFill>
                <a:latin typeface="等线"/>
                <a:ea typeface="等线"/>
              </a:rPr>
              <a:t>吸热反应：反应物的总能量</a:t>
            </a:r>
            <a:r>
              <a:rPr lang="zh-CN" altLang="en-US" sz="3000" b="1" i="0" u="sng" dirty="0">
                <a:solidFill>
                  <a:srgbClr val="7030A0">
                    <a:alpha val="100000"/>
                  </a:srgbClr>
                </a:solidFill>
                <a:latin typeface="等线"/>
                <a:ea typeface="等线"/>
              </a:rPr>
              <a:t>       </a:t>
            </a:r>
            <a:r>
              <a:rPr lang="zh-CN" altLang="en-US" sz="3000" b="1" i="0" dirty="0">
                <a:solidFill>
                  <a:srgbClr val="7030A0">
                    <a:alpha val="100000"/>
                  </a:srgbClr>
                </a:solidFill>
                <a:latin typeface="等线"/>
                <a:ea typeface="等线"/>
              </a:rPr>
              <a:t>生成物的总能量，</a:t>
            </a:r>
            <a:r>
              <a:rPr lang="zh-CN" altLang="en-US" sz="3000" b="1" i="0" dirty="0">
                <a:solidFill>
                  <a:srgbClr val="7030A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Δ</a:t>
            </a:r>
            <a:r>
              <a:rPr lang="zh-CN" altLang="en-US" sz="3000" b="1" i="1" dirty="0">
                <a:solidFill>
                  <a:srgbClr val="7030A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</a:t>
            </a:r>
            <a:r>
              <a:rPr lang="zh-CN" altLang="en-US" sz="3000" b="1" i="1" u="sng" dirty="0">
                <a:solidFill>
                  <a:srgbClr val="7030A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         </a:t>
            </a:r>
            <a:endParaRPr lang="zh-CN" altLang="en-US" sz="3000" b="1" i="1" u="sng" dirty="0">
              <a:solidFill>
                <a:srgbClr val="7030A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7" name="文本3"/>
          <p:cNvSpPr txBox="1"/>
          <p:nvPr/>
        </p:nvSpPr>
        <p:spPr>
          <a:xfrm>
            <a:off x="1724773" y="2468398"/>
            <a:ext cx="10083052" cy="9810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400"/>
              </a:lnSpc>
            </a:pPr>
            <a:r>
              <a:rPr lang="zh-CN" altLang="en-US" sz="3000" b="1" i="0" dirty="0">
                <a:solidFill>
                  <a:srgbClr val="7030A0">
                    <a:alpha val="100000"/>
                  </a:srgbClr>
                </a:solidFill>
                <a:latin typeface="等线"/>
                <a:ea typeface="等线"/>
              </a:rPr>
              <a:t>放热反应：反应物的总能量</a:t>
            </a:r>
            <a:r>
              <a:rPr lang="zh-CN" altLang="en-US" sz="3000" b="1" i="0" u="sng" dirty="0">
                <a:solidFill>
                  <a:srgbClr val="7030A0">
                    <a:alpha val="100000"/>
                  </a:srgbClr>
                </a:solidFill>
                <a:latin typeface="等线"/>
                <a:ea typeface="等线"/>
              </a:rPr>
              <a:t>       </a:t>
            </a:r>
            <a:r>
              <a:rPr lang="zh-CN" altLang="en-US" sz="3000" b="1" i="0" dirty="0">
                <a:solidFill>
                  <a:srgbClr val="7030A0">
                    <a:alpha val="100000"/>
                  </a:srgbClr>
                </a:solidFill>
                <a:latin typeface="等线"/>
                <a:ea typeface="等线"/>
              </a:rPr>
              <a:t>生成物的总能量，</a:t>
            </a:r>
            <a:r>
              <a:rPr lang="zh-CN" altLang="en-US" sz="3000" b="1" i="0" dirty="0">
                <a:solidFill>
                  <a:srgbClr val="7030A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Δ</a:t>
            </a:r>
            <a:r>
              <a:rPr lang="zh-CN" altLang="en-US" sz="3000" b="1" i="1" dirty="0">
                <a:solidFill>
                  <a:srgbClr val="7030A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</a:t>
            </a:r>
            <a:r>
              <a:rPr lang="zh-CN" altLang="en-US" sz="3000" b="1" i="1" u="sng" dirty="0">
                <a:solidFill>
                  <a:srgbClr val="7030A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        </a:t>
            </a:r>
            <a:endParaRPr lang="zh-CN" altLang="en-US" sz="3000" b="1" i="1" u="sng" dirty="0">
              <a:solidFill>
                <a:srgbClr val="7030A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pic>
        <p:nvPicPr>
          <p:cNvPr id="8" name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14417" y="3372871"/>
            <a:ext cx="977651" cy="717769"/>
          </a:xfrm>
          <a:prstGeom prst="rect">
            <a:avLst/>
          </a:prstGeom>
        </p:spPr>
      </p:pic>
      <p:pic>
        <p:nvPicPr>
          <p:cNvPr id="9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083" y="2485604"/>
            <a:ext cx="1022985" cy="751052"/>
          </a:xfrm>
          <a:prstGeom prst="rect">
            <a:avLst/>
          </a:prstGeom>
        </p:spPr>
      </p:pic>
      <p:grpSp>
        <p:nvGrpSpPr>
          <p:cNvPr id="10" name="组合1"/>
          <p:cNvGrpSpPr/>
          <p:nvPr/>
        </p:nvGrpSpPr>
        <p:grpSpPr>
          <a:xfrm>
            <a:off x="263842" y="2954051"/>
            <a:ext cx="1326833" cy="1136574"/>
            <a:chOff x="0" y="0"/>
            <a:chExt cx="1326833" cy="1136574"/>
          </a:xfrm>
        </p:grpSpPr>
        <p:pic>
          <p:nvPicPr>
            <p:cNvPr id="11" name="图片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26833" cy="1136574"/>
            </a:xfrm>
            <a:prstGeom prst="rect">
              <a:avLst/>
            </a:prstGeom>
          </p:spPr>
        </p:pic>
        <p:pic>
          <p:nvPicPr>
            <p:cNvPr id="12" name="图片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847" y="415766"/>
              <a:ext cx="663461" cy="305044"/>
            </a:xfrm>
            <a:prstGeom prst="rect">
              <a:avLst/>
            </a:prstGeom>
          </p:spPr>
        </p:pic>
        <p:sp>
          <p:nvSpPr>
            <p:cNvPr id="13" name="文本4"/>
            <p:cNvSpPr txBox="1"/>
            <p:nvPr/>
          </p:nvSpPr>
          <p:spPr>
            <a:xfrm>
              <a:off x="129301" y="240671"/>
              <a:ext cx="1071130" cy="673594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600"/>
                </a:lnSpc>
              </a:pPr>
              <a:r>
                <a:rPr lang="zh-CN" altLang="en-US" sz="3000" b="1" i="0" dirty="0">
                  <a:solidFill>
                    <a:srgbClr val="C00000">
                      <a:alpha val="100000"/>
                    </a:srgbClr>
                  </a:solidFill>
                  <a:latin typeface="黑体"/>
                  <a:ea typeface="黑体"/>
                </a:rPr>
                <a:t>总结</a:t>
              </a:r>
              <a:endParaRPr lang="zh-CN" altLang="en-US" sz="3000" b="1" i="0" dirty="0">
                <a:solidFill>
                  <a:srgbClr val="C00000">
                    <a:alpha val="100000"/>
                  </a:srgbClr>
                </a:solidFill>
                <a:latin typeface="黑体"/>
                <a:ea typeface="黑体"/>
              </a:endParaRPr>
            </a:p>
          </p:txBody>
        </p:sp>
      </p:grpSp>
      <p:pic>
        <p:nvPicPr>
          <p:cNvPr id="14" name="公式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0" y="3306196"/>
            <a:ext cx="1470572" cy="856215"/>
          </a:xfrm>
          <a:prstGeom prst="rect">
            <a:avLst/>
          </a:prstGeom>
        </p:spPr>
      </p:pic>
      <p:pic>
        <p:nvPicPr>
          <p:cNvPr id="15" name="公式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7925" y="2416072"/>
            <a:ext cx="1470572" cy="85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 animBg="1"/>
      <p:bldP spid="7" grpId="0" animBg="1"/>
      <p:bldP spid="15" grpId="0" animBg="1"/>
      <p:bldP spid="9" grpId="0" bldLvl="0" animBg="1"/>
      <p:bldP spid="14" grpId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989648"/>
          </a:xfrm>
          <a:prstGeom prst="rect">
            <a:avLst/>
          </a:prstGeom>
          <a:solidFill>
            <a:srgbClr val="BED6E6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3264810" y="5040630"/>
            <a:ext cx="4972050" cy="788670"/>
          </a:xfrm>
          <a:custGeom>
            <a:avLst/>
            <a:gdLst>
              <a:gd name="connsiteX0" fmla="*/ 131445 w 4972050"/>
              <a:gd name="connsiteY0" fmla="*/ 0 h 788670"/>
              <a:gd name="connsiteX1" fmla="*/ 4840605 w 4972050"/>
              <a:gd name="connsiteY1" fmla="*/ 0 h 788670"/>
              <a:gd name="connsiteX2" fmla="*/ 4913200 w 4972050"/>
              <a:gd name="connsiteY2" fmla="*/ 0 h 788670"/>
              <a:gd name="connsiteX3" fmla="*/ 4972050 w 4972050"/>
              <a:gd name="connsiteY3" fmla="*/ 657225 h 788670"/>
              <a:gd name="connsiteX4" fmla="*/ 4972050 w 4972050"/>
              <a:gd name="connsiteY4" fmla="*/ 729820 h 788670"/>
              <a:gd name="connsiteX5" fmla="*/ 131445 w 4972050"/>
              <a:gd name="connsiteY5" fmla="*/ 788670 h 788670"/>
              <a:gd name="connsiteX6" fmla="*/ 96584 w 4972050"/>
              <a:gd name="connsiteY6" fmla="*/ 788670 h 788670"/>
              <a:gd name="connsiteX7" fmla="*/ 13849 w 4972050"/>
              <a:gd name="connsiteY7" fmla="*/ 725520 h 788670"/>
              <a:gd name="connsiteX8" fmla="*/ 0 w 4972050"/>
              <a:gd name="connsiteY8" fmla="*/ 131445 h 788670"/>
              <a:gd name="connsiteX9" fmla="*/ 0 w 4972050"/>
              <a:gd name="connsiteY9" fmla="*/ 58850 h 78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72050" h="788670">
                <a:moveTo>
                  <a:pt x="131445" y="0"/>
                </a:moveTo>
                <a:lnTo>
                  <a:pt x="4840605" y="0"/>
                </a:lnTo>
                <a:cubicBezTo>
                  <a:pt x="4913200" y="0"/>
                  <a:pt x="4972050" y="58850"/>
                  <a:pt x="4972050" y="131445"/>
                </a:cubicBezTo>
                <a:lnTo>
                  <a:pt x="4972050" y="657225"/>
                </a:lnTo>
                <a:cubicBezTo>
                  <a:pt x="4972050" y="729820"/>
                  <a:pt x="4913200" y="788670"/>
                  <a:pt x="4840605" y="788670"/>
                </a:cubicBezTo>
                <a:lnTo>
                  <a:pt x="131445" y="788670"/>
                </a:lnTo>
                <a:cubicBezTo>
                  <a:pt x="96584" y="788670"/>
                  <a:pt x="63150" y="774821"/>
                  <a:pt x="38499" y="750171"/>
                </a:cubicBezTo>
                <a:cubicBezTo>
                  <a:pt x="13849" y="725520"/>
                  <a:pt x="0" y="692086"/>
                  <a:pt x="0" y="657225"/>
                </a:cubicBezTo>
                <a:lnTo>
                  <a:pt x="0" y="131445"/>
                </a:lnTo>
                <a:cubicBezTo>
                  <a:pt x="0" y="58850"/>
                  <a:pt x="58850" y="0"/>
                  <a:pt x="131445" y="0"/>
                </a:cubicBezTo>
                <a:close/>
              </a:path>
            </a:pathLst>
          </a:custGeom>
          <a:solidFill>
            <a:srgbClr val="F5F0AB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57150" y="157162"/>
            <a:ext cx="12077700" cy="71624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600" b="1" i="0" dirty="0">
                <a:solidFill>
                  <a:srgbClr val="19468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任务二：微观探析——分析化学反应的能量变化的本质原因</a:t>
            </a:r>
            <a:endParaRPr lang="zh-CN" altLang="en-US" sz="3600" b="1" i="0" dirty="0">
              <a:solidFill>
                <a:srgbClr val="19468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grpSp>
        <p:nvGrpSpPr>
          <p:cNvPr id="5" name="组合1"/>
          <p:cNvGrpSpPr/>
          <p:nvPr/>
        </p:nvGrpSpPr>
        <p:grpSpPr>
          <a:xfrm>
            <a:off x="383604" y="1019175"/>
            <a:ext cx="1439142" cy="1615639"/>
            <a:chOff x="0" y="0"/>
            <a:chExt cx="1439142" cy="1615639"/>
          </a:xfrm>
        </p:grpSpPr>
        <p:sp>
          <p:nvSpPr>
            <p:cNvPr id="6" name="形状3"/>
            <p:cNvSpPr txBox="1"/>
            <p:nvPr/>
          </p:nvSpPr>
          <p:spPr>
            <a:xfrm rot="21079790">
              <a:off x="0" y="390385"/>
              <a:ext cx="1439142" cy="1074018"/>
            </a:xfrm>
            <a:custGeom>
              <a:avLst/>
              <a:gdLst/>
              <a:ahLst/>
              <a:cxnLst/>
              <a:rect l="l" t="t" r="r" b="b"/>
              <a:pathLst>
                <a:path w="2743293" h="1949952" extrusionOk="0">
                  <a:moveTo>
                    <a:pt x="0" y="15603"/>
                  </a:moveTo>
                  <a:lnTo>
                    <a:pt x="2699385" y="0"/>
                  </a:lnTo>
                  <a:cubicBezTo>
                    <a:pt x="2682468" y="610325"/>
                    <a:pt x="2742075" y="1225382"/>
                    <a:pt x="2743293" y="1830271"/>
                  </a:cubicBezTo>
                  <a:cubicBezTo>
                    <a:pt x="1891936" y="2001467"/>
                    <a:pt x="914431" y="1910058"/>
                    <a:pt x="0" y="1949952"/>
                  </a:cubicBezTo>
                  <a:cubicBezTo>
                    <a:pt x="83411" y="1319695"/>
                    <a:pt x="43158" y="659309"/>
                    <a:pt x="0" y="15603"/>
                  </a:cubicBezTo>
                </a:path>
              </a:pathLst>
            </a:custGeom>
            <a:solidFill>
              <a:srgbClr val="D9D9D9">
                <a:alpha val="4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4"/>
            <p:cNvSpPr txBox="1"/>
            <p:nvPr/>
          </p:nvSpPr>
          <p:spPr>
            <a:xfrm>
              <a:off x="104302" y="301242"/>
              <a:ext cx="1239326" cy="1314397"/>
            </a:xfrm>
            <a:custGeom>
              <a:avLst/>
              <a:gdLst/>
              <a:ahLst/>
              <a:cxnLst/>
              <a:rect l="l" t="t" r="r" b="b"/>
              <a:pathLst>
                <a:path w="2363185" h="2387008" extrusionOk="0">
                  <a:moveTo>
                    <a:pt x="59566" y="0"/>
                  </a:moveTo>
                  <a:lnTo>
                    <a:pt x="259772" y="6989"/>
                  </a:lnTo>
                  <a:lnTo>
                    <a:pt x="238942" y="104989"/>
                  </a:lnTo>
                  <a:lnTo>
                    <a:pt x="238840" y="104947"/>
                  </a:lnTo>
                  <a:cubicBezTo>
                    <a:pt x="209030" y="104948"/>
                    <a:pt x="184864" y="129112"/>
                    <a:pt x="184865" y="158922"/>
                  </a:cubicBezTo>
                  <a:cubicBezTo>
                    <a:pt x="184865" y="188732"/>
                    <a:pt x="209030" y="212897"/>
                    <a:pt x="238840" y="212897"/>
                  </a:cubicBezTo>
                  <a:cubicBezTo>
                    <a:pt x="268649" y="212897"/>
                    <a:pt x="292815" y="188732"/>
                    <a:pt x="292815" y="158922"/>
                  </a:cubicBezTo>
                  <a:cubicBezTo>
                    <a:pt x="292815" y="144017"/>
                    <a:pt x="286773" y="130523"/>
                    <a:pt x="277006" y="120756"/>
                  </a:cubicBezTo>
                  <a:lnTo>
                    <a:pt x="272768" y="119001"/>
                  </a:lnTo>
                  <a:lnTo>
                    <a:pt x="296305" y="8264"/>
                  </a:lnTo>
                  <a:lnTo>
                    <a:pt x="473917" y="14464"/>
                  </a:lnTo>
                  <a:lnTo>
                    <a:pt x="453193" y="111964"/>
                  </a:lnTo>
                  <a:lnTo>
                    <a:pt x="453091" y="111922"/>
                  </a:lnTo>
                  <a:cubicBezTo>
                    <a:pt x="423281" y="111923"/>
                    <a:pt x="399115" y="136087"/>
                    <a:pt x="399116" y="165897"/>
                  </a:cubicBezTo>
                  <a:cubicBezTo>
                    <a:pt x="399116" y="195707"/>
                    <a:pt x="423281" y="219872"/>
                    <a:pt x="453091" y="219872"/>
                  </a:cubicBezTo>
                  <a:cubicBezTo>
                    <a:pt x="482901" y="219872"/>
                    <a:pt x="507066" y="195707"/>
                    <a:pt x="507066" y="165897"/>
                  </a:cubicBezTo>
                  <a:cubicBezTo>
                    <a:pt x="507066" y="150992"/>
                    <a:pt x="501024" y="137498"/>
                    <a:pt x="491257" y="127731"/>
                  </a:cubicBezTo>
                  <a:lnTo>
                    <a:pt x="487019" y="125976"/>
                  </a:lnTo>
                  <a:lnTo>
                    <a:pt x="510450" y="15740"/>
                  </a:lnTo>
                  <a:lnTo>
                    <a:pt x="688061" y="21940"/>
                  </a:lnTo>
                  <a:lnTo>
                    <a:pt x="667444" y="118939"/>
                  </a:lnTo>
                  <a:lnTo>
                    <a:pt x="667342" y="118897"/>
                  </a:lnTo>
                  <a:cubicBezTo>
                    <a:pt x="637532" y="118898"/>
                    <a:pt x="613366" y="143062"/>
                    <a:pt x="613367" y="172872"/>
                  </a:cubicBezTo>
                  <a:cubicBezTo>
                    <a:pt x="613367" y="202682"/>
                    <a:pt x="637532" y="226847"/>
                    <a:pt x="667342" y="226847"/>
                  </a:cubicBezTo>
                  <a:cubicBezTo>
                    <a:pt x="697152" y="226847"/>
                    <a:pt x="721317" y="202682"/>
                    <a:pt x="721317" y="172872"/>
                  </a:cubicBezTo>
                  <a:cubicBezTo>
                    <a:pt x="721317" y="157967"/>
                    <a:pt x="715275" y="144473"/>
                    <a:pt x="705508" y="134706"/>
                  </a:cubicBezTo>
                  <a:lnTo>
                    <a:pt x="701270" y="132951"/>
                  </a:lnTo>
                  <a:lnTo>
                    <a:pt x="724595" y="23215"/>
                  </a:lnTo>
                  <a:lnTo>
                    <a:pt x="902206" y="29415"/>
                  </a:lnTo>
                  <a:lnTo>
                    <a:pt x="881695" y="125914"/>
                  </a:lnTo>
                  <a:lnTo>
                    <a:pt x="881593" y="125872"/>
                  </a:lnTo>
                  <a:cubicBezTo>
                    <a:pt x="851783" y="125873"/>
                    <a:pt x="827617" y="150037"/>
                    <a:pt x="827618" y="179847"/>
                  </a:cubicBezTo>
                  <a:cubicBezTo>
                    <a:pt x="827618" y="209657"/>
                    <a:pt x="851783" y="233822"/>
                    <a:pt x="881593" y="233822"/>
                  </a:cubicBezTo>
                  <a:cubicBezTo>
                    <a:pt x="911403" y="233822"/>
                    <a:pt x="935568" y="209657"/>
                    <a:pt x="935568" y="179847"/>
                  </a:cubicBezTo>
                  <a:cubicBezTo>
                    <a:pt x="935568" y="164942"/>
                    <a:pt x="929526" y="151448"/>
                    <a:pt x="919759" y="141681"/>
                  </a:cubicBezTo>
                  <a:lnTo>
                    <a:pt x="915521" y="139926"/>
                  </a:lnTo>
                  <a:lnTo>
                    <a:pt x="938739" y="30691"/>
                  </a:lnTo>
                  <a:lnTo>
                    <a:pt x="1116351" y="36891"/>
                  </a:lnTo>
                  <a:lnTo>
                    <a:pt x="1095946" y="132889"/>
                  </a:lnTo>
                  <a:lnTo>
                    <a:pt x="1095844" y="132847"/>
                  </a:lnTo>
                  <a:cubicBezTo>
                    <a:pt x="1066034" y="132848"/>
                    <a:pt x="1041868" y="157012"/>
                    <a:pt x="1041869" y="186822"/>
                  </a:cubicBezTo>
                  <a:cubicBezTo>
                    <a:pt x="1041869" y="216632"/>
                    <a:pt x="1066034" y="240797"/>
                    <a:pt x="1095844" y="240797"/>
                  </a:cubicBezTo>
                  <a:cubicBezTo>
                    <a:pt x="1125654" y="240797"/>
                    <a:pt x="1149819" y="216632"/>
                    <a:pt x="1149819" y="186822"/>
                  </a:cubicBezTo>
                  <a:cubicBezTo>
                    <a:pt x="1149819" y="171917"/>
                    <a:pt x="1143777" y="158423"/>
                    <a:pt x="1134010" y="148656"/>
                  </a:cubicBezTo>
                  <a:lnTo>
                    <a:pt x="1129772" y="146901"/>
                  </a:lnTo>
                  <a:lnTo>
                    <a:pt x="1152884" y="38166"/>
                  </a:lnTo>
                  <a:lnTo>
                    <a:pt x="1330495" y="44366"/>
                  </a:lnTo>
                  <a:lnTo>
                    <a:pt x="1310197" y="139864"/>
                  </a:lnTo>
                  <a:lnTo>
                    <a:pt x="1310095" y="139822"/>
                  </a:lnTo>
                  <a:cubicBezTo>
                    <a:pt x="1280285" y="139823"/>
                    <a:pt x="1256119" y="163987"/>
                    <a:pt x="1256120" y="193797"/>
                  </a:cubicBezTo>
                  <a:cubicBezTo>
                    <a:pt x="1256120" y="223607"/>
                    <a:pt x="1280285" y="247772"/>
                    <a:pt x="1310095" y="247772"/>
                  </a:cubicBezTo>
                  <a:cubicBezTo>
                    <a:pt x="1339905" y="247772"/>
                    <a:pt x="1364070" y="223607"/>
                    <a:pt x="1364070" y="193797"/>
                  </a:cubicBezTo>
                  <a:cubicBezTo>
                    <a:pt x="1364070" y="178892"/>
                    <a:pt x="1358028" y="165398"/>
                    <a:pt x="1348261" y="155631"/>
                  </a:cubicBezTo>
                  <a:lnTo>
                    <a:pt x="1344023" y="153876"/>
                  </a:lnTo>
                  <a:lnTo>
                    <a:pt x="1367029" y="45641"/>
                  </a:lnTo>
                  <a:lnTo>
                    <a:pt x="1544640" y="51841"/>
                  </a:lnTo>
                  <a:lnTo>
                    <a:pt x="1524448" y="146839"/>
                  </a:lnTo>
                  <a:lnTo>
                    <a:pt x="1524346" y="146797"/>
                  </a:lnTo>
                  <a:cubicBezTo>
                    <a:pt x="1494536" y="146798"/>
                    <a:pt x="1470370" y="170962"/>
                    <a:pt x="1470371" y="200772"/>
                  </a:cubicBezTo>
                  <a:cubicBezTo>
                    <a:pt x="1470371" y="230582"/>
                    <a:pt x="1494536" y="254747"/>
                    <a:pt x="1524346" y="254747"/>
                  </a:cubicBezTo>
                  <a:cubicBezTo>
                    <a:pt x="1554156" y="254747"/>
                    <a:pt x="1578321" y="230582"/>
                    <a:pt x="1578321" y="200772"/>
                  </a:cubicBezTo>
                  <a:cubicBezTo>
                    <a:pt x="1578321" y="185867"/>
                    <a:pt x="1572279" y="172373"/>
                    <a:pt x="1562512" y="162606"/>
                  </a:cubicBezTo>
                  <a:lnTo>
                    <a:pt x="1558274" y="160851"/>
                  </a:lnTo>
                  <a:lnTo>
                    <a:pt x="1581173" y="53117"/>
                  </a:lnTo>
                  <a:lnTo>
                    <a:pt x="1758785" y="59317"/>
                  </a:lnTo>
                  <a:lnTo>
                    <a:pt x="1738699" y="153814"/>
                  </a:lnTo>
                  <a:lnTo>
                    <a:pt x="1738597" y="153772"/>
                  </a:lnTo>
                  <a:cubicBezTo>
                    <a:pt x="1708787" y="153773"/>
                    <a:pt x="1684621" y="177937"/>
                    <a:pt x="1684622" y="207747"/>
                  </a:cubicBezTo>
                  <a:cubicBezTo>
                    <a:pt x="1684622" y="237557"/>
                    <a:pt x="1708787" y="261722"/>
                    <a:pt x="1738597" y="261722"/>
                  </a:cubicBezTo>
                  <a:cubicBezTo>
                    <a:pt x="1768407" y="261722"/>
                    <a:pt x="1792572" y="237557"/>
                    <a:pt x="1792572" y="207747"/>
                  </a:cubicBezTo>
                  <a:cubicBezTo>
                    <a:pt x="1792572" y="192842"/>
                    <a:pt x="1786530" y="179348"/>
                    <a:pt x="1776763" y="169581"/>
                  </a:cubicBezTo>
                  <a:lnTo>
                    <a:pt x="1772525" y="167826"/>
                  </a:lnTo>
                  <a:lnTo>
                    <a:pt x="1795318" y="60592"/>
                  </a:lnTo>
                  <a:lnTo>
                    <a:pt x="1972929" y="66792"/>
                  </a:lnTo>
                  <a:lnTo>
                    <a:pt x="1952950" y="160789"/>
                  </a:lnTo>
                  <a:lnTo>
                    <a:pt x="1952848" y="160747"/>
                  </a:lnTo>
                  <a:cubicBezTo>
                    <a:pt x="1923038" y="160748"/>
                    <a:pt x="1898872" y="184912"/>
                    <a:pt x="1898873" y="214722"/>
                  </a:cubicBezTo>
                  <a:cubicBezTo>
                    <a:pt x="1898873" y="244532"/>
                    <a:pt x="1923038" y="268697"/>
                    <a:pt x="1952848" y="268697"/>
                  </a:cubicBezTo>
                  <a:cubicBezTo>
                    <a:pt x="1982658" y="268697"/>
                    <a:pt x="2006823" y="244532"/>
                    <a:pt x="2006823" y="214722"/>
                  </a:cubicBezTo>
                  <a:cubicBezTo>
                    <a:pt x="2006823" y="199817"/>
                    <a:pt x="2000781" y="186323"/>
                    <a:pt x="1991014" y="176556"/>
                  </a:cubicBezTo>
                  <a:lnTo>
                    <a:pt x="1986776" y="174801"/>
                  </a:lnTo>
                  <a:lnTo>
                    <a:pt x="2009463" y="68067"/>
                  </a:lnTo>
                  <a:lnTo>
                    <a:pt x="2187075" y="74268"/>
                  </a:lnTo>
                  <a:lnTo>
                    <a:pt x="2167203" y="167761"/>
                  </a:lnTo>
                  <a:lnTo>
                    <a:pt x="2167101" y="167719"/>
                  </a:lnTo>
                  <a:cubicBezTo>
                    <a:pt x="2137291" y="167720"/>
                    <a:pt x="2113125" y="191884"/>
                    <a:pt x="2113126" y="221694"/>
                  </a:cubicBezTo>
                  <a:cubicBezTo>
                    <a:pt x="2113126" y="251504"/>
                    <a:pt x="2137291" y="275669"/>
                    <a:pt x="2167101" y="275669"/>
                  </a:cubicBezTo>
                  <a:cubicBezTo>
                    <a:pt x="2196911" y="275669"/>
                    <a:pt x="2221076" y="251504"/>
                    <a:pt x="2221076" y="221694"/>
                  </a:cubicBezTo>
                  <a:cubicBezTo>
                    <a:pt x="2221076" y="206789"/>
                    <a:pt x="2215034" y="193295"/>
                    <a:pt x="2205267" y="183528"/>
                  </a:cubicBezTo>
                  <a:lnTo>
                    <a:pt x="2201029" y="181773"/>
                  </a:lnTo>
                  <a:lnTo>
                    <a:pt x="2223609" y="75543"/>
                  </a:lnTo>
                  <a:lnTo>
                    <a:pt x="2363185" y="80415"/>
                  </a:lnTo>
                  <a:lnTo>
                    <a:pt x="2277409" y="2387008"/>
                  </a:lnTo>
                  <a:cubicBezTo>
                    <a:pt x="1516685" y="2367351"/>
                    <a:pt x="1061536" y="2433470"/>
                    <a:pt x="59566" y="2183290"/>
                  </a:cubicBezTo>
                  <a:cubicBezTo>
                    <a:pt x="-74459" y="1482331"/>
                    <a:pt x="59566" y="727764"/>
                    <a:pt x="59566" y="0"/>
                  </a:cubicBezTo>
                </a:path>
              </a:pathLst>
            </a:custGeom>
            <a:solidFill>
              <a:srgbClr val="FFFFFF">
                <a:alpha val="67843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形状5"/>
            <p:cNvSpPr txBox="1"/>
            <p:nvPr/>
          </p:nvSpPr>
          <p:spPr>
            <a:xfrm>
              <a:off x="494441" y="480364"/>
              <a:ext cx="9525" cy="95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pic>
          <p:nvPicPr>
            <p:cNvPr id="9" name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4441" y="480364"/>
              <a:ext cx="411772" cy="84987"/>
            </a:xfrm>
            <a:prstGeom prst="rect">
              <a:avLst/>
            </a:prstGeom>
          </p:spPr>
        </p:pic>
        <p:pic>
          <p:nvPicPr>
            <p:cNvPr id="10" name="图片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298" y="0"/>
              <a:ext cx="378857" cy="528050"/>
            </a:xfrm>
            <a:prstGeom prst="rect">
              <a:avLst/>
            </a:prstGeom>
          </p:spPr>
        </p:pic>
        <p:sp>
          <p:nvSpPr>
            <p:cNvPr id="11" name="文本7"/>
            <p:cNvSpPr txBox="1"/>
            <p:nvPr/>
          </p:nvSpPr>
          <p:spPr>
            <a:xfrm>
              <a:off x="157776" y="425170"/>
              <a:ext cx="1124187" cy="1016234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6500"/>
                </a:lnSpc>
              </a:pPr>
              <a:r>
                <a:rPr lang="zh-CN" altLang="en-US" sz="3600" b="1" i="0" dirty="0">
                  <a:solidFill>
                    <a:srgbClr val="7030A0">
                      <a:alpha val="100000"/>
                    </a:srgbClr>
                  </a:solidFill>
                  <a:latin typeface="微软雅黑"/>
                  <a:ea typeface="微软雅黑"/>
                </a:rPr>
                <a:t>思考</a:t>
              </a:r>
              <a:endParaRPr lang="zh-CN" altLang="en-US" sz="3600" b="1" i="0" dirty="0">
                <a:solidFill>
                  <a:srgbClr val="7030A0">
                    <a:alpha val="100000"/>
                  </a:srgbClr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12" name="文本2"/>
          <p:cNvSpPr txBox="1"/>
          <p:nvPr/>
        </p:nvSpPr>
        <p:spPr>
          <a:xfrm>
            <a:off x="3248025" y="2571750"/>
            <a:ext cx="5997106" cy="101623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6500"/>
              </a:lnSpc>
            </a:pPr>
            <a:r>
              <a:rPr lang="zh-CN" altLang="en-US" sz="36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化学反应的本质是什么？</a:t>
            </a:r>
            <a:endParaRPr lang="zh-CN" altLang="en-US" sz="3600" b="1" i="0" dirty="0">
              <a:solidFill>
                <a:srgbClr val="00206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3" name="文本3"/>
          <p:cNvSpPr txBox="1"/>
          <p:nvPr/>
        </p:nvSpPr>
        <p:spPr>
          <a:xfrm>
            <a:off x="1451610" y="3440430"/>
            <a:ext cx="8641246" cy="1415709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10500"/>
              </a:lnSpc>
            </a:pP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Cl</a:t>
            </a:r>
            <a:r>
              <a:rPr lang="zh-CN" altLang="en-US" sz="5850" b="1" i="0" baseline="-2500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2 </a:t>
            </a: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方正中等线简体"/>
                <a:ea typeface="方正中等线简体"/>
              </a:rPr>
              <a:t>＋</a:t>
            </a: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 H</a:t>
            </a:r>
            <a:r>
              <a:rPr lang="zh-CN" altLang="en-US" sz="5850" b="1" i="0" baseline="-2500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ZBFH"/>
                <a:ea typeface="ZBFH"/>
              </a:rPr>
              <a:t>   ==   2</a:t>
            </a: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HCl</a:t>
            </a:r>
            <a:endParaRPr lang="zh-CN" altLang="en-US" sz="4400" b="1" i="0" dirty="0">
              <a:solidFill>
                <a:srgbClr val="C000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14" name="文本4"/>
          <p:cNvSpPr txBox="1"/>
          <p:nvPr/>
        </p:nvSpPr>
        <p:spPr>
          <a:xfrm>
            <a:off x="5795010" y="3682365"/>
            <a:ext cx="879157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华文黑体" panose="02010600040101010101" charset="-122"/>
                <a:ea typeface="华文黑体" panose="02010600040101010101" charset="-122"/>
              </a:rPr>
              <a:t>点燃</a:t>
            </a:r>
            <a:endParaRPr lang="zh-CN" altLang="en-US" sz="2400" b="0" i="0" dirty="0">
              <a:solidFill>
                <a:srgbClr val="FF0000">
                  <a:alpha val="100000"/>
                </a:srgbClr>
              </a:solidFill>
              <a:latin typeface="华文黑体" panose="02010600040101010101" charset="-122"/>
              <a:ea typeface="华文黑体" panose="02010600040101010101" charset="-122"/>
            </a:endParaRPr>
          </a:p>
        </p:txBody>
      </p:sp>
      <p:sp>
        <p:nvSpPr>
          <p:cNvPr id="15" name="文本5"/>
          <p:cNvSpPr txBox="1"/>
          <p:nvPr/>
        </p:nvSpPr>
        <p:spPr>
          <a:xfrm>
            <a:off x="3550920" y="5077778"/>
            <a:ext cx="4804410" cy="71624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600" b="1" i="0" dirty="0">
                <a:solidFill>
                  <a:srgbClr val="FF00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化学键的断裂和形成</a:t>
            </a:r>
            <a:endParaRPr lang="zh-CN" altLang="en-US" sz="3600" b="1" i="0" dirty="0">
              <a:solidFill>
                <a:srgbClr val="FF00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16" name="文本6"/>
          <p:cNvSpPr txBox="1"/>
          <p:nvPr/>
        </p:nvSpPr>
        <p:spPr>
          <a:xfrm>
            <a:off x="1895475" y="1110466"/>
            <a:ext cx="10132555" cy="168988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2060">
                    <a:alpha val="100000"/>
                  </a:srgbClr>
                </a:solidFill>
                <a:latin typeface="黑体"/>
                <a:ea typeface="黑体"/>
              </a:rPr>
              <a:t>化学反应中的能量变化，宏观上可以用</a:t>
            </a:r>
            <a:r>
              <a:rPr lang="zh-CN" altLang="en-US" sz="3200" b="1" i="0" dirty="0">
                <a:solidFill>
                  <a:srgbClr val="C00000">
                    <a:alpha val="100000"/>
                  </a:srgbClr>
                </a:solidFill>
                <a:latin typeface="黑体"/>
                <a:ea typeface="黑体"/>
              </a:rPr>
              <a:t>反应物总能量</a:t>
            </a:r>
            <a:r>
              <a:rPr lang="zh-CN" altLang="en-US" sz="3200" b="1" i="0" dirty="0">
                <a:solidFill>
                  <a:srgbClr val="002060">
                    <a:alpha val="100000"/>
                  </a:srgbClr>
                </a:solidFill>
                <a:latin typeface="黑体"/>
                <a:ea typeface="黑体"/>
              </a:rPr>
              <a:t>与</a:t>
            </a:r>
            <a:r>
              <a:rPr lang="zh-CN" altLang="en-US" sz="3200" b="1" i="0" dirty="0">
                <a:solidFill>
                  <a:srgbClr val="C00000">
                    <a:alpha val="100000"/>
                  </a:srgbClr>
                </a:solidFill>
                <a:latin typeface="黑体"/>
                <a:ea typeface="黑体"/>
              </a:rPr>
              <a:t>生成物总能量</a:t>
            </a:r>
            <a:r>
              <a:rPr lang="zh-CN" altLang="en-US" sz="3200" b="1" i="0" dirty="0">
                <a:solidFill>
                  <a:srgbClr val="002060">
                    <a:alpha val="100000"/>
                  </a:srgbClr>
                </a:solidFill>
                <a:latin typeface="黑体"/>
                <a:ea typeface="黑体"/>
              </a:rPr>
              <a:t>的</a:t>
            </a:r>
            <a:r>
              <a:rPr lang="zh-CN" altLang="en-US" sz="3200" b="1" i="0" dirty="0">
                <a:solidFill>
                  <a:srgbClr val="C00000">
                    <a:alpha val="100000"/>
                  </a:srgbClr>
                </a:solidFill>
                <a:latin typeface="黑体"/>
                <a:ea typeface="黑体"/>
              </a:rPr>
              <a:t>相对大小</a:t>
            </a:r>
            <a:r>
              <a:rPr lang="zh-CN" altLang="en-US" sz="3200" b="1" i="0" dirty="0">
                <a:solidFill>
                  <a:srgbClr val="002060">
                    <a:alpha val="100000"/>
                  </a:srgbClr>
                </a:solidFill>
                <a:latin typeface="黑体"/>
                <a:ea typeface="黑体"/>
              </a:rPr>
              <a:t>来说明，</a:t>
            </a:r>
            <a:r>
              <a:rPr lang="zh-CN" altLang="en-US" sz="3200" b="1" i="0" u="sng" dirty="0">
                <a:solidFill>
                  <a:srgbClr val="002060">
                    <a:alpha val="100000"/>
                  </a:srgbClr>
                </a:solidFill>
                <a:latin typeface="黑体"/>
                <a:ea typeface="黑体"/>
              </a:rPr>
              <a:t>微观上</a:t>
            </a:r>
            <a:r>
              <a:rPr lang="zh-CN" altLang="en-US" sz="3200" b="1" i="0" dirty="0">
                <a:solidFill>
                  <a:srgbClr val="002060">
                    <a:alpha val="100000"/>
                  </a:srgbClr>
                </a:solidFill>
                <a:latin typeface="黑体"/>
                <a:ea typeface="黑体"/>
              </a:rPr>
              <a:t>怎么解释？</a:t>
            </a:r>
            <a:endParaRPr lang="zh-CN" altLang="en-US" sz="3200" b="1" i="0" dirty="0">
              <a:solidFill>
                <a:srgbClr val="002060">
                  <a:alpha val="100000"/>
                </a:srgbClr>
              </a:solidFill>
              <a:latin typeface="黑体"/>
              <a:ea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2" grpId="0" animBg="1"/>
      <p:bldP spid="13" grpId="0" animBg="1"/>
      <p:bldP spid="14" grpId="0" animBg="1"/>
      <p:bldP spid="15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981200" y="666750"/>
            <a:ext cx="7052310" cy="237172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10500"/>
              </a:lnSpc>
            </a:pP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Cl</a:t>
            </a:r>
            <a:r>
              <a:rPr lang="zh-CN" altLang="en-US" sz="5850" b="1" i="0" baseline="-2500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2    </a:t>
            </a: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方正中等线简体"/>
                <a:ea typeface="方正中等线简体"/>
              </a:rPr>
              <a:t>＋</a:t>
            </a: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    H</a:t>
            </a:r>
            <a:r>
              <a:rPr lang="zh-CN" altLang="en-US" sz="5850" b="1" i="0" baseline="-2500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ZBFH"/>
                <a:ea typeface="ZBFH"/>
              </a:rPr>
              <a:t>    ==    2</a:t>
            </a: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HCl</a:t>
            </a:r>
            <a:endParaRPr lang="zh-CN" altLang="en-US" sz="4400" b="1" i="0" dirty="0">
              <a:solidFill>
                <a:srgbClr val="C000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5864542" y="904875"/>
            <a:ext cx="879157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1" i="0" dirty="0">
                <a:solidFill>
                  <a:srgbClr val="FF0000">
                    <a:alpha val="100000"/>
                  </a:srgbClr>
                </a:solidFill>
                <a:latin typeface="华文黑体" panose="02010600040101010101" charset="-122"/>
                <a:ea typeface="华文黑体" panose="02010600040101010101" charset="-122"/>
              </a:rPr>
              <a:t>点燃</a:t>
            </a:r>
            <a:endParaRPr lang="zh-CN" altLang="en-US" sz="2400" b="1" i="0" dirty="0">
              <a:solidFill>
                <a:srgbClr val="FF0000">
                  <a:alpha val="100000"/>
                </a:srgbClr>
              </a:solidFill>
              <a:latin typeface="华文黑体" panose="02010600040101010101" charset="-122"/>
              <a:ea typeface="华文黑体" panose="02010600040101010101" charset="-122"/>
            </a:endParaRPr>
          </a:p>
        </p:txBody>
      </p:sp>
      <p:sp>
        <p:nvSpPr>
          <p:cNvPr id="4" name="形状1"/>
          <p:cNvSpPr txBox="1"/>
          <p:nvPr/>
        </p:nvSpPr>
        <p:spPr>
          <a:xfrm rot="5400000">
            <a:off x="2123123" y="3353752"/>
            <a:ext cx="1608772" cy="292418"/>
          </a:xfrm>
          <a:custGeom>
            <a:avLst/>
            <a:gdLst>
              <a:gd name="connsiteX0" fmla="*/ 1448071 w 1608772"/>
              <a:gd name="connsiteY0" fmla="*/ 0 h 292418"/>
              <a:gd name="connsiteX1" fmla="*/ 1608772 w 1608772"/>
              <a:gd name="connsiteY1" fmla="*/ 146209 h 292418"/>
              <a:gd name="connsiteX2" fmla="*/ 1448071 w 1608772"/>
              <a:gd name="connsiteY2" fmla="*/ 292418 h 292418"/>
              <a:gd name="connsiteX3" fmla="*/ 1448071 w 1608772"/>
              <a:gd name="connsiteY3" fmla="*/ 194945 h 292418"/>
              <a:gd name="connsiteX4" fmla="*/ 0 w 1608772"/>
              <a:gd name="connsiteY4" fmla="*/ 194945 h 292418"/>
              <a:gd name="connsiteX5" fmla="*/ 0 w 1608772"/>
              <a:gd name="connsiteY5" fmla="*/ 97473 h 292418"/>
              <a:gd name="connsiteX6" fmla="*/ 1448071 w 1608772"/>
              <a:gd name="connsiteY6" fmla="*/ 97473 h 292418"/>
              <a:gd name="connsiteX7" fmla="*/ 1448071 w 1608772"/>
              <a:gd name="connsiteY7" fmla="*/ 0 h 29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8772" h="292418">
                <a:moveTo>
                  <a:pt x="1448071" y="0"/>
                </a:moveTo>
                <a:lnTo>
                  <a:pt x="1608772" y="146209"/>
                </a:lnTo>
                <a:lnTo>
                  <a:pt x="1448071" y="292418"/>
                </a:lnTo>
                <a:lnTo>
                  <a:pt x="1448071" y="194945"/>
                </a:lnTo>
                <a:lnTo>
                  <a:pt x="0" y="194945"/>
                </a:lnTo>
                <a:lnTo>
                  <a:pt x="0" y="97473"/>
                </a:lnTo>
                <a:lnTo>
                  <a:pt x="1448071" y="97473"/>
                </a:lnTo>
                <a:lnTo>
                  <a:pt x="1448071" y="0"/>
                </a:lnTo>
                <a:close/>
              </a:path>
            </a:pathLst>
          </a:custGeom>
          <a:solidFill>
            <a:srgbClr val="166EE1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5" name="形状2"/>
          <p:cNvSpPr txBox="1"/>
          <p:nvPr/>
        </p:nvSpPr>
        <p:spPr>
          <a:xfrm rot="5400000">
            <a:off x="4294823" y="3353752"/>
            <a:ext cx="1608772" cy="292418"/>
          </a:xfrm>
          <a:custGeom>
            <a:avLst/>
            <a:gdLst>
              <a:gd name="connsiteX0" fmla="*/ 1448071 w 1608772"/>
              <a:gd name="connsiteY0" fmla="*/ 0 h 292418"/>
              <a:gd name="connsiteX1" fmla="*/ 1608772 w 1608772"/>
              <a:gd name="connsiteY1" fmla="*/ 146209 h 292418"/>
              <a:gd name="connsiteX2" fmla="*/ 1448071 w 1608772"/>
              <a:gd name="connsiteY2" fmla="*/ 292418 h 292418"/>
              <a:gd name="connsiteX3" fmla="*/ 1448071 w 1608772"/>
              <a:gd name="connsiteY3" fmla="*/ 194945 h 292418"/>
              <a:gd name="connsiteX4" fmla="*/ 0 w 1608772"/>
              <a:gd name="connsiteY4" fmla="*/ 194945 h 292418"/>
              <a:gd name="connsiteX5" fmla="*/ 0 w 1608772"/>
              <a:gd name="connsiteY5" fmla="*/ 97473 h 292418"/>
              <a:gd name="connsiteX6" fmla="*/ 1448071 w 1608772"/>
              <a:gd name="connsiteY6" fmla="*/ 97473 h 292418"/>
              <a:gd name="connsiteX7" fmla="*/ 1448071 w 1608772"/>
              <a:gd name="connsiteY7" fmla="*/ 0 h 29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8772" h="292418">
                <a:moveTo>
                  <a:pt x="1448071" y="0"/>
                </a:moveTo>
                <a:lnTo>
                  <a:pt x="1608772" y="146209"/>
                </a:lnTo>
                <a:lnTo>
                  <a:pt x="1448071" y="292418"/>
                </a:lnTo>
                <a:lnTo>
                  <a:pt x="1448071" y="194945"/>
                </a:lnTo>
                <a:lnTo>
                  <a:pt x="0" y="194945"/>
                </a:lnTo>
                <a:lnTo>
                  <a:pt x="0" y="97473"/>
                </a:lnTo>
                <a:lnTo>
                  <a:pt x="1448071" y="97473"/>
                </a:lnTo>
                <a:lnTo>
                  <a:pt x="1448071" y="0"/>
                </a:lnTo>
                <a:close/>
              </a:path>
            </a:pathLst>
          </a:custGeom>
          <a:solidFill>
            <a:srgbClr val="166EE1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6" name="形状3"/>
          <p:cNvSpPr txBox="1"/>
          <p:nvPr/>
        </p:nvSpPr>
        <p:spPr>
          <a:xfrm rot="16200000">
            <a:off x="7087076" y="3355181"/>
            <a:ext cx="1605915" cy="292418"/>
          </a:xfrm>
          <a:custGeom>
            <a:avLst/>
            <a:gdLst>
              <a:gd name="connsiteX0" fmla="*/ 1445214 w 1605915"/>
              <a:gd name="connsiteY0" fmla="*/ 0 h 292418"/>
              <a:gd name="connsiteX1" fmla="*/ 1605915 w 1605915"/>
              <a:gd name="connsiteY1" fmla="*/ 146209 h 292418"/>
              <a:gd name="connsiteX2" fmla="*/ 1445214 w 1605915"/>
              <a:gd name="connsiteY2" fmla="*/ 292418 h 292418"/>
              <a:gd name="connsiteX3" fmla="*/ 1445214 w 1605915"/>
              <a:gd name="connsiteY3" fmla="*/ 194945 h 292418"/>
              <a:gd name="connsiteX4" fmla="*/ 0 w 1605915"/>
              <a:gd name="connsiteY4" fmla="*/ 194945 h 292418"/>
              <a:gd name="connsiteX5" fmla="*/ 0 w 1605915"/>
              <a:gd name="connsiteY5" fmla="*/ 97473 h 292418"/>
              <a:gd name="connsiteX6" fmla="*/ 1445214 w 1605915"/>
              <a:gd name="connsiteY6" fmla="*/ 97473 h 292418"/>
              <a:gd name="connsiteX7" fmla="*/ 1445214 w 1605915"/>
              <a:gd name="connsiteY7" fmla="*/ 0 h 29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5915" h="292418">
                <a:moveTo>
                  <a:pt x="1445214" y="0"/>
                </a:moveTo>
                <a:lnTo>
                  <a:pt x="1605915" y="146209"/>
                </a:lnTo>
                <a:lnTo>
                  <a:pt x="1445214" y="292418"/>
                </a:lnTo>
                <a:lnTo>
                  <a:pt x="1445214" y="194945"/>
                </a:lnTo>
                <a:lnTo>
                  <a:pt x="0" y="194945"/>
                </a:lnTo>
                <a:lnTo>
                  <a:pt x="0" y="97473"/>
                </a:lnTo>
                <a:lnTo>
                  <a:pt x="1445214" y="97473"/>
                </a:lnTo>
                <a:lnTo>
                  <a:pt x="1445214" y="0"/>
                </a:lnTo>
                <a:close/>
              </a:path>
            </a:pathLst>
          </a:custGeom>
          <a:solidFill>
            <a:srgbClr val="166EE1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文本3"/>
          <p:cNvSpPr txBox="1"/>
          <p:nvPr/>
        </p:nvSpPr>
        <p:spPr>
          <a:xfrm>
            <a:off x="1983105" y="1676400"/>
            <a:ext cx="1756410" cy="101917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6500"/>
              </a:lnSpc>
            </a:pPr>
            <a:r>
              <a:rPr lang="zh-CN" altLang="en-US" sz="3600" b="1" i="0" dirty="0">
                <a:solidFill>
                  <a:srgbClr val="FF7E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Cl—Cl</a:t>
            </a:r>
            <a:endParaRPr lang="zh-CN" altLang="en-US" sz="3600" b="1" i="0" dirty="0">
              <a:solidFill>
                <a:srgbClr val="FF7E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8" name="文本4"/>
          <p:cNvSpPr txBox="1"/>
          <p:nvPr/>
        </p:nvSpPr>
        <p:spPr>
          <a:xfrm>
            <a:off x="3790950" y="1672590"/>
            <a:ext cx="2549842" cy="101917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6500"/>
              </a:lnSpc>
            </a:pPr>
            <a:r>
              <a:rPr lang="zh-CN" altLang="en-US" sz="3600" b="1" i="0" dirty="0">
                <a:solidFill>
                  <a:srgbClr val="FF7E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H—H</a:t>
            </a:r>
            <a:endParaRPr lang="zh-CN" altLang="en-US" sz="3600" b="1" i="0" dirty="0">
              <a:solidFill>
                <a:srgbClr val="FF7E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9" name="文本5"/>
          <p:cNvSpPr txBox="1"/>
          <p:nvPr/>
        </p:nvSpPr>
        <p:spPr>
          <a:xfrm>
            <a:off x="6743700" y="1676400"/>
            <a:ext cx="2293620" cy="120015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6500"/>
              </a:lnSpc>
            </a:pPr>
            <a:r>
              <a:rPr lang="zh-CN" altLang="en-US" sz="3600" b="1" i="0" dirty="0">
                <a:solidFill>
                  <a:srgbClr val="FF7E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H—Cl</a:t>
            </a:r>
            <a:endParaRPr lang="zh-CN" altLang="en-US" sz="3600" b="1" i="0" dirty="0">
              <a:solidFill>
                <a:srgbClr val="FF7E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pic>
        <p:nvPicPr>
          <p:cNvPr id="10" name="文本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0248" y="3137535"/>
            <a:ext cx="1097280" cy="1097280"/>
          </a:xfrm>
          <a:prstGeom prst="rect">
            <a:avLst/>
          </a:prstGeom>
        </p:spPr>
      </p:pic>
      <p:pic>
        <p:nvPicPr>
          <p:cNvPr id="11" name="文本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3137535"/>
            <a:ext cx="1097280" cy="1097280"/>
          </a:xfrm>
          <a:prstGeom prst="rect">
            <a:avLst/>
          </a:prstGeom>
        </p:spPr>
      </p:pic>
      <p:pic>
        <p:nvPicPr>
          <p:cNvPr id="12" name="文本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518" y="3137535"/>
            <a:ext cx="832748" cy="1097280"/>
          </a:xfrm>
          <a:prstGeom prst="rect">
            <a:avLst/>
          </a:prstGeom>
        </p:spPr>
      </p:pic>
      <p:sp>
        <p:nvSpPr>
          <p:cNvPr id="13" name="文本9"/>
          <p:cNvSpPr txBox="1"/>
          <p:nvPr/>
        </p:nvSpPr>
        <p:spPr>
          <a:xfrm>
            <a:off x="2143125" y="4345305"/>
            <a:ext cx="1570672" cy="101917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6500"/>
              </a:lnSpc>
            </a:pPr>
            <a:r>
              <a:rPr lang="zh-CN" altLang="en-US" sz="3600" b="1" i="0" dirty="0">
                <a:solidFill>
                  <a:srgbClr val="FF7E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Cl</a:t>
            </a:r>
            <a:endParaRPr lang="zh-CN" altLang="en-US" sz="3600" b="1" i="0" dirty="0">
              <a:solidFill>
                <a:srgbClr val="FF7E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14" name="文本10"/>
          <p:cNvSpPr txBox="1"/>
          <p:nvPr/>
        </p:nvSpPr>
        <p:spPr>
          <a:xfrm>
            <a:off x="2627947" y="4191000"/>
            <a:ext cx="596519" cy="89147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800" b="0" i="0" dirty="0">
                <a:solidFill>
                  <a:srgbClr val="FF7E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··</a:t>
            </a:r>
            <a:endParaRPr lang="zh-CN" altLang="en-US" sz="4800" b="0" i="0" dirty="0">
              <a:solidFill>
                <a:srgbClr val="FF7E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pic>
        <p:nvPicPr>
          <p:cNvPr id="15" name="文本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657725"/>
            <a:ext cx="891476" cy="596519"/>
          </a:xfrm>
          <a:prstGeom prst="rect">
            <a:avLst/>
          </a:prstGeom>
        </p:spPr>
      </p:pic>
      <p:sp>
        <p:nvSpPr>
          <p:cNvPr id="16" name="文本12"/>
          <p:cNvSpPr txBox="1"/>
          <p:nvPr/>
        </p:nvSpPr>
        <p:spPr>
          <a:xfrm>
            <a:off x="2627947" y="4876800"/>
            <a:ext cx="596519" cy="89147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800" b="0" i="0" dirty="0">
                <a:solidFill>
                  <a:srgbClr val="FF7E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··</a:t>
            </a:r>
            <a:endParaRPr lang="zh-CN" altLang="en-US" sz="4800" b="0" i="0" dirty="0">
              <a:solidFill>
                <a:srgbClr val="FF7E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17" name="文本13"/>
          <p:cNvSpPr txBox="1"/>
          <p:nvPr/>
        </p:nvSpPr>
        <p:spPr>
          <a:xfrm>
            <a:off x="2333625" y="4572000"/>
            <a:ext cx="393510" cy="89147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800" b="0" i="0" dirty="0">
                <a:solidFill>
                  <a:srgbClr val="FF7E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·</a:t>
            </a:r>
            <a:endParaRPr lang="zh-CN" altLang="en-US" sz="4800" b="0" i="0" dirty="0">
              <a:solidFill>
                <a:srgbClr val="FF7E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18" name="文本14"/>
          <p:cNvSpPr txBox="1"/>
          <p:nvPr/>
        </p:nvSpPr>
        <p:spPr>
          <a:xfrm>
            <a:off x="4791075" y="4323398"/>
            <a:ext cx="600075" cy="101917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6500"/>
              </a:lnSpc>
            </a:pPr>
            <a:r>
              <a:rPr lang="zh-CN" altLang="en-US" sz="3600" b="1" i="0" dirty="0">
                <a:solidFill>
                  <a:srgbClr val="FF7E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</a:t>
            </a:r>
            <a:endParaRPr lang="zh-CN" altLang="en-US" sz="3600" b="1" i="0" dirty="0">
              <a:solidFill>
                <a:srgbClr val="FF7E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19" name="文本15"/>
          <p:cNvSpPr txBox="1"/>
          <p:nvPr/>
        </p:nvSpPr>
        <p:spPr>
          <a:xfrm>
            <a:off x="5208270" y="4491990"/>
            <a:ext cx="393510" cy="89147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800" b="0" i="0" dirty="0">
                <a:solidFill>
                  <a:srgbClr val="FF7E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·</a:t>
            </a:r>
            <a:endParaRPr lang="zh-CN" altLang="en-US" sz="4800" b="0" i="0" dirty="0">
              <a:solidFill>
                <a:srgbClr val="FF7E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20" name="文本16"/>
          <p:cNvSpPr txBox="1"/>
          <p:nvPr/>
        </p:nvSpPr>
        <p:spPr>
          <a:xfrm>
            <a:off x="3962400" y="4643438"/>
            <a:ext cx="413004" cy="62861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FF7E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+</a:t>
            </a:r>
            <a:endParaRPr lang="zh-CN" altLang="en-US" sz="3000" b="0" i="0" dirty="0">
              <a:solidFill>
                <a:srgbClr val="FF7E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21" name="形状4"/>
          <p:cNvSpPr txBox="1"/>
          <p:nvPr/>
        </p:nvSpPr>
        <p:spPr>
          <a:xfrm flipV="1">
            <a:off x="5981700" y="4957762"/>
            <a:ext cx="928688" cy="1191"/>
          </a:xfrm>
          <a:prstGeom prst="line">
            <a:avLst/>
          </a:prstGeom>
          <a:solidFill>
            <a:srgbClr val="166EE1">
              <a:alpha val="100000"/>
            </a:srgbClr>
          </a:solidFill>
          <a:ln w="19050">
            <a:solidFill>
              <a:srgbClr val="FF7E00">
                <a:alpha val="100000"/>
              </a:srgbClr>
            </a:solidFill>
            <a:prstDash val="solid"/>
            <a:tailEnd type="arrow" w="sm" len="sm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2" name="文本17"/>
          <p:cNvSpPr txBox="1"/>
          <p:nvPr/>
        </p:nvSpPr>
        <p:spPr>
          <a:xfrm>
            <a:off x="7493318" y="4383405"/>
            <a:ext cx="1570672" cy="101917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6500"/>
              </a:lnSpc>
            </a:pPr>
            <a:r>
              <a:rPr lang="zh-CN" altLang="en-US" sz="3600" b="1" i="0" dirty="0">
                <a:solidFill>
                  <a:srgbClr val="FF7E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Cl</a:t>
            </a:r>
            <a:endParaRPr lang="zh-CN" altLang="en-US" sz="3600" b="1" i="0" dirty="0">
              <a:solidFill>
                <a:srgbClr val="FF7E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23" name="文本18"/>
          <p:cNvSpPr txBox="1"/>
          <p:nvPr/>
        </p:nvSpPr>
        <p:spPr>
          <a:xfrm>
            <a:off x="7978140" y="4229100"/>
            <a:ext cx="596519" cy="89147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800" b="0" i="0" dirty="0">
                <a:solidFill>
                  <a:srgbClr val="FF7E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··</a:t>
            </a:r>
            <a:endParaRPr lang="zh-CN" altLang="en-US" sz="4800" b="0" i="0" dirty="0">
              <a:solidFill>
                <a:srgbClr val="FF7E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pic>
        <p:nvPicPr>
          <p:cNvPr id="24" name="文本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793" y="4695825"/>
            <a:ext cx="891476" cy="596519"/>
          </a:xfrm>
          <a:prstGeom prst="rect">
            <a:avLst/>
          </a:prstGeom>
        </p:spPr>
      </p:pic>
      <p:sp>
        <p:nvSpPr>
          <p:cNvPr id="25" name="文本20"/>
          <p:cNvSpPr txBox="1"/>
          <p:nvPr/>
        </p:nvSpPr>
        <p:spPr>
          <a:xfrm>
            <a:off x="7978140" y="4914900"/>
            <a:ext cx="596519" cy="89147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800" b="0" i="0" dirty="0">
                <a:solidFill>
                  <a:srgbClr val="FF7E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··</a:t>
            </a:r>
            <a:endParaRPr lang="zh-CN" altLang="en-US" sz="4800" b="0" i="0" dirty="0">
              <a:solidFill>
                <a:srgbClr val="FF7E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pic>
        <p:nvPicPr>
          <p:cNvPr id="26" name="文本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318" y="4714875"/>
            <a:ext cx="891476" cy="596519"/>
          </a:xfrm>
          <a:prstGeom prst="rect">
            <a:avLst/>
          </a:prstGeom>
        </p:spPr>
      </p:pic>
      <p:sp>
        <p:nvSpPr>
          <p:cNvPr id="27" name="文本22"/>
          <p:cNvSpPr txBox="1"/>
          <p:nvPr/>
        </p:nvSpPr>
        <p:spPr>
          <a:xfrm>
            <a:off x="7302818" y="4402455"/>
            <a:ext cx="600075" cy="101917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6500"/>
              </a:lnSpc>
            </a:pPr>
            <a:r>
              <a:rPr lang="zh-CN" altLang="en-US" sz="3600" b="1" i="0" dirty="0">
                <a:solidFill>
                  <a:srgbClr val="FF7E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</a:t>
            </a:r>
            <a:endParaRPr lang="zh-CN" altLang="en-US" sz="3600" b="1" i="0" dirty="0">
              <a:solidFill>
                <a:srgbClr val="FF7E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28" name="文本23"/>
          <p:cNvSpPr txBox="1"/>
          <p:nvPr/>
        </p:nvSpPr>
        <p:spPr>
          <a:xfrm>
            <a:off x="1557338" y="5349713"/>
            <a:ext cx="8525828" cy="101623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6500"/>
              </a:lnSpc>
            </a:pPr>
            <a:r>
              <a:rPr lang="zh-CN" altLang="en-US" sz="36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反应过程中为什么会出现能量的变化呢？</a:t>
            </a:r>
            <a:endParaRPr lang="zh-CN" altLang="en-US" sz="3600" b="1" i="0" dirty="0">
              <a:solidFill>
                <a:srgbClr val="00206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29" name="形状5"/>
          <p:cNvSpPr txBox="1"/>
          <p:nvPr/>
        </p:nvSpPr>
        <p:spPr>
          <a:xfrm>
            <a:off x="0" y="0"/>
            <a:ext cx="12192000" cy="899160"/>
          </a:xfrm>
          <a:prstGeom prst="rect">
            <a:avLst/>
          </a:prstGeom>
          <a:solidFill>
            <a:srgbClr val="BED6E6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0" name="文本24"/>
          <p:cNvSpPr txBox="1"/>
          <p:nvPr/>
        </p:nvSpPr>
        <p:spPr>
          <a:xfrm>
            <a:off x="3638550" y="123825"/>
            <a:ext cx="4305300" cy="71624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600" b="1" i="0" dirty="0">
                <a:solidFill>
                  <a:srgbClr val="19468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化学键的断裂和形成</a:t>
            </a:r>
            <a:endParaRPr lang="zh-CN" altLang="en-US" sz="3600" b="1" i="0" dirty="0">
              <a:solidFill>
                <a:srgbClr val="19468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8" grpId="0" animBg="1"/>
      <p:bldP spid="11" grpId="0" animBg="1"/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6" grpId="0" animBg="1"/>
      <p:bldP spid="12" grpId="0" animBg="1"/>
      <p:bldP spid="9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981200" y="723900"/>
            <a:ext cx="7052310" cy="237172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10500"/>
              </a:lnSpc>
            </a:pP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Cl</a:t>
            </a:r>
            <a:r>
              <a:rPr lang="zh-CN" altLang="en-US" sz="5850" b="1" i="0" baseline="-2500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2    </a:t>
            </a: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方正中等线简体"/>
                <a:ea typeface="方正中等线简体"/>
              </a:rPr>
              <a:t>＋</a:t>
            </a: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    H</a:t>
            </a:r>
            <a:r>
              <a:rPr lang="zh-CN" altLang="en-US" sz="5850" b="1" i="0" baseline="-2500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ZBFH"/>
                <a:ea typeface="ZBFH"/>
              </a:rPr>
              <a:t>    ==    2</a:t>
            </a: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HCl</a:t>
            </a:r>
            <a:endParaRPr lang="zh-CN" altLang="en-US" sz="4400" b="1" i="0" dirty="0">
              <a:solidFill>
                <a:srgbClr val="C000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5867400" y="1000125"/>
            <a:ext cx="879157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1" i="0" dirty="0">
                <a:solidFill>
                  <a:srgbClr val="FF0000">
                    <a:alpha val="100000"/>
                  </a:srgbClr>
                </a:solidFill>
                <a:latin typeface="华文黑体" panose="02010600040101010101" charset="-122"/>
                <a:ea typeface="华文黑体" panose="02010600040101010101" charset="-122"/>
              </a:rPr>
              <a:t>点燃</a:t>
            </a:r>
            <a:endParaRPr lang="zh-CN" altLang="en-US" sz="2400" b="1" i="0" dirty="0">
              <a:solidFill>
                <a:srgbClr val="FF0000">
                  <a:alpha val="100000"/>
                </a:srgbClr>
              </a:solidFill>
              <a:latin typeface="华文黑体" panose="02010600040101010101" charset="-122"/>
              <a:ea typeface="华文黑体" panose="02010600040101010101" charset="-122"/>
            </a:endParaRPr>
          </a:p>
        </p:txBody>
      </p:sp>
      <p:sp>
        <p:nvSpPr>
          <p:cNvPr id="4" name="形状1"/>
          <p:cNvSpPr txBox="1"/>
          <p:nvPr/>
        </p:nvSpPr>
        <p:spPr>
          <a:xfrm rot="5400000">
            <a:off x="2123123" y="3410902"/>
            <a:ext cx="1608772" cy="292418"/>
          </a:xfrm>
          <a:custGeom>
            <a:avLst/>
            <a:gdLst>
              <a:gd name="connsiteX0" fmla="*/ 1448071 w 1608772"/>
              <a:gd name="connsiteY0" fmla="*/ 0 h 292418"/>
              <a:gd name="connsiteX1" fmla="*/ 1608772 w 1608772"/>
              <a:gd name="connsiteY1" fmla="*/ 146209 h 292418"/>
              <a:gd name="connsiteX2" fmla="*/ 1448071 w 1608772"/>
              <a:gd name="connsiteY2" fmla="*/ 292418 h 292418"/>
              <a:gd name="connsiteX3" fmla="*/ 1448071 w 1608772"/>
              <a:gd name="connsiteY3" fmla="*/ 194945 h 292418"/>
              <a:gd name="connsiteX4" fmla="*/ 0 w 1608772"/>
              <a:gd name="connsiteY4" fmla="*/ 194945 h 292418"/>
              <a:gd name="connsiteX5" fmla="*/ 0 w 1608772"/>
              <a:gd name="connsiteY5" fmla="*/ 97473 h 292418"/>
              <a:gd name="connsiteX6" fmla="*/ 1448071 w 1608772"/>
              <a:gd name="connsiteY6" fmla="*/ 97473 h 292418"/>
              <a:gd name="connsiteX7" fmla="*/ 1448071 w 1608772"/>
              <a:gd name="connsiteY7" fmla="*/ 0 h 29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8772" h="292418">
                <a:moveTo>
                  <a:pt x="1448071" y="0"/>
                </a:moveTo>
                <a:lnTo>
                  <a:pt x="1608772" y="146209"/>
                </a:lnTo>
                <a:lnTo>
                  <a:pt x="1448071" y="292418"/>
                </a:lnTo>
                <a:lnTo>
                  <a:pt x="1448071" y="194945"/>
                </a:lnTo>
                <a:lnTo>
                  <a:pt x="0" y="194945"/>
                </a:lnTo>
                <a:lnTo>
                  <a:pt x="0" y="97473"/>
                </a:lnTo>
                <a:lnTo>
                  <a:pt x="1448071" y="97473"/>
                </a:lnTo>
                <a:lnTo>
                  <a:pt x="1448071" y="0"/>
                </a:lnTo>
                <a:close/>
              </a:path>
            </a:pathLst>
          </a:custGeom>
          <a:solidFill>
            <a:srgbClr val="166EE1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5" name="形状2"/>
          <p:cNvSpPr txBox="1"/>
          <p:nvPr/>
        </p:nvSpPr>
        <p:spPr>
          <a:xfrm rot="5400000">
            <a:off x="4294823" y="3410902"/>
            <a:ext cx="1608772" cy="292418"/>
          </a:xfrm>
          <a:custGeom>
            <a:avLst/>
            <a:gdLst>
              <a:gd name="connsiteX0" fmla="*/ 1448071 w 1608772"/>
              <a:gd name="connsiteY0" fmla="*/ 0 h 292418"/>
              <a:gd name="connsiteX1" fmla="*/ 1608772 w 1608772"/>
              <a:gd name="connsiteY1" fmla="*/ 146209 h 292418"/>
              <a:gd name="connsiteX2" fmla="*/ 1448071 w 1608772"/>
              <a:gd name="connsiteY2" fmla="*/ 292418 h 292418"/>
              <a:gd name="connsiteX3" fmla="*/ 1448071 w 1608772"/>
              <a:gd name="connsiteY3" fmla="*/ 194945 h 292418"/>
              <a:gd name="connsiteX4" fmla="*/ 0 w 1608772"/>
              <a:gd name="connsiteY4" fmla="*/ 194945 h 292418"/>
              <a:gd name="connsiteX5" fmla="*/ 0 w 1608772"/>
              <a:gd name="connsiteY5" fmla="*/ 97473 h 292418"/>
              <a:gd name="connsiteX6" fmla="*/ 1448071 w 1608772"/>
              <a:gd name="connsiteY6" fmla="*/ 97473 h 292418"/>
              <a:gd name="connsiteX7" fmla="*/ 1448071 w 1608772"/>
              <a:gd name="connsiteY7" fmla="*/ 0 h 29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8772" h="292418">
                <a:moveTo>
                  <a:pt x="1448071" y="0"/>
                </a:moveTo>
                <a:lnTo>
                  <a:pt x="1608772" y="146209"/>
                </a:lnTo>
                <a:lnTo>
                  <a:pt x="1448071" y="292418"/>
                </a:lnTo>
                <a:lnTo>
                  <a:pt x="1448071" y="194945"/>
                </a:lnTo>
                <a:lnTo>
                  <a:pt x="0" y="194945"/>
                </a:lnTo>
                <a:lnTo>
                  <a:pt x="0" y="97473"/>
                </a:lnTo>
                <a:lnTo>
                  <a:pt x="1448071" y="97473"/>
                </a:lnTo>
                <a:lnTo>
                  <a:pt x="1448071" y="0"/>
                </a:lnTo>
                <a:close/>
              </a:path>
            </a:pathLst>
          </a:custGeom>
          <a:solidFill>
            <a:srgbClr val="166EE1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6" name="形状3"/>
          <p:cNvSpPr txBox="1"/>
          <p:nvPr/>
        </p:nvSpPr>
        <p:spPr>
          <a:xfrm rot="16200000">
            <a:off x="7087076" y="3412331"/>
            <a:ext cx="1605915" cy="292418"/>
          </a:xfrm>
          <a:custGeom>
            <a:avLst/>
            <a:gdLst>
              <a:gd name="connsiteX0" fmla="*/ 1445214 w 1605915"/>
              <a:gd name="connsiteY0" fmla="*/ 0 h 292418"/>
              <a:gd name="connsiteX1" fmla="*/ 1605915 w 1605915"/>
              <a:gd name="connsiteY1" fmla="*/ 146209 h 292418"/>
              <a:gd name="connsiteX2" fmla="*/ 1445214 w 1605915"/>
              <a:gd name="connsiteY2" fmla="*/ 292418 h 292418"/>
              <a:gd name="connsiteX3" fmla="*/ 1445214 w 1605915"/>
              <a:gd name="connsiteY3" fmla="*/ 194945 h 292418"/>
              <a:gd name="connsiteX4" fmla="*/ 0 w 1605915"/>
              <a:gd name="connsiteY4" fmla="*/ 194945 h 292418"/>
              <a:gd name="connsiteX5" fmla="*/ 0 w 1605915"/>
              <a:gd name="connsiteY5" fmla="*/ 97473 h 292418"/>
              <a:gd name="connsiteX6" fmla="*/ 1445214 w 1605915"/>
              <a:gd name="connsiteY6" fmla="*/ 97473 h 292418"/>
              <a:gd name="connsiteX7" fmla="*/ 1445214 w 1605915"/>
              <a:gd name="connsiteY7" fmla="*/ 0 h 29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5915" h="292418">
                <a:moveTo>
                  <a:pt x="1445214" y="0"/>
                </a:moveTo>
                <a:lnTo>
                  <a:pt x="1605915" y="146209"/>
                </a:lnTo>
                <a:lnTo>
                  <a:pt x="1445214" y="292418"/>
                </a:lnTo>
                <a:lnTo>
                  <a:pt x="1445214" y="194945"/>
                </a:lnTo>
                <a:lnTo>
                  <a:pt x="0" y="194945"/>
                </a:lnTo>
                <a:lnTo>
                  <a:pt x="0" y="97473"/>
                </a:lnTo>
                <a:lnTo>
                  <a:pt x="1445214" y="97473"/>
                </a:lnTo>
                <a:lnTo>
                  <a:pt x="1445214" y="0"/>
                </a:lnTo>
                <a:close/>
              </a:path>
            </a:pathLst>
          </a:custGeom>
          <a:solidFill>
            <a:srgbClr val="166EE1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文本3"/>
          <p:cNvSpPr txBox="1"/>
          <p:nvPr/>
        </p:nvSpPr>
        <p:spPr>
          <a:xfrm>
            <a:off x="1983105" y="1733550"/>
            <a:ext cx="1756410" cy="101917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6500"/>
              </a:lnSpc>
            </a:pPr>
            <a:r>
              <a:rPr lang="zh-CN" altLang="en-US" sz="3600" b="1" i="0" dirty="0">
                <a:solidFill>
                  <a:srgbClr val="FF7E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Cl—Cl</a:t>
            </a:r>
            <a:endParaRPr lang="zh-CN" altLang="en-US" sz="3600" b="1" i="0" dirty="0">
              <a:solidFill>
                <a:srgbClr val="FF7E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8" name="文本4"/>
          <p:cNvSpPr txBox="1"/>
          <p:nvPr/>
        </p:nvSpPr>
        <p:spPr>
          <a:xfrm>
            <a:off x="3790950" y="1729740"/>
            <a:ext cx="2549842" cy="101917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6500"/>
              </a:lnSpc>
            </a:pPr>
            <a:r>
              <a:rPr lang="zh-CN" altLang="en-US" sz="3600" b="1" i="0" dirty="0">
                <a:solidFill>
                  <a:srgbClr val="FF7E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H—H</a:t>
            </a:r>
            <a:endParaRPr lang="zh-CN" altLang="en-US" sz="3600" b="1" i="0" dirty="0">
              <a:solidFill>
                <a:srgbClr val="FF7E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9" name="文本5"/>
          <p:cNvSpPr txBox="1"/>
          <p:nvPr/>
        </p:nvSpPr>
        <p:spPr>
          <a:xfrm>
            <a:off x="6743700" y="1733550"/>
            <a:ext cx="2293620" cy="120015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6500"/>
              </a:lnSpc>
            </a:pPr>
            <a:r>
              <a:rPr lang="zh-CN" altLang="en-US" sz="3600" b="1" i="0" dirty="0">
                <a:solidFill>
                  <a:srgbClr val="FF7E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H—Cl</a:t>
            </a:r>
            <a:endParaRPr lang="zh-CN" altLang="en-US" sz="3600" b="1" i="0" dirty="0">
              <a:solidFill>
                <a:srgbClr val="FF7E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pic>
        <p:nvPicPr>
          <p:cNvPr id="10" name="文本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0248" y="3194685"/>
            <a:ext cx="1097280" cy="1097280"/>
          </a:xfrm>
          <a:prstGeom prst="rect">
            <a:avLst/>
          </a:prstGeom>
        </p:spPr>
      </p:pic>
      <p:pic>
        <p:nvPicPr>
          <p:cNvPr id="11" name="文本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0" y="3194685"/>
            <a:ext cx="1097280" cy="1097280"/>
          </a:xfrm>
          <a:prstGeom prst="rect">
            <a:avLst/>
          </a:prstGeom>
        </p:spPr>
      </p:pic>
      <p:pic>
        <p:nvPicPr>
          <p:cNvPr id="12" name="文本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518" y="3194685"/>
            <a:ext cx="832748" cy="1097280"/>
          </a:xfrm>
          <a:prstGeom prst="rect">
            <a:avLst/>
          </a:prstGeom>
        </p:spPr>
      </p:pic>
      <p:sp>
        <p:nvSpPr>
          <p:cNvPr id="13" name="文本9"/>
          <p:cNvSpPr txBox="1"/>
          <p:nvPr/>
        </p:nvSpPr>
        <p:spPr>
          <a:xfrm>
            <a:off x="2143125" y="4402455"/>
            <a:ext cx="1570672" cy="101917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6500"/>
              </a:lnSpc>
            </a:pPr>
            <a:r>
              <a:rPr lang="zh-CN" altLang="en-US" sz="3600" b="1" i="0" dirty="0">
                <a:solidFill>
                  <a:srgbClr val="FF7E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Cl</a:t>
            </a:r>
            <a:endParaRPr lang="zh-CN" altLang="en-US" sz="3600" b="1" i="0" dirty="0">
              <a:solidFill>
                <a:srgbClr val="FF7E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14" name="文本10"/>
          <p:cNvSpPr txBox="1"/>
          <p:nvPr/>
        </p:nvSpPr>
        <p:spPr>
          <a:xfrm>
            <a:off x="2627947" y="4248150"/>
            <a:ext cx="596519" cy="89147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800" b="0" i="0" dirty="0">
                <a:solidFill>
                  <a:srgbClr val="FF7E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··</a:t>
            </a:r>
            <a:endParaRPr lang="zh-CN" altLang="en-US" sz="4800" b="0" i="0" dirty="0">
              <a:solidFill>
                <a:srgbClr val="FF7E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pic>
        <p:nvPicPr>
          <p:cNvPr id="15" name="文本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714875"/>
            <a:ext cx="891476" cy="596519"/>
          </a:xfrm>
          <a:prstGeom prst="rect">
            <a:avLst/>
          </a:prstGeom>
        </p:spPr>
      </p:pic>
      <p:sp>
        <p:nvSpPr>
          <p:cNvPr id="16" name="文本12"/>
          <p:cNvSpPr txBox="1"/>
          <p:nvPr/>
        </p:nvSpPr>
        <p:spPr>
          <a:xfrm>
            <a:off x="2627947" y="4933950"/>
            <a:ext cx="596519" cy="89147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800" b="0" i="0" dirty="0">
                <a:solidFill>
                  <a:srgbClr val="FF7E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··</a:t>
            </a:r>
            <a:endParaRPr lang="zh-CN" altLang="en-US" sz="4800" b="0" i="0" dirty="0">
              <a:solidFill>
                <a:srgbClr val="FF7E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17" name="文本13"/>
          <p:cNvSpPr txBox="1"/>
          <p:nvPr/>
        </p:nvSpPr>
        <p:spPr>
          <a:xfrm>
            <a:off x="2333625" y="4629150"/>
            <a:ext cx="393510" cy="89147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800" b="0" i="0" dirty="0">
                <a:solidFill>
                  <a:srgbClr val="FF7E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·</a:t>
            </a:r>
            <a:endParaRPr lang="zh-CN" altLang="en-US" sz="4800" b="0" i="0" dirty="0">
              <a:solidFill>
                <a:srgbClr val="FF7E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18" name="文本14"/>
          <p:cNvSpPr txBox="1"/>
          <p:nvPr/>
        </p:nvSpPr>
        <p:spPr>
          <a:xfrm>
            <a:off x="4791075" y="4380548"/>
            <a:ext cx="600075" cy="101917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6500"/>
              </a:lnSpc>
            </a:pPr>
            <a:r>
              <a:rPr lang="zh-CN" altLang="en-US" sz="3600" b="1" i="0" dirty="0">
                <a:solidFill>
                  <a:srgbClr val="FF7E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</a:t>
            </a:r>
            <a:endParaRPr lang="zh-CN" altLang="en-US" sz="3600" b="1" i="0" dirty="0">
              <a:solidFill>
                <a:srgbClr val="FF7E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19" name="文本15"/>
          <p:cNvSpPr txBox="1"/>
          <p:nvPr/>
        </p:nvSpPr>
        <p:spPr>
          <a:xfrm>
            <a:off x="5208270" y="4549140"/>
            <a:ext cx="393510" cy="89147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800" b="0" i="0" dirty="0">
                <a:solidFill>
                  <a:srgbClr val="FF7E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·</a:t>
            </a:r>
            <a:endParaRPr lang="zh-CN" altLang="en-US" sz="4800" b="0" i="0" dirty="0">
              <a:solidFill>
                <a:srgbClr val="FF7E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20" name="文本16"/>
          <p:cNvSpPr txBox="1"/>
          <p:nvPr/>
        </p:nvSpPr>
        <p:spPr>
          <a:xfrm>
            <a:off x="3962400" y="4700588"/>
            <a:ext cx="413004" cy="62861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FF7E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+</a:t>
            </a:r>
            <a:endParaRPr lang="zh-CN" altLang="en-US" sz="3000" b="0" i="0" dirty="0">
              <a:solidFill>
                <a:srgbClr val="FF7E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21" name="形状4"/>
          <p:cNvSpPr txBox="1"/>
          <p:nvPr/>
        </p:nvSpPr>
        <p:spPr>
          <a:xfrm flipV="1">
            <a:off x="5981700" y="5014912"/>
            <a:ext cx="928688" cy="1191"/>
          </a:xfrm>
          <a:prstGeom prst="line">
            <a:avLst/>
          </a:prstGeom>
          <a:solidFill>
            <a:srgbClr val="166EE1">
              <a:alpha val="100000"/>
            </a:srgbClr>
          </a:solidFill>
          <a:ln w="19050">
            <a:solidFill>
              <a:srgbClr val="FF7E00">
                <a:alpha val="100000"/>
              </a:srgbClr>
            </a:solidFill>
            <a:prstDash val="solid"/>
            <a:tailEnd type="arrow" w="sm" len="sm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2" name="文本17"/>
          <p:cNvSpPr txBox="1"/>
          <p:nvPr/>
        </p:nvSpPr>
        <p:spPr>
          <a:xfrm>
            <a:off x="7493318" y="4440555"/>
            <a:ext cx="1570672" cy="101917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6500"/>
              </a:lnSpc>
            </a:pPr>
            <a:r>
              <a:rPr lang="zh-CN" altLang="en-US" sz="3600" b="1" i="0" dirty="0">
                <a:solidFill>
                  <a:srgbClr val="FF7E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Cl</a:t>
            </a:r>
            <a:endParaRPr lang="zh-CN" altLang="en-US" sz="3600" b="1" i="0" dirty="0">
              <a:solidFill>
                <a:srgbClr val="FF7E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23" name="文本18"/>
          <p:cNvSpPr txBox="1"/>
          <p:nvPr/>
        </p:nvSpPr>
        <p:spPr>
          <a:xfrm>
            <a:off x="7978140" y="4286250"/>
            <a:ext cx="596519" cy="89147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800" b="0" i="0" dirty="0">
                <a:solidFill>
                  <a:srgbClr val="FF7E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··</a:t>
            </a:r>
            <a:endParaRPr lang="zh-CN" altLang="en-US" sz="4800" b="0" i="0" dirty="0">
              <a:solidFill>
                <a:srgbClr val="FF7E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pic>
        <p:nvPicPr>
          <p:cNvPr id="24" name="文本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793" y="4752975"/>
            <a:ext cx="891476" cy="596519"/>
          </a:xfrm>
          <a:prstGeom prst="rect">
            <a:avLst/>
          </a:prstGeom>
        </p:spPr>
      </p:pic>
      <p:sp>
        <p:nvSpPr>
          <p:cNvPr id="25" name="文本20"/>
          <p:cNvSpPr txBox="1"/>
          <p:nvPr/>
        </p:nvSpPr>
        <p:spPr>
          <a:xfrm>
            <a:off x="7978140" y="4972050"/>
            <a:ext cx="596519" cy="89147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800" b="0" i="0" dirty="0">
                <a:solidFill>
                  <a:srgbClr val="FF7E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··</a:t>
            </a:r>
            <a:endParaRPr lang="zh-CN" altLang="en-US" sz="4800" b="0" i="0" dirty="0">
              <a:solidFill>
                <a:srgbClr val="FF7E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pic>
        <p:nvPicPr>
          <p:cNvPr id="26" name="文本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318" y="4772025"/>
            <a:ext cx="891476" cy="596519"/>
          </a:xfrm>
          <a:prstGeom prst="rect">
            <a:avLst/>
          </a:prstGeom>
        </p:spPr>
      </p:pic>
      <p:sp>
        <p:nvSpPr>
          <p:cNvPr id="27" name="文本22"/>
          <p:cNvSpPr txBox="1"/>
          <p:nvPr/>
        </p:nvSpPr>
        <p:spPr>
          <a:xfrm>
            <a:off x="7302818" y="4459605"/>
            <a:ext cx="600075" cy="101917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6500"/>
              </a:lnSpc>
            </a:pPr>
            <a:r>
              <a:rPr lang="zh-CN" altLang="en-US" sz="3600" b="1" i="0" dirty="0">
                <a:solidFill>
                  <a:srgbClr val="FF7E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</a:t>
            </a:r>
            <a:endParaRPr lang="zh-CN" altLang="en-US" sz="3600" b="1" i="0" dirty="0">
              <a:solidFill>
                <a:srgbClr val="FF7E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pic>
        <p:nvPicPr>
          <p:cNvPr id="28" name="文本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777" y="2658427"/>
            <a:ext cx="1796895" cy="1796895"/>
          </a:xfrm>
          <a:prstGeom prst="rect">
            <a:avLst/>
          </a:prstGeom>
        </p:spPr>
      </p:pic>
      <p:pic>
        <p:nvPicPr>
          <p:cNvPr id="29" name="文本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2743200"/>
            <a:ext cx="1841655" cy="1841655"/>
          </a:xfrm>
          <a:prstGeom prst="rect">
            <a:avLst/>
          </a:prstGeom>
        </p:spPr>
      </p:pic>
      <p:pic>
        <p:nvPicPr>
          <p:cNvPr id="30" name="文本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2893" y="2788920"/>
            <a:ext cx="832748" cy="1851660"/>
          </a:xfrm>
          <a:prstGeom prst="rect">
            <a:avLst/>
          </a:prstGeom>
        </p:spPr>
      </p:pic>
      <p:sp>
        <p:nvSpPr>
          <p:cNvPr id="31" name="形状5"/>
          <p:cNvSpPr txBox="1"/>
          <p:nvPr/>
        </p:nvSpPr>
        <p:spPr>
          <a:xfrm>
            <a:off x="0" y="0"/>
            <a:ext cx="12192000" cy="899160"/>
          </a:xfrm>
          <a:prstGeom prst="rect">
            <a:avLst/>
          </a:prstGeom>
          <a:solidFill>
            <a:srgbClr val="BED6E6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2" name="文本26"/>
          <p:cNvSpPr txBox="1"/>
          <p:nvPr/>
        </p:nvSpPr>
        <p:spPr>
          <a:xfrm>
            <a:off x="1076325" y="127635"/>
            <a:ext cx="10046018" cy="77152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600" b="1" i="0" dirty="0">
                <a:solidFill>
                  <a:srgbClr val="19468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旧键断裂需要</a:t>
            </a:r>
            <a:r>
              <a:rPr lang="zh-CN" altLang="en-US" sz="3600" b="1" i="0" dirty="0">
                <a:solidFill>
                  <a:srgbClr val="FF00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吸收</a:t>
            </a:r>
            <a:r>
              <a:rPr lang="zh-CN" altLang="en-US" sz="3600" b="1" i="0" dirty="0">
                <a:solidFill>
                  <a:srgbClr val="19468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能量，新键形成会</a:t>
            </a:r>
            <a:r>
              <a:rPr lang="zh-CN" altLang="en-US" sz="3600" b="1" i="0" dirty="0">
                <a:solidFill>
                  <a:srgbClr val="FF00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放出</a:t>
            </a:r>
            <a:r>
              <a:rPr lang="zh-CN" altLang="en-US" sz="3600" b="1" i="0" dirty="0">
                <a:solidFill>
                  <a:srgbClr val="19468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能量。</a:t>
            </a:r>
            <a:endParaRPr lang="zh-CN" altLang="en-US" sz="3600" b="1" i="0" dirty="0">
              <a:solidFill>
                <a:srgbClr val="19468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899160"/>
          </a:xfrm>
          <a:prstGeom prst="rect">
            <a:avLst/>
          </a:prstGeom>
          <a:solidFill>
            <a:srgbClr val="BED6E6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2505075" y="121285"/>
            <a:ext cx="7233920" cy="71628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600" b="1" i="0" dirty="0">
                <a:solidFill>
                  <a:srgbClr val="19468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化学反应中能量变化的本质原因</a:t>
            </a:r>
            <a:endParaRPr lang="zh-CN" altLang="en-US" sz="3600" b="1" i="0" dirty="0">
              <a:solidFill>
                <a:srgbClr val="19468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457200" y="3669335"/>
            <a:ext cx="11821830" cy="7819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600"/>
              </a:lnSpc>
            </a:pPr>
            <a:r>
              <a:rPr lang="zh-CN" altLang="en-US" sz="3000" b="1" i="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</a:rPr>
              <a:t>化学键的断裂和形成</a:t>
            </a:r>
            <a:r>
              <a:rPr lang="zh-CN" altLang="en-US" sz="3000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是物质在化学反应中发生能量变化的</a:t>
            </a:r>
            <a:r>
              <a:rPr lang="zh-CN" altLang="en-US" sz="3000" b="1" i="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</a:rPr>
              <a:t>本质原因</a:t>
            </a:r>
            <a:r>
              <a:rPr lang="zh-CN" altLang="en-US" sz="3000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。</a:t>
            </a:r>
            <a:endParaRPr lang="zh-CN" altLang="en-US" sz="3000" b="1" i="0" dirty="0">
              <a:solidFill>
                <a:srgbClr val="00000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333804" y="851840"/>
            <a:ext cx="3725545" cy="84772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100"/>
              </a:lnSpc>
            </a:pPr>
            <a:r>
              <a:rPr lang="zh-CN" altLang="en-US" sz="3900" b="0" i="0" dirty="0">
                <a:solidFill>
                  <a:srgbClr val="252627">
                    <a:alpha val="100000"/>
                  </a:srgbClr>
                </a:solidFill>
                <a:latin typeface="华文新魏"/>
                <a:ea typeface="华文新魏"/>
              </a:rPr>
              <a:t>从</a:t>
            </a:r>
            <a:r>
              <a:rPr lang="zh-CN" altLang="en-US" sz="3900" b="0" i="0" dirty="0">
                <a:solidFill>
                  <a:srgbClr val="FF0000">
                    <a:alpha val="100000"/>
                  </a:srgbClr>
                </a:solidFill>
                <a:latin typeface="华文新魏"/>
                <a:ea typeface="华文新魏"/>
              </a:rPr>
              <a:t>微观</a:t>
            </a:r>
            <a:r>
              <a:rPr lang="zh-CN" altLang="en-US" sz="3900" b="0" i="0" dirty="0">
                <a:solidFill>
                  <a:srgbClr val="252627">
                    <a:alpha val="100000"/>
                  </a:srgbClr>
                </a:solidFill>
                <a:latin typeface="华文新魏"/>
                <a:ea typeface="华文新魏"/>
              </a:rPr>
              <a:t>上看：</a:t>
            </a:r>
            <a:endParaRPr lang="zh-CN" altLang="en-US" sz="3900" b="0" i="0" dirty="0">
              <a:solidFill>
                <a:srgbClr val="252627">
                  <a:alpha val="100000"/>
                </a:srgbClr>
              </a:solidFill>
              <a:latin typeface="华文新魏"/>
              <a:ea typeface="华文新魏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2505075" y="2149793"/>
            <a:ext cx="9616440" cy="101625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6500"/>
              </a:lnSpc>
            </a:pPr>
            <a:r>
              <a:rPr lang="zh-CN" altLang="en-US" sz="3000" b="1" i="0" dirty="0">
                <a:solidFill>
                  <a:srgbClr val="7030A0">
                    <a:alpha val="100000"/>
                  </a:srgbClr>
                </a:solidFill>
                <a:latin typeface="等线"/>
                <a:ea typeface="等线"/>
              </a:rPr>
              <a:t>反应物断键吸收的总能量 </a:t>
            </a:r>
            <a:r>
              <a:rPr lang="zh-CN" altLang="en-US" sz="3600" b="1" i="0" dirty="0">
                <a:solidFill>
                  <a:srgbClr val="FF0000">
                    <a:alpha val="100000"/>
                  </a:srgbClr>
                </a:solidFill>
                <a:latin typeface="等线"/>
                <a:ea typeface="等线"/>
              </a:rPr>
              <a:t>&gt; </a:t>
            </a:r>
            <a:r>
              <a:rPr lang="zh-CN" altLang="en-US" sz="3000" b="1" i="0" dirty="0">
                <a:solidFill>
                  <a:srgbClr val="7030A0">
                    <a:alpha val="100000"/>
                  </a:srgbClr>
                </a:solidFill>
                <a:latin typeface="等线"/>
                <a:ea typeface="等线"/>
              </a:rPr>
              <a:t>生成物成键放出的总能量</a:t>
            </a:r>
            <a:endParaRPr lang="zh-CN" altLang="en-US" sz="3000" b="1" i="0" dirty="0">
              <a:solidFill>
                <a:srgbClr val="7030A0">
                  <a:alpha val="100000"/>
                </a:srgbClr>
              </a:solidFill>
              <a:latin typeface="等线"/>
              <a:ea typeface="等线"/>
            </a:endParaRPr>
          </a:p>
        </p:txBody>
      </p:sp>
      <p:sp>
        <p:nvSpPr>
          <p:cNvPr id="7" name="文本5"/>
          <p:cNvSpPr txBox="1"/>
          <p:nvPr/>
        </p:nvSpPr>
        <p:spPr>
          <a:xfrm>
            <a:off x="2505075" y="1410653"/>
            <a:ext cx="9324023" cy="10191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6500"/>
              </a:lnSpc>
            </a:pPr>
            <a:r>
              <a:rPr lang="zh-CN" altLang="en-US" sz="3000" b="1" i="0" dirty="0">
                <a:solidFill>
                  <a:srgbClr val="7030A0">
                    <a:alpha val="100000"/>
                  </a:srgbClr>
                </a:solidFill>
                <a:latin typeface="等线"/>
                <a:ea typeface="等线"/>
              </a:rPr>
              <a:t>反应物断键吸收的总能量 </a:t>
            </a:r>
            <a:r>
              <a:rPr lang="zh-CN" altLang="en-US" sz="3600" b="1" i="0" dirty="0">
                <a:solidFill>
                  <a:srgbClr val="FF0000">
                    <a:alpha val="100000"/>
                  </a:srgbClr>
                </a:solidFill>
                <a:latin typeface="等线"/>
                <a:ea typeface="等线"/>
              </a:rPr>
              <a:t>&lt;</a:t>
            </a:r>
            <a:r>
              <a:rPr lang="zh-CN" altLang="en-US" sz="3000" b="1" i="0" dirty="0">
                <a:solidFill>
                  <a:srgbClr val="7030A0">
                    <a:alpha val="100000"/>
                  </a:srgbClr>
                </a:solidFill>
                <a:latin typeface="等线"/>
                <a:ea typeface="等线"/>
              </a:rPr>
              <a:t> 生成物成键放出的总能量</a:t>
            </a:r>
            <a:endParaRPr lang="zh-CN" altLang="en-US" sz="3000" b="1" i="0" dirty="0">
              <a:solidFill>
                <a:srgbClr val="7030A0">
                  <a:alpha val="100000"/>
                </a:srgbClr>
              </a:solidFill>
              <a:latin typeface="等线"/>
              <a:ea typeface="等线"/>
            </a:endParaRPr>
          </a:p>
        </p:txBody>
      </p:sp>
      <p:sp>
        <p:nvSpPr>
          <p:cNvPr id="8" name="文本6"/>
          <p:cNvSpPr txBox="1"/>
          <p:nvPr/>
        </p:nvSpPr>
        <p:spPr>
          <a:xfrm>
            <a:off x="662940" y="2292668"/>
            <a:ext cx="2298382" cy="87862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400"/>
              </a:lnSpc>
            </a:pPr>
            <a:r>
              <a:rPr lang="zh-CN" altLang="en-US" sz="3000" b="1" i="0" dirty="0">
                <a:solidFill>
                  <a:srgbClr val="7030A0">
                    <a:alpha val="100000"/>
                  </a:srgbClr>
                </a:solidFill>
                <a:latin typeface="等线"/>
                <a:ea typeface="等线"/>
              </a:rPr>
              <a:t>吸热反应：</a:t>
            </a:r>
            <a:endParaRPr lang="zh-CN" altLang="en-US" sz="3000" b="1" i="0" dirty="0">
              <a:solidFill>
                <a:srgbClr val="7030A0">
                  <a:alpha val="100000"/>
                </a:srgbClr>
              </a:solidFill>
              <a:latin typeface="等线"/>
              <a:ea typeface="等线"/>
            </a:endParaRPr>
          </a:p>
        </p:txBody>
      </p:sp>
      <p:sp>
        <p:nvSpPr>
          <p:cNvPr id="9" name="文本7"/>
          <p:cNvSpPr txBox="1"/>
          <p:nvPr/>
        </p:nvSpPr>
        <p:spPr>
          <a:xfrm>
            <a:off x="638175" y="1553528"/>
            <a:ext cx="2346960" cy="87862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400"/>
              </a:lnSpc>
            </a:pPr>
            <a:r>
              <a:rPr lang="zh-CN" altLang="en-US" sz="3000" b="1" i="0" dirty="0">
                <a:solidFill>
                  <a:srgbClr val="7030A0">
                    <a:alpha val="100000"/>
                  </a:srgbClr>
                </a:solidFill>
                <a:latin typeface="等线"/>
                <a:ea typeface="等线"/>
              </a:rPr>
              <a:t>放热反应：</a:t>
            </a:r>
            <a:endParaRPr lang="zh-CN" altLang="en-US" sz="3000" b="1" i="0" dirty="0">
              <a:solidFill>
                <a:srgbClr val="7030A0">
                  <a:alpha val="100000"/>
                </a:srgbClr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 animBg="1"/>
      <p:bldP spid="8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899160"/>
          </a:xfrm>
          <a:prstGeom prst="rect">
            <a:avLst/>
          </a:prstGeom>
          <a:solidFill>
            <a:srgbClr val="BED6E6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390525" y="1009650"/>
            <a:ext cx="11597640" cy="104763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键能的定义：</a:t>
            </a:r>
            <a:r>
              <a:rPr lang="zh-CN" altLang="en-US" sz="2800" b="0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断开气态物质中1mol某种共价键生成气态原子需要吸收的能量。</a:t>
            </a:r>
            <a:endParaRPr lang="zh-CN" altLang="en-US" sz="2800" b="0" i="0" dirty="0">
              <a:solidFill>
                <a:srgbClr val="00206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924197" y="4787071"/>
            <a:ext cx="8830089" cy="7137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1、共价键的键能越大，该共价键越牢固。</a:t>
            </a:r>
            <a:endParaRPr lang="zh-CN" altLang="en-US" sz="2800" b="1" i="0" dirty="0">
              <a:solidFill>
                <a:srgbClr val="00206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5741" y="1710389"/>
            <a:ext cx="6380449" cy="2989441"/>
          </a:xfrm>
          <a:prstGeom prst="rect">
            <a:avLst/>
          </a:prstGeom>
        </p:spPr>
      </p:pic>
      <p:sp>
        <p:nvSpPr>
          <p:cNvPr id="6" name="文本3"/>
          <p:cNvSpPr txBox="1"/>
          <p:nvPr/>
        </p:nvSpPr>
        <p:spPr>
          <a:xfrm>
            <a:off x="924196" y="5310291"/>
            <a:ext cx="10314807" cy="114460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2、断开1mol某化学键所需的能量与形成1mol该化学键放出的能量相等。</a:t>
            </a:r>
            <a:endParaRPr lang="zh-CN" altLang="en-US" sz="2800" b="1" i="0" dirty="0">
              <a:solidFill>
                <a:srgbClr val="00206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pic>
        <p:nvPicPr>
          <p:cNvPr id="7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700" y="11645900"/>
            <a:ext cx="330200" cy="241300"/>
          </a:xfrm>
          <a:prstGeom prst="rect">
            <a:avLst/>
          </a:prstGeom>
        </p:spPr>
      </p:pic>
      <p:sp>
        <p:nvSpPr>
          <p:cNvPr id="8" name="文本4"/>
          <p:cNvSpPr txBox="1"/>
          <p:nvPr/>
        </p:nvSpPr>
        <p:spPr>
          <a:xfrm>
            <a:off x="4171950" y="137160"/>
            <a:ext cx="3419475" cy="80962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600" b="1" i="0" dirty="0">
                <a:solidFill>
                  <a:srgbClr val="19468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共价键的键能</a:t>
            </a:r>
            <a:endParaRPr lang="zh-CN" altLang="en-US" sz="3600" b="1" i="0" dirty="0">
              <a:solidFill>
                <a:srgbClr val="19468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-47625"/>
            <a:ext cx="12192000" cy="899160"/>
          </a:xfrm>
          <a:prstGeom prst="rect">
            <a:avLst/>
          </a:prstGeom>
          <a:solidFill>
            <a:srgbClr val="BED6E6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3" name="组合1"/>
          <p:cNvGrpSpPr/>
          <p:nvPr/>
        </p:nvGrpSpPr>
        <p:grpSpPr>
          <a:xfrm>
            <a:off x="8629650" y="347662"/>
            <a:ext cx="3459455" cy="2761362"/>
            <a:chOff x="0" y="0"/>
            <a:chExt cx="3459455" cy="2761362"/>
          </a:xfrm>
        </p:grpSpPr>
        <p:pic>
          <p:nvPicPr>
            <p:cNvPr id="4" name="图片1"/>
            <p:cNvPicPr>
              <a:picLocks noChangeAspect="1"/>
            </p:cNvPicPr>
            <p:nvPr/>
          </p:nvPicPr>
          <p:blipFill>
            <a:blip r:embed="rId1"/>
            <a:srcRect l="1048" t="16044" r="51573" b="23507"/>
            <a:stretch>
              <a:fillRect/>
            </a:stretch>
          </p:blipFill>
          <p:spPr>
            <a:xfrm>
              <a:off x="0" y="0"/>
              <a:ext cx="3459455" cy="2070168"/>
            </a:xfrm>
            <a:prstGeom prst="rect">
              <a:avLst/>
            </a:prstGeom>
          </p:spPr>
        </p:pic>
        <p:pic>
          <p:nvPicPr>
            <p:cNvPr id="5" name="图片2"/>
            <p:cNvPicPr>
              <a:picLocks noChangeAspect="1"/>
            </p:cNvPicPr>
            <p:nvPr/>
          </p:nvPicPr>
          <p:blipFill>
            <a:blip r:embed="rId1"/>
            <a:srcRect l="51573" t="56716" r="1048" b="23134"/>
            <a:stretch>
              <a:fillRect/>
            </a:stretch>
          </p:blipFill>
          <p:spPr>
            <a:xfrm>
              <a:off x="1" y="2070167"/>
              <a:ext cx="3459454" cy="691195"/>
            </a:xfrm>
            <a:prstGeom prst="rect">
              <a:avLst/>
            </a:prstGeom>
          </p:spPr>
        </p:pic>
      </p:grpSp>
      <p:sp>
        <p:nvSpPr>
          <p:cNvPr id="6" name="文本1"/>
          <p:cNvSpPr txBox="1"/>
          <p:nvPr/>
        </p:nvSpPr>
        <p:spPr>
          <a:xfrm>
            <a:off x="1638300" y="449805"/>
            <a:ext cx="6538194" cy="1415709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10500"/>
              </a:lnSpc>
            </a:pP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Cl</a:t>
            </a:r>
            <a:r>
              <a:rPr lang="zh-CN" altLang="en-US" sz="5850" b="1" i="0" baseline="-2500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2     </a:t>
            </a: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方正中等线简体"/>
                <a:ea typeface="方正中等线简体"/>
              </a:rPr>
              <a:t>＋</a:t>
            </a: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 H</a:t>
            </a:r>
            <a:r>
              <a:rPr lang="zh-CN" altLang="en-US" sz="5850" b="1" i="0" baseline="-2500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ZBFH"/>
                <a:ea typeface="ZBFH"/>
              </a:rPr>
              <a:t>  =  2</a:t>
            </a:r>
            <a:r>
              <a:rPr lang="zh-CN" altLang="en-US" sz="44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HCl</a:t>
            </a:r>
            <a:endParaRPr lang="zh-CN" altLang="en-US" sz="4400" b="1" i="0" dirty="0">
              <a:solidFill>
                <a:srgbClr val="C000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7" name="文本2"/>
          <p:cNvSpPr txBox="1"/>
          <p:nvPr/>
        </p:nvSpPr>
        <p:spPr>
          <a:xfrm>
            <a:off x="3539094" y="-123825"/>
            <a:ext cx="5372833" cy="111383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6500"/>
              </a:lnSpc>
            </a:pPr>
            <a:r>
              <a:rPr lang="zh-CN" altLang="en-US" sz="36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用键能估算反应的</a:t>
            </a:r>
            <a:r>
              <a:rPr lang="zh-CN" altLang="en-US" sz="3600" b="1" i="0" dirty="0">
                <a:solidFill>
                  <a:srgbClr val="00206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Δ</a:t>
            </a:r>
            <a:r>
              <a:rPr lang="zh-CN" altLang="en-US" sz="3600" b="1" i="1" dirty="0">
                <a:solidFill>
                  <a:srgbClr val="00206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</a:t>
            </a:r>
            <a:endParaRPr lang="zh-CN" altLang="en-US" sz="3600" b="1" i="1" dirty="0">
              <a:solidFill>
                <a:srgbClr val="00206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8" name="文本3"/>
          <p:cNvSpPr txBox="1"/>
          <p:nvPr/>
        </p:nvSpPr>
        <p:spPr>
          <a:xfrm>
            <a:off x="3963957" y="5202404"/>
            <a:ext cx="4861972" cy="7137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863.6kJ 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－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 679.1kJ =184.5kJ </a:t>
            </a:r>
            <a:endParaRPr lang="zh-CN" altLang="en-US" sz="2800" b="1" i="0" dirty="0">
              <a:solidFill>
                <a:srgbClr val="0000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9" name="文本4"/>
          <p:cNvSpPr txBox="1"/>
          <p:nvPr/>
        </p:nvSpPr>
        <p:spPr>
          <a:xfrm>
            <a:off x="1154082" y="5289372"/>
            <a:ext cx="4269316" cy="7137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该反应放出能量:</a:t>
            </a:r>
            <a:endParaRPr lang="zh-CN" altLang="en-US" sz="2800" b="1" i="0" dirty="0">
              <a:solidFill>
                <a:srgbClr val="00206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0" name="文本5"/>
          <p:cNvSpPr txBox="1"/>
          <p:nvPr/>
        </p:nvSpPr>
        <p:spPr>
          <a:xfrm>
            <a:off x="410845" y="5843270"/>
            <a:ext cx="11781155" cy="10407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</a:rPr>
              <a:t>热化学方程式：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Cl</a:t>
            </a:r>
            <a:r>
              <a:rPr lang="zh-CN" altLang="en-US" sz="4255" b="1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(g) 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＋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</a:t>
            </a:r>
            <a:r>
              <a:rPr lang="zh-CN" altLang="en-US" sz="4255" b="1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(g)===2HCl(g)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　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Δ</a:t>
            </a:r>
            <a:r>
              <a:rPr lang="zh-CN" altLang="en-US" sz="3200" b="1" i="1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＝－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184.5kJ·mol</a:t>
            </a:r>
            <a:r>
              <a:rPr lang="zh-CN" altLang="en-US" sz="4255" b="1" i="0" baseline="3000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－</a:t>
            </a:r>
            <a:r>
              <a:rPr lang="zh-CN" altLang="en-US" sz="4255" b="1" i="0" baseline="30000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1</a:t>
            </a:r>
            <a:endParaRPr lang="zh-CN" altLang="en-US" sz="4255" b="1" i="0" baseline="30000" dirty="0">
              <a:solidFill>
                <a:srgbClr val="0000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11" name="文本6"/>
          <p:cNvSpPr txBox="1"/>
          <p:nvPr/>
        </p:nvSpPr>
        <p:spPr>
          <a:xfrm>
            <a:off x="5111028" y="694826"/>
            <a:ext cx="879157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1" i="0" dirty="0">
                <a:solidFill>
                  <a:srgbClr val="FF0000">
                    <a:alpha val="100000"/>
                  </a:srgbClr>
                </a:solidFill>
                <a:latin typeface="华文黑体" panose="02010600040101010101" charset="-122"/>
                <a:ea typeface="华文黑体" panose="02010600040101010101" charset="-122"/>
              </a:rPr>
              <a:t>点燃</a:t>
            </a:r>
            <a:endParaRPr lang="zh-CN" altLang="en-US" sz="2400" b="1" i="0" dirty="0">
              <a:solidFill>
                <a:srgbClr val="FF0000">
                  <a:alpha val="100000"/>
                </a:srgbClr>
              </a:solidFill>
              <a:latin typeface="华文黑体" panose="02010600040101010101" charset="-122"/>
              <a:ea typeface="华文黑体" panose="02010600040101010101" charset="-122"/>
            </a:endParaRPr>
          </a:p>
        </p:txBody>
      </p:sp>
      <p:sp>
        <p:nvSpPr>
          <p:cNvPr id="12" name="文本7"/>
          <p:cNvSpPr txBox="1"/>
          <p:nvPr/>
        </p:nvSpPr>
        <p:spPr>
          <a:xfrm>
            <a:off x="760198" y="1978796"/>
            <a:ext cx="8927471" cy="93345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6700"/>
              </a:lnSpc>
              <a:buFont typeface="Arial" panose="020B0604020202090204"/>
              <a:buChar char=" "/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 1mol Cl</a:t>
            </a:r>
            <a:r>
              <a:rPr lang="zh-CN" altLang="en-US" sz="3725" b="1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分子中的化学键断裂</a:t>
            </a:r>
            <a:r>
              <a:rPr lang="zh-CN" altLang="en-US" sz="2800" b="1" i="0" dirty="0">
                <a:solidFill>
                  <a:srgbClr val="0000FF">
                    <a:alpha val="100000"/>
                  </a:srgbClr>
                </a:solidFill>
                <a:latin typeface="宋体"/>
                <a:ea typeface="宋体"/>
              </a:rPr>
              <a:t>吸收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_____________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；</a:t>
            </a:r>
            <a:endParaRPr lang="zh-CN" altLang="en-US" sz="2800" b="1" i="0" dirty="0">
              <a:solidFill>
                <a:srgbClr val="000000">
                  <a:alpha val="100000"/>
                </a:srgbClr>
              </a:solidFill>
              <a:latin typeface="宋体"/>
              <a:ea typeface="宋体"/>
            </a:endParaRPr>
          </a:p>
        </p:txBody>
      </p:sp>
      <p:sp>
        <p:nvSpPr>
          <p:cNvPr id="13" name="文本8"/>
          <p:cNvSpPr txBox="1"/>
          <p:nvPr/>
        </p:nvSpPr>
        <p:spPr>
          <a:xfrm>
            <a:off x="760546" y="2604075"/>
            <a:ext cx="8723948" cy="91591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6700"/>
              </a:lnSpc>
              <a:buFont typeface="Arial" panose="020B0604020202090204"/>
              <a:buChar char=" "/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 1mol H</a:t>
            </a:r>
            <a:r>
              <a:rPr lang="zh-CN" altLang="en-US" sz="3725" b="1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分子中的化学键断裂</a:t>
            </a:r>
            <a:r>
              <a:rPr lang="zh-CN" altLang="en-US" sz="2800" b="1" i="0" dirty="0">
                <a:solidFill>
                  <a:srgbClr val="0000FF">
                    <a:alpha val="100000"/>
                  </a:srgbClr>
                </a:solidFill>
                <a:latin typeface="宋体"/>
                <a:ea typeface="宋体"/>
              </a:rPr>
              <a:t>吸收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_____________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；</a:t>
            </a:r>
            <a:endParaRPr lang="zh-CN" altLang="en-US" sz="2800" b="1" i="0" dirty="0">
              <a:solidFill>
                <a:srgbClr val="000000">
                  <a:alpha val="100000"/>
                </a:srgbClr>
              </a:solidFill>
              <a:latin typeface="宋体"/>
              <a:ea typeface="宋体"/>
            </a:endParaRPr>
          </a:p>
        </p:txBody>
      </p:sp>
      <p:sp>
        <p:nvSpPr>
          <p:cNvPr id="14" name="文本9"/>
          <p:cNvSpPr txBox="1"/>
          <p:nvPr/>
        </p:nvSpPr>
        <p:spPr>
          <a:xfrm>
            <a:off x="6648450" y="2190690"/>
            <a:ext cx="2703037" cy="7137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242.7 kJ</a:t>
            </a:r>
            <a:endParaRPr lang="zh-CN" altLang="en-US" sz="2800" b="1" i="0" dirty="0">
              <a:solidFill>
                <a:srgbClr val="C000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15" name="文本10"/>
          <p:cNvSpPr txBox="1"/>
          <p:nvPr/>
        </p:nvSpPr>
        <p:spPr>
          <a:xfrm>
            <a:off x="6648450" y="2795588"/>
            <a:ext cx="2703037" cy="7137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436.4 kJ</a:t>
            </a:r>
            <a:endParaRPr lang="zh-CN" altLang="en-US" sz="2800" b="1" i="0" dirty="0">
              <a:solidFill>
                <a:srgbClr val="C000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16" name="文本11"/>
          <p:cNvSpPr txBox="1"/>
          <p:nvPr/>
        </p:nvSpPr>
        <p:spPr>
          <a:xfrm>
            <a:off x="876300" y="3811858"/>
            <a:ext cx="9983588" cy="92916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  <a:buFont typeface="Arial" panose="020B0604020202090204"/>
              <a:buChar char=" "/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2mol HCl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分子中的化学键形成</a:t>
            </a:r>
            <a:r>
              <a:rPr lang="zh-CN" altLang="en-US" sz="2800" b="1" i="0" dirty="0">
                <a:solidFill>
                  <a:srgbClr val="0000FF">
                    <a:alpha val="100000"/>
                  </a:srgbClr>
                </a:solidFill>
                <a:latin typeface="宋体"/>
                <a:ea typeface="宋体"/>
              </a:rPr>
              <a:t>释放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______________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；</a:t>
            </a:r>
            <a:endParaRPr lang="zh-CN" altLang="en-US" sz="2800" b="1" i="0" dirty="0">
              <a:solidFill>
                <a:srgbClr val="000000">
                  <a:alpha val="100000"/>
                </a:srgbClr>
              </a:solidFill>
              <a:latin typeface="宋体"/>
              <a:ea typeface="宋体"/>
            </a:endParaRPr>
          </a:p>
        </p:txBody>
      </p:sp>
      <p:sp>
        <p:nvSpPr>
          <p:cNvPr id="17" name="文本12"/>
          <p:cNvSpPr txBox="1"/>
          <p:nvPr/>
        </p:nvSpPr>
        <p:spPr>
          <a:xfrm>
            <a:off x="800100" y="1742710"/>
            <a:ext cx="2202709" cy="7752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方正中等线简体"/>
                <a:ea typeface="方正中等线简体"/>
              </a:rPr>
              <a:t>断键吸热：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方正中等线简体"/>
              <a:ea typeface="方正中等线简体"/>
            </a:endParaRPr>
          </a:p>
        </p:txBody>
      </p:sp>
      <p:sp>
        <p:nvSpPr>
          <p:cNvPr id="18" name="文本13"/>
          <p:cNvSpPr txBox="1"/>
          <p:nvPr/>
        </p:nvSpPr>
        <p:spPr>
          <a:xfrm>
            <a:off x="2590800" y="1666875"/>
            <a:ext cx="7016637" cy="7137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宋体"/>
                <a:ea typeface="宋体"/>
              </a:rPr>
              <a:t>＝</a:t>
            </a: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(242.7+436.4) kJ=679.1 kJ</a:t>
            </a:r>
            <a:endParaRPr lang="zh-CN" altLang="en-US" sz="2800" b="1" i="0" dirty="0">
              <a:solidFill>
                <a:srgbClr val="C000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19" name="文本14"/>
          <p:cNvSpPr txBox="1"/>
          <p:nvPr/>
        </p:nvSpPr>
        <p:spPr>
          <a:xfrm>
            <a:off x="800100" y="3485263"/>
            <a:ext cx="2202709" cy="7752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方正中等线简体"/>
                <a:ea typeface="方正中等线简体"/>
              </a:rPr>
              <a:t>成键放热：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方正中等线简体"/>
              <a:ea typeface="方正中等线简体"/>
            </a:endParaRPr>
          </a:p>
        </p:txBody>
      </p:sp>
      <p:sp>
        <p:nvSpPr>
          <p:cNvPr id="20" name="文本15"/>
          <p:cNvSpPr txBox="1"/>
          <p:nvPr/>
        </p:nvSpPr>
        <p:spPr>
          <a:xfrm>
            <a:off x="2676525" y="3472160"/>
            <a:ext cx="3198674" cy="7137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= 863.6 kJ</a:t>
            </a:r>
            <a:endParaRPr lang="zh-CN" altLang="en-US" sz="2800" b="1" i="0" dirty="0">
              <a:solidFill>
                <a:srgbClr val="C000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21" name="文本16"/>
          <p:cNvSpPr txBox="1"/>
          <p:nvPr/>
        </p:nvSpPr>
        <p:spPr>
          <a:xfrm>
            <a:off x="6753225" y="3920443"/>
            <a:ext cx="1932072" cy="71256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2*431.8 kJ</a:t>
            </a:r>
            <a:endParaRPr lang="zh-CN" altLang="en-US" sz="2800" b="1" i="0" dirty="0">
              <a:solidFill>
                <a:srgbClr val="C000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22" name="文本17"/>
          <p:cNvSpPr txBox="1"/>
          <p:nvPr/>
        </p:nvSpPr>
        <p:spPr>
          <a:xfrm>
            <a:off x="886607" y="4562475"/>
            <a:ext cx="11305393" cy="7752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C00000">
                    <a:alpha val="100000"/>
                  </a:srgbClr>
                </a:solidFill>
                <a:latin typeface="宋体"/>
                <a:ea typeface="宋体"/>
              </a:rPr>
              <a:t>★首先确定该反应为</a:t>
            </a:r>
            <a:r>
              <a:rPr lang="zh-CN" altLang="en-US" sz="32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_________</a:t>
            </a:r>
            <a:r>
              <a:rPr lang="zh-CN" altLang="en-US" sz="3200" b="1" i="0" dirty="0">
                <a:solidFill>
                  <a:srgbClr val="C00000">
                    <a:alpha val="100000"/>
                  </a:srgbClr>
                </a:solidFill>
                <a:latin typeface="宋体"/>
                <a:ea typeface="宋体"/>
              </a:rPr>
              <a:t>，</a:t>
            </a:r>
            <a:r>
              <a:rPr lang="zh-CN" altLang="en-US" sz="3200" b="1" i="0" dirty="0">
                <a:solidFill>
                  <a:srgbClr val="7030A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 </a:t>
            </a:r>
            <a:r>
              <a:rPr lang="zh-CN" altLang="en-US" sz="32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Δ</a:t>
            </a:r>
            <a:r>
              <a:rPr lang="zh-CN" altLang="en-US" sz="3200" b="1" i="1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</a:t>
            </a:r>
            <a:r>
              <a:rPr lang="zh-CN" altLang="en-US" sz="3200" b="1" i="0" dirty="0">
                <a:solidFill>
                  <a:srgbClr val="C00000">
                    <a:alpha val="100000"/>
                  </a:srgbClr>
                </a:solidFill>
                <a:latin typeface="宋体"/>
                <a:ea typeface="宋体"/>
              </a:rPr>
              <a:t>的符号为</a:t>
            </a:r>
            <a:r>
              <a:rPr lang="zh-CN" altLang="en-US" sz="32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_____</a:t>
            </a:r>
            <a:r>
              <a:rPr lang="zh-CN" altLang="en-US" sz="3200" b="1" i="0" dirty="0">
                <a:solidFill>
                  <a:srgbClr val="C00000">
                    <a:alpha val="100000"/>
                  </a:srgbClr>
                </a:solidFill>
                <a:latin typeface="宋体"/>
                <a:ea typeface="宋体"/>
              </a:rPr>
              <a:t>。</a:t>
            </a:r>
            <a:endParaRPr lang="zh-CN" altLang="en-US" sz="3200" b="1" i="0" dirty="0">
              <a:solidFill>
                <a:srgbClr val="C00000">
                  <a:alpha val="100000"/>
                </a:srgbClr>
              </a:solidFill>
              <a:latin typeface="宋体"/>
              <a:ea typeface="宋体"/>
            </a:endParaRPr>
          </a:p>
        </p:txBody>
      </p:sp>
      <p:sp>
        <p:nvSpPr>
          <p:cNvPr id="23" name="文本18"/>
          <p:cNvSpPr txBox="1"/>
          <p:nvPr/>
        </p:nvSpPr>
        <p:spPr>
          <a:xfrm>
            <a:off x="4699635" y="4514097"/>
            <a:ext cx="2792575" cy="7752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C00000">
                    <a:alpha val="100000"/>
                  </a:srgbClr>
                </a:solidFill>
                <a:latin typeface="宋体"/>
                <a:ea typeface="宋体"/>
              </a:rPr>
              <a:t>放热反应</a:t>
            </a:r>
            <a:endParaRPr lang="zh-CN" altLang="en-US" sz="3200" b="1" i="0" dirty="0">
              <a:solidFill>
                <a:srgbClr val="C00000">
                  <a:alpha val="100000"/>
                </a:srgbClr>
              </a:solidFill>
              <a:latin typeface="宋体"/>
              <a:ea typeface="宋体"/>
            </a:endParaRPr>
          </a:p>
        </p:txBody>
      </p:sp>
      <p:sp>
        <p:nvSpPr>
          <p:cNvPr id="24" name="文本19"/>
          <p:cNvSpPr txBox="1"/>
          <p:nvPr/>
        </p:nvSpPr>
        <p:spPr>
          <a:xfrm>
            <a:off x="9484494" y="4514097"/>
            <a:ext cx="868416" cy="7752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C0000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-</a:t>
            </a:r>
            <a:endParaRPr lang="zh-CN" altLang="en-US" sz="3200" b="1" i="0" dirty="0">
              <a:solidFill>
                <a:srgbClr val="C0000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9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914525" y="851535"/>
            <a:ext cx="9159240" cy="157543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华文中宋"/>
                <a:ea typeface="华文中宋"/>
              </a:rPr>
              <a:t>已知H</a:t>
            </a:r>
            <a:r>
              <a:rPr lang="zh-CN" altLang="en-US" sz="3725" b="1" i="0" baseline="-25000" dirty="0">
                <a:solidFill>
                  <a:srgbClr val="000000">
                    <a:alpha val="100000"/>
                  </a:srgbClr>
                </a:solidFill>
                <a:latin typeface="华文中宋"/>
                <a:ea typeface="华文中宋"/>
              </a:rPr>
              <a:t>2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华文中宋"/>
                <a:ea typeface="华文中宋"/>
              </a:rPr>
              <a:t>键能：436kJ/mol，O</a:t>
            </a:r>
            <a:r>
              <a:rPr lang="zh-CN" altLang="en-US" sz="3725" b="1" i="0" baseline="-25000" dirty="0">
                <a:solidFill>
                  <a:srgbClr val="000000">
                    <a:alpha val="100000"/>
                  </a:srgbClr>
                </a:solidFill>
                <a:latin typeface="华文中宋"/>
                <a:ea typeface="华文中宋"/>
              </a:rPr>
              <a:t>2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华文中宋"/>
                <a:ea typeface="华文中宋"/>
              </a:rPr>
              <a:t>的键能：496 kJ/mol，水分子中的H-O键能463 kJ/mol，试写出2H</a:t>
            </a:r>
            <a:r>
              <a:rPr lang="zh-CN" altLang="en-US" sz="3725" b="1" i="0" baseline="-25000" dirty="0">
                <a:solidFill>
                  <a:srgbClr val="000000">
                    <a:alpha val="100000"/>
                  </a:srgbClr>
                </a:solidFill>
                <a:latin typeface="华文中宋"/>
                <a:ea typeface="华文中宋"/>
              </a:rPr>
              <a:t>2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华文中宋"/>
                <a:ea typeface="华文中宋"/>
              </a:rPr>
              <a:t>（g）+ O</a:t>
            </a:r>
            <a:r>
              <a:rPr lang="zh-CN" altLang="en-US" sz="3725" b="1" i="0" baseline="-25000" dirty="0">
                <a:solidFill>
                  <a:srgbClr val="000000">
                    <a:alpha val="100000"/>
                  </a:srgbClr>
                </a:solidFill>
                <a:latin typeface="华文中宋"/>
                <a:ea typeface="华文中宋"/>
              </a:rPr>
              <a:t>2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华文中宋"/>
                <a:ea typeface="华文中宋"/>
              </a:rPr>
              <a:t> （g） =2H</a:t>
            </a:r>
            <a:r>
              <a:rPr lang="zh-CN" altLang="en-US" sz="3725" b="1" i="0" baseline="-25000" dirty="0">
                <a:solidFill>
                  <a:srgbClr val="000000">
                    <a:alpha val="100000"/>
                  </a:srgbClr>
                </a:solidFill>
                <a:latin typeface="华文中宋"/>
                <a:ea typeface="华文中宋"/>
              </a:rPr>
              <a:t>2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华文中宋"/>
                <a:ea typeface="华文中宋"/>
              </a:rPr>
              <a:t>O （g）的热化学方程式。</a:t>
            </a:r>
            <a:endParaRPr lang="zh-CN" altLang="en-US" sz="2800" b="1" i="0" dirty="0">
              <a:solidFill>
                <a:srgbClr val="000000">
                  <a:alpha val="100000"/>
                </a:srgbClr>
              </a:solidFill>
              <a:latin typeface="华文中宋"/>
              <a:ea typeface="华文中宋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0" y="790575"/>
            <a:ext cx="2019300" cy="129253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300"/>
              </a:lnSpc>
            </a:pPr>
            <a:r>
              <a:rPr lang="zh-CN" altLang="en-US" sz="3600" b="1" i="0" dirty="0">
                <a:solidFill>
                  <a:srgbClr val="0000FF">
                    <a:alpha val="100000"/>
                  </a:srgbClr>
                </a:solidFill>
                <a:latin typeface="隶书"/>
                <a:ea typeface="隶书"/>
              </a:rPr>
              <a:t>练一练：</a:t>
            </a:r>
            <a:endParaRPr lang="zh-CN" altLang="en-US" sz="3600" b="1" i="0" dirty="0">
              <a:solidFill>
                <a:srgbClr val="0000FF">
                  <a:alpha val="100000"/>
                </a:srgbClr>
              </a:solidFill>
              <a:latin typeface="隶书"/>
              <a:ea typeface="隶书"/>
            </a:endParaRPr>
          </a:p>
        </p:txBody>
      </p:sp>
      <p:sp>
        <p:nvSpPr>
          <p:cNvPr id="4" name="文本3"/>
          <p:cNvSpPr txBox="1"/>
          <p:nvPr/>
        </p:nvSpPr>
        <p:spPr>
          <a:xfrm>
            <a:off x="2121907" y="2170908"/>
            <a:ext cx="7713280" cy="7137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900"/>
              </a:lnSpc>
            </a:pPr>
            <a:r>
              <a:rPr lang="zh-CN" altLang="en-US" sz="2800" b="1" i="0" dirty="0">
                <a:solidFill>
                  <a:srgbClr val="0070C0">
                    <a:alpha val="100000"/>
                  </a:srgbClr>
                </a:solidFill>
                <a:latin typeface="华文中宋"/>
                <a:ea typeface="华文中宋"/>
              </a:rPr>
              <a:t>E（吸收）=2</a:t>
            </a:r>
            <a:r>
              <a:rPr lang="zh-CN" altLang="en-US" sz="2800" b="1" i="0" dirty="0">
                <a:solidFill>
                  <a:srgbClr val="0070C0">
                    <a:alpha val="100000"/>
                  </a:srgbClr>
                </a:solidFill>
                <a:latin typeface="等线"/>
                <a:ea typeface="等线"/>
              </a:rPr>
              <a:t>×</a:t>
            </a:r>
            <a:r>
              <a:rPr lang="zh-CN" altLang="en-US" sz="2800" b="1" i="0" dirty="0">
                <a:solidFill>
                  <a:srgbClr val="0070C0">
                    <a:alpha val="100000"/>
                  </a:srgbClr>
                </a:solidFill>
                <a:latin typeface="华文中宋"/>
                <a:ea typeface="华文中宋"/>
              </a:rPr>
              <a:t>436kJ+496kJ=1368kJ</a:t>
            </a:r>
            <a:endParaRPr lang="zh-CN" altLang="en-US" sz="2800" b="1" i="0" dirty="0">
              <a:solidFill>
                <a:srgbClr val="0070C0">
                  <a:alpha val="100000"/>
                </a:srgbClr>
              </a:solidFill>
              <a:latin typeface="华文中宋"/>
              <a:ea typeface="华文中宋"/>
            </a:endParaRPr>
          </a:p>
        </p:txBody>
      </p:sp>
      <p:sp>
        <p:nvSpPr>
          <p:cNvPr id="5" name="文本4"/>
          <p:cNvSpPr txBox="1"/>
          <p:nvPr/>
        </p:nvSpPr>
        <p:spPr>
          <a:xfrm>
            <a:off x="2121907" y="2994011"/>
            <a:ext cx="6057900" cy="70961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900"/>
              </a:lnSpc>
            </a:pPr>
            <a:r>
              <a:rPr lang="zh-CN" altLang="en-US" sz="2800" b="1" i="0" dirty="0">
                <a:solidFill>
                  <a:srgbClr val="0070C0">
                    <a:alpha val="100000"/>
                  </a:srgbClr>
                </a:solidFill>
                <a:latin typeface="华文中宋"/>
                <a:ea typeface="华文中宋"/>
              </a:rPr>
              <a:t>E（放出）=463kJ</a:t>
            </a:r>
            <a:r>
              <a:rPr lang="zh-CN" altLang="en-US" sz="2800" b="1" i="0" dirty="0">
                <a:solidFill>
                  <a:srgbClr val="0070C0">
                    <a:alpha val="100000"/>
                  </a:srgbClr>
                </a:solidFill>
                <a:latin typeface="等线"/>
                <a:ea typeface="等线"/>
              </a:rPr>
              <a:t>×2</a:t>
            </a:r>
            <a:r>
              <a:rPr lang="zh-CN" altLang="en-US" sz="2800" b="1" i="0" dirty="0">
                <a:solidFill>
                  <a:srgbClr val="0070C0">
                    <a:alpha val="100000"/>
                  </a:srgbClr>
                </a:solidFill>
                <a:latin typeface="华文中宋"/>
                <a:ea typeface="华文中宋"/>
              </a:rPr>
              <a:t>=926kJ</a:t>
            </a:r>
            <a:endParaRPr lang="zh-CN" altLang="en-US" sz="2800" b="1" i="0" dirty="0">
              <a:solidFill>
                <a:srgbClr val="0070C0">
                  <a:alpha val="100000"/>
                </a:srgbClr>
              </a:solidFill>
              <a:latin typeface="华文中宋"/>
              <a:ea typeface="华文中宋"/>
            </a:endParaRPr>
          </a:p>
        </p:txBody>
      </p:sp>
      <p:sp>
        <p:nvSpPr>
          <p:cNvPr id="6" name="文本5"/>
          <p:cNvSpPr txBox="1"/>
          <p:nvPr/>
        </p:nvSpPr>
        <p:spPr>
          <a:xfrm>
            <a:off x="2121907" y="3818308"/>
            <a:ext cx="6057900" cy="70961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900"/>
              </a:lnSpc>
            </a:pPr>
            <a:r>
              <a:rPr lang="zh-CN" altLang="en-US" sz="2800" b="1" i="0" dirty="0">
                <a:solidFill>
                  <a:srgbClr val="0070C0">
                    <a:alpha val="100000"/>
                  </a:srgbClr>
                </a:solidFill>
                <a:latin typeface="华文中宋"/>
                <a:ea typeface="华文中宋"/>
              </a:rPr>
              <a:t>E（放出）=463kJ</a:t>
            </a:r>
            <a:r>
              <a:rPr lang="zh-CN" altLang="en-US" sz="2800" b="1" i="0" dirty="0">
                <a:solidFill>
                  <a:srgbClr val="0070C0">
                    <a:alpha val="100000"/>
                  </a:srgbClr>
                </a:solidFill>
                <a:latin typeface="等线"/>
                <a:ea typeface="等线"/>
              </a:rPr>
              <a:t>×2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等线"/>
                <a:ea typeface="等线"/>
              </a:rPr>
              <a:t>×2</a:t>
            </a:r>
            <a:r>
              <a:rPr lang="zh-CN" altLang="en-US" sz="2800" b="1" i="0" dirty="0">
                <a:solidFill>
                  <a:srgbClr val="0070C0">
                    <a:alpha val="100000"/>
                  </a:srgbClr>
                </a:solidFill>
                <a:latin typeface="华文中宋"/>
                <a:ea typeface="华文中宋"/>
              </a:rPr>
              <a:t>=1852kJ</a:t>
            </a:r>
            <a:endParaRPr lang="zh-CN" altLang="en-US" sz="2800" b="1" i="0" dirty="0">
              <a:solidFill>
                <a:srgbClr val="0070C0">
                  <a:alpha val="100000"/>
                </a:srgbClr>
              </a:solidFill>
              <a:latin typeface="华文中宋"/>
              <a:ea typeface="华文中宋"/>
            </a:endParaRPr>
          </a:p>
        </p:txBody>
      </p:sp>
      <p:sp>
        <p:nvSpPr>
          <p:cNvPr id="7" name="文本6"/>
          <p:cNvSpPr txBox="1"/>
          <p:nvPr/>
        </p:nvSpPr>
        <p:spPr>
          <a:xfrm>
            <a:off x="7989307" y="2881095"/>
            <a:ext cx="2712983" cy="83683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300"/>
              </a:lnSpc>
            </a:pPr>
            <a:r>
              <a:rPr lang="zh-CN" altLang="en-US" sz="3600" b="1" i="0" dirty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H—O—H</a:t>
            </a:r>
            <a:endParaRPr lang="zh-CN" altLang="en-US" sz="3600" b="1" i="0" dirty="0">
              <a:solidFill>
                <a:srgbClr val="FF0000">
                  <a:alpha val="100000"/>
                </a:srgbClr>
              </a:solidFill>
              <a:latin typeface="宋体"/>
              <a:ea typeface="宋体"/>
            </a:endParaRPr>
          </a:p>
        </p:txBody>
      </p:sp>
      <p:sp>
        <p:nvSpPr>
          <p:cNvPr id="8" name="文本7"/>
          <p:cNvSpPr txBox="1"/>
          <p:nvPr/>
        </p:nvSpPr>
        <p:spPr>
          <a:xfrm>
            <a:off x="4389650" y="1722734"/>
            <a:ext cx="1853135" cy="283737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0000"/>
              </a:lnSpc>
            </a:pPr>
            <a:r>
              <a:rPr lang="zh-CN" altLang="en-US" sz="16600" b="1" i="0" dirty="0">
                <a:solidFill>
                  <a:srgbClr val="FF0000">
                    <a:alpha val="100000"/>
                  </a:srgbClr>
                </a:solidFill>
                <a:latin typeface="等线"/>
                <a:ea typeface="等线"/>
              </a:rPr>
              <a:t>×</a:t>
            </a:r>
            <a:endParaRPr lang="zh-CN" altLang="en-US" sz="16600" b="1" i="0" dirty="0">
              <a:solidFill>
                <a:srgbClr val="FF0000">
                  <a:alpha val="100000"/>
                </a:srgbClr>
              </a:solidFill>
              <a:latin typeface="等线"/>
              <a:ea typeface="等线"/>
            </a:endParaRPr>
          </a:p>
        </p:txBody>
      </p:sp>
      <p:sp>
        <p:nvSpPr>
          <p:cNvPr id="9" name="文本8"/>
          <p:cNvSpPr txBox="1"/>
          <p:nvPr/>
        </p:nvSpPr>
        <p:spPr>
          <a:xfrm>
            <a:off x="1562230" y="4433330"/>
            <a:ext cx="7658100" cy="70961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9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等线"/>
                <a:ea typeface="等线"/>
              </a:rPr>
              <a:t>∵</a:t>
            </a:r>
            <a:r>
              <a:rPr lang="zh-CN" altLang="en-US" sz="2800" b="1" i="0" dirty="0">
                <a:solidFill>
                  <a:srgbClr val="0070C0">
                    <a:alpha val="100000"/>
                  </a:srgbClr>
                </a:solidFill>
                <a:latin typeface="华文中宋"/>
                <a:ea typeface="华文中宋"/>
              </a:rPr>
              <a:t>E（放出）</a:t>
            </a: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等线"/>
                <a:ea typeface="等线"/>
              </a:rPr>
              <a:t>＞ </a:t>
            </a:r>
            <a:r>
              <a:rPr lang="zh-CN" altLang="en-US" sz="2800" b="1" i="0" dirty="0">
                <a:solidFill>
                  <a:srgbClr val="0070C0">
                    <a:alpha val="100000"/>
                  </a:srgbClr>
                </a:solidFill>
                <a:latin typeface="华文中宋"/>
                <a:ea typeface="华文中宋"/>
              </a:rPr>
              <a:t>E（吸收），</a:t>
            </a: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等线"/>
                <a:ea typeface="等线"/>
              </a:rPr>
              <a:t>∴</a:t>
            </a:r>
            <a:r>
              <a:rPr lang="zh-CN" altLang="en-US" sz="2800" b="1" i="0" dirty="0">
                <a:solidFill>
                  <a:srgbClr val="0070C0">
                    <a:alpha val="100000"/>
                  </a:srgbClr>
                </a:solidFill>
                <a:latin typeface="华文中宋"/>
                <a:ea typeface="华文中宋"/>
              </a:rPr>
              <a:t>反应将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华文中宋"/>
                <a:ea typeface="华文中宋"/>
              </a:rPr>
              <a:t>放热</a:t>
            </a:r>
            <a:endParaRPr lang="zh-CN" altLang="en-US" sz="2800" b="1" i="0" dirty="0">
              <a:solidFill>
                <a:srgbClr val="FF0000">
                  <a:alpha val="100000"/>
                </a:srgbClr>
              </a:solidFill>
              <a:latin typeface="华文中宋"/>
              <a:ea typeface="华文中宋"/>
            </a:endParaRPr>
          </a:p>
        </p:txBody>
      </p:sp>
      <p:sp>
        <p:nvSpPr>
          <p:cNvPr id="10" name="文本9"/>
          <p:cNvSpPr txBox="1"/>
          <p:nvPr/>
        </p:nvSpPr>
        <p:spPr>
          <a:xfrm>
            <a:off x="894825" y="4992682"/>
            <a:ext cx="10895286" cy="7137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900"/>
              </a:lnSpc>
            </a:pPr>
            <a:r>
              <a:rPr lang="zh-CN" altLang="en-US" sz="2800" b="1" i="0" dirty="0">
                <a:solidFill>
                  <a:srgbClr val="0070C0">
                    <a:alpha val="100000"/>
                  </a:srgbClr>
                </a:solidFill>
                <a:latin typeface="华文中宋"/>
                <a:ea typeface="华文中宋"/>
              </a:rPr>
              <a:t>反应放出热量=E（放出）-E（吸收）=1852kJ-1368kJ=484kJ</a:t>
            </a:r>
            <a:endParaRPr lang="zh-CN" altLang="en-US" sz="2800" b="1" i="0" dirty="0">
              <a:solidFill>
                <a:srgbClr val="0070C0">
                  <a:alpha val="100000"/>
                </a:srgbClr>
              </a:solidFill>
              <a:latin typeface="华文中宋"/>
              <a:ea typeface="华文中宋"/>
            </a:endParaRPr>
          </a:p>
        </p:txBody>
      </p:sp>
      <p:sp>
        <p:nvSpPr>
          <p:cNvPr id="11" name="文本10"/>
          <p:cNvSpPr txBox="1"/>
          <p:nvPr/>
        </p:nvSpPr>
        <p:spPr>
          <a:xfrm>
            <a:off x="971379" y="5518183"/>
            <a:ext cx="10510952" cy="7152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3200" b="1" i="0" dirty="0">
                <a:solidFill>
                  <a:srgbClr val="0070C0">
                    <a:alpha val="100000"/>
                  </a:srgbClr>
                </a:solidFill>
                <a:latin typeface="华文中宋"/>
                <a:ea typeface="华文中宋"/>
              </a:rPr>
              <a:t>2H</a:t>
            </a:r>
            <a:r>
              <a:rPr lang="zh-CN" altLang="en-US" sz="4255" b="1" i="0" baseline="-25000" dirty="0">
                <a:solidFill>
                  <a:srgbClr val="0070C0">
                    <a:alpha val="100000"/>
                  </a:srgbClr>
                </a:solidFill>
                <a:latin typeface="华文中宋"/>
                <a:ea typeface="华文中宋"/>
              </a:rPr>
              <a:t>2</a:t>
            </a:r>
            <a:r>
              <a:rPr lang="zh-CN" altLang="en-US" sz="3200" b="1" i="0" dirty="0">
                <a:solidFill>
                  <a:srgbClr val="0070C0">
                    <a:alpha val="100000"/>
                  </a:srgbClr>
                </a:solidFill>
                <a:latin typeface="华文中宋"/>
                <a:ea typeface="华文中宋"/>
              </a:rPr>
              <a:t>（g）+ O</a:t>
            </a:r>
            <a:r>
              <a:rPr lang="zh-CN" altLang="en-US" sz="4255" b="1" i="0" baseline="-25000" dirty="0">
                <a:solidFill>
                  <a:srgbClr val="0070C0">
                    <a:alpha val="100000"/>
                  </a:srgbClr>
                </a:solidFill>
                <a:latin typeface="华文中宋"/>
                <a:ea typeface="华文中宋"/>
              </a:rPr>
              <a:t>2</a:t>
            </a:r>
            <a:r>
              <a:rPr lang="zh-CN" altLang="en-US" sz="3200" b="1" i="0" dirty="0">
                <a:solidFill>
                  <a:srgbClr val="0070C0">
                    <a:alpha val="100000"/>
                  </a:srgbClr>
                </a:solidFill>
                <a:latin typeface="华文中宋"/>
                <a:ea typeface="华文中宋"/>
              </a:rPr>
              <a:t> （g） =2H</a:t>
            </a:r>
            <a:r>
              <a:rPr lang="zh-CN" altLang="en-US" sz="4255" b="1" i="0" baseline="-25000" dirty="0">
                <a:solidFill>
                  <a:srgbClr val="0070C0">
                    <a:alpha val="100000"/>
                  </a:srgbClr>
                </a:solidFill>
                <a:latin typeface="华文中宋"/>
                <a:ea typeface="华文中宋"/>
              </a:rPr>
              <a:t>2</a:t>
            </a:r>
            <a:r>
              <a:rPr lang="zh-CN" altLang="en-US" sz="3200" b="1" i="0" dirty="0">
                <a:solidFill>
                  <a:srgbClr val="0070C0">
                    <a:alpha val="100000"/>
                  </a:srgbClr>
                </a:solidFill>
                <a:latin typeface="华文中宋"/>
                <a:ea typeface="华文中宋"/>
              </a:rPr>
              <a:t>O （g）</a:t>
            </a:r>
            <a:r>
              <a:rPr lang="zh-CN" altLang="en-US" sz="3200" b="1" i="0" dirty="0">
                <a:solidFill>
                  <a:srgbClr val="0070C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Δ</a:t>
            </a:r>
            <a:r>
              <a:rPr lang="zh-CN" altLang="en-US" sz="3200" b="1" i="1" dirty="0">
                <a:solidFill>
                  <a:srgbClr val="0070C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</a:t>
            </a:r>
            <a:r>
              <a:rPr lang="zh-CN" altLang="en-US" sz="3200" b="1" i="0" dirty="0">
                <a:solidFill>
                  <a:srgbClr val="0070C0">
                    <a:alpha val="100000"/>
                  </a:srgbClr>
                </a:solidFill>
                <a:latin typeface="宋体"/>
                <a:ea typeface="宋体"/>
              </a:rPr>
              <a:t>＝－</a:t>
            </a:r>
            <a:r>
              <a:rPr lang="zh-CN" altLang="en-US" sz="3200" b="1" i="0" dirty="0">
                <a:solidFill>
                  <a:srgbClr val="0070C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484kJ·mol</a:t>
            </a:r>
            <a:r>
              <a:rPr lang="zh-CN" altLang="en-US" sz="4255" b="1" i="0" baseline="30000" dirty="0">
                <a:solidFill>
                  <a:srgbClr val="0070C0">
                    <a:alpha val="100000"/>
                  </a:srgbClr>
                </a:solidFill>
                <a:latin typeface="宋体"/>
                <a:ea typeface="宋体"/>
              </a:rPr>
              <a:t>－</a:t>
            </a:r>
            <a:r>
              <a:rPr lang="zh-CN" altLang="en-US" sz="4255" b="1" i="0" baseline="30000" dirty="0">
                <a:solidFill>
                  <a:srgbClr val="0070C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1</a:t>
            </a:r>
            <a:endParaRPr lang="zh-CN" altLang="en-US" sz="4255" b="1" i="0" baseline="30000" dirty="0">
              <a:solidFill>
                <a:srgbClr val="0070C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12" name="形状1"/>
          <p:cNvSpPr txBox="1"/>
          <p:nvPr/>
        </p:nvSpPr>
        <p:spPr>
          <a:xfrm>
            <a:off x="0" y="-47625"/>
            <a:ext cx="12192000" cy="899160"/>
          </a:xfrm>
          <a:prstGeom prst="rect">
            <a:avLst/>
          </a:prstGeom>
          <a:solidFill>
            <a:srgbClr val="BED6E6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3" name="文本11"/>
          <p:cNvSpPr txBox="1"/>
          <p:nvPr/>
        </p:nvSpPr>
        <p:spPr>
          <a:xfrm>
            <a:off x="3409950" y="-136207"/>
            <a:ext cx="5372833" cy="111383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6500"/>
              </a:lnSpc>
            </a:pPr>
            <a:r>
              <a:rPr lang="zh-CN" altLang="en-US" sz="36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用键能估算反应的</a:t>
            </a:r>
            <a:r>
              <a:rPr lang="zh-CN" altLang="en-US" sz="3600" b="1" i="0" dirty="0">
                <a:solidFill>
                  <a:srgbClr val="00206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Δ</a:t>
            </a:r>
            <a:r>
              <a:rPr lang="zh-CN" altLang="en-US" sz="3600" b="1" i="1" dirty="0">
                <a:solidFill>
                  <a:srgbClr val="00206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</a:t>
            </a:r>
            <a:endParaRPr lang="zh-CN" altLang="en-US" sz="3600" b="1" i="1" dirty="0">
              <a:solidFill>
                <a:srgbClr val="00206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  <p:bldP spid="8" grpId="0" animBg="1"/>
      <p:bldP spid="7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9100" y="2381250"/>
            <a:ext cx="7734250" cy="3957638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0" y="0"/>
            <a:ext cx="12192000" cy="989648"/>
          </a:xfrm>
          <a:prstGeom prst="rect">
            <a:avLst/>
          </a:prstGeom>
          <a:solidFill>
            <a:srgbClr val="BED6E6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2105025" y="157162"/>
            <a:ext cx="7734250" cy="716248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3600" b="1" i="0" dirty="0">
                <a:solidFill>
                  <a:srgbClr val="19468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热化学方程式书写的常见错误</a:t>
            </a:r>
            <a:endParaRPr lang="zh-CN" altLang="en-US" sz="3600" b="1" i="0" dirty="0">
              <a:solidFill>
                <a:srgbClr val="19468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pic>
        <p:nvPicPr>
          <p:cNvPr id="5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648"/>
            <a:ext cx="8839200" cy="1557338"/>
          </a:xfrm>
          <a:prstGeom prst="rect">
            <a:avLst/>
          </a:prstGeom>
        </p:spPr>
      </p:pic>
      <p:pic>
        <p:nvPicPr>
          <p:cNvPr id="6" name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6985"/>
            <a:ext cx="8839200" cy="1552594"/>
          </a:xfrm>
          <a:prstGeom prst="rect">
            <a:avLst/>
          </a:prstGeom>
        </p:spPr>
      </p:pic>
      <p:sp>
        <p:nvSpPr>
          <p:cNvPr id="7" name="形状2"/>
          <p:cNvSpPr txBox="1"/>
          <p:nvPr/>
        </p:nvSpPr>
        <p:spPr>
          <a:xfrm>
            <a:off x="7662862" y="5374005"/>
            <a:ext cx="1066800" cy="552450"/>
          </a:xfrm>
          <a:custGeom>
            <a:avLst/>
            <a:gdLst>
              <a:gd name="connsiteX0" fmla="*/ 533400 w 1066800"/>
              <a:gd name="connsiteY0" fmla="*/ 0 h 552450"/>
              <a:gd name="connsiteX1" fmla="*/ 827989 w 1066800"/>
              <a:gd name="connsiteY1" fmla="*/ 0 h 552450"/>
              <a:gd name="connsiteX2" fmla="*/ 1066800 w 1066800"/>
              <a:gd name="connsiteY2" fmla="*/ 428780 h 552450"/>
              <a:gd name="connsiteX3" fmla="*/ 238811 w 1066800"/>
              <a:gd name="connsiteY3" fmla="*/ 552450 h 552450"/>
              <a:gd name="connsiteX4" fmla="*/ 0 w 1066800"/>
              <a:gd name="connsiteY4" fmla="*/ 12367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552450">
                <a:moveTo>
                  <a:pt x="533400" y="0"/>
                </a:moveTo>
                <a:cubicBezTo>
                  <a:pt x="827989" y="0"/>
                  <a:pt x="1066800" y="123670"/>
                  <a:pt x="1066800" y="276225"/>
                </a:cubicBezTo>
                <a:cubicBezTo>
                  <a:pt x="1066800" y="428780"/>
                  <a:pt x="827989" y="552450"/>
                  <a:pt x="533400" y="552450"/>
                </a:cubicBezTo>
                <a:cubicBezTo>
                  <a:pt x="238811" y="552450"/>
                  <a:pt x="0" y="428780"/>
                  <a:pt x="0" y="276225"/>
                </a:cubicBezTo>
                <a:cubicBezTo>
                  <a:pt x="0" y="123670"/>
                  <a:pt x="238811" y="0"/>
                  <a:pt x="533400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47625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8" name="形状3"/>
          <p:cNvSpPr txBox="1"/>
          <p:nvPr/>
        </p:nvSpPr>
        <p:spPr>
          <a:xfrm>
            <a:off x="8777288" y="5374005"/>
            <a:ext cx="796290" cy="552450"/>
          </a:xfrm>
          <a:custGeom>
            <a:avLst/>
            <a:gdLst>
              <a:gd name="connsiteX0" fmla="*/ 398145 w 796290"/>
              <a:gd name="connsiteY0" fmla="*/ 0 h 552450"/>
              <a:gd name="connsiteX1" fmla="*/ 618034 w 796290"/>
              <a:gd name="connsiteY1" fmla="*/ 0 h 552450"/>
              <a:gd name="connsiteX2" fmla="*/ 796290 w 796290"/>
              <a:gd name="connsiteY2" fmla="*/ 428780 h 552450"/>
              <a:gd name="connsiteX3" fmla="*/ 178256 w 796290"/>
              <a:gd name="connsiteY3" fmla="*/ 552450 h 552450"/>
              <a:gd name="connsiteX4" fmla="*/ 0 w 796290"/>
              <a:gd name="connsiteY4" fmla="*/ 12367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290" h="552450">
                <a:moveTo>
                  <a:pt x="398145" y="0"/>
                </a:moveTo>
                <a:cubicBezTo>
                  <a:pt x="618034" y="0"/>
                  <a:pt x="796290" y="123670"/>
                  <a:pt x="796290" y="276225"/>
                </a:cubicBezTo>
                <a:cubicBezTo>
                  <a:pt x="796290" y="428780"/>
                  <a:pt x="618034" y="552450"/>
                  <a:pt x="398145" y="552450"/>
                </a:cubicBezTo>
                <a:cubicBezTo>
                  <a:pt x="178256" y="552450"/>
                  <a:pt x="0" y="428780"/>
                  <a:pt x="0" y="276225"/>
                </a:cubicBezTo>
                <a:cubicBezTo>
                  <a:pt x="0" y="123670"/>
                  <a:pt x="178256" y="0"/>
                  <a:pt x="398145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47625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9" name="形状4"/>
          <p:cNvSpPr txBox="1"/>
          <p:nvPr/>
        </p:nvSpPr>
        <p:spPr>
          <a:xfrm>
            <a:off x="5422583" y="5374005"/>
            <a:ext cx="741045" cy="552450"/>
          </a:xfrm>
          <a:custGeom>
            <a:avLst/>
            <a:gdLst>
              <a:gd name="connsiteX0" fmla="*/ 370523 w 741045"/>
              <a:gd name="connsiteY0" fmla="*/ 0 h 552450"/>
              <a:gd name="connsiteX1" fmla="*/ 575156 w 741045"/>
              <a:gd name="connsiteY1" fmla="*/ 0 h 552450"/>
              <a:gd name="connsiteX2" fmla="*/ 741045 w 741045"/>
              <a:gd name="connsiteY2" fmla="*/ 428780 h 552450"/>
              <a:gd name="connsiteX3" fmla="*/ 165889 w 741045"/>
              <a:gd name="connsiteY3" fmla="*/ 552450 h 552450"/>
              <a:gd name="connsiteX4" fmla="*/ 0 w 741045"/>
              <a:gd name="connsiteY4" fmla="*/ 12367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045" h="552450">
                <a:moveTo>
                  <a:pt x="370523" y="0"/>
                </a:moveTo>
                <a:cubicBezTo>
                  <a:pt x="575156" y="0"/>
                  <a:pt x="741045" y="123670"/>
                  <a:pt x="741045" y="276225"/>
                </a:cubicBezTo>
                <a:cubicBezTo>
                  <a:pt x="741045" y="428780"/>
                  <a:pt x="575156" y="552450"/>
                  <a:pt x="370523" y="552450"/>
                </a:cubicBezTo>
                <a:cubicBezTo>
                  <a:pt x="165889" y="552450"/>
                  <a:pt x="0" y="428780"/>
                  <a:pt x="0" y="276225"/>
                </a:cubicBezTo>
                <a:cubicBezTo>
                  <a:pt x="0" y="123670"/>
                  <a:pt x="165889" y="0"/>
                  <a:pt x="370523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47625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0" name="形状5"/>
          <p:cNvSpPr txBox="1"/>
          <p:nvPr/>
        </p:nvSpPr>
        <p:spPr>
          <a:xfrm>
            <a:off x="11349038" y="5374005"/>
            <a:ext cx="693420" cy="552450"/>
          </a:xfrm>
          <a:custGeom>
            <a:avLst/>
            <a:gdLst>
              <a:gd name="connsiteX0" fmla="*/ 346710 w 693420"/>
              <a:gd name="connsiteY0" fmla="*/ 0 h 552450"/>
              <a:gd name="connsiteX1" fmla="*/ 538193 w 693420"/>
              <a:gd name="connsiteY1" fmla="*/ 0 h 552450"/>
              <a:gd name="connsiteX2" fmla="*/ 693420 w 693420"/>
              <a:gd name="connsiteY2" fmla="*/ 428780 h 552450"/>
              <a:gd name="connsiteX3" fmla="*/ 155227 w 693420"/>
              <a:gd name="connsiteY3" fmla="*/ 552450 h 552450"/>
              <a:gd name="connsiteX4" fmla="*/ 0 w 693420"/>
              <a:gd name="connsiteY4" fmla="*/ 12367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420" h="552450">
                <a:moveTo>
                  <a:pt x="346710" y="0"/>
                </a:moveTo>
                <a:cubicBezTo>
                  <a:pt x="538193" y="0"/>
                  <a:pt x="693420" y="123670"/>
                  <a:pt x="693420" y="276225"/>
                </a:cubicBezTo>
                <a:cubicBezTo>
                  <a:pt x="693420" y="428780"/>
                  <a:pt x="538193" y="552450"/>
                  <a:pt x="346710" y="552450"/>
                </a:cubicBezTo>
                <a:cubicBezTo>
                  <a:pt x="155227" y="552450"/>
                  <a:pt x="0" y="428780"/>
                  <a:pt x="0" y="276225"/>
                </a:cubicBezTo>
                <a:cubicBezTo>
                  <a:pt x="0" y="123670"/>
                  <a:pt x="155227" y="0"/>
                  <a:pt x="346710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47625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1" name="形状6"/>
          <p:cNvSpPr txBox="1"/>
          <p:nvPr/>
        </p:nvSpPr>
        <p:spPr>
          <a:xfrm>
            <a:off x="5938838" y="5729288"/>
            <a:ext cx="1259205" cy="647700"/>
          </a:xfrm>
          <a:custGeom>
            <a:avLst/>
            <a:gdLst>
              <a:gd name="connsiteX0" fmla="*/ 629602 w 1259205"/>
              <a:gd name="connsiteY0" fmla="*/ 0 h 647700"/>
              <a:gd name="connsiteX1" fmla="*/ 977322 w 1259205"/>
              <a:gd name="connsiteY1" fmla="*/ 0 h 647700"/>
              <a:gd name="connsiteX2" fmla="*/ 1259205 w 1259205"/>
              <a:gd name="connsiteY2" fmla="*/ 502708 h 647700"/>
              <a:gd name="connsiteX3" fmla="*/ 281883 w 1259205"/>
              <a:gd name="connsiteY3" fmla="*/ 647700 h 647700"/>
              <a:gd name="connsiteX4" fmla="*/ 0 w 1259205"/>
              <a:gd name="connsiteY4" fmla="*/ 144993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" h="647700">
                <a:moveTo>
                  <a:pt x="629602" y="0"/>
                </a:moveTo>
                <a:cubicBezTo>
                  <a:pt x="977322" y="0"/>
                  <a:pt x="1259205" y="144993"/>
                  <a:pt x="1259205" y="323850"/>
                </a:cubicBezTo>
                <a:cubicBezTo>
                  <a:pt x="1259205" y="502708"/>
                  <a:pt x="977322" y="647700"/>
                  <a:pt x="629602" y="647700"/>
                </a:cubicBezTo>
                <a:cubicBezTo>
                  <a:pt x="281883" y="647700"/>
                  <a:pt x="0" y="502708"/>
                  <a:pt x="0" y="323850"/>
                </a:cubicBezTo>
                <a:cubicBezTo>
                  <a:pt x="0" y="144993"/>
                  <a:pt x="281883" y="0"/>
                  <a:pt x="629602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47625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2" name="形状7"/>
          <p:cNvSpPr txBox="1"/>
          <p:nvPr/>
        </p:nvSpPr>
        <p:spPr>
          <a:xfrm>
            <a:off x="3881438" y="1443038"/>
            <a:ext cx="1421130" cy="477203"/>
          </a:xfrm>
          <a:custGeom>
            <a:avLst/>
            <a:gdLst>
              <a:gd name="connsiteX0" fmla="*/ 710565 w 1421130"/>
              <a:gd name="connsiteY0" fmla="*/ 0 h 477203"/>
              <a:gd name="connsiteX1" fmla="*/ 1102999 w 1421130"/>
              <a:gd name="connsiteY1" fmla="*/ 0 h 477203"/>
              <a:gd name="connsiteX2" fmla="*/ 1421130 w 1421130"/>
              <a:gd name="connsiteY2" fmla="*/ 370377 h 477203"/>
              <a:gd name="connsiteX3" fmla="*/ 318131 w 1421130"/>
              <a:gd name="connsiteY3" fmla="*/ 477202 h 477203"/>
              <a:gd name="connsiteX4" fmla="*/ 0 w 1421130"/>
              <a:gd name="connsiteY4" fmla="*/ 106825 h 47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130" h="477202">
                <a:moveTo>
                  <a:pt x="710565" y="0"/>
                </a:moveTo>
                <a:cubicBezTo>
                  <a:pt x="1102999" y="0"/>
                  <a:pt x="1421130" y="106825"/>
                  <a:pt x="1421130" y="238601"/>
                </a:cubicBezTo>
                <a:cubicBezTo>
                  <a:pt x="1421130" y="370377"/>
                  <a:pt x="1102999" y="477202"/>
                  <a:pt x="710565" y="477202"/>
                </a:cubicBezTo>
                <a:cubicBezTo>
                  <a:pt x="318131" y="477202"/>
                  <a:pt x="0" y="370377"/>
                  <a:pt x="0" y="238601"/>
                </a:cubicBezTo>
                <a:cubicBezTo>
                  <a:pt x="0" y="106825"/>
                  <a:pt x="318131" y="0"/>
                  <a:pt x="710565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47625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2" grpId="0" animBg="1"/>
      <p:bldP spid="9" grpId="0" animBg="1"/>
      <p:bldP spid="7" grpId="0" animBg="1"/>
      <p:bldP spid="8" grpId="0" animBg="1"/>
      <p:bldP spid="10" grpId="0" animBg="1"/>
      <p:bldP spid="6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-47625"/>
            <a:ext cx="12192000" cy="899160"/>
          </a:xfrm>
          <a:prstGeom prst="rect">
            <a:avLst/>
          </a:prstGeom>
          <a:solidFill>
            <a:srgbClr val="BED6E6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5200650" y="-133350"/>
            <a:ext cx="1793558" cy="107061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6500"/>
              </a:lnSpc>
            </a:pPr>
            <a:r>
              <a:rPr lang="zh-CN" altLang="en-US" sz="36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小结</a:t>
            </a:r>
            <a:endParaRPr lang="zh-CN" altLang="en-US" sz="3600" b="1" i="0" dirty="0">
              <a:solidFill>
                <a:srgbClr val="00206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914400" y="1285875"/>
            <a:ext cx="1667828" cy="76777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宏观：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982467" y="1285875"/>
            <a:ext cx="7857811" cy="65782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200" b="1" i="0" dirty="0">
                <a:solidFill>
                  <a:srgbClr val="D60093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反应物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和</a:t>
            </a:r>
            <a:r>
              <a:rPr lang="zh-CN" altLang="en-US" sz="3200" b="1" i="0" dirty="0">
                <a:solidFill>
                  <a:srgbClr val="FF33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生成物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所具有的</a:t>
            </a:r>
            <a:r>
              <a:rPr lang="zh-CN" altLang="en-US" sz="3200" b="1" i="0" dirty="0">
                <a:solidFill>
                  <a:srgbClr val="FF33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能量不同。</a:t>
            </a:r>
            <a:endParaRPr lang="zh-CN" altLang="en-US" sz="3200" b="1" i="0" dirty="0">
              <a:solidFill>
                <a:srgbClr val="FF33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914400" y="3335687"/>
            <a:ext cx="1884045" cy="1117597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微观：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7" name="文本5"/>
          <p:cNvSpPr txBox="1"/>
          <p:nvPr/>
        </p:nvSpPr>
        <p:spPr>
          <a:xfrm>
            <a:off x="1990725" y="3240437"/>
            <a:ext cx="10039350" cy="89916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3200" b="1" i="0" dirty="0">
                <a:solidFill>
                  <a:srgbClr val="FF33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旧键</a:t>
            </a:r>
            <a:r>
              <a:rPr lang="zh-CN" altLang="en-US" sz="3200" b="1" i="0" dirty="0">
                <a:solidFill>
                  <a:srgbClr val="0000FF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断裂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时</a:t>
            </a:r>
            <a:r>
              <a:rPr lang="zh-CN" altLang="en-US" sz="3200" b="1" i="0" dirty="0">
                <a:solidFill>
                  <a:srgbClr val="FF33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吸收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的能量与</a:t>
            </a:r>
            <a:r>
              <a:rPr lang="zh-CN" altLang="en-US" sz="3200" b="1" i="0" dirty="0">
                <a:solidFill>
                  <a:srgbClr val="FF33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新键</a:t>
            </a:r>
            <a:r>
              <a:rPr lang="zh-CN" altLang="en-US" sz="3200" b="1" i="0" dirty="0">
                <a:solidFill>
                  <a:srgbClr val="0000FF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形成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时</a:t>
            </a:r>
            <a:r>
              <a:rPr lang="zh-CN" altLang="en-US" sz="3200" b="1" i="0" dirty="0">
                <a:solidFill>
                  <a:srgbClr val="FF33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放出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的能量</a:t>
            </a:r>
            <a:r>
              <a:rPr lang="zh-CN" altLang="en-US" sz="3200" b="1" i="0" dirty="0">
                <a:solidFill>
                  <a:srgbClr val="D60093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不同。</a:t>
            </a:r>
            <a:endParaRPr lang="zh-CN" altLang="en-US" sz="3200" b="1" i="0" dirty="0">
              <a:solidFill>
                <a:srgbClr val="D60093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8" name="文本6"/>
          <p:cNvSpPr txBox="1"/>
          <p:nvPr/>
        </p:nvSpPr>
        <p:spPr>
          <a:xfrm>
            <a:off x="723900" y="2053653"/>
            <a:ext cx="9003982" cy="657828"/>
          </a:xfrm>
          <a:prstGeom prst="rect">
            <a:avLst/>
          </a:prstGeom>
          <a:noFill/>
        </p:spPr>
        <p:txBody>
          <a:bodyPr anchor="t"/>
          <a:lstStyle/>
          <a:p>
            <a:pPr marL="1619250" algn="l"/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ΔH＝∑E(生成物)－∑E(反应物)</a:t>
            </a:r>
            <a:endParaRPr lang="zh-CN" altLang="en-US" sz="3200" b="1" i="0" dirty="0">
              <a:solidFill>
                <a:srgbClr val="FF00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9" name="文本7"/>
          <p:cNvSpPr txBox="1"/>
          <p:nvPr/>
        </p:nvSpPr>
        <p:spPr>
          <a:xfrm>
            <a:off x="723900" y="4139597"/>
            <a:ext cx="9858375" cy="847725"/>
          </a:xfrm>
          <a:prstGeom prst="rect">
            <a:avLst/>
          </a:prstGeom>
          <a:noFill/>
        </p:spPr>
        <p:txBody>
          <a:bodyPr anchor="t"/>
          <a:lstStyle/>
          <a:p>
            <a:pPr marL="1619250" algn="l"/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ΔH＝∑E(反应物的键能)－∑E(生成物的键能)</a:t>
            </a:r>
            <a:endParaRPr lang="zh-CN" altLang="en-US" sz="3200" b="1" i="0" dirty="0">
              <a:solidFill>
                <a:srgbClr val="FF00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pic>
        <p:nvPicPr>
          <p:cNvPr id="10" name="形状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1440180"/>
            <a:ext cx="364808" cy="2740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-47625"/>
            <a:ext cx="12192000" cy="899160"/>
          </a:xfrm>
          <a:prstGeom prst="rect">
            <a:avLst/>
          </a:prstGeom>
          <a:solidFill>
            <a:srgbClr val="BED6E6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3633788" y="-167640"/>
            <a:ext cx="4762500" cy="10191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6500"/>
              </a:lnSpc>
            </a:pPr>
            <a:r>
              <a:rPr lang="zh-CN" altLang="en-US" sz="36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用键能估算反应的</a:t>
            </a:r>
            <a:r>
              <a:rPr lang="zh-CN" altLang="en-US" sz="3600" b="1" i="0" dirty="0">
                <a:solidFill>
                  <a:srgbClr val="00206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Δ</a:t>
            </a:r>
            <a:r>
              <a:rPr lang="zh-CN" altLang="en-US" sz="3600" b="1" i="1" dirty="0">
                <a:solidFill>
                  <a:srgbClr val="00206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</a:t>
            </a:r>
            <a:endParaRPr lang="zh-CN" altLang="en-US" sz="3600" b="1" i="1" dirty="0">
              <a:solidFill>
                <a:srgbClr val="00206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762000" y="1266825"/>
            <a:ext cx="12110053" cy="12973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9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华文中宋"/>
                <a:ea typeface="华文中宋"/>
              </a:rPr>
              <a:t>已知N≡N的键能为946 kJ/mol，H—H的键能为436 kJ/mol，H—N的键能为391 kJ/mol。根据键能数据，写出合成氨反应的热化学方程式</a:t>
            </a:r>
            <a:r>
              <a:rPr lang="zh-CN" altLang="en-US" sz="2800" b="1" i="0" u="sng" dirty="0">
                <a:solidFill>
                  <a:srgbClr val="000000">
                    <a:alpha val="100000"/>
                  </a:srgbClr>
                </a:solidFill>
                <a:latin typeface="华文中宋"/>
                <a:ea typeface="华文中宋"/>
              </a:rPr>
              <a:t>                                                                  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华文中宋"/>
                <a:ea typeface="华文中宋"/>
              </a:rPr>
              <a:t>。</a:t>
            </a:r>
            <a:endParaRPr lang="zh-CN" altLang="en-US" sz="2800" b="1" i="0" dirty="0">
              <a:solidFill>
                <a:srgbClr val="000000">
                  <a:alpha val="100000"/>
                </a:srgbClr>
              </a:solidFill>
              <a:latin typeface="华文中宋"/>
              <a:ea typeface="华文中宋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295275" y="1266825"/>
            <a:ext cx="771525" cy="62865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1.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-47625"/>
            <a:ext cx="12192000" cy="899160"/>
          </a:xfrm>
          <a:prstGeom prst="rect">
            <a:avLst/>
          </a:prstGeom>
          <a:solidFill>
            <a:srgbClr val="BED6E6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952500"/>
            <a:ext cx="8542972" cy="3231832"/>
          </a:xfrm>
          <a:prstGeom prst="rect">
            <a:avLst/>
          </a:prstGeom>
        </p:spPr>
      </p:pic>
      <p:sp>
        <p:nvSpPr>
          <p:cNvPr id="4" name="文本1"/>
          <p:cNvSpPr txBox="1"/>
          <p:nvPr/>
        </p:nvSpPr>
        <p:spPr>
          <a:xfrm>
            <a:off x="828675" y="800100"/>
            <a:ext cx="659130" cy="62865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2.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5" name="文本2"/>
          <p:cNvSpPr txBox="1"/>
          <p:nvPr/>
        </p:nvSpPr>
        <p:spPr>
          <a:xfrm>
            <a:off x="3714750" y="-107633"/>
            <a:ext cx="4762500" cy="10191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6500"/>
              </a:lnSpc>
            </a:pPr>
            <a:r>
              <a:rPr lang="zh-CN" altLang="en-US" sz="36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用键能估算反应的</a:t>
            </a:r>
            <a:r>
              <a:rPr lang="zh-CN" altLang="en-US" sz="3600" b="1" i="0" dirty="0">
                <a:solidFill>
                  <a:srgbClr val="00206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Δ</a:t>
            </a:r>
            <a:r>
              <a:rPr lang="zh-CN" altLang="en-US" sz="3600" b="1" i="1" dirty="0">
                <a:solidFill>
                  <a:srgbClr val="00206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H</a:t>
            </a:r>
            <a:endParaRPr lang="zh-CN" altLang="en-US" sz="3600" b="1" i="1" dirty="0">
              <a:solidFill>
                <a:srgbClr val="002060">
                  <a:alpha val="100000"/>
                </a:srgbClr>
              </a:solidFill>
              <a:latin typeface="Times New Roman" panose="02020503050405090304"/>
              <a:ea typeface="Times New Roman" panose="020205030504050903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634755" y="546380"/>
            <a:ext cx="1439142" cy="1615639"/>
            <a:chOff x="0" y="0"/>
            <a:chExt cx="1439142" cy="1615639"/>
          </a:xfrm>
        </p:grpSpPr>
        <p:sp>
          <p:nvSpPr>
            <p:cNvPr id="3" name="形状1"/>
            <p:cNvSpPr txBox="1"/>
            <p:nvPr/>
          </p:nvSpPr>
          <p:spPr>
            <a:xfrm rot="21079790">
              <a:off x="0" y="390385"/>
              <a:ext cx="1439142" cy="1074018"/>
            </a:xfrm>
            <a:custGeom>
              <a:avLst/>
              <a:gdLst/>
              <a:ahLst/>
              <a:cxnLst/>
              <a:rect l="l" t="t" r="r" b="b"/>
              <a:pathLst>
                <a:path w="2743293" h="1949952" extrusionOk="0">
                  <a:moveTo>
                    <a:pt x="0" y="15603"/>
                  </a:moveTo>
                  <a:lnTo>
                    <a:pt x="2699385" y="0"/>
                  </a:lnTo>
                  <a:cubicBezTo>
                    <a:pt x="2682468" y="610325"/>
                    <a:pt x="2742075" y="1225382"/>
                    <a:pt x="2743293" y="1830271"/>
                  </a:cubicBezTo>
                  <a:cubicBezTo>
                    <a:pt x="1891936" y="2001467"/>
                    <a:pt x="914431" y="1910058"/>
                    <a:pt x="0" y="1949952"/>
                  </a:cubicBezTo>
                  <a:cubicBezTo>
                    <a:pt x="83411" y="1319695"/>
                    <a:pt x="43158" y="659309"/>
                    <a:pt x="0" y="15603"/>
                  </a:cubicBezTo>
                </a:path>
              </a:pathLst>
            </a:custGeom>
            <a:solidFill>
              <a:srgbClr val="D9D9D9">
                <a:alpha val="4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形状2"/>
            <p:cNvSpPr txBox="1"/>
            <p:nvPr/>
          </p:nvSpPr>
          <p:spPr>
            <a:xfrm>
              <a:off x="104303" y="301242"/>
              <a:ext cx="1239326" cy="1314397"/>
            </a:xfrm>
            <a:custGeom>
              <a:avLst/>
              <a:gdLst/>
              <a:ahLst/>
              <a:cxnLst/>
              <a:rect l="l" t="t" r="r" b="b"/>
              <a:pathLst>
                <a:path w="2363185" h="2387008" extrusionOk="0">
                  <a:moveTo>
                    <a:pt x="59566" y="0"/>
                  </a:moveTo>
                  <a:lnTo>
                    <a:pt x="259772" y="6989"/>
                  </a:lnTo>
                  <a:lnTo>
                    <a:pt x="238942" y="104989"/>
                  </a:lnTo>
                  <a:lnTo>
                    <a:pt x="238840" y="104947"/>
                  </a:lnTo>
                  <a:cubicBezTo>
                    <a:pt x="209030" y="104948"/>
                    <a:pt x="184864" y="129112"/>
                    <a:pt x="184865" y="158922"/>
                  </a:cubicBezTo>
                  <a:cubicBezTo>
                    <a:pt x="184865" y="188732"/>
                    <a:pt x="209030" y="212897"/>
                    <a:pt x="238840" y="212897"/>
                  </a:cubicBezTo>
                  <a:cubicBezTo>
                    <a:pt x="268649" y="212897"/>
                    <a:pt x="292815" y="188732"/>
                    <a:pt x="292815" y="158922"/>
                  </a:cubicBezTo>
                  <a:cubicBezTo>
                    <a:pt x="292815" y="144017"/>
                    <a:pt x="286773" y="130523"/>
                    <a:pt x="277006" y="120756"/>
                  </a:cubicBezTo>
                  <a:lnTo>
                    <a:pt x="272768" y="119001"/>
                  </a:lnTo>
                  <a:lnTo>
                    <a:pt x="296305" y="8264"/>
                  </a:lnTo>
                  <a:lnTo>
                    <a:pt x="473917" y="14464"/>
                  </a:lnTo>
                  <a:lnTo>
                    <a:pt x="453193" y="111964"/>
                  </a:lnTo>
                  <a:lnTo>
                    <a:pt x="453091" y="111922"/>
                  </a:lnTo>
                  <a:cubicBezTo>
                    <a:pt x="423281" y="111923"/>
                    <a:pt x="399115" y="136087"/>
                    <a:pt x="399116" y="165897"/>
                  </a:cubicBezTo>
                  <a:cubicBezTo>
                    <a:pt x="399116" y="195707"/>
                    <a:pt x="423281" y="219872"/>
                    <a:pt x="453091" y="219872"/>
                  </a:cubicBezTo>
                  <a:cubicBezTo>
                    <a:pt x="482901" y="219872"/>
                    <a:pt x="507066" y="195707"/>
                    <a:pt x="507066" y="165897"/>
                  </a:cubicBezTo>
                  <a:cubicBezTo>
                    <a:pt x="507066" y="150992"/>
                    <a:pt x="501024" y="137498"/>
                    <a:pt x="491257" y="127731"/>
                  </a:cubicBezTo>
                  <a:lnTo>
                    <a:pt x="487019" y="125976"/>
                  </a:lnTo>
                  <a:lnTo>
                    <a:pt x="510450" y="15740"/>
                  </a:lnTo>
                  <a:lnTo>
                    <a:pt x="688061" y="21940"/>
                  </a:lnTo>
                  <a:lnTo>
                    <a:pt x="667444" y="118939"/>
                  </a:lnTo>
                  <a:lnTo>
                    <a:pt x="667342" y="118897"/>
                  </a:lnTo>
                  <a:cubicBezTo>
                    <a:pt x="637532" y="118898"/>
                    <a:pt x="613366" y="143062"/>
                    <a:pt x="613367" y="172872"/>
                  </a:cubicBezTo>
                  <a:cubicBezTo>
                    <a:pt x="613367" y="202682"/>
                    <a:pt x="637532" y="226847"/>
                    <a:pt x="667342" y="226847"/>
                  </a:cubicBezTo>
                  <a:cubicBezTo>
                    <a:pt x="697152" y="226847"/>
                    <a:pt x="721317" y="202682"/>
                    <a:pt x="721317" y="172872"/>
                  </a:cubicBezTo>
                  <a:cubicBezTo>
                    <a:pt x="721317" y="157967"/>
                    <a:pt x="715275" y="144473"/>
                    <a:pt x="705508" y="134706"/>
                  </a:cubicBezTo>
                  <a:lnTo>
                    <a:pt x="701270" y="132951"/>
                  </a:lnTo>
                  <a:lnTo>
                    <a:pt x="724595" y="23215"/>
                  </a:lnTo>
                  <a:lnTo>
                    <a:pt x="902206" y="29415"/>
                  </a:lnTo>
                  <a:lnTo>
                    <a:pt x="881695" y="125914"/>
                  </a:lnTo>
                  <a:lnTo>
                    <a:pt x="881593" y="125872"/>
                  </a:lnTo>
                  <a:cubicBezTo>
                    <a:pt x="851783" y="125873"/>
                    <a:pt x="827617" y="150037"/>
                    <a:pt x="827618" y="179847"/>
                  </a:cubicBezTo>
                  <a:cubicBezTo>
                    <a:pt x="827618" y="209657"/>
                    <a:pt x="851783" y="233822"/>
                    <a:pt x="881593" y="233822"/>
                  </a:cubicBezTo>
                  <a:cubicBezTo>
                    <a:pt x="911403" y="233822"/>
                    <a:pt x="935568" y="209657"/>
                    <a:pt x="935568" y="179847"/>
                  </a:cubicBezTo>
                  <a:cubicBezTo>
                    <a:pt x="935568" y="164942"/>
                    <a:pt x="929526" y="151448"/>
                    <a:pt x="919759" y="141681"/>
                  </a:cubicBezTo>
                  <a:lnTo>
                    <a:pt x="915521" y="139926"/>
                  </a:lnTo>
                  <a:lnTo>
                    <a:pt x="938739" y="30691"/>
                  </a:lnTo>
                  <a:lnTo>
                    <a:pt x="1116351" y="36891"/>
                  </a:lnTo>
                  <a:lnTo>
                    <a:pt x="1095946" y="132889"/>
                  </a:lnTo>
                  <a:lnTo>
                    <a:pt x="1095844" y="132847"/>
                  </a:lnTo>
                  <a:cubicBezTo>
                    <a:pt x="1066034" y="132848"/>
                    <a:pt x="1041868" y="157012"/>
                    <a:pt x="1041869" y="186822"/>
                  </a:cubicBezTo>
                  <a:cubicBezTo>
                    <a:pt x="1041869" y="216632"/>
                    <a:pt x="1066034" y="240797"/>
                    <a:pt x="1095844" y="240797"/>
                  </a:cubicBezTo>
                  <a:cubicBezTo>
                    <a:pt x="1125654" y="240797"/>
                    <a:pt x="1149819" y="216632"/>
                    <a:pt x="1149819" y="186822"/>
                  </a:cubicBezTo>
                  <a:cubicBezTo>
                    <a:pt x="1149819" y="171917"/>
                    <a:pt x="1143777" y="158423"/>
                    <a:pt x="1134010" y="148656"/>
                  </a:cubicBezTo>
                  <a:lnTo>
                    <a:pt x="1129772" y="146901"/>
                  </a:lnTo>
                  <a:lnTo>
                    <a:pt x="1152884" y="38166"/>
                  </a:lnTo>
                  <a:lnTo>
                    <a:pt x="1330495" y="44366"/>
                  </a:lnTo>
                  <a:lnTo>
                    <a:pt x="1310197" y="139864"/>
                  </a:lnTo>
                  <a:lnTo>
                    <a:pt x="1310095" y="139822"/>
                  </a:lnTo>
                  <a:cubicBezTo>
                    <a:pt x="1280285" y="139823"/>
                    <a:pt x="1256119" y="163987"/>
                    <a:pt x="1256120" y="193797"/>
                  </a:cubicBezTo>
                  <a:cubicBezTo>
                    <a:pt x="1256120" y="223607"/>
                    <a:pt x="1280285" y="247772"/>
                    <a:pt x="1310095" y="247772"/>
                  </a:cubicBezTo>
                  <a:cubicBezTo>
                    <a:pt x="1339905" y="247772"/>
                    <a:pt x="1364070" y="223607"/>
                    <a:pt x="1364070" y="193797"/>
                  </a:cubicBezTo>
                  <a:cubicBezTo>
                    <a:pt x="1364070" y="178892"/>
                    <a:pt x="1358028" y="165398"/>
                    <a:pt x="1348261" y="155631"/>
                  </a:cubicBezTo>
                  <a:lnTo>
                    <a:pt x="1344023" y="153876"/>
                  </a:lnTo>
                  <a:lnTo>
                    <a:pt x="1367029" y="45641"/>
                  </a:lnTo>
                  <a:lnTo>
                    <a:pt x="1544640" y="51841"/>
                  </a:lnTo>
                  <a:lnTo>
                    <a:pt x="1524448" y="146839"/>
                  </a:lnTo>
                  <a:lnTo>
                    <a:pt x="1524346" y="146797"/>
                  </a:lnTo>
                  <a:cubicBezTo>
                    <a:pt x="1494536" y="146798"/>
                    <a:pt x="1470370" y="170962"/>
                    <a:pt x="1470371" y="200772"/>
                  </a:cubicBezTo>
                  <a:cubicBezTo>
                    <a:pt x="1470371" y="230582"/>
                    <a:pt x="1494536" y="254747"/>
                    <a:pt x="1524346" y="254747"/>
                  </a:cubicBezTo>
                  <a:cubicBezTo>
                    <a:pt x="1554156" y="254747"/>
                    <a:pt x="1578321" y="230582"/>
                    <a:pt x="1578321" y="200772"/>
                  </a:cubicBezTo>
                  <a:cubicBezTo>
                    <a:pt x="1578321" y="185867"/>
                    <a:pt x="1572279" y="172373"/>
                    <a:pt x="1562512" y="162606"/>
                  </a:cubicBezTo>
                  <a:lnTo>
                    <a:pt x="1558274" y="160851"/>
                  </a:lnTo>
                  <a:lnTo>
                    <a:pt x="1581173" y="53117"/>
                  </a:lnTo>
                  <a:lnTo>
                    <a:pt x="1758785" y="59317"/>
                  </a:lnTo>
                  <a:lnTo>
                    <a:pt x="1738699" y="153814"/>
                  </a:lnTo>
                  <a:lnTo>
                    <a:pt x="1738597" y="153772"/>
                  </a:lnTo>
                  <a:cubicBezTo>
                    <a:pt x="1708787" y="153773"/>
                    <a:pt x="1684621" y="177937"/>
                    <a:pt x="1684622" y="207747"/>
                  </a:cubicBezTo>
                  <a:cubicBezTo>
                    <a:pt x="1684622" y="237557"/>
                    <a:pt x="1708787" y="261722"/>
                    <a:pt x="1738597" y="261722"/>
                  </a:cubicBezTo>
                  <a:cubicBezTo>
                    <a:pt x="1768407" y="261722"/>
                    <a:pt x="1792572" y="237557"/>
                    <a:pt x="1792572" y="207747"/>
                  </a:cubicBezTo>
                  <a:cubicBezTo>
                    <a:pt x="1792572" y="192842"/>
                    <a:pt x="1786530" y="179348"/>
                    <a:pt x="1776763" y="169581"/>
                  </a:cubicBezTo>
                  <a:lnTo>
                    <a:pt x="1772525" y="167826"/>
                  </a:lnTo>
                  <a:lnTo>
                    <a:pt x="1795318" y="60592"/>
                  </a:lnTo>
                  <a:lnTo>
                    <a:pt x="1972929" y="66792"/>
                  </a:lnTo>
                  <a:lnTo>
                    <a:pt x="1952950" y="160789"/>
                  </a:lnTo>
                  <a:lnTo>
                    <a:pt x="1952848" y="160747"/>
                  </a:lnTo>
                  <a:cubicBezTo>
                    <a:pt x="1923038" y="160748"/>
                    <a:pt x="1898872" y="184912"/>
                    <a:pt x="1898873" y="214722"/>
                  </a:cubicBezTo>
                  <a:cubicBezTo>
                    <a:pt x="1898873" y="244532"/>
                    <a:pt x="1923038" y="268697"/>
                    <a:pt x="1952848" y="268697"/>
                  </a:cubicBezTo>
                  <a:cubicBezTo>
                    <a:pt x="1982658" y="268697"/>
                    <a:pt x="2006823" y="244532"/>
                    <a:pt x="2006823" y="214722"/>
                  </a:cubicBezTo>
                  <a:cubicBezTo>
                    <a:pt x="2006823" y="199817"/>
                    <a:pt x="2000781" y="186323"/>
                    <a:pt x="1991014" y="176556"/>
                  </a:cubicBezTo>
                  <a:lnTo>
                    <a:pt x="1986776" y="174801"/>
                  </a:lnTo>
                  <a:lnTo>
                    <a:pt x="2009463" y="68067"/>
                  </a:lnTo>
                  <a:lnTo>
                    <a:pt x="2187075" y="74268"/>
                  </a:lnTo>
                  <a:lnTo>
                    <a:pt x="2167203" y="167761"/>
                  </a:lnTo>
                  <a:lnTo>
                    <a:pt x="2167101" y="167719"/>
                  </a:lnTo>
                  <a:cubicBezTo>
                    <a:pt x="2137291" y="167720"/>
                    <a:pt x="2113125" y="191884"/>
                    <a:pt x="2113126" y="221694"/>
                  </a:cubicBezTo>
                  <a:cubicBezTo>
                    <a:pt x="2113126" y="251504"/>
                    <a:pt x="2137291" y="275669"/>
                    <a:pt x="2167101" y="275669"/>
                  </a:cubicBezTo>
                  <a:cubicBezTo>
                    <a:pt x="2196911" y="275669"/>
                    <a:pt x="2221076" y="251504"/>
                    <a:pt x="2221076" y="221694"/>
                  </a:cubicBezTo>
                  <a:cubicBezTo>
                    <a:pt x="2221076" y="206789"/>
                    <a:pt x="2215034" y="193295"/>
                    <a:pt x="2205267" y="183528"/>
                  </a:cubicBezTo>
                  <a:lnTo>
                    <a:pt x="2201029" y="181773"/>
                  </a:lnTo>
                  <a:lnTo>
                    <a:pt x="2223609" y="75543"/>
                  </a:lnTo>
                  <a:lnTo>
                    <a:pt x="2363185" y="80415"/>
                  </a:lnTo>
                  <a:lnTo>
                    <a:pt x="2277409" y="2387008"/>
                  </a:lnTo>
                  <a:cubicBezTo>
                    <a:pt x="1516685" y="2367351"/>
                    <a:pt x="1061536" y="2433470"/>
                    <a:pt x="59566" y="2183290"/>
                  </a:cubicBezTo>
                  <a:cubicBezTo>
                    <a:pt x="-74459" y="1482331"/>
                    <a:pt x="59566" y="727764"/>
                    <a:pt x="59566" y="0"/>
                  </a:cubicBezTo>
                </a:path>
              </a:pathLst>
            </a:custGeom>
            <a:solidFill>
              <a:srgbClr val="FFFFFF">
                <a:alpha val="67843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3"/>
            <p:cNvSpPr txBox="1"/>
            <p:nvPr/>
          </p:nvSpPr>
          <p:spPr>
            <a:xfrm>
              <a:off x="494441" y="480364"/>
              <a:ext cx="9525" cy="95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pic>
          <p:nvPicPr>
            <p:cNvPr id="6" name="图片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4441" y="480364"/>
              <a:ext cx="411772" cy="84987"/>
            </a:xfrm>
            <a:prstGeom prst="rect">
              <a:avLst/>
            </a:prstGeom>
          </p:spPr>
        </p:pic>
        <p:pic>
          <p:nvPicPr>
            <p:cNvPr id="7" name="图片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298" y="0"/>
              <a:ext cx="378857" cy="528050"/>
            </a:xfrm>
            <a:prstGeom prst="rect">
              <a:avLst/>
            </a:prstGeom>
          </p:spPr>
        </p:pic>
        <p:sp>
          <p:nvSpPr>
            <p:cNvPr id="8" name="文本3"/>
            <p:cNvSpPr txBox="1"/>
            <p:nvPr/>
          </p:nvSpPr>
          <p:spPr>
            <a:xfrm>
              <a:off x="275402" y="617425"/>
              <a:ext cx="1124187" cy="853054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5000"/>
                </a:lnSpc>
              </a:pPr>
              <a:r>
                <a:rPr lang="zh-CN" altLang="en-US" sz="2800" b="1" i="0" dirty="0">
                  <a:solidFill>
                    <a:srgbClr val="7030A0">
                      <a:alpha val="100000"/>
                    </a:srgbClr>
                  </a:solidFill>
                  <a:latin typeface="微软雅黑"/>
                  <a:ea typeface="微软雅黑"/>
                </a:rPr>
                <a:t>讨论</a:t>
              </a:r>
              <a:endParaRPr lang="zh-CN" altLang="en-US" sz="2800" b="1" i="0" dirty="0">
                <a:solidFill>
                  <a:srgbClr val="7030A0">
                    <a:alpha val="100000"/>
                  </a:srgbClr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9" name="文本1"/>
          <p:cNvSpPr txBox="1"/>
          <p:nvPr/>
        </p:nvSpPr>
        <p:spPr>
          <a:xfrm>
            <a:off x="2429872" y="663168"/>
            <a:ext cx="8313257" cy="149938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8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物质能量高低、化学键能大小、稳定性三者之间的的关系是怎样的？</a:t>
            </a:r>
            <a:endParaRPr lang="zh-CN" altLang="en-US" sz="2800" b="1" i="0" dirty="0">
              <a:solidFill>
                <a:srgbClr val="00206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grpSp>
        <p:nvGrpSpPr>
          <p:cNvPr id="10" name="组合2"/>
          <p:cNvGrpSpPr/>
          <p:nvPr/>
        </p:nvGrpSpPr>
        <p:grpSpPr>
          <a:xfrm>
            <a:off x="2340245" y="2328543"/>
            <a:ext cx="5390592" cy="3748171"/>
            <a:chOff x="0" y="0"/>
            <a:chExt cx="5390592" cy="3748171"/>
          </a:xfrm>
        </p:grpSpPr>
        <p:sp>
          <p:nvSpPr>
            <p:cNvPr id="11" name="形状4"/>
            <p:cNvSpPr txBox="1"/>
            <p:nvPr/>
          </p:nvSpPr>
          <p:spPr>
            <a:xfrm>
              <a:off x="3810" y="49530"/>
              <a:ext cx="5386782" cy="369864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843C0B">
                  <a:alpha val="100000"/>
                </a:srgbClr>
              </a:solidFill>
              <a:prstDash val="sys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4"/>
            <p:cNvSpPr txBox="1"/>
            <p:nvPr/>
          </p:nvSpPr>
          <p:spPr>
            <a:xfrm>
              <a:off x="0" y="0"/>
              <a:ext cx="5386782" cy="367698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5400"/>
                </a:lnSpc>
              </a:pPr>
              <a:r>
                <a:rPr lang="zh-CN" altLang="en-US" sz="3200" b="0" i="0" dirty="0">
                  <a:solidFill>
                    <a:srgbClr val="000000">
                      <a:alpha val="100000"/>
                    </a:srgbClr>
                  </a:solidFill>
                  <a:latin typeface="方正中等线简体"/>
                  <a:ea typeface="方正中等线简体"/>
                </a:rPr>
                <a:t>物质的</a:t>
              </a: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方正中等线简体"/>
                  <a:ea typeface="方正中等线简体"/>
                </a:rPr>
                <a:t>化学键越牢固</a:t>
              </a:r>
              <a:r>
                <a:rPr lang="zh-CN" altLang="en-US" sz="3200" b="0" i="0" dirty="0">
                  <a:solidFill>
                    <a:srgbClr val="000000">
                      <a:alpha val="100000"/>
                    </a:srgbClr>
                  </a:solidFill>
                  <a:latin typeface="方正中等线简体"/>
                  <a:ea typeface="方正中等线简体"/>
                </a:rPr>
                <a:t>，</a:t>
              </a:r>
              <a:endParaRPr lang="zh-CN" altLang="en-US" sz="3200" b="0" i="0" dirty="0">
                <a:solidFill>
                  <a:srgbClr val="000000">
                    <a:alpha val="100000"/>
                  </a:srgbClr>
                </a:solidFill>
                <a:latin typeface="方正中等线简体"/>
                <a:ea typeface="方正中等线简体"/>
              </a:endParaRPr>
            </a:p>
            <a:p>
              <a:pPr marL="0" algn="l">
                <a:lnSpc>
                  <a:spcPts val="5400"/>
                </a:lnSpc>
              </a:pPr>
              <a:r>
                <a:rPr lang="zh-CN" altLang="en-US" sz="3200" b="0" i="0" dirty="0">
                  <a:solidFill>
                    <a:srgbClr val="000000">
                      <a:alpha val="100000"/>
                    </a:srgbClr>
                  </a:solidFill>
                  <a:latin typeface="方正中等线简体"/>
                  <a:ea typeface="方正中等线简体"/>
                </a:rPr>
                <a:t>化学键</a:t>
              </a: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方正中等线简体"/>
                  <a:ea typeface="方正中等线简体"/>
                </a:rPr>
                <a:t>键能越大</a:t>
              </a:r>
              <a:r>
                <a:rPr lang="zh-CN" altLang="en-US" sz="3200" b="0" i="0" dirty="0">
                  <a:solidFill>
                    <a:srgbClr val="000000">
                      <a:alpha val="100000"/>
                    </a:srgbClr>
                  </a:solidFill>
                  <a:latin typeface="方正中等线简体"/>
                  <a:ea typeface="方正中等线简体"/>
                </a:rPr>
                <a:t>，</a:t>
              </a:r>
              <a:endParaRPr lang="zh-CN" altLang="en-US" sz="3200" b="0" i="0" dirty="0">
                <a:solidFill>
                  <a:srgbClr val="000000">
                    <a:alpha val="100000"/>
                  </a:srgbClr>
                </a:solidFill>
                <a:latin typeface="方正中等线简体"/>
                <a:ea typeface="方正中等线简体"/>
              </a:endParaRPr>
            </a:p>
            <a:p>
              <a:pPr marL="0" algn="l">
                <a:lnSpc>
                  <a:spcPts val="5400"/>
                </a:lnSpc>
              </a:pPr>
              <a:r>
                <a:rPr lang="zh-CN" altLang="en-US" sz="3200" b="0" i="0" dirty="0">
                  <a:solidFill>
                    <a:srgbClr val="000000">
                      <a:alpha val="100000"/>
                    </a:srgbClr>
                  </a:solidFill>
                  <a:latin typeface="方正中等线简体"/>
                  <a:ea typeface="方正中等线简体"/>
                </a:rPr>
                <a:t>物质</a:t>
              </a: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方正中等线简体"/>
                  <a:ea typeface="方正中等线简体"/>
                </a:rPr>
                <a:t>越稳定</a:t>
              </a:r>
              <a:r>
                <a:rPr lang="zh-CN" altLang="en-US" sz="3200" b="0" i="0" dirty="0">
                  <a:solidFill>
                    <a:srgbClr val="000000">
                      <a:alpha val="100000"/>
                    </a:srgbClr>
                  </a:solidFill>
                  <a:latin typeface="方正中等线简体"/>
                  <a:ea typeface="方正中等线简体"/>
                </a:rPr>
                <a:t>；</a:t>
              </a:r>
              <a:endParaRPr lang="zh-CN" altLang="en-US" sz="3200" b="0" i="0" dirty="0">
                <a:solidFill>
                  <a:srgbClr val="000000">
                    <a:alpha val="100000"/>
                  </a:srgbClr>
                </a:solidFill>
                <a:latin typeface="方正中等线简体"/>
                <a:ea typeface="方正中等线简体"/>
              </a:endParaRPr>
            </a:p>
            <a:p>
              <a:pPr marL="0" algn="l">
                <a:lnSpc>
                  <a:spcPts val="5400"/>
                </a:lnSpc>
              </a:pPr>
              <a:r>
                <a:rPr lang="zh-CN" altLang="en-US" sz="3200" b="0" i="0" dirty="0">
                  <a:solidFill>
                    <a:srgbClr val="000000">
                      <a:alpha val="100000"/>
                    </a:srgbClr>
                  </a:solidFill>
                  <a:latin typeface="方正中等线简体"/>
                  <a:ea typeface="方正中等线简体"/>
                </a:rPr>
                <a:t>物质具有的</a:t>
              </a: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方正中等线简体"/>
                  <a:ea typeface="方正中等线简体"/>
                </a:rPr>
                <a:t>能量越低</a:t>
              </a:r>
              <a:r>
                <a:rPr lang="zh-CN" altLang="en-US" sz="3200" b="0" i="0" dirty="0">
                  <a:solidFill>
                    <a:srgbClr val="000000">
                      <a:alpha val="100000"/>
                    </a:srgbClr>
                  </a:solidFill>
                  <a:latin typeface="方正中等线简体"/>
                  <a:ea typeface="方正中等线简体"/>
                </a:rPr>
                <a:t>，</a:t>
              </a:r>
              <a:endParaRPr lang="zh-CN" altLang="en-US" sz="3200" b="0" i="0" dirty="0">
                <a:solidFill>
                  <a:srgbClr val="000000">
                    <a:alpha val="100000"/>
                  </a:srgbClr>
                </a:solidFill>
                <a:latin typeface="方正中等线简体"/>
                <a:ea typeface="方正中等线简体"/>
              </a:endParaRPr>
            </a:p>
            <a:p>
              <a:pPr marL="0" algn="l">
                <a:lnSpc>
                  <a:spcPts val="5400"/>
                </a:lnSpc>
              </a:pPr>
              <a:r>
                <a:rPr lang="zh-CN" altLang="en-US" sz="3200" b="0" i="0" dirty="0">
                  <a:solidFill>
                    <a:srgbClr val="000000">
                      <a:alpha val="100000"/>
                    </a:srgbClr>
                  </a:solidFill>
                  <a:latin typeface="方正中等线简体"/>
                  <a:ea typeface="方正中等线简体"/>
                </a:rPr>
                <a:t>物质</a:t>
              </a: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方正中等线简体"/>
                  <a:ea typeface="方正中等线简体"/>
                </a:rPr>
                <a:t>越稳定</a:t>
              </a:r>
              <a:r>
                <a:rPr lang="zh-CN" altLang="en-US" sz="3200" b="0" i="0" dirty="0">
                  <a:solidFill>
                    <a:srgbClr val="000000">
                      <a:alpha val="100000"/>
                    </a:srgbClr>
                  </a:solidFill>
                  <a:latin typeface="方正中等线简体"/>
                  <a:ea typeface="方正中等线简体"/>
                </a:rPr>
                <a:t>。</a:t>
              </a:r>
              <a:endParaRPr lang="zh-CN" altLang="en-US" sz="3200" b="0" i="0" dirty="0">
                <a:solidFill>
                  <a:srgbClr val="000000">
                    <a:alpha val="100000"/>
                  </a:srgbClr>
                </a:solidFill>
                <a:latin typeface="方正中等线简体"/>
                <a:ea typeface="方正中等线简体"/>
              </a:endParaRPr>
            </a:p>
          </p:txBody>
        </p:sp>
      </p:grpSp>
      <p:pic>
        <p:nvPicPr>
          <p:cNvPr id="13" name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800" y="2113119"/>
            <a:ext cx="3696290" cy="2402593"/>
          </a:xfrm>
          <a:prstGeom prst="rect">
            <a:avLst/>
          </a:prstGeom>
          <a:ln w="9525">
            <a:solidFill>
              <a:srgbClr val="000000">
                <a:alpha val="100000"/>
              </a:srgbClr>
            </a:solidFill>
            <a:prstDash val="solid"/>
          </a:ln>
        </p:spPr>
      </p:pic>
      <p:sp>
        <p:nvSpPr>
          <p:cNvPr id="14" name="文本2"/>
          <p:cNvSpPr txBox="1"/>
          <p:nvPr/>
        </p:nvSpPr>
        <p:spPr>
          <a:xfrm>
            <a:off x="7995990" y="4430398"/>
            <a:ext cx="4167345" cy="103297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6600"/>
              </a:lnSpc>
            </a:pPr>
            <a:r>
              <a:rPr lang="zh-CN" altLang="en-US" sz="3200" b="1" i="0" dirty="0">
                <a:solidFill>
                  <a:srgbClr val="7030A0">
                    <a:alpha val="100000"/>
                  </a:srgbClr>
                </a:solidFill>
                <a:latin typeface="方正中等线简体"/>
                <a:ea typeface="方正中等线简体"/>
              </a:rPr>
              <a:t>石墨比金刚石更稳定</a:t>
            </a:r>
            <a:endParaRPr lang="zh-CN" altLang="en-US" sz="3200" b="1" i="0" dirty="0">
              <a:solidFill>
                <a:srgbClr val="7030A0">
                  <a:alpha val="100000"/>
                </a:srgbClr>
              </a:solidFill>
              <a:latin typeface="方正中等线简体"/>
              <a:ea typeface="方正中等线简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989648"/>
          </a:xfrm>
          <a:prstGeom prst="rect">
            <a:avLst/>
          </a:prstGeom>
          <a:solidFill>
            <a:srgbClr val="BED6E6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2105025" y="157162"/>
            <a:ext cx="7734250" cy="716248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3600" b="1" i="0" dirty="0">
                <a:solidFill>
                  <a:srgbClr val="19468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热化学方程式书写的常见错误</a:t>
            </a:r>
            <a:endParaRPr lang="zh-CN" altLang="en-US" sz="3600" b="1" i="0" dirty="0">
              <a:solidFill>
                <a:srgbClr val="19468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pic>
        <p:nvPicPr>
          <p:cNvPr id="4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9648"/>
            <a:ext cx="7952422" cy="1655445"/>
          </a:xfrm>
          <a:prstGeom prst="rect">
            <a:avLst/>
          </a:prstGeom>
        </p:spPr>
      </p:pic>
      <p:pic>
        <p:nvPicPr>
          <p:cNvPr id="5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0" y="2581275"/>
            <a:ext cx="8106728" cy="3894772"/>
          </a:xfrm>
          <a:prstGeom prst="rect">
            <a:avLst/>
          </a:prstGeom>
        </p:spPr>
      </p:pic>
      <p:sp>
        <p:nvSpPr>
          <p:cNvPr id="6" name="形状2"/>
          <p:cNvSpPr txBox="1"/>
          <p:nvPr/>
        </p:nvSpPr>
        <p:spPr>
          <a:xfrm>
            <a:off x="3881438" y="5024438"/>
            <a:ext cx="5073015" cy="714375"/>
          </a:xfrm>
          <a:custGeom>
            <a:avLst/>
            <a:gdLst>
              <a:gd name="connsiteX0" fmla="*/ 2536507 w 5073015"/>
              <a:gd name="connsiteY0" fmla="*/ 0 h 714375"/>
              <a:gd name="connsiteX1" fmla="*/ 3937382 w 5073015"/>
              <a:gd name="connsiteY1" fmla="*/ 0 h 714375"/>
              <a:gd name="connsiteX2" fmla="*/ 5073015 w 5073015"/>
              <a:gd name="connsiteY2" fmla="*/ 554457 h 714375"/>
              <a:gd name="connsiteX3" fmla="*/ 1135633 w 5073015"/>
              <a:gd name="connsiteY3" fmla="*/ 714375 h 714375"/>
              <a:gd name="connsiteX4" fmla="*/ 0 w 5073015"/>
              <a:gd name="connsiteY4" fmla="*/ 159918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3015" h="714375">
                <a:moveTo>
                  <a:pt x="2536507" y="0"/>
                </a:moveTo>
                <a:cubicBezTo>
                  <a:pt x="3937382" y="0"/>
                  <a:pt x="5073015" y="159918"/>
                  <a:pt x="5073015" y="357188"/>
                </a:cubicBezTo>
                <a:cubicBezTo>
                  <a:pt x="5073015" y="554457"/>
                  <a:pt x="3937382" y="714375"/>
                  <a:pt x="2536507" y="714375"/>
                </a:cubicBezTo>
                <a:cubicBezTo>
                  <a:pt x="1135633" y="714375"/>
                  <a:pt x="0" y="554457"/>
                  <a:pt x="0" y="357188"/>
                </a:cubicBezTo>
                <a:cubicBezTo>
                  <a:pt x="0" y="159918"/>
                  <a:pt x="1135633" y="0"/>
                  <a:pt x="2536507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47625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989648"/>
          </a:xfrm>
          <a:prstGeom prst="rect">
            <a:avLst/>
          </a:prstGeom>
          <a:solidFill>
            <a:srgbClr val="BED6E6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2105025" y="157162"/>
            <a:ext cx="7734250" cy="716248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3600" b="1" i="0" dirty="0">
                <a:solidFill>
                  <a:srgbClr val="19468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热化学方程式书写的常见错误</a:t>
            </a:r>
            <a:endParaRPr lang="zh-CN" altLang="en-US" sz="3600" b="1" i="0" dirty="0">
              <a:solidFill>
                <a:srgbClr val="19468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pic>
        <p:nvPicPr>
          <p:cNvPr id="4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9648"/>
            <a:ext cx="9429750" cy="1664018"/>
          </a:xfrm>
          <a:prstGeom prst="rect">
            <a:avLst/>
          </a:prstGeom>
        </p:spPr>
      </p:pic>
      <p:pic>
        <p:nvPicPr>
          <p:cNvPr id="5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402" y="3248025"/>
            <a:ext cx="8209598" cy="2744153"/>
          </a:xfrm>
          <a:prstGeom prst="rect">
            <a:avLst/>
          </a:prstGeom>
        </p:spPr>
      </p:pic>
      <p:sp>
        <p:nvSpPr>
          <p:cNvPr id="6" name="形状2"/>
          <p:cNvSpPr txBox="1"/>
          <p:nvPr/>
        </p:nvSpPr>
        <p:spPr>
          <a:xfrm>
            <a:off x="4195762" y="3805238"/>
            <a:ext cx="4958715" cy="792480"/>
          </a:xfrm>
          <a:custGeom>
            <a:avLst/>
            <a:gdLst>
              <a:gd name="connsiteX0" fmla="*/ 2479357 w 4958715"/>
              <a:gd name="connsiteY0" fmla="*/ 0 h 792480"/>
              <a:gd name="connsiteX1" fmla="*/ 3848669 w 4958715"/>
              <a:gd name="connsiteY1" fmla="*/ 0 h 792480"/>
              <a:gd name="connsiteX2" fmla="*/ 4958715 w 4958715"/>
              <a:gd name="connsiteY2" fmla="*/ 615077 h 792480"/>
              <a:gd name="connsiteX3" fmla="*/ 1110046 w 4958715"/>
              <a:gd name="connsiteY3" fmla="*/ 792480 h 792480"/>
              <a:gd name="connsiteX4" fmla="*/ 0 w 4958715"/>
              <a:gd name="connsiteY4" fmla="*/ 177403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8715" h="792480">
                <a:moveTo>
                  <a:pt x="2479357" y="0"/>
                </a:moveTo>
                <a:cubicBezTo>
                  <a:pt x="3848669" y="0"/>
                  <a:pt x="4958715" y="177403"/>
                  <a:pt x="4958715" y="396240"/>
                </a:cubicBezTo>
                <a:cubicBezTo>
                  <a:pt x="4958715" y="615077"/>
                  <a:pt x="3848669" y="792480"/>
                  <a:pt x="2479357" y="792480"/>
                </a:cubicBezTo>
                <a:cubicBezTo>
                  <a:pt x="1110046" y="792480"/>
                  <a:pt x="0" y="615077"/>
                  <a:pt x="0" y="396240"/>
                </a:cubicBezTo>
                <a:cubicBezTo>
                  <a:pt x="0" y="177403"/>
                  <a:pt x="1110046" y="0"/>
                  <a:pt x="2479357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47625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395927" y="1925275"/>
            <a:ext cx="11769178" cy="1813559"/>
          </a:xfrm>
          <a:custGeom>
            <a:avLst/>
            <a:gdLst/>
            <a:ahLst/>
            <a:cxnLst/>
            <a:rect l="l" t="t" r="r" b="b"/>
            <a:pathLst>
              <a:path w="5812870" h="1779584" extrusionOk="0">
                <a:moveTo>
                  <a:pt x="592161" y="53429"/>
                </a:moveTo>
                <a:lnTo>
                  <a:pt x="5812870" y="0"/>
                </a:lnTo>
                <a:lnTo>
                  <a:pt x="5812870" y="1769281"/>
                </a:lnTo>
                <a:lnTo>
                  <a:pt x="0" y="1779584"/>
                </a:lnTo>
                <a:lnTo>
                  <a:pt x="592161" y="53429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B0F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3" name="音频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142742" y="-943037"/>
            <a:ext cx="609600" cy="609600"/>
          </a:xfrm>
          <a:prstGeom prst="rect">
            <a:avLst/>
          </a:prstGeom>
        </p:spPr>
      </p:pic>
      <p:sp>
        <p:nvSpPr>
          <p:cNvPr id="4" name="文本1"/>
          <p:cNvSpPr txBox="1"/>
          <p:nvPr/>
        </p:nvSpPr>
        <p:spPr>
          <a:xfrm>
            <a:off x="2971812" y="3809806"/>
            <a:ext cx="8544245" cy="802746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4800"/>
              </a:lnSpc>
            </a:pPr>
            <a:r>
              <a:rPr lang="zh-CN" altLang="en-US" sz="4000" b="1" i="0" dirty="0">
                <a:solidFill>
                  <a:srgbClr val="1F4E79">
                    <a:alpha val="100000"/>
                  </a:srgb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等线"/>
                <a:ea typeface="等线"/>
              </a:rPr>
              <a:t>第二课时 化学反应中能量变化的原因</a:t>
            </a:r>
            <a:endParaRPr lang="zh-CN" altLang="en-US" sz="4000" b="1" i="0" dirty="0">
              <a:solidFill>
                <a:srgbClr val="1F4E79">
                  <a:alpha val="100000"/>
                </a:srgbClr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等线"/>
              <a:ea typeface="等线"/>
            </a:endParaRPr>
          </a:p>
        </p:txBody>
      </p:sp>
      <p:sp>
        <p:nvSpPr>
          <p:cNvPr id="5" name="文本2"/>
          <p:cNvSpPr txBox="1"/>
          <p:nvPr/>
        </p:nvSpPr>
        <p:spPr>
          <a:xfrm>
            <a:off x="-3810" y="457852"/>
            <a:ext cx="12085398" cy="1298496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7900"/>
              </a:lnSpc>
            </a:pPr>
            <a:r>
              <a:rPr lang="zh-CN" altLang="en-US" sz="6600" b="1" i="0" dirty="0">
                <a:solidFill>
                  <a:srgbClr val="0070C0">
                    <a:alpha val="100000"/>
                  </a:srgb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</a:rPr>
              <a:t>专题1  化学反应与能量变化</a:t>
            </a:r>
            <a:endParaRPr lang="zh-CN" altLang="en-US" sz="6600" b="1" i="0" dirty="0">
              <a:solidFill>
                <a:srgbClr val="0070C0">
                  <a:alpha val="100000"/>
                </a:srgbClr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黑体"/>
              <a:ea typeface="黑体"/>
            </a:endParaRPr>
          </a:p>
        </p:txBody>
      </p:sp>
      <p:sp>
        <p:nvSpPr>
          <p:cNvPr id="6" name="文本3"/>
          <p:cNvSpPr txBox="1"/>
          <p:nvPr/>
        </p:nvSpPr>
        <p:spPr>
          <a:xfrm>
            <a:off x="1902489" y="2575071"/>
            <a:ext cx="9986477" cy="1103507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6400"/>
              </a:lnSpc>
            </a:pPr>
            <a:r>
              <a:rPr lang="zh-CN" altLang="en-US" sz="5335" b="1" i="0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等线"/>
                <a:ea typeface="等线"/>
              </a:rPr>
              <a:t>第一单元   化学反应中的热效应</a:t>
            </a:r>
            <a:endParaRPr lang="zh-CN" altLang="en-US" sz="5335" b="1" i="0" dirty="0">
              <a:solidFill>
                <a:srgbClr val="FFFFFF">
                  <a:alpha val="100000"/>
                </a:srgbClr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等线"/>
              <a:ea typeface="等线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1104900"/>
          </a:xfrm>
          <a:prstGeom prst="rect">
            <a:avLst/>
          </a:prstGeom>
          <a:solidFill>
            <a:srgbClr val="BED6E6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1733550" y="133350"/>
            <a:ext cx="8724900" cy="89147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800" b="1" i="0" dirty="0">
                <a:solidFill>
                  <a:srgbClr val="19468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化学反应中为何会有</a:t>
            </a:r>
            <a:r>
              <a:rPr lang="zh-CN" altLang="en-US" sz="4800" b="1" i="0" dirty="0">
                <a:solidFill>
                  <a:srgbClr val="991F1F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能量</a:t>
            </a:r>
            <a:r>
              <a:rPr lang="zh-CN" altLang="en-US" sz="4800" b="1" i="0" dirty="0">
                <a:solidFill>
                  <a:srgbClr val="19468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变化？</a:t>
            </a:r>
            <a:endParaRPr lang="zh-CN" altLang="en-US" sz="4800" b="1" i="0" dirty="0">
              <a:solidFill>
                <a:srgbClr val="19468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676275" y="1266825"/>
            <a:ext cx="11306175" cy="147620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能量守恒定律：能量既不会凭空产生，也不会凭空消失，它只能从                              一种形式转化为其他形式，或者从一个物体转移到                               别的物体，能量总量保持不变。</a:t>
            </a:r>
            <a:endParaRPr lang="zh-CN" altLang="en-US" sz="2800" b="1" i="0" dirty="0">
              <a:solidFill>
                <a:srgbClr val="00206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00" y="2838450"/>
            <a:ext cx="5579745" cy="3626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989648"/>
          </a:xfrm>
          <a:prstGeom prst="rect">
            <a:avLst/>
          </a:prstGeom>
          <a:solidFill>
            <a:srgbClr val="BED6E6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469888" y="946118"/>
            <a:ext cx="8973924" cy="149938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参加化学反应的每一种物质内部都贮存着一定的能量，如同大大小小的气球。</a:t>
            </a:r>
            <a:endParaRPr lang="zh-CN" altLang="en-US" sz="2800" b="1" i="0" dirty="0">
              <a:solidFill>
                <a:srgbClr val="00000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pic>
        <p:nvPicPr>
          <p:cNvPr id="4" name="图片1"/>
          <p:cNvPicPr>
            <a:picLocks noChangeAspect="1"/>
          </p:cNvPicPr>
          <p:nvPr/>
        </p:nvPicPr>
        <p:blipFill>
          <a:blip r:embed="rId1"/>
          <a:srcRect b="5367"/>
          <a:stretch>
            <a:fillRect/>
          </a:stretch>
        </p:blipFill>
        <p:spPr>
          <a:xfrm>
            <a:off x="4306806" y="1592940"/>
            <a:ext cx="6326629" cy="4792738"/>
          </a:xfrm>
          <a:prstGeom prst="rect">
            <a:avLst/>
          </a:prstGeom>
        </p:spPr>
      </p:pic>
      <p:sp>
        <p:nvSpPr>
          <p:cNvPr id="5" name="文本2"/>
          <p:cNvSpPr txBox="1"/>
          <p:nvPr/>
        </p:nvSpPr>
        <p:spPr>
          <a:xfrm>
            <a:off x="1657350" y="180975"/>
            <a:ext cx="9642475" cy="716280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3600" b="1" i="0" dirty="0">
                <a:solidFill>
                  <a:srgbClr val="19468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任务一：宏观辨识——化学反应的能量变化</a:t>
            </a:r>
            <a:endParaRPr lang="zh-CN" altLang="en-US" sz="3600" b="1" i="0" dirty="0">
              <a:solidFill>
                <a:srgbClr val="19468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t="2644" b="6446"/>
          <a:stretch>
            <a:fillRect/>
          </a:stretch>
        </p:blipFill>
        <p:spPr>
          <a:xfrm>
            <a:off x="8003964" y="3186877"/>
            <a:ext cx="1354281" cy="1488833"/>
          </a:xfrm>
          <a:prstGeom prst="rect">
            <a:avLst/>
          </a:prstGeom>
        </p:spPr>
      </p:pic>
      <p:pic>
        <p:nvPicPr>
          <p:cNvPr id="3" name="图片2"/>
          <p:cNvPicPr>
            <a:picLocks noChangeAspect="1"/>
          </p:cNvPicPr>
          <p:nvPr/>
        </p:nvPicPr>
        <p:blipFill>
          <a:blip r:embed="rId1"/>
          <a:srcRect b="5619"/>
          <a:stretch>
            <a:fillRect/>
          </a:stretch>
        </p:blipFill>
        <p:spPr>
          <a:xfrm>
            <a:off x="2323660" y="1995157"/>
            <a:ext cx="2348620" cy="2680553"/>
          </a:xfrm>
          <a:prstGeom prst="rect">
            <a:avLst/>
          </a:prstGeom>
        </p:spPr>
      </p:pic>
      <p:sp>
        <p:nvSpPr>
          <p:cNvPr id="4" name="形状1"/>
          <p:cNvSpPr txBox="1"/>
          <p:nvPr/>
        </p:nvSpPr>
        <p:spPr>
          <a:xfrm>
            <a:off x="5906373" y="3578473"/>
            <a:ext cx="1023748" cy="1097237"/>
          </a:xfrm>
          <a:prstGeom prst="cloud">
            <a:avLst/>
          </a:prstGeom>
          <a:solidFill>
            <a:srgbClr val="F8CBAD">
              <a:alpha val="100000"/>
            </a:srgbClr>
          </a:solidFill>
          <a:ln w="12700">
            <a:solidFill>
              <a:srgbClr val="2F528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5" name="形状2"/>
          <p:cNvSpPr txBox="1"/>
          <p:nvPr/>
        </p:nvSpPr>
        <p:spPr>
          <a:xfrm>
            <a:off x="4976115" y="4057732"/>
            <a:ext cx="641023" cy="76200"/>
          </a:xfrm>
          <a:prstGeom prst="line">
            <a:avLst/>
          </a:prstGeom>
          <a:solidFill>
            <a:srgbClr val="FFFFFF">
              <a:alpha val="0"/>
            </a:srgbClr>
          </a:solidFill>
          <a:ln w="76200">
            <a:solidFill>
              <a:srgbClr val="7F6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6" name="文本1"/>
          <p:cNvSpPr txBox="1"/>
          <p:nvPr/>
        </p:nvSpPr>
        <p:spPr>
          <a:xfrm>
            <a:off x="7164307" y="3654259"/>
            <a:ext cx="1026347" cy="89838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=</a:t>
            </a:r>
            <a:endParaRPr lang="zh-CN" altLang="en-US" sz="4000" b="1" i="0" dirty="0">
              <a:solidFill>
                <a:srgbClr val="00206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7" name="文本2"/>
          <p:cNvSpPr txBox="1"/>
          <p:nvPr/>
        </p:nvSpPr>
        <p:spPr>
          <a:xfrm>
            <a:off x="5542140" y="2355671"/>
            <a:ext cx="2958842" cy="7137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7030A0">
                    <a:alpha val="100000"/>
                  </a:srgbClr>
                </a:solidFill>
                <a:latin typeface="微软雅黑"/>
                <a:ea typeface="微软雅黑"/>
              </a:rPr>
              <a:t>放出部分空气</a:t>
            </a:r>
            <a:endParaRPr lang="zh-CN" altLang="en-US" sz="2800" b="1" i="0" dirty="0">
              <a:solidFill>
                <a:srgbClr val="7030A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grpSp>
        <p:nvGrpSpPr>
          <p:cNvPr id="8" name="组合1"/>
          <p:cNvGrpSpPr/>
          <p:nvPr/>
        </p:nvGrpSpPr>
        <p:grpSpPr>
          <a:xfrm>
            <a:off x="634656" y="666715"/>
            <a:ext cx="1438917" cy="1615386"/>
            <a:chOff x="0" y="0"/>
            <a:chExt cx="1438917" cy="1615386"/>
          </a:xfrm>
        </p:grpSpPr>
        <p:sp>
          <p:nvSpPr>
            <p:cNvPr id="9" name="形状3"/>
            <p:cNvSpPr txBox="1"/>
            <p:nvPr/>
          </p:nvSpPr>
          <p:spPr>
            <a:xfrm rot="21079790">
              <a:off x="0" y="390324"/>
              <a:ext cx="1438917" cy="1073851"/>
            </a:xfrm>
            <a:custGeom>
              <a:avLst/>
              <a:gdLst/>
              <a:ahLst/>
              <a:cxnLst/>
              <a:rect l="l" t="t" r="r" b="b"/>
              <a:pathLst>
                <a:path w="2743293" h="1949952" extrusionOk="0">
                  <a:moveTo>
                    <a:pt x="0" y="15603"/>
                  </a:moveTo>
                  <a:lnTo>
                    <a:pt x="2699385" y="0"/>
                  </a:lnTo>
                  <a:cubicBezTo>
                    <a:pt x="2682468" y="610325"/>
                    <a:pt x="2742075" y="1225382"/>
                    <a:pt x="2743293" y="1830271"/>
                  </a:cubicBezTo>
                  <a:cubicBezTo>
                    <a:pt x="1891936" y="2001467"/>
                    <a:pt x="914431" y="1910058"/>
                    <a:pt x="0" y="1949952"/>
                  </a:cubicBezTo>
                  <a:cubicBezTo>
                    <a:pt x="83411" y="1319695"/>
                    <a:pt x="43158" y="659309"/>
                    <a:pt x="0" y="15603"/>
                  </a:cubicBezTo>
                </a:path>
              </a:pathLst>
            </a:custGeom>
            <a:solidFill>
              <a:srgbClr val="D9D9D9">
                <a:alpha val="4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4"/>
            <p:cNvSpPr txBox="1"/>
            <p:nvPr/>
          </p:nvSpPr>
          <p:spPr>
            <a:xfrm>
              <a:off x="104286" y="301194"/>
              <a:ext cx="1239132" cy="1314192"/>
            </a:xfrm>
            <a:custGeom>
              <a:avLst/>
              <a:gdLst/>
              <a:ahLst/>
              <a:cxnLst/>
              <a:rect l="l" t="t" r="r" b="b"/>
              <a:pathLst>
                <a:path w="2363185" h="2387008" extrusionOk="0">
                  <a:moveTo>
                    <a:pt x="59566" y="0"/>
                  </a:moveTo>
                  <a:lnTo>
                    <a:pt x="259772" y="6989"/>
                  </a:lnTo>
                  <a:lnTo>
                    <a:pt x="238942" y="104989"/>
                  </a:lnTo>
                  <a:lnTo>
                    <a:pt x="238840" y="104947"/>
                  </a:lnTo>
                  <a:cubicBezTo>
                    <a:pt x="209030" y="104948"/>
                    <a:pt x="184864" y="129112"/>
                    <a:pt x="184865" y="158922"/>
                  </a:cubicBezTo>
                  <a:cubicBezTo>
                    <a:pt x="184865" y="188732"/>
                    <a:pt x="209030" y="212897"/>
                    <a:pt x="238840" y="212897"/>
                  </a:cubicBezTo>
                  <a:cubicBezTo>
                    <a:pt x="268649" y="212897"/>
                    <a:pt x="292815" y="188732"/>
                    <a:pt x="292815" y="158922"/>
                  </a:cubicBezTo>
                  <a:cubicBezTo>
                    <a:pt x="292815" y="144017"/>
                    <a:pt x="286773" y="130523"/>
                    <a:pt x="277006" y="120756"/>
                  </a:cubicBezTo>
                  <a:lnTo>
                    <a:pt x="272768" y="119001"/>
                  </a:lnTo>
                  <a:lnTo>
                    <a:pt x="296305" y="8264"/>
                  </a:lnTo>
                  <a:lnTo>
                    <a:pt x="473917" y="14464"/>
                  </a:lnTo>
                  <a:lnTo>
                    <a:pt x="453193" y="111964"/>
                  </a:lnTo>
                  <a:lnTo>
                    <a:pt x="453091" y="111922"/>
                  </a:lnTo>
                  <a:cubicBezTo>
                    <a:pt x="423281" y="111923"/>
                    <a:pt x="399115" y="136087"/>
                    <a:pt x="399116" y="165897"/>
                  </a:cubicBezTo>
                  <a:cubicBezTo>
                    <a:pt x="399116" y="195707"/>
                    <a:pt x="423281" y="219872"/>
                    <a:pt x="453091" y="219872"/>
                  </a:cubicBezTo>
                  <a:cubicBezTo>
                    <a:pt x="482901" y="219872"/>
                    <a:pt x="507066" y="195707"/>
                    <a:pt x="507066" y="165897"/>
                  </a:cubicBezTo>
                  <a:cubicBezTo>
                    <a:pt x="507066" y="150992"/>
                    <a:pt x="501024" y="137498"/>
                    <a:pt x="491257" y="127731"/>
                  </a:cubicBezTo>
                  <a:lnTo>
                    <a:pt x="487019" y="125976"/>
                  </a:lnTo>
                  <a:lnTo>
                    <a:pt x="510450" y="15740"/>
                  </a:lnTo>
                  <a:lnTo>
                    <a:pt x="688061" y="21940"/>
                  </a:lnTo>
                  <a:lnTo>
                    <a:pt x="667444" y="118939"/>
                  </a:lnTo>
                  <a:lnTo>
                    <a:pt x="667342" y="118897"/>
                  </a:lnTo>
                  <a:cubicBezTo>
                    <a:pt x="637532" y="118898"/>
                    <a:pt x="613366" y="143062"/>
                    <a:pt x="613367" y="172872"/>
                  </a:cubicBezTo>
                  <a:cubicBezTo>
                    <a:pt x="613367" y="202682"/>
                    <a:pt x="637532" y="226847"/>
                    <a:pt x="667342" y="226847"/>
                  </a:cubicBezTo>
                  <a:cubicBezTo>
                    <a:pt x="697152" y="226847"/>
                    <a:pt x="721317" y="202682"/>
                    <a:pt x="721317" y="172872"/>
                  </a:cubicBezTo>
                  <a:cubicBezTo>
                    <a:pt x="721317" y="157967"/>
                    <a:pt x="715275" y="144473"/>
                    <a:pt x="705508" y="134706"/>
                  </a:cubicBezTo>
                  <a:lnTo>
                    <a:pt x="701270" y="132951"/>
                  </a:lnTo>
                  <a:lnTo>
                    <a:pt x="724595" y="23215"/>
                  </a:lnTo>
                  <a:lnTo>
                    <a:pt x="902206" y="29415"/>
                  </a:lnTo>
                  <a:lnTo>
                    <a:pt x="881695" y="125914"/>
                  </a:lnTo>
                  <a:lnTo>
                    <a:pt x="881593" y="125872"/>
                  </a:lnTo>
                  <a:cubicBezTo>
                    <a:pt x="851783" y="125873"/>
                    <a:pt x="827617" y="150037"/>
                    <a:pt x="827618" y="179847"/>
                  </a:cubicBezTo>
                  <a:cubicBezTo>
                    <a:pt x="827618" y="209657"/>
                    <a:pt x="851783" y="233822"/>
                    <a:pt x="881593" y="233822"/>
                  </a:cubicBezTo>
                  <a:cubicBezTo>
                    <a:pt x="911403" y="233822"/>
                    <a:pt x="935568" y="209657"/>
                    <a:pt x="935568" y="179847"/>
                  </a:cubicBezTo>
                  <a:cubicBezTo>
                    <a:pt x="935568" y="164942"/>
                    <a:pt x="929526" y="151448"/>
                    <a:pt x="919759" y="141681"/>
                  </a:cubicBezTo>
                  <a:lnTo>
                    <a:pt x="915521" y="139926"/>
                  </a:lnTo>
                  <a:lnTo>
                    <a:pt x="938739" y="30691"/>
                  </a:lnTo>
                  <a:lnTo>
                    <a:pt x="1116351" y="36891"/>
                  </a:lnTo>
                  <a:lnTo>
                    <a:pt x="1095946" y="132889"/>
                  </a:lnTo>
                  <a:lnTo>
                    <a:pt x="1095844" y="132847"/>
                  </a:lnTo>
                  <a:cubicBezTo>
                    <a:pt x="1066034" y="132848"/>
                    <a:pt x="1041868" y="157012"/>
                    <a:pt x="1041869" y="186822"/>
                  </a:cubicBezTo>
                  <a:cubicBezTo>
                    <a:pt x="1041869" y="216632"/>
                    <a:pt x="1066034" y="240797"/>
                    <a:pt x="1095844" y="240797"/>
                  </a:cubicBezTo>
                  <a:cubicBezTo>
                    <a:pt x="1125654" y="240797"/>
                    <a:pt x="1149819" y="216632"/>
                    <a:pt x="1149819" y="186822"/>
                  </a:cubicBezTo>
                  <a:cubicBezTo>
                    <a:pt x="1149819" y="171917"/>
                    <a:pt x="1143777" y="158423"/>
                    <a:pt x="1134010" y="148656"/>
                  </a:cubicBezTo>
                  <a:lnTo>
                    <a:pt x="1129772" y="146901"/>
                  </a:lnTo>
                  <a:lnTo>
                    <a:pt x="1152884" y="38166"/>
                  </a:lnTo>
                  <a:lnTo>
                    <a:pt x="1330495" y="44366"/>
                  </a:lnTo>
                  <a:lnTo>
                    <a:pt x="1310197" y="139864"/>
                  </a:lnTo>
                  <a:lnTo>
                    <a:pt x="1310095" y="139822"/>
                  </a:lnTo>
                  <a:cubicBezTo>
                    <a:pt x="1280285" y="139823"/>
                    <a:pt x="1256119" y="163987"/>
                    <a:pt x="1256120" y="193797"/>
                  </a:cubicBezTo>
                  <a:cubicBezTo>
                    <a:pt x="1256120" y="223607"/>
                    <a:pt x="1280285" y="247772"/>
                    <a:pt x="1310095" y="247772"/>
                  </a:cubicBezTo>
                  <a:cubicBezTo>
                    <a:pt x="1339905" y="247772"/>
                    <a:pt x="1364070" y="223607"/>
                    <a:pt x="1364070" y="193797"/>
                  </a:cubicBezTo>
                  <a:cubicBezTo>
                    <a:pt x="1364070" y="178892"/>
                    <a:pt x="1358028" y="165398"/>
                    <a:pt x="1348261" y="155631"/>
                  </a:cubicBezTo>
                  <a:lnTo>
                    <a:pt x="1344023" y="153876"/>
                  </a:lnTo>
                  <a:lnTo>
                    <a:pt x="1367029" y="45641"/>
                  </a:lnTo>
                  <a:lnTo>
                    <a:pt x="1544640" y="51841"/>
                  </a:lnTo>
                  <a:lnTo>
                    <a:pt x="1524448" y="146839"/>
                  </a:lnTo>
                  <a:lnTo>
                    <a:pt x="1524346" y="146797"/>
                  </a:lnTo>
                  <a:cubicBezTo>
                    <a:pt x="1494536" y="146798"/>
                    <a:pt x="1470370" y="170962"/>
                    <a:pt x="1470371" y="200772"/>
                  </a:cubicBezTo>
                  <a:cubicBezTo>
                    <a:pt x="1470371" y="230582"/>
                    <a:pt x="1494536" y="254747"/>
                    <a:pt x="1524346" y="254747"/>
                  </a:cubicBezTo>
                  <a:cubicBezTo>
                    <a:pt x="1554156" y="254747"/>
                    <a:pt x="1578321" y="230582"/>
                    <a:pt x="1578321" y="200772"/>
                  </a:cubicBezTo>
                  <a:cubicBezTo>
                    <a:pt x="1578321" y="185867"/>
                    <a:pt x="1572279" y="172373"/>
                    <a:pt x="1562512" y="162606"/>
                  </a:cubicBezTo>
                  <a:lnTo>
                    <a:pt x="1558274" y="160851"/>
                  </a:lnTo>
                  <a:lnTo>
                    <a:pt x="1581173" y="53117"/>
                  </a:lnTo>
                  <a:lnTo>
                    <a:pt x="1758785" y="59317"/>
                  </a:lnTo>
                  <a:lnTo>
                    <a:pt x="1738699" y="153814"/>
                  </a:lnTo>
                  <a:lnTo>
                    <a:pt x="1738597" y="153772"/>
                  </a:lnTo>
                  <a:cubicBezTo>
                    <a:pt x="1708787" y="153773"/>
                    <a:pt x="1684621" y="177937"/>
                    <a:pt x="1684622" y="207747"/>
                  </a:cubicBezTo>
                  <a:cubicBezTo>
                    <a:pt x="1684622" y="237557"/>
                    <a:pt x="1708787" y="261722"/>
                    <a:pt x="1738597" y="261722"/>
                  </a:cubicBezTo>
                  <a:cubicBezTo>
                    <a:pt x="1768407" y="261722"/>
                    <a:pt x="1792572" y="237557"/>
                    <a:pt x="1792572" y="207747"/>
                  </a:cubicBezTo>
                  <a:cubicBezTo>
                    <a:pt x="1792572" y="192842"/>
                    <a:pt x="1786530" y="179348"/>
                    <a:pt x="1776763" y="169581"/>
                  </a:cubicBezTo>
                  <a:lnTo>
                    <a:pt x="1772525" y="167826"/>
                  </a:lnTo>
                  <a:lnTo>
                    <a:pt x="1795318" y="60592"/>
                  </a:lnTo>
                  <a:lnTo>
                    <a:pt x="1972929" y="66792"/>
                  </a:lnTo>
                  <a:lnTo>
                    <a:pt x="1952950" y="160789"/>
                  </a:lnTo>
                  <a:lnTo>
                    <a:pt x="1952848" y="160747"/>
                  </a:lnTo>
                  <a:cubicBezTo>
                    <a:pt x="1923038" y="160748"/>
                    <a:pt x="1898872" y="184912"/>
                    <a:pt x="1898873" y="214722"/>
                  </a:cubicBezTo>
                  <a:cubicBezTo>
                    <a:pt x="1898873" y="244532"/>
                    <a:pt x="1923038" y="268697"/>
                    <a:pt x="1952848" y="268697"/>
                  </a:cubicBezTo>
                  <a:cubicBezTo>
                    <a:pt x="1982658" y="268697"/>
                    <a:pt x="2006823" y="244532"/>
                    <a:pt x="2006823" y="214722"/>
                  </a:cubicBezTo>
                  <a:cubicBezTo>
                    <a:pt x="2006823" y="199817"/>
                    <a:pt x="2000781" y="186323"/>
                    <a:pt x="1991014" y="176556"/>
                  </a:cubicBezTo>
                  <a:lnTo>
                    <a:pt x="1986776" y="174801"/>
                  </a:lnTo>
                  <a:lnTo>
                    <a:pt x="2009463" y="68067"/>
                  </a:lnTo>
                  <a:lnTo>
                    <a:pt x="2187075" y="74268"/>
                  </a:lnTo>
                  <a:lnTo>
                    <a:pt x="2167203" y="167761"/>
                  </a:lnTo>
                  <a:lnTo>
                    <a:pt x="2167101" y="167719"/>
                  </a:lnTo>
                  <a:cubicBezTo>
                    <a:pt x="2137291" y="167720"/>
                    <a:pt x="2113125" y="191884"/>
                    <a:pt x="2113126" y="221694"/>
                  </a:cubicBezTo>
                  <a:cubicBezTo>
                    <a:pt x="2113126" y="251504"/>
                    <a:pt x="2137291" y="275669"/>
                    <a:pt x="2167101" y="275669"/>
                  </a:cubicBezTo>
                  <a:cubicBezTo>
                    <a:pt x="2196911" y="275669"/>
                    <a:pt x="2221076" y="251504"/>
                    <a:pt x="2221076" y="221694"/>
                  </a:cubicBezTo>
                  <a:cubicBezTo>
                    <a:pt x="2221076" y="206789"/>
                    <a:pt x="2215034" y="193295"/>
                    <a:pt x="2205267" y="183528"/>
                  </a:cubicBezTo>
                  <a:lnTo>
                    <a:pt x="2201029" y="181773"/>
                  </a:lnTo>
                  <a:lnTo>
                    <a:pt x="2223609" y="75543"/>
                  </a:lnTo>
                  <a:lnTo>
                    <a:pt x="2363185" y="80415"/>
                  </a:lnTo>
                  <a:lnTo>
                    <a:pt x="2277409" y="2387008"/>
                  </a:lnTo>
                  <a:cubicBezTo>
                    <a:pt x="1516685" y="2367351"/>
                    <a:pt x="1061536" y="2433470"/>
                    <a:pt x="59566" y="2183290"/>
                  </a:cubicBezTo>
                  <a:cubicBezTo>
                    <a:pt x="-74459" y="1482331"/>
                    <a:pt x="59566" y="727764"/>
                    <a:pt x="59566" y="0"/>
                  </a:cubicBezTo>
                </a:path>
              </a:pathLst>
            </a:custGeom>
            <a:solidFill>
              <a:srgbClr val="FFFFFF">
                <a:alpha val="67843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5"/>
            <p:cNvSpPr txBox="1"/>
            <p:nvPr/>
          </p:nvSpPr>
          <p:spPr>
            <a:xfrm>
              <a:off x="494364" y="480288"/>
              <a:ext cx="9525" cy="95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pic>
          <p:nvPicPr>
            <p:cNvPr id="12" name="图片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4364" y="480288"/>
              <a:ext cx="411708" cy="84974"/>
            </a:xfrm>
            <a:prstGeom prst="rect">
              <a:avLst/>
            </a:prstGeom>
          </p:spPr>
        </p:pic>
        <p:pic>
          <p:nvPicPr>
            <p:cNvPr id="13" name="图片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217" y="0"/>
              <a:ext cx="378798" cy="527968"/>
            </a:xfrm>
            <a:prstGeom prst="rect">
              <a:avLst/>
            </a:prstGeom>
          </p:spPr>
        </p:pic>
        <p:sp>
          <p:nvSpPr>
            <p:cNvPr id="14" name="文本4"/>
            <p:cNvSpPr txBox="1"/>
            <p:nvPr/>
          </p:nvSpPr>
          <p:spPr>
            <a:xfrm>
              <a:off x="275344" y="617313"/>
              <a:ext cx="1133566" cy="85295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5000"/>
                </a:lnSpc>
              </a:pPr>
              <a:r>
                <a:rPr lang="zh-CN" altLang="en-US" sz="2800" b="1" i="0" dirty="0">
                  <a:solidFill>
                    <a:srgbClr val="7030A0">
                      <a:alpha val="100000"/>
                    </a:srgbClr>
                  </a:solidFill>
                  <a:latin typeface="微软雅黑"/>
                  <a:ea typeface="微软雅黑"/>
                </a:rPr>
                <a:t>思考</a:t>
              </a:r>
              <a:endParaRPr lang="zh-CN" altLang="en-US" sz="2800" b="1" i="0" dirty="0">
                <a:solidFill>
                  <a:srgbClr val="7030A0">
                    <a:alpha val="100000"/>
                  </a:srgbClr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15" name="文本3"/>
          <p:cNvSpPr txBox="1"/>
          <p:nvPr/>
        </p:nvSpPr>
        <p:spPr>
          <a:xfrm>
            <a:off x="2429478" y="1139905"/>
            <a:ext cx="5316413" cy="71363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大气球变成小气球，怎么做？</a:t>
            </a:r>
            <a:endParaRPr lang="zh-CN" altLang="en-US" sz="2800" b="1" i="0" dirty="0">
              <a:solidFill>
                <a:srgbClr val="00206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5" grpId="0" animBg="1"/>
      <p:bldP spid="5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989648"/>
          </a:xfrm>
          <a:prstGeom prst="rect">
            <a:avLst/>
          </a:prstGeom>
          <a:solidFill>
            <a:srgbClr val="BED6E6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r:embed="rId1"/>
          <a:srcRect l="12068" r="1379" b="6596"/>
          <a:stretch>
            <a:fillRect/>
          </a:stretch>
        </p:blipFill>
        <p:spPr>
          <a:xfrm>
            <a:off x="5410707" y="1297009"/>
            <a:ext cx="4013735" cy="3152439"/>
          </a:xfrm>
          <a:prstGeom prst="rect">
            <a:avLst/>
          </a:prstGeom>
        </p:spPr>
      </p:pic>
      <p:sp>
        <p:nvSpPr>
          <p:cNvPr id="4" name="文本1"/>
          <p:cNvSpPr txBox="1"/>
          <p:nvPr/>
        </p:nvSpPr>
        <p:spPr>
          <a:xfrm>
            <a:off x="2105025" y="157162"/>
            <a:ext cx="7734250" cy="716248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3600" b="1" i="0" dirty="0">
                <a:solidFill>
                  <a:srgbClr val="194680">
                    <a:alpha val="100000"/>
                  </a:srgbClr>
                </a:solidFill>
                <a:latin typeface="Arial" panose="020B0604020202090204"/>
                <a:ea typeface="Arial" panose="020B0604020202090204"/>
              </a:rPr>
              <a:t>反应物、生成物总能量的相对大小</a:t>
            </a:r>
            <a:endParaRPr lang="zh-CN" altLang="en-US" sz="3600" b="1" i="0" dirty="0">
              <a:solidFill>
                <a:srgbClr val="194680">
                  <a:alpha val="100000"/>
                </a:srgbClr>
              </a:solidFill>
              <a:latin typeface="Arial" panose="020B0604020202090204"/>
              <a:ea typeface="Arial" panose="020B0604020202090204"/>
            </a:endParaRPr>
          </a:p>
        </p:txBody>
      </p:sp>
      <p:pic>
        <p:nvPicPr>
          <p:cNvPr id="5" name="图片2"/>
          <p:cNvPicPr>
            <a:picLocks noChangeAspect="1"/>
          </p:cNvPicPr>
          <p:nvPr/>
        </p:nvPicPr>
        <p:blipFill>
          <a:blip r:embed="rId1"/>
          <a:srcRect l="12068" t="85457" r="62068"/>
          <a:stretch>
            <a:fillRect/>
          </a:stretch>
        </p:blipFill>
        <p:spPr>
          <a:xfrm>
            <a:off x="7945636" y="2158794"/>
            <a:ext cx="768349" cy="589361"/>
          </a:xfrm>
          <a:prstGeom prst="rect">
            <a:avLst/>
          </a:prstGeom>
        </p:spPr>
      </p:pic>
      <p:grpSp>
        <p:nvGrpSpPr>
          <p:cNvPr id="6" name="组合1"/>
          <p:cNvGrpSpPr/>
          <p:nvPr/>
        </p:nvGrpSpPr>
        <p:grpSpPr>
          <a:xfrm>
            <a:off x="7970538" y="2153104"/>
            <a:ext cx="1023584" cy="775276"/>
            <a:chOff x="0" y="0"/>
            <a:chExt cx="1023584" cy="775276"/>
          </a:xfrm>
        </p:grpSpPr>
        <p:sp>
          <p:nvSpPr>
            <p:cNvPr id="7" name="形状7"/>
            <p:cNvSpPr txBox="1"/>
            <p:nvPr/>
          </p:nvSpPr>
          <p:spPr>
            <a:xfrm>
              <a:off x="0" y="12865"/>
              <a:ext cx="1023584" cy="65278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文本4"/>
            <p:cNvSpPr txBox="1"/>
            <p:nvPr/>
          </p:nvSpPr>
          <p:spPr>
            <a:xfrm>
              <a:off x="123379" y="0"/>
              <a:ext cx="814480" cy="775276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1900"/>
                </a:lnSpc>
              </a:pPr>
              <a:r>
                <a:rPr lang="zh-CN" altLang="en-US" sz="1600" b="1" i="0" dirty="0">
                  <a:solidFill>
                    <a:srgbClr val="000000">
                      <a:alpha val="100000"/>
                    </a:srgbClr>
                  </a:solidFill>
                  <a:latin typeface="等线"/>
                  <a:ea typeface="等线"/>
                </a:rPr>
                <a:t>放出能量</a:t>
              </a:r>
              <a:endParaRPr lang="zh-CN" altLang="en-US" sz="16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endParaRPr>
            </a:p>
          </p:txBody>
        </p:sp>
      </p:grpSp>
      <p:grpSp>
        <p:nvGrpSpPr>
          <p:cNvPr id="9" name="组合2"/>
          <p:cNvGrpSpPr/>
          <p:nvPr/>
        </p:nvGrpSpPr>
        <p:grpSpPr>
          <a:xfrm>
            <a:off x="5218090" y="1532242"/>
            <a:ext cx="2582297" cy="748524"/>
            <a:chOff x="0" y="0"/>
            <a:chExt cx="2582297" cy="748524"/>
          </a:xfrm>
        </p:grpSpPr>
        <p:sp>
          <p:nvSpPr>
            <p:cNvPr id="10" name="形状8"/>
            <p:cNvSpPr txBox="1"/>
            <p:nvPr/>
          </p:nvSpPr>
          <p:spPr>
            <a:xfrm>
              <a:off x="0" y="172262"/>
              <a:ext cx="1248833" cy="5762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文本5"/>
            <p:cNvSpPr txBox="1"/>
            <p:nvPr/>
          </p:nvSpPr>
          <p:spPr>
            <a:xfrm>
              <a:off x="1969766" y="0"/>
              <a:ext cx="612531" cy="65216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等线"/>
                  <a:ea typeface="等线"/>
                </a:rPr>
                <a:t>高</a:t>
              </a:r>
              <a:endParaRPr lang="zh-CN" altLang="en-US" sz="2400" b="1" i="0" dirty="0">
                <a:solidFill>
                  <a:srgbClr val="FF0000">
                    <a:alpha val="100000"/>
                  </a:srgbClr>
                </a:solidFill>
                <a:latin typeface="等线"/>
                <a:ea typeface="等线"/>
              </a:endParaRPr>
            </a:p>
          </p:txBody>
        </p:sp>
      </p:grpSp>
      <p:grpSp>
        <p:nvGrpSpPr>
          <p:cNvPr id="12" name="组合3"/>
          <p:cNvGrpSpPr/>
          <p:nvPr/>
        </p:nvGrpSpPr>
        <p:grpSpPr>
          <a:xfrm>
            <a:off x="5313341" y="3319501"/>
            <a:ext cx="2498770" cy="808835"/>
            <a:chOff x="0" y="0"/>
            <a:chExt cx="2498770" cy="808835"/>
          </a:xfrm>
        </p:grpSpPr>
        <p:sp>
          <p:nvSpPr>
            <p:cNvPr id="13" name="形状9"/>
            <p:cNvSpPr txBox="1"/>
            <p:nvPr/>
          </p:nvSpPr>
          <p:spPr>
            <a:xfrm>
              <a:off x="0" y="0"/>
              <a:ext cx="1248833" cy="5762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文本6"/>
            <p:cNvSpPr txBox="1"/>
            <p:nvPr/>
          </p:nvSpPr>
          <p:spPr>
            <a:xfrm>
              <a:off x="1886239" y="156670"/>
              <a:ext cx="612531" cy="65216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等线"/>
                  <a:ea typeface="等线"/>
                </a:rPr>
                <a:t>低</a:t>
              </a:r>
              <a:endParaRPr lang="zh-CN" altLang="en-US" sz="2400" b="1" i="0" dirty="0">
                <a:solidFill>
                  <a:srgbClr val="FF0000">
                    <a:alpha val="100000"/>
                  </a:srgbClr>
                </a:solidFill>
                <a:latin typeface="等线"/>
                <a:ea typeface="等线"/>
              </a:endParaRPr>
            </a:p>
          </p:txBody>
        </p:sp>
      </p:grpSp>
      <p:sp>
        <p:nvSpPr>
          <p:cNvPr id="15" name="形状2"/>
          <p:cNvSpPr txBox="1"/>
          <p:nvPr/>
        </p:nvSpPr>
        <p:spPr>
          <a:xfrm>
            <a:off x="7317842" y="2058182"/>
            <a:ext cx="182879" cy="1463040"/>
          </a:xfrm>
          <a:prstGeom prst="downArrow">
            <a:avLst/>
          </a:prstGeom>
          <a:solidFill>
            <a:srgbClr val="FF0000">
              <a:alpha val="100000"/>
            </a:srgbClr>
          </a:solidFill>
          <a:ln w="9525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6" name="文本2"/>
          <p:cNvSpPr txBox="1"/>
          <p:nvPr/>
        </p:nvSpPr>
        <p:spPr>
          <a:xfrm>
            <a:off x="1034614" y="4464537"/>
            <a:ext cx="6265780" cy="83683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300"/>
              </a:lnSpc>
            </a:pPr>
            <a:r>
              <a:rPr lang="zh-CN" altLang="en-US" sz="3600" b="1" i="0" dirty="0">
                <a:solidFill>
                  <a:srgbClr val="00206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∑E</a:t>
            </a:r>
            <a:r>
              <a:rPr lang="zh-CN" altLang="en-US" sz="32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(反应物) ＞ </a:t>
            </a:r>
            <a:r>
              <a:rPr lang="zh-CN" altLang="en-US" sz="3200" b="1" i="0" dirty="0">
                <a:solidFill>
                  <a:srgbClr val="002060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</a:rPr>
              <a:t>∑E</a:t>
            </a:r>
            <a:r>
              <a:rPr lang="zh-CN" altLang="en-US" sz="3200" b="1" i="0" dirty="0">
                <a:solidFill>
                  <a:srgbClr val="002060">
                    <a:alpha val="100000"/>
                  </a:srgbClr>
                </a:solidFill>
                <a:latin typeface="微软雅黑"/>
                <a:ea typeface="微软雅黑"/>
              </a:rPr>
              <a:t>(生成物)</a:t>
            </a:r>
            <a:endParaRPr lang="zh-CN" altLang="en-US" sz="3200" b="1" i="0" dirty="0">
              <a:solidFill>
                <a:srgbClr val="00206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pic>
        <p:nvPicPr>
          <p:cNvPr id="17" name="图片3"/>
          <p:cNvPicPr>
            <a:picLocks noChangeAspect="1"/>
          </p:cNvPicPr>
          <p:nvPr/>
        </p:nvPicPr>
        <p:blipFill>
          <a:blip r:embed="rId2"/>
          <a:srcRect t="2644" b="6446"/>
          <a:stretch>
            <a:fillRect/>
          </a:stretch>
        </p:blipFill>
        <p:spPr>
          <a:xfrm>
            <a:off x="3910377" y="2928380"/>
            <a:ext cx="1354281" cy="1488833"/>
          </a:xfrm>
          <a:prstGeom prst="rect">
            <a:avLst/>
          </a:prstGeom>
        </p:spPr>
      </p:pic>
      <p:pic>
        <p:nvPicPr>
          <p:cNvPr id="18" name="图片4"/>
          <p:cNvPicPr>
            <a:picLocks noChangeAspect="1"/>
          </p:cNvPicPr>
          <p:nvPr/>
        </p:nvPicPr>
        <p:blipFill>
          <a:blip r:embed="rId2"/>
          <a:srcRect b="5619"/>
          <a:stretch>
            <a:fillRect/>
          </a:stretch>
        </p:blipFill>
        <p:spPr>
          <a:xfrm>
            <a:off x="1173276" y="1306813"/>
            <a:ext cx="2348620" cy="2680553"/>
          </a:xfrm>
          <a:prstGeom prst="rect">
            <a:avLst/>
          </a:prstGeom>
        </p:spPr>
      </p:pic>
      <p:sp>
        <p:nvSpPr>
          <p:cNvPr id="19" name="形状3"/>
          <p:cNvSpPr txBox="1"/>
          <p:nvPr/>
        </p:nvSpPr>
        <p:spPr>
          <a:xfrm>
            <a:off x="9945456" y="2443187"/>
            <a:ext cx="1023748" cy="1097237"/>
          </a:xfrm>
          <a:prstGeom prst="cloud">
            <a:avLst/>
          </a:prstGeom>
          <a:solidFill>
            <a:srgbClr val="F8CBAD">
              <a:alpha val="100000"/>
            </a:srgbClr>
          </a:solidFill>
          <a:ln w="12700">
            <a:solidFill>
              <a:srgbClr val="2F528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0" name="文本3"/>
          <p:cNvSpPr txBox="1"/>
          <p:nvPr/>
        </p:nvSpPr>
        <p:spPr>
          <a:xfrm>
            <a:off x="9613249" y="1991137"/>
            <a:ext cx="2282515" cy="6521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7030A0">
                    <a:alpha val="100000"/>
                  </a:srgbClr>
                </a:solidFill>
                <a:latin typeface="微软雅黑"/>
                <a:ea typeface="微软雅黑"/>
              </a:rPr>
              <a:t>放出部分空气</a:t>
            </a:r>
            <a:endParaRPr lang="zh-CN" altLang="en-US" sz="2400" b="1" i="0" dirty="0">
              <a:solidFill>
                <a:srgbClr val="7030A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21" name="形状4"/>
          <p:cNvSpPr txBox="1"/>
          <p:nvPr/>
        </p:nvSpPr>
        <p:spPr>
          <a:xfrm flipH="1">
            <a:off x="3521896" y="2008738"/>
            <a:ext cx="1888811" cy="5715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57150">
            <a:solidFill>
              <a:srgbClr val="ED7D31">
                <a:alpha val="100000"/>
              </a:srgbClr>
            </a:solidFill>
            <a:prstDash val="solid"/>
            <a:tailEnd type="triangl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2" name="形状5"/>
          <p:cNvSpPr txBox="1"/>
          <p:nvPr/>
        </p:nvSpPr>
        <p:spPr>
          <a:xfrm rot="10800000">
            <a:off x="5090474" y="3652431"/>
            <a:ext cx="493726" cy="5715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57150">
            <a:solidFill>
              <a:srgbClr val="ED7D31">
                <a:alpha val="100000"/>
              </a:srgbClr>
            </a:solidFill>
            <a:prstDash val="solid"/>
            <a:tailEnd type="triangl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3" name="形状6"/>
          <p:cNvSpPr txBox="1"/>
          <p:nvPr/>
        </p:nvSpPr>
        <p:spPr>
          <a:xfrm>
            <a:off x="9069681" y="2502332"/>
            <a:ext cx="875775" cy="28737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57150">
            <a:solidFill>
              <a:srgbClr val="ED7D31">
                <a:alpha val="100000"/>
              </a:srgbClr>
            </a:solidFill>
            <a:prstDash val="solid"/>
            <a:tailEnd type="triangl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24" name="组合4"/>
          <p:cNvGrpSpPr/>
          <p:nvPr/>
        </p:nvGrpSpPr>
        <p:grpSpPr>
          <a:xfrm>
            <a:off x="6384874" y="5110868"/>
            <a:ext cx="2453835" cy="1082993"/>
            <a:chOff x="0" y="0"/>
            <a:chExt cx="2453835" cy="1082993"/>
          </a:xfrm>
        </p:grpSpPr>
        <p:sp>
          <p:nvSpPr>
            <p:cNvPr id="25" name="形状10"/>
            <p:cNvSpPr txBox="1"/>
            <p:nvPr/>
          </p:nvSpPr>
          <p:spPr>
            <a:xfrm>
              <a:off x="3810" y="49530"/>
              <a:ext cx="2450025" cy="1033463"/>
            </a:xfrm>
            <a:prstGeom prst="wedgeRectCallout">
              <a:avLst/>
            </a:prstGeom>
            <a:solidFill>
              <a:srgbClr val="FFF2CC">
                <a:alpha val="100000"/>
              </a:srgbClr>
            </a:solidFill>
            <a:ln w="19050">
              <a:solidFill>
                <a:srgbClr val="C00000">
                  <a:alpha val="100000"/>
                </a:srgbClr>
              </a:solidFill>
              <a:prstDash val="sysDash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6" name="文本7"/>
            <p:cNvSpPr txBox="1"/>
            <p:nvPr/>
          </p:nvSpPr>
          <p:spPr>
            <a:xfrm>
              <a:off x="0" y="0"/>
              <a:ext cx="2450025" cy="1033463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4300"/>
                </a:lnSpc>
              </a:pPr>
              <a:r>
                <a:rPr lang="zh-CN" altLang="en-US" sz="3600" b="1" i="0" dirty="0">
                  <a:solidFill>
                    <a:srgbClr val="FF0000">
                      <a:alpha val="100000"/>
                    </a:srgbClr>
                  </a:solidFill>
                  <a:latin typeface="等线"/>
                  <a:ea typeface="等线"/>
                </a:rPr>
                <a:t>放热反应</a:t>
              </a:r>
              <a:endParaRPr lang="zh-CN" altLang="en-US" sz="3600" b="1" i="0" dirty="0">
                <a:solidFill>
                  <a:srgbClr val="FF0000">
                    <a:alpha val="100000"/>
                  </a:srgbClr>
                </a:solidFill>
                <a:latin typeface="等线"/>
                <a:ea typeface="等线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1" grpId="0" animBg="1"/>
      <p:bldP spid="17" grpId="0" animBg="1"/>
      <p:bldP spid="22" grpId="0" animBg="1"/>
      <p:bldP spid="18" grpId="0" animBg="1"/>
      <p:bldP spid="15" grpId="0" animBg="1"/>
      <p:bldP spid="6" grpId="0" animBg="1"/>
      <p:bldP spid="23" grpId="0" animBg="1"/>
      <p:bldP spid="19" grpId="0" animBg="1"/>
      <p:bldP spid="20" grpId="0" animBg="1"/>
      <p:bldP spid="16" grpId="0" animBg="1"/>
      <p:bldP spid="2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1979</Words>
  <Application>WPS 文字</Application>
  <PresentationFormat>宽屏</PresentationFormat>
  <Paragraphs>281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60" baseType="lpstr">
      <vt:lpstr>Arial</vt:lpstr>
      <vt:lpstr>宋体</vt:lpstr>
      <vt:lpstr>Wingdings</vt:lpstr>
      <vt:lpstr>Arial</vt:lpstr>
      <vt:lpstr>等线</vt:lpstr>
      <vt:lpstr>汉仪中等线KW</vt:lpstr>
      <vt:lpstr>黑体</vt:lpstr>
      <vt:lpstr>微软雅黑</vt:lpstr>
      <vt:lpstr>汉仪旗黑</vt:lpstr>
      <vt:lpstr>Times New Roman</vt:lpstr>
      <vt:lpstr>宋体</vt:lpstr>
      <vt:lpstr>汉仪书宋二KW</vt:lpstr>
      <vt:lpstr>微软雅黑</vt:lpstr>
      <vt:lpstr>Arial Unicode MS</vt:lpstr>
      <vt:lpstr>Calibri</vt:lpstr>
      <vt:lpstr>Helvetica Neue</vt:lpstr>
      <vt:lpstr>方正中等线简体</vt:lpstr>
      <vt:lpstr>ZBFH</vt:lpstr>
      <vt:lpstr>华文黑体</vt:lpstr>
      <vt:lpstr>Thonburi</vt:lpstr>
      <vt:lpstr>华文新魏</vt:lpstr>
      <vt:lpstr>宋体</vt:lpstr>
      <vt:lpstr>华文中宋</vt:lpstr>
      <vt:lpstr>隶书</vt:lpstr>
      <vt:lpstr>汉仪中黑KW</vt:lpstr>
      <vt:lpstr>报隶-简</vt:lpstr>
      <vt:lpstr>Times New Roman</vt:lpstr>
      <vt:lpstr>ZBFH</vt:lpstr>
      <vt:lpstr>华文中宋</vt:lpstr>
      <vt:lpstr>华文新魏</vt:lpstr>
      <vt:lpstr>微软雅黑</vt:lpstr>
      <vt:lpstr>方正中等线简体</vt:lpstr>
      <vt:lpstr>等线</vt:lpstr>
      <vt:lpstr>隶书</vt:lpstr>
      <vt:lpstr>黑体</vt:lpstr>
      <vt:lpstr>苹方-简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未命名课件 20250512-1628</dc:title>
  <dc:creator>希沃测试账号</dc:creator>
  <cp:lastModifiedBy>゜   本末</cp:lastModifiedBy>
  <cp:revision>2</cp:revision>
  <dcterms:created xsi:type="dcterms:W3CDTF">2025-06-19T11:18:31Z</dcterms:created>
  <dcterms:modified xsi:type="dcterms:W3CDTF">2025-06-19T11:18:31Z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EasiNote5</vt:lpwstr>
  </property>
  <property fmtid="{D5CDD505-2E9C-101B-9397-08002B2CF9AE}" pid="3" name="ApplicationVersion">
    <vt:lpwstr>5.2.4.8979</vt:lpwstr>
  </property>
  <property fmtid="{D5CDD505-2E9C-101B-9397-08002B2CF9AE}" pid="4" name="EasiNoteCoursewareInfo">
    <vt:lpwstr/>
  </property>
  <property fmtid="{D5CDD505-2E9C-101B-9397-08002B2CF9AE}" pid="5" name="EasiNoteDocumentName">
    <vt:lpwstr>未命名课件 20250512-1628</vt:lpwstr>
  </property>
  <property fmtid="{D5CDD505-2E9C-101B-9397-08002B2CF9AE}" pid="6" name="EasiNoteAuthor">
    <vt:lpwstr>qoomoprqouuntpimkpzzii223233ss91</vt:lpwstr>
  </property>
  <property fmtid="{D5CDD505-2E9C-101B-9397-08002B2CF9AE}" pid="7" name="ICV">
    <vt:lpwstr>F14484E4F65E32CB07F253689E8BB179_42</vt:lpwstr>
  </property>
  <property fmtid="{D5CDD505-2E9C-101B-9397-08002B2CF9AE}" pid="8" name="KSOProductBuildVer">
    <vt:lpwstr>2052-6.14.0.8924</vt:lpwstr>
  </property>
</Properties>
</file>