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b05ae78059fb4147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34c2a2b6a1914e05" /><Relationship Type="http://schemas.openxmlformats.org/officeDocument/2006/relationships/custom-properties" Target="/docProps/custom.xml" Id="R5e1bdbfe36bd43b1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Relationship Type="http://schemas.openxmlformats.org/officeDocument/2006/relationships/image" Target="/ppt/media/image2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2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21.png" Id="rId2" /><Relationship Type="http://schemas.openxmlformats.org/officeDocument/2006/relationships/image" Target="/ppt/media/image6.jpg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22.png" Id="rId2" /><Relationship Type="http://schemas.openxmlformats.org/officeDocument/2006/relationships/image" Target="/ppt/media/image7.jpg" Id="rId3" /><Relationship Type="http://schemas.openxmlformats.org/officeDocument/2006/relationships/image" Target="/ppt/media/image8.jpg" Id="rId4" /><Relationship Type="http://schemas.openxmlformats.org/officeDocument/2006/relationships/image" Target="/ppt/media/image9.jpg" Id="rId5" /><Relationship Type="http://schemas.openxmlformats.org/officeDocument/2006/relationships/image" Target="/ppt/media/image10.jpg" Id="rId6" /><Relationship Type="http://schemas.openxmlformats.org/officeDocument/2006/relationships/image" Target="/ppt/media/image11.jpg" Id="rId7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24.png" Id="rId2" /><Relationship Type="http://schemas.openxmlformats.org/officeDocument/2006/relationships/image" Target="/ppt/media/image25.png" Id="rId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6.png" Id="rId2" /><Relationship Type="http://schemas.openxmlformats.org/officeDocument/2006/relationships/image" Target="/ppt/media/image27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png" Id="rId2" /><Relationship Type="http://schemas.openxmlformats.org/officeDocument/2006/relationships/image" Target="/ppt/media/image.jpg" Id="rId3" /><Relationship Type="http://schemas.openxmlformats.org/officeDocument/2006/relationships/image" Target="/ppt/media/image2.jp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.png" Id="rId2" /><Relationship Type="http://schemas.openxmlformats.org/officeDocument/2006/relationships/image" Target="/ppt/media/image3.jpg" Id="rId3" /><Relationship Type="http://schemas.openxmlformats.org/officeDocument/2006/relationships/image" Target="/ppt/media/image5.png" Id="rId4" /><Relationship Type="http://schemas.openxmlformats.org/officeDocument/2006/relationships/image" Target="/ppt/media/image4.jpg" Id="rId5" /><Relationship Type="http://schemas.openxmlformats.org/officeDocument/2006/relationships/image" Target="/ppt/media/image5.jpg" Id="rId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6.png" Id="rId2" /><Relationship Type="http://schemas.openxmlformats.org/officeDocument/2006/relationships/image" Target="/ppt/media/image7.png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image" Target="/ppt/media/image9.png" Id="rId3" /><Relationship Type="http://schemas.openxmlformats.org/officeDocument/2006/relationships/image" Target="/ppt/media/image10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11.png" Id="rId2" /><Relationship Type="http://schemas.openxmlformats.org/officeDocument/2006/relationships/image" Target="/ppt/media/image12.png" Id="rId3" /><Relationship Type="http://schemas.openxmlformats.org/officeDocument/2006/relationships/image" Target="/ppt/media/image13.pn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4.png" Id="rId2" /><Relationship Type="http://schemas.openxmlformats.org/officeDocument/2006/relationships/image" Target="/ppt/media/image15.png" Id="rId3" /><Relationship Type="http://schemas.openxmlformats.org/officeDocument/2006/relationships/image" Target="/ppt/media/image16.pn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17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18.png" Id="rId2" /><Relationship Type="http://schemas.openxmlformats.org/officeDocument/2006/relationships/image" Target="/ppt/media/image19.png" Id="rId3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193630" y="915480"/>
            <a:ext cx="9989820" cy="2141855"/>
          </a:xfrm>
          <a:prstGeom prst="rect">
            <a:avLst/>
          </a:prstGeom>
          <a:noFill/>
        </p:spPr>
        <p:txBody>
          <a:bodyPr anchor="b"/>
          <a:lstStyle/>
          <a:p>
            <a:pPr marL="0" algn="ctr">
              <a:lnSpc>
                <a:spcPts val="7200"/>
              </a:lnSpc>
            </a:pPr>
            <a:r>
              <a:rPr lang="zh-CN" altLang="en-US" sz="60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二氧化硫的性质和应用</a:t>
            </a:r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95" y="0"/>
            <a:ext cx="3554730" cy="692785"/>
          </a:xfrm>
          <a:prstGeom prst="rect">
            <a:avLst/>
          </a:prstGeom>
        </p:spPr>
      </p:pic>
      <p:sp>
        <p:nvSpPr>
          <p:cNvPr id="4" name="文本2"/>
          <p:cNvSpPr txBox="1"/>
          <p:nvPr/>
        </p:nvSpPr>
        <p:spPr>
          <a:xfrm>
            <a:off x="7291070" y="3915410"/>
            <a:ext cx="2734310" cy="114363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新桥高级中学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王嘉晨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二氧化硫的化学性质</a:t>
            </a:r>
          </a:p>
        </p:txBody>
      </p:sp>
      <p:grpSp>
        <p:nvGrpSpPr>
          <p:cNvPr id="5" name="组合1"/>
          <p:cNvGrpSpPr/>
          <p:nvPr/>
        </p:nvGrpSpPr>
        <p:grpSpPr>
          <a:xfrm>
            <a:off x="431797" y="1838941"/>
            <a:ext cx="11414122" cy="2759800"/>
            <a:chOff x="0" y="0"/>
            <a:chExt cx="11414122" cy="2759800"/>
          </a:xfrm>
        </p:grpSpPr>
        <p:sp>
          <p:nvSpPr>
            <p:cNvPr id="6" name="形状2"/>
            <p:cNvSpPr txBox="1"/>
            <p:nvPr/>
          </p:nvSpPr>
          <p:spPr>
            <a:xfrm>
              <a:off x="0" y="0"/>
              <a:ext cx="11147422" cy="2520978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00B0F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4"/>
            <p:cNvSpPr txBox="1"/>
            <p:nvPr/>
          </p:nvSpPr>
          <p:spPr>
            <a:xfrm>
              <a:off x="0" y="0"/>
              <a:ext cx="11414122" cy="27598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-457200" algn="l">
                <a:lnSpc>
                  <a:spcPts val="4300"/>
                </a:lnSpc>
                <a:buFont typeface="Arial"/>
                <a:buChar char=" "/>
              </a:pP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微软雅黑"/>
                  <a:ea typeface="微软雅黑"/>
                </a:rPr>
                <a:t>①在公元前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Arial"/>
                  <a:ea typeface="Arial"/>
                </a:rPr>
                <a:t>800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微软雅黑"/>
                  <a:ea typeface="微软雅黑"/>
                </a:rPr>
                <a:t>年的荷马史诗《奥德赛》中，描述了使用硫磺熏蒸房屋的场面，这是最早记载使用硫磺进行消毒的方法之一。</a:t>
              </a:r>
            </a:p>
            <a:p>
              <a:pPr marL="-457200" algn="l">
                <a:lnSpc>
                  <a:spcPts val="4300"/>
                </a:lnSpc>
                <a:buFont typeface="Arial"/>
                <a:buChar char=" "/>
              </a:pP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微软雅黑"/>
                  <a:ea typeface="微软雅黑"/>
                </a:rPr>
                <a:t>②《黄帝内经》中描述了使用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Arial"/>
                  <a:ea typeface="Arial"/>
                </a:rPr>
                <a:t>“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微软雅黑"/>
                  <a:ea typeface="微软雅黑"/>
                </a:rPr>
                <a:t>燔硫炭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Arial"/>
                  <a:ea typeface="Arial"/>
                </a:rPr>
                <a:t>”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微软雅黑"/>
                  <a:ea typeface="微软雅黑"/>
                </a:rPr>
                <a:t>来治疗疾病的方法。</a:t>
              </a:r>
            </a:p>
            <a:p>
              <a:pPr marL="-457200" algn="l">
                <a:lnSpc>
                  <a:spcPts val="4300"/>
                </a:lnSpc>
                <a:buFont typeface="Arial"/>
                <a:buChar char=" "/>
              </a:pP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微软雅黑"/>
                  <a:ea typeface="微软雅黑"/>
                </a:rPr>
                <a:t>③公元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0" i="0" dirty="0">
                  <a:solidFill>
                    <a:srgbClr val="262626">
                      <a:alpha val="100000"/>
                    </a:srgbClr>
                  </a:solidFill>
                  <a:latin typeface="微软雅黑"/>
                  <a:ea typeface="微软雅黑"/>
                </a:rPr>
                <a:t>世纪的西方文献中规定，进行外科手术的房间需要使用硫磺进行消毒。</a:t>
              </a:r>
            </a:p>
            <a:p>
              <a:pPr marL="0" algn="l"/>
            </a:p>
          </p:txBody>
        </p:sp>
      </p:grpSp>
      <p:sp>
        <p:nvSpPr>
          <p:cNvPr id="8" name="文本2"/>
          <p:cNvSpPr txBox="1"/>
          <p:nvPr/>
        </p:nvSpPr>
        <p:spPr>
          <a:xfrm>
            <a:off x="539580" y="4869625"/>
            <a:ext cx="11039475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AA00FF">
                    <a:alpha val="100000"/>
                  </a:srgbClr>
                </a:solidFill>
                <a:latin typeface="微软雅黑"/>
                <a:ea typeface="微软雅黑"/>
              </a:rPr>
              <a:t>结论：二氧化硫还可以杀菌消毒</a:t>
            </a:r>
          </a:p>
        </p:txBody>
      </p:sp>
      <p:sp>
        <p:nvSpPr>
          <p:cNvPr id="9" name="文本3"/>
          <p:cNvSpPr txBox="1"/>
          <p:nvPr/>
        </p:nvSpPr>
        <p:spPr>
          <a:xfrm>
            <a:off x="698500" y="1109345"/>
            <a:ext cx="169354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资料卡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二氧化硫的应用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4796028" y="2490778"/>
            <a:ext cx="6075683" cy="225552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原因：</a:t>
            </a:r>
          </a:p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葡萄酒中适量添加二氧化硫可以起到</a:t>
            </a:r>
            <a:r>
              <a:rPr lang="zh-CN" altLang="en-US" sz="2800" b="1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增酸</a:t>
            </a: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、</a:t>
            </a:r>
            <a:r>
              <a:rPr lang="zh-CN" altLang="en-US" sz="2800" b="1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抗氧化</a:t>
            </a: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、</a:t>
            </a:r>
            <a:r>
              <a:rPr lang="zh-CN" altLang="en-US" sz="2800" b="1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杀菌</a:t>
            </a: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等作用。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427185" y="930720"/>
            <a:ext cx="2303145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问题解决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4448899" y="4908899"/>
            <a:ext cx="7518273" cy="99060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000"/>
              </a:lnSpc>
            </a:pPr>
            <a:r>
              <a:rPr lang="zh-CN" altLang="en-US" sz="252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国家规定二氧化硫在葡萄酒中的使用限度：</a:t>
            </a:r>
            <a:r>
              <a:rPr lang="zh-CN" altLang="en-US" sz="252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0.25g/kg</a:t>
            </a:r>
          </a:p>
        </p:txBody>
      </p:sp>
      <p:pic>
        <p:nvPicPr>
          <p:cNvPr id="8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43" t="8847" r="10991" b="9415"/>
          <a:stretch>
            <a:fillRect/>
          </a:stretch>
        </p:blipFill>
        <p:spPr>
          <a:xfrm>
            <a:off x="1159069" y="2490616"/>
            <a:ext cx="2825620" cy="3763508"/>
          </a:xfrm>
          <a:prstGeom prst="rect">
            <a:avLst/>
          </a:prstGeom>
        </p:spPr>
      </p:pic>
      <p:grpSp>
        <p:nvGrpSpPr>
          <p:cNvPr id="9" name="组合1"/>
          <p:cNvGrpSpPr/>
          <p:nvPr/>
        </p:nvGrpSpPr>
        <p:grpSpPr>
          <a:xfrm>
            <a:off x="2289400" y="1688525"/>
            <a:ext cx="7510901" cy="703496"/>
            <a:chOff x="0" y="0"/>
            <a:chExt cx="7510901" cy="703496"/>
          </a:xfrm>
        </p:grpSpPr>
        <p:sp>
          <p:nvSpPr>
            <p:cNvPr id="10" name="形状2"/>
            <p:cNvSpPr txBox="1"/>
            <p:nvPr/>
          </p:nvSpPr>
          <p:spPr>
            <a:xfrm>
              <a:off x="3810" y="49530"/>
              <a:ext cx="7507091" cy="523218"/>
            </a:xfrm>
            <a:prstGeom prst="rect"/>
            <a:solidFill>
              <a:srgbClr val="005FA3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5"/>
            <p:cNvSpPr txBox="1"/>
            <p:nvPr/>
          </p:nvSpPr>
          <p:spPr>
            <a:xfrm>
              <a:off x="0" y="0"/>
              <a:ext cx="7440416" cy="70349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000"/>
                </a:lnSpc>
              </a:pPr>
              <a:r>
                <a:rPr lang="zh-CN" altLang="en-US" sz="3399" b="1" i="0" dirty="0">
                  <a:solidFill>
                    <a:srgbClr val="FFFFFF">
                      <a:alpha val="100000"/>
                    </a:srgbClr>
                  </a:solidFill>
                  <a:latin typeface="华文楷体"/>
                  <a:ea typeface="华文楷体"/>
                </a:rPr>
                <a:t>为什么市售的葡萄酒中会有二氧化硫?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二氧化硫的应用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99957" y="4345838"/>
            <a:ext cx="1486535" cy="1047636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最大</a:t>
            </a:r>
          </a:p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用量</a:t>
            </a:r>
          </a:p>
        </p:txBody>
      </p:sp>
      <p:pic>
        <p:nvPicPr>
          <p:cNvPr id="6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00" t="14692" r="800" b="12293"/>
          <a:stretch>
            <a:fillRect/>
          </a:stretch>
        </p:blipFill>
        <p:spPr>
          <a:xfrm>
            <a:off x="1390580" y="1993716"/>
            <a:ext cx="2115820" cy="2298065"/>
          </a:xfrm>
          <a:prstGeom prst="rect">
            <a:avLst/>
          </a:prstGeom>
        </p:spPr>
      </p:pic>
      <p:pic>
        <p:nvPicPr>
          <p:cNvPr id="7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092" t="0" r="16018" b="0"/>
          <a:stretch>
            <a:fillRect/>
          </a:stretch>
        </p:blipFill>
        <p:spPr>
          <a:xfrm>
            <a:off x="5464105" y="1976571"/>
            <a:ext cx="2033270" cy="2313940"/>
          </a:xfrm>
          <a:prstGeom prst="rect">
            <a:avLst/>
          </a:prstGeom>
        </p:spPr>
      </p:pic>
      <p:pic>
        <p:nvPicPr>
          <p:cNvPr id="8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249" t="21743" r="23124" b="24179"/>
          <a:stretch>
            <a:fillRect/>
          </a:stretch>
        </p:blipFill>
        <p:spPr>
          <a:xfrm>
            <a:off x="7497375" y="1991811"/>
            <a:ext cx="1995170" cy="2298700"/>
          </a:xfrm>
          <a:prstGeom prst="rect">
            <a:avLst/>
          </a:prstGeom>
        </p:spPr>
      </p:pic>
      <p:pic>
        <p:nvPicPr>
          <p:cNvPr id="9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236" t="0" r="28421" b="4208"/>
          <a:stretch>
            <a:fillRect/>
          </a:stretch>
        </p:blipFill>
        <p:spPr>
          <a:xfrm>
            <a:off x="9492545" y="1976571"/>
            <a:ext cx="1998345" cy="2315210"/>
          </a:xfrm>
          <a:prstGeom prst="rect">
            <a:avLst/>
          </a:prstGeom>
        </p:spPr>
      </p:pic>
      <p:grpSp>
        <p:nvGrpSpPr>
          <p:cNvPr id="10" name="组合1"/>
          <p:cNvGrpSpPr/>
          <p:nvPr/>
        </p:nvGrpSpPr>
        <p:grpSpPr>
          <a:xfrm>
            <a:off x="1386770" y="1944186"/>
            <a:ext cx="1189355" cy="557835"/>
            <a:chOff x="0" y="0"/>
            <a:chExt cx="1189355" cy="557835"/>
          </a:xfrm>
        </p:grpSpPr>
        <p:sp>
          <p:nvSpPr>
            <p:cNvPr id="11" name="形状2"/>
            <p:cNvSpPr txBox="1"/>
            <p:nvPr/>
          </p:nvSpPr>
          <p:spPr>
            <a:xfrm>
              <a:off x="3810" y="49530"/>
              <a:ext cx="1185545" cy="443230"/>
            </a:xfrm>
            <a:prstGeom prst="rect"/>
            <a:solidFill>
              <a:srgbClr val="D9E2F4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11"/>
            <p:cNvSpPr txBox="1"/>
            <p:nvPr/>
          </p:nvSpPr>
          <p:spPr>
            <a:xfrm>
              <a:off x="0" y="0"/>
              <a:ext cx="1185545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中药材</a:t>
              </a:r>
            </a:p>
          </p:txBody>
        </p:sp>
      </p:grpSp>
      <p:grpSp>
        <p:nvGrpSpPr>
          <p:cNvPr id="13" name="组合2"/>
          <p:cNvGrpSpPr/>
          <p:nvPr/>
        </p:nvGrpSpPr>
        <p:grpSpPr>
          <a:xfrm>
            <a:off x="5460295" y="1927041"/>
            <a:ext cx="886460" cy="557835"/>
            <a:chOff x="0" y="0"/>
            <a:chExt cx="886460" cy="557835"/>
          </a:xfrm>
        </p:grpSpPr>
        <p:sp>
          <p:nvSpPr>
            <p:cNvPr id="14" name="形状3"/>
            <p:cNvSpPr txBox="1"/>
            <p:nvPr/>
          </p:nvSpPr>
          <p:spPr>
            <a:xfrm>
              <a:off x="3810" y="49530"/>
              <a:ext cx="882650" cy="443230"/>
            </a:xfrm>
            <a:prstGeom prst="rect"/>
            <a:solidFill>
              <a:srgbClr val="D9E2F4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12"/>
            <p:cNvSpPr txBox="1"/>
            <p:nvPr/>
          </p:nvSpPr>
          <p:spPr>
            <a:xfrm>
              <a:off x="0" y="0"/>
              <a:ext cx="88265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食糖</a:t>
              </a:r>
            </a:p>
          </p:txBody>
        </p:sp>
      </p:grpSp>
      <p:grpSp>
        <p:nvGrpSpPr>
          <p:cNvPr id="16" name="组合3"/>
          <p:cNvGrpSpPr/>
          <p:nvPr/>
        </p:nvGrpSpPr>
        <p:grpSpPr>
          <a:xfrm>
            <a:off x="7474515" y="1942281"/>
            <a:ext cx="1437005" cy="557835"/>
            <a:chOff x="0" y="0"/>
            <a:chExt cx="1437005" cy="557835"/>
          </a:xfrm>
        </p:grpSpPr>
        <p:sp>
          <p:nvSpPr>
            <p:cNvPr id="17" name="形状4"/>
            <p:cNvSpPr txBox="1"/>
            <p:nvPr/>
          </p:nvSpPr>
          <p:spPr>
            <a:xfrm>
              <a:off x="3810" y="49530"/>
              <a:ext cx="1433195" cy="443230"/>
            </a:xfrm>
            <a:prstGeom prst="rect"/>
            <a:solidFill>
              <a:srgbClr val="D9E2F4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13"/>
            <p:cNvSpPr txBox="1"/>
            <p:nvPr/>
          </p:nvSpPr>
          <p:spPr>
            <a:xfrm>
              <a:off x="0" y="0"/>
              <a:ext cx="1433195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蜜饯果干</a:t>
              </a:r>
            </a:p>
          </p:txBody>
        </p:sp>
      </p:grpSp>
      <p:grpSp>
        <p:nvGrpSpPr>
          <p:cNvPr id="19" name="组合4"/>
          <p:cNvGrpSpPr/>
          <p:nvPr/>
        </p:nvGrpSpPr>
        <p:grpSpPr>
          <a:xfrm>
            <a:off x="9488735" y="1927041"/>
            <a:ext cx="1449070" cy="557835"/>
            <a:chOff x="0" y="0"/>
            <a:chExt cx="1449070" cy="557835"/>
          </a:xfrm>
        </p:grpSpPr>
        <p:sp>
          <p:nvSpPr>
            <p:cNvPr id="20" name="形状5"/>
            <p:cNvSpPr txBox="1"/>
            <p:nvPr/>
          </p:nvSpPr>
          <p:spPr>
            <a:xfrm>
              <a:off x="3810" y="49530"/>
              <a:ext cx="1445260" cy="443230"/>
            </a:xfrm>
            <a:prstGeom prst="rect"/>
            <a:solidFill>
              <a:srgbClr val="D9E2F4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文本14"/>
            <p:cNvSpPr txBox="1"/>
            <p:nvPr/>
          </p:nvSpPr>
          <p:spPr>
            <a:xfrm>
              <a:off x="0" y="0"/>
              <a:ext cx="144526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鲜食用菌</a:t>
              </a:r>
            </a:p>
          </p:txBody>
        </p:sp>
      </p:grpSp>
      <p:sp>
        <p:nvSpPr>
          <p:cNvPr id="22" name="文本3"/>
          <p:cNvSpPr txBox="1"/>
          <p:nvPr/>
        </p:nvSpPr>
        <p:spPr>
          <a:xfrm>
            <a:off x="4364717" y="1148782"/>
            <a:ext cx="4162425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可能含二氧化硫的食品</a:t>
            </a:r>
          </a:p>
        </p:txBody>
      </p:sp>
      <p:sp>
        <p:nvSpPr>
          <p:cNvPr id="23" name="文本4"/>
          <p:cNvSpPr txBox="1"/>
          <p:nvPr/>
        </p:nvSpPr>
        <p:spPr>
          <a:xfrm>
            <a:off x="3669811" y="4358265"/>
            <a:ext cx="1770380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Times New Roman"/>
                <a:ea typeface="Times New Roman"/>
              </a:rPr>
              <a:t>0.05g/L</a:t>
            </a:r>
          </a:p>
        </p:txBody>
      </p:sp>
      <p:sp>
        <p:nvSpPr>
          <p:cNvPr id="24" name="文本5"/>
          <p:cNvSpPr txBox="1"/>
          <p:nvPr/>
        </p:nvSpPr>
        <p:spPr>
          <a:xfrm>
            <a:off x="5560841" y="4358265"/>
            <a:ext cx="1770380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Times New Roman"/>
                <a:ea typeface="Times New Roman"/>
              </a:rPr>
              <a:t>0.1g/kg</a:t>
            </a:r>
          </a:p>
        </p:txBody>
      </p:sp>
      <p:sp>
        <p:nvSpPr>
          <p:cNvPr id="25" name="文本6"/>
          <p:cNvSpPr txBox="1"/>
          <p:nvPr/>
        </p:nvSpPr>
        <p:spPr>
          <a:xfrm>
            <a:off x="7575061" y="4358265"/>
            <a:ext cx="1770380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Times New Roman"/>
                <a:ea typeface="Times New Roman"/>
              </a:rPr>
              <a:t>0.1g/kg</a:t>
            </a:r>
          </a:p>
        </p:txBody>
      </p:sp>
      <p:sp>
        <p:nvSpPr>
          <p:cNvPr id="26" name="文本7"/>
          <p:cNvSpPr txBox="1"/>
          <p:nvPr/>
        </p:nvSpPr>
        <p:spPr>
          <a:xfrm>
            <a:off x="1493031" y="4358265"/>
            <a:ext cx="1958340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Times New Roman"/>
                <a:ea typeface="Times New Roman"/>
              </a:rPr>
              <a:t>0.05g/kg</a:t>
            </a:r>
          </a:p>
        </p:txBody>
      </p:sp>
      <p:sp>
        <p:nvSpPr>
          <p:cNvPr id="27" name="文本8"/>
          <p:cNvSpPr txBox="1"/>
          <p:nvPr/>
        </p:nvSpPr>
        <p:spPr>
          <a:xfrm>
            <a:off x="9589281" y="4358265"/>
            <a:ext cx="2022475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Times New Roman"/>
                <a:ea typeface="Times New Roman"/>
              </a:rPr>
              <a:t>0.05g/kg</a:t>
            </a:r>
          </a:p>
        </p:txBody>
      </p:sp>
      <p:sp>
        <p:nvSpPr>
          <p:cNvPr id="28" name="文本9"/>
          <p:cNvSpPr txBox="1"/>
          <p:nvPr/>
        </p:nvSpPr>
        <p:spPr>
          <a:xfrm>
            <a:off x="428311" y="780564"/>
            <a:ext cx="2303145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拓展视野</a:t>
            </a:r>
          </a:p>
        </p:txBody>
      </p:sp>
      <p:sp>
        <p:nvSpPr>
          <p:cNvPr id="29" name="文本10"/>
          <p:cNvSpPr txBox="1"/>
          <p:nvPr/>
        </p:nvSpPr>
        <p:spPr>
          <a:xfrm>
            <a:off x="610105" y="5393084"/>
            <a:ext cx="11096625" cy="91478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99" b="0" i="0" dirty="0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二氧化硫只要在允许的范围内合理使用，就可以起到漂白、防腐、保鲜、护色等作用，并且保证安全无害。</a:t>
            </a:r>
          </a:p>
        </p:txBody>
      </p:sp>
      <p:grpSp>
        <p:nvGrpSpPr>
          <p:cNvPr id="30" name="组合5"/>
          <p:cNvGrpSpPr/>
          <p:nvPr/>
        </p:nvGrpSpPr>
        <p:grpSpPr>
          <a:xfrm>
            <a:off x="3478663" y="1955502"/>
            <a:ext cx="1982114" cy="2334654"/>
            <a:chOff x="0" y="0"/>
            <a:chExt cx="1982114" cy="2334654"/>
          </a:xfrm>
        </p:grpSpPr>
        <p:pic>
          <p:nvPicPr>
            <p:cNvPr id="31" name="图片6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687" t="11775" r="11093" b="13239"/>
            <a:stretch>
              <a:fillRect/>
            </a:stretch>
          </p:blipFill>
          <p:spPr>
            <a:xfrm>
              <a:off x="0" y="49133"/>
              <a:ext cx="1982114" cy="2285521"/>
            </a:xfrm>
            <a:prstGeom prst="rect">
              <a:avLst/>
            </a:prstGeom>
          </p:spPr>
        </p:pic>
        <p:sp>
          <p:nvSpPr>
            <p:cNvPr id="32" name="形状6"/>
            <p:cNvSpPr txBox="1"/>
            <p:nvPr/>
          </p:nvSpPr>
          <p:spPr>
            <a:xfrm>
              <a:off x="27020" y="49067"/>
              <a:ext cx="855129" cy="439088"/>
            </a:xfrm>
            <a:prstGeom prst="rect"/>
            <a:solidFill>
              <a:srgbClr val="D9E2F4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3" name="文本15"/>
            <p:cNvSpPr txBox="1"/>
            <p:nvPr/>
          </p:nvSpPr>
          <p:spPr>
            <a:xfrm>
              <a:off x="20451" y="0"/>
              <a:ext cx="855129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银耳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8" grpId="0" animBg="1"/>
      <p:bldP spid="9" grpId="0" animBg="1"/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10" grpId="0" animBg="1"/>
      <p:bldP spid="13" grpId="0" animBg="1"/>
      <p:bldP spid="16" grpId="0" animBg="1"/>
      <p:bldP spid="19" grpId="0" animBg="1"/>
      <p:bldP spid="30" grpId="0" animBg="1"/>
    </p:bldLst>
  </p:timing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二氧化硫的应用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753866" y="2007689"/>
            <a:ext cx="10469880" cy="307015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50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</a:rPr>
              <a:t>1.查阅资料，了解</a:t>
            </a: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二氧化硫在葡萄酒中还发挥什么作用？</a:t>
            </a:r>
          </a:p>
          <a:p>
            <a:pPr marL="0" algn="l">
              <a:lnSpc>
                <a:spcPts val="50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若有二氧化硫超标的食品，结合所学知识，如何减少其二氧化硫的含量？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427185" y="930720"/>
            <a:ext cx="2303145" cy="10223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课后探究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练一练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508635" y="916623"/>
            <a:ext cx="527050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1．下列物质属于酸性氧化物的是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508635" y="2345055"/>
            <a:ext cx="7028815" cy="1349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2.下列关于SO</a:t>
            </a:r>
            <a:r>
              <a:rPr lang="zh-CN" altLang="en-US" sz="3192" b="0" i="0" baseline="-25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性质的预测中，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不合理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的是</a:t>
            </a:r>
          </a:p>
          <a:p>
            <a:pPr marL="0" algn="l"/>
            <a:r>
              <a:rPr lang="zh-CN" altLang="en-US" sz="3192" b="0" i="0" baseline="-25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/>
            </a:r>
          </a:p>
          <a:p>
            <a:pPr marL="0" algn="l"/>
          </a:p>
        </p:txBody>
      </p:sp>
      <p:graphicFrame>
        <p:nvGraphicFramePr>
          <p:cNvPr id="7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675005" y="2868930"/>
          <a:ext cx="10356215" cy="366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621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2694601">
                <a:tc rowSpan="1" gridSpan="1">
                  <a:txBody>
                    <a:bodyPr anchor="ctr"/>
                    <a:lstStyle/>
                    <a:p>
                      <a:pPr marL="0" algn="l">
                        <a:lnSpc>
                          <a:spcPts val="57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A．从S元素价态看，SO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具有氧化性</a:t>
                      </a:r>
                    </a:p>
                    <a:p>
                      <a:pPr marL="0" algn="l">
                        <a:lnSpc>
                          <a:spcPts val="57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B．从S元素价态看，SO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具有还原性，可能被氧化</a:t>
                      </a:r>
                    </a:p>
                    <a:p>
                      <a:pPr marL="0" algn="l">
                        <a:lnSpc>
                          <a:spcPts val="57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C．从类别角度看，SO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属于酸性氧化物，能与碱溶液反应生成盐和水</a:t>
                      </a:r>
                    </a:p>
                    <a:p>
                      <a:pPr marL="0" algn="l">
                        <a:lnSpc>
                          <a:spcPts val="57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D．从类别角度看，SO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属于酸性氧化物，能与水反应生成硫酸</a:t>
                      </a: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365760"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304800"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304800"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pic>
        <p:nvPicPr>
          <p:cNvPr id="8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94" y="1567129"/>
            <a:ext cx="10995212" cy="452590"/>
          </a:xfrm>
          <a:prstGeom prst="rect">
            <a:avLst/>
          </a:prstGeom>
        </p:spPr>
      </p:pic>
      <p:sp>
        <p:nvSpPr>
          <p:cNvPr id="9" name="文本4"/>
          <p:cNvSpPr txBox="1"/>
          <p:nvPr/>
        </p:nvSpPr>
        <p:spPr>
          <a:xfrm>
            <a:off x="5679319" y="667141"/>
            <a:ext cx="513810" cy="90030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99" b="1" i="0" dirty="0">
                <a:solidFill>
                  <a:srgbClr val="FF0000">
                    <a:alpha val="100000"/>
                  </a:srgbClr>
                </a:solidFill>
                <a:effectLst>
                  <a:outerShdw blurRad="28575" dist="57150" dir="2700000" rotWithShape="0">
                    <a:srgbClr val="333333">
                      <a:alpha val="40000"/>
                    </a:srgbClr>
                  </a:outerShdw>
                </a:effectLst>
                <a:latin typeface="黑体"/>
                <a:ea typeface="黑体"/>
              </a:rPr>
              <a:t>B</a:t>
            </a:r>
          </a:p>
        </p:txBody>
      </p:sp>
      <p:sp>
        <p:nvSpPr>
          <p:cNvPr id="10" name="文本5"/>
          <p:cNvSpPr txBox="1"/>
          <p:nvPr/>
        </p:nvSpPr>
        <p:spPr>
          <a:xfrm>
            <a:off x="6754006" y="2142763"/>
            <a:ext cx="513810" cy="90030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99" b="1" i="0" dirty="0">
                <a:solidFill>
                  <a:srgbClr val="FF0000">
                    <a:alpha val="100000"/>
                  </a:srgbClr>
                </a:solidFill>
                <a:effectLst>
                  <a:outerShdw blurRad="28575" dist="57150" dir="2700000" rotWithShape="0">
                    <a:srgbClr val="333333">
                      <a:alpha val="40000"/>
                    </a:srgbClr>
                  </a:outerShdw>
                </a:effectLst>
                <a:latin typeface="黑体"/>
                <a:ea typeface="黑体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练一练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257175" y="1261745"/>
            <a:ext cx="879475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3.实验室可以用如图所示装置制备、干燥、收集气体的是</a:t>
            </a:r>
          </a:p>
        </p:txBody>
      </p:sp>
      <p:pic>
        <p:nvPicPr>
          <p:cNvPr id="6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5" y="1771967"/>
            <a:ext cx="4960620" cy="1805940"/>
          </a:xfrm>
          <a:prstGeom prst="rect">
            <a:avLst/>
          </a:prstGeom>
        </p:spPr>
      </p:pic>
      <p:graphicFrame>
        <p:nvGraphicFramePr>
          <p:cNvPr id="7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348615" y="3875405"/>
          <a:ext cx="8770620" cy="240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62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601505">
                <a:tc rowSpan="1" gridSpan="1">
                  <a:txBody>
                    <a:bodyPr anchor="ctr"/>
                    <a:lstStyle/>
                    <a:p>
                      <a:pPr marL="0" algn="l">
                        <a:lnSpc>
                          <a:spcPts val="3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A．以MnO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、浓盐酸为原料，制备Cl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01505">
                <a:tc rowSpan="1" gridSpan="1">
                  <a:txBody>
                    <a:bodyPr anchor="ctr"/>
                    <a:lstStyle/>
                    <a:p>
                      <a:pPr marL="0" algn="l">
                        <a:lnSpc>
                          <a:spcPts val="3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B．以Na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SO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固体、质量分数为70%的浓硫酸为原料，制备SO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01505">
                <a:tc rowSpan="1" gridSpan="1">
                  <a:txBody>
                    <a:bodyPr anchor="ctr"/>
                    <a:lstStyle/>
                    <a:p>
                      <a:pPr marL="0" algn="l">
                        <a:lnSpc>
                          <a:spcPts val="3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C．以浓氨水、生石灰为原料，制备NH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01505">
                <a:tc rowSpan="1" gridSpan="1">
                  <a:txBody>
                    <a:bodyPr anchor="ctr"/>
                    <a:lstStyle/>
                    <a:p>
                      <a:pPr marL="0" algn="l">
                        <a:lnSpc>
                          <a:spcPts val="3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D．以Zn、稀硫酸为原料，制备H</a:t>
                      </a:r>
                      <a:r>
                        <a:rPr lang="zh-CN" altLang="en-US" sz="3192" b="0" i="0" baseline="-25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8" name="文本3"/>
          <p:cNvSpPr txBox="1"/>
          <p:nvPr/>
        </p:nvSpPr>
        <p:spPr>
          <a:xfrm>
            <a:off x="8604847" y="1136733"/>
            <a:ext cx="513810" cy="90030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99" b="1" i="0" dirty="0">
                <a:solidFill>
                  <a:srgbClr val="FF0000">
                    <a:alpha val="100000"/>
                  </a:srgbClr>
                </a:solidFill>
                <a:effectLst>
                  <a:outerShdw blurRad="28575" dist="57150" dir="2700000" rotWithShape="0">
                    <a:srgbClr val="333333">
                      <a:alpha val="40000"/>
                    </a:srgbClr>
                  </a:outerShdw>
                </a:effectLst>
                <a:latin typeface="黑体"/>
                <a:ea typeface="黑体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1181033" y="5462397"/>
            <a:ext cx="7510901" cy="703496"/>
            <a:chOff x="0" y="0"/>
            <a:chExt cx="7510901" cy="703496"/>
          </a:xfrm>
        </p:grpSpPr>
        <p:sp>
          <p:nvSpPr>
            <p:cNvPr id="5" name="形状2"/>
            <p:cNvSpPr txBox="1"/>
            <p:nvPr/>
          </p:nvSpPr>
          <p:spPr>
            <a:xfrm>
              <a:off x="3810" y="49530"/>
              <a:ext cx="7507091" cy="523218"/>
            </a:xfrm>
            <a:prstGeom prst="rect"/>
            <a:solidFill>
              <a:srgbClr val="005FA3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文本2"/>
            <p:cNvSpPr txBox="1"/>
            <p:nvPr/>
          </p:nvSpPr>
          <p:spPr>
            <a:xfrm>
              <a:off x="0" y="0"/>
              <a:ext cx="7440416" cy="70349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000"/>
                </a:lnSpc>
              </a:pPr>
              <a:r>
                <a:rPr lang="zh-CN" altLang="en-US" sz="3399" b="1" i="0" dirty="0">
                  <a:solidFill>
                    <a:srgbClr val="FFFFFF">
                      <a:alpha val="100000"/>
                    </a:srgbClr>
                  </a:solidFill>
                  <a:latin typeface="华文楷体"/>
                  <a:ea typeface="华文楷体"/>
                </a:rPr>
                <a:t>为什么市售的葡萄酒中会有二氧化硫?</a:t>
              </a:r>
            </a:p>
          </p:txBody>
        </p:sp>
      </p:grpSp>
      <p:sp>
        <p:nvSpPr>
          <p:cNvPr id="7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化学与生活</a:t>
            </a:r>
          </a:p>
        </p:txBody>
      </p:sp>
      <p:pic>
        <p:nvPicPr>
          <p:cNvPr id="8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43" t="8847" r="10991" b="9415"/>
          <a:stretch>
            <a:fillRect/>
          </a:stretch>
        </p:blipFill>
        <p:spPr>
          <a:xfrm>
            <a:off x="1897132" y="1026957"/>
            <a:ext cx="3168882" cy="4220708"/>
          </a:xfrm>
          <a:prstGeom prst="rect">
            <a:avLst/>
          </a:prstGeom>
        </p:spPr>
      </p:pic>
      <p:pic>
        <p:nvPicPr>
          <p:cNvPr id="9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56" t="18203" r="11875" b="22265"/>
          <a:stretch>
            <a:fillRect/>
          </a:stretch>
        </p:blipFill>
        <p:spPr>
          <a:xfrm>
            <a:off x="5830024" y="1026814"/>
            <a:ext cx="5001311" cy="42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899236" y="3457146"/>
            <a:ext cx="4328065" cy="1468603"/>
          </a:xfrm>
          <a:prstGeom prst="rect">
            <a:avLst/>
          </a:prstGeom>
          <a:noFill/>
        </p:spPr>
        <p:txBody>
          <a:bodyPr anchor="t"/>
          <a:lstStyle/>
          <a:p>
            <a:pPr marL="-457200" algn="l">
              <a:lnSpc>
                <a:spcPts val="5000"/>
              </a:lnSpc>
              <a:buFont typeface="Arial"/>
              <a:buChar char=" "/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硫，俗称硫黄。黄色或淡黄色固体，难溶于水。</a:t>
            </a:r>
          </a:p>
        </p:txBody>
      </p:sp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0" t="9956" r="0" b="10822"/>
          <a:stretch>
            <a:fillRect/>
          </a:stretch>
        </p:blipFill>
        <p:spPr>
          <a:xfrm>
            <a:off x="1910067" y="1801197"/>
            <a:ext cx="2620010" cy="153606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6" name="文本2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二氧化硫的获取</a:t>
            </a:r>
          </a:p>
        </p:txBody>
      </p:sp>
      <p:pic>
        <p:nvPicPr>
          <p:cNvPr id="7" name="公式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6716868" y="3929901"/>
            <a:ext cx="3293631" cy="995553"/>
          </a:xfrm>
          <a:prstGeom prst="rect">
            <a:avLst/>
          </a:prstGeom>
        </p:spPr>
      </p:pic>
      <p:grpSp>
        <p:nvGrpSpPr>
          <p:cNvPr id="8" name="组合1"/>
          <p:cNvGrpSpPr/>
          <p:nvPr/>
        </p:nvGrpSpPr>
        <p:grpSpPr>
          <a:xfrm>
            <a:off x="6142911" y="1203693"/>
            <a:ext cx="2146300" cy="2635930"/>
            <a:chOff x="0" y="0"/>
            <a:chExt cx="2146300" cy="2635930"/>
          </a:xfrm>
        </p:grpSpPr>
        <p:pic>
          <p:nvPicPr>
            <p:cNvPr id="9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285" y="400041"/>
              <a:ext cx="1544917" cy="2235889"/>
            </a:xfrm>
            <a:prstGeom prst="rect">
              <a:avLst/>
            </a:prstGeom>
          </p:spPr>
        </p:pic>
        <p:sp>
          <p:nvSpPr>
            <p:cNvPr id="10" name="文本5"/>
            <p:cNvSpPr txBox="1"/>
            <p:nvPr/>
          </p:nvSpPr>
          <p:spPr>
            <a:xfrm>
              <a:off x="0" y="0"/>
              <a:ext cx="2146300" cy="50120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0" i="0" dirty="0">
                  <a:solidFill>
                    <a:srgbClr val="3B00FF">
                      <a:alpha val="100000"/>
                    </a:srgbClr>
                  </a:solidFill>
                  <a:latin typeface="爱奇艺黑体"/>
                  <a:ea typeface="爱奇艺黑体"/>
                </a:rPr>
                <a:t>硫在空气中燃烧</a:t>
              </a:r>
            </a:p>
          </p:txBody>
        </p:sp>
      </p:grpSp>
      <p:grpSp>
        <p:nvGrpSpPr>
          <p:cNvPr id="11" name="组合2"/>
          <p:cNvGrpSpPr/>
          <p:nvPr/>
        </p:nvGrpSpPr>
        <p:grpSpPr>
          <a:xfrm>
            <a:off x="8438159" y="1193092"/>
            <a:ext cx="2146300" cy="2646664"/>
            <a:chOff x="0" y="0"/>
            <a:chExt cx="2146300" cy="2646664"/>
          </a:xfrm>
        </p:grpSpPr>
        <p:pic>
          <p:nvPicPr>
            <p:cNvPr id="12" name="图片4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137" t="23600" r="8994" b="11847"/>
            <a:stretch>
              <a:fillRect/>
            </a:stretch>
          </p:blipFill>
          <p:spPr>
            <a:xfrm>
              <a:off x="128636" y="388096"/>
              <a:ext cx="1846202" cy="2258568"/>
            </a:xfrm>
            <a:prstGeom prst="rect">
              <a:avLst/>
            </a:prstGeom>
          </p:spPr>
        </p:pic>
        <p:sp>
          <p:nvSpPr>
            <p:cNvPr id="13" name="文本6"/>
            <p:cNvSpPr txBox="1"/>
            <p:nvPr/>
          </p:nvSpPr>
          <p:spPr>
            <a:xfrm>
              <a:off x="0" y="0"/>
              <a:ext cx="2146300" cy="50120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0" i="0" dirty="0">
                  <a:solidFill>
                    <a:srgbClr val="3B00FF">
                      <a:alpha val="100000"/>
                    </a:srgbClr>
                  </a:solidFill>
                  <a:latin typeface="爱奇艺黑体"/>
                  <a:ea typeface="爱奇艺黑体"/>
                </a:rPr>
                <a:t>硫在氧气中燃烧</a:t>
              </a:r>
            </a:p>
          </p:txBody>
        </p:sp>
      </p:grpSp>
      <p:sp>
        <p:nvSpPr>
          <p:cNvPr id="14" name="文本3"/>
          <p:cNvSpPr txBox="1"/>
          <p:nvPr/>
        </p:nvSpPr>
        <p:spPr>
          <a:xfrm>
            <a:off x="6513490" y="3442878"/>
            <a:ext cx="1524000" cy="487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099" b="0" i="0" dirty="0">
                <a:solidFill>
                  <a:srgbClr val="FFFFFF">
                    <a:alpha val="100000"/>
                  </a:srgbClr>
                </a:solidFill>
                <a:latin typeface="爱奇艺黑体"/>
                <a:ea typeface="爱奇艺黑体"/>
              </a:rPr>
              <a:t>淡蓝色火焰</a:t>
            </a:r>
          </a:p>
        </p:txBody>
      </p:sp>
      <p:sp>
        <p:nvSpPr>
          <p:cNvPr id="15" name="文本4"/>
          <p:cNvSpPr txBox="1"/>
          <p:nvPr/>
        </p:nvSpPr>
        <p:spPr>
          <a:xfrm>
            <a:off x="8482079" y="3442830"/>
            <a:ext cx="2057400" cy="487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099" b="0" i="0" dirty="0">
                <a:solidFill>
                  <a:srgbClr val="FFFFFF">
                    <a:alpha val="100000"/>
                  </a:srgbClr>
                </a:solidFill>
                <a:latin typeface="爱奇艺黑体"/>
                <a:ea typeface="爱奇艺黑体"/>
              </a:rPr>
              <a:t>明亮蓝紫色火焰</a:t>
            </a:r>
          </a:p>
        </p:txBody>
      </p:sp>
      <p:grpSp>
        <p:nvGrpSpPr>
          <p:cNvPr id="16" name="组合3"/>
          <p:cNvGrpSpPr/>
          <p:nvPr/>
        </p:nvGrpSpPr>
        <p:grpSpPr>
          <a:xfrm>
            <a:off x="4842881" y="5094341"/>
            <a:ext cx="7040366" cy="619068"/>
            <a:chOff x="0" y="0"/>
            <a:chExt cx="7040366" cy="619068"/>
          </a:xfrm>
        </p:grpSpPr>
        <p:sp>
          <p:nvSpPr>
            <p:cNvPr id="17" name="形状2"/>
            <p:cNvSpPr txBox="1"/>
            <p:nvPr/>
          </p:nvSpPr>
          <p:spPr>
            <a:xfrm>
              <a:off x="44762" y="56331"/>
              <a:ext cx="6861906" cy="523217"/>
            </a:xfrm>
            <a:prstGeom prst="rect"/>
            <a:solidFill>
              <a:srgbClr val="005FA3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7"/>
            <p:cNvSpPr txBox="1"/>
            <p:nvPr/>
          </p:nvSpPr>
          <p:spPr>
            <a:xfrm>
              <a:off x="0" y="0"/>
              <a:ext cx="7040366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问：能否用此方法在实验室制备二氧化硫？</a:t>
              </a:r>
            </a:p>
          </p:txBody>
        </p:sp>
      </p:grpSp>
      <p:grpSp>
        <p:nvGrpSpPr>
          <p:cNvPr id="19" name="组合4"/>
          <p:cNvGrpSpPr/>
          <p:nvPr/>
        </p:nvGrpSpPr>
        <p:grpSpPr>
          <a:xfrm>
            <a:off x="446675" y="900989"/>
            <a:ext cx="4154291" cy="619068"/>
            <a:chOff x="0" y="0"/>
            <a:chExt cx="4154291" cy="619068"/>
          </a:xfrm>
        </p:grpSpPr>
        <p:sp>
          <p:nvSpPr>
            <p:cNvPr id="20" name="形状3"/>
            <p:cNvSpPr txBox="1"/>
            <p:nvPr/>
          </p:nvSpPr>
          <p:spPr>
            <a:xfrm>
              <a:off x="3924" y="49530"/>
              <a:ext cx="4125430" cy="523218"/>
            </a:xfrm>
            <a:prstGeom prst="rect"/>
            <a:solidFill>
              <a:srgbClr val="005FA3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文本8"/>
            <p:cNvSpPr txBox="1"/>
            <p:nvPr/>
          </p:nvSpPr>
          <p:spPr>
            <a:xfrm>
              <a:off x="0" y="0"/>
              <a:ext cx="4154291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问：如何得到二氧化硫？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7" grpId="0" animBg="1"/>
      <p:bldP spid="8" grpId="0" animBg="1"/>
      <p:bldP spid="11" grpId="0" animBg="1"/>
      <p:bldP spid="16" grpId="0" animBg="1"/>
    </p:bldLst>
  </p:timing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二氧化硫的物理性质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2595401" y="2252215"/>
            <a:ext cx="6286500" cy="21285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色、态、味</a:t>
            </a: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Arial"/>
                <a:ea typeface="Arial"/>
              </a:rPr>
              <a:t>——</a:t>
            </a:r>
          </a:p>
          <a:p>
            <a:pPr marL="0" algn="l">
              <a:lnSpc>
                <a:spcPts val="3600"/>
              </a:lnSpc>
            </a:pP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沸点为－</a:t>
            </a: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Arial"/>
                <a:ea typeface="Arial"/>
              </a:rPr>
              <a:t>10℃——</a:t>
            </a:r>
          </a:p>
          <a:p>
            <a:pPr marL="0" algn="l">
              <a:lnSpc>
                <a:spcPts val="3600"/>
              </a:lnSpc>
            </a:pP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密度</a:t>
            </a: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Arial"/>
                <a:ea typeface="Arial"/>
              </a:rPr>
              <a:t>——</a:t>
            </a:r>
          </a:p>
          <a:p>
            <a:pPr marL="0" algn="l">
              <a:lnSpc>
                <a:spcPts val="3600"/>
              </a:lnSpc>
            </a:pP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溶解性</a:t>
            </a:r>
            <a:r>
              <a:rPr lang="zh-CN" altLang="en-US" sz="2400" b="0" i="0" dirty="0">
                <a:solidFill>
                  <a:srgbClr val="3B00FF">
                    <a:alpha val="100000"/>
                  </a:srgbClr>
                </a:solidFill>
                <a:latin typeface="Arial"/>
                <a:ea typeface="Arial"/>
              </a:rPr>
              <a:t>——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5155721" y="2348735"/>
            <a:ext cx="474980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无色，有刺激性气味的有毒气体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5499256" y="2809110"/>
            <a:ext cx="436626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易液化</a:t>
            </a:r>
          </a:p>
        </p:txBody>
      </p:sp>
      <p:sp>
        <p:nvSpPr>
          <p:cNvPr id="8" name="文本5"/>
          <p:cNvSpPr txBox="1"/>
          <p:nvPr/>
        </p:nvSpPr>
        <p:spPr>
          <a:xfrm>
            <a:off x="4246401" y="3269168"/>
            <a:ext cx="527050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比空气大</a:t>
            </a:r>
          </a:p>
        </p:txBody>
      </p:sp>
      <p:sp>
        <p:nvSpPr>
          <p:cNvPr id="9" name="文本6"/>
          <p:cNvSpPr txBox="1"/>
          <p:nvPr/>
        </p:nvSpPr>
        <p:spPr>
          <a:xfrm>
            <a:off x="4543577" y="3729542"/>
            <a:ext cx="6175372" cy="5578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易溶于水（</a:t>
            </a:r>
            <a:r>
              <a:rPr lang="zh-CN" altLang="en-US" sz="2400" b="0" i="1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V</a:t>
            </a:r>
            <a:r>
              <a:rPr lang="zh-CN" altLang="en-US" sz="2400" b="0" i="0" baseline="-2500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水</a:t>
            </a: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:</a:t>
            </a:r>
            <a:r>
              <a:rPr lang="zh-CN" altLang="en-US" sz="2400" b="0" i="1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V</a:t>
            </a:r>
            <a:r>
              <a:rPr lang="zh-CN" altLang="en-US" sz="2400" b="0" i="0" baseline="-2500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二氧化硫</a:t>
            </a: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=1:40</a:t>
            </a: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）</a:t>
            </a:r>
          </a:p>
        </p:txBody>
      </p:sp>
      <p:grpSp>
        <p:nvGrpSpPr>
          <p:cNvPr id="10" name="组合1"/>
          <p:cNvGrpSpPr/>
          <p:nvPr/>
        </p:nvGrpSpPr>
        <p:grpSpPr>
          <a:xfrm>
            <a:off x="726043" y="2765955"/>
            <a:ext cx="915035" cy="687717"/>
            <a:chOff x="0" y="0"/>
            <a:chExt cx="915035" cy="687717"/>
          </a:xfrm>
        </p:grpSpPr>
        <p:sp>
          <p:nvSpPr>
            <p:cNvPr id="11" name="形状2"/>
            <p:cNvSpPr txBox="1"/>
            <p:nvPr/>
          </p:nvSpPr>
          <p:spPr>
            <a:xfrm>
              <a:off x="3810" y="49530"/>
              <a:ext cx="911225" cy="583565"/>
            </a:xfrm>
            <a:prstGeom prst="rect"/>
            <a:solidFill>
              <a:srgbClr val="4874CB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10"/>
            <p:cNvSpPr txBox="1"/>
            <p:nvPr/>
          </p:nvSpPr>
          <p:spPr>
            <a:xfrm>
              <a:off x="0" y="0"/>
              <a:ext cx="911225" cy="68771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1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Times New Roman"/>
                  <a:ea typeface="Times New Roman"/>
                </a:rPr>
                <a:t>SO</a:t>
              </a:r>
              <a:r>
                <a:rPr lang="zh-CN" altLang="en-US" sz="4256" b="1" i="0" baseline="-25000" dirty="0">
                  <a:solidFill>
                    <a:srgbClr val="FFFFFF">
                      <a:alpha val="100000"/>
                    </a:srgbClr>
                  </a:solidFill>
                  <a:latin typeface="Times New Roman"/>
                  <a:ea typeface="Times New Roman"/>
                </a:rPr>
                <a:t>2</a:t>
              </a:r>
            </a:p>
          </p:txBody>
        </p:sp>
      </p:grpSp>
      <p:sp>
        <p:nvSpPr>
          <p:cNvPr id="13" name="文本7"/>
          <p:cNvSpPr txBox="1"/>
          <p:nvPr/>
        </p:nvSpPr>
        <p:spPr>
          <a:xfrm>
            <a:off x="730082" y="4999377"/>
            <a:ext cx="11039475" cy="127679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4200"/>
              </a:lnSpc>
            </a:pP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实验2：二氧化硫气体分别通入</a:t>
            </a:r>
            <a:r>
              <a:rPr lang="zh-CN" altLang="en-US" sz="3599" b="1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紫色石蕊</a:t>
            </a: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溶液与</a:t>
            </a:r>
            <a:r>
              <a:rPr lang="zh-CN" altLang="en-US" sz="3599" b="1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含酚酞的NaOH</a:t>
            </a: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溶液，观察现象。</a:t>
            </a:r>
          </a:p>
        </p:txBody>
      </p:sp>
      <p:sp>
        <p:nvSpPr>
          <p:cNvPr id="14" name="文本8"/>
          <p:cNvSpPr txBox="1"/>
          <p:nvPr/>
        </p:nvSpPr>
        <p:spPr>
          <a:xfrm>
            <a:off x="659998" y="803310"/>
            <a:ext cx="4409440" cy="89598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实验室制备二氧化硫：</a:t>
            </a:r>
          </a:p>
        </p:txBody>
      </p:sp>
      <p:pic>
        <p:nvPicPr>
          <p:cNvPr id="15" name="公式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4291803" y="780517"/>
            <a:ext cx="7549210" cy="918277"/>
          </a:xfrm>
          <a:prstGeom prst="rect">
            <a:avLst/>
          </a:prstGeom>
        </p:spPr>
      </p:pic>
      <p:sp>
        <p:nvSpPr>
          <p:cNvPr id="16" name="文本9"/>
          <p:cNvSpPr txBox="1"/>
          <p:nvPr/>
        </p:nvSpPr>
        <p:spPr>
          <a:xfrm>
            <a:off x="584892" y="1577036"/>
            <a:ext cx="9962512" cy="733646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4200"/>
              </a:lnSpc>
            </a:pP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实验1：用以上方法制备二氧化硫并观察现象。</a:t>
            </a:r>
          </a:p>
        </p:txBody>
      </p:sp>
      <p:grpSp>
        <p:nvGrpSpPr>
          <p:cNvPr id="17" name="组合2"/>
          <p:cNvGrpSpPr/>
          <p:nvPr/>
        </p:nvGrpSpPr>
        <p:grpSpPr>
          <a:xfrm>
            <a:off x="1148772" y="4380338"/>
            <a:ext cx="5383016" cy="619068"/>
            <a:chOff x="0" y="0"/>
            <a:chExt cx="5383016" cy="619068"/>
          </a:xfrm>
        </p:grpSpPr>
        <p:sp>
          <p:nvSpPr>
            <p:cNvPr id="18" name="形状3"/>
            <p:cNvSpPr txBox="1"/>
            <p:nvPr/>
          </p:nvSpPr>
          <p:spPr>
            <a:xfrm>
              <a:off x="2837" y="49530"/>
              <a:ext cx="4907926" cy="523217"/>
            </a:xfrm>
            <a:prstGeom prst="rect"/>
            <a:solidFill>
              <a:srgbClr val="005FA3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11"/>
            <p:cNvSpPr txBox="1"/>
            <p:nvPr/>
          </p:nvSpPr>
          <p:spPr>
            <a:xfrm>
              <a:off x="0" y="0"/>
              <a:ext cx="5383016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问：二氧化硫能否与水反应？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0" grpId="0" animBg="1"/>
      <p:bldP spid="17" grpId="0" animBg="1"/>
    </p:bld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二氧化硫的化学性质</a:t>
            </a:r>
          </a:p>
        </p:txBody>
      </p:sp>
      <p:graphicFrame>
        <p:nvGraphicFramePr>
          <p:cNvPr id="5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240709" y="1080614"/>
          <a:ext cx="11715750" cy="132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13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65264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534797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657168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二氧化硫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通入紫色石蕊溶液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通入含酚酞的</a:t>
                      </a: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NaOH</a:t>
                      </a: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溶液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65797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现象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6" name="文本2"/>
          <p:cNvSpPr txBox="1"/>
          <p:nvPr/>
        </p:nvSpPr>
        <p:spPr>
          <a:xfrm>
            <a:off x="2818308" y="1687490"/>
            <a:ext cx="291338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溶液变红</a:t>
            </a:r>
          </a:p>
        </p:txBody>
      </p:sp>
      <p:sp>
        <p:nvSpPr>
          <p:cNvPr id="7" name="文本3"/>
          <p:cNvSpPr txBox="1"/>
          <p:nvPr/>
        </p:nvSpPr>
        <p:spPr>
          <a:xfrm>
            <a:off x="8333035" y="1720228"/>
            <a:ext cx="260540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溶液褪色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449332" y="3637817"/>
            <a:ext cx="355917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二氧化硫与水反应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449240" y="4944755"/>
            <a:ext cx="355917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二氧化硫与碱反应</a:t>
            </a:r>
          </a:p>
        </p:txBody>
      </p:sp>
      <p:pic>
        <p:nvPicPr>
          <p:cNvPr id="10" name="公式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3695052" y="3530956"/>
            <a:ext cx="3778729" cy="926297"/>
          </a:xfrm>
          <a:prstGeom prst="rect">
            <a:avLst/>
          </a:prstGeom>
        </p:spPr>
      </p:pic>
      <p:pic>
        <p:nvPicPr>
          <p:cNvPr id="11" name="公式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3716150" y="4505896"/>
            <a:ext cx="5607368" cy="1374562"/>
          </a:xfrm>
          <a:prstGeom prst="rect">
            <a:avLst/>
          </a:prstGeom>
        </p:spPr>
      </p:pic>
      <p:sp>
        <p:nvSpPr>
          <p:cNvPr id="12" name="形状2"/>
          <p:cNvSpPr txBox="1"/>
          <p:nvPr/>
        </p:nvSpPr>
        <p:spPr>
          <a:xfrm>
            <a:off x="5686758" y="3670925"/>
            <a:ext cx="523580" cy="678894"/>
          </a:xfrm>
          <a:custGeom>
            <a:avLst/>
            <a:gdLst>
              <a:gd name="connsiteX0" fmla="*/ 87263 w 523580"/>
              <a:gd name="connsiteY0" fmla="*/ 0 h 678894"/>
              <a:gd name="connsiteX1" fmla="*/ 436316 w 523580"/>
              <a:gd name="connsiteY1" fmla="*/ 0 h 678894"/>
              <a:gd name="connsiteX2" fmla="*/ 459460 w 523580"/>
              <a:gd name="connsiteY2" fmla="*/ 0 h 678894"/>
              <a:gd name="connsiteX3" fmla="*/ 514386 w 523580"/>
              <a:gd name="connsiteY3" fmla="*/ 41924 h 678894"/>
              <a:gd name="connsiteX4" fmla="*/ 523580 w 523580"/>
              <a:gd name="connsiteY4" fmla="*/ 591631 h 678894"/>
              <a:gd name="connsiteX5" fmla="*/ 523580 w 523580"/>
              <a:gd name="connsiteY5" fmla="*/ 614775 h 678894"/>
              <a:gd name="connsiteX6" fmla="*/ 481656 w 523580"/>
              <a:gd name="connsiteY6" fmla="*/ 669701 h 678894"/>
              <a:gd name="connsiteX7" fmla="*/ 87263 w 523580"/>
              <a:gd name="connsiteY7" fmla="*/ 678894 h 678894"/>
              <a:gd name="connsiteX8" fmla="*/ 64120 w 523580"/>
              <a:gd name="connsiteY8" fmla="*/ 678894 h 678894"/>
              <a:gd name="connsiteX9" fmla="*/ 9194 w 523580"/>
              <a:gd name="connsiteY9" fmla="*/ 636970 h 678894"/>
              <a:gd name="connsiteX10" fmla="*/ 0 w 523580"/>
              <a:gd name="connsiteY10" fmla="*/ 87263 h 678894"/>
              <a:gd name="connsiteX11" fmla="*/ 0 w 523580"/>
              <a:gd name="connsiteY11" fmla="*/ 39069 h 6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580" h="678894">
                <a:moveTo>
                  <a:pt x="87263" y="0"/>
                </a:moveTo>
                <a:lnTo>
                  <a:pt x="436316" y="0"/>
                </a:lnTo>
                <a:cubicBezTo>
                  <a:pt x="459460" y="0"/>
                  <a:pt x="481656" y="9194"/>
                  <a:pt x="498021" y="25559"/>
                </a:cubicBezTo>
                <a:cubicBezTo>
                  <a:pt x="514386" y="41924"/>
                  <a:pt x="523580" y="64120"/>
                  <a:pt x="523580" y="87263"/>
                </a:cubicBezTo>
                <a:lnTo>
                  <a:pt x="523580" y="591631"/>
                </a:lnTo>
                <a:cubicBezTo>
                  <a:pt x="523580" y="614775"/>
                  <a:pt x="514386" y="636971"/>
                  <a:pt x="498021" y="653336"/>
                </a:cubicBezTo>
                <a:cubicBezTo>
                  <a:pt x="481656" y="669701"/>
                  <a:pt x="459460" y="678894"/>
                  <a:pt x="436316" y="678894"/>
                </a:cubicBezTo>
                <a:lnTo>
                  <a:pt x="87263" y="678894"/>
                </a:lnTo>
                <a:cubicBezTo>
                  <a:pt x="64120" y="678894"/>
                  <a:pt x="41924" y="669701"/>
                  <a:pt x="25559" y="653336"/>
                </a:cubicBezTo>
                <a:cubicBezTo>
                  <a:pt x="9194" y="636970"/>
                  <a:pt x="0" y="614775"/>
                  <a:pt x="0" y="591631"/>
                </a:cubicBezTo>
                <a:lnTo>
                  <a:pt x="0" y="87263"/>
                </a:lnTo>
                <a:cubicBezTo>
                  <a:pt x="0" y="39069"/>
                  <a:pt x="39069" y="0"/>
                  <a:pt x="87263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66675">
            <a:solidFill>
              <a:srgbClr val="3B00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文本6"/>
          <p:cNvSpPr txBox="1"/>
          <p:nvPr/>
        </p:nvSpPr>
        <p:spPr>
          <a:xfrm>
            <a:off x="8195348" y="3756365"/>
            <a:ext cx="1714500" cy="6250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0" i="0" dirty="0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可逆反应</a:t>
            </a:r>
          </a:p>
        </p:txBody>
      </p:sp>
      <p:sp>
        <p:nvSpPr>
          <p:cNvPr id="14" name="文本7"/>
          <p:cNvSpPr txBox="1"/>
          <p:nvPr/>
        </p:nvSpPr>
        <p:spPr>
          <a:xfrm>
            <a:off x="712546" y="2635720"/>
            <a:ext cx="10053638" cy="958853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AA00FF">
                    <a:alpha val="100000"/>
                  </a:srgbClr>
                </a:solidFill>
                <a:latin typeface="微软雅黑"/>
                <a:ea typeface="微软雅黑"/>
              </a:rPr>
              <a:t>结论：二氧化硫可与水、碱反应</a:t>
            </a:r>
          </a:p>
        </p:txBody>
      </p:sp>
      <p:sp>
        <p:nvSpPr>
          <p:cNvPr id="15" name="文本8"/>
          <p:cNvSpPr txBox="1"/>
          <p:nvPr/>
        </p:nvSpPr>
        <p:spPr>
          <a:xfrm>
            <a:off x="9644015" y="4881029"/>
            <a:ext cx="2105025" cy="105962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0" i="0" dirty="0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酸性氧化物与碱反应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8" grpId="0" animBg="1"/>
      <p:bldP spid="10" grpId="0" animBg="1"/>
      <p:bldP spid="12" grpId="0" animBg="1"/>
      <p:bldP spid="13" grpId="0" animBg="1"/>
      <p:bldP spid="9" grpId="0" animBg="1"/>
      <p:bldP spid="11" grpId="0" animBg="1"/>
      <p:bldP spid="15" grpId="0" animBg="1"/>
    </p:bld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二氧化硫的化学性质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388887" y="650653"/>
            <a:ext cx="11554416" cy="1433198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4200"/>
              </a:lnSpc>
            </a:pP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实验3：向</a:t>
            </a:r>
            <a:r>
              <a:rPr lang="zh-CN" altLang="en-US" sz="3599" b="1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酸性高锰酸钾</a:t>
            </a: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溶液和</a:t>
            </a:r>
            <a:r>
              <a:rPr lang="zh-CN" altLang="en-US" sz="3599" b="1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硫化钠</a:t>
            </a: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溶液中通入二氧化硫，观察现象。</a:t>
            </a:r>
          </a:p>
        </p:txBody>
      </p:sp>
      <p:graphicFrame>
        <p:nvGraphicFramePr>
          <p:cNvPr id="6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1261462" y="1982905"/>
          <a:ext cx="9295133" cy="131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556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634741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013836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657168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3300"/>
                        </a:lnSpc>
                      </a:pPr>
                      <a:r>
                        <a:rPr lang="zh-CN" altLang="en-US" sz="27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二氧化硫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通入高锰酸钾溶液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通入硫化钠溶液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57168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现象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7" name="文本3"/>
          <p:cNvSpPr txBox="1"/>
          <p:nvPr/>
        </p:nvSpPr>
        <p:spPr>
          <a:xfrm>
            <a:off x="3350314" y="2649350"/>
            <a:ext cx="4019550" cy="64726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高锰酸钾溶液褪色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7369292" y="2649188"/>
            <a:ext cx="2699385" cy="64726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产生淡黄色沉淀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1333938" y="4866322"/>
            <a:ext cx="6129338" cy="958853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AA00FF">
                    <a:alpha val="100000"/>
                  </a:srgbClr>
                </a:solidFill>
                <a:latin typeface="微软雅黑"/>
                <a:ea typeface="微软雅黑"/>
              </a:rPr>
              <a:t>结论：二氧化硫具有还原性和氧化性</a:t>
            </a:r>
          </a:p>
        </p:txBody>
      </p:sp>
      <p:sp>
        <p:nvSpPr>
          <p:cNvPr id="10" name="文本6"/>
          <p:cNvSpPr txBox="1"/>
          <p:nvPr/>
        </p:nvSpPr>
        <p:spPr>
          <a:xfrm>
            <a:off x="1097147" y="5473008"/>
            <a:ext cx="7219950" cy="958853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599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（二氧化硫的还原性更为显著，氧化性较弱）</a:t>
            </a:r>
          </a:p>
        </p:txBody>
      </p:sp>
      <p:pic>
        <p:nvPicPr>
          <p:cNvPr id="11" name="公式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1065200" y="3463280"/>
            <a:ext cx="9117301" cy="861812"/>
          </a:xfrm>
          <a:prstGeom prst="rect">
            <a:avLst/>
          </a:prstGeom>
        </p:spPr>
      </p:pic>
      <p:pic>
        <p:nvPicPr>
          <p:cNvPr id="12" name="公式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929776" y="4324893"/>
            <a:ext cx="5387559" cy="874576"/>
          </a:xfrm>
          <a:prstGeom prst="rect">
            <a:avLst/>
          </a:prstGeom>
        </p:spPr>
      </p:pic>
      <p:sp>
        <p:nvSpPr>
          <p:cNvPr id="13" name="文本7"/>
          <p:cNvSpPr txBox="1"/>
          <p:nvPr/>
        </p:nvSpPr>
        <p:spPr>
          <a:xfrm>
            <a:off x="10609888" y="3582524"/>
            <a:ext cx="1333500" cy="6250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0" i="0" dirty="0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还原性</a:t>
            </a:r>
          </a:p>
        </p:txBody>
      </p:sp>
      <p:sp>
        <p:nvSpPr>
          <p:cNvPr id="14" name="文本8"/>
          <p:cNvSpPr txBox="1"/>
          <p:nvPr/>
        </p:nvSpPr>
        <p:spPr>
          <a:xfrm>
            <a:off x="10610240" y="4450404"/>
            <a:ext cx="1333500" cy="6250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0" i="0" dirty="0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氧化性</a:t>
            </a:r>
          </a:p>
        </p:txBody>
      </p:sp>
      <p:grpSp>
        <p:nvGrpSpPr>
          <p:cNvPr id="15" name="组合1"/>
          <p:cNvGrpSpPr/>
          <p:nvPr/>
        </p:nvGrpSpPr>
        <p:grpSpPr>
          <a:xfrm>
            <a:off x="1096585" y="3296364"/>
            <a:ext cx="6594852" cy="512150"/>
            <a:chOff x="0" y="0"/>
            <a:chExt cx="6594852" cy="512150"/>
          </a:xfrm>
        </p:grpSpPr>
        <p:sp>
          <p:nvSpPr>
            <p:cNvPr id="16" name="文本9"/>
            <p:cNvSpPr txBox="1"/>
            <p:nvPr/>
          </p:nvSpPr>
          <p:spPr>
            <a:xfrm>
              <a:off x="0" y="372"/>
              <a:ext cx="489394" cy="51177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+4</a:t>
              </a:r>
            </a:p>
          </p:txBody>
        </p:sp>
        <p:sp>
          <p:nvSpPr>
            <p:cNvPr id="17" name="文本10"/>
            <p:cNvSpPr txBox="1"/>
            <p:nvPr/>
          </p:nvSpPr>
          <p:spPr>
            <a:xfrm>
              <a:off x="1658083" y="0"/>
              <a:ext cx="489394" cy="51177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+7</a:t>
              </a:r>
            </a:p>
          </p:txBody>
        </p:sp>
        <p:sp>
          <p:nvSpPr>
            <p:cNvPr id="18" name="文本11"/>
            <p:cNvSpPr txBox="1"/>
            <p:nvPr/>
          </p:nvSpPr>
          <p:spPr>
            <a:xfrm>
              <a:off x="4704350" y="134"/>
              <a:ext cx="489395" cy="51177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+6</a:t>
              </a:r>
            </a:p>
          </p:txBody>
        </p:sp>
        <p:sp>
          <p:nvSpPr>
            <p:cNvPr id="19" name="文本12"/>
            <p:cNvSpPr txBox="1"/>
            <p:nvPr/>
          </p:nvSpPr>
          <p:spPr>
            <a:xfrm>
              <a:off x="6105458" y="315"/>
              <a:ext cx="489394" cy="51177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+2</a:t>
              </a:r>
            </a:p>
          </p:txBody>
        </p:sp>
      </p:grpSp>
      <p:grpSp>
        <p:nvGrpSpPr>
          <p:cNvPr id="20" name="组合2"/>
          <p:cNvGrpSpPr/>
          <p:nvPr/>
        </p:nvGrpSpPr>
        <p:grpSpPr>
          <a:xfrm>
            <a:off x="2860834" y="4206488"/>
            <a:ext cx="3194786" cy="511892"/>
            <a:chOff x="0" y="0"/>
            <a:chExt cx="3194786" cy="511892"/>
          </a:xfrm>
        </p:grpSpPr>
        <p:sp>
          <p:nvSpPr>
            <p:cNvPr id="21" name="文本13"/>
            <p:cNvSpPr txBox="1"/>
            <p:nvPr/>
          </p:nvSpPr>
          <p:spPr>
            <a:xfrm>
              <a:off x="0" y="114"/>
              <a:ext cx="489395" cy="51177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+4</a:t>
              </a:r>
            </a:p>
          </p:txBody>
        </p:sp>
        <p:sp>
          <p:nvSpPr>
            <p:cNvPr id="22" name="文本14"/>
            <p:cNvSpPr txBox="1"/>
            <p:nvPr/>
          </p:nvSpPr>
          <p:spPr>
            <a:xfrm>
              <a:off x="1847831" y="0"/>
              <a:ext cx="423228" cy="51177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-2</a:t>
              </a:r>
            </a:p>
          </p:txBody>
        </p:sp>
        <p:sp>
          <p:nvSpPr>
            <p:cNvPr id="23" name="文本15"/>
            <p:cNvSpPr txBox="1"/>
            <p:nvPr/>
          </p:nvSpPr>
          <p:spPr>
            <a:xfrm>
              <a:off x="2864586" y="19"/>
              <a:ext cx="330200" cy="51177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199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2" grpId="0" animBg="1"/>
      <p:bldP spid="14" grpId="0" animBg="1"/>
      <p:bldP spid="9" grpId="0" animBg="1"/>
      <p:bldP spid="10" grpId="0" animBg="1"/>
      <p:bldP spid="15" grpId="0" animBg="1"/>
      <p:bldP spid="20" grpId="0" animBg="1"/>
    </p:bld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30196"/>
                    </a:srgbClr>
                  </a:outerShdw>
                </a:effectLst>
                <a:latin typeface="微软雅黑"/>
                <a:ea typeface="微软雅黑"/>
              </a:rPr>
              <a:t>二氧化硫的</a:t>
            </a: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化学</a:t>
            </a: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30196"/>
                    </a:srgbClr>
                  </a:outerShdw>
                </a:effectLst>
                <a:latin typeface="微软雅黑"/>
                <a:ea typeface="微软雅黑"/>
              </a:rPr>
              <a:t>性质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356702" y="897703"/>
            <a:ext cx="11563350" cy="127679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4200"/>
              </a:lnSpc>
            </a:pP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实验4：向</a:t>
            </a:r>
            <a:r>
              <a:rPr lang="zh-CN" altLang="en-US" sz="3599" b="1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品红</a:t>
            </a:r>
            <a:r>
              <a:rPr lang="zh-CN" altLang="en-US" sz="3599" b="0" i="0" dirty="0">
                <a:solidFill>
                  <a:srgbClr val="262626">
                    <a:alpha val="100000"/>
                  </a:srgbClr>
                </a:solidFill>
                <a:latin typeface="华文楷体"/>
                <a:ea typeface="华文楷体"/>
              </a:rPr>
              <a:t>溶液中通入二氧化硫，然后加热溶液，观察加热前后颜色变化。</a:t>
            </a:r>
          </a:p>
        </p:txBody>
      </p:sp>
      <p:graphicFrame>
        <p:nvGraphicFramePr>
          <p:cNvPr id="6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500380" y="2287905"/>
          <a:ext cx="11096625" cy="134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4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31927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75551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660400"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通入二氧化硫后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加热后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82625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现象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7" name="文本3"/>
          <p:cNvSpPr txBox="1"/>
          <p:nvPr/>
        </p:nvSpPr>
        <p:spPr>
          <a:xfrm>
            <a:off x="3670300" y="2986405"/>
            <a:ext cx="268605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品红溶液褪色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7751445" y="2986405"/>
            <a:ext cx="331851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品红溶液恢复原色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578920" y="3848062"/>
            <a:ext cx="11039475" cy="736597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AA00FF">
                    <a:alpha val="100000"/>
                  </a:srgbClr>
                </a:solidFill>
                <a:latin typeface="微软雅黑"/>
                <a:ea typeface="微软雅黑"/>
              </a:rPr>
              <a:t>结论：二氧化硫具有漂白性</a:t>
            </a:r>
          </a:p>
        </p:txBody>
      </p:sp>
      <p:sp>
        <p:nvSpPr>
          <p:cNvPr id="10" name="文本6"/>
          <p:cNvSpPr txBox="1"/>
          <p:nvPr/>
        </p:nvSpPr>
        <p:spPr>
          <a:xfrm>
            <a:off x="877681" y="4814707"/>
            <a:ext cx="9201150" cy="619068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262626">
                    <a:alpha val="100000"/>
                  </a:srgbClr>
                </a:solidFill>
                <a:latin typeface="微软雅黑"/>
                <a:ea typeface="微软雅黑"/>
              </a:rPr>
              <a:t>原理：二氧化硫与有色物质结合产生不稳定的无色物质</a:t>
            </a:r>
          </a:p>
        </p:txBody>
      </p:sp>
      <p:grpSp>
        <p:nvGrpSpPr>
          <p:cNvPr id="11" name="组合1"/>
          <p:cNvGrpSpPr/>
          <p:nvPr/>
        </p:nvGrpSpPr>
        <p:grpSpPr>
          <a:xfrm>
            <a:off x="1549775" y="5396617"/>
            <a:ext cx="8082286" cy="906847"/>
            <a:chOff x="0" y="0"/>
            <a:chExt cx="8082286" cy="906847"/>
          </a:xfrm>
        </p:grpSpPr>
        <p:pic>
          <p:nvPicPr>
            <p:cNvPr id="12" name="公式1"/>
            <p:cNvPicPr>
              <a:picLocks noChangeAspect="1"/>
            </p:cNvPicPr>
            <p:nvPr/>
          </p:nvPicPr>
          <p:blipFill>
            <a:fillRect/>
            <a:blip r:embed="rId3"/>
            <a:stretch/>
          </p:blipFill>
          <p:spPr>
            <a:xfrm>
              <a:off x="0" y="0"/>
              <a:ext cx="4600080" cy="819493"/>
            </a:xfrm>
            <a:prstGeom prst="rect">
              <a:avLst/>
            </a:prstGeom>
          </p:spPr>
        </p:pic>
        <p:pic>
          <p:nvPicPr>
            <p:cNvPr id="13" name="公式2"/>
            <p:cNvPicPr>
              <a:picLocks noChangeAspect="1"/>
            </p:cNvPicPr>
            <p:nvPr/>
          </p:nvPicPr>
          <p:blipFill>
            <a:fillRect/>
            <a:blip r:embed="rId4"/>
            <a:stretch/>
          </p:blipFill>
          <p:spPr>
            <a:xfrm>
              <a:off x="4531957" y="42680"/>
              <a:ext cx="3550329" cy="632479"/>
            </a:xfrm>
            <a:prstGeom prst="rect">
              <a:avLst/>
            </a:prstGeom>
          </p:spPr>
        </p:pic>
        <p:sp>
          <p:nvSpPr>
            <p:cNvPr id="14" name="形状2"/>
            <p:cNvSpPr txBox="1"/>
            <p:nvPr/>
          </p:nvSpPr>
          <p:spPr>
            <a:xfrm>
              <a:off x="4220689" y="292194"/>
              <a:ext cx="1115246" cy="19050"/>
            </a:xfrm>
            <a:prstGeom prst="line"/>
            <a:solidFill>
              <a:srgbClr val="FFFFFF">
                <a:alpha val="0"/>
              </a:srgbClr>
            </a:solidFill>
            <a:ln w="28575">
              <a:solidFill>
                <a:srgbClr val="3B00FF">
                  <a:alpha val="100000"/>
                </a:srgbClr>
              </a:solidFill>
              <a:prstDash val="solid"/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3"/>
            <p:cNvSpPr txBox="1"/>
            <p:nvPr/>
          </p:nvSpPr>
          <p:spPr>
            <a:xfrm rot="10800000">
              <a:off x="4242360" y="492568"/>
              <a:ext cx="1115246" cy="19050"/>
            </a:xfrm>
            <a:prstGeom prst="line"/>
            <a:solidFill>
              <a:srgbClr val="FFFFFF">
                <a:alpha val="0"/>
              </a:srgbClr>
            </a:solidFill>
            <a:ln w="28575">
              <a:solidFill>
                <a:srgbClr val="3B00FF">
                  <a:alpha val="100000"/>
                </a:srgbClr>
              </a:solidFill>
              <a:prstDash val="solid"/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7"/>
            <p:cNvSpPr txBox="1"/>
            <p:nvPr/>
          </p:nvSpPr>
          <p:spPr>
            <a:xfrm>
              <a:off x="4393654" y="368685"/>
              <a:ext cx="800100" cy="5381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399" b="0" i="0" dirty="0">
                  <a:solidFill>
                    <a:srgbClr val="191D26">
                      <a:alpha val="100000"/>
                    </a:srgbClr>
                  </a:solidFill>
                  <a:latin typeface="黑体"/>
                  <a:ea typeface="黑体"/>
                </a:rPr>
                <a:t>加热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二氧化硫的化学性质</a:t>
            </a:r>
          </a:p>
        </p:txBody>
      </p:sp>
      <p:graphicFrame>
        <p:nvGraphicFramePr>
          <p:cNvPr id="5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366712" y="2085775"/>
          <a:ext cx="11392535" cy="408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8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10388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41820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41757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595935"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氯水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二氧化硫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活性炭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1080135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原理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76910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实质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76275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效果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1050925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范围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6" name="文本2"/>
          <p:cNvSpPr txBox="1"/>
          <p:nvPr/>
        </p:nvSpPr>
        <p:spPr>
          <a:xfrm>
            <a:off x="2105342" y="2713790"/>
            <a:ext cx="2686050" cy="10204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利用强氧化性氧化有色物质</a:t>
            </a:r>
          </a:p>
        </p:txBody>
      </p:sp>
      <p:sp>
        <p:nvSpPr>
          <p:cNvPr id="7" name="文本3"/>
          <p:cNvSpPr txBox="1"/>
          <p:nvPr/>
        </p:nvSpPr>
        <p:spPr>
          <a:xfrm>
            <a:off x="5007054" y="2713787"/>
            <a:ext cx="3410188" cy="102044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与有色物质化合生成无色物质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574157" y="1475889"/>
            <a:ext cx="1062672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1.我们还学过哪些具有漂白性的物质，它们的漂白原理一样吗？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8371932" y="2713701"/>
            <a:ext cx="3318510" cy="10204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利用吸附性吸附有色物质</a:t>
            </a:r>
          </a:p>
        </p:txBody>
      </p:sp>
      <p:sp>
        <p:nvSpPr>
          <p:cNvPr id="10" name="文本6"/>
          <p:cNvSpPr txBox="1"/>
          <p:nvPr/>
        </p:nvSpPr>
        <p:spPr>
          <a:xfrm>
            <a:off x="2320862" y="3818468"/>
            <a:ext cx="2076450" cy="65087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氧化还原反应</a:t>
            </a:r>
          </a:p>
        </p:txBody>
      </p:sp>
      <p:sp>
        <p:nvSpPr>
          <p:cNvPr id="11" name="文本7"/>
          <p:cNvSpPr txBox="1"/>
          <p:nvPr/>
        </p:nvSpPr>
        <p:spPr>
          <a:xfrm>
            <a:off x="5907538" y="3818334"/>
            <a:ext cx="1476375" cy="65087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化合反应</a:t>
            </a:r>
          </a:p>
        </p:txBody>
      </p:sp>
      <p:sp>
        <p:nvSpPr>
          <p:cNvPr id="12" name="文本8"/>
          <p:cNvSpPr txBox="1"/>
          <p:nvPr/>
        </p:nvSpPr>
        <p:spPr>
          <a:xfrm>
            <a:off x="9274492" y="3818058"/>
            <a:ext cx="1501140" cy="65087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物理变化</a:t>
            </a:r>
          </a:p>
        </p:txBody>
      </p:sp>
      <p:sp>
        <p:nvSpPr>
          <p:cNvPr id="13" name="文本9"/>
          <p:cNvSpPr txBox="1"/>
          <p:nvPr/>
        </p:nvSpPr>
        <p:spPr>
          <a:xfrm>
            <a:off x="2649169" y="4491561"/>
            <a:ext cx="1276350" cy="65087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永久性</a:t>
            </a:r>
          </a:p>
        </p:txBody>
      </p:sp>
      <p:sp>
        <p:nvSpPr>
          <p:cNvPr id="14" name="文本10"/>
          <p:cNvSpPr txBox="1"/>
          <p:nvPr/>
        </p:nvSpPr>
        <p:spPr>
          <a:xfrm>
            <a:off x="6092352" y="4469120"/>
            <a:ext cx="1292228" cy="5578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暂时性</a:t>
            </a:r>
          </a:p>
        </p:txBody>
      </p:sp>
      <p:sp>
        <p:nvSpPr>
          <p:cNvPr id="15" name="文本11"/>
          <p:cNvSpPr txBox="1"/>
          <p:nvPr/>
        </p:nvSpPr>
        <p:spPr>
          <a:xfrm>
            <a:off x="9470708" y="4491152"/>
            <a:ext cx="1121407" cy="65087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永久性</a:t>
            </a:r>
          </a:p>
        </p:txBody>
      </p:sp>
      <p:sp>
        <p:nvSpPr>
          <p:cNvPr id="16" name="文本12"/>
          <p:cNvSpPr txBox="1"/>
          <p:nvPr/>
        </p:nvSpPr>
        <p:spPr>
          <a:xfrm>
            <a:off x="1870392" y="5222675"/>
            <a:ext cx="313690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漂白大多数有机色素</a:t>
            </a:r>
          </a:p>
        </p:txBody>
      </p:sp>
      <p:sp>
        <p:nvSpPr>
          <p:cNvPr id="17" name="文本13"/>
          <p:cNvSpPr txBox="1"/>
          <p:nvPr/>
        </p:nvSpPr>
        <p:spPr>
          <a:xfrm>
            <a:off x="5098098" y="5164255"/>
            <a:ext cx="3365500" cy="10204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漂白某些有色物质如：品红</a:t>
            </a:r>
          </a:p>
        </p:txBody>
      </p:sp>
      <p:sp>
        <p:nvSpPr>
          <p:cNvPr id="18" name="文本14"/>
          <p:cNvSpPr txBox="1"/>
          <p:nvPr/>
        </p:nvSpPr>
        <p:spPr>
          <a:xfrm>
            <a:off x="8468677" y="5164255"/>
            <a:ext cx="336296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漂白大多数有机色素</a:t>
            </a:r>
          </a:p>
        </p:txBody>
      </p:sp>
      <p:sp>
        <p:nvSpPr>
          <p:cNvPr id="19" name="文本15"/>
          <p:cNvSpPr txBox="1"/>
          <p:nvPr/>
        </p:nvSpPr>
        <p:spPr>
          <a:xfrm>
            <a:off x="356235" y="900430"/>
            <a:ext cx="224218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学以致用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6165215"/>
            <a:ext cx="3554730" cy="69278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-12700" y="-6350"/>
            <a:ext cx="12222480" cy="786765"/>
          </a:xfrm>
          <a:prstGeom prst="rect"/>
          <a:solidFill>
            <a:srgbClr val="8DA8D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1780" y="3810"/>
            <a:ext cx="485140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ln w="7620">
                  <a:solidFill>
                    <a:srgbClr val="30C0B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>
                  <a:outerShdw blurRad="38100" dist="22860" dir="5400000" rotWithShape="0">
                    <a:srgbClr val="000000">
                      <a:alpha val="29803"/>
                    </a:srgbClr>
                  </a:outerShdw>
                </a:effectLst>
                <a:latin typeface="微软雅黑"/>
                <a:ea typeface="微软雅黑"/>
              </a:rPr>
              <a:t>二氧化硫的化学性质</a:t>
            </a:r>
          </a:p>
        </p:txBody>
      </p:sp>
      <p:graphicFrame>
        <p:nvGraphicFramePr>
          <p:cNvPr id="5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760809" y="2600058"/>
          <a:ext cx="10667365" cy="225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51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1554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38732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466505"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800"/>
                        </a:lnSpc>
                      </a:pPr>
                      <a:r>
                        <a:rPr lang="zh-CN" altLang="en-US" sz="2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SO</a:t>
                      </a:r>
                      <a:r>
                        <a:rPr lang="zh-CN" altLang="en-US" sz="3192" b="1" i="0" baseline="-25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3800"/>
                        </a:lnSpc>
                      </a:pPr>
                      <a:r>
                        <a:rPr lang="zh-CN" altLang="en-US" sz="2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Cl</a:t>
                      </a:r>
                      <a:r>
                        <a:rPr lang="zh-CN" altLang="en-US" sz="3192" b="1" i="0" baseline="-25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874CB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828270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通入品红</a:t>
                      </a:r>
                    </a:p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溶液中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6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963270">
                <a:tc rowSpan="1" gridSpan="1">
                  <a:txBody>
                    <a:bodyPr anchor="t"/>
                    <a:lstStyle/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通入紫色</a:t>
                      </a:r>
                    </a:p>
                    <a:p>
                      <a:pPr marL="0" algn="ctr">
                        <a:lnSpc>
                          <a:spcPts val="2800"/>
                        </a:lnSpc>
                      </a:pPr>
                      <a:r>
                        <a:rPr lang="zh-CN" altLang="en-US" sz="24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石蕊试液中</a:t>
                      </a: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CF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6" name="文本2"/>
          <p:cNvSpPr txBox="1"/>
          <p:nvPr/>
        </p:nvSpPr>
        <p:spPr>
          <a:xfrm>
            <a:off x="3094396" y="3040256"/>
            <a:ext cx="3983355" cy="10204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溶液褪色，加热后又恢复原来的颜色。</a:t>
            </a:r>
          </a:p>
        </p:txBody>
      </p:sp>
      <p:sp>
        <p:nvSpPr>
          <p:cNvPr id="7" name="文本3"/>
          <p:cNvSpPr txBox="1"/>
          <p:nvPr/>
        </p:nvSpPr>
        <p:spPr>
          <a:xfrm>
            <a:off x="7166105" y="3040094"/>
            <a:ext cx="3849367" cy="65087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溶液褪色，加热后不恢复。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356235" y="1422400"/>
            <a:ext cx="11055985" cy="11778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  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将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SO</a:t>
            </a:r>
            <a:r>
              <a:rPr lang="zh-CN" altLang="en-US" sz="3724" b="0" i="0" baseline="-25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和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Cl</a:t>
            </a:r>
            <a:r>
              <a:rPr lang="zh-CN" altLang="en-US" sz="3724" b="0" i="0" baseline="-25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分别通入品红溶液中并加热，现象是否相同？若分别通入紫色石蕊试液中呢？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3681622" y="4130954"/>
            <a:ext cx="268605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溶液变红</a:t>
            </a:r>
          </a:p>
        </p:txBody>
      </p:sp>
      <p:sp>
        <p:nvSpPr>
          <p:cNvPr id="10" name="文本6"/>
          <p:cNvSpPr txBox="1"/>
          <p:nvPr/>
        </p:nvSpPr>
        <p:spPr>
          <a:xfrm>
            <a:off x="7488250" y="4131126"/>
            <a:ext cx="352742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溶液先变红，后褪色</a:t>
            </a:r>
          </a:p>
        </p:txBody>
      </p:sp>
      <p:sp>
        <p:nvSpPr>
          <p:cNvPr id="11" name="文本7"/>
          <p:cNvSpPr txBox="1"/>
          <p:nvPr/>
        </p:nvSpPr>
        <p:spPr>
          <a:xfrm>
            <a:off x="356235" y="900430"/>
            <a:ext cx="224218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学以致用</a:t>
            </a:r>
          </a:p>
        </p:txBody>
      </p:sp>
      <p:sp>
        <p:nvSpPr>
          <p:cNvPr id="12" name="文本8"/>
          <p:cNvSpPr txBox="1"/>
          <p:nvPr/>
        </p:nvSpPr>
        <p:spPr>
          <a:xfrm>
            <a:off x="356235" y="4774565"/>
            <a:ext cx="1115187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3. 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将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SO</a:t>
            </a:r>
            <a:r>
              <a:rPr lang="zh-CN" altLang="en-US" sz="3724" b="0" i="0" baseline="-25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和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Cl</a:t>
            </a:r>
            <a:r>
              <a:rPr lang="zh-CN" altLang="en-US" sz="3724" b="0" i="0" baseline="-25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同时通入有色溶液中，漂白效果是否更强，立刻褪色？</a:t>
            </a:r>
          </a:p>
        </p:txBody>
      </p:sp>
      <p:sp>
        <p:nvSpPr>
          <p:cNvPr id="13" name="文本9"/>
          <p:cNvSpPr txBox="1"/>
          <p:nvPr/>
        </p:nvSpPr>
        <p:spPr>
          <a:xfrm>
            <a:off x="9140825" y="5422900"/>
            <a:ext cx="239585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溶液不褪色</a:t>
            </a:r>
          </a:p>
        </p:txBody>
      </p:sp>
      <p:pic>
        <p:nvPicPr>
          <p:cNvPr id="14" name="公式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2109359" y="5314893"/>
            <a:ext cx="6195708" cy="9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4" grpId="0" animBg="1"/>
      <p:bldP spid="13" grpId="0" animBg="1"/>
    </p:bldLst>
  </p:timing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王嘉晨</dc:creator>
  <dc:title>二氧化硫的性质和应用12.3 副本</dc:title>
  <revision>1</revision>
  <dcterms:created xsi:type="dcterms:W3CDTF">2024-12-04T01:38:28.5554327Z</dcterms:created>
  <dcterms:modified xsi:type="dcterms:W3CDTF">2024-12-04T01:38:28.5554364Z</dcterms:modified>
  <lastModifiedBy>王嘉晨</lastModifiedBy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5.2.4.8298</vt:lpwstr>
  </op:property>
  <op:property fmtid="{D5CDD505-2E9C-101B-9397-08002B2CF9AE}" pid="4" name="EasiNoteCoursewareInfo">
    <vt:lpwstr>fde4edcb-99ce-4985-83e9-ca1948903aab:1</vt:lpwstr>
  </op:property>
  <op:property fmtid="{D5CDD505-2E9C-101B-9397-08002B2CF9AE}" pid="5" name="EasiNoteDocumentName">
    <vt:lpwstr>二氧化硫的性质和应用12.3 副本</vt:lpwstr>
  </op:property>
  <op:property fmtid="{D5CDD505-2E9C-101B-9397-08002B2CF9AE}" pid="6" name="EasiNoteAuthor">
    <vt:lpwstr>jvgngithulquhiqhjgtvpv13732wr971</vt:lpwstr>
  </op:property>
  <op:property fmtid="{D5CDD505-2E9C-101B-9397-08002B2CF9AE}" pid="7" name="EasiNoteUpstreamCoursewareInfo_0">
    <vt:lpwstr>f70cb94b-0f85-4628-8a8b-f43a451073a7</vt:lpwstr>
  </op:property>
</op:Properties>
</file>