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5" r:id="rId4"/>
    <p:sldId id="259" r:id="rId5"/>
    <p:sldId id="262" r:id="rId6"/>
    <p:sldId id="264" r:id="rId7"/>
    <p:sldId id="261" r:id="rId8"/>
    <p:sldId id="260" r:id="rId9"/>
    <p:sldId id="266" r:id="rId10"/>
    <p:sldId id="268" r:id="rId11"/>
    <p:sldId id="269" r:id="rId12"/>
    <p:sldId id="271" r:id="rId13"/>
    <p:sldId id="272" r:id="rId14"/>
    <p:sldId id="273" r:id="rId15"/>
    <p:sldId id="274" r:id="rId16"/>
    <p:sldId id="275" r:id="rId17"/>
    <p:sldId id="27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5FF"/>
    <a:srgbClr val="FF9CFF"/>
    <a:srgbClr val="7A0672"/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71" autoAdjust="0"/>
    <p:restoredTop sz="94409" autoAdjust="0"/>
  </p:normalViewPr>
  <p:slideViewPr>
    <p:cSldViewPr snapToGrid="0">
      <p:cViewPr varScale="1">
        <p:scale>
          <a:sx n="99" d="100"/>
          <a:sy n="99" d="100"/>
        </p:scale>
        <p:origin x="68" y="2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2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image" Target="../media/image4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0084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371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54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106C38C0-BB2D-44F0-98C8-26C283B174F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097761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1387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672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446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619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86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059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2423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410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DF673-3736-4E27-98F1-96CB76BE9DB2}" type="datetimeFigureOut">
              <a:rPr lang="zh-CN" altLang="en-US" smtClean="0"/>
              <a:t>2025/6/19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189A93-6ECF-451B-AE75-F1AE3B67B3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498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13" Type="http://schemas.openxmlformats.org/officeDocument/2006/relationships/image" Target="../media/image21.emf"/><Relationship Id="rId3" Type="http://schemas.openxmlformats.org/officeDocument/2006/relationships/tags" Target="../tags/tag20.xml"/><Relationship Id="rId7" Type="http://schemas.openxmlformats.org/officeDocument/2006/relationships/oleObject" Target="../embeddings/oleObject4.bin"/><Relationship Id="rId12" Type="http://schemas.openxmlformats.org/officeDocument/2006/relationships/oleObject" Target="../embeddings/oleObject2.bin"/><Relationship Id="rId2" Type="http://schemas.openxmlformats.org/officeDocument/2006/relationships/tags" Target="../tags/tag19.xml"/><Relationship Id="rId16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11" Type="http://schemas.openxmlformats.org/officeDocument/2006/relationships/image" Target="../media/image30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2.emf"/><Relationship Id="rId10" Type="http://schemas.openxmlformats.org/officeDocument/2006/relationships/image" Target="../media/image29.png"/><Relationship Id="rId4" Type="http://schemas.openxmlformats.org/officeDocument/2006/relationships/tags" Target="../tags/tag21.xml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29.xml"/><Relationship Id="rId13" Type="http://schemas.openxmlformats.org/officeDocument/2006/relationships/image" Target="../media/image3.png"/><Relationship Id="rId18" Type="http://schemas.openxmlformats.org/officeDocument/2006/relationships/oleObject" Target="../embeddings/oleObject3.bin"/><Relationship Id="rId26" Type="http://schemas.openxmlformats.org/officeDocument/2006/relationships/image" Target="../media/image42.png"/><Relationship Id="rId3" Type="http://schemas.openxmlformats.org/officeDocument/2006/relationships/tags" Target="../tags/tag24.xml"/><Relationship Id="rId21" Type="http://schemas.openxmlformats.org/officeDocument/2006/relationships/image" Target="../media/image37.png"/><Relationship Id="rId7" Type="http://schemas.openxmlformats.org/officeDocument/2006/relationships/tags" Target="../tags/tag28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1.emf"/><Relationship Id="rId25" Type="http://schemas.openxmlformats.org/officeDocument/2006/relationships/image" Target="../media/image41.png"/><Relationship Id="rId2" Type="http://schemas.openxmlformats.org/officeDocument/2006/relationships/tags" Target="../tags/tag23.xml"/><Relationship Id="rId16" Type="http://schemas.openxmlformats.org/officeDocument/2006/relationships/oleObject" Target="../embeddings/oleObject2.bin"/><Relationship Id="rId20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6" Type="http://schemas.openxmlformats.org/officeDocument/2006/relationships/tags" Target="../tags/tag27.xml"/><Relationship Id="rId11" Type="http://schemas.openxmlformats.org/officeDocument/2006/relationships/tags" Target="../tags/tag32.xml"/><Relationship Id="rId24" Type="http://schemas.openxmlformats.org/officeDocument/2006/relationships/image" Target="../media/image40.png"/><Relationship Id="rId5" Type="http://schemas.openxmlformats.org/officeDocument/2006/relationships/tags" Target="../tags/tag26.xml"/><Relationship Id="rId15" Type="http://schemas.openxmlformats.org/officeDocument/2006/relationships/image" Target="../media/image24.jpeg"/><Relationship Id="rId23" Type="http://schemas.openxmlformats.org/officeDocument/2006/relationships/image" Target="../media/image39.png"/><Relationship Id="rId10" Type="http://schemas.openxmlformats.org/officeDocument/2006/relationships/tags" Target="../tags/tag31.xml"/><Relationship Id="rId19" Type="http://schemas.openxmlformats.org/officeDocument/2006/relationships/image" Target="../media/image22.emf"/><Relationship Id="rId4" Type="http://schemas.openxmlformats.org/officeDocument/2006/relationships/tags" Target="../tags/tag25.xml"/><Relationship Id="rId9" Type="http://schemas.openxmlformats.org/officeDocument/2006/relationships/tags" Target="../tags/tag30.xml"/><Relationship Id="rId14" Type="http://schemas.openxmlformats.org/officeDocument/2006/relationships/image" Target="../media/image35.gif"/><Relationship Id="rId22" Type="http://schemas.openxmlformats.org/officeDocument/2006/relationships/image" Target="../media/image38.png"/><Relationship Id="rId27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9.xml"/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image" Target="../media/image44.emf"/><Relationship Id="rId3" Type="http://schemas.openxmlformats.org/officeDocument/2006/relationships/tags" Target="../tags/tag34.xml"/><Relationship Id="rId21" Type="http://schemas.openxmlformats.org/officeDocument/2006/relationships/image" Target="../media/image3.png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oleObject" Target="../embeddings/oleObject5.bin"/><Relationship Id="rId2" Type="http://schemas.openxmlformats.org/officeDocument/2006/relationships/tags" Target="../tags/tag33.xml"/><Relationship Id="rId16" Type="http://schemas.openxmlformats.org/officeDocument/2006/relationships/tags" Target="../tags/tag47.xml"/><Relationship Id="rId20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image" Target="../media/image46.png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hyperlink" Target="../../../../xrs/&#26700;&#38754;/&#20057;&#28911;&#20844;&#24320;&#35838;/&#20057;&#28911;&#19982;&#27700;&#21152;&#25104;.swf" TargetMode="External"/><Relationship Id="rId28" Type="http://schemas.openxmlformats.org/officeDocument/2006/relationships/image" Target="../media/image45.emf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hyperlink" Target="../../../../xrs/&#26700;&#38754;/&#20057;&#28911;&#20844;&#24320;&#35838;/&#20057;&#28911;&#19982;&#27682;&#21152;&#25104;.exe" TargetMode="External"/><Relationship Id="rId27" Type="http://schemas.openxmlformats.org/officeDocument/2006/relationships/oleObject" Target="../embeddings/oleObject6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52.xml"/><Relationship Id="rId7" Type="http://schemas.openxmlformats.org/officeDocument/2006/relationships/image" Target="../media/image3.png"/><Relationship Id="rId2" Type="http://schemas.openxmlformats.org/officeDocument/2006/relationships/tags" Target="../tags/tag5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3.xml"/><Relationship Id="rId9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3.png"/><Relationship Id="rId10" Type="http://schemas.openxmlformats.org/officeDocument/2006/relationships/image" Target="../media/image14.png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tags" Target="../tags/tag9.xml"/><Relationship Id="rId7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image" Target="../media/image11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image" Target="../media/image21.emf"/><Relationship Id="rId3" Type="http://schemas.openxmlformats.org/officeDocument/2006/relationships/tags" Target="../tags/tag15.xml"/><Relationship Id="rId7" Type="http://schemas.openxmlformats.org/officeDocument/2006/relationships/image" Target="../media/image3.png"/><Relationship Id="rId12" Type="http://schemas.openxmlformats.org/officeDocument/2006/relationships/oleObject" Target="../embeddings/oleObject2.bin"/><Relationship Id="rId2" Type="http://schemas.openxmlformats.org/officeDocument/2006/relationships/tags" Target="../tags/tag14.xml"/><Relationship Id="rId16" Type="http://schemas.openxmlformats.org/officeDocument/2006/relationships/image" Target="../media/image25.png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24.jpeg"/><Relationship Id="rId5" Type="http://schemas.openxmlformats.org/officeDocument/2006/relationships/tags" Target="../tags/tag17.xml"/><Relationship Id="rId15" Type="http://schemas.openxmlformats.org/officeDocument/2006/relationships/image" Target="../media/image22.emf"/><Relationship Id="rId10" Type="http://schemas.openxmlformats.org/officeDocument/2006/relationships/image" Target="../media/image23.png"/><Relationship Id="rId4" Type="http://schemas.openxmlformats.org/officeDocument/2006/relationships/tags" Target="../tags/tag16.xml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C4C4179-7CEF-4EEA-98FD-346A9C5987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9" t="36607"/>
          <a:stretch>
            <a:fillRect/>
          </a:stretch>
        </p:blipFill>
        <p:spPr>
          <a:xfrm>
            <a:off x="158803" y="178313"/>
            <a:ext cx="12192000" cy="6914563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E7446DE-4272-4962-882D-769D2F03D937}"/>
              </a:ext>
            </a:extLst>
          </p:cNvPr>
          <p:cNvSpPr/>
          <p:nvPr/>
        </p:nvSpPr>
        <p:spPr>
          <a:xfrm>
            <a:off x="1329136" y="828535"/>
            <a:ext cx="7651667" cy="1976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600" normalizeH="0" baseline="0" noProof="0" dirty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 </a:t>
            </a:r>
            <a:r>
              <a:rPr lang="zh-CN" altLang="en-US" sz="4400" b="1" spc="600" dirty="0" smtClean="0"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专题八 第一单元 </a:t>
            </a:r>
            <a:endParaRPr lang="en-US" altLang="zh-CN" sz="4400" b="1" spc="600" dirty="0">
              <a:latin typeface="幼圆" panose="02010509060101010101" pitchFamily="49" charset="-122"/>
              <a:ea typeface="幼圆" panose="02010509060101010101" pitchFamily="49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600" normalizeH="0" baseline="0" noProof="0" dirty="0" smtClean="0">
                <a:ln>
                  <a:noFill/>
                </a:ln>
                <a:effectLst/>
                <a:uLnTx/>
                <a:uFillTx/>
                <a:latin typeface="幼圆" panose="02010509060101010101" pitchFamily="49" charset="-122"/>
                <a:ea typeface="幼圆" panose="02010509060101010101" pitchFamily="49" charset="-122"/>
                <a:cs typeface="+mn-ea"/>
                <a:sym typeface="+mn-lt"/>
              </a:rPr>
              <a:t>化石燃料与有机化合物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effectLst/>
              <a:uLnTx/>
              <a:uFillTx/>
              <a:latin typeface="幼圆" panose="02010509060101010101" pitchFamily="49" charset="-122"/>
              <a:ea typeface="幼圆" panose="02010509060101010101" pitchFamily="49" charset="-122"/>
              <a:cs typeface="+mn-ea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343D354-3ED3-4402-A2BE-242850A89142}"/>
              </a:ext>
            </a:extLst>
          </p:cNvPr>
          <p:cNvSpPr txBox="1"/>
          <p:nvPr/>
        </p:nvSpPr>
        <p:spPr>
          <a:xfrm>
            <a:off x="2543465" y="3053935"/>
            <a:ext cx="5212769" cy="919401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  <a:gs pos="100000">
                <a:srgbClr val="5B9BD5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wrap="square">
            <a:spAutoFit/>
          </a:bodyPr>
          <a:lstStyle/>
          <a:p>
            <a:pPr lvl="0" algn="ctr" defTabSz="914400">
              <a:lnSpc>
                <a:spcPct val="150000"/>
              </a:lnSpc>
              <a:defRPr/>
            </a:pPr>
            <a:endParaRPr lang="en-US" altLang="zh-CN" sz="3200" b="1" spc="600" dirty="0" smtClea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8" name="文本2"/>
          <p:cNvSpPr txBox="1"/>
          <p:nvPr/>
        </p:nvSpPr>
        <p:spPr>
          <a:xfrm>
            <a:off x="2044372" y="4396356"/>
            <a:ext cx="6210953" cy="1781046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100"/>
              </a:lnSpc>
            </a:pPr>
            <a:r>
              <a:rPr lang="zh-CN" altLang="en-US" sz="3400" b="1" i="0" dirty="0">
                <a:solidFill>
                  <a:srgbClr val="5A5A5A"/>
                </a:solidFill>
                <a:latin typeface="华文隶书"/>
                <a:ea typeface="华文隶书"/>
              </a:rPr>
              <a:t>常州市新桥高级中学   </a:t>
            </a:r>
            <a:r>
              <a:rPr lang="zh-CN" altLang="en-US" sz="3400" b="1" dirty="0" smtClean="0">
                <a:solidFill>
                  <a:srgbClr val="5A5A5A"/>
                </a:solidFill>
                <a:latin typeface="华文隶书"/>
                <a:ea typeface="华文隶书"/>
              </a:rPr>
              <a:t>陈</a:t>
            </a:r>
            <a:r>
              <a:rPr lang="zh-CN" altLang="en-US" sz="3400" b="1" dirty="0">
                <a:solidFill>
                  <a:srgbClr val="5A5A5A"/>
                </a:solidFill>
                <a:latin typeface="华文隶书"/>
                <a:ea typeface="华文隶书"/>
              </a:rPr>
              <a:t>寅</a:t>
            </a:r>
            <a:r>
              <a:rPr lang="zh-CN" altLang="en-US" sz="3400" b="1" dirty="0" smtClean="0">
                <a:solidFill>
                  <a:srgbClr val="5A5A5A"/>
                </a:solidFill>
                <a:latin typeface="华文隶书"/>
                <a:ea typeface="华文隶书"/>
              </a:rPr>
              <a:t>文</a:t>
            </a:r>
            <a:endParaRPr lang="en-US" altLang="zh-CN" sz="3400" b="1" i="0" dirty="0">
              <a:solidFill>
                <a:srgbClr val="5A5A5A"/>
              </a:solidFill>
              <a:latin typeface="华文隶书"/>
              <a:ea typeface="华文隶书"/>
            </a:endParaRPr>
          </a:p>
          <a:p>
            <a:pPr marL="0" algn="ctr">
              <a:lnSpc>
                <a:spcPts val="2500"/>
              </a:lnSpc>
            </a:pPr>
            <a:endParaRPr lang="en-US" altLang="zh-CN" sz="3600" b="1" dirty="0" smtClean="0">
              <a:solidFill>
                <a:srgbClr val="5A5A5A"/>
              </a:solidFill>
              <a:latin typeface="华文隶书"/>
              <a:ea typeface="华文隶书"/>
            </a:endParaRPr>
          </a:p>
          <a:p>
            <a:pPr marL="0" algn="ctr">
              <a:lnSpc>
                <a:spcPts val="2500"/>
              </a:lnSpc>
            </a:pPr>
            <a:endParaRPr lang="en-US" altLang="zh-CN" sz="3600" b="1" dirty="0" smtClean="0">
              <a:solidFill>
                <a:srgbClr val="5A5A5A"/>
              </a:solidFill>
              <a:latin typeface="华文隶书"/>
              <a:ea typeface="华文隶书"/>
            </a:endParaRPr>
          </a:p>
          <a:p>
            <a:pPr marL="0" algn="ctr">
              <a:lnSpc>
                <a:spcPts val="2500"/>
              </a:lnSpc>
            </a:pPr>
            <a:endParaRPr lang="en-US" altLang="zh-CN" sz="3600" b="1" dirty="0" smtClean="0">
              <a:solidFill>
                <a:srgbClr val="5A5A5A"/>
              </a:solidFill>
              <a:latin typeface="华文隶书"/>
              <a:ea typeface="华文隶书"/>
            </a:endParaRPr>
          </a:p>
          <a:p>
            <a:pPr marL="0" algn="ctr">
              <a:lnSpc>
                <a:spcPts val="2500"/>
              </a:lnSpc>
            </a:pPr>
            <a:r>
              <a:rPr lang="en-US" altLang="zh-CN" sz="2800" b="1" i="0" dirty="0" smtClean="0">
                <a:solidFill>
                  <a:srgbClr val="5A5A5A"/>
                </a:solidFill>
                <a:latin typeface="华文隶书"/>
                <a:ea typeface="华文隶书"/>
              </a:rPr>
              <a:t>2025.04.02</a:t>
            </a:r>
            <a:endParaRPr lang="zh-CN" altLang="en-US" sz="2800" b="1" i="0" dirty="0">
              <a:solidFill>
                <a:srgbClr val="5A5A5A"/>
              </a:solidFill>
              <a:latin typeface="华文隶书"/>
              <a:ea typeface="华文隶书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14250" y="3154851"/>
            <a:ext cx="36711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第二课时</a:t>
            </a:r>
            <a:r>
              <a:rPr lang="en-US" altLang="zh-CN" sz="40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:</a:t>
            </a:r>
            <a:r>
              <a:rPr lang="zh-CN" altLang="en-US" sz="4000" b="1" dirty="0" smtClean="0">
                <a:solidFill>
                  <a:schemeClr val="bg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乙烯</a:t>
            </a:r>
            <a:endParaRPr lang="zh-CN" altLang="en-US" sz="4000" b="1" dirty="0">
              <a:solidFill>
                <a:schemeClr val="bg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8F0C9B6F-A59C-4FE2-B904-797965DA1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371" y="2327316"/>
            <a:ext cx="5522566" cy="55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662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307549" y="354553"/>
            <a:ext cx="8037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乙烯的</a:t>
            </a:r>
            <a:r>
              <a:rPr lang="zh-CN" altLang="en-US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空间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构型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225" y="2776764"/>
            <a:ext cx="3865432" cy="1793421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307491" y="2155094"/>
            <a:ext cx="4487831" cy="2758202"/>
            <a:chOff x="265193" y="2283653"/>
            <a:chExt cx="4487831" cy="2758202"/>
          </a:xfrm>
        </p:grpSpPr>
        <p:sp>
          <p:nvSpPr>
            <p:cNvPr id="10" name="右箭头 9"/>
            <p:cNvSpPr/>
            <p:nvPr/>
          </p:nvSpPr>
          <p:spPr>
            <a:xfrm rot="10800000">
              <a:off x="3899181" y="3599170"/>
              <a:ext cx="853843" cy="405727"/>
            </a:xfrm>
            <a:prstGeom prst="rightArrow">
              <a:avLst/>
            </a:prstGeom>
            <a:gradFill flip="none" rotWithShape="1">
              <a:gsLst>
                <a:gs pos="0">
                  <a:schemeClr val="bg2">
                    <a:lumMod val="90000"/>
                    <a:shade val="30000"/>
                    <a:satMod val="115000"/>
                  </a:schemeClr>
                </a:gs>
                <a:gs pos="50000">
                  <a:schemeClr val="bg2">
                    <a:lumMod val="90000"/>
                    <a:shade val="67500"/>
                    <a:satMod val="115000"/>
                  </a:schemeClr>
                </a:gs>
                <a:gs pos="100000">
                  <a:schemeClr val="bg2">
                    <a:lumMod val="9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65193" y="2283653"/>
              <a:ext cx="3580216" cy="275820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乙烯分子空间构型为：</a:t>
              </a:r>
              <a:endParaRPr lang="en-US" altLang="zh-CN" sz="26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____________</a:t>
              </a: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；</a:t>
              </a:r>
              <a:endParaRPr lang="en-US" altLang="zh-CN" sz="26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分子中</a:t>
              </a:r>
              <a:r>
                <a:rPr lang="en-US" altLang="zh-CN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6</a:t>
              </a: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个原子处于：</a:t>
              </a:r>
              <a:endParaRPr lang="en-US" altLang="zh-CN" sz="26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altLang="zh-CN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____________</a:t>
              </a: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  <a:cs typeface="Times New Roman" panose="02020603050405020304" pitchFamily="18" charset="0"/>
                </a:rPr>
                <a:t>。</a:t>
              </a:r>
              <a:endParaRPr lang="zh-CN" altLang="en-US" sz="2600" dirty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712325" y="1183088"/>
            <a:ext cx="4851943" cy="1545229"/>
            <a:chOff x="3670027" y="1311647"/>
            <a:chExt cx="4851943" cy="1545229"/>
          </a:xfrm>
        </p:grpSpPr>
        <p:sp>
          <p:nvSpPr>
            <p:cNvPr id="13" name="右箭头 12"/>
            <p:cNvSpPr/>
            <p:nvPr/>
          </p:nvSpPr>
          <p:spPr>
            <a:xfrm rot="16200000">
              <a:off x="5751516" y="2309531"/>
              <a:ext cx="688963" cy="405727"/>
            </a:xfrm>
            <a:prstGeom prst="rightArrow">
              <a:avLst/>
            </a:prstGeom>
            <a:gradFill flip="none" rotWithShape="1">
              <a:gsLst>
                <a:gs pos="0">
                  <a:schemeClr val="bg2">
                    <a:lumMod val="90000"/>
                    <a:shade val="30000"/>
                    <a:satMod val="115000"/>
                  </a:schemeClr>
                </a:gs>
                <a:gs pos="50000">
                  <a:schemeClr val="bg2">
                    <a:lumMod val="90000"/>
                    <a:shade val="67500"/>
                    <a:satMod val="115000"/>
                  </a:schemeClr>
                </a:gs>
                <a:gs pos="100000">
                  <a:schemeClr val="bg2">
                    <a:lumMod val="9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3670027" y="1311647"/>
              <a:ext cx="4851943" cy="766167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乙烯分子中含有一个</a:t>
              </a:r>
              <a:r>
                <a:rPr lang="en-US" altLang="zh-CN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_______</a:t>
              </a: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键。</a:t>
              </a:r>
              <a:endParaRPr lang="zh-CN" altLang="en-US" sz="2600" dirty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6790367" y="1313510"/>
            <a:ext cx="1189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碳碳双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7850" y="2960228"/>
            <a:ext cx="11897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平面形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1882" y="4133068"/>
            <a:ext cx="18598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同一平面上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8028561" y="3302008"/>
            <a:ext cx="3486781" cy="662380"/>
            <a:chOff x="7986263" y="3430567"/>
            <a:chExt cx="3486781" cy="662380"/>
          </a:xfrm>
        </p:grpSpPr>
        <p:sp>
          <p:nvSpPr>
            <p:cNvPr id="4" name="右箭头 3"/>
            <p:cNvSpPr/>
            <p:nvPr/>
          </p:nvSpPr>
          <p:spPr>
            <a:xfrm>
              <a:off x="7986263" y="3599171"/>
              <a:ext cx="853843" cy="405727"/>
            </a:xfrm>
            <a:prstGeom prst="rightArrow">
              <a:avLst/>
            </a:prstGeom>
            <a:gradFill flip="none" rotWithShape="1">
              <a:gsLst>
                <a:gs pos="0">
                  <a:schemeClr val="bg2">
                    <a:lumMod val="90000"/>
                    <a:shade val="30000"/>
                    <a:satMod val="115000"/>
                  </a:schemeClr>
                </a:gs>
                <a:gs pos="50000">
                  <a:schemeClr val="bg2">
                    <a:lumMod val="90000"/>
                    <a:shade val="67500"/>
                    <a:satMod val="115000"/>
                  </a:schemeClr>
                </a:gs>
                <a:gs pos="100000">
                  <a:schemeClr val="bg2">
                    <a:lumMod val="90000"/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8893877" y="3430567"/>
              <a:ext cx="2579167" cy="66238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键角约为</a:t>
              </a:r>
              <a:r>
                <a:rPr lang="en-US" altLang="zh-CN" sz="26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____°</a:t>
              </a:r>
              <a:endParaRPr lang="zh-CN" altLang="en-US" sz="2600" baseline="30000" dirty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10357559" y="3438869"/>
            <a:ext cx="6896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120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01392" y="5119204"/>
            <a:ext cx="98539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官能团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en-US" sz="2600" b="1" u="sng" dirty="0">
                <a:latin typeface="宋体" panose="02010600030101010101" pitchFamily="2" charset="-122"/>
                <a:ea typeface="宋体" panose="02010600030101010101" pitchFamily="2" charset="-122"/>
              </a:rPr>
              <a:t>有机物分子中赋予其特定化学性质的一类原子或原子团</a:t>
            </a:r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  <a:p>
            <a:endParaRPr lang="zh-CN" altLang="en-US" dirty="0"/>
          </a:p>
        </p:txBody>
      </p:sp>
      <p:sp>
        <p:nvSpPr>
          <p:cNvPr id="24" name="文本框 23"/>
          <p:cNvSpPr txBox="1"/>
          <p:nvPr/>
        </p:nvSpPr>
        <p:spPr>
          <a:xfrm>
            <a:off x="1301392" y="5748888"/>
            <a:ext cx="74013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烯烃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：</a:t>
            </a:r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分子中含有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___________</a:t>
            </a:r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en-US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lang="zh-CN" altLang="zh-CN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化合物</a:t>
            </a:r>
            <a:r>
              <a:rPr lang="zh-CN" altLang="zh-CN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180480" y="5748888"/>
            <a:ext cx="15247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碳碳双键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88234" y="5748887"/>
            <a:ext cx="854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碳氢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42348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2"/>
            </p:custDataLst>
          </p:nvPr>
        </p:nvSpPr>
        <p:spPr>
          <a:xfrm>
            <a:off x="307549" y="354553"/>
            <a:ext cx="6258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乙烯 </a:t>
            </a:r>
            <a:r>
              <a:rPr lang="en-US" altLang="zh-CN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&amp; 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乙烷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529070650"/>
              </p:ext>
            </p:extLst>
          </p:nvPr>
        </p:nvGraphicFramePr>
        <p:xfrm>
          <a:off x="733151" y="1081488"/>
          <a:ext cx="10725698" cy="3818784"/>
        </p:xfrm>
        <a:graphic>
          <a:graphicData uri="http://schemas.openxmlformats.org/drawingml/2006/table">
            <a:tbl>
              <a:tblPr firstRow="1" firstCol="1" bandRow="1"/>
              <a:tblGrid>
                <a:gridCol w="707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1684">
                  <a:extLst>
                    <a:ext uri="{9D8B030D-6E8A-4147-A177-3AD203B41FA5}">
                      <a16:colId xmlns:a16="http://schemas.microsoft.com/office/drawing/2014/main" val="815641872"/>
                    </a:ext>
                  </a:extLst>
                </a:gridCol>
                <a:gridCol w="1254859">
                  <a:extLst>
                    <a:ext uri="{9D8B030D-6E8A-4147-A177-3AD203B41FA5}">
                      <a16:colId xmlns:a16="http://schemas.microsoft.com/office/drawing/2014/main" val="3652228495"/>
                    </a:ext>
                  </a:extLst>
                </a:gridCol>
                <a:gridCol w="19196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99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05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36924">
                  <a:extLst>
                    <a:ext uri="{9D8B030D-6E8A-4147-A177-3AD203B41FA5}">
                      <a16:colId xmlns:a16="http://schemas.microsoft.com/office/drawing/2014/main" val="2808348030"/>
                    </a:ext>
                  </a:extLst>
                </a:gridCol>
              </a:tblGrid>
              <a:tr h="804775">
                <a:tc>
                  <a:txBody>
                    <a:bodyPr/>
                    <a:lstStyle/>
                    <a:p>
                      <a:pPr marL="66675" algn="ctr">
                        <a:lnSpc>
                          <a:spcPct val="110000"/>
                        </a:lnSpc>
                      </a:pP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球棍</a:t>
                      </a:r>
                      <a:endParaRPr lang="en-US" altLang="zh-CN" sz="2800" b="1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模型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空间</a:t>
                      </a:r>
                      <a:endParaRPr lang="en-US" altLang="zh-CN" sz="2800" b="1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构型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结构式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官能团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有机物</a:t>
                      </a:r>
                      <a:endParaRPr lang="en-US" altLang="zh-CN" sz="2800" b="1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类别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碳碳键键能</a:t>
                      </a:r>
                      <a:endParaRPr lang="en-US" altLang="zh-CN" sz="2800" b="1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marL="66675" algn="ctr">
                        <a:lnSpc>
                          <a:spcPct val="110000"/>
                        </a:lnSpc>
                      </a:pPr>
                      <a:r>
                        <a:rPr lang="en-US" altLang="zh-CN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/KJ·mol</a:t>
                      </a:r>
                      <a:r>
                        <a:rPr lang="en-US" altLang="zh-CN" sz="2800" b="1" kern="100" baseline="300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-1</a:t>
                      </a:r>
                      <a:endParaRPr lang="zh-CN" sz="2800" b="1" kern="100" baseline="300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altLang="en-US" sz="32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乙烷</a:t>
                      </a:r>
                      <a:endParaRPr lang="en-US" altLang="zh-CN" sz="3200" b="1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en-US" altLang="zh-CN" sz="3200" b="1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en-US" altLang="zh-CN" sz="3200" b="1" kern="100" dirty="0" smtClean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en-US" sz="1975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75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marR="0" indent="0" algn="ctr" defTabSz="914400" rtl="0" eaLnBrk="1" fontAlgn="auto" latinLnBrk="0" hangingPunct="1">
                        <a:lnSpc>
                          <a:spcPct val="12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3600" b="1" dirty="0" smtClean="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-</a:t>
                      </a:r>
                      <a:r>
                        <a:rPr lang="en-US" sz="3600" b="1" u="none" strike="noStrike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36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en-US" sz="1975" b="1" u="none" strike="noStrike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75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25000"/>
                        </a:lnSpc>
                      </a:pPr>
                      <a:endParaRPr lang="zh-CN" sz="2800" b="1" kern="1200" dirty="0">
                        <a:solidFill>
                          <a:srgbClr val="C00000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0000"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altLang="en-US" sz="32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乙烯</a:t>
                      </a:r>
                      <a:endParaRPr lang="zh-CN" sz="32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32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32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1975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1975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995275"/>
                  </a:ext>
                </a:extLst>
              </a:tr>
            </a:tbl>
          </a:graphicData>
        </a:graphic>
      </p:graphicFrame>
      <p:sp>
        <p:nvSpPr>
          <p:cNvPr id="21" name="文本框 20"/>
          <p:cNvSpPr txBox="1"/>
          <p:nvPr/>
        </p:nvSpPr>
        <p:spPr>
          <a:xfrm>
            <a:off x="6365744" y="3874754"/>
            <a:ext cx="1627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碳碳双键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113902" y="2450642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烷烃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8113903" y="3887487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烯烃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4463569" y="2055738"/>
            <a:ext cx="1970377" cy="2573591"/>
            <a:chOff x="4595194" y="2157338"/>
            <a:chExt cx="1970377" cy="2573591"/>
          </a:xfrm>
        </p:grpSpPr>
        <p:graphicFrame>
          <p:nvGraphicFramePr>
            <p:cNvPr id="10" name="对象 9"/>
            <p:cNvGraphicFramePr>
              <a:graphicFrameLocks noChangeAspect="1"/>
            </p:cNvGraphicFramePr>
            <p:nvPr>
              <p:custDataLst>
                <p:tags r:id="rId4"/>
              </p:custDataLst>
              <p:extLst>
                <p:ext uri="{D42A27DB-BD31-4B8C-83A1-F6EECF244321}">
                  <p14:modId xmlns:p14="http://schemas.microsoft.com/office/powerpoint/2010/main" val="2289810146"/>
                </p:ext>
              </p:extLst>
            </p:nvPr>
          </p:nvGraphicFramePr>
          <p:xfrm>
            <a:off x="4595194" y="3745000"/>
            <a:ext cx="1970377" cy="98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41" name="CS ChemDraw Drawing" r:id="rId7" imgW="1265038" imgH="602984" progId="ChemDraw.Document.6.0">
                    <p:embed/>
                  </p:oleObj>
                </mc:Choice>
                <mc:Fallback>
                  <p:oleObj name="CS ChemDraw Drawing" r:id="rId7" imgW="1265038" imgH="602984" progId="ChemDraw.Document.6.0">
                    <p:embed/>
                    <p:pic>
                      <p:nvPicPr>
                        <p:cNvPr id="16" name="对象 15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4595194" y="3745000"/>
                          <a:ext cx="1970377" cy="98592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88898" y="2157338"/>
              <a:ext cx="1808471" cy="1296806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1558451" y="2055738"/>
            <a:ext cx="1613517" cy="2730111"/>
            <a:chOff x="1673150" y="2093136"/>
            <a:chExt cx="1613517" cy="2730111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73150" y="2093136"/>
              <a:ext cx="1613517" cy="1387231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1752554" y="3662571"/>
              <a:ext cx="1454708" cy="1160676"/>
              <a:chOff x="1803456" y="3577938"/>
              <a:chExt cx="1454708" cy="1160676"/>
            </a:xfrm>
          </p:grpSpPr>
          <p:pic>
            <p:nvPicPr>
              <p:cNvPr id="28" name="图片 27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456" y="3577938"/>
                <a:ext cx="1454708" cy="1160676"/>
              </a:xfrm>
              <a:prstGeom prst="rect">
                <a:avLst/>
              </a:prstGeom>
            </p:spPr>
          </p:pic>
          <p:graphicFrame>
            <p:nvGraphicFramePr>
              <p:cNvPr id="29" name="对象 2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35449167"/>
                  </p:ext>
                </p:extLst>
              </p:nvPr>
            </p:nvGraphicFramePr>
            <p:xfrm>
              <a:off x="2340690" y="3997246"/>
              <a:ext cx="380241" cy="1336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2" name="CS ChemDraw Drawing" r:id="rId12" imgW="665834" imgH="241950" progId="ChemDraw.Document.6.0">
                      <p:embed/>
                    </p:oleObj>
                  </mc:Choice>
                  <mc:Fallback>
                    <p:oleObj name="CS ChemDraw Drawing" r:id="rId12" imgW="665834" imgH="241950" progId="ChemDraw.Document.6.0">
                      <p:embed/>
                      <p:pic>
                        <p:nvPicPr>
                          <p:cNvPr id="6" name="对象 5"/>
                          <p:cNvPicPr/>
                          <p:nvPr/>
                        </p:nvPicPr>
                        <p:blipFill>
                          <a:blip r:embed="rId13">
                            <a:lum bright="50000" contrast="-10000"/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340690" y="3997246"/>
                            <a:ext cx="380241" cy="13365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对象 2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5199417"/>
                  </p:ext>
                </p:extLst>
              </p:nvPr>
            </p:nvGraphicFramePr>
            <p:xfrm>
              <a:off x="2292825" y="4166064"/>
              <a:ext cx="474091" cy="1593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3243" name="CS ChemDraw Drawing" r:id="rId14" imgW="636536" imgH="215959" progId="ChemDraw.Document.6.0">
                      <p:embed/>
                    </p:oleObj>
                  </mc:Choice>
                  <mc:Fallback>
                    <p:oleObj name="CS ChemDraw Drawing" r:id="rId14" imgW="636536" imgH="215959" progId="ChemDraw.Document.6.0">
                      <p:embed/>
                      <p:pic>
                        <p:nvPicPr>
                          <p:cNvPr id="7" name="对象 6"/>
                          <p:cNvPicPr/>
                          <p:nvPr/>
                        </p:nvPicPr>
                        <p:blipFill>
                          <a:blip r:embed="rId15">
                            <a:lum bright="50000" contrast="20000"/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292825" y="4166064"/>
                            <a:ext cx="474091" cy="1593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32" name="文本框 31"/>
          <p:cNvSpPr txBox="1"/>
          <p:nvPr/>
        </p:nvSpPr>
        <p:spPr>
          <a:xfrm>
            <a:off x="3221522" y="3833868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平面形</a:t>
            </a:r>
            <a:endParaRPr lang="zh-CN" altLang="en-US" sz="28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3150951" y="2098265"/>
            <a:ext cx="1422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每个碳原</a:t>
            </a:r>
            <a:endParaRPr lang="en-US" altLang="zh-CN" sz="24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子都是</a:t>
            </a:r>
            <a:endParaRPr lang="en-US" altLang="zh-CN" sz="24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/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______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形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171968" y="2851007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四面体</a:t>
            </a:r>
            <a:endParaRPr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486753" y="2450642"/>
            <a:ext cx="1656223" cy="21973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348</a:t>
            </a:r>
          </a:p>
          <a:p>
            <a:pPr algn="ctr">
              <a:lnSpc>
                <a:spcPct val="114000"/>
              </a:lnSpc>
            </a:pP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14000"/>
              </a:lnSpc>
            </a:pP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algn="ctr">
              <a:lnSpc>
                <a:spcPct val="114000"/>
              </a:lnSpc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一根键</a:t>
            </a:r>
            <a:r>
              <a:rPr lang="zh-CN" altLang="en-US" sz="1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348</a:t>
            </a:r>
          </a:p>
          <a:p>
            <a:pPr algn="ctr">
              <a:lnSpc>
                <a:spcPct val="114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另一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根</a:t>
            </a:r>
            <a:r>
              <a:rPr lang="zh-CN" altLang="en-US" sz="1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en-US" altLang="zh-CN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267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圆角矩形标注 37"/>
          <p:cNvSpPr/>
          <p:nvPr/>
        </p:nvSpPr>
        <p:spPr>
          <a:xfrm>
            <a:off x="8086782" y="5214119"/>
            <a:ext cx="3372067" cy="919401"/>
          </a:xfrm>
          <a:prstGeom prst="wedgeRoundRectCallout">
            <a:avLst>
              <a:gd name="adj1" fmla="val 1764"/>
              <a:gd name="adj2" fmla="val -1177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思考：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碳碳双键是不是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2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个碳碳单键叠加而成？</a:t>
            </a:r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92104" y="4982585"/>
            <a:ext cx="3262991" cy="1453960"/>
          </a:xfrm>
          <a:prstGeom prst="rect">
            <a:avLst/>
          </a:prstGeom>
        </p:spPr>
      </p:pic>
      <p:grpSp>
        <p:nvGrpSpPr>
          <p:cNvPr id="51" name="组合 50"/>
          <p:cNvGrpSpPr/>
          <p:nvPr/>
        </p:nvGrpSpPr>
        <p:grpSpPr>
          <a:xfrm>
            <a:off x="961011" y="5155242"/>
            <a:ext cx="3502558" cy="1037153"/>
            <a:chOff x="764160" y="5155242"/>
            <a:chExt cx="3657247" cy="1037153"/>
          </a:xfrm>
        </p:grpSpPr>
        <p:sp>
          <p:nvSpPr>
            <p:cNvPr id="49" name="文本框 48"/>
            <p:cNvSpPr txBox="1"/>
            <p:nvPr/>
          </p:nvSpPr>
          <p:spPr>
            <a:xfrm>
              <a:off x="764160" y="5155242"/>
              <a:ext cx="2788005" cy="1037153"/>
            </a:xfrm>
            <a:prstGeom prst="snip1Rect">
              <a:avLst>
                <a:gd name="adj" fmla="val 2279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乙烯的化学性质</a:t>
              </a:r>
              <a:endParaRPr lang="en-US" altLang="zh-CN" sz="2800" b="1" dirty="0" smtClean="0"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algn="ctr"/>
              <a:r>
                <a:rPr lang="zh-CN" altLang="en-US" sz="28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比乙烷更加</a:t>
              </a:r>
              <a:r>
                <a:rPr lang="zh-CN" altLang="en-US" sz="2800" b="1" dirty="0" smtClean="0">
                  <a:solidFill>
                    <a:srgbClr val="C00000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活泼</a:t>
              </a:r>
              <a:endParaRPr lang="zh-CN" altLang="en-US" sz="28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50" name="右箭头 49"/>
            <p:cNvSpPr/>
            <p:nvPr/>
          </p:nvSpPr>
          <p:spPr>
            <a:xfrm rot="10800000">
              <a:off x="3705704" y="5477286"/>
              <a:ext cx="715703" cy="405727"/>
            </a:xfrm>
            <a:prstGeom prst="rightArrow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33938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/>
      <p:bldP spid="33" grpId="0"/>
      <p:bldP spid="34" grpId="0"/>
      <p:bldP spid="37" grpId="0"/>
      <p:bldP spid="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265668" y="360517"/>
            <a:ext cx="8475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活动四： </a:t>
            </a:r>
            <a:r>
              <a:rPr lang="en-US" altLang="zh-CN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“</a:t>
            </a:r>
            <a:r>
              <a:rPr lang="zh-CN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寻秘</a:t>
            </a:r>
            <a:r>
              <a:rPr lang="en-US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”</a:t>
            </a:r>
            <a:r>
              <a:rPr lang="zh-CN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烯烃特殊性质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buClr>
                <a:srgbClr val="127FB8"/>
              </a:buClr>
            </a:pP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7" name="组合1"/>
          <p:cNvGrpSpPr/>
          <p:nvPr/>
        </p:nvGrpSpPr>
        <p:grpSpPr>
          <a:xfrm>
            <a:off x="417065" y="1099643"/>
            <a:ext cx="10983205" cy="1375714"/>
            <a:chOff x="5972" y="12986"/>
            <a:chExt cx="7178324" cy="751691"/>
          </a:xfrm>
        </p:grpSpPr>
        <p:sp>
          <p:nvSpPr>
            <p:cNvPr id="8" name="形状3"/>
            <p:cNvSpPr txBox="1"/>
            <p:nvPr/>
          </p:nvSpPr>
          <p:spPr>
            <a:xfrm>
              <a:off x="5972" y="37033"/>
              <a:ext cx="7166061" cy="69911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595959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anchor="ctr"/>
            <a:lstStyle/>
            <a:p>
              <a:pPr marL="0" algn="ctr">
                <a:lnSpc>
                  <a:spcPct val="150000"/>
                </a:lnSpc>
              </a:pPr>
              <a:endParaRPr/>
            </a:p>
          </p:txBody>
        </p:sp>
        <p:sp>
          <p:nvSpPr>
            <p:cNvPr id="10" name="文本4"/>
            <p:cNvSpPr txBox="1"/>
            <p:nvPr/>
          </p:nvSpPr>
          <p:spPr>
            <a:xfrm>
              <a:off x="12263" y="12986"/>
              <a:ext cx="7172033" cy="751691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实验探究：</a:t>
              </a:r>
              <a:r>
                <a:rPr lang="zh-CN" altLang="en-US" sz="2800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向盛有乙烯气体的试管中滴加</a:t>
              </a:r>
              <a:r>
                <a:rPr lang="en-US" altLang="zh-CN" sz="2800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2 mL</a:t>
              </a:r>
              <a:r>
                <a:rPr lang="zh-CN" altLang="en-US" sz="2800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溴的四氯化碳溶液，震荡试管，观察并记录实验现象</a:t>
              </a:r>
              <a:r>
                <a:rPr lang="zh-CN" altLang="en-US" sz="2800" dirty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。</a:t>
              </a:r>
              <a:endParaRPr lang="zh-CN" altLang="en-US" sz="2800" baseline="30000" dirty="0">
                <a:solidFill>
                  <a:srgbClr val="7030A0">
                    <a:alpha val="100000"/>
                  </a:srgbClr>
                </a:solidFill>
                <a:latin typeface="微软雅黑"/>
                <a:ea typeface="微软雅黑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417065" y="2624501"/>
            <a:ext cx="10964442" cy="2068612"/>
            <a:chOff x="417065" y="2624501"/>
            <a:chExt cx="10964442" cy="2068612"/>
          </a:xfrm>
        </p:grpSpPr>
        <p:sp>
          <p:nvSpPr>
            <p:cNvPr id="13" name="矩形 12"/>
            <p:cNvSpPr/>
            <p:nvPr/>
          </p:nvSpPr>
          <p:spPr>
            <a:xfrm>
              <a:off x="417065" y="2722930"/>
              <a:ext cx="59298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latin typeface="微软雅黑"/>
                  <a:ea typeface="微软雅黑"/>
                </a:rPr>
                <a:t>实验现象</a:t>
              </a:r>
              <a:r>
                <a:rPr lang="zh-CN" altLang="en-US" sz="2800" b="1" dirty="0" smtClean="0">
                  <a:latin typeface="微软雅黑"/>
                  <a:ea typeface="微软雅黑"/>
                </a:rPr>
                <a:t>：</a:t>
              </a:r>
              <a:r>
                <a:rPr lang="zh-CN" altLang="en-US" sz="2800" dirty="0" smtClean="0">
                  <a:solidFill>
                    <a:schemeClr val="accent2">
                      <a:lumMod val="75000"/>
                    </a:schemeClr>
                  </a:solidFill>
                  <a:latin typeface="微软雅黑"/>
                  <a:ea typeface="微软雅黑"/>
                </a:rPr>
                <a:t>溴的四氯化碳溶液</a:t>
              </a:r>
              <a:r>
                <a:rPr lang="zh-CN" altLang="en-US" sz="2800" dirty="0">
                  <a:latin typeface="微软雅黑"/>
                  <a:ea typeface="微软雅黑"/>
                </a:rPr>
                <a:t>褪色。</a:t>
              </a: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980498" y="2624501"/>
              <a:ext cx="2401009" cy="2068612"/>
              <a:chOff x="4992850" y="3243343"/>
              <a:chExt cx="2697799" cy="2062096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92850" y="3243343"/>
                <a:ext cx="2697799" cy="2018697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92850" y="4535942"/>
                <a:ext cx="920630" cy="726098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59322" y="4579341"/>
                <a:ext cx="920630" cy="726098"/>
              </a:xfrm>
              <a:prstGeom prst="rect">
                <a:avLst/>
              </a:prstGeom>
            </p:spPr>
          </p:pic>
        </p:grpSp>
      </p:grpSp>
      <p:sp>
        <p:nvSpPr>
          <p:cNvPr id="14" name="矩形 13"/>
          <p:cNvSpPr/>
          <p:nvPr/>
        </p:nvSpPr>
        <p:spPr>
          <a:xfrm>
            <a:off x="417065" y="3441501"/>
            <a:ext cx="62889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latin typeface="微软雅黑"/>
                <a:ea typeface="微软雅黑"/>
              </a:rPr>
              <a:t>实验</a:t>
            </a:r>
            <a:r>
              <a:rPr lang="zh-CN" altLang="en-US" sz="2800" b="1" dirty="0">
                <a:latin typeface="微软雅黑"/>
                <a:ea typeface="微软雅黑"/>
              </a:rPr>
              <a:t>结论</a:t>
            </a:r>
            <a:r>
              <a:rPr lang="zh-CN" altLang="en-US" sz="2800" b="1" dirty="0" smtClean="0">
                <a:latin typeface="微软雅黑"/>
                <a:ea typeface="微软雅黑"/>
              </a:rPr>
              <a:t>：</a:t>
            </a:r>
            <a:r>
              <a:rPr lang="zh-CN" altLang="en-US" sz="2800" dirty="0" smtClean="0">
                <a:latin typeface="微软雅黑"/>
                <a:ea typeface="微软雅黑"/>
              </a:rPr>
              <a:t>乙烯能与溴单质发生反应。</a:t>
            </a:r>
            <a:endParaRPr lang="zh-CN" altLang="en-US" sz="2800" dirty="0">
              <a:latin typeface="微软雅黑"/>
              <a:ea typeface="微软雅黑"/>
            </a:endParaRPr>
          </a:p>
        </p:txBody>
      </p:sp>
      <p:pic>
        <p:nvPicPr>
          <p:cNvPr id="4098" name="Picture 2" descr="疑惑手绘emoji表情包元素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408" y="3441501"/>
            <a:ext cx="1482701" cy="14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24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275169" y="1011451"/>
            <a:ext cx="5631742" cy="5631742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265668" y="360517"/>
            <a:ext cx="8475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活动四： </a:t>
            </a:r>
            <a:r>
              <a:rPr lang="en-US" altLang="zh-CN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“</a:t>
            </a:r>
            <a:r>
              <a:rPr lang="zh-CN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寻秘</a:t>
            </a:r>
            <a:r>
              <a:rPr lang="en-US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”</a:t>
            </a:r>
            <a:r>
              <a:rPr lang="zh-CN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烯烃特殊性质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buClr>
                <a:srgbClr val="127FB8"/>
              </a:buClr>
            </a:pP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83636" y="1187457"/>
            <a:ext cx="1731350" cy="2178598"/>
            <a:chOff x="376656" y="1366122"/>
            <a:chExt cx="1731350" cy="2178598"/>
          </a:xfrm>
        </p:grpSpPr>
        <p:grpSp>
          <p:nvGrpSpPr>
            <p:cNvPr id="8" name="组合 7"/>
            <p:cNvGrpSpPr>
              <a:grpSpLocks noChangeAspect="1"/>
            </p:cNvGrpSpPr>
            <p:nvPr/>
          </p:nvGrpSpPr>
          <p:grpSpPr>
            <a:xfrm>
              <a:off x="376656" y="1366122"/>
              <a:ext cx="1731350" cy="1381401"/>
              <a:chOff x="1632645" y="1446311"/>
              <a:chExt cx="2325199" cy="2028636"/>
            </a:xfrm>
          </p:grpSpPr>
          <p:pic>
            <p:nvPicPr>
              <p:cNvPr id="10" name="图片 9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2645" y="1446311"/>
                <a:ext cx="2325199" cy="2028636"/>
              </a:xfrm>
              <a:prstGeom prst="rect">
                <a:avLst/>
              </a:prstGeom>
            </p:spPr>
          </p:pic>
          <p:graphicFrame>
            <p:nvGraphicFramePr>
              <p:cNvPr id="11" name="对象 10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65164514"/>
                  </p:ext>
                </p:extLst>
              </p:nvPr>
            </p:nvGraphicFramePr>
            <p:xfrm>
              <a:off x="2491356" y="2179181"/>
              <a:ext cx="607775" cy="2335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6" name="CS ChemDraw Drawing" r:id="rId16" imgW="665834" imgH="241950" progId="ChemDraw.Document.6.0">
                      <p:embed/>
                    </p:oleObj>
                  </mc:Choice>
                  <mc:Fallback>
                    <p:oleObj name="CS ChemDraw Drawing" r:id="rId16" imgW="665834" imgH="241950" progId="ChemDraw.Document.6.0">
                      <p:embed/>
                      <p:pic>
                        <p:nvPicPr>
                          <p:cNvPr id="6" name="对象 5"/>
                          <p:cNvPicPr/>
                          <p:nvPr/>
                        </p:nvPicPr>
                        <p:blipFill>
                          <a:blip r:embed="rId17">
                            <a:lum bright="50000" contrast="-10000"/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491356" y="2179181"/>
                            <a:ext cx="607775" cy="23359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2" name="对象 1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46790756"/>
                  </p:ext>
                </p:extLst>
              </p:nvPr>
            </p:nvGraphicFramePr>
            <p:xfrm>
              <a:off x="2414850" y="2474241"/>
              <a:ext cx="757785" cy="27856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207" name="CS ChemDraw Drawing" r:id="rId18" imgW="636536" imgH="215959" progId="ChemDraw.Document.6.0">
                      <p:embed/>
                    </p:oleObj>
                  </mc:Choice>
                  <mc:Fallback>
                    <p:oleObj name="CS ChemDraw Drawing" r:id="rId18" imgW="636536" imgH="215959" progId="ChemDraw.Document.6.0">
                      <p:embed/>
                      <p:pic>
                        <p:nvPicPr>
                          <p:cNvPr id="7" name="对象 6"/>
                          <p:cNvPicPr/>
                          <p:nvPr/>
                        </p:nvPicPr>
                        <p:blipFill>
                          <a:blip r:embed="rId19">
                            <a:lum bright="50000" contrast="20000"/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414850" y="2474241"/>
                            <a:ext cx="757785" cy="278568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566962" y="3051847"/>
              <a:ext cx="1348500" cy="492873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363324" y="1889172"/>
            <a:ext cx="1736970" cy="837094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4344327" y="1173332"/>
            <a:ext cx="1922411" cy="2235793"/>
            <a:chOff x="4749176" y="1260229"/>
            <a:chExt cx="1922411" cy="2235793"/>
          </a:xfrm>
        </p:grpSpPr>
        <p:grpSp>
          <p:nvGrpSpPr>
            <p:cNvPr id="23" name="组合 22"/>
            <p:cNvGrpSpPr/>
            <p:nvPr/>
          </p:nvGrpSpPr>
          <p:grpSpPr>
            <a:xfrm>
              <a:off x="4749176" y="2917010"/>
              <a:ext cx="1922411" cy="579012"/>
              <a:chOff x="4329880" y="3025219"/>
              <a:chExt cx="1922411" cy="579012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rot="13332133">
                <a:off x="5585507" y="3058103"/>
                <a:ext cx="666784" cy="546128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rot="19116896">
                <a:off x="4329880" y="3025219"/>
                <a:ext cx="666784" cy="546128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4836194" y="1260229"/>
              <a:ext cx="1817092" cy="1409650"/>
              <a:chOff x="6677522" y="1198107"/>
              <a:chExt cx="1734447" cy="1381401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6677522" y="1198107"/>
                <a:ext cx="1734447" cy="1381401"/>
                <a:chOff x="6782330" y="1501365"/>
                <a:chExt cx="2224723" cy="1848084"/>
              </a:xfrm>
            </p:grpSpPr>
            <p:pic>
              <p:nvPicPr>
                <p:cNvPr id="17" name="图片 16"/>
                <p:cNvPicPr>
                  <a:picLocks noChangeAspect="1"/>
                </p:cNvPicPr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782330" y="1501365"/>
                  <a:ext cx="2224723" cy="1848084"/>
                </a:xfrm>
                <a:prstGeom prst="rect">
                  <a:avLst/>
                </a:prstGeom>
              </p:spPr>
            </p:pic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673946" y="2425408"/>
                  <a:ext cx="450880" cy="143168"/>
                </a:xfrm>
                <a:prstGeom prst="rect">
                  <a:avLst/>
                </a:prstGeom>
              </p:spPr>
            </p:pic>
          </p:grpSp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 rot="4027303">
                <a:off x="7118057" y="2139530"/>
                <a:ext cx="297891" cy="175230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 rot="17882104">
                <a:off x="7634490" y="2129305"/>
                <a:ext cx="303898" cy="175230"/>
              </a:xfrm>
              <a:prstGeom prst="rect">
                <a:avLst/>
              </a:prstGeom>
            </p:spPr>
          </p:pic>
        </p:grp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850761" y="1892034"/>
            <a:ext cx="1393906" cy="83423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329046" y="1576102"/>
            <a:ext cx="2028875" cy="1789953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383636" y="3827322"/>
            <a:ext cx="5832475" cy="1277936"/>
            <a:chOff x="917820" y="4077309"/>
            <a:chExt cx="5832475" cy="1277936"/>
          </a:xfrm>
        </p:grpSpPr>
        <p:grpSp>
          <p:nvGrpSpPr>
            <p:cNvPr id="28" name="组合 27"/>
            <p:cNvGrpSpPr/>
            <p:nvPr>
              <p:custDataLst>
                <p:tags r:id="rId4"/>
              </p:custDataLst>
            </p:nvPr>
          </p:nvGrpSpPr>
          <p:grpSpPr>
            <a:xfrm>
              <a:off x="917820" y="4077309"/>
              <a:ext cx="5832475" cy="1277936"/>
              <a:chOff x="0" y="0"/>
              <a:chExt cx="3674" cy="805"/>
            </a:xfrm>
          </p:grpSpPr>
          <p:sp>
            <p:nvSpPr>
              <p:cNvPr id="29" name="矩形 28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0"/>
                <a:ext cx="3674" cy="365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>
                  <a:spcBef>
                    <a:spcPct val="50000"/>
                  </a:spcBef>
                </a:pPr>
                <a:r>
                  <a:rPr lang="en-US" altLang="en-US" sz="3200" b="1" dirty="0" smtClean="0"/>
                  <a:t>CH</a:t>
                </a:r>
                <a:r>
                  <a:rPr lang="en-US" altLang="en-US" sz="3200" b="1" baseline="-25000" dirty="0" smtClean="0"/>
                  <a:t>2</a:t>
                </a:r>
                <a:r>
                  <a:rPr lang="en-US" altLang="en-US" sz="3200" b="1" dirty="0" smtClean="0"/>
                  <a:t>=CH</a:t>
                </a:r>
                <a:r>
                  <a:rPr lang="en-US" altLang="en-US" sz="3200" b="1" baseline="-25000" dirty="0" smtClean="0"/>
                  <a:t>2 </a:t>
                </a:r>
                <a:r>
                  <a:rPr lang="en-US" altLang="en-US" sz="3200" b="1" dirty="0" smtClean="0"/>
                  <a:t>+ Br</a:t>
                </a:r>
                <a:r>
                  <a:rPr lang="en-US" altLang="en-US" sz="3200" b="1" baseline="-25000" dirty="0" smtClean="0"/>
                  <a:t>2</a:t>
                </a:r>
                <a:r>
                  <a:rPr lang="en-US" altLang="en-US" sz="3200" b="1" dirty="0" smtClean="0"/>
                  <a:t>        CH</a:t>
                </a:r>
                <a:r>
                  <a:rPr lang="en-US" altLang="en-US" sz="3200" b="1" baseline="-25000" dirty="0" smtClean="0"/>
                  <a:t>2   </a:t>
                </a:r>
                <a:r>
                  <a:rPr lang="en-US" altLang="en-US" sz="3200" b="1" dirty="0"/>
                  <a:t>CH</a:t>
                </a:r>
                <a:r>
                  <a:rPr lang="en-US" altLang="en-US" sz="3200" b="1" baseline="-25000" dirty="0"/>
                  <a:t>2</a:t>
                </a:r>
              </a:p>
            </p:txBody>
          </p:sp>
          <p:cxnSp>
            <p:nvCxnSpPr>
              <p:cNvPr id="30" name="直接连接符 29"/>
              <p:cNvCxnSpPr/>
              <p:nvPr>
                <p:custDataLst>
                  <p:tags r:id="rId8"/>
                </p:custDataLst>
              </p:nvPr>
            </p:nvCxnSpPr>
            <p:spPr>
              <a:xfrm>
                <a:off x="1888" y="182"/>
                <a:ext cx="385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  <a:tailEnd type="triangle"/>
              </a:ln>
            </p:spPr>
          </p:cxnSp>
          <p:sp>
            <p:nvSpPr>
              <p:cNvPr id="33" name="矩形 32"/>
              <p:cNvSpPr/>
              <p:nvPr>
                <p:custDataLst>
                  <p:tags r:id="rId9"/>
                </p:custDataLst>
              </p:nvPr>
            </p:nvSpPr>
            <p:spPr>
              <a:xfrm>
                <a:off x="2292" y="440"/>
                <a:ext cx="408" cy="365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>
                  <a:spcBef>
                    <a:spcPct val="50000"/>
                  </a:spcBef>
                </a:pPr>
                <a:r>
                  <a:rPr lang="en-US" altLang="en-US" sz="3200" b="1" dirty="0"/>
                  <a:t>Br</a:t>
                </a:r>
              </a:p>
            </p:txBody>
          </p:sp>
          <p:sp>
            <p:nvSpPr>
              <p:cNvPr id="34" name="矩形 33"/>
              <p:cNvSpPr/>
              <p:nvPr>
                <p:custDataLst>
                  <p:tags r:id="rId10"/>
                </p:custDataLst>
              </p:nvPr>
            </p:nvSpPr>
            <p:spPr>
              <a:xfrm>
                <a:off x="2899" y="440"/>
                <a:ext cx="408" cy="365"/>
              </a:xfrm>
              <a:prstGeom prst="rect">
                <a:avLst/>
              </a:prstGeom>
              <a:noFill/>
              <a:ln>
                <a:noFill/>
                <a:miter lim="800000"/>
              </a:ln>
            </p:spPr>
            <p:txBody>
              <a:bodyPr>
                <a:spAutoFit/>
              </a:bodyPr>
              <a:lstStyle>
                <a:lvl1pPr marL="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4572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9144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3716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1828800" indent="0" algn="l" defTabSz="914400" rtl="0" eaLnBrk="1" fontAlgn="base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lang="zh-CN" altLang="en-US" sz="1800" b="0" i="0" u="none" baseline="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</a:lstStyle>
              <a:p>
                <a:pPr lvl="0">
                  <a:spcBef>
                    <a:spcPct val="50000"/>
                  </a:spcBef>
                </a:pPr>
                <a:r>
                  <a:rPr lang="en-US" altLang="en-US" sz="3200" b="1" dirty="0"/>
                  <a:t>Br</a:t>
                </a:r>
              </a:p>
            </p:txBody>
          </p:sp>
          <p:cxnSp>
            <p:nvCxnSpPr>
              <p:cNvPr id="35" name="直接连接符 34"/>
              <p:cNvCxnSpPr/>
              <p:nvPr>
                <p:custDataLst>
                  <p:tags r:id="rId11"/>
                </p:custDataLst>
              </p:nvPr>
            </p:nvCxnSpPr>
            <p:spPr>
              <a:xfrm>
                <a:off x="2809" y="182"/>
                <a:ext cx="13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miter lim="800000"/>
              </a:ln>
            </p:spPr>
          </p:cxnSp>
        </p:grpSp>
        <p:cxnSp>
          <p:nvCxnSpPr>
            <p:cNvPr id="37" name="直接连接符 36"/>
            <p:cNvCxnSpPr/>
            <p:nvPr>
              <p:custDataLst>
                <p:tags r:id="rId5"/>
              </p:custDataLst>
            </p:nvPr>
          </p:nvCxnSpPr>
          <p:spPr>
            <a:xfrm flipH="1">
              <a:off x="4780208" y="4598045"/>
              <a:ext cx="1" cy="2814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</a:ln>
          </p:spPr>
        </p:cxnSp>
        <p:cxnSp>
          <p:nvCxnSpPr>
            <p:cNvPr id="42" name="直接连接符 41"/>
            <p:cNvCxnSpPr/>
            <p:nvPr>
              <p:custDataLst>
                <p:tags r:id="rId6"/>
              </p:custDataLst>
            </p:nvPr>
          </p:nvCxnSpPr>
          <p:spPr>
            <a:xfrm flipH="1">
              <a:off x="5768142" y="4598045"/>
              <a:ext cx="1" cy="28146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miter lim="800000"/>
            </a:ln>
          </p:spPr>
        </p:cxnSp>
      </p:grpSp>
      <p:sp>
        <p:nvSpPr>
          <p:cNvPr id="44" name="文本框 43"/>
          <p:cNvSpPr txBox="1"/>
          <p:nvPr/>
        </p:nvSpPr>
        <p:spPr>
          <a:xfrm>
            <a:off x="2416618" y="5078318"/>
            <a:ext cx="485261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1,2-</a:t>
            </a:r>
            <a:r>
              <a:rPr lang="zh-CN" altLang="en-US" sz="2800" b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二溴乙烷</a:t>
            </a:r>
            <a:endParaRPr lang="en-US" altLang="zh-CN" sz="2800" b="1" dirty="0" smtClean="0">
              <a:solidFill>
                <a:srgbClr val="7030A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（无色油状液体，难溶于水，</a:t>
            </a:r>
            <a:endParaRPr lang="en-US" altLang="zh-CN" sz="2800" b="1" dirty="0" smtClean="0">
              <a:solidFill>
                <a:srgbClr val="7030A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800" b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易溶于有机溶剂）</a:t>
            </a:r>
            <a:endParaRPr lang="zh-CN" altLang="en-US" sz="2800" b="1" dirty="0">
              <a:solidFill>
                <a:srgbClr val="7030A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圆角矩形 45"/>
          <p:cNvSpPr/>
          <p:nvPr/>
        </p:nvSpPr>
        <p:spPr>
          <a:xfrm>
            <a:off x="7067011" y="3562296"/>
            <a:ext cx="4555509" cy="296251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0">
              <a:lnSpc>
                <a:spcPct val="150000"/>
              </a:lnSpc>
            </a:pPr>
            <a:r>
              <a:rPr lang="zh-CN" altLang="en-US" sz="2800" b="1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加成反应：</a:t>
            </a:r>
            <a:r>
              <a:rPr lang="zh-CN" altLang="zh-CN" sz="2800" b="1" dirty="0" smtClean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有机物中</a:t>
            </a:r>
            <a:r>
              <a:rPr lang="zh-CN" altLang="zh-CN" sz="28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双键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(</a:t>
            </a:r>
            <a:r>
              <a:rPr lang="zh-CN" altLang="zh-CN" sz="28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或三键</a:t>
            </a:r>
            <a:r>
              <a:rPr lang="en-US" altLang="zh-CN" sz="28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)</a:t>
            </a:r>
            <a:r>
              <a:rPr lang="zh-CN" altLang="zh-CN" sz="280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连接的</a:t>
            </a:r>
            <a:r>
              <a:rPr lang="zh-CN" altLang="en-US" sz="28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碳</a:t>
            </a:r>
            <a:r>
              <a:rPr lang="zh-CN" altLang="zh-CN" sz="28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原子</a:t>
            </a:r>
            <a:r>
              <a:rPr lang="zh-CN" altLang="zh-CN" sz="280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与其他原子或原子团</a:t>
            </a:r>
            <a:r>
              <a:rPr lang="zh-CN" altLang="zh-CN" sz="2800" b="1" dirty="0">
                <a:solidFill>
                  <a:srgbClr val="C0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直接结合</a:t>
            </a:r>
            <a:r>
              <a:rPr lang="zh-CN" altLang="zh-CN" sz="280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生成新的化合物的反应。</a:t>
            </a:r>
            <a:endParaRPr lang="zh-CN" altLang="en-US" sz="2800" b="1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00042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285" y="2316214"/>
            <a:ext cx="7397750" cy="2796381"/>
            <a:chOff x="-37544" y="2401368"/>
            <a:chExt cx="7397750" cy="2796381"/>
          </a:xfrm>
        </p:grpSpPr>
        <p:grpSp>
          <p:nvGrpSpPr>
            <p:cNvPr id="6" name="组合 5"/>
            <p:cNvGrpSpPr/>
            <p:nvPr/>
          </p:nvGrpSpPr>
          <p:grpSpPr>
            <a:xfrm>
              <a:off x="-37544" y="2401368"/>
              <a:ext cx="5059363" cy="1193801"/>
              <a:chOff x="666507" y="1951038"/>
              <a:chExt cx="5059363" cy="1193801"/>
            </a:xfrm>
          </p:grpSpPr>
          <p:grpSp>
            <p:nvGrpSpPr>
              <p:cNvPr id="7" name="Group 3"/>
              <p:cNvGrpSpPr/>
              <p:nvPr>
                <p:custDataLst>
                  <p:tags r:id="rId15"/>
                </p:custDataLst>
              </p:nvPr>
            </p:nvGrpSpPr>
            <p:grpSpPr>
              <a:xfrm>
                <a:off x="666507" y="1951038"/>
                <a:ext cx="5059363" cy="1193801"/>
                <a:chOff x="97" y="677"/>
                <a:chExt cx="3187" cy="752"/>
              </a:xfrm>
            </p:grpSpPr>
            <p:sp>
              <p:nvSpPr>
                <p:cNvPr id="10" name="Text Box 4"/>
                <p:cNvSpPr txBox="1"/>
                <p:nvPr>
                  <p:custDataLst>
                    <p:tags r:id="rId17"/>
                  </p:custDataLst>
                </p:nvPr>
              </p:nvSpPr>
              <p:spPr>
                <a:xfrm>
                  <a:off x="97" y="1001"/>
                  <a:ext cx="2229" cy="3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pPr algn="ctr"/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CH</a:t>
                  </a:r>
                  <a:r>
                    <a:rPr lang="en-US" altLang="zh-CN" sz="2800" b="1" baseline="-25000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=CH</a:t>
                  </a:r>
                  <a:r>
                    <a:rPr lang="en-US" altLang="zh-CN" sz="2800" b="1" baseline="-25000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  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 </a:t>
                  </a:r>
                  <a:r>
                    <a:rPr lang="en-US" altLang="zh-CN" sz="2800" b="1" dirty="0" smtClean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H</a:t>
                  </a:r>
                  <a:r>
                    <a:rPr lang="en-US" altLang="zh-CN" sz="2800" b="1" baseline="-25000" dirty="0" smtClean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endParaRPr lang="en-US" altLang="zh-CN" sz="2800" b="1" baseline="-25000" dirty="0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11" name="Text Box 5">
                  <a:hlinkClick r:id="rId22" action="ppaction://hlinkfile"/>
                </p:cNvPr>
                <p:cNvSpPr txBox="1"/>
                <p:nvPr>
                  <p:custDataLst>
                    <p:tags r:id="rId18"/>
                  </p:custDataLst>
                </p:nvPr>
              </p:nvSpPr>
              <p:spPr>
                <a:xfrm>
                  <a:off x="3168" y="677"/>
                  <a:ext cx="116" cy="33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lstStyle/>
                <a:p>
                  <a:endParaRPr lang="zh-CN" altLang="zh-CN" sz="2800" b="1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12" name="Text Box 6"/>
                <p:cNvSpPr txBox="1"/>
                <p:nvPr>
                  <p:custDataLst>
                    <p:tags r:id="rId19"/>
                  </p:custDataLst>
                </p:nvPr>
              </p:nvSpPr>
              <p:spPr>
                <a:xfrm>
                  <a:off x="2024" y="983"/>
                  <a:ext cx="604" cy="446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none" anchor="t" anchorCtr="0">
                  <a:spAutoFit/>
                </a:bodyPr>
                <a:lstStyle/>
                <a:p>
                  <a:r>
                    <a:rPr lang="zh-CN" altLang="en-US" sz="2000" b="1" dirty="0" smtClean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催化剂</a:t>
                  </a:r>
                </a:p>
                <a:p>
                  <a:r>
                    <a:rPr lang="zh-CN" altLang="en-US" sz="2000" b="1" dirty="0" smtClean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   △</a:t>
                  </a:r>
                  <a:endParaRPr lang="zh-CN" altLang="en-US" sz="2000" b="1" dirty="0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</p:grpSp>
          <p:sp>
            <p:nvSpPr>
              <p:cNvPr id="8" name="Line 25"/>
              <p:cNvSpPr/>
              <p:nvPr>
                <p:custDataLst>
                  <p:tags r:id="rId16"/>
                </p:custDataLst>
              </p:nvPr>
            </p:nvSpPr>
            <p:spPr>
              <a:xfrm>
                <a:off x="3725620" y="2790826"/>
                <a:ext cx="1008063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b="1"/>
              </a:p>
            </p:txBody>
          </p:sp>
        </p:grpSp>
        <p:grpSp>
          <p:nvGrpSpPr>
            <p:cNvPr id="18" name="组合 17"/>
            <p:cNvGrpSpPr/>
            <p:nvPr/>
          </p:nvGrpSpPr>
          <p:grpSpPr>
            <a:xfrm>
              <a:off x="497445" y="3962949"/>
              <a:ext cx="6862761" cy="836613"/>
              <a:chOff x="1129813" y="2946717"/>
              <a:chExt cx="6862761" cy="836613"/>
            </a:xfrm>
          </p:grpSpPr>
          <p:grpSp>
            <p:nvGrpSpPr>
              <p:cNvPr id="19" name="Group 8"/>
              <p:cNvGrpSpPr/>
              <p:nvPr>
                <p:custDataLst>
                  <p:tags r:id="rId10"/>
                </p:custDataLst>
              </p:nvPr>
            </p:nvGrpSpPr>
            <p:grpSpPr>
              <a:xfrm>
                <a:off x="1129813" y="2946717"/>
                <a:ext cx="6862761" cy="836613"/>
                <a:chOff x="128" y="1431"/>
                <a:chExt cx="4323" cy="527"/>
              </a:xfrm>
            </p:grpSpPr>
            <p:sp>
              <p:nvSpPr>
                <p:cNvPr id="21" name="Text Box 9"/>
                <p:cNvSpPr txBox="1"/>
                <p:nvPr>
                  <p:custDataLst>
                    <p:tags r:id="rId12"/>
                  </p:custDataLst>
                </p:nvPr>
              </p:nvSpPr>
              <p:spPr>
                <a:xfrm>
                  <a:off x="4335" y="1431"/>
                  <a:ext cx="116" cy="33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none" anchor="t" anchorCtr="0">
                  <a:spAutoFit/>
                </a:bodyPr>
                <a:lstStyle/>
                <a:p>
                  <a:pPr algn="ctr"/>
                  <a:endParaRPr lang="zh-CN" altLang="zh-CN" sz="2800" b="1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2" name="Text Box 10"/>
                <p:cNvSpPr txBox="1"/>
                <p:nvPr>
                  <p:custDataLst>
                    <p:tags r:id="rId13"/>
                  </p:custDataLst>
                </p:nvPr>
              </p:nvSpPr>
              <p:spPr>
                <a:xfrm>
                  <a:off x="128" y="1629"/>
                  <a:ext cx="2766" cy="3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anchor="t" anchorCtr="0">
                  <a:spAutoFit/>
                </a:bodyPr>
                <a:lstStyle/>
                <a:p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CH</a:t>
                  </a:r>
                  <a:r>
                    <a:rPr lang="en-US" altLang="zh-CN" sz="2800" b="1" baseline="-25000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=CH</a:t>
                  </a:r>
                  <a:r>
                    <a:rPr lang="en-US" altLang="zh-CN" sz="2800" b="1" baseline="-25000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  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 </a:t>
                  </a:r>
                  <a:r>
                    <a:rPr lang="en-US" altLang="zh-CN" sz="2800" b="1" dirty="0" smtClean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HCl</a:t>
                  </a:r>
                  <a:endParaRPr lang="en-US" altLang="zh-CN" sz="2800" b="1" dirty="0">
                    <a:solidFill>
                      <a:srgbClr val="00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23" name="Line 12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2528" y="1661"/>
                  <a:ext cx="624" cy="0"/>
                </a:xfrm>
                <a:prstGeom prst="line">
                  <a:avLst/>
                </a:prstGeom>
                <a:ln w="38100" cap="sq" cmpd="sng">
                  <a:solidFill>
                    <a:schemeClr val="bg1"/>
                  </a:solidFill>
                  <a:prstDash val="solid"/>
                  <a:round/>
                  <a:headEnd type="none" w="sm" len="sm"/>
                  <a:tailEnd type="triangle" w="med" len="med"/>
                </a:ln>
              </p:spPr>
              <p:txBody>
                <a:bodyPr/>
                <a:lstStyle/>
                <a:p>
                  <a:endParaRPr b="1"/>
                </a:p>
              </p:txBody>
            </p:sp>
          </p:grpSp>
          <p:sp>
            <p:nvSpPr>
              <p:cNvPr id="20" name="Line 25"/>
              <p:cNvSpPr/>
              <p:nvPr>
                <p:custDataLst>
                  <p:tags r:id="rId11"/>
                </p:custDataLst>
              </p:nvPr>
            </p:nvSpPr>
            <p:spPr>
              <a:xfrm>
                <a:off x="3963680" y="3525181"/>
                <a:ext cx="764932" cy="0"/>
              </a:xfrm>
              <a:prstGeom prst="line">
                <a:avLst/>
              </a:prstGeom>
              <a:ln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b="1"/>
              </a:p>
            </p:txBody>
          </p:sp>
        </p:grpSp>
        <p:grpSp>
          <p:nvGrpSpPr>
            <p:cNvPr id="25" name="Group 13"/>
            <p:cNvGrpSpPr/>
            <p:nvPr>
              <p:custDataLst>
                <p:tags r:id="rId4"/>
              </p:custDataLst>
            </p:nvPr>
          </p:nvGrpSpPr>
          <p:grpSpPr>
            <a:xfrm>
              <a:off x="4474440" y="3582473"/>
              <a:ext cx="1217613" cy="523876"/>
              <a:chOff x="2606" y="2225"/>
              <a:chExt cx="767" cy="330"/>
            </a:xfrm>
          </p:grpSpPr>
          <p:sp>
            <p:nvSpPr>
              <p:cNvPr id="28" name="Line 15"/>
              <p:cNvSpPr/>
              <p:nvPr>
                <p:custDataLst>
                  <p:tags r:id="rId8"/>
                </p:custDataLst>
              </p:nvPr>
            </p:nvSpPr>
            <p:spPr>
              <a:xfrm>
                <a:off x="2606" y="2432"/>
                <a:ext cx="728" cy="0"/>
              </a:xfrm>
              <a:prstGeom prst="line">
                <a:avLst/>
              </a:prstGeom>
              <a:ln w="3810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/>
              <a:lstStyle/>
              <a:p>
                <a:endParaRPr b="1"/>
              </a:p>
            </p:txBody>
          </p:sp>
          <p:sp>
            <p:nvSpPr>
              <p:cNvPr id="29" name="Text Box 16">
                <a:hlinkClick r:id="rId23" action="ppaction://hlinkfile"/>
              </p:cNvPr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257" y="2225"/>
                <a:ext cx="116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endParaRPr lang="zh-CN" altLang="zh-CN" sz="2800" b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</p:grpSp>
        <p:grpSp>
          <p:nvGrpSpPr>
            <p:cNvPr id="32" name="Group 8"/>
            <p:cNvGrpSpPr/>
            <p:nvPr>
              <p:custDataLst>
                <p:tags r:id="rId5"/>
              </p:custDataLst>
            </p:nvPr>
          </p:nvGrpSpPr>
          <p:grpSpPr>
            <a:xfrm>
              <a:off x="4307444" y="4673874"/>
              <a:ext cx="3052762" cy="523875"/>
              <a:chOff x="2528" y="1431"/>
              <a:chExt cx="1923" cy="330"/>
            </a:xfrm>
          </p:grpSpPr>
          <p:sp>
            <p:nvSpPr>
              <p:cNvPr id="34" name="Text Box 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335" y="1431"/>
                <a:ext cx="116" cy="330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anchor="t" anchorCtr="0">
                <a:spAutoFit/>
              </a:bodyPr>
              <a:lstStyle/>
              <a:p>
                <a:pPr algn="ctr"/>
                <a:endParaRPr lang="zh-CN" altLang="zh-CN" sz="2800" b="1">
                  <a:solidFill>
                    <a:srgbClr val="00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endParaRPr>
              </a:p>
            </p:txBody>
          </p:sp>
          <p:sp>
            <p:nvSpPr>
              <p:cNvPr id="36" name="Line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2528" y="1661"/>
                <a:ext cx="624" cy="0"/>
              </a:xfrm>
              <a:prstGeom prst="line">
                <a:avLst/>
              </a:prstGeom>
              <a:ln w="38100" cap="sq" cmpd="sng">
                <a:solidFill>
                  <a:schemeClr val="bg1"/>
                </a:solidFill>
                <a:prstDash val="solid"/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endParaRPr b="1"/>
              </a:p>
            </p:txBody>
          </p:sp>
        </p:grpSp>
      </p:grpSp>
      <p:grpSp>
        <p:nvGrpSpPr>
          <p:cNvPr id="44" name="组合1"/>
          <p:cNvGrpSpPr/>
          <p:nvPr/>
        </p:nvGrpSpPr>
        <p:grpSpPr>
          <a:xfrm>
            <a:off x="343440" y="5313118"/>
            <a:ext cx="9735899" cy="850452"/>
            <a:chOff x="0" y="0"/>
            <a:chExt cx="9078430" cy="850452"/>
          </a:xfrm>
        </p:grpSpPr>
        <p:sp>
          <p:nvSpPr>
            <p:cNvPr id="45" name="形状2"/>
            <p:cNvSpPr txBox="1"/>
            <p:nvPr/>
          </p:nvSpPr>
          <p:spPr>
            <a:xfrm>
              <a:off x="0" y="0"/>
              <a:ext cx="9078430" cy="850452"/>
            </a:xfrm>
            <a:prstGeom prst="roundRect">
              <a:avLst/>
            </a:prstGeom>
            <a:solidFill>
              <a:srgbClr val="0070C0">
                <a:alpha val="100000"/>
              </a:srgbClr>
            </a:solidFill>
            <a:ln w="31750">
              <a:solidFill>
                <a:srgbClr val="D9D9D9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127000" dist="63500" dir="2700000" rotWithShape="0">
                <a:srgbClr val="595959">
                  <a:alpha val="49019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  <p:sp>
          <p:nvSpPr>
            <p:cNvPr id="46" name="形状3"/>
            <p:cNvSpPr txBox="1"/>
            <p:nvPr/>
          </p:nvSpPr>
          <p:spPr>
            <a:xfrm>
              <a:off x="133463" y="55872"/>
              <a:ext cx="8811440" cy="738703"/>
            </a:xfrm>
            <a:prstGeom prst="roundRect">
              <a:avLst/>
            </a:prstGeom>
            <a:solidFill>
              <a:srgbClr val="F2F2F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76200" dist="38100" dir="13500000" rotWithShape="0">
                <a:srgbClr val="595959">
                  <a:alpha val="63921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</p:grpSp>
      <p:sp>
        <p:nvSpPr>
          <p:cNvPr id="47" name="文本1"/>
          <p:cNvSpPr txBox="1"/>
          <p:nvPr/>
        </p:nvSpPr>
        <p:spPr>
          <a:xfrm>
            <a:off x="534360" y="5547619"/>
            <a:ext cx="1133817" cy="436012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zh-CN" altLang="en-US" sz="3200" i="0" dirty="0">
                <a:solidFill>
                  <a:srgbClr val="0070C0">
                    <a:alpha val="100000"/>
                  </a:srgb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思考</a:t>
            </a:r>
          </a:p>
        </p:txBody>
      </p:sp>
      <p:sp>
        <p:nvSpPr>
          <p:cNvPr id="48" name="形状1"/>
          <p:cNvSpPr txBox="1"/>
          <p:nvPr/>
        </p:nvSpPr>
        <p:spPr>
          <a:xfrm flipH="1">
            <a:off x="1661826" y="5496362"/>
            <a:ext cx="6351" cy="4898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algn="ctr"/>
            <a:endParaRPr/>
          </a:p>
        </p:txBody>
      </p:sp>
      <p:sp>
        <p:nvSpPr>
          <p:cNvPr id="49" name="文本2"/>
          <p:cNvSpPr txBox="1"/>
          <p:nvPr/>
        </p:nvSpPr>
        <p:spPr>
          <a:xfrm>
            <a:off x="1651618" y="5454453"/>
            <a:ext cx="8721234" cy="5864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你</a:t>
            </a:r>
            <a:r>
              <a:rPr lang="zh-CN" altLang="en-US" sz="3200" dirty="0" smtClean="0"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会用哪些方法合成氯乙烷？哪一种更好呢？</a:t>
            </a:r>
            <a:endParaRPr lang="zh-CN" altLang="en-US" sz="3200" i="0" dirty="0"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82777" y="245666"/>
            <a:ext cx="8528164" cy="1859800"/>
          </a:xfrm>
          <a:prstGeom prst="rect">
            <a:avLst/>
          </a:prstGeom>
        </p:spPr>
      </p:pic>
      <p:graphicFrame>
        <p:nvGraphicFramePr>
          <p:cNvPr id="15" name="对象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978899"/>
              </p:ext>
            </p:extLst>
          </p:nvPr>
        </p:nvGraphicFramePr>
        <p:xfrm>
          <a:off x="4201731" y="2472877"/>
          <a:ext cx="1775636" cy="13276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CS ChemDraw Drawing" r:id="rId25" imgW="692770" imgH="517924" progId="ChemDraw.Document.6.0">
                  <p:embed/>
                </p:oleObj>
              </mc:Choice>
              <mc:Fallback>
                <p:oleObj name="CS ChemDraw Drawing" r:id="rId25" imgW="692770" imgH="51792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4201731" y="2472877"/>
                        <a:ext cx="1775636" cy="13276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对象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6762181"/>
              </p:ext>
            </p:extLst>
          </p:nvPr>
        </p:nvGraphicFramePr>
        <p:xfrm>
          <a:off x="4210585" y="3795548"/>
          <a:ext cx="1757927" cy="1315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CS ChemDraw Drawing" r:id="rId27" imgW="693243" imgH="519341" progId="ChemDraw.Document.6.0">
                  <p:embed/>
                </p:oleObj>
              </mc:Choice>
              <mc:Fallback>
                <p:oleObj name="CS ChemDraw Drawing" r:id="rId27" imgW="693243" imgH="519341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4210585" y="3795548"/>
                        <a:ext cx="1757927" cy="1315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0" name="Text Box 4"/>
          <p:cNvSpPr txBox="1"/>
          <p:nvPr>
            <p:custDataLst>
              <p:tags r:id="rId2"/>
            </p:custDataLst>
          </p:nvPr>
        </p:nvSpPr>
        <p:spPr>
          <a:xfrm>
            <a:off x="5307237" y="2855313"/>
            <a:ext cx="3538538" cy="522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(CH</a:t>
            </a:r>
            <a:r>
              <a:rPr lang="en-US" altLang="zh-CN" sz="2800" b="1" baseline="-250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</a:t>
            </a:r>
            <a:r>
              <a:rPr lang="en-US" altLang="zh-CN" sz="2800" b="1" baseline="-250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)</a:t>
            </a:r>
            <a:endParaRPr lang="en-US" altLang="zh-CN" sz="2800" b="1" baseline="-25000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1" name="Text Box 4"/>
          <p:cNvSpPr txBox="1"/>
          <p:nvPr>
            <p:custDataLst>
              <p:tags r:id="rId3"/>
            </p:custDataLst>
          </p:nvPr>
        </p:nvSpPr>
        <p:spPr>
          <a:xfrm>
            <a:off x="6040115" y="4186765"/>
            <a:ext cx="3538538" cy="5222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algn="ctr"/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(CH</a:t>
            </a:r>
            <a:r>
              <a:rPr lang="en-US" altLang="zh-CN" sz="2800" b="1" baseline="-250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3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CH</a:t>
            </a:r>
            <a:r>
              <a:rPr lang="en-US" altLang="zh-CN" sz="2800" b="1" baseline="-25000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2</a:t>
            </a:r>
            <a:r>
              <a:rPr lang="en-US" altLang="zh-CN" sz="2800" b="1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Cl) </a:t>
            </a:r>
            <a:r>
              <a:rPr lang="zh-CN" altLang="en-US" sz="2800" b="1" dirty="0" smtClean="0">
                <a:solidFill>
                  <a:srgbClr val="00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氯乙烷</a:t>
            </a:r>
            <a:endParaRPr lang="en-US" altLang="zh-CN" sz="2800" b="1" baseline="-25000" dirty="0">
              <a:solidFill>
                <a:srgbClr val="000000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7386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0" grpId="0"/>
      <p:bldP spid="5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720516" y="1136499"/>
            <a:ext cx="10078603" cy="2356281"/>
            <a:chOff x="720516" y="1136499"/>
            <a:chExt cx="10078603" cy="2356281"/>
          </a:xfrm>
        </p:grpSpPr>
        <p:grpSp>
          <p:nvGrpSpPr>
            <p:cNvPr id="16" name="组合 15"/>
            <p:cNvGrpSpPr/>
            <p:nvPr/>
          </p:nvGrpSpPr>
          <p:grpSpPr>
            <a:xfrm>
              <a:off x="922339" y="1136499"/>
              <a:ext cx="7816271" cy="2356281"/>
              <a:chOff x="922339" y="1136499"/>
              <a:chExt cx="7816271" cy="2356281"/>
            </a:xfrm>
          </p:grpSpPr>
          <p:grpSp>
            <p:nvGrpSpPr>
              <p:cNvPr id="14" name="组合 13"/>
              <p:cNvGrpSpPr/>
              <p:nvPr/>
            </p:nvGrpSpPr>
            <p:grpSpPr>
              <a:xfrm>
                <a:off x="922339" y="1136499"/>
                <a:ext cx="7816271" cy="1940482"/>
                <a:chOff x="925114" y="3629879"/>
                <a:chExt cx="7816271" cy="1940482"/>
              </a:xfrm>
            </p:grpSpPr>
            <p:sp>
              <p:nvSpPr>
                <p:cNvPr id="12" name="双大括号 11"/>
                <p:cNvSpPr/>
                <p:nvPr/>
              </p:nvSpPr>
              <p:spPr>
                <a:xfrm rot="16200000">
                  <a:off x="3840192" y="774996"/>
                  <a:ext cx="1940482" cy="7650247"/>
                </a:xfrm>
                <a:prstGeom prst="bracePair">
                  <a:avLst>
                    <a:gd name="adj" fmla="val 7254"/>
                  </a:avLst>
                </a:prstGeom>
                <a:ln w="1905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pic>
              <p:nvPicPr>
                <p:cNvPr id="13" name="图片 12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25114" y="3678541"/>
                  <a:ext cx="7816271" cy="491850"/>
                </a:xfrm>
                <a:prstGeom prst="rect">
                  <a:avLst/>
                </a:prstGeom>
              </p:spPr>
            </p:pic>
          </p:grpSp>
          <p:sp>
            <p:nvSpPr>
              <p:cNvPr id="15" name="文本框 14"/>
              <p:cNvSpPr txBox="1"/>
              <p:nvPr/>
            </p:nvSpPr>
            <p:spPr>
              <a:xfrm>
                <a:off x="4032819" y="3092670"/>
                <a:ext cx="159530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000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n</a:t>
                </a:r>
                <a:r>
                  <a:rPr lang="zh-CN" altLang="en-US" sz="2000" dirty="0" smtClean="0">
                    <a:latin typeface="Times New Roman" panose="02020603050405020304" pitchFamily="18" charset="0"/>
                    <a:ea typeface="黑体" panose="02010609060101010101" pitchFamily="49" charset="-122"/>
                    <a:cs typeface="Times New Roman" panose="02020603050405020304" pitchFamily="18" charset="0"/>
                  </a:rPr>
                  <a:t>个乙烯分子</a:t>
                </a:r>
                <a:endParaRPr lang="zh-CN" altLang="en-US" sz="2000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20516" y="2308546"/>
              <a:ext cx="10078603" cy="523220"/>
              <a:chOff x="720516" y="2308546"/>
              <a:chExt cx="10078603" cy="523220"/>
            </a:xfrm>
          </p:grpSpPr>
          <p:grpSp>
            <p:nvGrpSpPr>
              <p:cNvPr id="2" name="组合 1"/>
              <p:cNvGrpSpPr/>
              <p:nvPr/>
            </p:nvGrpSpPr>
            <p:grpSpPr>
              <a:xfrm>
                <a:off x="720516" y="2308546"/>
                <a:ext cx="8783026" cy="523220"/>
                <a:chOff x="720516" y="2308546"/>
                <a:chExt cx="8783026" cy="523220"/>
              </a:xfrm>
            </p:grpSpPr>
            <p:sp>
              <p:nvSpPr>
                <p:cNvPr id="6" name="Text Box 14"/>
                <p:cNvSpPr txBox="1"/>
                <p:nvPr>
                  <p:custDataLst>
                    <p:tags r:id="rId3"/>
                  </p:custDataLst>
                </p:nvPr>
              </p:nvSpPr>
              <p:spPr>
                <a:xfrm>
                  <a:off x="720516" y="2308546"/>
                  <a:ext cx="8080013" cy="523220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  <p:txBody>
                <a:bodyPr wrap="square" anchor="t" anchorCtr="0">
                  <a:spAutoFit/>
                </a:bodyPr>
                <a:lstStyle/>
                <a:p>
                  <a:pPr algn="ctr"/>
                  <a:r>
                    <a:rPr lang="en-US" altLang="zh-CN" sz="2800" b="1" dirty="0">
                      <a:solidFill>
                        <a:srgbClr val="C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CH</a:t>
                  </a:r>
                  <a:r>
                    <a:rPr lang="en-US" altLang="zh-CN" sz="2800" b="1" baseline="-25000" dirty="0">
                      <a:solidFill>
                        <a:srgbClr val="C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dirty="0">
                      <a:solidFill>
                        <a:srgbClr val="C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=CH</a:t>
                  </a:r>
                  <a:r>
                    <a:rPr lang="en-US" altLang="zh-CN" sz="2800" b="1" baseline="-25000" dirty="0">
                      <a:solidFill>
                        <a:srgbClr val="C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 </a:t>
                  </a:r>
                  <a:r>
                    <a:rPr lang="en-US" altLang="zh-CN" sz="2800" b="1" baseline="-25000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 </a:t>
                  </a:r>
                  <a:r>
                    <a:rPr lang="en-US" altLang="zh-CN" sz="2800" b="1" dirty="0" smtClean="0">
                      <a:solidFill>
                        <a:srgbClr val="7030A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CH</a:t>
                  </a:r>
                  <a:r>
                    <a:rPr lang="en-US" altLang="zh-CN" sz="2800" b="1" baseline="-25000" dirty="0" smtClean="0">
                      <a:solidFill>
                        <a:srgbClr val="7030A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dirty="0" smtClean="0">
                      <a:solidFill>
                        <a:srgbClr val="7030A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=CH</a:t>
                  </a:r>
                  <a:r>
                    <a:rPr lang="en-US" altLang="zh-CN" sz="2800" b="1" baseline="-25000" dirty="0" smtClean="0">
                      <a:solidFill>
                        <a:srgbClr val="7030A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baseline="-25000" dirty="0" smtClean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 </a:t>
                  </a:r>
                  <a:r>
                    <a:rPr lang="en-US" altLang="zh-CN" sz="28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CH</a:t>
                  </a:r>
                  <a:r>
                    <a:rPr lang="en-US" altLang="zh-CN" sz="2800" b="1" baseline="-250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=CH</a:t>
                  </a:r>
                  <a:r>
                    <a:rPr lang="en-US" altLang="zh-CN" sz="2800" b="1" baseline="-25000" dirty="0" smtClean="0">
                      <a:solidFill>
                        <a:schemeClr val="accent2">
                          <a:lumMod val="75000"/>
                        </a:schemeClr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</a:t>
                  </a:r>
                  <a:r>
                    <a:rPr lang="en-US" altLang="zh-CN" sz="2800" b="1" dirty="0" smtClean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+···</a:t>
                  </a:r>
                  <a:r>
                    <a:rPr lang="en-US" altLang="zh-CN" sz="2800" b="1" dirty="0">
                      <a:solidFill>
                        <a:srgbClr val="000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 + </a:t>
                  </a:r>
                  <a:r>
                    <a:rPr lang="en-US" altLang="zh-CN" sz="2800" b="1" dirty="0" smtClean="0">
                      <a:solidFill>
                        <a:srgbClr val="FFC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CH</a:t>
                  </a:r>
                  <a:r>
                    <a:rPr lang="en-US" altLang="zh-CN" sz="2800" b="1" baseline="-25000" dirty="0" smtClean="0">
                      <a:solidFill>
                        <a:srgbClr val="FFC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r>
                    <a:rPr lang="en-US" altLang="zh-CN" sz="2800" b="1" dirty="0" smtClean="0">
                      <a:solidFill>
                        <a:srgbClr val="FFC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=CH</a:t>
                  </a:r>
                  <a:r>
                    <a:rPr lang="en-US" altLang="zh-CN" sz="2800" b="1" baseline="-25000" dirty="0" smtClean="0">
                      <a:solidFill>
                        <a:srgbClr val="FFC000"/>
                      </a:solidFill>
                      <a:latin typeface="Times New Roman" panose="02020603050405020304" charset="0"/>
                      <a:ea typeface="宋体" panose="02010600030101010101" pitchFamily="2" charset="-122"/>
                      <a:cs typeface="Times New Roman" panose="02020603050405020304" charset="0"/>
                    </a:rPr>
                    <a:t>2</a:t>
                  </a:r>
                  <a:endParaRPr lang="en-US" altLang="zh-CN" sz="2800" b="1" dirty="0">
                    <a:solidFill>
                      <a:srgbClr val="FF0000"/>
                    </a:solidFill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endParaRPr>
                </a:p>
              </p:txBody>
            </p:sp>
            <p:sp>
              <p:nvSpPr>
                <p:cNvPr id="7" name="Line 25"/>
                <p:cNvSpPr/>
                <p:nvPr>
                  <p:custDataLst>
                    <p:tags r:id="rId4"/>
                  </p:custDataLst>
                </p:nvPr>
              </p:nvSpPr>
              <p:spPr>
                <a:xfrm>
                  <a:off x="8738610" y="2571151"/>
                  <a:ext cx="764932" cy="0"/>
                </a:xfrm>
                <a:prstGeom prst="line">
                  <a:avLst/>
                </a:prstGeom>
                <a:ln w="19050" cap="flat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triangle" w="med" len="med"/>
                </a:ln>
              </p:spPr>
              <p:txBody>
                <a:bodyPr/>
                <a:lstStyle/>
                <a:p>
                  <a:endParaRPr b="1"/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9537235" y="2308546"/>
                <a:ext cx="1261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800" dirty="0" smtClean="0">
                    <a:solidFill>
                      <a:srgbClr val="C0000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？</a:t>
                </a:r>
                <a:r>
                  <a:rPr lang="zh-CN" altLang="en-US" sz="2800" dirty="0" smtClean="0">
                    <a:solidFill>
                      <a:srgbClr val="7030A0"/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？</a:t>
                </a:r>
                <a:r>
                  <a:rPr lang="zh-CN" altLang="en-US" sz="2800" dirty="0" smtClean="0">
                    <a:solidFill>
                      <a:schemeClr val="accent2">
                        <a:lumMod val="75000"/>
                      </a:schemeClr>
                    </a:solidFill>
                    <a:latin typeface="华文琥珀" panose="02010800040101010101" pitchFamily="2" charset="-122"/>
                    <a:ea typeface="华文琥珀" panose="02010800040101010101" pitchFamily="2" charset="-122"/>
                  </a:rPr>
                  <a:t>？</a:t>
                </a:r>
                <a:endParaRPr lang="zh-CN" altLang="en-US" sz="2800" dirty="0">
                  <a:solidFill>
                    <a:schemeClr val="accent2">
                      <a:lumMod val="75000"/>
                    </a:schemeClr>
                  </a:solidFill>
                  <a:latin typeface="华文琥珀" panose="02010800040101010101" pitchFamily="2" charset="-122"/>
                  <a:ea typeface="华文琥珀" panose="02010800040101010101" pitchFamily="2" charset="-122"/>
                </a:endParaRPr>
              </a:p>
            </p:txBody>
          </p:sp>
        </p:grp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43441" y="1006848"/>
            <a:ext cx="1118079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solidFill>
                  <a:srgbClr val="404040">
                    <a:alpha val="100000"/>
                  </a:srgbClr>
                </a:solidFill>
                <a:latin typeface="微软雅黑"/>
                <a:ea typeface="微软雅黑"/>
              </a:rPr>
              <a:t>    </a:t>
            </a:r>
            <a:r>
              <a:rPr lang="zh-CN" altLang="en-US" sz="2800" dirty="0">
                <a:solidFill>
                  <a:srgbClr val="404040">
                    <a:alpha val="100000"/>
                  </a:srgbClr>
                </a:solidFill>
                <a:latin typeface="微软雅黑"/>
                <a:ea typeface="微软雅黑"/>
              </a:rPr>
              <a:t>我们已经</a:t>
            </a:r>
            <a:r>
              <a:rPr lang="zh-CN" altLang="en-US" sz="2800" dirty="0" smtClean="0">
                <a:solidFill>
                  <a:srgbClr val="404040">
                    <a:alpha val="100000"/>
                  </a:srgbClr>
                </a:solidFill>
                <a:latin typeface="微软雅黑"/>
                <a:ea typeface="微软雅黑"/>
              </a:rPr>
              <a:t>学习了乙烯与许多物质的加成反应，那么乙烯分子之间能发生加成反应吗</a:t>
            </a:r>
            <a:r>
              <a:rPr lang="zh-CN" altLang="en-US" sz="2800" dirty="0">
                <a:solidFill>
                  <a:srgbClr val="404040">
                    <a:alpha val="100000"/>
                  </a:srgbClr>
                </a:solidFill>
                <a:latin typeface="微软雅黑"/>
                <a:ea typeface="微软雅黑"/>
              </a:rPr>
              <a:t>？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067810" y="5336009"/>
            <a:ext cx="1566408" cy="64918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小分子</a:t>
            </a:r>
            <a:endParaRPr lang="en-US" altLang="zh-CN" sz="2400" b="1" dirty="0" smtClean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2758508" y="5476588"/>
            <a:ext cx="2127619" cy="335047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/>
        </p:nvSpPr>
        <p:spPr>
          <a:xfrm>
            <a:off x="4949743" y="4800167"/>
            <a:ext cx="2031596" cy="168789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相对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分子量较大的</a:t>
            </a:r>
            <a:r>
              <a:rPr lang="zh-CN" altLang="en-US" sz="24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聚合物</a:t>
            </a:r>
            <a:endParaRPr lang="en-US" altLang="zh-CN" sz="2400" b="1" dirty="0" smtClean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920943" y="4965810"/>
            <a:ext cx="1742075" cy="51077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聚合反应</a:t>
            </a:r>
            <a:endParaRPr lang="en-US" altLang="zh-CN" sz="2400" b="1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922339" y="3524601"/>
            <a:ext cx="6518504" cy="1361930"/>
            <a:chOff x="922339" y="3524601"/>
            <a:chExt cx="6518504" cy="1361930"/>
          </a:xfrm>
        </p:grpSpPr>
        <p:graphicFrame>
          <p:nvGraphicFramePr>
            <p:cNvPr id="18" name="对象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81925223"/>
                </p:ext>
              </p:extLst>
            </p:nvPr>
          </p:nvGraphicFramePr>
          <p:xfrm>
            <a:off x="922339" y="3524601"/>
            <a:ext cx="6518504" cy="10376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2" name="CS ChemDraw Drawing" r:id="rId8" imgW="2333020" imgH="371903" progId="ChemDraw.Document.6.0">
                    <p:embed/>
                  </p:oleObj>
                </mc:Choice>
                <mc:Fallback>
                  <p:oleObj name="CS ChemDraw Drawing" r:id="rId8" imgW="2333020" imgH="371903" progId="ChemDraw.Document.6.0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922339" y="3524601"/>
                          <a:ext cx="6518504" cy="10376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5" name="矩形 24"/>
            <p:cNvSpPr/>
            <p:nvPr/>
          </p:nvSpPr>
          <p:spPr>
            <a:xfrm>
              <a:off x="5302894" y="4363311"/>
              <a:ext cx="126188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2800" b="1" dirty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聚乙烯</a:t>
              </a:r>
              <a:endParaRPr lang="en-US" altLang="zh-CN" sz="2800" b="1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265668" y="360517"/>
            <a:ext cx="11602004" cy="6126597"/>
            <a:chOff x="265668" y="360517"/>
            <a:chExt cx="11602004" cy="6126597"/>
          </a:xfrm>
        </p:grpSpPr>
        <p:sp>
          <p:nvSpPr>
            <p:cNvPr id="4" name="文本框 3"/>
            <p:cNvSpPr txBox="1"/>
            <p:nvPr>
              <p:custDataLst>
                <p:tags r:id="rId2"/>
              </p:custDataLst>
            </p:nvPr>
          </p:nvSpPr>
          <p:spPr>
            <a:xfrm>
              <a:off x="265668" y="360517"/>
              <a:ext cx="847571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127FB8"/>
                </a:buClr>
              </a:pPr>
              <a:r>
                <a:rPr lang="zh-CN" altLang="en-US" sz="3600" b="1" dirty="0" smtClean="0">
                  <a:solidFill>
                    <a:srgbClr val="0070C0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乙烯的加聚反应</a:t>
              </a:r>
              <a:endParaRPr lang="zh-CN" altLang="en-US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sp>
          <p:nvSpPr>
            <p:cNvPr id="27" name="圆角矩形 26"/>
            <p:cNvSpPr/>
            <p:nvPr/>
          </p:nvSpPr>
          <p:spPr>
            <a:xfrm>
              <a:off x="7483260" y="3524601"/>
              <a:ext cx="4384412" cy="2962513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ln w="28575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2800" b="1" dirty="0" smtClean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加聚反应：含有</a:t>
              </a:r>
              <a:r>
                <a:rPr lang="zh-CN" altLang="en-US" sz="2800" b="1" dirty="0" smtClean="0">
                  <a:solidFill>
                    <a:srgbClr val="C0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碳碳双键（或三键）</a:t>
              </a:r>
              <a:r>
                <a:rPr lang="zh-CN" altLang="en-US" sz="2800" b="1" dirty="0" smtClean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的有机物小</a:t>
              </a:r>
              <a:r>
                <a:rPr lang="zh-CN" altLang="en-US" sz="2800" b="1" dirty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分子，</a:t>
              </a:r>
              <a:r>
                <a:rPr lang="zh-CN" altLang="zh-CN" sz="2800" b="1" dirty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在一定条件下，</a:t>
              </a:r>
              <a:r>
                <a:rPr lang="zh-CN" altLang="zh-CN" sz="2800" b="1" dirty="0" smtClean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通过</a:t>
              </a:r>
              <a:r>
                <a:rPr lang="zh-CN" altLang="en-US" sz="2800" b="1" dirty="0" smtClean="0">
                  <a:solidFill>
                    <a:srgbClr val="C0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加成反应</a:t>
              </a:r>
              <a:r>
                <a:rPr lang="zh-CN" altLang="zh-CN" sz="2800" b="1" dirty="0" smtClean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，</a:t>
              </a:r>
              <a:r>
                <a:rPr lang="zh-CN" altLang="zh-CN" sz="2800" b="1" dirty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生成相对分子量较大的</a:t>
              </a:r>
              <a:r>
                <a:rPr lang="zh-CN" altLang="zh-CN" sz="2800" b="1" dirty="0">
                  <a:solidFill>
                    <a:srgbClr val="C00000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聚合物</a:t>
              </a:r>
              <a:r>
                <a:rPr lang="zh-CN" altLang="zh-CN" sz="2800" b="1" dirty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的过程</a:t>
              </a:r>
              <a:r>
                <a:rPr lang="zh-CN" altLang="zh-CN" sz="2800" b="1" dirty="0" smtClean="0">
                  <a:solidFill>
                    <a:schemeClr val="tx1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。</a:t>
              </a:r>
              <a:endParaRPr lang="zh-CN" altLang="zh-CN" sz="280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4316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5668" y="360517"/>
            <a:ext cx="84757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课堂小结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>
              <a:buClr>
                <a:srgbClr val="127FB8"/>
              </a:buClr>
            </a:pP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55640" y="1101351"/>
            <a:ext cx="1283934" cy="3495808"/>
            <a:chOff x="944538" y="1678428"/>
            <a:chExt cx="1283934" cy="3495808"/>
          </a:xfrm>
        </p:grpSpPr>
        <p:sp>
          <p:nvSpPr>
            <p:cNvPr id="5" name="AutoShape 23"/>
            <p:cNvSpPr/>
            <p:nvPr>
              <p:custDataLst>
                <p:tags r:id="rId4"/>
              </p:custDataLst>
            </p:nvPr>
          </p:nvSpPr>
          <p:spPr bwMode="auto">
            <a:xfrm>
              <a:off x="2052355" y="1678428"/>
              <a:ext cx="176117" cy="3495808"/>
            </a:xfrm>
            <a:prstGeom prst="leftBrace">
              <a:avLst>
                <a:gd name="adj1" fmla="val 18635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55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44538" y="3017710"/>
              <a:ext cx="993263" cy="81724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乙烯</a:t>
              </a:r>
              <a:endParaRPr lang="zh-CN" altLang="en-US" sz="2800" dirty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3807804" y="2073007"/>
            <a:ext cx="589791" cy="1614944"/>
            <a:chOff x="3396702" y="2650084"/>
            <a:chExt cx="589791" cy="1614944"/>
          </a:xfrm>
        </p:grpSpPr>
        <p:sp>
          <p:nvSpPr>
            <p:cNvPr id="12" name="右箭头 11"/>
            <p:cNvSpPr/>
            <p:nvPr/>
          </p:nvSpPr>
          <p:spPr>
            <a:xfrm rot="5400000">
              <a:off x="2884126" y="3162660"/>
              <a:ext cx="1614944" cy="589791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3419728" y="2778244"/>
              <a:ext cx="54373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决</a:t>
              </a:r>
              <a:endParaRPr lang="en-US" altLang="zh-CN" sz="2800" dirty="0" smtClean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r>
                <a:rPr lang="zh-CN" altLang="en-US" sz="2800" dirty="0" smtClean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定</a:t>
              </a:r>
              <a:endParaRPr lang="zh-CN" altLang="en-US" sz="28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754126" y="507274"/>
            <a:ext cx="3063715" cy="1933359"/>
            <a:chOff x="2343024" y="1084351"/>
            <a:chExt cx="3063715" cy="1933359"/>
          </a:xfrm>
        </p:grpSpPr>
        <p:sp>
          <p:nvSpPr>
            <p:cNvPr id="10" name="文本框 9"/>
            <p:cNvSpPr txBox="1"/>
            <p:nvPr/>
          </p:nvSpPr>
          <p:spPr>
            <a:xfrm>
              <a:off x="2343024" y="1677192"/>
              <a:ext cx="2780177" cy="81724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28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乙烯分子的结构</a:t>
              </a:r>
              <a:endParaRPr lang="zh-CN" altLang="en-US" sz="2800" dirty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3" name="AutoShape 23"/>
            <p:cNvSpPr/>
            <p:nvPr>
              <p:custDataLst>
                <p:tags r:id="rId3"/>
              </p:custDataLst>
            </p:nvPr>
          </p:nvSpPr>
          <p:spPr bwMode="auto">
            <a:xfrm>
              <a:off x="5237753" y="1084351"/>
              <a:ext cx="168986" cy="1933359"/>
            </a:xfrm>
            <a:prstGeom prst="leftBrace">
              <a:avLst>
                <a:gd name="adj1" fmla="val 18635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55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5928225" y="384128"/>
            <a:ext cx="4304448" cy="619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乙烯的表达</a:t>
            </a:r>
            <a:r>
              <a:rPr lang="en-US" altLang="zh-CN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“四式”的书写</a:t>
            </a:r>
            <a:endParaRPr lang="zh-CN" altLang="en-US" sz="2400" dirty="0">
              <a:ln w="19050">
                <a:solidFill>
                  <a:schemeClr val="tx1"/>
                </a:solidFill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928225" y="1164294"/>
            <a:ext cx="3047424" cy="619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乙烯分子的空间构型</a:t>
            </a:r>
            <a:endParaRPr lang="zh-CN" altLang="en-US" sz="2400" dirty="0">
              <a:ln w="19050">
                <a:solidFill>
                  <a:schemeClr val="tx1"/>
                </a:solidFill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928225" y="1925832"/>
            <a:ext cx="3677210" cy="61931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乙烯的官能团</a:t>
            </a:r>
            <a:r>
              <a:rPr lang="en-US" altLang="zh-CN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—</a:t>
            </a:r>
            <a:r>
              <a:rPr lang="zh-CN" altLang="en-US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碳碳双键</a:t>
            </a:r>
            <a:endParaRPr lang="zh-CN" altLang="en-US" sz="2400" dirty="0">
              <a:ln w="19050">
                <a:solidFill>
                  <a:schemeClr val="tx1"/>
                </a:solidFill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2754125" y="3257878"/>
            <a:ext cx="3061632" cy="1933359"/>
            <a:chOff x="2343023" y="3834955"/>
            <a:chExt cx="3061632" cy="1933359"/>
          </a:xfrm>
        </p:grpSpPr>
        <p:sp>
          <p:nvSpPr>
            <p:cNvPr id="11" name="文本框 10"/>
            <p:cNvSpPr txBox="1"/>
            <p:nvPr/>
          </p:nvSpPr>
          <p:spPr>
            <a:xfrm>
              <a:off x="2343023" y="4356991"/>
              <a:ext cx="2780177" cy="705513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2800" dirty="0" smtClean="0">
                  <a:ln w="19050">
                    <a:solidFill>
                      <a:schemeClr val="tx1"/>
                    </a:solidFill>
                  </a:ln>
                  <a:latin typeface="仿宋" panose="02010609060101010101" pitchFamily="49" charset="-122"/>
                  <a:ea typeface="仿宋" panose="02010609060101010101" pitchFamily="49" charset="-122"/>
                </a:rPr>
                <a:t>乙烯的性质</a:t>
              </a:r>
              <a:endParaRPr lang="zh-CN" altLang="en-US" sz="2800" dirty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endParaRPr>
            </a:p>
          </p:txBody>
        </p:sp>
        <p:sp>
          <p:nvSpPr>
            <p:cNvPr id="17" name="AutoShape 23"/>
            <p:cNvSpPr/>
            <p:nvPr>
              <p:custDataLst>
                <p:tags r:id="rId2"/>
              </p:custDataLst>
            </p:nvPr>
          </p:nvSpPr>
          <p:spPr bwMode="auto">
            <a:xfrm>
              <a:off x="5235669" y="3834955"/>
              <a:ext cx="168986" cy="1933359"/>
            </a:xfrm>
            <a:prstGeom prst="leftBrace">
              <a:avLst>
                <a:gd name="adj1" fmla="val 186354"/>
                <a:gd name="adj2" fmla="val 50000"/>
              </a:avLst>
            </a:prstGeom>
            <a:noFill/>
            <a:ln w="38100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55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5928225" y="3867012"/>
            <a:ext cx="4032603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加成反应（烯烃的特征反应）</a:t>
            </a:r>
            <a:endParaRPr lang="zh-CN" altLang="en-US" sz="2400" dirty="0">
              <a:ln w="19050">
                <a:solidFill>
                  <a:schemeClr val="tx1"/>
                </a:solidFill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928226" y="3006208"/>
            <a:ext cx="1476568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氧化反应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928225" y="4733500"/>
            <a:ext cx="1476570" cy="7150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加聚反应</a:t>
            </a:r>
            <a:endParaRPr lang="zh-CN" altLang="en-US" sz="2400" dirty="0">
              <a:ln w="19050">
                <a:solidFill>
                  <a:schemeClr val="tx1"/>
                </a:solidFill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830831" y="4506819"/>
            <a:ext cx="530424" cy="1209695"/>
            <a:chOff x="3381518" y="2578663"/>
            <a:chExt cx="604975" cy="1686365"/>
          </a:xfrm>
        </p:grpSpPr>
        <p:sp>
          <p:nvSpPr>
            <p:cNvPr id="24" name="右箭头 23"/>
            <p:cNvSpPr/>
            <p:nvPr/>
          </p:nvSpPr>
          <p:spPr>
            <a:xfrm rot="5400000">
              <a:off x="2884126" y="3162660"/>
              <a:ext cx="1614944" cy="589791"/>
            </a:xfrm>
            <a:prstGeom prst="right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381518" y="2578663"/>
              <a:ext cx="54373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决</a:t>
              </a:r>
              <a:endParaRPr lang="en-US" altLang="zh-CN" sz="2800" dirty="0" smtClean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  <a:p>
              <a:r>
                <a:rPr lang="zh-CN" altLang="en-US" sz="2800" dirty="0" smtClean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</a:rPr>
                <a:t>定</a:t>
              </a:r>
              <a:endParaRPr lang="zh-CN" altLang="en-US" sz="2800" dirty="0">
                <a:solidFill>
                  <a:srgbClr val="C00000"/>
                </a:solidFill>
                <a:latin typeface="华文行楷" panose="02010800040101010101" pitchFamily="2" charset="-122"/>
                <a:ea typeface="华文行楷" panose="02010800040101010101" pitchFamily="2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2754125" y="5778842"/>
            <a:ext cx="2780177" cy="7055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800" dirty="0" smtClean="0">
                <a:ln w="19050">
                  <a:solidFill>
                    <a:schemeClr val="tx1"/>
                  </a:solidFill>
                </a:ln>
                <a:latin typeface="仿宋" panose="02010609060101010101" pitchFamily="49" charset="-122"/>
                <a:ea typeface="仿宋" panose="02010609060101010101" pitchFamily="49" charset="-122"/>
              </a:rPr>
              <a:t>乙烯的用途</a:t>
            </a:r>
            <a:endParaRPr lang="zh-CN" altLang="en-US" sz="2800" dirty="0">
              <a:ln w="19050">
                <a:solidFill>
                  <a:schemeClr val="tx1"/>
                </a:solidFill>
              </a:ln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52747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2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9171"/>
            <a:ext cx="12192000" cy="4019549"/>
          </a:xfrm>
          <a:prstGeom prst="rect">
            <a:avLst/>
          </a:prstGeom>
        </p:spPr>
      </p:pic>
      <p:sp>
        <p:nvSpPr>
          <p:cNvPr id="6" name="形状3"/>
          <p:cNvSpPr txBox="1"/>
          <p:nvPr/>
        </p:nvSpPr>
        <p:spPr>
          <a:xfrm>
            <a:off x="0" y="0"/>
            <a:ext cx="12192000" cy="1531036"/>
          </a:xfrm>
          <a:custGeom>
            <a:avLst/>
            <a:gdLst/>
            <a:ahLst/>
            <a:cxnLst/>
            <a:rect l="l" t="t" r="r" b="b"/>
            <a:pathLst>
              <a:path w="5699" h="1198">
                <a:moveTo>
                  <a:pt x="0" y="0"/>
                </a:moveTo>
                <a:lnTo>
                  <a:pt x="5699" y="0"/>
                </a:lnTo>
                <a:lnTo>
                  <a:pt x="5699" y="410"/>
                </a:lnTo>
                <a:lnTo>
                  <a:pt x="5344" y="399"/>
                </a:lnTo>
                <a:lnTo>
                  <a:pt x="4995" y="394"/>
                </a:lnTo>
                <a:lnTo>
                  <a:pt x="4656" y="394"/>
                </a:lnTo>
                <a:lnTo>
                  <a:pt x="4323" y="399"/>
                </a:lnTo>
                <a:lnTo>
                  <a:pt x="3998" y="410"/>
                </a:lnTo>
                <a:lnTo>
                  <a:pt x="3679" y="425"/>
                </a:lnTo>
                <a:lnTo>
                  <a:pt x="3367" y="446"/>
                </a:lnTo>
                <a:lnTo>
                  <a:pt x="3064" y="474"/>
                </a:lnTo>
                <a:lnTo>
                  <a:pt x="2768" y="505"/>
                </a:lnTo>
                <a:lnTo>
                  <a:pt x="2481" y="542"/>
                </a:lnTo>
                <a:lnTo>
                  <a:pt x="2199" y="584"/>
                </a:lnTo>
                <a:lnTo>
                  <a:pt x="1926" y="631"/>
                </a:lnTo>
                <a:lnTo>
                  <a:pt x="1659" y="683"/>
                </a:lnTo>
                <a:lnTo>
                  <a:pt x="1400" y="742"/>
                </a:lnTo>
                <a:lnTo>
                  <a:pt x="1147" y="805"/>
                </a:lnTo>
                <a:lnTo>
                  <a:pt x="904" y="873"/>
                </a:lnTo>
                <a:lnTo>
                  <a:pt x="667" y="946"/>
                </a:lnTo>
                <a:lnTo>
                  <a:pt x="437" y="1024"/>
                </a:lnTo>
                <a:lnTo>
                  <a:pt x="214" y="1109"/>
                </a:lnTo>
                <a:lnTo>
                  <a:pt x="0" y="1198"/>
                </a:lnTo>
                <a:lnTo>
                  <a:pt x="0" y="0"/>
                </a:lnTo>
              </a:path>
            </a:pathLst>
          </a:custGeom>
          <a:solidFill>
            <a:schemeClr val="accent1">
              <a:lumMod val="60000"/>
              <a:lumOff val="40000"/>
              <a:alpha val="63921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7" name="形状4"/>
          <p:cNvSpPr txBox="1"/>
          <p:nvPr/>
        </p:nvSpPr>
        <p:spPr>
          <a:xfrm>
            <a:off x="0" y="442868"/>
            <a:ext cx="12192000" cy="1315055"/>
          </a:xfrm>
          <a:custGeom>
            <a:avLst/>
            <a:gdLst/>
            <a:ahLst/>
            <a:cxnLst/>
            <a:rect l="l" t="t" r="r" b="b"/>
            <a:pathLst>
              <a:path w="5699" h="1029">
                <a:moveTo>
                  <a:pt x="4995" y="0"/>
                </a:moveTo>
                <a:lnTo>
                  <a:pt x="5344" y="3"/>
                </a:lnTo>
                <a:lnTo>
                  <a:pt x="5699" y="12"/>
                </a:lnTo>
                <a:lnTo>
                  <a:pt x="5699" y="43"/>
                </a:lnTo>
                <a:lnTo>
                  <a:pt x="5324" y="45"/>
                </a:lnTo>
                <a:lnTo>
                  <a:pt x="4959" y="52"/>
                </a:lnTo>
                <a:lnTo>
                  <a:pt x="4602" y="66"/>
                </a:lnTo>
                <a:lnTo>
                  <a:pt x="4254" y="85"/>
                </a:lnTo>
                <a:lnTo>
                  <a:pt x="3912" y="109"/>
                </a:lnTo>
                <a:lnTo>
                  <a:pt x="3580" y="139"/>
                </a:lnTo>
                <a:lnTo>
                  <a:pt x="3256" y="174"/>
                </a:lnTo>
                <a:lnTo>
                  <a:pt x="2939" y="214"/>
                </a:lnTo>
                <a:lnTo>
                  <a:pt x="2631" y="261"/>
                </a:lnTo>
                <a:lnTo>
                  <a:pt x="2331" y="313"/>
                </a:lnTo>
                <a:lnTo>
                  <a:pt x="2039" y="371"/>
                </a:lnTo>
                <a:lnTo>
                  <a:pt x="1757" y="433"/>
                </a:lnTo>
                <a:lnTo>
                  <a:pt x="1480" y="501"/>
                </a:lnTo>
                <a:lnTo>
                  <a:pt x="1214" y="576"/>
                </a:lnTo>
                <a:lnTo>
                  <a:pt x="954" y="654"/>
                </a:lnTo>
                <a:lnTo>
                  <a:pt x="703" y="740"/>
                </a:lnTo>
                <a:lnTo>
                  <a:pt x="461" y="830"/>
                </a:lnTo>
                <a:lnTo>
                  <a:pt x="226" y="926"/>
                </a:lnTo>
                <a:lnTo>
                  <a:pt x="0" y="1029"/>
                </a:lnTo>
                <a:lnTo>
                  <a:pt x="0" y="832"/>
                </a:lnTo>
                <a:lnTo>
                  <a:pt x="214" y="741"/>
                </a:lnTo>
                <a:lnTo>
                  <a:pt x="437" y="656"/>
                </a:lnTo>
                <a:lnTo>
                  <a:pt x="667" y="576"/>
                </a:lnTo>
                <a:lnTo>
                  <a:pt x="904" y="501"/>
                </a:lnTo>
                <a:lnTo>
                  <a:pt x="1147" y="432"/>
                </a:lnTo>
                <a:lnTo>
                  <a:pt x="1400" y="367"/>
                </a:lnTo>
                <a:lnTo>
                  <a:pt x="1659" y="308"/>
                </a:lnTo>
                <a:lnTo>
                  <a:pt x="1926" y="254"/>
                </a:lnTo>
                <a:lnTo>
                  <a:pt x="2199" y="205"/>
                </a:lnTo>
                <a:lnTo>
                  <a:pt x="2481" y="162"/>
                </a:lnTo>
                <a:lnTo>
                  <a:pt x="2768" y="123"/>
                </a:lnTo>
                <a:lnTo>
                  <a:pt x="3064" y="90"/>
                </a:lnTo>
                <a:lnTo>
                  <a:pt x="3367" y="62"/>
                </a:lnTo>
                <a:lnTo>
                  <a:pt x="3679" y="40"/>
                </a:lnTo>
                <a:lnTo>
                  <a:pt x="3998" y="21"/>
                </a:lnTo>
                <a:lnTo>
                  <a:pt x="4323" y="8"/>
                </a:lnTo>
                <a:lnTo>
                  <a:pt x="4656" y="2"/>
                </a:lnTo>
                <a:lnTo>
                  <a:pt x="4995" y="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sp>
        <p:nvSpPr>
          <p:cNvPr id="8" name="形状2"/>
          <p:cNvSpPr txBox="1"/>
          <p:nvPr/>
        </p:nvSpPr>
        <p:spPr>
          <a:xfrm>
            <a:off x="0" y="6235617"/>
            <a:ext cx="12192000" cy="622383"/>
          </a:xfrm>
          <a:custGeom>
            <a:avLst/>
            <a:gdLst/>
            <a:ahLst/>
            <a:cxnLst/>
            <a:rect l="l" t="t" r="r" b="b"/>
            <a:pathLst>
              <a:path w="5699" h="487">
                <a:moveTo>
                  <a:pt x="5699" y="0"/>
                </a:moveTo>
                <a:lnTo>
                  <a:pt x="5699" y="487"/>
                </a:lnTo>
                <a:lnTo>
                  <a:pt x="0" y="487"/>
                </a:lnTo>
                <a:lnTo>
                  <a:pt x="0" y="360"/>
                </a:lnTo>
                <a:lnTo>
                  <a:pt x="375" y="381"/>
                </a:lnTo>
                <a:lnTo>
                  <a:pt x="738" y="398"/>
                </a:lnTo>
                <a:lnTo>
                  <a:pt x="1095" y="410"/>
                </a:lnTo>
                <a:lnTo>
                  <a:pt x="1445" y="419"/>
                </a:lnTo>
                <a:lnTo>
                  <a:pt x="1787" y="423"/>
                </a:lnTo>
                <a:lnTo>
                  <a:pt x="2119" y="421"/>
                </a:lnTo>
                <a:lnTo>
                  <a:pt x="2443" y="416"/>
                </a:lnTo>
                <a:lnTo>
                  <a:pt x="2760" y="405"/>
                </a:lnTo>
                <a:lnTo>
                  <a:pt x="3068" y="391"/>
                </a:lnTo>
                <a:lnTo>
                  <a:pt x="3368" y="372"/>
                </a:lnTo>
                <a:lnTo>
                  <a:pt x="3658" y="348"/>
                </a:lnTo>
                <a:lnTo>
                  <a:pt x="3942" y="320"/>
                </a:lnTo>
                <a:lnTo>
                  <a:pt x="4217" y="289"/>
                </a:lnTo>
                <a:lnTo>
                  <a:pt x="4485" y="250"/>
                </a:lnTo>
                <a:lnTo>
                  <a:pt x="4745" y="210"/>
                </a:lnTo>
                <a:lnTo>
                  <a:pt x="4996" y="163"/>
                </a:lnTo>
                <a:lnTo>
                  <a:pt x="5238" y="113"/>
                </a:lnTo>
                <a:lnTo>
                  <a:pt x="5473" y="59"/>
                </a:lnTo>
                <a:lnTo>
                  <a:pt x="5699" y="0"/>
                </a:lnTo>
              </a:path>
            </a:pathLst>
          </a:custGeom>
          <a:solidFill>
            <a:schemeClr val="accent1">
              <a:lumMod val="60000"/>
              <a:lumOff val="40000"/>
              <a:alpha val="63921"/>
            </a:scheme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0" name="形状1"/>
          <p:cNvSpPr txBox="1"/>
          <p:nvPr/>
        </p:nvSpPr>
        <p:spPr>
          <a:xfrm>
            <a:off x="0" y="6054930"/>
            <a:ext cx="12192000" cy="742514"/>
          </a:xfrm>
          <a:custGeom>
            <a:avLst/>
            <a:gdLst/>
            <a:ahLst/>
            <a:cxnLst/>
            <a:rect l="l" t="t" r="r" b="b"/>
            <a:pathLst>
              <a:path w="5699" h="581">
                <a:moveTo>
                  <a:pt x="5699" y="0"/>
                </a:moveTo>
                <a:lnTo>
                  <a:pt x="5699" y="141"/>
                </a:lnTo>
                <a:lnTo>
                  <a:pt x="5473" y="202"/>
                </a:lnTo>
                <a:lnTo>
                  <a:pt x="5238" y="258"/>
                </a:lnTo>
                <a:lnTo>
                  <a:pt x="4996" y="310"/>
                </a:lnTo>
                <a:lnTo>
                  <a:pt x="4745" y="357"/>
                </a:lnTo>
                <a:lnTo>
                  <a:pt x="4485" y="399"/>
                </a:lnTo>
                <a:lnTo>
                  <a:pt x="4217" y="437"/>
                </a:lnTo>
                <a:lnTo>
                  <a:pt x="3942" y="470"/>
                </a:lnTo>
                <a:lnTo>
                  <a:pt x="3658" y="500"/>
                </a:lnTo>
                <a:lnTo>
                  <a:pt x="3368" y="524"/>
                </a:lnTo>
                <a:lnTo>
                  <a:pt x="3068" y="545"/>
                </a:lnTo>
                <a:lnTo>
                  <a:pt x="2760" y="561"/>
                </a:lnTo>
                <a:lnTo>
                  <a:pt x="2443" y="571"/>
                </a:lnTo>
                <a:lnTo>
                  <a:pt x="2119" y="578"/>
                </a:lnTo>
                <a:lnTo>
                  <a:pt x="1787" y="581"/>
                </a:lnTo>
                <a:lnTo>
                  <a:pt x="1445" y="580"/>
                </a:lnTo>
                <a:lnTo>
                  <a:pt x="1095" y="573"/>
                </a:lnTo>
                <a:lnTo>
                  <a:pt x="738" y="561"/>
                </a:lnTo>
                <a:lnTo>
                  <a:pt x="375" y="547"/>
                </a:lnTo>
                <a:lnTo>
                  <a:pt x="0" y="526"/>
                </a:lnTo>
                <a:lnTo>
                  <a:pt x="0" y="503"/>
                </a:lnTo>
                <a:lnTo>
                  <a:pt x="394" y="515"/>
                </a:lnTo>
                <a:lnTo>
                  <a:pt x="779" y="524"/>
                </a:lnTo>
                <a:lnTo>
                  <a:pt x="1155" y="527"/>
                </a:lnTo>
                <a:lnTo>
                  <a:pt x="1522" y="526"/>
                </a:lnTo>
                <a:lnTo>
                  <a:pt x="1879" y="519"/>
                </a:lnTo>
                <a:lnTo>
                  <a:pt x="2227" y="507"/>
                </a:lnTo>
                <a:lnTo>
                  <a:pt x="2567" y="491"/>
                </a:lnTo>
                <a:lnTo>
                  <a:pt x="2898" y="470"/>
                </a:lnTo>
                <a:lnTo>
                  <a:pt x="3218" y="446"/>
                </a:lnTo>
                <a:lnTo>
                  <a:pt x="3530" y="414"/>
                </a:lnTo>
                <a:lnTo>
                  <a:pt x="3832" y="380"/>
                </a:lnTo>
                <a:lnTo>
                  <a:pt x="4127" y="339"/>
                </a:lnTo>
                <a:lnTo>
                  <a:pt x="4412" y="294"/>
                </a:lnTo>
                <a:lnTo>
                  <a:pt x="4687" y="245"/>
                </a:lnTo>
                <a:lnTo>
                  <a:pt x="4954" y="192"/>
                </a:lnTo>
                <a:lnTo>
                  <a:pt x="5211" y="132"/>
                </a:lnTo>
                <a:lnTo>
                  <a:pt x="5459" y="68"/>
                </a:lnTo>
                <a:lnTo>
                  <a:pt x="5699" y="0"/>
                </a:lnTo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accent1">
                <a:alpha val="0"/>
              </a:schemeClr>
            </a:solidFill>
          </a:ln>
        </p:spPr>
        <p:txBody>
          <a:bodyPr anchor="ctr"/>
          <a:lstStyle/>
          <a:p>
            <a:pPr marL="0" algn="ctr"/>
            <a:endParaRPr/>
          </a:p>
        </p:txBody>
      </p:sp>
      <p:sp>
        <p:nvSpPr>
          <p:cNvPr id="11" name="文本1"/>
          <p:cNvSpPr txBox="1"/>
          <p:nvPr/>
        </p:nvSpPr>
        <p:spPr>
          <a:xfrm>
            <a:off x="2552116" y="1904479"/>
            <a:ext cx="8414627" cy="247257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6600"/>
              </a:lnSpc>
            </a:pPr>
            <a:r>
              <a:rPr lang="zh-CN" altLang="en-US" sz="115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幼圆"/>
                <a:ea typeface="幼圆"/>
              </a:rPr>
              <a:t>感</a:t>
            </a:r>
            <a:r>
              <a:rPr lang="zh-CN" altLang="en-US" sz="66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幼圆"/>
                <a:ea typeface="幼圆"/>
              </a:rPr>
              <a:t> </a:t>
            </a:r>
            <a:r>
              <a:rPr lang="zh-CN" altLang="en-US" sz="11500" b="1" i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幼圆"/>
                <a:ea typeface="幼圆"/>
              </a:rPr>
              <a:t>谢</a:t>
            </a:r>
            <a:r>
              <a:rPr lang="zh-CN" altLang="en-US" sz="6600" b="1" i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幼圆"/>
                <a:ea typeface="幼圆"/>
              </a:rPr>
              <a:t> </a:t>
            </a:r>
            <a:r>
              <a:rPr lang="zh-CN" altLang="en-US" sz="11500" b="1" i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幼圆"/>
                <a:ea typeface="幼圆"/>
              </a:rPr>
              <a:t>聆</a:t>
            </a:r>
            <a:r>
              <a:rPr lang="zh-CN" altLang="en-US" sz="6600" b="1" i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幼圆"/>
                <a:ea typeface="幼圆"/>
              </a:rPr>
              <a:t> </a:t>
            </a:r>
            <a:r>
              <a:rPr lang="zh-CN" altLang="en-US" sz="11500" b="1" i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幼圆"/>
                <a:ea typeface="幼圆"/>
              </a:rPr>
              <a:t>听</a:t>
            </a:r>
            <a:endParaRPr lang="zh-CN" altLang="en-US" sz="11500" b="1" i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  <a:reflection blurRad="6350" stA="55000" endA="300" endPos="45500" dir="5400000" sy="-100000" algn="bl" rotWithShape="0"/>
              </a:effectLst>
              <a:latin typeface="幼圆"/>
              <a:ea typeface="幼圆"/>
            </a:endParaRPr>
          </a:p>
        </p:txBody>
      </p:sp>
    </p:spTree>
    <p:extLst>
      <p:ext uri="{BB962C8B-B14F-4D97-AF65-F5344CB8AC3E}">
        <p14:creationId xmlns:p14="http://schemas.microsoft.com/office/powerpoint/2010/main" val="35663481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pic>
        <p:nvPicPr>
          <p:cNvPr id="4" name="ea5544672e77d5a29cc11c2e322e17c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4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5571" y="1000884"/>
            <a:ext cx="9865440" cy="5590416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265667" y="354553"/>
            <a:ext cx="8475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活动一：“解秘”水果催熟记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58338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5667" y="354553"/>
            <a:ext cx="8475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初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识乙烯</a:t>
            </a:r>
            <a:r>
              <a:rPr lang="en-US" altLang="zh-CN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—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乙烯的物理性质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01054314"/>
              </p:ext>
            </p:extLst>
          </p:nvPr>
        </p:nvGraphicFramePr>
        <p:xfrm>
          <a:off x="649398" y="1535017"/>
          <a:ext cx="10800000" cy="1834515"/>
        </p:xfrm>
        <a:graphic>
          <a:graphicData uri="http://schemas.openxmlformats.org/drawingml/2006/table">
            <a:tbl>
              <a:tblPr firstRow="1" firstCol="1" bandRow="1"/>
              <a:tblGrid>
                <a:gridCol w="1620000">
                  <a:extLst>
                    <a:ext uri="{9D8B030D-6E8A-4147-A177-3AD203B41FA5}">
                      <a16:colId xmlns:a16="http://schemas.microsoft.com/office/drawing/2014/main" val="2757782812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60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688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分子式</a:t>
                      </a:r>
                      <a:endParaRPr lang="zh-CN" sz="28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颜色</a:t>
                      </a: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气味</a:t>
                      </a:r>
                      <a:endParaRPr lang="zh-CN" sz="28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状态</a:t>
                      </a:r>
                      <a:endParaRPr lang="zh-CN" sz="28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密度</a:t>
                      </a:r>
                      <a:endParaRPr lang="zh-CN" sz="28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溶解性</a:t>
                      </a:r>
                      <a:endParaRPr lang="zh-CN" sz="2800" b="1" kern="100" dirty="0"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01115"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sz="226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sz="226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sz="226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endParaRPr lang="zh-CN" sz="226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____</a:t>
                      </a:r>
                      <a:r>
                        <a:rPr lang="en-US" sz="2400" u="none" kern="100" baseline="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_</a:t>
                      </a:r>
                      <a:r>
                        <a:rPr lang="zh-CN" altLang="en-US" sz="24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于</a:t>
                      </a:r>
                      <a:r>
                        <a:rPr lang="zh-CN" altLang="zh-CN" sz="24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空气</a:t>
                      </a:r>
                      <a:endParaRPr lang="en-US" sz="2400" kern="100" dirty="0" smtClean="0">
                        <a:effectLst/>
                        <a:latin typeface="Times New Roman" panose="02020603050405020304" pitchFamily="18" charset="0"/>
                        <a:ea typeface="微软雅黑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[M(C</a:t>
                      </a:r>
                      <a:r>
                        <a:rPr lang="en-US" altLang="zh-CN" sz="2000" kern="100" baseline="-250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altLang="zh-CN" sz="2000" kern="100" baseline="-250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=28g·mol</a:t>
                      </a:r>
                      <a:r>
                        <a:rPr lang="en-US" altLang="zh-CN" sz="2000" kern="100" baseline="300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-1</a:t>
                      </a:r>
                      <a:r>
                        <a:rPr lang="en-US" altLang="zh-CN" sz="20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]</a:t>
                      </a:r>
                      <a:endParaRPr lang="zh-CN" sz="20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5000"/>
                        </a:lnSpc>
                      </a:pP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_____</a:t>
                      </a:r>
                      <a:r>
                        <a:rPr lang="zh-CN" sz="2400" kern="100" dirty="0">
                          <a:effectLst/>
                          <a:latin typeface="Times New Roman" panose="02020603050405020304" pitchFamily="18" charset="0"/>
                          <a:ea typeface="微软雅黑"/>
                          <a:cs typeface="Times New Roman" panose="02020603050405020304" pitchFamily="18" charset="0"/>
                        </a:rPr>
                        <a:t>溶于水</a:t>
                      </a:r>
                      <a:endParaRPr lang="zh-CN" sz="24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2633572" y="2391718"/>
            <a:ext cx="854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无色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60291" y="2391717"/>
            <a:ext cx="15247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稍有气味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869398" y="2391716"/>
            <a:ext cx="854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气体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38194" y="2206052"/>
            <a:ext cx="8547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略小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61712" y="2452274"/>
            <a:ext cx="5196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600" b="1" dirty="0" smtClean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难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22698" y="2391715"/>
            <a:ext cx="9060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</a:t>
            </a:r>
            <a:r>
              <a:rPr lang="en-US" altLang="zh-CN" sz="26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6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</a:t>
            </a:r>
            <a:r>
              <a:rPr lang="en-US" altLang="zh-CN" sz="2600" b="1" baseline="-250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endParaRPr lang="zh-CN" altLang="en-US" baseline="-250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3" name="组合1"/>
          <p:cNvGrpSpPr/>
          <p:nvPr/>
        </p:nvGrpSpPr>
        <p:grpSpPr>
          <a:xfrm>
            <a:off x="649398" y="3703782"/>
            <a:ext cx="6784465" cy="794575"/>
            <a:chOff x="0" y="0"/>
            <a:chExt cx="8944903" cy="794575"/>
          </a:xfrm>
        </p:grpSpPr>
        <p:sp>
          <p:nvSpPr>
            <p:cNvPr id="14" name="形状2"/>
            <p:cNvSpPr txBox="1"/>
            <p:nvPr/>
          </p:nvSpPr>
          <p:spPr>
            <a:xfrm>
              <a:off x="0" y="0"/>
              <a:ext cx="6658534" cy="727765"/>
            </a:xfrm>
            <a:prstGeom prst="roundRect">
              <a:avLst/>
            </a:prstGeom>
            <a:solidFill>
              <a:srgbClr val="0070C0">
                <a:alpha val="100000"/>
              </a:srgbClr>
            </a:solidFill>
            <a:ln w="31750">
              <a:solidFill>
                <a:srgbClr val="D9D9D9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127000" dist="63500" dir="2700000" rotWithShape="0">
                <a:srgbClr val="595959">
                  <a:alpha val="49019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  <p:sp>
          <p:nvSpPr>
            <p:cNvPr id="15" name="形状3"/>
            <p:cNvSpPr txBox="1"/>
            <p:nvPr/>
          </p:nvSpPr>
          <p:spPr>
            <a:xfrm>
              <a:off x="133463" y="55872"/>
              <a:ext cx="8811440" cy="738703"/>
            </a:xfrm>
            <a:prstGeom prst="roundRect">
              <a:avLst/>
            </a:prstGeom>
            <a:solidFill>
              <a:srgbClr val="F2F2F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76200" dist="38100" dir="13500000" rotWithShape="0">
                <a:srgbClr val="595959">
                  <a:alpha val="63921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</p:grpSp>
      <p:sp>
        <p:nvSpPr>
          <p:cNvPr id="16" name="文本1"/>
          <p:cNvSpPr txBox="1"/>
          <p:nvPr/>
        </p:nvSpPr>
        <p:spPr>
          <a:xfrm>
            <a:off x="840317" y="3938283"/>
            <a:ext cx="1133817" cy="436012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zh-CN" altLang="en-US" sz="2800" i="0" dirty="0">
                <a:solidFill>
                  <a:srgbClr val="0070C0">
                    <a:alpha val="100000"/>
                  </a:srgb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思考</a:t>
            </a:r>
          </a:p>
        </p:txBody>
      </p:sp>
      <p:sp>
        <p:nvSpPr>
          <p:cNvPr id="17" name="形状1"/>
          <p:cNvSpPr txBox="1"/>
          <p:nvPr/>
        </p:nvSpPr>
        <p:spPr>
          <a:xfrm flipH="1">
            <a:off x="1967783" y="3887026"/>
            <a:ext cx="6351" cy="4898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algn="ctr"/>
            <a:endParaRPr/>
          </a:p>
        </p:txBody>
      </p:sp>
      <p:sp>
        <p:nvSpPr>
          <p:cNvPr id="18" name="文本2"/>
          <p:cNvSpPr txBox="1"/>
          <p:nvPr/>
        </p:nvSpPr>
        <p:spPr>
          <a:xfrm>
            <a:off x="1957575" y="3845117"/>
            <a:ext cx="5374748" cy="586430"/>
          </a:xfrm>
          <a:prstGeom prst="rect">
            <a:avLst/>
          </a:prstGeom>
          <a:noFill/>
        </p:spPr>
        <p:txBody>
          <a:bodyPr anchor="t"/>
          <a:lstStyle/>
          <a:p>
            <a:pPr>
              <a:lnSpc>
                <a:spcPts val="4000"/>
              </a:lnSpc>
            </a:pPr>
            <a:r>
              <a:rPr lang="zh-CN" altLang="en-US" sz="2800" dirty="0" smtClean="0"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实验室用什么方法</a:t>
            </a:r>
            <a:r>
              <a:rPr lang="zh-CN" altLang="en-US" sz="2800" dirty="0"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收集乙烯气体？</a:t>
            </a:r>
            <a:endParaRPr lang="zh-CN" altLang="en-US" sz="2800" i="0" dirty="0"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014800" y="3479363"/>
            <a:ext cx="3614919" cy="1363245"/>
            <a:chOff x="8014800" y="3479363"/>
            <a:chExt cx="3614919" cy="1363245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111026">
              <a:off x="8014800" y="3479363"/>
              <a:ext cx="694307" cy="870112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/>
          </p:nvSpPr>
          <p:spPr>
            <a:xfrm>
              <a:off x="8213399" y="4319388"/>
              <a:ext cx="34163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rgbClr val="7030A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不能使用排空气</a:t>
              </a:r>
              <a:r>
                <a:rPr lang="zh-CN" altLang="en-US" sz="2800" b="1" dirty="0" smtClean="0">
                  <a:solidFill>
                    <a:srgbClr val="7030A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法！</a:t>
              </a:r>
              <a:endParaRPr lang="zh-CN" altLang="en-US" sz="2800" b="1" dirty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76828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46" y="1183088"/>
            <a:ext cx="5066038" cy="506603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 rot="20124744">
            <a:off x="1609793" y="2148378"/>
            <a:ext cx="1723549" cy="3231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zh-CN" altLang="en-US" sz="15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硅藻土，高锰酸钾</a:t>
            </a:r>
            <a:endParaRPr lang="zh-CN" altLang="en-US" sz="15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20124744">
            <a:off x="1923917" y="2467132"/>
            <a:ext cx="954107" cy="32316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5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乙烯气体</a:t>
            </a:r>
            <a:endParaRPr lang="zh-CN" altLang="en-US" sz="15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5586442" y="1183088"/>
            <a:ext cx="3082698" cy="5066038"/>
            <a:chOff x="5592076" y="1057348"/>
            <a:chExt cx="3082698" cy="5066038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75" t="11352" r="38987" b="43327"/>
            <a:stretch/>
          </p:blipFill>
          <p:spPr>
            <a:xfrm>
              <a:off x="5592076" y="1057348"/>
              <a:ext cx="3066915" cy="260331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076" y="4004929"/>
              <a:ext cx="3082698" cy="211845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>
            <p:custDataLst>
              <p:tags r:id="rId1"/>
            </p:custDataLst>
          </p:nvPr>
        </p:nvSpPr>
        <p:spPr>
          <a:xfrm>
            <a:off x="265668" y="354553"/>
            <a:ext cx="6103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活动二：</a:t>
            </a:r>
            <a:r>
              <a:rPr lang="en-US" altLang="zh-CN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“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探秘”水果保鲜剂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8787398" y="2628716"/>
            <a:ext cx="3145268" cy="1754326"/>
            <a:chOff x="8977225" y="1356695"/>
            <a:chExt cx="3145268" cy="1754326"/>
          </a:xfrm>
        </p:grpSpPr>
        <p:grpSp>
          <p:nvGrpSpPr>
            <p:cNvPr id="11" name="组合 10"/>
            <p:cNvGrpSpPr/>
            <p:nvPr/>
          </p:nvGrpSpPr>
          <p:grpSpPr>
            <a:xfrm>
              <a:off x="8977225" y="1793525"/>
              <a:ext cx="923729" cy="896198"/>
              <a:chOff x="372176" y="2846168"/>
              <a:chExt cx="1889667" cy="1776895"/>
            </a:xfrm>
          </p:grpSpPr>
          <p:grpSp>
            <p:nvGrpSpPr>
              <p:cNvPr id="12" name="组合3"/>
              <p:cNvGrpSpPr/>
              <p:nvPr/>
            </p:nvGrpSpPr>
            <p:grpSpPr>
              <a:xfrm>
                <a:off x="372176" y="2846170"/>
                <a:ext cx="1889667" cy="1776893"/>
                <a:chOff x="0" y="0"/>
                <a:chExt cx="1889667" cy="1776893"/>
              </a:xfrm>
            </p:grpSpPr>
            <p:sp>
              <p:nvSpPr>
                <p:cNvPr id="14" name="形状5"/>
                <p:cNvSpPr txBox="1"/>
                <p:nvPr/>
              </p:nvSpPr>
              <p:spPr>
                <a:xfrm>
                  <a:off x="0" y="0"/>
                  <a:ext cx="1889667" cy="1776893"/>
                </a:xfrm>
                <a:prstGeom prst="ellipse">
                  <a:avLst/>
                </a:prstGeom>
                <a:solidFill>
                  <a:srgbClr val="BFBFBF">
                    <a:alpha val="100000"/>
                  </a:srgbClr>
                </a:solidFill>
                <a:ln w="9525">
                  <a:solidFill>
                    <a:srgbClr val="FFFFFF">
                      <a:alpha val="0"/>
                    </a:srgbClr>
                  </a:solidFill>
                </a:ln>
              </p:spPr>
              <p:txBody>
                <a:bodyPr anchor="ctr"/>
                <a:lstStyle/>
                <a:p>
                  <a:pPr marL="0" algn="ctr"/>
                  <a:endParaRPr/>
                </a:p>
              </p:txBody>
            </p:sp>
            <p:sp>
              <p:nvSpPr>
                <p:cNvPr id="15" name="形状6"/>
                <p:cNvSpPr txBox="1"/>
                <p:nvPr/>
              </p:nvSpPr>
              <p:spPr>
                <a:xfrm>
                  <a:off x="259974" y="244457"/>
                  <a:ext cx="1369719" cy="1287976"/>
                </a:xfrm>
                <a:prstGeom prst="ellipse">
                  <a:avLst/>
                </a:prstGeom>
                <a:solidFill>
                  <a:srgbClr val="4472C4">
                    <a:alpha val="100000"/>
                  </a:srgbClr>
                </a:solidFill>
                <a:ln w="31750">
                  <a:solidFill>
                    <a:srgbClr val="BFBFBF">
                      <a:alpha val="100000"/>
                    </a:srgbClr>
                  </a:solidFill>
                  <a:prstDash val="solid"/>
                  <a:headEnd type="none" w="med" len="med"/>
                  <a:tailEnd type="none" w="med" len="med"/>
                </a:ln>
                <a:effectLst>
                  <a:outerShdw blurRad="127000" dist="63500" dir="2700000" rotWithShape="0">
                    <a:srgbClr val="203864">
                      <a:alpha val="85098"/>
                    </a:srgbClr>
                  </a:outerShdw>
                </a:effectLst>
              </p:spPr>
              <p:txBody>
                <a:bodyPr anchor="ctr"/>
                <a:lstStyle/>
                <a:p>
                  <a:pPr marL="0" algn="ctr"/>
                  <a:endParaRPr/>
                </a:p>
              </p:txBody>
            </p:sp>
            <p:sp>
              <p:nvSpPr>
                <p:cNvPr id="16" name="形状7"/>
                <p:cNvSpPr txBox="1"/>
                <p:nvPr/>
              </p:nvSpPr>
              <p:spPr>
                <a:xfrm>
                  <a:off x="369496" y="347443"/>
                  <a:ext cx="1150680" cy="1082008"/>
                </a:xfrm>
                <a:prstGeom prst="octagon">
                  <a:avLst/>
                </a:prstGeom>
                <a:solidFill>
                  <a:srgbClr val="F2F2F2">
                    <a:alpha val="100000"/>
                  </a:srgbClr>
                </a:solidFill>
                <a:ln w="9525">
                  <a:solidFill>
                    <a:srgbClr val="FFFFFF">
                      <a:alpha val="0"/>
                    </a:srgbClr>
                  </a:solidFill>
                </a:ln>
                <a:effectLst>
                  <a:outerShdw blurRad="76200" dist="38100" dir="13500000" rotWithShape="0">
                    <a:srgbClr val="203864">
                      <a:alpha val="63921"/>
                    </a:srgbClr>
                  </a:outerShdw>
                </a:effectLst>
              </p:spPr>
              <p:txBody>
                <a:bodyPr anchor="ctr"/>
                <a:lstStyle/>
                <a:p>
                  <a:pPr marL="0" algn="ctr"/>
                  <a:endParaRPr/>
                </a:p>
              </p:txBody>
            </p:sp>
          </p:grpSp>
          <p:sp>
            <p:nvSpPr>
              <p:cNvPr id="13" name="矩形 12"/>
              <p:cNvSpPr/>
              <p:nvPr/>
            </p:nvSpPr>
            <p:spPr>
              <a:xfrm>
                <a:off x="829247" y="2846168"/>
                <a:ext cx="745242" cy="120379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4800" b="1" dirty="0" smtClean="0">
                    <a:solidFill>
                      <a:srgbClr val="C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cs typeface="Times New Roman" panose="02020603050405020304" pitchFamily="18" charset="0"/>
                  </a:rPr>
                  <a:t>?</a:t>
                </a:r>
                <a:endParaRPr lang="en-US" altLang="zh-CN" sz="4400" b="1" dirty="0">
                  <a:solidFill>
                    <a:srgbClr val="C0000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矩形 22"/>
            <p:cNvSpPr/>
            <p:nvPr/>
          </p:nvSpPr>
          <p:spPr>
            <a:xfrm>
              <a:off x="9816681" y="1356695"/>
              <a:ext cx="230581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3600" b="1" dirty="0" smtClean="0">
                  <a:solidFill>
                    <a:srgbClr val="7030A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智商</a:t>
              </a:r>
              <a:r>
                <a:rPr lang="zh-CN" altLang="en-US" sz="3600" b="1" dirty="0">
                  <a:solidFill>
                    <a:srgbClr val="7030A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税？</a:t>
              </a:r>
              <a:endParaRPr lang="en-US" altLang="zh-CN" sz="3600" b="1" dirty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3600" b="1" dirty="0" smtClean="0">
                  <a:solidFill>
                    <a:srgbClr val="7030A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货真价实？</a:t>
              </a:r>
              <a:endParaRPr lang="en-US" altLang="zh-CN" sz="3600" b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2685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420630" y="2380328"/>
            <a:ext cx="11808476" cy="2620314"/>
            <a:chOff x="420630" y="2380328"/>
            <a:chExt cx="11808476" cy="2620314"/>
          </a:xfrm>
        </p:grpSpPr>
        <p:grpSp>
          <p:nvGrpSpPr>
            <p:cNvPr id="10" name="组合 9"/>
            <p:cNvGrpSpPr/>
            <p:nvPr/>
          </p:nvGrpSpPr>
          <p:grpSpPr>
            <a:xfrm>
              <a:off x="8401208" y="2380328"/>
              <a:ext cx="3827898" cy="2620314"/>
              <a:chOff x="377910" y="2579433"/>
              <a:chExt cx="4882802" cy="3161848"/>
            </a:xfrm>
          </p:grpSpPr>
          <p:pic>
            <p:nvPicPr>
              <p:cNvPr id="11" name="Picture 2" descr="乙烯通入酸性高锰酸钾是什么反应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910" y="2579433"/>
                <a:ext cx="4882802" cy="31618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图片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99736" y="5206236"/>
                <a:ext cx="990651" cy="448451"/>
              </a:xfrm>
              <a:prstGeom prst="rect">
                <a:avLst/>
              </a:prstGeom>
            </p:spPr>
          </p:pic>
        </p:grpSp>
        <p:sp>
          <p:nvSpPr>
            <p:cNvPr id="2" name="矩形 1"/>
            <p:cNvSpPr/>
            <p:nvPr/>
          </p:nvSpPr>
          <p:spPr>
            <a:xfrm>
              <a:off x="420630" y="2567351"/>
              <a:ext cx="59298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latin typeface="微软雅黑"/>
                  <a:ea typeface="微软雅黑"/>
                </a:rPr>
                <a:t>实验现象：</a:t>
              </a:r>
              <a:r>
                <a:rPr lang="zh-CN" altLang="en-US" sz="2800" dirty="0">
                  <a:latin typeface="微软雅黑"/>
                  <a:ea typeface="微软雅黑"/>
                </a:rPr>
                <a:t>酸性</a:t>
              </a:r>
              <a:r>
                <a:rPr lang="zh-CN" altLang="en-US" sz="2800" dirty="0">
                  <a:solidFill>
                    <a:srgbClr val="FF65FF"/>
                  </a:solidFill>
                  <a:latin typeface="微软雅黑"/>
                  <a:ea typeface="微软雅黑"/>
                </a:rPr>
                <a:t>高锰酸钾</a:t>
              </a:r>
              <a:r>
                <a:rPr lang="zh-CN" altLang="en-US" sz="2800" dirty="0">
                  <a:latin typeface="微软雅黑"/>
                  <a:ea typeface="微软雅黑"/>
                </a:rPr>
                <a:t>溶液褪色。</a:t>
              </a:r>
            </a:p>
          </p:txBody>
        </p:sp>
      </p:grpSp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429765" y="1058785"/>
            <a:ext cx="10983205" cy="1375714"/>
            <a:chOff x="5972" y="12986"/>
            <a:chExt cx="7178324" cy="751691"/>
          </a:xfrm>
        </p:grpSpPr>
        <p:sp>
          <p:nvSpPr>
            <p:cNvPr id="5" name="形状3"/>
            <p:cNvSpPr txBox="1"/>
            <p:nvPr/>
          </p:nvSpPr>
          <p:spPr>
            <a:xfrm>
              <a:off x="5972" y="37033"/>
              <a:ext cx="7166061" cy="69911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595959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anchor="ctr"/>
            <a:lstStyle/>
            <a:p>
              <a:pPr marL="0" algn="ctr">
                <a:lnSpc>
                  <a:spcPct val="150000"/>
                </a:lnSpc>
              </a:pPr>
              <a:endParaRPr/>
            </a:p>
          </p:txBody>
        </p:sp>
        <p:sp>
          <p:nvSpPr>
            <p:cNvPr id="6" name="文本4"/>
            <p:cNvSpPr txBox="1"/>
            <p:nvPr/>
          </p:nvSpPr>
          <p:spPr>
            <a:xfrm>
              <a:off x="12263" y="12986"/>
              <a:ext cx="7172033" cy="751691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实验探究：</a:t>
              </a:r>
              <a:r>
                <a:rPr lang="zh-CN" altLang="en-US" sz="2800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向盛有乙烯气体的试管中滴加</a:t>
              </a:r>
              <a:r>
                <a:rPr lang="en-US" altLang="zh-CN" sz="2800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2 mL</a:t>
              </a:r>
              <a:r>
                <a:rPr lang="zh-CN" altLang="en-US" sz="2800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酸性高锰酸钾溶液，震荡试管，观察并记录实验现象</a:t>
              </a:r>
              <a:r>
                <a:rPr lang="zh-CN" altLang="en-US" sz="2800" dirty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。</a:t>
              </a:r>
              <a:endParaRPr lang="zh-CN" altLang="en-US" sz="2800" baseline="30000" dirty="0">
                <a:solidFill>
                  <a:srgbClr val="7030A0">
                    <a:alpha val="100000"/>
                  </a:srgbClr>
                </a:solidFill>
                <a:latin typeface="微软雅黑"/>
                <a:ea typeface="微软雅黑"/>
              </a:endParaRPr>
            </a:p>
          </p:txBody>
        </p:sp>
      </p:grpSp>
      <p:sp>
        <p:nvSpPr>
          <p:cNvPr id="13" name="矩形 12"/>
          <p:cNvSpPr/>
          <p:nvPr/>
        </p:nvSpPr>
        <p:spPr>
          <a:xfrm>
            <a:off x="429675" y="3234257"/>
            <a:ext cx="88024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latin typeface="微软雅黑"/>
                <a:ea typeface="微软雅黑"/>
              </a:rPr>
              <a:t>实验</a:t>
            </a:r>
            <a:r>
              <a:rPr lang="zh-CN" altLang="en-US" sz="2800" b="1" dirty="0">
                <a:latin typeface="微软雅黑"/>
                <a:ea typeface="微软雅黑"/>
              </a:rPr>
              <a:t>结论</a:t>
            </a:r>
            <a:r>
              <a:rPr lang="zh-CN" altLang="en-US" sz="2800" b="1" dirty="0" smtClean="0">
                <a:latin typeface="微软雅黑"/>
                <a:ea typeface="微软雅黑"/>
              </a:rPr>
              <a:t>：</a:t>
            </a:r>
            <a:r>
              <a:rPr lang="zh-CN" altLang="en-US" sz="2800" dirty="0" smtClean="0">
                <a:latin typeface="微软雅黑"/>
                <a:ea typeface="微软雅黑"/>
              </a:rPr>
              <a:t>乙烯具有</a:t>
            </a:r>
            <a:r>
              <a:rPr lang="zh-CN" altLang="en-US" sz="2800" dirty="0" smtClean="0">
                <a:solidFill>
                  <a:srgbClr val="C00000"/>
                </a:solidFill>
                <a:latin typeface="微软雅黑"/>
                <a:ea typeface="微软雅黑"/>
              </a:rPr>
              <a:t>还原性</a:t>
            </a:r>
            <a:r>
              <a:rPr lang="zh-CN" altLang="en-US" sz="2800" dirty="0" smtClean="0">
                <a:latin typeface="微软雅黑"/>
                <a:ea typeface="微软雅黑"/>
              </a:rPr>
              <a:t>，易被</a:t>
            </a:r>
            <a:r>
              <a:rPr lang="zh-CN" altLang="en-US" sz="2800" dirty="0">
                <a:latin typeface="微软雅黑"/>
                <a:ea typeface="微软雅黑"/>
              </a:rPr>
              <a:t>酸性</a:t>
            </a:r>
            <a:r>
              <a:rPr lang="zh-CN" altLang="en-US" sz="2800" dirty="0" smtClean="0">
                <a:latin typeface="微软雅黑"/>
                <a:ea typeface="微软雅黑"/>
              </a:rPr>
              <a:t>高锰酸钾氧化。</a:t>
            </a:r>
            <a:endParaRPr lang="zh-CN" altLang="en-US" sz="2800" dirty="0">
              <a:latin typeface="微软雅黑"/>
              <a:ea typeface="微软雅黑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20630" y="3903752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微软雅黑"/>
                <a:ea typeface="微软雅黑"/>
              </a:rPr>
              <a:t>氧化</a:t>
            </a:r>
            <a:r>
              <a:rPr lang="zh-CN" altLang="en-US" sz="2800" b="1" dirty="0" smtClean="0">
                <a:latin typeface="微软雅黑"/>
                <a:ea typeface="微软雅黑"/>
              </a:rPr>
              <a:t>产物的验证：</a:t>
            </a:r>
            <a:endParaRPr lang="zh-CN" altLang="en-US" sz="2800" b="1" dirty="0">
              <a:latin typeface="微软雅黑"/>
              <a:ea typeface="微软雅黑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148841" y="3721223"/>
            <a:ext cx="3570229" cy="1669964"/>
            <a:chOff x="5139215" y="3594837"/>
            <a:chExt cx="3570229" cy="1669964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39215" y="3594837"/>
              <a:ext cx="3570229" cy="244747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1123060" flipH="1">
              <a:off x="7518624" y="3924748"/>
              <a:ext cx="718367" cy="7254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5967945" y="4649248"/>
              <a:ext cx="2571538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400" b="1" dirty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生成</a:t>
              </a:r>
              <a:r>
                <a:rPr lang="en-US" altLang="zh-CN" sz="3400" b="1" dirty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CO</a:t>
              </a:r>
              <a:r>
                <a:rPr lang="en-US" altLang="zh-CN" sz="3400" b="1" baseline="-25000" dirty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3400" b="1" dirty="0">
                  <a:solidFill>
                    <a:srgbClr val="C00000"/>
                  </a:solidFill>
                  <a:latin typeface="华文行楷" panose="02010800040101010101" pitchFamily="2" charset="-122"/>
                  <a:ea typeface="华文行楷" panose="02010800040101010101" pitchFamily="2" charset="-122"/>
                  <a:cs typeface="Times New Roman" panose="02020603050405020304" pitchFamily="18" charset="0"/>
                </a:rPr>
                <a:t>气体</a:t>
              </a:r>
            </a:p>
          </p:txBody>
        </p:sp>
      </p:grpSp>
      <p:sp>
        <p:nvSpPr>
          <p:cNvPr id="32" name="文本框 31"/>
          <p:cNvSpPr txBox="1"/>
          <p:nvPr>
            <p:custDataLst>
              <p:tags r:id="rId1"/>
            </p:custDataLst>
          </p:nvPr>
        </p:nvSpPr>
        <p:spPr>
          <a:xfrm>
            <a:off x="265668" y="354553"/>
            <a:ext cx="6258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活动二：</a:t>
            </a:r>
            <a:r>
              <a:rPr lang="en-US" altLang="zh-CN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“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探秘”水果保鲜剂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442417" y="4377041"/>
            <a:ext cx="4949423" cy="2300765"/>
            <a:chOff x="1442417" y="4377041"/>
            <a:chExt cx="4949423" cy="2300765"/>
          </a:xfrm>
        </p:grpSpPr>
        <p:grpSp>
          <p:nvGrpSpPr>
            <p:cNvPr id="8" name="组合 7"/>
            <p:cNvGrpSpPr/>
            <p:nvPr/>
          </p:nvGrpSpPr>
          <p:grpSpPr>
            <a:xfrm>
              <a:off x="2106497" y="4377041"/>
              <a:ext cx="2799722" cy="2300765"/>
              <a:chOff x="2255081" y="4557235"/>
              <a:chExt cx="2454703" cy="2042279"/>
            </a:xfrm>
          </p:grpSpPr>
          <p:grpSp>
            <p:nvGrpSpPr>
              <p:cNvPr id="23" name="组合 22"/>
              <p:cNvGrpSpPr>
                <a:grpSpLocks noChangeAspect="1"/>
              </p:cNvGrpSpPr>
              <p:nvPr/>
            </p:nvGrpSpPr>
            <p:grpSpPr>
              <a:xfrm>
                <a:off x="2255081" y="4755896"/>
                <a:ext cx="1660695" cy="1843618"/>
                <a:chOff x="9767731" y="4420787"/>
                <a:chExt cx="1853021" cy="2057129"/>
              </a:xfrm>
            </p:grpSpPr>
            <p:pic>
              <p:nvPicPr>
                <p:cNvPr id="33" name="图片 32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077905" y="4420787"/>
                  <a:ext cx="1542847" cy="2057129"/>
                </a:xfrm>
                <a:prstGeom prst="rect">
                  <a:avLst/>
                </a:prstGeom>
              </p:spPr>
            </p:pic>
            <p:pic>
              <p:nvPicPr>
                <p:cNvPr id="34" name="图片 33"/>
                <p:cNvPicPr>
                  <a:picLocks noChangeAspect="1"/>
                </p:cNvPicPr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767731" y="5661560"/>
                  <a:ext cx="790488" cy="476274"/>
                </a:xfrm>
                <a:prstGeom prst="rect">
                  <a:avLst/>
                </a:prstGeom>
              </p:spPr>
            </p:pic>
          </p:grpSp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16012" y="4557235"/>
                <a:ext cx="893772" cy="1973377"/>
              </a:xfrm>
              <a:prstGeom prst="rect">
                <a:avLst/>
              </a:prstGeom>
            </p:spPr>
          </p:pic>
        </p:grpSp>
        <p:grpSp>
          <p:nvGrpSpPr>
            <p:cNvPr id="18" name="组合 17"/>
            <p:cNvGrpSpPr/>
            <p:nvPr/>
          </p:nvGrpSpPr>
          <p:grpSpPr>
            <a:xfrm>
              <a:off x="1442417" y="4456983"/>
              <a:ext cx="1147008" cy="400110"/>
              <a:chOff x="3267780" y="5300341"/>
              <a:chExt cx="1147008" cy="400110"/>
            </a:xfrm>
          </p:grpSpPr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flipV="1">
                <a:off x="3866806" y="5477048"/>
                <a:ext cx="547982" cy="103771"/>
              </a:xfrm>
              <a:prstGeom prst="rect">
                <a:avLst/>
              </a:prstGeom>
            </p:spPr>
          </p:pic>
          <p:sp>
            <p:nvSpPr>
              <p:cNvPr id="16" name="矩形 15"/>
              <p:cNvSpPr/>
              <p:nvPr/>
            </p:nvSpPr>
            <p:spPr>
              <a:xfrm>
                <a:off x="3267780" y="5300341"/>
                <a:ext cx="697627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/>
                <a:r>
                  <a:rPr lang="zh-CN" altLang="en-US" sz="2000" dirty="0" smtClean="0">
                    <a:latin typeface="微软雅黑"/>
                    <a:ea typeface="微软雅黑"/>
                  </a:rPr>
                  <a:t>乙烯</a:t>
                </a:r>
                <a:endParaRPr lang="zh-CN" altLang="en-US" sz="2000" dirty="0"/>
              </a:p>
            </p:txBody>
          </p:sp>
        </p:grpSp>
        <p:cxnSp>
          <p:nvCxnSpPr>
            <p:cNvPr id="17" name="直接连接符 16"/>
            <p:cNvCxnSpPr/>
            <p:nvPr/>
          </p:nvCxnSpPr>
          <p:spPr>
            <a:xfrm flipV="1">
              <a:off x="4732679" y="6225636"/>
              <a:ext cx="384186" cy="217618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4924772" y="5858224"/>
              <a:ext cx="146706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zh-CN" altLang="en-US" sz="2000" dirty="0" smtClean="0">
                  <a:latin typeface="微软雅黑"/>
                  <a:ea typeface="微软雅黑"/>
                </a:rPr>
                <a:t>澄清石灰水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091617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grpSp>
        <p:nvGrpSpPr>
          <p:cNvPr id="10" name="组合1"/>
          <p:cNvGrpSpPr/>
          <p:nvPr/>
        </p:nvGrpSpPr>
        <p:grpSpPr>
          <a:xfrm>
            <a:off x="389089" y="1053861"/>
            <a:ext cx="9640322" cy="850452"/>
            <a:chOff x="0" y="0"/>
            <a:chExt cx="9078430" cy="850452"/>
          </a:xfrm>
        </p:grpSpPr>
        <p:sp>
          <p:nvSpPr>
            <p:cNvPr id="11" name="形状2"/>
            <p:cNvSpPr txBox="1"/>
            <p:nvPr/>
          </p:nvSpPr>
          <p:spPr>
            <a:xfrm>
              <a:off x="0" y="0"/>
              <a:ext cx="9078430" cy="850452"/>
            </a:xfrm>
            <a:prstGeom prst="roundRect">
              <a:avLst/>
            </a:prstGeom>
            <a:solidFill>
              <a:srgbClr val="0070C0">
                <a:alpha val="100000"/>
              </a:srgbClr>
            </a:solidFill>
            <a:ln w="31750">
              <a:solidFill>
                <a:srgbClr val="D9D9D9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127000" dist="63500" dir="2700000" rotWithShape="0">
                <a:srgbClr val="595959">
                  <a:alpha val="49019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  <p:sp>
          <p:nvSpPr>
            <p:cNvPr id="12" name="形状3"/>
            <p:cNvSpPr txBox="1"/>
            <p:nvPr/>
          </p:nvSpPr>
          <p:spPr>
            <a:xfrm>
              <a:off x="133463" y="55872"/>
              <a:ext cx="8811440" cy="738703"/>
            </a:xfrm>
            <a:prstGeom prst="roundRect">
              <a:avLst/>
            </a:prstGeom>
            <a:solidFill>
              <a:srgbClr val="F2F2F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76200" dist="38100" dir="13500000" rotWithShape="0">
                <a:srgbClr val="595959">
                  <a:alpha val="63921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</p:grpSp>
      <p:sp>
        <p:nvSpPr>
          <p:cNvPr id="13" name="文本1"/>
          <p:cNvSpPr txBox="1"/>
          <p:nvPr/>
        </p:nvSpPr>
        <p:spPr>
          <a:xfrm>
            <a:off x="580008" y="1288362"/>
            <a:ext cx="1133817" cy="436012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zh-CN" altLang="en-US" sz="3200" i="0" dirty="0">
                <a:solidFill>
                  <a:srgbClr val="0070C0">
                    <a:alpha val="100000"/>
                  </a:srgb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思考</a:t>
            </a:r>
          </a:p>
        </p:txBody>
      </p:sp>
      <p:sp>
        <p:nvSpPr>
          <p:cNvPr id="14" name="形状1"/>
          <p:cNvSpPr txBox="1"/>
          <p:nvPr/>
        </p:nvSpPr>
        <p:spPr>
          <a:xfrm flipH="1">
            <a:off x="1707474" y="1237105"/>
            <a:ext cx="6351" cy="4898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algn="ctr"/>
            <a:endParaRPr/>
          </a:p>
        </p:txBody>
      </p:sp>
      <p:sp>
        <p:nvSpPr>
          <p:cNvPr id="15" name="文本2"/>
          <p:cNvSpPr txBox="1"/>
          <p:nvPr/>
        </p:nvSpPr>
        <p:spPr>
          <a:xfrm>
            <a:off x="1697266" y="1195196"/>
            <a:ext cx="8721234" cy="5864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3200" dirty="0"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</a:t>
            </a:r>
            <a:r>
              <a:rPr lang="zh-CN" altLang="en-US" sz="3200" dirty="0" smtClean="0"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用酸性高锰酸钾溶液鉴别乙烯与乙烷吗？</a:t>
            </a:r>
            <a:endParaRPr lang="zh-CN" altLang="en-US" sz="3200" i="0" dirty="0"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917424" y="2101860"/>
            <a:ext cx="4893117" cy="1094890"/>
            <a:chOff x="915514" y="2260746"/>
            <a:chExt cx="4893117" cy="1094890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5514" y="2431934"/>
              <a:ext cx="812842" cy="723937"/>
            </a:xfrm>
            <a:prstGeom prst="rect">
              <a:avLst/>
            </a:prstGeom>
          </p:spPr>
        </p:pic>
        <p:sp>
          <p:nvSpPr>
            <p:cNvPr id="18" name="文本2"/>
            <p:cNvSpPr txBox="1"/>
            <p:nvPr/>
          </p:nvSpPr>
          <p:spPr>
            <a:xfrm>
              <a:off x="1833053" y="2260746"/>
              <a:ext cx="1072111" cy="109489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乙烯</a:t>
              </a:r>
              <a:endPara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endParaRPr>
            </a:p>
            <a:p>
              <a:pPr marL="0" algn="l">
                <a:lnSpc>
                  <a:spcPct val="120000"/>
                </a:lnSpc>
              </a:pPr>
              <a:r>
                <a:rPr lang="zh-CN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乙烷</a:t>
              </a:r>
            </a:p>
          </p:txBody>
        </p:sp>
        <p:sp>
          <p:nvSpPr>
            <p:cNvPr id="19" name="右大括号 18"/>
            <p:cNvSpPr/>
            <p:nvPr/>
          </p:nvSpPr>
          <p:spPr>
            <a:xfrm>
              <a:off x="2807494" y="2311701"/>
              <a:ext cx="242888" cy="992981"/>
            </a:xfrm>
            <a:prstGeom prst="rightBrace">
              <a:avLst>
                <a:gd name="adj1" fmla="val 43817"/>
                <a:gd name="adj2" fmla="val 46403"/>
              </a:avLst>
            </a:prstGeom>
            <a:ln w="19050">
              <a:solidFill>
                <a:srgbClr val="7030A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7030A0"/>
                </a:solidFill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>
            <a:xfrm>
              <a:off x="3219154" y="2786730"/>
              <a:ext cx="2589477" cy="7173"/>
            </a:xfrm>
            <a:prstGeom prst="straightConnector1">
              <a:avLst/>
            </a:prstGeom>
            <a:ln w="1905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3558015" y="2270683"/>
              <a:ext cx="20569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KMnO</a:t>
              </a:r>
              <a:r>
                <a:rPr lang="en-US" altLang="zh-CN" sz="2800" b="1" baseline="-25000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(H</a:t>
              </a:r>
              <a:r>
                <a:rPr lang="en-US" altLang="zh-CN" sz="2800" b="1" baseline="30000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)</a:t>
              </a:r>
              <a:endParaRPr lang="zh-CN" altLang="en-US" sz="2800" dirty="0">
                <a:solidFill>
                  <a:srgbClr val="7030A0"/>
                </a:solidFill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5863017" y="2103316"/>
            <a:ext cx="3373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(+)</a:t>
            </a:r>
            <a:r>
              <a:rPr lang="en-US" altLang="zh-CN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 KMnO</a:t>
            </a:r>
            <a:r>
              <a:rPr lang="en-US" altLang="zh-CN" sz="2800" b="1" baseline="-25000" dirty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4</a:t>
            </a:r>
            <a:r>
              <a:rPr lang="zh-CN" altLang="en-US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溶液褪色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5863017" y="2674192"/>
            <a:ext cx="24945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(</a:t>
            </a:r>
            <a:r>
              <a:rPr lang="en-US" altLang="zh-CN" sz="1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-</a:t>
            </a:r>
            <a:r>
              <a:rPr lang="en-US" altLang="zh-CN" sz="12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) </a:t>
            </a:r>
            <a:r>
              <a:rPr lang="zh-C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rPr>
              <a:t>无明显现象</a:t>
            </a:r>
            <a:endParaRPr lang="zh-CN" altLang="en-US" sz="2800" b="1" dirty="0">
              <a:solidFill>
                <a:srgbClr val="7030A0"/>
              </a:solidFill>
            </a:endParaRPr>
          </a:p>
        </p:txBody>
      </p:sp>
      <p:grpSp>
        <p:nvGrpSpPr>
          <p:cNvPr id="29" name="组合1"/>
          <p:cNvGrpSpPr/>
          <p:nvPr/>
        </p:nvGrpSpPr>
        <p:grpSpPr>
          <a:xfrm>
            <a:off x="389089" y="3380212"/>
            <a:ext cx="10097936" cy="850452"/>
            <a:chOff x="0" y="0"/>
            <a:chExt cx="9078430" cy="850452"/>
          </a:xfrm>
        </p:grpSpPr>
        <p:sp>
          <p:nvSpPr>
            <p:cNvPr id="30" name="形状2"/>
            <p:cNvSpPr txBox="1"/>
            <p:nvPr/>
          </p:nvSpPr>
          <p:spPr>
            <a:xfrm>
              <a:off x="0" y="0"/>
              <a:ext cx="9078430" cy="850452"/>
            </a:xfrm>
            <a:prstGeom prst="roundRect">
              <a:avLst/>
            </a:prstGeom>
            <a:solidFill>
              <a:srgbClr val="0070C0">
                <a:alpha val="100000"/>
              </a:srgbClr>
            </a:solidFill>
            <a:ln w="31750">
              <a:solidFill>
                <a:srgbClr val="D9D9D9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outerShdw blurRad="127000" dist="63500" dir="2700000" rotWithShape="0">
                <a:srgbClr val="595959">
                  <a:alpha val="49019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  <p:sp>
          <p:nvSpPr>
            <p:cNvPr id="31" name="形状3"/>
            <p:cNvSpPr txBox="1"/>
            <p:nvPr/>
          </p:nvSpPr>
          <p:spPr>
            <a:xfrm>
              <a:off x="133463" y="55872"/>
              <a:ext cx="8811440" cy="738703"/>
            </a:xfrm>
            <a:prstGeom prst="roundRect">
              <a:avLst/>
            </a:prstGeom>
            <a:solidFill>
              <a:srgbClr val="F2F2F2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76200" dist="38100" dir="13500000" rotWithShape="0">
                <a:srgbClr val="595959">
                  <a:alpha val="63921"/>
                </a:srgbClr>
              </a:outerShdw>
            </a:effectLst>
          </p:spPr>
          <p:txBody>
            <a:bodyPr anchor="ctr"/>
            <a:lstStyle/>
            <a:p>
              <a:pPr marL="0" algn="ctr"/>
              <a:endParaRPr sz="2800"/>
            </a:p>
          </p:txBody>
        </p:sp>
      </p:grpSp>
      <p:sp>
        <p:nvSpPr>
          <p:cNvPr id="32" name="文本1"/>
          <p:cNvSpPr txBox="1"/>
          <p:nvPr/>
        </p:nvSpPr>
        <p:spPr>
          <a:xfrm>
            <a:off x="580008" y="3614713"/>
            <a:ext cx="1133817" cy="436012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2800"/>
              </a:lnSpc>
            </a:pPr>
            <a:r>
              <a:rPr lang="zh-CN" altLang="en-US" sz="3200" i="0" dirty="0">
                <a:solidFill>
                  <a:srgbClr val="0070C0">
                    <a:alpha val="100000"/>
                  </a:srgb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思考</a:t>
            </a:r>
          </a:p>
        </p:txBody>
      </p:sp>
      <p:sp>
        <p:nvSpPr>
          <p:cNvPr id="33" name="形状1"/>
          <p:cNvSpPr txBox="1"/>
          <p:nvPr/>
        </p:nvSpPr>
        <p:spPr>
          <a:xfrm flipH="1">
            <a:off x="1707474" y="3563456"/>
            <a:ext cx="6351" cy="489895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marL="0" algn="ctr"/>
            <a:endParaRPr/>
          </a:p>
        </p:txBody>
      </p:sp>
      <p:sp>
        <p:nvSpPr>
          <p:cNvPr id="34" name="文本2"/>
          <p:cNvSpPr txBox="1"/>
          <p:nvPr/>
        </p:nvSpPr>
        <p:spPr>
          <a:xfrm>
            <a:off x="1697266" y="3521547"/>
            <a:ext cx="8721234" cy="58643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000"/>
              </a:lnSpc>
            </a:pPr>
            <a:r>
              <a:rPr lang="zh-CN" altLang="en-US" sz="3200" dirty="0" smtClean="0">
                <a:solidFill>
                  <a:srgbClr val="000000">
                    <a:alpha val="10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可以用酸性高锰酸钾溶液除去乙烷中的乙烯吗？</a:t>
            </a:r>
            <a:endParaRPr lang="zh-CN" altLang="en-US" sz="3200" i="0" dirty="0">
              <a:solidFill>
                <a:srgbClr val="000000">
                  <a:alpha val="10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917424" y="4502478"/>
            <a:ext cx="8974261" cy="1169551"/>
            <a:chOff x="917424" y="4751576"/>
            <a:chExt cx="8974261" cy="1169551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7424" y="4883931"/>
              <a:ext cx="812842" cy="723937"/>
            </a:xfrm>
            <a:prstGeom prst="rect">
              <a:avLst/>
            </a:prstGeom>
          </p:spPr>
        </p:pic>
        <p:sp>
          <p:nvSpPr>
            <p:cNvPr id="36" name="矩形 35"/>
            <p:cNvSpPr/>
            <p:nvPr/>
          </p:nvSpPr>
          <p:spPr>
            <a:xfrm>
              <a:off x="1789787" y="4751576"/>
              <a:ext cx="8101898" cy="1169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不</a:t>
              </a:r>
              <a:r>
                <a:rPr lang="zh-CN" altLang="en-US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可以！</a:t>
              </a:r>
              <a:endParaRPr lang="en-US" altLang="zh-CN" sz="28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思源黑体 CN Heavy" panose="020B0A00000000000000" pitchFamily="34" charset="-122"/>
                <a:cs typeface="Times New Roman" panose="02020603050405020304" pitchFamily="18" charset="0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乙烯与</a:t>
              </a:r>
              <a:r>
                <a:rPr lang="en-US" altLang="zh-CN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KMnO</a:t>
              </a:r>
              <a:r>
                <a:rPr lang="en-US" altLang="zh-CN" sz="2800" b="1" baseline="-2500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(H</a:t>
              </a:r>
              <a:r>
                <a:rPr lang="en-US" altLang="zh-CN" sz="2800" b="1" baseline="30000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+</a:t>
              </a:r>
              <a:r>
                <a:rPr lang="en-US" altLang="zh-CN" sz="28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)</a:t>
              </a:r>
              <a:r>
                <a:rPr lang="zh-CN" altLang="en-US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反应生成</a:t>
              </a:r>
              <a:r>
                <a:rPr lang="en-US" altLang="zh-CN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CO</a:t>
              </a:r>
              <a:r>
                <a:rPr lang="en-US" altLang="zh-CN" sz="2800" b="1" baseline="-25000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2</a:t>
              </a:r>
              <a:r>
                <a:rPr lang="zh-CN" altLang="en-US" sz="2800" b="1" dirty="0" smtClean="0">
                  <a:solidFill>
                    <a:srgbClr val="7030A0"/>
                  </a:solidFill>
                  <a:latin typeface="Times New Roman" panose="02020603050405020304" pitchFamily="18" charset="0"/>
                  <a:ea typeface="思源黑体 CN Heavy" panose="020B0A00000000000000" pitchFamily="34" charset="-122"/>
                  <a:cs typeface="Times New Roman" panose="02020603050405020304" pitchFamily="18" charset="0"/>
                </a:rPr>
                <a:t>，引入新的杂质。</a:t>
              </a:r>
              <a:endParaRPr lang="zh-CN" altLang="en-US" sz="28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38" name="文本框 37"/>
          <p:cNvSpPr txBox="1"/>
          <p:nvPr>
            <p:custDataLst>
              <p:tags r:id="rId1"/>
            </p:custDataLst>
          </p:nvPr>
        </p:nvSpPr>
        <p:spPr>
          <a:xfrm>
            <a:off x="265668" y="354553"/>
            <a:ext cx="6258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乙烯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的氧化反应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769459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6" grpId="0"/>
      <p:bldP spid="28" grpId="0"/>
      <p:bldP spid="32" grpId="0" animBg="1"/>
      <p:bldP spid="33" grpId="0" animBg="1"/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grpSp>
        <p:nvGrpSpPr>
          <p:cNvPr id="11" name="组合1"/>
          <p:cNvGrpSpPr/>
          <p:nvPr/>
        </p:nvGrpSpPr>
        <p:grpSpPr>
          <a:xfrm>
            <a:off x="430280" y="998545"/>
            <a:ext cx="7911330" cy="863017"/>
            <a:chOff x="0" y="-15548"/>
            <a:chExt cx="7172033" cy="751691"/>
          </a:xfrm>
        </p:grpSpPr>
        <p:sp>
          <p:nvSpPr>
            <p:cNvPr id="12" name="形状3"/>
            <p:cNvSpPr txBox="1"/>
            <p:nvPr/>
          </p:nvSpPr>
          <p:spPr>
            <a:xfrm>
              <a:off x="5972" y="37033"/>
              <a:ext cx="7166061" cy="69911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595959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txBody>
            <a:bodyPr anchor="ctr"/>
            <a:lstStyle/>
            <a:p>
              <a:pPr marL="0" algn="ctr">
                <a:lnSpc>
                  <a:spcPct val="150000"/>
                </a:lnSpc>
              </a:pPr>
              <a:endParaRPr/>
            </a:p>
          </p:txBody>
        </p:sp>
        <p:sp>
          <p:nvSpPr>
            <p:cNvPr id="13" name="文本4"/>
            <p:cNvSpPr txBox="1"/>
            <p:nvPr/>
          </p:nvSpPr>
          <p:spPr>
            <a:xfrm>
              <a:off x="0" y="-15548"/>
              <a:ext cx="7172033" cy="751691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>
                <a:lnSpc>
                  <a:spcPct val="150000"/>
                </a:lnSpc>
              </a:pPr>
              <a:r>
                <a:rPr lang="zh-CN" altLang="en-US" sz="2800" b="1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实验探究：</a:t>
              </a:r>
              <a:r>
                <a:rPr lang="zh-CN" altLang="en-US" sz="2800" dirty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点燃乙烯</a:t>
              </a:r>
              <a:r>
                <a:rPr lang="zh-CN" altLang="en-US" sz="2800" dirty="0" smtClean="0">
                  <a:solidFill>
                    <a:srgbClr val="404040">
                      <a:alpha val="100000"/>
                    </a:srgbClr>
                  </a:solidFill>
                  <a:latin typeface="微软雅黑"/>
                  <a:ea typeface="微软雅黑"/>
                </a:rPr>
                <a:t>气体，观察并记录实验现象。</a:t>
              </a:r>
              <a:endParaRPr lang="zh-CN" altLang="en-US" sz="2800" baseline="30000" dirty="0">
                <a:solidFill>
                  <a:srgbClr val="7030A0">
                    <a:alpha val="100000"/>
                  </a:srgbClr>
                </a:solidFill>
                <a:latin typeface="微软雅黑"/>
                <a:ea typeface="微软雅黑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30280" y="1847335"/>
            <a:ext cx="11161993" cy="4513847"/>
            <a:chOff x="430280" y="1847335"/>
            <a:chExt cx="11161993" cy="4513847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90"/>
            <a:stretch/>
          </p:blipFill>
          <p:spPr>
            <a:xfrm>
              <a:off x="9651206" y="1847335"/>
              <a:ext cx="1941067" cy="4513847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430280" y="2072784"/>
              <a:ext cx="87607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latin typeface="微软雅黑"/>
                  <a:ea typeface="微软雅黑"/>
                </a:rPr>
                <a:t>实验</a:t>
              </a:r>
              <a:r>
                <a:rPr lang="zh-CN" altLang="en-US" sz="2800" b="1" dirty="0" smtClean="0">
                  <a:latin typeface="微软雅黑"/>
                  <a:ea typeface="微软雅黑"/>
                </a:rPr>
                <a:t>现象</a:t>
              </a:r>
              <a:r>
                <a:rPr lang="en-US" altLang="zh-CN" sz="2800" b="1" dirty="0" smtClean="0">
                  <a:latin typeface="微软雅黑"/>
                  <a:ea typeface="微软雅黑"/>
                </a:rPr>
                <a:t>: </a:t>
              </a:r>
              <a:r>
                <a:rPr lang="zh-CN" altLang="en-US" sz="2800" dirty="0" smtClean="0">
                  <a:latin typeface="微软雅黑"/>
                  <a:ea typeface="微软雅黑"/>
                </a:rPr>
                <a:t>乙烯燃烧产生明亮火焰，伴随着黑烟生成。</a:t>
              </a:r>
              <a:endParaRPr lang="zh-CN" altLang="en-US" sz="2800" dirty="0">
                <a:latin typeface="微软雅黑"/>
                <a:ea typeface="微软雅黑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078565" y="2514604"/>
            <a:ext cx="2534330" cy="1231106"/>
            <a:chOff x="6035081" y="2394920"/>
            <a:chExt cx="2534330" cy="12311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254647">
              <a:off x="7518111" y="2454660"/>
              <a:ext cx="959699" cy="810312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V="1">
              <a:off x="6035081" y="2394920"/>
              <a:ext cx="2534330" cy="173733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909877" y="2918140"/>
              <a:ext cx="3882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 smtClean="0">
                  <a:latin typeface="华文新魏" panose="02010800040101010101" pitchFamily="2" charset="-122"/>
                  <a:ea typeface="华文新魏" panose="02010800040101010101" pitchFamily="2" charset="-122"/>
                </a:rPr>
                <a:t>?</a:t>
              </a:r>
              <a:endParaRPr lang="zh-CN" altLang="en-US" sz="4000" b="1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430280" y="2868547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 smtClean="0">
                <a:solidFill>
                  <a:srgbClr val="7030A0"/>
                </a:solidFill>
                <a:latin typeface="华文行楷" panose="02010800040101010101" pitchFamily="2" charset="-122"/>
                <a:ea typeface="华文行楷" panose="02010800040101010101" pitchFamily="2" charset="-122"/>
                <a:cs typeface="Times New Roman" panose="02020603050405020304" pitchFamily="18" charset="0"/>
              </a:rPr>
              <a:t>乙烯含碳量高，燃烧不充分从而生成碳颗粒</a:t>
            </a:r>
            <a:endParaRPr lang="zh-CN" altLang="en-US" sz="2800" b="1" dirty="0">
              <a:solidFill>
                <a:srgbClr val="7030A0"/>
              </a:solidFill>
              <a:latin typeface="华文行楷" panose="02010800040101010101" pitchFamily="2" charset="-122"/>
              <a:ea typeface="华文行楷" panose="0201080004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9" name="Group 8"/>
          <p:cNvGrpSpPr/>
          <p:nvPr>
            <p:custDataLst>
              <p:tags r:id="rId1"/>
            </p:custDataLst>
          </p:nvPr>
        </p:nvGrpSpPr>
        <p:grpSpPr>
          <a:xfrm>
            <a:off x="1762004" y="3704084"/>
            <a:ext cx="5329059" cy="735015"/>
            <a:chOff x="3050" y="1745"/>
            <a:chExt cx="1983" cy="463"/>
          </a:xfrm>
        </p:grpSpPr>
        <p:sp>
          <p:nvSpPr>
            <p:cNvPr id="20" name="Text Box 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3050" y="1824"/>
              <a:ext cx="745" cy="3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2800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</a:t>
              </a:r>
              <a:r>
                <a:rPr lang="en-US" altLang="zh-CN" sz="2800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4</a:t>
              </a:r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+ 3O</a:t>
              </a:r>
              <a:r>
                <a:rPr lang="en-US" altLang="zh-CN" sz="2800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Line 10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3756" y="2016"/>
              <a:ext cx="384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rou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80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 Box 11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3605" y="1745"/>
              <a:ext cx="682" cy="27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20000"/>
                </a:lnSpc>
                <a:defRPr/>
              </a:pPr>
              <a:r>
                <a:rPr lang="zh-CN" altLang="en-US" sz="2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</a:rPr>
                <a:t>点燃</a:t>
              </a:r>
            </a:p>
          </p:txBody>
        </p:sp>
        <p:sp>
          <p:nvSpPr>
            <p:cNvPr id="23" name="Text Box 1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178" y="1824"/>
              <a:ext cx="855" cy="384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defRPr/>
              </a:pPr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2CO</a:t>
              </a:r>
              <a:r>
                <a:rPr lang="en-US" altLang="zh-CN" sz="2800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+ 2H</a:t>
              </a:r>
              <a:r>
                <a:rPr lang="en-US" altLang="zh-CN" sz="2800" baseline="-250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US" altLang="zh-CN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O</a:t>
              </a:r>
              <a:endParaRPr lang="en-US" altLang="zh-CN" sz="28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/>
          <p:cNvSpPr txBox="1"/>
          <p:nvPr>
            <p:custDataLst>
              <p:tags r:id="rId2"/>
            </p:custDataLst>
          </p:nvPr>
        </p:nvSpPr>
        <p:spPr>
          <a:xfrm>
            <a:off x="307549" y="352214"/>
            <a:ext cx="62580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乙烯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的燃烧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30979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pic>
        <p:nvPicPr>
          <p:cNvPr id="12" name="乙烯的结构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4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796" y="1025266"/>
            <a:ext cx="10019558" cy="5636002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265668" y="360517"/>
            <a:ext cx="84757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活动</a:t>
            </a:r>
            <a:r>
              <a:rPr lang="zh-CN" altLang="en-US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三</a:t>
            </a: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： </a:t>
            </a:r>
            <a:r>
              <a:rPr lang="en-US" altLang="zh-CN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“</a:t>
            </a:r>
            <a:r>
              <a:rPr lang="zh-CN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揭秘</a:t>
            </a:r>
            <a:r>
              <a:rPr lang="en-US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”</a:t>
            </a:r>
            <a:r>
              <a:rPr lang="zh-CN" altLang="zh-CN" sz="3600" b="1" dirty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乙烯分子密码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793004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表格 10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02402241"/>
              </p:ext>
            </p:extLst>
          </p:nvPr>
        </p:nvGraphicFramePr>
        <p:xfrm>
          <a:off x="1374329" y="1183088"/>
          <a:ext cx="9360000" cy="4977196"/>
        </p:xfrm>
        <a:graphic>
          <a:graphicData uri="http://schemas.openxmlformats.org/drawingml/2006/table">
            <a:tbl>
              <a:tblPr firstRow="1" firstCol="1" bandRow="1"/>
              <a:tblGrid>
                <a:gridCol w="19320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79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6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32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4775"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分子式</a:t>
                      </a: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电子式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结构式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sz="2800" b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结构简式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0181"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3200" b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200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3200" b="1" kern="100" baseline="-250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zh-CN" sz="32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en-US" sz="1975" b="1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75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en-US" sz="1975" b="1" u="none" strike="noStrike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75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en-US" sz="1975" b="1" u="none" strike="noStrike" kern="100" dirty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zh-CN" sz="1975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6225">
                <a:tc gridSpan="2"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altLang="en-US" sz="2800" b="1" kern="100" dirty="0" smtClean="0"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球棍模型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r>
                        <a:rPr lang="zh-CN" altLang="en-US" sz="2800" b="1" kern="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宋体" panose="02010600030101010101" pitchFamily="2" charset="-122"/>
                          <a:cs typeface="Times New Roman" panose="02020603050405020304" pitchFamily="18" charset="0"/>
                        </a:rPr>
                        <a:t>空间填充模型</a:t>
                      </a:r>
                      <a:endParaRPr lang="zh-CN" sz="28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325511"/>
                  </a:ext>
                </a:extLst>
              </a:tr>
              <a:tr h="1866015">
                <a:tc gridSpan="2"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32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1975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66675" algn="ctr">
                        <a:lnSpc>
                          <a:spcPct val="125000"/>
                        </a:lnSpc>
                      </a:pPr>
                      <a:endParaRPr lang="zh-CN" sz="1975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48387" marR="483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2995275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7F9D8781-2FD6-479D-9351-D9BBCA479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17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9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41385" y="178313"/>
            <a:ext cx="3251110" cy="650222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07548" y="354553"/>
            <a:ext cx="6650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127FB8"/>
              </a:buClr>
            </a:pPr>
            <a:r>
              <a:rPr lang="zh-CN" altLang="en-US" sz="3600" b="1" dirty="0" smtClean="0">
                <a:solidFill>
                  <a:srgbClr val="0070C0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乙烯分子的结构</a:t>
            </a:r>
            <a:endParaRPr lang="zh-CN" altLang="en-US" sz="3600" b="1" dirty="0">
              <a:solidFill>
                <a:srgbClr val="0070C0"/>
              </a:solidFill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567127432"/>
              </p:ext>
            </p:extLst>
          </p:nvPr>
        </p:nvGraphicFramePr>
        <p:xfrm>
          <a:off x="6200873" y="2183972"/>
          <a:ext cx="2259012" cy="11303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0" name="CS ChemDraw Drawing" r:id="rId8" imgW="1265038" imgH="602984" progId="ChemDraw.Document.6.0">
                  <p:embed/>
                </p:oleObj>
              </mc:Choice>
              <mc:Fallback>
                <p:oleObj name="CS ChemDraw Drawing" r:id="rId8" imgW="1265038" imgH="602984" progId="ChemDraw.Document.6.0">
                  <p:embed/>
                  <p:pic>
                    <p:nvPicPr>
                      <p:cNvPr id="5" name="对象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00873" y="2183972"/>
                        <a:ext cx="2259012" cy="11303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/>
          <p:cNvSpPr txBox="1"/>
          <p:nvPr>
            <p:custDataLst>
              <p:tags r:id="rId5"/>
            </p:custDataLst>
          </p:nvPr>
        </p:nvSpPr>
        <p:spPr>
          <a:xfrm>
            <a:off x="8585385" y="2455943"/>
            <a:ext cx="2148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200" b="1" kern="1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</a:t>
            </a:r>
            <a:r>
              <a:rPr lang="en-US" altLang="zh-CN" sz="3200" b="1" kern="100" baseline="-25000" dirty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r>
              <a:rPr lang="en-US" altLang="zh-CN" sz="3200" b="1" kern="1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==CH</a:t>
            </a:r>
            <a:r>
              <a:rPr lang="en-US" altLang="zh-CN" sz="3200" b="1" kern="100" baseline="-25000" dirty="0" smtClean="0"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lang="zh-CN" altLang="en-US" sz="3200" b="1" kern="100" baseline="-25000" dirty="0"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51589" y="2300981"/>
            <a:ext cx="1901468" cy="894700"/>
          </a:xfrm>
          <a:prstGeom prst="rect">
            <a:avLst/>
          </a:prstGeom>
        </p:spPr>
      </p:pic>
      <p:grpSp>
        <p:nvGrpSpPr>
          <p:cNvPr id="4" name="组合 3"/>
          <p:cNvGrpSpPr>
            <a:grpSpLocks noChangeAspect="1"/>
          </p:cNvGrpSpPr>
          <p:nvPr/>
        </p:nvGrpSpPr>
        <p:grpSpPr>
          <a:xfrm>
            <a:off x="2610305" y="4378769"/>
            <a:ext cx="2117466" cy="1689474"/>
            <a:chOff x="1632645" y="1446311"/>
            <a:chExt cx="2325199" cy="202863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2645" y="1446311"/>
              <a:ext cx="2325199" cy="2028636"/>
            </a:xfrm>
            <a:prstGeom prst="rect">
              <a:avLst/>
            </a:prstGeom>
          </p:spPr>
        </p:pic>
        <p:graphicFrame>
          <p:nvGraphicFramePr>
            <p:cNvPr id="6" name="对象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53465495"/>
                </p:ext>
              </p:extLst>
            </p:nvPr>
          </p:nvGraphicFramePr>
          <p:xfrm>
            <a:off x="2491357" y="2179180"/>
            <a:ext cx="607775" cy="233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1" name="CS ChemDraw Drawing" r:id="rId12" imgW="665834" imgH="241950" progId="ChemDraw.Document.6.0">
                    <p:embed/>
                  </p:oleObj>
                </mc:Choice>
                <mc:Fallback>
                  <p:oleObj name="CS ChemDraw Drawing" r:id="rId12" imgW="665834" imgH="241950" progId="ChemDraw.Document.6.0">
                    <p:embed/>
                    <p:pic>
                      <p:nvPicPr>
                        <p:cNvPr id="8" name="对象 7"/>
                        <p:cNvPicPr/>
                        <p:nvPr/>
                      </p:nvPicPr>
                      <p:blipFill>
                        <a:blip r:embed="rId13">
                          <a:lum bright="50000" contrast="-1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491357" y="2179180"/>
                          <a:ext cx="607775" cy="23359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" name="对象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65615944"/>
                </p:ext>
              </p:extLst>
            </p:nvPr>
          </p:nvGraphicFramePr>
          <p:xfrm>
            <a:off x="2414850" y="2474241"/>
            <a:ext cx="757785" cy="278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2" name="CS ChemDraw Drawing" r:id="rId14" imgW="636536" imgH="215959" progId="ChemDraw.Document.6.0">
                    <p:embed/>
                  </p:oleObj>
                </mc:Choice>
                <mc:Fallback>
                  <p:oleObj name="CS ChemDraw Drawing" r:id="rId14" imgW="636536" imgH="215959" progId="ChemDraw.Document.6.0">
                    <p:embed/>
                    <p:pic>
                      <p:nvPicPr>
                        <p:cNvPr id="10" name="对象 9"/>
                        <p:cNvPicPr/>
                        <p:nvPr/>
                      </p:nvPicPr>
                      <p:blipFill>
                        <a:blip r:embed="rId15">
                          <a:lum bright="50000" contrast="20000"/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2414850" y="2474241"/>
                          <a:ext cx="757785" cy="278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1895">
            <a:off x="7618511" y="4484784"/>
            <a:ext cx="1679337" cy="161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30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  <p:tag name="KSO_WM_UNIT_TABLE_BEAUTIFY" val="smartTable{aa7cb83c-cca2-4c11-a170-d2855a8d7ab5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1"/>
  <p:tag name="KSO_WM_UNIT_TABLE_BEAUTIFY" val="smartTable{aa7cb83c-cca2-4c11-a170-d2855a8d7ab5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5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"/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04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  <p:tag name="KSO_WM_DIAGRAM_VIRTUALLY_FRAME" val="{&quot;height&quot;:311.9999640926815,&quot;left&quot;:120,&quot;top&quot;:116.77503590731848,&quot;width&quot;:706.0750393700788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  <p:tag name="KSO_WM_DIAGRAM_VIRTUALLY_FRAME" val="{&quot;height&quot;:311.9999640926815,&quot;left&quot;:120,&quot;top&quot;:116.77503590731848,&quot;width&quot;:706.0750393700788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  <p:tag name="KSO_WM_DIAGRAM_VIRTUALLY_FRAME" val="{&quot;height&quot;:311.9999640926815,&quot;left&quot;:120,&quot;top&quot;:116.77503590731848,&quot;width&quot;:706.0750393700788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  <p:tag name="KSO_WM_DIAGRAM_VIRTUALLY_FRAME" val="{&quot;height&quot;:311.9999640926815,&quot;left&quot;:120,&quot;top&quot;:116.77503590731848,&quot;width&quot;:706.0750393700788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7"/>
  <p:tag name="KSO_WM_DIAGRAM_VIRTUALLY_FRAME" val="{&quot;height&quot;:311.9999640926815,&quot;left&quot;:120,&quot;top&quot;:116.77503590731848,&quot;width&quot;:706.0750393700788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  <p:tag name="KSO_WM_DIAGRAM_VIRTUALLY_FRAME" val="{&quot;height&quot;:311.9999640926815,&quot;left&quot;:120,&quot;top&quot;:116.77503590731848,&quot;width&quot;:706.0750393700788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  <p:tag name="KSO_WM_DIAGRAM_VIRTUALLY_FRAME" val="{&quot;height&quot;:311.9999640926815,&quot;left&quot;:120,&quot;top&quot;:116.77503590731848,&quot;width&quot;:706.0750393700788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  <p:tag name="KSO_WM_DIAGRAM_VIRTUALLY_FRAME" val="{&quot;height&quot;:311.9999640926815,&quot;left&quot;:120,&quot;top&quot;:116.77503590731848,&quot;width&quot;:706.0750393700788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7"/>
  <p:tag name="KSO_WM_DIAGRAM_VIRTUALLY_FRAME" val="{&quot;height&quot;:311.9999640926815,&quot;left&quot;:120,&quot;top&quot;:116.77503590731848,&quot;width&quot;:706.0750393700788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8"/>
  <p:tag name="KSO_WM_DIAGRAM_VIRTUALLY_FRAME" val="{&quot;height&quot;:311.9999640926815,&quot;left&quot;:120,&quot;top&quot;:116.77503590731848,&quot;width&quot;:706.0750393700788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  <p:tag name="KSO_WM_DIAGRAM_VIRTUALLY_FRAME" val="{&quot;height&quot;:311.9999640926815,&quot;left&quot;:120,&quot;top&quot;:116.77503590731848,&quot;width&quot;:706.0750393700788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  <p:tag name="KSO_WM_DIAGRAM_VIRTUALLY_FRAME" val="{&quot;height&quot;:311.9999640926815,&quot;left&quot;:120,&quot;top&quot;:116.77503590731848,&quot;width&quot;:706.0750393700788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  <p:tag name="KSO_WM_DIAGRAM_VIRTUALLY_FRAME" val="{&quot;height&quot;:311.9999640926815,&quot;left&quot;:120,&quot;top&quot;:116.77503590731848,&quot;width&quot;:706.0750393700788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  <p:tag name="KSO_WM_DIAGRAM_VIRTUALLY_FRAME" val="{&quot;height&quot;:311.9999640926815,&quot;left&quot;:120,&quot;top&quot;:116.77503590731848,&quot;width&quot;:706.0750393700788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6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307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5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7579</TotalTime>
  <Words>731</Words>
  <Application>Microsoft Office PowerPoint</Application>
  <PresentationFormat>宽屏</PresentationFormat>
  <Paragraphs>168</Paragraphs>
  <Slides>17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4" baseType="lpstr">
      <vt:lpstr>等线</vt:lpstr>
      <vt:lpstr>等线 Light</vt:lpstr>
      <vt:lpstr>仿宋</vt:lpstr>
      <vt:lpstr>黑体</vt:lpstr>
      <vt:lpstr>华文琥珀</vt:lpstr>
      <vt:lpstr>华文隶书</vt:lpstr>
      <vt:lpstr>华文新魏</vt:lpstr>
      <vt:lpstr>华文行楷</vt:lpstr>
      <vt:lpstr>隶书</vt:lpstr>
      <vt:lpstr>思源黑体 CN Heavy</vt:lpstr>
      <vt:lpstr>宋体</vt:lpstr>
      <vt:lpstr>微软雅黑</vt:lpstr>
      <vt:lpstr>幼圆</vt:lpstr>
      <vt:lpstr>Arial</vt:lpstr>
      <vt:lpstr>Times New Roman</vt:lpstr>
      <vt:lpstr>Office 主题​​</vt:lpstr>
      <vt:lpstr>CS ChemDraw Drawing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</dc:creator>
  <cp:lastModifiedBy>Chen</cp:lastModifiedBy>
  <cp:revision>138</cp:revision>
  <dcterms:created xsi:type="dcterms:W3CDTF">2025-03-17T06:35:38Z</dcterms:created>
  <dcterms:modified xsi:type="dcterms:W3CDTF">2025-06-19T01:54:34Z</dcterms:modified>
</cp:coreProperties>
</file>