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8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2"/>
    <p:sldMasterId id="2147483661" r:id="rId3"/>
  </p:sldMasterIdLst>
  <p:notesMasterIdLst>
    <p:notesMasterId r:id="rId22"/>
  </p:notesMasterIdLst>
  <p:handoutMasterIdLst>
    <p:handoutMasterId r:id="rId23"/>
  </p:handoutMasterIdLst>
  <p:sldIdLst>
    <p:sldId id="517" r:id="rId4"/>
    <p:sldId id="290" r:id="rId5"/>
    <p:sldId id="328" r:id="rId6"/>
    <p:sldId id="473" r:id="rId7"/>
    <p:sldId id="468" r:id="rId8"/>
    <p:sldId id="495" r:id="rId9"/>
    <p:sldId id="475" r:id="rId10"/>
    <p:sldId id="479" r:id="rId11"/>
    <p:sldId id="513" r:id="rId12"/>
    <p:sldId id="481" r:id="rId13"/>
    <p:sldId id="514" r:id="rId14"/>
    <p:sldId id="482" r:id="rId15"/>
    <p:sldId id="515" r:id="rId16"/>
    <p:sldId id="516" r:id="rId17"/>
    <p:sldId id="469" r:id="rId18"/>
    <p:sldId id="483" r:id="rId19"/>
    <p:sldId id="492" r:id="rId20"/>
    <p:sldId id="512" r:id="rId21"/>
  </p:sldIdLst>
  <p:sldSz cx="12192000" cy="6858000"/>
  <p:notesSz cx="6858000" cy="9144000"/>
  <p:embeddedFontLst>
    <p:embeddedFont>
      <p:font typeface="微软雅黑" pitchFamily="34" charset="-122"/>
      <p:regular r:id="rId24"/>
      <p:bold r:id="rId25"/>
    </p:embeddedFont>
    <p:embeddedFont>
      <p:font typeface="华文新魏" pitchFamily="2" charset="-122"/>
      <p:regular r:id="rId26"/>
    </p:embeddedFont>
    <p:embeddedFont>
      <p:font typeface="汉仪雅酷黑 85W" charset="-122"/>
      <p:bold r:id="rId27"/>
    </p:embeddedFont>
    <p:embeddedFont>
      <p:font typeface="汉仪正圆-55W" charset="-122"/>
      <p:regular r:id="rId28"/>
    </p:embeddedFont>
    <p:embeddedFont>
      <p:font typeface="等线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芳向 Netboy" initials="张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1494" y="-9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524" y="6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74B59-56B7-487D-91F8-36E5CCCD1C74}" type="datetimeFigureOut">
              <a:rPr lang="zh-CN" altLang="en-US" smtClean="0"/>
              <a:pPr/>
              <a:t>2025/6/4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稻壳鸭鸭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DF311-8105-4105-B13E-20BD65ED87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8661-ED9B-4088-986C-F5DAF12E8A23}" type="datetimeFigureOut">
              <a:rPr lang="zh-CN" altLang="en-US" smtClean="0"/>
              <a:pPr/>
              <a:t>2025/6/4</a:t>
            </a:fld>
            <a:endParaRPr lang="zh-CN" altLang="en-US"/>
          </a:p>
        </p:txBody>
      </p:sp>
      <p:sp>
        <p:nvSpPr>
          <p:cNvPr id="4" name="稻壳鸭鸭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FEDAE-6F19-4B9D-8D51-2B31E7AD00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6600" y="816600"/>
            <a:ext cx="936000" cy="9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6600" y="816600"/>
            <a:ext cx="936000" cy="9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6600" y="816600"/>
            <a:ext cx="936000" cy="9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3.sv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1.sv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52" y="243166"/>
            <a:ext cx="12200654" cy="4310515"/>
            <a:chOff x="-12" y="1042"/>
            <a:chExt cx="14412" cy="5299"/>
          </a:xfrm>
        </p:grpSpPr>
        <p:grpSp>
          <p:nvGrpSpPr>
            <p:cNvPr id="3" name="组合 2"/>
            <p:cNvGrpSpPr/>
            <p:nvPr/>
          </p:nvGrpSpPr>
          <p:grpSpPr>
            <a:xfrm>
              <a:off x="-12" y="3126"/>
              <a:ext cx="14412" cy="3215"/>
              <a:chOff x="-12" y="3639"/>
              <a:chExt cx="14412" cy="321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" y="3639"/>
                <a:ext cx="14411" cy="3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" y="4243"/>
                <a:ext cx="14399" cy="2007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noAutofit/>
              </a:bodyPr>
              <a:lstStyle/>
              <a:p>
                <a:pPr algn="ctr"/>
                <a:r>
                  <a:rPr lang="zh-CN" altLang="zh-CN" sz="8800" b="1" kern="0" dirty="0" smtClean="0">
                    <a:solidFill>
                      <a:schemeClr val="bg1">
                        <a:lumMod val="95000"/>
                      </a:scheme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关注普遍的眼健康</a:t>
                </a:r>
              </a:p>
            </p:txBody>
          </p:sp>
        </p:grpSp>
        <p:pic>
          <p:nvPicPr>
            <p:cNvPr id="2" name="图片 1" descr="党建品牌标识"/>
            <p:cNvPicPr preferRelativeResize="0">
              <a:picLocks noChangeAspect="1"/>
            </p:cNvPicPr>
            <p:nvPr/>
          </p:nvPicPr>
          <p:blipFill>
            <a:blip r:embed="rId4"/>
            <a:srcRect l="9048" t="2039" r="9048" b="17726"/>
            <a:stretch>
              <a:fillRect/>
            </a:stretch>
          </p:blipFill>
          <p:spPr>
            <a:xfrm>
              <a:off x="613" y="1042"/>
              <a:ext cx="1819" cy="181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069750" y="613758"/>
            <a:ext cx="7856943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335" b="1" dirty="0">
                <a:solidFill>
                  <a:srgbClr val="D7000F"/>
                </a:solidFill>
                <a:uFillTx/>
                <a:latin typeface="华文新魏" panose="02010800040101010101" charset="-122"/>
                <a:ea typeface="华文新魏" panose="02010800040101010101" charset="-122"/>
              </a:rPr>
              <a:t>常州市新北区妇幼健康公益课堂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1825" y="4961890"/>
            <a:ext cx="11239500" cy="1456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                               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主办单位：常州市新北区妇幼保健计划生育服务中心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承办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单位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：常州市新北区安家中心幼儿园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   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2025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839000" y="883762"/>
            <a:ext cx="6638925" cy="815375"/>
            <a:chOff x="1676400" y="705134"/>
            <a:chExt cx="6638925" cy="815375"/>
          </a:xfrm>
        </p:grpSpPr>
        <p:sp>
          <p:nvSpPr>
            <p:cNvPr id="9" name="文本框 8"/>
            <p:cNvSpPr txBox="1"/>
            <p:nvPr/>
          </p:nvSpPr>
          <p:spPr>
            <a:xfrm>
              <a:off x="1676400" y="705134"/>
              <a:ext cx="6638925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cs"/>
                  <a:sym typeface="+mn-lt"/>
                </a:rPr>
                <a:t>儿童为什么要定期做眼睛检查？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  <p:sp>
        <p:nvSpPr>
          <p:cNvPr id="5" name="稻壳儿鸭鸭 1"/>
          <p:cNvSpPr txBox="1"/>
          <p:nvPr/>
        </p:nvSpPr>
        <p:spPr>
          <a:xfrm>
            <a:off x="2369820" y="2013268"/>
            <a:ext cx="785050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F68EA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6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F68EA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岁以内儿童的许多眼病，家长难以发现。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36190" y="2849880"/>
            <a:ext cx="7517765" cy="2512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30000"/>
              </a:lnSpc>
              <a:buClr>
                <a:srgbClr val="411FDF"/>
              </a:buClr>
              <a:buFont typeface="Wingdings" panose="05000000000000000000" charset="0"/>
              <a:buChar char="l"/>
            </a:pPr>
            <a:r>
              <a:rPr lang="zh-CN" altLang="en-US" sz="2000"/>
              <a:t>眼外观上无异常的表现；</a:t>
            </a:r>
          </a:p>
          <a:p>
            <a:pPr marL="342900" indent="-342900">
              <a:lnSpc>
                <a:spcPct val="130000"/>
              </a:lnSpc>
              <a:buClr>
                <a:srgbClr val="411FDF"/>
              </a:buClr>
              <a:buFont typeface="Wingdings" panose="05000000000000000000" charset="0"/>
              <a:buChar char="l"/>
            </a:pPr>
            <a:r>
              <a:rPr lang="zh-CN" altLang="en-US" sz="2000"/>
              <a:t>儿童不会表达或单眼视力异常，另一眼正常，不易察觉；</a:t>
            </a:r>
          </a:p>
          <a:p>
            <a:pPr marL="342900" indent="-342900">
              <a:lnSpc>
                <a:spcPct val="130000"/>
              </a:lnSpc>
              <a:buClr>
                <a:srgbClr val="411FDF"/>
              </a:buClr>
              <a:buFont typeface="Wingdings" panose="05000000000000000000" charset="0"/>
              <a:buChar char="l"/>
            </a:pPr>
            <a:r>
              <a:rPr lang="zh-CN" altLang="en-US" sz="2000"/>
              <a:t>有些眼病从小就有，宝宝没有看清晰的体验，也不会有看不清的表现。</a:t>
            </a:r>
          </a:p>
          <a:p>
            <a:pPr indent="0">
              <a:lnSpc>
                <a:spcPct val="130000"/>
              </a:lnSpc>
              <a:buClr>
                <a:srgbClr val="411FDF"/>
              </a:buClr>
              <a:buFont typeface="Wingdings" panose="05000000000000000000" charset="0"/>
              <a:buNone/>
            </a:pPr>
            <a:endParaRPr lang="zh-CN" altLang="en-US" sz="2000"/>
          </a:p>
          <a:p>
            <a:pPr indent="0">
              <a:lnSpc>
                <a:spcPct val="130000"/>
              </a:lnSpc>
              <a:buClr>
                <a:srgbClr val="411FDF"/>
              </a:buClr>
              <a:buFont typeface="Wingdings" panose="05000000000000000000" charset="0"/>
              <a:buNone/>
            </a:pPr>
            <a:r>
              <a:rPr lang="en-US" altLang="zh-CN" sz="24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</a:rPr>
              <a:t>    </a:t>
            </a:r>
            <a:r>
              <a:rPr lang="zh-CN" altLang="en-US" sz="24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</a:rPr>
              <a:t>只有通过定期的眼科检查才能及早发现。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63980" y="3202940"/>
            <a:ext cx="6035675" cy="15684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sym typeface="+mn-lt"/>
              </a:rPr>
              <a:t>早期预防近视的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sym typeface="+mn-lt"/>
              </a:rPr>
              <a:t>主要措施</a:t>
            </a:r>
            <a:endParaRPr kumimoji="1" lang="zh-CN" altLang="en-US" sz="4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7F68EA"/>
                  </a:gs>
                  <a:gs pos="100000">
                    <a:srgbClr val="04B6B1"/>
                  </a:gs>
                </a:gsLst>
                <a:lin ang="2700000" scaled="0"/>
              </a:gra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3269168" y="2322909"/>
            <a:ext cx="270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</a:rPr>
              <a:t>PART-04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汉仪正圆-55W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79124" y="5338575"/>
            <a:ext cx="880088" cy="72000"/>
            <a:chOff x="675807" y="5791200"/>
            <a:chExt cx="880088" cy="72000"/>
          </a:xfrm>
        </p:grpSpPr>
        <p:sp>
          <p:nvSpPr>
            <p:cNvPr id="10" name="椭圆 9"/>
            <p:cNvSpPr/>
            <p:nvPr/>
          </p:nvSpPr>
          <p:spPr>
            <a:xfrm>
              <a:off x="866275" y="579120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72148" y="5791200"/>
              <a:ext cx="72000" cy="7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78021" y="5791200"/>
              <a:ext cx="72000" cy="7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3895" y="5791200"/>
              <a:ext cx="72000" cy="7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75807" y="5791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5603240" y="3313430"/>
            <a:ext cx="5033645" cy="2686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户外活动接触阳光，促进眼内多巴胺释放，从而抑制眼轴变长，预防近视过早发生。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3-6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岁儿童应每日户外活动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小时以上。</a:t>
            </a:r>
          </a:p>
        </p:txBody>
      </p:sp>
      <p:sp>
        <p:nvSpPr>
          <p:cNvPr id="2" name="文本框 2"/>
          <p:cNvSpPr txBox="1"/>
          <p:nvPr/>
        </p:nvSpPr>
        <p:spPr>
          <a:xfrm>
            <a:off x="5142865" y="2503170"/>
            <a:ext cx="2940685" cy="4508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一、增加户外活动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839000" y="883762"/>
            <a:ext cx="5400000" cy="815375"/>
            <a:chOff x="1676400" y="705134"/>
            <a:chExt cx="5400000" cy="815375"/>
          </a:xfrm>
        </p:grpSpPr>
        <p:sp>
          <p:nvSpPr>
            <p:cNvPr id="8" name="文本框 7"/>
            <p:cNvSpPr txBox="1"/>
            <p:nvPr/>
          </p:nvSpPr>
          <p:spPr>
            <a:xfrm>
              <a:off x="1676400" y="705134"/>
              <a:ext cx="5400000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cs"/>
                  <a:sym typeface="+mn-lt"/>
                </a:rPr>
                <a:t>早期预防近视的主要措施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  <p:grpSp>
        <p:nvGrpSpPr>
          <p:cNvPr id="42" name="组合 41"/>
          <p:cNvGrpSpPr/>
          <p:nvPr>
            <p:custDataLst>
              <p:tags r:id="rId1"/>
            </p:custDataLst>
          </p:nvPr>
        </p:nvGrpSpPr>
        <p:grpSpPr>
          <a:xfrm>
            <a:off x="1150502" y="2178408"/>
            <a:ext cx="3331381" cy="3379602"/>
            <a:chOff x="2158" y="2152"/>
            <a:chExt cx="14638" cy="14853"/>
          </a:xfrm>
        </p:grpSpPr>
        <p:sp>
          <p:nvSpPr>
            <p:cNvPr id="43" name="矩形 42"/>
            <p:cNvSpPr/>
            <p:nvPr>
              <p:custDataLst>
                <p:tags r:id="rId2"/>
              </p:custDataLst>
            </p:nvPr>
          </p:nvSpPr>
          <p:spPr>
            <a:xfrm>
              <a:off x="2710" y="2694"/>
              <a:ext cx="12381" cy="1270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19"/>
            <p:cNvSpPr/>
            <p:nvPr>
              <p:custDataLst>
                <p:tags r:id="rId3"/>
              </p:custDataLst>
            </p:nvPr>
          </p:nvSpPr>
          <p:spPr>
            <a:xfrm>
              <a:off x="2158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6"/>
            <p:cNvSpPr/>
            <p:nvPr>
              <p:custDataLst>
                <p:tags r:id="rId4"/>
              </p:custDataLst>
            </p:nvPr>
          </p:nvSpPr>
          <p:spPr>
            <a:xfrm>
              <a:off x="3780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7"/>
            <p:cNvSpPr/>
            <p:nvPr>
              <p:custDataLst>
                <p:tags r:id="rId5"/>
              </p:custDataLst>
            </p:nvPr>
          </p:nvSpPr>
          <p:spPr>
            <a:xfrm>
              <a:off x="5387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47" name="图片 46" descr="E:/设计图片素材/7965944_模型工作室演示，蓝色背景讲台。.jpg7965944_模型工作室演示，蓝色背景讲台。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495" t="-3" r="17495" b="-3"/>
            <a:stretch>
              <a:fillRect/>
            </a:stretch>
          </p:blipFill>
          <p:spPr>
            <a:xfrm>
              <a:off x="4416" y="4297"/>
              <a:ext cx="12381" cy="1270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6" h="2880">
                  <a:moveTo>
                    <a:pt x="0" y="0"/>
                  </a:moveTo>
                  <a:lnTo>
                    <a:pt x="2806" y="0"/>
                  </a:lnTo>
                  <a:lnTo>
                    <a:pt x="2806" y="2880"/>
                  </a:lnTo>
                  <a:lnTo>
                    <a:pt x="0" y="288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2210435" y="3313430"/>
            <a:ext cx="7821930" cy="2892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减少读书、画画、写字等近距离用眼时间，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20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分钟左右停下休息一下，可远眺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5-10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分钟。避免不良读书习惯，不在走路、卧床、晃动的车厢内、光线暗弱或阳光直射等情况下看书、画画。</a:t>
            </a:r>
          </a:p>
        </p:txBody>
      </p:sp>
      <p:sp>
        <p:nvSpPr>
          <p:cNvPr id="2" name="文本框 2"/>
          <p:cNvSpPr txBox="1"/>
          <p:nvPr/>
        </p:nvSpPr>
        <p:spPr>
          <a:xfrm>
            <a:off x="1750060" y="2503170"/>
            <a:ext cx="4363720" cy="4508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二、减少持续近距离用眼时间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839000" y="883762"/>
            <a:ext cx="5400000" cy="815375"/>
            <a:chOff x="1676400" y="705134"/>
            <a:chExt cx="5400000" cy="815375"/>
          </a:xfrm>
        </p:grpSpPr>
        <p:sp>
          <p:nvSpPr>
            <p:cNvPr id="8" name="文本框 7"/>
            <p:cNvSpPr txBox="1"/>
            <p:nvPr/>
          </p:nvSpPr>
          <p:spPr>
            <a:xfrm>
              <a:off x="1676400" y="705134"/>
              <a:ext cx="5400000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cs"/>
                  <a:sym typeface="+mn-lt"/>
                </a:rPr>
                <a:t>早期预防近视的主要措施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0270" y="2696845"/>
            <a:ext cx="8030210" cy="1151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长时间近距离使用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视屏类电子产品易消耗儿童远视储备量。建议婴幼儿禁用、</a:t>
            </a: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3-6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岁儿童尽量避免使用手机、电脑等。</a:t>
            </a:r>
          </a:p>
        </p:txBody>
      </p:sp>
      <p:sp>
        <p:nvSpPr>
          <p:cNvPr id="2" name="文本框 2"/>
          <p:cNvSpPr txBox="1"/>
          <p:nvPr>
            <p:custDataLst>
              <p:tags r:id="rId2"/>
            </p:custDataLst>
          </p:nvPr>
        </p:nvSpPr>
        <p:spPr>
          <a:xfrm>
            <a:off x="1699895" y="2043430"/>
            <a:ext cx="4363720" cy="4508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三、限制视屏类电子产品使用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839000" y="883762"/>
            <a:ext cx="5400000" cy="815375"/>
            <a:chOff x="1676400" y="705134"/>
            <a:chExt cx="5400000" cy="815375"/>
          </a:xfrm>
        </p:grpSpPr>
        <p:sp>
          <p:nvSpPr>
            <p:cNvPr id="8" name="文本框 7"/>
            <p:cNvSpPr txBox="1"/>
            <p:nvPr/>
          </p:nvSpPr>
          <p:spPr>
            <a:xfrm>
              <a:off x="1676400" y="705134"/>
              <a:ext cx="5400000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cs"/>
                  <a:sym typeface="+mn-lt"/>
                </a:rPr>
                <a:t>早期预防近视的主要措施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  <p:sp>
        <p:nvSpPr>
          <p:cNvPr id="15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60270" y="4620895"/>
            <a:ext cx="8030210" cy="1151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思源黑体 CN Normal" panose="020B0400000000000000" charset="-122"/>
                <a:sym typeface="+mn-ea"/>
              </a:rPr>
              <a:t>选择足够亮度、频谱宽、没有频闪、炫光的台灯，同时打开房间其他灯，保证充足亮度。保证营养和睡眠。</a:t>
            </a:r>
          </a:p>
        </p:txBody>
      </p:sp>
      <p:sp>
        <p:nvSpPr>
          <p:cNvPr id="16" name="文本框 2"/>
          <p:cNvSpPr txBox="1"/>
          <p:nvPr>
            <p:custDataLst>
              <p:tags r:id="rId4"/>
            </p:custDataLst>
          </p:nvPr>
        </p:nvSpPr>
        <p:spPr>
          <a:xfrm>
            <a:off x="1699895" y="3967480"/>
            <a:ext cx="4363720" cy="4508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spAutoFit/>
          </a:bodyPr>
          <a:lstStyle/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四、其他措施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14283" y="3288021"/>
            <a:ext cx="5609771" cy="15684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  <a:sym typeface="汉仪正圆-55W" panose="00020600040101010101" pitchFamily="18" charset="-122"/>
              </a:rPr>
              <a:t>儿童眼外伤和传染性眼病预防</a:t>
            </a:r>
          </a:p>
        </p:txBody>
      </p:sp>
      <p:sp>
        <p:nvSpPr>
          <p:cNvPr id="8" name="矩形: 圆角 7"/>
          <p:cNvSpPr/>
          <p:nvPr/>
        </p:nvSpPr>
        <p:spPr>
          <a:xfrm>
            <a:off x="3269168" y="2322909"/>
            <a:ext cx="270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</a:rPr>
              <a:t>PART-05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汉仪正圆-55W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79124" y="5338575"/>
            <a:ext cx="880088" cy="72000"/>
            <a:chOff x="675807" y="5791200"/>
            <a:chExt cx="880088" cy="72000"/>
          </a:xfrm>
        </p:grpSpPr>
        <p:sp>
          <p:nvSpPr>
            <p:cNvPr id="10" name="椭圆 9"/>
            <p:cNvSpPr/>
            <p:nvPr/>
          </p:nvSpPr>
          <p:spPr>
            <a:xfrm>
              <a:off x="866275" y="579120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72148" y="5791200"/>
              <a:ext cx="72000" cy="7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78021" y="5791200"/>
              <a:ext cx="72000" cy="7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3895" y="5791200"/>
              <a:ext cx="72000" cy="7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75807" y="5791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稻壳儿鸭鸭 9"/>
          <p:cNvGrpSpPr/>
          <p:nvPr/>
        </p:nvGrpSpPr>
        <p:grpSpPr>
          <a:xfrm>
            <a:off x="1839000" y="883762"/>
            <a:ext cx="6163945" cy="815375"/>
            <a:chOff x="1676400" y="705134"/>
            <a:chExt cx="6163945" cy="815375"/>
          </a:xfrm>
        </p:grpSpPr>
        <p:sp>
          <p:nvSpPr>
            <p:cNvPr id="14" name="稻壳儿鸭鸭 9-1"/>
            <p:cNvSpPr txBox="1"/>
            <p:nvPr/>
          </p:nvSpPr>
          <p:spPr>
            <a:xfrm>
              <a:off x="1676400" y="705134"/>
              <a:ext cx="6163945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汉仪正圆-55W" panose="00020600040101010101" pitchFamily="18" charset="-122"/>
                  <a:sym typeface="汉仪正圆-55W" panose="00020600040101010101" pitchFamily="18" charset="-122"/>
                </a:rPr>
                <a:t>儿童眼外伤和传染性眼病预防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lt"/>
              </a:endParaRPr>
            </a:p>
          </p:txBody>
        </p:sp>
        <p:sp>
          <p:nvSpPr>
            <p:cNvPr id="15" name="稻壳儿鸭鸭 9-2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494155" y="2265680"/>
            <a:ext cx="921321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000"/>
              <a:t>儿童爱动，要注意预防眼外伤：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不能手持尖锐物品奔跑打闹，避免接触强酸强碱等洗涤剂。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若化学试剂入眼要立即用清水彻底冲洗，冲洗后送医院就诊。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异物入眼时，避免揉眼，可轻轻闭上眼睛，让异物随眼泪流出，若不能自行流出或症状不缓解，及时就医。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zh-CN" altLang="en-US" sz="2000"/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000"/>
              <a:t>    </a:t>
            </a:r>
            <a:r>
              <a:rPr lang="zh-CN" altLang="en-US" sz="2000"/>
              <a:t>要保持儿童眼部清洁卫生，常洗手，不揉眼。</a:t>
            </a: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000"/>
              <a:t> </a:t>
            </a:r>
            <a:r>
              <a:rPr lang="en-US" altLang="zh-CN" sz="2000"/>
              <a:t>   </a:t>
            </a:r>
            <a:r>
              <a:rPr lang="zh-CN" altLang="en-US" sz="2000"/>
              <a:t>不带患传染性眼病幼儿到人群聚集场所。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文本框 2"/>
          <p:cNvSpPr>
            <a:spLocks noGrp="1" noChangeArrowheads="1"/>
          </p:cNvSpPr>
          <p:nvPr>
            <p:ph type="body" idx="4294967295"/>
          </p:nvPr>
        </p:nvSpPr>
        <p:spPr>
          <a:xfrm>
            <a:off x="1233805" y="2232025"/>
            <a:ext cx="6004560" cy="4048760"/>
          </a:xfrm>
        </p:spPr>
        <p:txBody>
          <a:bodyPr wrap="square">
            <a:noAutofit/>
          </a:bodyPr>
          <a:lstStyle/>
          <a:p>
            <a:pPr marL="0" lvl="0" algn="just">
              <a:lnSpc>
                <a:spcPct val="160000"/>
              </a:lnSpc>
              <a:buClrTx/>
              <a:buSzTx/>
              <a:buFontTx/>
              <a:buNone/>
            </a:pPr>
            <a:r>
              <a:rPr lang="en-US" altLang="zh-CN" sz="2000" dirty="0">
                <a:sym typeface="+mn-ea"/>
              </a:rPr>
              <a:t>0-6</a:t>
            </a:r>
            <a:r>
              <a:rPr lang="zh-CN" altLang="en-US" sz="2000" dirty="0">
                <a:sym typeface="+mn-ea"/>
              </a:rPr>
              <a:t>岁是儿童眼睛和视觉功能发育的关键时期，</a:t>
            </a:r>
            <a:r>
              <a:rPr lang="en-US" altLang="zh-CN" sz="2000" dirty="0">
                <a:sym typeface="+mn-ea"/>
              </a:rPr>
              <a:t>6</a:t>
            </a:r>
            <a:r>
              <a:rPr lang="zh-CN" altLang="en-US" sz="2000" dirty="0">
                <a:sym typeface="+mn-ea"/>
              </a:rPr>
              <a:t>岁前的视觉发育情况决定了儿童一生的视觉质量。在眼球和视觉发育的过程中，常会遇到内在或外在的干扰，影响正常发育，甚至造成不可挽回的视力损害。因此，一定要呵护好儿童的眼睛，做到儿童眼病早发现、早诊断</a:t>
            </a:r>
            <a:r>
              <a:rPr lang="zh-CN" sz="2000" dirty="0">
                <a:sym typeface="+mn-ea"/>
              </a:rPr>
              <a:t>、</a:t>
            </a:r>
            <a:r>
              <a:rPr lang="zh-CN" altLang="en-US" sz="2000" dirty="0">
                <a:sym typeface="+mn-ea"/>
              </a:rPr>
              <a:t>早干预、早治疗，让儿童拥有光明的未来。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839000" y="883762"/>
            <a:ext cx="5400000" cy="815375"/>
            <a:chOff x="1676400" y="705134"/>
            <a:chExt cx="5400000" cy="815375"/>
          </a:xfrm>
        </p:grpSpPr>
        <p:sp>
          <p:nvSpPr>
            <p:cNvPr id="7" name="文本框 6"/>
            <p:cNvSpPr txBox="1"/>
            <p:nvPr/>
          </p:nvSpPr>
          <p:spPr>
            <a:xfrm>
              <a:off x="1676400" y="705134"/>
              <a:ext cx="5400000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cs"/>
                  <a:sym typeface="+mn-lt"/>
                </a:rPr>
                <a:t>结语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4690" y="2927350"/>
            <a:ext cx="2861991" cy="2255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073361" y="2019806"/>
            <a:ext cx="323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srgbClr val="BE80DD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全国爱眼日</a:t>
            </a:r>
            <a:endParaRPr kumimoji="0" lang="zh-CN" altLang="en-US" sz="4800" b="0" i="0" u="none" strike="noStrike" kern="1200" cap="none" spc="0" normalizeH="0" baseline="0" noProof="0" dirty="0">
              <a:ln w="12700">
                <a:noFill/>
              </a:ln>
              <a:solidFill>
                <a:srgbClr val="BE80DD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字体管家棉花糖" panose="000206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3361" y="3169067"/>
            <a:ext cx="637847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谢</a:t>
            </a:r>
            <a:r>
              <a:rPr kumimoji="0" lang="en-US" altLang="zh-CN" sz="60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  </a:t>
            </a:r>
            <a:r>
              <a:rPr kumimoji="0" lang="zh-CN" altLang="en-US" sz="60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谢</a:t>
            </a:r>
            <a:r>
              <a:rPr kumimoji="0" lang="en-US" altLang="zh-CN" sz="60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  </a:t>
            </a:r>
            <a:r>
              <a:rPr kumimoji="0" lang="zh-CN" altLang="en-US" sz="60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！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484914" y="2072714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 w="12700">
                  <a:noFill/>
                </a:ln>
                <a:solidFill>
                  <a:srgbClr val="BE80DD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National eye</a:t>
            </a: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 w="12700">
                  <a:noFill/>
                </a:ln>
                <a:solidFill>
                  <a:srgbClr val="BE80DD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love day</a:t>
            </a:r>
            <a:endParaRPr kumimoji="0" lang="zh-CN" altLang="en-US" sz="2000" b="0" i="0" u="none" strike="noStrike" kern="1200" cap="none" spc="0" normalizeH="0" baseline="0" noProof="0" dirty="0">
              <a:ln w="12700">
                <a:noFill/>
              </a:ln>
              <a:solidFill>
                <a:srgbClr val="BE80DD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字体管家棉花糖" panose="00020600040101010101" charset="-122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207585" y="5571066"/>
            <a:ext cx="880088" cy="72000"/>
            <a:chOff x="675807" y="5791200"/>
            <a:chExt cx="880088" cy="72000"/>
          </a:xfrm>
        </p:grpSpPr>
        <p:sp>
          <p:nvSpPr>
            <p:cNvPr id="30" name="椭圆 29"/>
            <p:cNvSpPr/>
            <p:nvPr/>
          </p:nvSpPr>
          <p:spPr>
            <a:xfrm>
              <a:off x="866275" y="579120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072148" y="5791200"/>
              <a:ext cx="72000" cy="7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278021" y="5791200"/>
              <a:ext cx="72000" cy="7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483895" y="5791200"/>
              <a:ext cx="72000" cy="7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75807" y="5791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73361" y="4348053"/>
            <a:ext cx="5890289" cy="53213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spPr>
        <p:txBody>
          <a:bodyPr wrap="square" tIns="107950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2025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年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6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日是第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30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X-撸撸手迹（非商用）" panose="02000500000000000000" charset="-122"/>
                <a:sym typeface="+mn-ea"/>
              </a:rPr>
              <a:t>个全国爱眼日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3361" y="2019806"/>
            <a:ext cx="323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>
                <a:ln w="12700">
                  <a:noFill/>
                </a:ln>
                <a:solidFill>
                  <a:srgbClr val="BE80DD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全国爱眼日</a:t>
            </a:r>
            <a:endParaRPr kumimoji="0" lang="zh-CN" altLang="en-US" sz="4800" b="0" i="0" u="none" strike="noStrike" kern="1200" cap="none" spc="0" normalizeH="0" baseline="0" noProof="0" dirty="0">
              <a:ln w="12700">
                <a:noFill/>
              </a:ln>
              <a:solidFill>
                <a:srgbClr val="BE80DD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字体管家棉花糖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3150" y="3045460"/>
            <a:ext cx="6634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明亮</a:t>
            </a:r>
            <a:r>
              <a:rPr kumimoji="0" lang="en-US" altLang="zh-CN" sz="44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“</a:t>
            </a:r>
            <a:r>
              <a:rPr kumimoji="0" lang="zh-CN" altLang="en-US" sz="44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视</a:t>
            </a:r>
            <a:r>
              <a:rPr kumimoji="0" lang="en-US" altLang="zh-CN" sz="44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”</a:t>
            </a:r>
            <a:r>
              <a:rPr kumimoji="0" lang="zh-CN" altLang="en-US" sz="44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界</a:t>
            </a:r>
            <a:r>
              <a:rPr kumimoji="0" lang="en-US" altLang="zh-CN" sz="44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   </a:t>
            </a:r>
            <a:r>
              <a:rPr kumimoji="0" lang="zh-CN" altLang="en-US" sz="4400" b="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47B0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从小呵护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484914" y="2072714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 w="12700">
                  <a:noFill/>
                </a:ln>
                <a:solidFill>
                  <a:srgbClr val="BE80DD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National eye</a:t>
            </a: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 w="12700">
                  <a:noFill/>
                </a:ln>
                <a:solidFill>
                  <a:srgbClr val="BE80DD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字体管家棉花糖" panose="00020600040101010101" charset="-122"/>
                <a:sym typeface="+mn-ea"/>
              </a:rPr>
              <a:t>love day</a:t>
            </a:r>
            <a:endParaRPr kumimoji="0" lang="zh-CN" altLang="en-US" sz="2000" b="0" i="0" u="none" strike="noStrike" kern="1200" cap="none" spc="0" normalizeH="0" baseline="0" noProof="0" dirty="0">
              <a:ln w="12700">
                <a:noFill/>
              </a:ln>
              <a:solidFill>
                <a:srgbClr val="BE80DD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字体管家棉花糖" panose="00020600040101010101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07585" y="5571066"/>
            <a:ext cx="880088" cy="72000"/>
            <a:chOff x="675807" y="5791200"/>
            <a:chExt cx="880088" cy="72000"/>
          </a:xfrm>
        </p:grpSpPr>
        <p:sp>
          <p:nvSpPr>
            <p:cNvPr id="27" name="椭圆 26"/>
            <p:cNvSpPr/>
            <p:nvPr/>
          </p:nvSpPr>
          <p:spPr>
            <a:xfrm>
              <a:off x="866275" y="579120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72148" y="5791200"/>
              <a:ext cx="72000" cy="7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278021" y="5791200"/>
              <a:ext cx="72000" cy="7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483895" y="5791200"/>
              <a:ext cx="72000" cy="7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675807" y="5791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9960" y="3288030"/>
            <a:ext cx="4924425" cy="15684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  <a:sym typeface="汉仪正圆-55W" panose="00020600040101010101" pitchFamily="18" charset="-122"/>
              </a:rPr>
              <a:t>儿童眼睛和视觉功能发育</a:t>
            </a:r>
          </a:p>
        </p:txBody>
      </p:sp>
      <p:sp>
        <p:nvSpPr>
          <p:cNvPr id="8" name="矩形: 圆角 7"/>
          <p:cNvSpPr/>
          <p:nvPr/>
        </p:nvSpPr>
        <p:spPr>
          <a:xfrm>
            <a:off x="3277925" y="2322909"/>
            <a:ext cx="270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</a:rPr>
              <a:t>PART-01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汉仪正圆-55W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87881" y="5338575"/>
            <a:ext cx="880088" cy="72000"/>
            <a:chOff x="675807" y="5791200"/>
            <a:chExt cx="880088" cy="72000"/>
          </a:xfrm>
        </p:grpSpPr>
        <p:sp>
          <p:nvSpPr>
            <p:cNvPr id="10" name="椭圆 9"/>
            <p:cNvSpPr/>
            <p:nvPr/>
          </p:nvSpPr>
          <p:spPr>
            <a:xfrm>
              <a:off x="866275" y="579120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72148" y="5791200"/>
              <a:ext cx="72000" cy="7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78021" y="5791200"/>
              <a:ext cx="72000" cy="7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3895" y="5791200"/>
              <a:ext cx="72000" cy="7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75807" y="5791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49045" y="3467735"/>
            <a:ext cx="1011555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新生儿出生时的视力只有光感，一般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岁儿童视力可达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0.2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岁视力可达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0.4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以上，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岁视力可达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0.5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以上，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岁以上视力可达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0.6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以上，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5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岁以上视力可达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0.8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以上。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另外，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儿童的立体视大约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5-6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+mn-cs"/>
                <a:sym typeface="+mn-ea"/>
              </a:rPr>
              <a:t>岁基本发育成熟。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6410" y="2744470"/>
            <a:ext cx="11188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0" i="0" u="none" strike="noStrike" kern="1200" cap="none" spc="0" normalizeH="0" baseline="0" noProof="0">
                <a:ln>
                  <a:noFill/>
                </a:ln>
                <a:solidFill>
                  <a:srgbClr val="7F68EA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儿童的眼睛和视觉功能是逐步发育成熟的。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7F68EA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+mn-cs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39000" y="883762"/>
            <a:ext cx="5400000" cy="815375"/>
            <a:chOff x="1676400" y="705134"/>
            <a:chExt cx="5400000" cy="815375"/>
          </a:xfrm>
        </p:grpSpPr>
        <p:sp>
          <p:nvSpPr>
            <p:cNvPr id="12" name="文本框 11"/>
            <p:cNvSpPr txBox="1"/>
            <p:nvPr/>
          </p:nvSpPr>
          <p:spPr>
            <a:xfrm>
              <a:off x="1676400" y="705134"/>
              <a:ext cx="5400000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汉仪正圆-55W" panose="00020600040101010101" pitchFamily="18" charset="-122"/>
                  <a:sym typeface="汉仪正圆-55W" panose="00020600040101010101" pitchFamily="18" charset="-122"/>
                </a:rPr>
                <a:t>儿童眼睛和视觉功能发育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46480" y="3202940"/>
            <a:ext cx="6353175" cy="15684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  <a:sym typeface="汉仪正圆-55W" panose="00020600040101010101" pitchFamily="18" charset="-122"/>
              </a:rPr>
              <a:t>如何识别儿童常见眼病和视力异常</a:t>
            </a:r>
          </a:p>
        </p:txBody>
      </p:sp>
      <p:sp>
        <p:nvSpPr>
          <p:cNvPr id="8" name="矩形: 圆角 7"/>
          <p:cNvSpPr/>
          <p:nvPr/>
        </p:nvSpPr>
        <p:spPr>
          <a:xfrm>
            <a:off x="3269168" y="2322909"/>
            <a:ext cx="270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</a:rPr>
              <a:t>PART-02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汉仪正圆-55W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79124" y="5338575"/>
            <a:ext cx="880088" cy="72000"/>
            <a:chOff x="675807" y="5791200"/>
            <a:chExt cx="880088" cy="72000"/>
          </a:xfrm>
        </p:grpSpPr>
        <p:sp>
          <p:nvSpPr>
            <p:cNvPr id="10" name="椭圆 9"/>
            <p:cNvSpPr/>
            <p:nvPr/>
          </p:nvSpPr>
          <p:spPr>
            <a:xfrm>
              <a:off x="866275" y="579120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72148" y="5791200"/>
              <a:ext cx="72000" cy="7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78021" y="5791200"/>
              <a:ext cx="72000" cy="7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3895" y="5791200"/>
              <a:ext cx="72000" cy="7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75807" y="5791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稻壳儿鸭鸭 1"/>
          <p:cNvSpPr txBox="1"/>
          <p:nvPr/>
        </p:nvSpPr>
        <p:spPr>
          <a:xfrm>
            <a:off x="8375650" y="3818164"/>
            <a:ext cx="1965960" cy="5334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思源黑体 CN Normal" panose="020B0400000000000000" charset="-122"/>
              </a:rPr>
              <a:t>弱视</a:t>
            </a:r>
          </a:p>
        </p:txBody>
      </p:sp>
      <p:sp>
        <p:nvSpPr>
          <p:cNvPr id="6" name="稻壳儿鸭鸭 2"/>
          <p:cNvSpPr txBox="1"/>
          <p:nvPr/>
        </p:nvSpPr>
        <p:spPr>
          <a:xfrm flipH="1">
            <a:off x="6055995" y="4605564"/>
            <a:ext cx="1868170" cy="5334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思源黑体 CN Normal" panose="020B0400000000000000" charset="-122"/>
              </a:rPr>
              <a:t>斜视</a:t>
            </a:r>
          </a:p>
        </p:txBody>
      </p:sp>
      <p:sp>
        <p:nvSpPr>
          <p:cNvPr id="8" name="稻壳儿鸭鸭 3"/>
          <p:cNvSpPr txBox="1"/>
          <p:nvPr/>
        </p:nvSpPr>
        <p:spPr>
          <a:xfrm>
            <a:off x="8375650" y="2566579"/>
            <a:ext cx="1965960" cy="5334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思源黑体 CN Normal" panose="020B0400000000000000" charset="-122"/>
              </a:rPr>
              <a:t>近视远视</a:t>
            </a:r>
          </a:p>
        </p:txBody>
      </p:sp>
      <p:sp>
        <p:nvSpPr>
          <p:cNvPr id="9" name="稻壳儿鸭鸭 4"/>
          <p:cNvSpPr txBox="1"/>
          <p:nvPr/>
        </p:nvSpPr>
        <p:spPr>
          <a:xfrm flipH="1">
            <a:off x="6045200" y="3381284"/>
            <a:ext cx="1878965" cy="5334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思源黑体 CN Normal" panose="020B0400000000000000" charset="-122"/>
              </a:rPr>
              <a:t>散光</a:t>
            </a:r>
          </a:p>
        </p:txBody>
      </p:sp>
      <p:grpSp>
        <p:nvGrpSpPr>
          <p:cNvPr id="11" name="稻壳儿鸭鸭 5"/>
          <p:cNvGrpSpPr/>
          <p:nvPr/>
        </p:nvGrpSpPr>
        <p:grpSpPr>
          <a:xfrm>
            <a:off x="7145020" y="2601504"/>
            <a:ext cx="2009140" cy="3498850"/>
            <a:chOff x="11108" y="3028"/>
            <a:chExt cx="3164" cy="5510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grpSpPr>
        <p:sp>
          <p:nvSpPr>
            <p:cNvPr id="7" name="稻壳儿鸭鸭 5-1"/>
            <p:cNvSpPr/>
            <p:nvPr/>
          </p:nvSpPr>
          <p:spPr>
            <a:xfrm>
              <a:off x="11108" y="7956"/>
              <a:ext cx="3164" cy="5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2" name="稻壳儿鸭鸭 5-2"/>
            <p:cNvSpPr/>
            <p:nvPr/>
          </p:nvSpPr>
          <p:spPr>
            <a:xfrm>
              <a:off x="12527" y="3028"/>
              <a:ext cx="327" cy="51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  <p:sp>
        <p:nvSpPr>
          <p:cNvPr id="3" name="稻壳儿鸭鸭 6"/>
          <p:cNvSpPr txBox="1"/>
          <p:nvPr/>
        </p:nvSpPr>
        <p:spPr>
          <a:xfrm>
            <a:off x="1733550" y="2339340"/>
            <a:ext cx="3990975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7F68EA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儿童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7F68EA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常见</a:t>
            </a: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7F68EA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眼病</a:t>
            </a:r>
          </a:p>
        </p:txBody>
      </p:sp>
      <p:pic>
        <p:nvPicPr>
          <p:cNvPr id="10" name="稻壳儿鸭鸭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3708" y="3810835"/>
            <a:ext cx="2300492" cy="1907109"/>
          </a:xfrm>
          <a:prstGeom prst="rect">
            <a:avLst/>
          </a:prstGeom>
        </p:spPr>
      </p:pic>
      <p:sp>
        <p:nvSpPr>
          <p:cNvPr id="4" name="稻壳儿鸭鸭 1"/>
          <p:cNvSpPr txBox="1"/>
          <p:nvPr/>
        </p:nvSpPr>
        <p:spPr>
          <a:xfrm>
            <a:off x="8375650" y="4945289"/>
            <a:ext cx="1965960" cy="5334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思源黑体 CN Normal" panose="020B0400000000000000" charset="-122"/>
              </a:rPr>
              <a:t>等等</a:t>
            </a:r>
          </a:p>
        </p:txBody>
      </p:sp>
      <p:grpSp>
        <p:nvGrpSpPr>
          <p:cNvPr id="16" name="稻壳儿鸭鸭 8"/>
          <p:cNvGrpSpPr/>
          <p:nvPr/>
        </p:nvGrpSpPr>
        <p:grpSpPr>
          <a:xfrm>
            <a:off x="1839000" y="883762"/>
            <a:ext cx="8145145" cy="815375"/>
            <a:chOff x="1676400" y="705134"/>
            <a:chExt cx="8145145" cy="815375"/>
          </a:xfrm>
        </p:grpSpPr>
        <p:sp>
          <p:nvSpPr>
            <p:cNvPr id="17" name="稻壳儿鸭鸭 8-1"/>
            <p:cNvSpPr txBox="1"/>
            <p:nvPr/>
          </p:nvSpPr>
          <p:spPr>
            <a:xfrm>
              <a:off x="1676400" y="705134"/>
              <a:ext cx="8145145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汉仪正圆-55W" panose="00020600040101010101" pitchFamily="18" charset="-122"/>
                  <a:sym typeface="汉仪正圆-55W" panose="00020600040101010101" pitchFamily="18" charset="-122"/>
                </a:rPr>
                <a:t>如何识别儿童常见眼病和视力异常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lt"/>
              </a:endParaRPr>
            </a:p>
          </p:txBody>
        </p:sp>
        <p:sp>
          <p:nvSpPr>
            <p:cNvPr id="18" name="稻壳儿鸭鸭 8-2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稻壳儿鸭鸭 7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</a:rPr>
              <a:t>docerID:327037375</a:t>
            </a:r>
            <a:endParaRPr lang="zh-CN" altLang="en-US" sz="100">
              <a:noFill/>
            </a:endParaRPr>
          </a:p>
        </p:txBody>
      </p:sp>
      <p:grpSp>
        <p:nvGrpSpPr>
          <p:cNvPr id="51" name="组合 50"/>
          <p:cNvGrpSpPr/>
          <p:nvPr>
            <p:custDataLst>
              <p:tags r:id="rId1"/>
            </p:custDataLst>
          </p:nvPr>
        </p:nvGrpSpPr>
        <p:grpSpPr>
          <a:xfrm>
            <a:off x="2351405" y="2529840"/>
            <a:ext cx="4912707" cy="854279"/>
            <a:chOff x="8087" y="4358"/>
            <a:chExt cx="8143" cy="1416"/>
          </a:xfrm>
        </p:grpSpPr>
        <p:pic>
          <p:nvPicPr>
            <p:cNvPr id="2" name="稻壳儿鸭鸭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087" y="4622"/>
              <a:ext cx="1152" cy="1152"/>
            </a:xfrm>
            <a:prstGeom prst="rect">
              <a:avLst/>
            </a:prstGeom>
          </p:spPr>
        </p:pic>
        <p:sp>
          <p:nvSpPr>
            <p:cNvPr id="3" name="稻壳儿鸭鸭 3"/>
            <p:cNvSpPr txBox="1"/>
            <p:nvPr>
              <p:custDataLst>
                <p:tags r:id="rId12"/>
              </p:custDataLst>
            </p:nvPr>
          </p:nvSpPr>
          <p:spPr>
            <a:xfrm>
              <a:off x="9263" y="4358"/>
              <a:ext cx="6967" cy="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4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岁儿童裸眼视力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≤4.8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（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0.6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）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2"/>
            </p:custDataLst>
          </p:nvPr>
        </p:nvGrpSpPr>
        <p:grpSpPr>
          <a:xfrm>
            <a:off x="2351405" y="3421524"/>
            <a:ext cx="5781465" cy="854279"/>
            <a:chOff x="8087" y="5836"/>
            <a:chExt cx="9583" cy="1416"/>
          </a:xfrm>
        </p:grpSpPr>
        <p:pic>
          <p:nvPicPr>
            <p:cNvPr id="4" name="稻壳儿鸭鸭 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087" y="6100"/>
              <a:ext cx="1152" cy="1152"/>
            </a:xfrm>
            <a:prstGeom prst="rect">
              <a:avLst/>
            </a:prstGeom>
          </p:spPr>
        </p:pic>
        <p:sp>
          <p:nvSpPr>
            <p:cNvPr id="5" name="稻壳儿鸭鸭 5"/>
            <p:cNvSpPr txBox="1"/>
            <p:nvPr>
              <p:custDataLst>
                <p:tags r:id="rId10"/>
              </p:custDataLst>
            </p:nvPr>
          </p:nvSpPr>
          <p:spPr>
            <a:xfrm>
              <a:off x="9263" y="5836"/>
              <a:ext cx="8407" cy="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5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岁及以上儿童裸眼视力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≤4.9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（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0.8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）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3"/>
            </p:custDataLst>
          </p:nvPr>
        </p:nvGrpSpPr>
        <p:grpSpPr>
          <a:xfrm>
            <a:off x="2351405" y="4313207"/>
            <a:ext cx="7732551" cy="854279"/>
            <a:chOff x="8087" y="7314"/>
            <a:chExt cx="12817" cy="1416"/>
          </a:xfrm>
        </p:grpSpPr>
        <p:pic>
          <p:nvPicPr>
            <p:cNvPr id="48" name="稻壳儿鸭鸭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087" y="7578"/>
              <a:ext cx="1152" cy="1152"/>
            </a:xfrm>
            <a:prstGeom prst="rect">
              <a:avLst/>
            </a:prstGeom>
          </p:spPr>
        </p:pic>
        <p:sp>
          <p:nvSpPr>
            <p:cNvPr id="49" name="稻壳儿鸭鸭 3"/>
            <p:cNvSpPr txBox="1"/>
            <p:nvPr>
              <p:custDataLst>
                <p:tags r:id="rId8"/>
              </p:custDataLst>
            </p:nvPr>
          </p:nvSpPr>
          <p:spPr>
            <a:xfrm>
              <a:off x="9263" y="7314"/>
              <a:ext cx="11641" cy="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或双眼视力相差两行及以上（标准对数视力表）</a:t>
              </a:r>
            </a:p>
          </p:txBody>
        </p:sp>
      </p:grpSp>
      <p:grpSp>
        <p:nvGrpSpPr>
          <p:cNvPr id="54" name="组合 53"/>
          <p:cNvGrpSpPr/>
          <p:nvPr>
            <p:custDataLst>
              <p:tags r:id="rId4"/>
            </p:custDataLst>
          </p:nvPr>
        </p:nvGrpSpPr>
        <p:grpSpPr>
          <a:xfrm>
            <a:off x="2351405" y="5204891"/>
            <a:ext cx="6965148" cy="854279"/>
            <a:chOff x="8087" y="8792"/>
            <a:chExt cx="11545" cy="1416"/>
          </a:xfrm>
        </p:grpSpPr>
        <p:pic>
          <p:nvPicPr>
            <p:cNvPr id="52" name="稻壳儿鸭鸭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087" y="9056"/>
              <a:ext cx="1152" cy="1152"/>
            </a:xfrm>
            <a:prstGeom prst="rect">
              <a:avLst/>
            </a:prstGeom>
          </p:spPr>
        </p:pic>
        <p:sp>
          <p:nvSpPr>
            <p:cNvPr id="53" name="稻壳儿鸭鸭 5"/>
            <p:cNvSpPr txBox="1"/>
            <p:nvPr>
              <p:custDataLst>
                <p:tags r:id="rId6"/>
              </p:custDataLst>
            </p:nvPr>
          </p:nvSpPr>
          <p:spPr>
            <a:xfrm>
              <a:off x="9263" y="8792"/>
              <a:ext cx="10369" cy="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或双眼视力相差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0.2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正圆-55W" panose="00020600040101010101" pitchFamily="18" charset="-122"/>
                  <a:cs typeface="+mn-cs"/>
                </a:rPr>
                <a:t>及以上（国际标准视力表）</a:t>
              </a: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2351405" y="1883410"/>
            <a:ext cx="2223135" cy="5848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wrap="square" bIns="3619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视力异常</a:t>
            </a:r>
          </a:p>
        </p:txBody>
      </p:sp>
      <p:grpSp>
        <p:nvGrpSpPr>
          <p:cNvPr id="10" name="稻壳儿鸭鸭 8"/>
          <p:cNvGrpSpPr/>
          <p:nvPr/>
        </p:nvGrpSpPr>
        <p:grpSpPr>
          <a:xfrm>
            <a:off x="1839000" y="883762"/>
            <a:ext cx="8145145" cy="815375"/>
            <a:chOff x="1676400" y="705134"/>
            <a:chExt cx="8145145" cy="815375"/>
          </a:xfrm>
        </p:grpSpPr>
        <p:sp>
          <p:nvSpPr>
            <p:cNvPr id="6" name="稻壳儿鸭鸭 8-1"/>
            <p:cNvSpPr txBox="1"/>
            <p:nvPr/>
          </p:nvSpPr>
          <p:spPr>
            <a:xfrm>
              <a:off x="1676400" y="705134"/>
              <a:ext cx="8145145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汉仪正圆-55W" panose="00020600040101010101" pitchFamily="18" charset="-122"/>
                  <a:sym typeface="汉仪正圆-55W" panose="00020600040101010101" pitchFamily="18" charset="-122"/>
                </a:rPr>
                <a:t>如何识别儿童常见眼病和视力异常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lt"/>
              </a:endParaRPr>
            </a:p>
          </p:txBody>
        </p:sp>
        <p:sp>
          <p:nvSpPr>
            <p:cNvPr id="7" name="稻壳儿鸭鸭 8-2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稻壳儿鸭鸭 1"/>
          <p:cNvSpPr txBox="1"/>
          <p:nvPr/>
        </p:nvSpPr>
        <p:spPr>
          <a:xfrm>
            <a:off x="2369820" y="2013268"/>
            <a:ext cx="785050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F68EA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ea"/>
              </a:rPr>
              <a:t>识别儿童眼部疾病的危险信号，及时就医。</a:t>
            </a:r>
          </a:p>
        </p:txBody>
      </p:sp>
      <p:grpSp>
        <p:nvGrpSpPr>
          <p:cNvPr id="10" name="稻壳儿鸭鸭 8"/>
          <p:cNvGrpSpPr/>
          <p:nvPr/>
        </p:nvGrpSpPr>
        <p:grpSpPr>
          <a:xfrm>
            <a:off x="1839000" y="883762"/>
            <a:ext cx="8145145" cy="815375"/>
            <a:chOff x="1676400" y="705134"/>
            <a:chExt cx="8145145" cy="815375"/>
          </a:xfrm>
        </p:grpSpPr>
        <p:sp>
          <p:nvSpPr>
            <p:cNvPr id="12" name="稻壳儿鸭鸭 8-1"/>
            <p:cNvSpPr txBox="1"/>
            <p:nvPr/>
          </p:nvSpPr>
          <p:spPr>
            <a:xfrm>
              <a:off x="1676400" y="705134"/>
              <a:ext cx="8145145" cy="5537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noProof="0">
                  <a:ln>
                    <a:noFill/>
                  </a:ln>
                  <a:gradFill>
                    <a:gsLst>
                      <a:gs pos="0">
                        <a:srgbClr val="7F68EA"/>
                      </a:gs>
                      <a:gs pos="100000">
                        <a:srgbClr val="04B6B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汉仪正圆-55W" panose="00020600040101010101" pitchFamily="18" charset="-122"/>
                  <a:sym typeface="汉仪正圆-55W" panose="00020600040101010101" pitchFamily="18" charset="-122"/>
                </a:rPr>
                <a:t>如何识别儿童常见眼病和视力异常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+mn-cs"/>
                <a:sym typeface="+mn-lt"/>
              </a:endParaRPr>
            </a:p>
          </p:txBody>
        </p:sp>
        <p:sp>
          <p:nvSpPr>
            <p:cNvPr id="13" name="稻壳儿鸭鸭 8-2"/>
            <p:cNvSpPr txBox="1"/>
            <p:nvPr/>
          </p:nvSpPr>
          <p:spPr>
            <a:xfrm>
              <a:off x="1676400" y="1178941"/>
              <a:ext cx="2736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pitchFamily="34" charset="-122"/>
                  <a:ea typeface="汉仪雅酷黑 85W" panose="020B0904020202020204" pitchFamily="34" charset="-122"/>
                  <a:cs typeface="+mn-ea"/>
                  <a:sym typeface="汉仪正圆-55W" panose="00020600040101010101" pitchFamily="18" charset="-122"/>
                </a:rPr>
                <a:t>National eye love day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65705" y="3147695"/>
            <a:ext cx="7517765" cy="2512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40000"/>
              </a:lnSpc>
              <a:buClr>
                <a:srgbClr val="411FDF"/>
              </a:buClr>
              <a:buFont typeface="Wingdings" panose="05000000000000000000" charset="0"/>
              <a:buChar char="l"/>
            </a:pPr>
            <a:r>
              <a:rPr lang="zh-CN" altLang="en-US" sz="2000"/>
              <a:t>眼红、持续流泪、分泌物多。</a:t>
            </a:r>
          </a:p>
          <a:p>
            <a:pPr marL="342900" indent="-342900">
              <a:lnSpc>
                <a:spcPct val="140000"/>
              </a:lnSpc>
              <a:buClr>
                <a:srgbClr val="411FDF"/>
              </a:buClr>
              <a:buFont typeface="Wingdings" panose="05000000000000000000" charset="0"/>
              <a:buChar char="l"/>
            </a:pPr>
            <a:r>
              <a:rPr lang="zh-CN" altLang="en-US" sz="2000"/>
              <a:t>瞳孔区发白应高度警示，要尽早去眼科检查</a:t>
            </a:r>
          </a:p>
          <a:p>
            <a:pPr marL="342900" indent="-342900">
              <a:lnSpc>
                <a:spcPct val="140000"/>
              </a:lnSpc>
              <a:buClr>
                <a:srgbClr val="411FDF"/>
              </a:buClr>
              <a:buFont typeface="Wingdings" panose="05000000000000000000" charset="0"/>
              <a:buChar char="l"/>
            </a:pPr>
            <a:r>
              <a:rPr lang="zh-CN" altLang="en-US" sz="2000"/>
              <a:t>不能追视、视物过近、眯眼、频繁揉眼、畏光或双眼大小明显不一致。</a:t>
            </a:r>
          </a:p>
          <a:p>
            <a:pPr marL="342900" indent="-342900">
              <a:lnSpc>
                <a:spcPct val="140000"/>
              </a:lnSpc>
              <a:buClr>
                <a:srgbClr val="411FDF"/>
              </a:buClr>
              <a:buFont typeface="Wingdings" panose="05000000000000000000" charset="0"/>
              <a:buChar char="l"/>
            </a:pPr>
            <a:r>
              <a:rPr lang="zh-CN" altLang="en-US" sz="2000"/>
              <a:t>眼位偏斜、重视歪头视物，眼球震颤。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47140" y="3202940"/>
            <a:ext cx="6152515" cy="15684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>
                <a:ln>
                  <a:noFill/>
                </a:ln>
                <a:gradFill>
                  <a:gsLst>
                    <a:gs pos="0">
                      <a:srgbClr val="7F68EA"/>
                    </a:gs>
                    <a:gs pos="100000">
                      <a:srgbClr val="04B6B1"/>
                    </a:gs>
                  </a:gsLst>
                  <a:lin ang="2700000" scaled="0"/>
                </a:gra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sym typeface="+mn-lt"/>
              </a:rPr>
              <a:t>儿童为什么要定期做眼睛检查</a:t>
            </a:r>
            <a:endParaRPr kumimoji="1" lang="zh-CN" altLang="en-US" sz="4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7F68EA"/>
                  </a:gs>
                  <a:gs pos="100000">
                    <a:srgbClr val="04B6B1"/>
                  </a:gs>
                </a:gsLst>
                <a:lin ang="2700000" scaled="0"/>
              </a:gra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3269168" y="2322909"/>
            <a:ext cx="270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雅酷黑 85W" panose="020B0904020202020204" pitchFamily="34" charset="-122"/>
                <a:cs typeface="汉仪正圆-55W" panose="00020600040101010101" pitchFamily="18" charset="-122"/>
              </a:rPr>
              <a:t>PART-03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pitchFamily="34" charset="-122"/>
              <a:ea typeface="汉仪雅酷黑 85W" panose="020B0904020202020204" pitchFamily="34" charset="-122"/>
              <a:cs typeface="汉仪正圆-55W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79124" y="5338575"/>
            <a:ext cx="880088" cy="72000"/>
            <a:chOff x="675807" y="5791200"/>
            <a:chExt cx="880088" cy="72000"/>
          </a:xfrm>
        </p:grpSpPr>
        <p:sp>
          <p:nvSpPr>
            <p:cNvPr id="10" name="椭圆 9"/>
            <p:cNvSpPr/>
            <p:nvPr/>
          </p:nvSpPr>
          <p:spPr>
            <a:xfrm>
              <a:off x="866275" y="579120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72148" y="5791200"/>
              <a:ext cx="72000" cy="7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78021" y="5791200"/>
              <a:ext cx="72000" cy="7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3895" y="5791200"/>
              <a:ext cx="72000" cy="7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75807" y="5791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pitchFamily="34" charset="-122"/>
                <a:ea typeface="汉仪正圆-55W" panose="00020600040101010101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x"/>
  <p:tag name="KSO_WM_UNIT_INDEX" val="1_2_1"/>
  <p:tag name="KSO_WM_UNIT_ID" val="diagram19882022_3*l_h_x*1_2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2_1"/>
  <p:tag name="KSO_WM_UNIT_ID" val="diagram19882022_3*l_h_a*1_2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x"/>
  <p:tag name="KSO_WM_UNIT_INDEX" val="1_1_1"/>
  <p:tag name="KSO_WM_UNIT_ID" val="diagram19882022_3*l_h_x*1_1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1_1"/>
  <p:tag name="KSO_WM_UNIT_ID" val="diagram19882022_3*l_h_a*1_1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_EFFECT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4_1*i*1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4_1*i*2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64_1*i*3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64_1*i*4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2240*218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4_1*d*1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7.9,&quot;left&quot;:185.14999999999992,&quot;top&quot;:199.2,&quot;width&quot;:701.250000000000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3.6,&quot;left&quot;:133.85,&quot;top&quot;:160.9,&quot;width&quot;:668.5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3.6,&quot;left&quot;:133.85,&quot;top&quot;:160.9,&quot;width&quot;:668.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3.6,&quot;left&quot;:133.85,&quot;top&quot;:160.9,&quot;width&quot;:668.5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3.6,&quot;left&quot;:133.85,&quot;top&quot;:160.9,&quot;width&quot;:668.5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7.9,&quot;left&quot;:185.14999999999992,&quot;top&quot;:199.2,&quot;width&quot;:701.250000000000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7.9,&quot;left&quot;:185.14999999999992,&quot;top&quot;:199.2,&quot;width&quot;:701.250000000000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7.9,&quot;left&quot;:185.14999999999992,&quot;top&quot;:199.2,&quot;width&quot;:701.250000000000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x"/>
  <p:tag name="KSO_WM_UNIT_INDEX" val="1_4_1"/>
  <p:tag name="KSO_WM_UNIT_ID" val="diagram19882022_3*l_h_x*1_4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4_1"/>
  <p:tag name="KSO_WM_UNIT_ID" val="diagram19882022_3*l_h_a*1_4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x"/>
  <p:tag name="KSO_WM_UNIT_INDEX" val="1_3_1"/>
  <p:tag name="KSO_WM_UNIT_ID" val="diagram19882022_3*l_h_x*1_3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3_1"/>
  <p:tag name="KSO_WM_UNIT_ID" val="diagram19882022_3*l_h_a*1_3_1"/>
  <p:tag name="KSO_WM_TEMPLATE_INDEX" val="19882022"/>
  <p:tag name="KSO_WM_TAG_VERSION" val="2.0"/>
  <p:tag name="KSO_WM_DIAGRAM_GROUP_CODE" val="l1-1"/>
  <p:tag name="KSO_WM_DIAGRAM_VIRTUALLY_FRAME" val="{&quot;height&quot;:277.9,&quot;left&quot;:185.14999999999992,&quot;top&quot;:199.2,&quot;width&quot;:701.2500000000001}"/>
</p:tagLst>
</file>

<file path=ppt/theme/theme1.xml><?xml version="1.0" encoding="utf-8"?>
<a:theme xmlns:a="http://schemas.openxmlformats.org/drawingml/2006/main" name="稻壳鸭鸭   https://www.docer.com/works?userid=327037375">
  <a:themeElements>
    <a:clrScheme name="自定义 9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68EA"/>
      </a:accent1>
      <a:accent2>
        <a:srgbClr val="04B6B1"/>
      </a:accent2>
      <a:accent3>
        <a:srgbClr val="7F68EA"/>
      </a:accent3>
      <a:accent4>
        <a:srgbClr val="04B6B1"/>
      </a:accent4>
      <a:accent5>
        <a:srgbClr val="7F68EA"/>
      </a:accent5>
      <a:accent6>
        <a:srgbClr val="04B6B1"/>
      </a:accent6>
      <a:hlink>
        <a:srgbClr val="7F68EA"/>
      </a:hlink>
      <a:folHlink>
        <a:srgbClr val="04B6B1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稻壳鸭鸭   https://www.docer.com/works?userid=327037375">
  <a:themeElements>
    <a:clrScheme name="自定义 9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68EA"/>
      </a:accent1>
      <a:accent2>
        <a:srgbClr val="04B6B1"/>
      </a:accent2>
      <a:accent3>
        <a:srgbClr val="7F68EA"/>
      </a:accent3>
      <a:accent4>
        <a:srgbClr val="04B6B1"/>
      </a:accent4>
      <a:accent5>
        <a:srgbClr val="7F68EA"/>
      </a:accent5>
      <a:accent6>
        <a:srgbClr val="04B6B1"/>
      </a:accent6>
      <a:hlink>
        <a:srgbClr val="7F68EA"/>
      </a:hlink>
      <a:folHlink>
        <a:srgbClr val="04B6B1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稻壳鸭鸭   https://www.docer.com/works?userid=327037375">
  <a:themeElements>
    <a:clrScheme name="自定义 9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68EA"/>
      </a:accent1>
      <a:accent2>
        <a:srgbClr val="04B6B1"/>
      </a:accent2>
      <a:accent3>
        <a:srgbClr val="7F68EA"/>
      </a:accent3>
      <a:accent4>
        <a:srgbClr val="04B6B1"/>
      </a:accent4>
      <a:accent5>
        <a:srgbClr val="7F68EA"/>
      </a:accent5>
      <a:accent6>
        <a:srgbClr val="04B6B1"/>
      </a:accent6>
      <a:hlink>
        <a:srgbClr val="7F68EA"/>
      </a:hlink>
      <a:folHlink>
        <a:srgbClr val="04B6B1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稻壳鸭鸭</Template>
  <TotalTime>2</TotalTime>
  <Words>847</Words>
  <Application>WPS 演示</Application>
  <PresentationFormat>自定义</PresentationFormat>
  <Paragraphs>88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微软雅黑</vt:lpstr>
      <vt:lpstr>华文新魏</vt:lpstr>
      <vt:lpstr>汉仪雅酷黑 85W</vt:lpstr>
      <vt:lpstr>汉仪正圆-55W</vt:lpstr>
      <vt:lpstr>X-撸撸手迹（非商用）</vt:lpstr>
      <vt:lpstr>字体管家棉花糖</vt:lpstr>
      <vt:lpstr>思源黑体 CN Normal</vt:lpstr>
      <vt:lpstr>Wingdings</vt:lpstr>
      <vt:lpstr>等线</vt:lpstr>
      <vt:lpstr>稻壳鸭鸭   https://www.docer.com/works?userid=327037375</vt:lpstr>
      <vt:lpstr>1_稻壳鸭鸭   https://www.docer.com/works?userid=327037375</vt:lpstr>
      <vt:lpstr>2_稻壳鸭鸭   https://www.docer.com/works?userid=327037375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lenovo</cp:lastModifiedBy>
  <cp:revision>9</cp:revision>
  <dcterms:created xsi:type="dcterms:W3CDTF">2025-05-29T03:10:00Z</dcterms:created>
  <dcterms:modified xsi:type="dcterms:W3CDTF">2025-06-04T02:00:10Z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KSOTemplateUUID">
    <vt:lpwstr>v1.0_mb_5vWtolwy3YdCPlQ3K1ZXYA==</vt:lpwstr>
  </property>
  <property fmtid="{D5CDD505-2E9C-101B-9397-08002B2CF9AE}" pid="4" name="ICV">
    <vt:lpwstr>4518604D7D2A4CE1A682B0176E7D5007_11</vt:lpwstr>
  </property>
</Properties>
</file>