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33257" y="2106295"/>
            <a:ext cx="8325485" cy="15684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8625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劳动与教育：培育新时代的实践者</a:t>
            </a:r>
            <a:endParaRPr lang="en-US" sz="8625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885946" y="4877086"/>
            <a:ext cx="5432393" cy="594646"/>
          </a:xfrm>
          <a:prstGeom prst="rect">
            <a:avLst/>
          </a:prstGeom>
          <a:solidFill>
            <a:srgbClr val="FFEEBC">
              <a:alpha val="10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6400800" y="5105400"/>
            <a:ext cx="2792095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2025-05-19</a:t>
            </a:r>
            <a:endParaRPr 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57600" y="4876800"/>
            <a:ext cx="2841625" cy="9067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汇报人：</a:t>
            </a:r>
            <a:r>
              <a:rPr lang="zh-CN" alt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顾依</a:t>
            </a:r>
            <a:r>
              <a:rPr lang="zh-CN" alt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灵</a:t>
            </a:r>
            <a:endParaRPr lang="zh-CN" alt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组织学生参加社区建设、环保活动、工厂参观等社会实践活动，让学生了解社会、服务社会。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社会实践活动与志愿服务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社会实践活动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鼓励学生参与志愿服务活动，如敬老院陪伴、图书馆管理、环保宣传等，培养学生的社会责任感和奉献精神。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志愿服务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将实践活动与志愿服务相结合，让学生在服务中体验劳动的价值和意义。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实践活动与志愿服务的结合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767281"/>
            <a:ext cx="551726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7175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劳动与学科融合的探索</a:t>
            </a:r>
            <a:endParaRPr lang="en-US" sz="7175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在化学、物理等学科中，安排学生亲手进行实验操作，如化学试剂的配制、物理仪器的使用等，既掌握科学知识，又锻炼动手能力。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劳动教育与科学知识的结合案例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实验室中的劳动实践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将生物、地理等学科知识与农业生产相结合，让学生参与农作物种植、病虫害防治等劳动，了解食物来源和生态环境。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农田里的科学课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组织学生参观工厂、车间，了解现代工业生产流程，并亲身体验一些简单操作，将理论知识与实际生产相结合。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工厂中的技术实践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创造性劳动（如手工、编程）的教育意义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通过手工创作、编程等创造性劳动，鼓励学生自由发挥想象力和创造力，培养创新思维。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激发创造力与想象力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手工劳动和编程都需要耐心和专注，有助于培养学生细致入微的工作态度，提高专注力。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培养耐心与专注力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编程等创造性劳动需要逻辑思维和问题解决能力，有助于学生更好地应对未来的挑战。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锻炼逻辑思维与问题解决能力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职业体验类劳动的启蒙价值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4822" r="24822"/>
          <a:stretch>
            <a:fillRect/>
          </a:stretch>
        </p:blipFill>
        <p:spPr>
          <a:xfrm>
            <a:off x="7848975" y="1246264"/>
            <a:ext cx="3813732" cy="504897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95544" y="4846125"/>
            <a:ext cx="6498954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406054" y="4976777"/>
            <a:ext cx="5134735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提升社会责任感与服务意识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06054" y="5458846"/>
            <a:ext cx="5201271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通过参与社会服务和公益劳动，学生可以增强社会责任感和服务意识，培养公民素养。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51138" y="517637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528864" y="533544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95544" y="3089304"/>
            <a:ext cx="6456065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406054" y="3702026"/>
            <a:ext cx="4540114" cy="73688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在职业体验中，学生可以发掘自己的兴趣和潜力，为未来的职业选择提供参考。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51138" y="341955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28864" y="357862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15668" y="3211692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培养职业兴趣与方向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95544" y="1330662"/>
            <a:ext cx="6584495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1406054" y="1461314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拓宽职业视野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06054" y="1943384"/>
            <a:ext cx="5152243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通过参观、实习等方式，让学生接触各种职业，了解不同职业的特点和要求，拓宽职业视野。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51138" y="1660913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28864" y="1819981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767281"/>
            <a:ext cx="551726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7175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劳动教育的成果与反思</a:t>
            </a:r>
            <a:endParaRPr lang="en-US" sz="7175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学生劳动素养的评价体系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0534" y="1417391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劳动技能掌握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80534" y="1987544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学生在劳动课程中学习并掌握各项基本技能，如手工制作、工具使用、实验操作等，形成实际操作能力。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80534" y="3911834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劳动情感激发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80534" y="4481987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通过劳动实践，学生体验到劳动的艰辛和乐趣，增强对劳动的情感认同和热爱。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19658" y="1415340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劳动观念培养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19658" y="1985493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通过劳动教育，学生树立了正确的劳动观念，尊重劳动成果，珍惜劳动资源，理解劳动的价值和意义。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19658" y="3909784"/>
            <a:ext cx="29156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劳动习惯养成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19658" y="4479937"/>
            <a:ext cx="291561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学生在日常生活中逐渐养成积极参与劳动的习惯，如自觉完成家务劳动、参与学校集体劳动等，形成稳定的劳动习惯。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当前劳动教育面临的挑战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劳动观念淡化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随着生活水平的提高，一些学生对劳动的认识逐渐模糊，存在轻视劳动、不愿参与劳动的现象。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劳动技能缺失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由于课程设置、教学条件等因素的限制，一些学生缺乏必要的劳动技能训练，导致实际操作能力较差。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劳动资源有限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在一些地区，劳动教育资源相对匮乏，难以满足学生多样化的劳动实践需求。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劳动教育评价体系不完善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当前劳动教育的评价体系过于注重结果和成绩，忽视了对学生劳动过程和情感的评价。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国内外优秀劳动教育模式借鉴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美国的“工农教育”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美国一些州规定学生必须参加一定时间的农业或工业劳动，以增强学生对劳动的认识和体验。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德国的“双元制”教育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德国职业教育与企业合作，学生在学校学习理论知识的同时，到企业接受实践培训，实现了理论与实践的紧密结合。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日本的“劳动体验学习”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日本学校组织学生到农村、工厂等地体验劳动，让学生亲身感受劳动的艰辛和收获，培养其坚韧不拔的品质。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澳大利亚的“技术与继续教育”（TAFE）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澳大利亚的TAFE学院提供多种职业技能培训，学生可以根据兴趣和职业规划选择适合自己的课程，实现学历与技能的双重提升。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2658" y="2092305"/>
            <a:ext cx="8526780" cy="1586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6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9600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379851" y="3873151"/>
            <a:ext cx="5432393" cy="594646"/>
          </a:xfrm>
          <a:prstGeom prst="rect">
            <a:avLst/>
          </a:prstGeom>
          <a:solidFill>
            <a:srgbClr val="FFEEBC">
              <a:alpha val="10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3394138" y="3970401"/>
            <a:ext cx="2244662" cy="3988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汇报人：</a:t>
            </a:r>
            <a:r>
              <a:rPr lang="zh-CN" alt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顾依</a:t>
            </a:r>
            <a:r>
              <a:rPr lang="zh-CN" alt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灵</a:t>
            </a:r>
            <a:endParaRPr lang="zh-CN" alt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6179" y="3970401"/>
            <a:ext cx="2791778" cy="4001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fontScale="90000"/>
          </a:bodyPr>
          <a:lstStyle/>
          <a:p>
            <a:pPr marL="228600" algn="ctr">
              <a:lnSpc>
                <a:spcPct val="80000"/>
              </a:lnSpc>
            </a:pPr>
            <a:r>
              <a:rPr lang="en-US" sz="200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2025-05-19</a:t>
            </a:r>
            <a:endParaRPr lang="en-US" sz="200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62519" y="1006997"/>
            <a:ext cx="11024681" cy="5243332"/>
          </a:xfrm>
          <a:prstGeom prst="rect">
            <a:avLst/>
          </a:prstGeom>
          <a:solidFill>
            <a:srgbClr val="FFFFFF">
              <a:alpha val="100000"/>
            </a:srgbClr>
          </a:solidFill>
          <a:ln w="38100">
            <a:solidFill>
              <a:srgbClr val="FFD55D">
                <a:alpha val="100000"/>
              </a:srgbClr>
            </a:solidFill>
            <a:prstDash val="solid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5556" r="56385" b="72489"/>
          <a:stretch>
            <a:fillRect/>
          </a:stretch>
        </p:blipFill>
        <p:spPr>
          <a:xfrm>
            <a:off x="0" y="0"/>
            <a:ext cx="5220183" cy="18866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76850" t="44306" r="2475" b="673"/>
          <a:stretch>
            <a:fillRect/>
          </a:stretch>
        </p:blipFill>
        <p:spPr>
          <a:xfrm>
            <a:off x="11071002" y="5207651"/>
            <a:ext cx="692032" cy="92082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0">
            <a:off x="4791932" y="1666780"/>
            <a:ext cx="4480942" cy="1120140"/>
            <a:chOff x="4791932" y="1666780"/>
            <a:chExt cx="4480942" cy="1120140"/>
          </a:xfrm>
        </p:grpSpPr>
        <p:sp>
          <p:nvSpPr>
            <p:cNvPr id="7" name="TextBox 7"/>
            <p:cNvSpPr txBox="1"/>
            <p:nvPr/>
          </p:nvSpPr>
          <p:spPr>
            <a:xfrm>
              <a:off x="4791932" y="1666780"/>
              <a:ext cx="2611755" cy="11201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600">
                  <a:solidFill>
                    <a:srgbClr val="431515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目录</a:t>
              </a:r>
              <a:endParaRPr lang="en-US" sz="66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890195" y="2209895"/>
              <a:ext cx="2382679" cy="40014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000">
                  <a:solidFill>
                    <a:srgbClr val="FFD55D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CONTENTS</a:t>
              </a:r>
              <a:endParaRPr lang="en-US" sz="2000">
                <a:solidFill>
                  <a:srgbClr val="FFD55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2124837" y="3370231"/>
            <a:ext cx="794290" cy="794290"/>
          </a:xfrm>
          <a:prstGeom prst="rect">
            <a:avLst/>
          </a:prstGeom>
          <a:solidFill>
            <a:srgbClr val="FFD55D">
              <a:alpha val="100000"/>
            </a:srgbClr>
          </a:solidFill>
          <a:ln w="38100">
            <a:solidFill>
              <a:srgbClr val="431515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44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1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507516" y="3370231"/>
            <a:ext cx="794290" cy="794290"/>
          </a:xfrm>
          <a:prstGeom prst="rect">
            <a:avLst/>
          </a:prstGeom>
          <a:solidFill>
            <a:srgbClr val="FFD55D">
              <a:alpha val="100000"/>
            </a:srgbClr>
          </a:solidFill>
          <a:ln w="38100">
            <a:solidFill>
              <a:srgbClr val="431515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44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890195" y="3370231"/>
            <a:ext cx="794290" cy="794290"/>
          </a:xfrm>
          <a:prstGeom prst="rect">
            <a:avLst/>
          </a:prstGeom>
          <a:solidFill>
            <a:srgbClr val="FFD55D">
              <a:alpha val="100000"/>
            </a:srgbClr>
          </a:solidFill>
          <a:ln w="38100">
            <a:solidFill>
              <a:srgbClr val="431515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44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3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9272874" y="3370231"/>
            <a:ext cx="794290" cy="794290"/>
          </a:xfrm>
          <a:prstGeom prst="rect">
            <a:avLst/>
          </a:prstGeom>
          <a:solidFill>
            <a:srgbClr val="FFD55D">
              <a:alpha val="100000"/>
            </a:srgbClr>
          </a:solidFill>
          <a:ln w="38100">
            <a:solidFill>
              <a:srgbClr val="431515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44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4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359257" y="4442611"/>
            <a:ext cx="2295525" cy="723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劳动教育的核心价值</a:t>
            </a:r>
            <a:endParaRPr lang="en-US" sz="2100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00475" y="4442611"/>
            <a:ext cx="2295525" cy="723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劳动教育的实践路径</a:t>
            </a:r>
            <a:endParaRPr lang="en-US" sz="2100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139577" y="4442611"/>
            <a:ext cx="2295525" cy="723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劳动与学科融合的探索</a:t>
            </a:r>
            <a:endParaRPr lang="en-US" sz="2100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522255" y="4442611"/>
            <a:ext cx="2295525" cy="723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劳动教育的成果与反思</a:t>
            </a:r>
            <a:endParaRPr lang="en-US" sz="2100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767281"/>
            <a:ext cx="551726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7175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劳动教育的核心价值</a:t>
            </a:r>
            <a:endParaRPr lang="en-US" sz="7175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劳动的定义与多维内涵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848975" y="1246264"/>
            <a:ext cx="3813732" cy="504897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95544" y="4846125"/>
            <a:ext cx="6498954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406054" y="4976777"/>
            <a:ext cx="5134735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劳动是多元化的活动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06054" y="5458846"/>
            <a:ext cx="5201271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劳动不仅仅包括体力劳动，还包括脑力劳动、技术劳动、创造性劳动等多种形式。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51138" y="517637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528864" y="533544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95544" y="3089304"/>
            <a:ext cx="6456065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406054" y="3702026"/>
            <a:ext cx="4540114" cy="73688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每个人都应该通过劳动实现自我价值和社会价值，同时也是一种社会责任。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51138" y="341955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28864" y="357862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15668" y="3211692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劳动是每个人的基本权利和责任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595544" y="1330662"/>
            <a:ext cx="6584495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1406054" y="1461314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劳动是人类创造物质和精神财富的过程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06054" y="1943384"/>
            <a:ext cx="5152243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劳动是人类与自然进行物质交换、创造物质和精神财富的基本活动。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51138" y="1660913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28864" y="1819981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劳动教育对人格塑造的作用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15139" y="4136013"/>
            <a:ext cx="5464119" cy="20686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096000" y="4136013"/>
            <a:ext cx="5496407" cy="206868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15139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902378" y="1291921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67539" y="2087409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培养勤劳品质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4201" y="2630709"/>
            <a:ext cx="3403103" cy="128332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通过劳动教育，让学生认识到劳动的价值和意义，培养勤劳、刻苦、自律的品质。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02378" y="1260190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90723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5677962" y="127861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343123" y="2087409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锻炼实践能力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09785" y="2630709"/>
            <a:ext cx="3403103" cy="128332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劳动教育能够提高学生的动手能力和实践能力，增强对现实问题的解决能力。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77962" y="124688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951179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9438418" y="127861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8103579" y="2087409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塑造健全人格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70242" y="2630709"/>
            <a:ext cx="3403103" cy="128332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劳动教育有助于培养学生的责任感、合作精神、创新意识和独立思考能力，塑造健全的人格。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38418" y="124688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劳动精神与社会主义核心价值观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弘扬劳动精神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劳动精神是中华民族的优良传统和宝贵财富，应该得到传承和弘扬。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践行社会主义核心价值观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倡导劳动光荣的社会风尚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劳动是实现社会主义核心价值观的重要途径之一，有助于培养爱国、敬业、诚信、友善等优秀品质。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通过劳动教育，引导学生树立正确的劳动观和价值观，倡导劳动光荣、创造伟大的社会风尚。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1" r="-4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412111" y="1537431"/>
            <a:ext cx="3171463" cy="37831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16600" b="1">
                <a:solidFill>
                  <a:schemeClr val="l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4776483" y="2767281"/>
            <a:ext cx="5517268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7175">
                <a:solidFill>
                  <a:srgbClr val="43151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劳动教育的实践路径</a:t>
            </a:r>
            <a:endParaRPr lang="en-US" sz="7175">
              <a:solidFill>
                <a:srgbClr val="43151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学校劳动课程的设计与实施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2525063" y="4605635"/>
            <a:ext cx="59882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011828" y="3029425"/>
            <a:ext cx="59882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525063" y="1431480"/>
            <a:ext cx="59882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cxnSp>
        <p:nvCxnSpPr>
          <p:cNvPr id="6" name="Connector 6"/>
          <p:cNvCxnSpPr/>
          <p:nvPr/>
        </p:nvCxnSpPr>
        <p:spPr>
          <a:xfrm>
            <a:off x="1253185" y="2138234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 7"/>
          <p:cNvCxnSpPr/>
          <p:nvPr/>
        </p:nvCxnSpPr>
        <p:spPr>
          <a:xfrm>
            <a:off x="1254288" y="3719057"/>
            <a:ext cx="665253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>
            <a:off x="1253185" y="5299879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622879" y="4984745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622879" y="1823100"/>
            <a:ext cx="630365" cy="630269"/>
            <a:chOff x="622879" y="1823100"/>
            <a:chExt cx="630365" cy="630269"/>
          </a:xfrm>
        </p:grpSpPr>
        <p:sp>
          <p:nvSpPr>
            <p:cNvPr id="11" name="AutoShape 11"/>
            <p:cNvSpPr/>
            <p:nvPr/>
          </p:nvSpPr>
          <p:spPr>
            <a:xfrm>
              <a:off x="622879" y="1823100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834905" y="1970642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623942" y="3403922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4" name="Group 14"/>
          <p:cNvGrpSpPr/>
          <p:nvPr/>
        </p:nvGrpSpPr>
        <p:grpSpPr>
          <a:xfrm rot="0">
            <a:off x="787200" y="3562133"/>
            <a:ext cx="313754" cy="313848"/>
            <a:chOff x="787200" y="3562133"/>
            <a:chExt cx="313754" cy="313848"/>
          </a:xfrm>
        </p:grpSpPr>
        <p:sp>
          <p:nvSpPr>
            <p:cNvPr id="15" name="Freeform 15"/>
            <p:cNvSpPr/>
            <p:nvPr/>
          </p:nvSpPr>
          <p:spPr>
            <a:xfrm>
              <a:off x="787200" y="3591279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860067" y="3664050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943410" y="3562133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3404322" y="1921330"/>
            <a:ext cx="4203080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涵盖日常生活技能、生产制造技能和服务性劳动，如烹饪、园艺、木工、缝纫、电工等。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3404322" y="1518646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劳动课程的内容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2904394" y="3528963"/>
            <a:ext cx="4203080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将劳动课程纳入学校教学计划，每周安排固定课时，保证学生有充足的劳动时间。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2904394" y="3126279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劳动课程的实施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3430937" y="5088152"/>
            <a:ext cx="4203080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注重学生的劳动过程和劳动成果，建立多元化评价机制，鼓励学生积极参与劳动。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404322" y="4708295"/>
            <a:ext cx="3604529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劳动课程的评价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alphaModFix amt="100000"/>
          </a:blip>
          <a:srcRect l="35065" b="1961"/>
          <a:stretch>
            <a:fillRect/>
          </a:stretch>
        </p:blipFill>
        <p:spPr>
          <a:xfrm>
            <a:off x="8740596" y="1518646"/>
            <a:ext cx="2851615" cy="4586129"/>
          </a:xfrm>
          <a:prstGeom prst="rect">
            <a:avLst/>
          </a:prstGeom>
        </p:spPr>
      </p:pic>
      <p:sp>
        <p:nvSpPr>
          <p:cNvPr id="25" name="Freeform 25"/>
          <p:cNvSpPr/>
          <p:nvPr/>
        </p:nvSpPr>
        <p:spPr>
          <a:xfrm>
            <a:off x="789992" y="5151811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家庭劳动教育的协同配合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820520" y="1303414"/>
            <a:ext cx="3827577" cy="2400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05911" y="3932485"/>
            <a:ext cx="3856797" cy="24008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95544" y="4846125"/>
            <a:ext cx="6498954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TextBox 6"/>
          <p:cNvSpPr txBox="1"/>
          <p:nvPr/>
        </p:nvSpPr>
        <p:spPr>
          <a:xfrm>
            <a:off x="1406054" y="4976777"/>
            <a:ext cx="5134735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家庭劳动的评价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6054" y="5458846"/>
            <a:ext cx="5201271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及时肯定孩子的劳动成果，增强孩子的劳动自信心和成就感。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51138" y="517637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528864" y="533544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95544" y="3089304"/>
            <a:ext cx="6456065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406054" y="3702026"/>
            <a:ext cx="4540114" cy="73688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根据孩子的年龄和能力，合理安排家庭劳动任务，如打扫房间、整理书桌、洗衣服等。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51138" y="341955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28864" y="357862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15668" y="3211692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家庭劳动任务的设计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95544" y="1330662"/>
            <a:ext cx="6584495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1406054" y="1461314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家长的榜样作用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06054" y="1943384"/>
            <a:ext cx="5152243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家长应成为孩子的劳动榜样，引导孩子树立正确的劳动观念，培养孩子的劳动习惯。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451138" y="1660913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528864" y="1819981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A1803"/>
      </a:dk1>
      <a:lt1>
        <a:srgbClr val="FFFFFF"/>
      </a:lt1>
      <a:dk2>
        <a:srgbClr val="44546A"/>
      </a:dk2>
      <a:lt2>
        <a:srgbClr val="F2F2F2"/>
      </a:lt2>
      <a:accent1>
        <a:srgbClr val="FEB238"/>
      </a:accent1>
      <a:accent2>
        <a:srgbClr val="F69936"/>
      </a:accent2>
      <a:accent3>
        <a:srgbClr val="E69C3A"/>
      </a:accent3>
      <a:accent4>
        <a:srgbClr val="E78F3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2354</Words>
  <Application>WPS 演示</Application>
  <PresentationFormat>On-screen Show (4:3)</PresentationFormat>
  <Paragraphs>269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Noto Sans SC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86138</cp:lastModifiedBy>
  <cp:revision>4</cp:revision>
  <dcterms:created xsi:type="dcterms:W3CDTF">2006-08-16T00:00:00Z</dcterms:created>
  <dcterms:modified xsi:type="dcterms:W3CDTF">2025-05-18T12:32:55Z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1F0BC084C004462EB9C4E9D48A7C3516_12</vt:lpwstr>
  </property>
  <property fmtid="{D5CDD505-2E9C-101B-9397-08002B2CF9AE}" pid="3" name="KSOProductBuildVer">
    <vt:lpwstr>2052-12.1.0.20784</vt:lpwstr>
  </property>
</Properties>
</file>