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3" r:id="rId4"/>
    <p:sldMasterId id="2147483686" r:id="rId5"/>
  </p:sldMasterIdLst>
  <p:notesMasterIdLst>
    <p:notesMasterId r:id="rId7"/>
  </p:notesMasterIdLst>
  <p:handoutMasterIdLst>
    <p:handoutMasterId r:id="rId30"/>
  </p:handoutMasterIdLst>
  <p:sldIdLst>
    <p:sldId id="456" r:id="rId6"/>
    <p:sldId id="331" r:id="rId8"/>
    <p:sldId id="541" r:id="rId9"/>
    <p:sldId id="488" r:id="rId10"/>
    <p:sldId id="335" r:id="rId11"/>
    <p:sldId id="428" r:id="rId12"/>
    <p:sldId id="369" r:id="rId13"/>
    <p:sldId id="519" r:id="rId14"/>
    <p:sldId id="542" r:id="rId15"/>
    <p:sldId id="373" r:id="rId16"/>
    <p:sldId id="390" r:id="rId17"/>
    <p:sldId id="430" r:id="rId18"/>
    <p:sldId id="377" r:id="rId19"/>
    <p:sldId id="387" r:id="rId20"/>
    <p:sldId id="398" r:id="rId21"/>
    <p:sldId id="401" r:id="rId22"/>
    <p:sldId id="404" r:id="rId23"/>
    <p:sldId id="459" r:id="rId24"/>
    <p:sldId id="431" r:id="rId25"/>
    <p:sldId id="366" r:id="rId26"/>
    <p:sldId id="416" r:id="rId27"/>
    <p:sldId id="457" r:id="rId28"/>
    <p:sldId id="337" r:id="rId29"/>
  </p:sldIdLst>
  <p:sldSz cx="12192000" cy="6858000"/>
  <p:notesSz cx="6858000" cy="9144000"/>
  <p:embeddedFontLst>
    <p:embeddedFont>
      <p:font typeface="黑体" panose="0201060906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40733" initials="4" lastIdx="1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B4"/>
    <a:srgbClr val="F1F2EA"/>
    <a:srgbClr val="F1F2EB"/>
    <a:srgbClr val="63A06E"/>
    <a:srgbClr val="2B4D46"/>
    <a:srgbClr val="1B4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2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0" y="390"/>
      </p:cViewPr>
      <p:guideLst>
        <p:guide orient="horz" pos="20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29.xml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fld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fld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微信公众号：初中语文匠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9EF08-4752-4726-A3C2-FEA7F17617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7EA9-4576-4310-A478-F20EB3425D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7EA9-4576-4310-A478-F20EB3425D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7EA9-4576-4310-A478-F20EB3425D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951" y="-502988"/>
            <a:ext cx="3300249" cy="18563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07" y="5579484"/>
            <a:ext cx="3966493" cy="2231153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9937897" y="0"/>
            <a:ext cx="2254103" cy="6858000"/>
          </a:xfrm>
          <a:prstGeom prst="rect">
            <a:avLst/>
          </a:prstGeom>
          <a:solidFill>
            <a:srgbClr val="749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黑体" panose="02010609060101010101" charset="-122"/>
            </a:endParaRPr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1"/>
          </p:nvPr>
        </p:nvSpPr>
        <p:spPr>
          <a:xfrm>
            <a:off x="7230141" y="703057"/>
            <a:ext cx="4564912" cy="545188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2129" y="524783"/>
            <a:ext cx="5707743" cy="592818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8" name="椭圆 7"/>
          <p:cNvSpPr/>
          <p:nvPr userDrawn="1"/>
        </p:nvSpPr>
        <p:spPr>
          <a:xfrm>
            <a:off x="6049673" y="1221364"/>
            <a:ext cx="92654" cy="926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6335423" y="1221364"/>
            <a:ext cx="92654" cy="926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5763923" y="1221364"/>
            <a:ext cx="92654" cy="926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5478173" y="1221364"/>
            <a:ext cx="92654" cy="926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6621173" y="1221364"/>
            <a:ext cx="92654" cy="926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951" y="-502988"/>
            <a:ext cx="3300249" cy="18563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07" y="5579484"/>
            <a:ext cx="3966493" cy="2231153"/>
          </a:xfrm>
          <a:prstGeom prst="rect">
            <a:avLst/>
          </a:prstGeom>
        </p:spPr>
      </p:pic>
      <p:sp>
        <p:nvSpPr>
          <p:cNvPr id="4" name="图片占位符 2"/>
          <p:cNvSpPr>
            <a:spLocks noGrp="1"/>
          </p:cNvSpPr>
          <p:nvPr>
            <p:ph type="pic" sz="quarter" idx="10"/>
          </p:nvPr>
        </p:nvSpPr>
        <p:spPr>
          <a:xfrm>
            <a:off x="5463257" y="1100136"/>
            <a:ext cx="3104708" cy="521196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1"/>
          </p:nvPr>
        </p:nvSpPr>
        <p:spPr>
          <a:xfrm>
            <a:off x="8859741" y="1100136"/>
            <a:ext cx="3104708" cy="521196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951" y="-502988"/>
            <a:ext cx="3300249" cy="18563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503" y="5944625"/>
            <a:ext cx="3247551" cy="1826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951" y="-502988"/>
            <a:ext cx="3300249" cy="18563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503" y="5944625"/>
            <a:ext cx="3247551" cy="1826748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2634593"/>
            <a:ext cx="12192000" cy="2060029"/>
          </a:xfrm>
          <a:prstGeom prst="rect">
            <a:avLst/>
          </a:prstGeom>
          <a:solidFill>
            <a:srgbClr val="749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黑体" panose="02010609060101010101" charset="-122"/>
            </a:endParaRPr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1"/>
          </p:nvPr>
        </p:nvSpPr>
        <p:spPr>
          <a:xfrm>
            <a:off x="503523" y="1712051"/>
            <a:ext cx="3364285" cy="20856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406607" y="1712051"/>
            <a:ext cx="3364285" cy="20856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3"/>
          </p:nvPr>
        </p:nvSpPr>
        <p:spPr>
          <a:xfrm>
            <a:off x="8309691" y="1712051"/>
            <a:ext cx="3364285" cy="208568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951" y="-502988"/>
            <a:ext cx="3300249" cy="18563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07" y="5579484"/>
            <a:ext cx="3966493" cy="2231153"/>
          </a:xfrm>
          <a:prstGeom prst="rect">
            <a:avLst/>
          </a:prstGeom>
        </p:spPr>
      </p:pic>
      <p:sp>
        <p:nvSpPr>
          <p:cNvPr id="4" name="图片占位符 2"/>
          <p:cNvSpPr>
            <a:spLocks noGrp="1"/>
          </p:cNvSpPr>
          <p:nvPr>
            <p:ph type="pic" sz="quarter" idx="10"/>
          </p:nvPr>
        </p:nvSpPr>
        <p:spPr>
          <a:xfrm>
            <a:off x="5463257" y="1100136"/>
            <a:ext cx="3104708" cy="521196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1"/>
          </p:nvPr>
        </p:nvSpPr>
        <p:spPr>
          <a:xfrm>
            <a:off x="8859741" y="1100136"/>
            <a:ext cx="3104708" cy="521196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951" y="-502988"/>
            <a:ext cx="3300249" cy="18563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07" y="5579484"/>
            <a:ext cx="3966493" cy="2231153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9937897" y="0"/>
            <a:ext cx="2254103" cy="6858000"/>
          </a:xfrm>
          <a:prstGeom prst="rect">
            <a:avLst/>
          </a:prstGeom>
          <a:solidFill>
            <a:srgbClr val="749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黑体" panose="02010609060101010101" charset="-122"/>
            </a:endParaRPr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1"/>
          </p:nvPr>
        </p:nvSpPr>
        <p:spPr>
          <a:xfrm>
            <a:off x="7230141" y="703057"/>
            <a:ext cx="4564912" cy="545188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57185" r="8630" b="1"/>
          <a:stretch>
            <a:fillRect/>
          </a:stretch>
        </p:blipFill>
        <p:spPr>
          <a:xfrm>
            <a:off x="0" y="0"/>
            <a:ext cx="12192000" cy="4204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7138AF0B-C171-4416-B74C-F92EA5B8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4BBD0966-C2BF-4A37-B2AA-5920F03F7D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AB11BED8-97AB-4D01-83DE-775ED183A0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CA11C8F7-113A-45DB-BF72-5F34CEC414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B13F87CF-3569-4A6D-ABE9-80B564D3AF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E431EDE2-ED55-47B1-BF0C-0EF98048EB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image" Target="../media/image15.png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40"/>
          <p:cNvPicPr>
            <a:picLocks noChangeAspect="1"/>
          </p:cNvPicPr>
          <p:nvPr/>
        </p:nvPicPr>
        <p:blipFill>
          <a:blip r:embed="rId1"/>
          <a:srcRect t="256" r="15267"/>
          <a:stretch>
            <a:fillRect/>
          </a:stretch>
        </p:blipFill>
        <p:spPr>
          <a:xfrm rot="5400000">
            <a:off x="2667000" y="-2663825"/>
            <a:ext cx="6857365" cy="12192000"/>
          </a:xfrm>
          <a:prstGeom prst="rect">
            <a:avLst/>
          </a:prstGeom>
        </p:spPr>
      </p:pic>
      <p:pic>
        <p:nvPicPr>
          <p:cNvPr id="17" name="图片 16" descr="52"/>
          <p:cNvPicPr>
            <a:picLocks noChangeAspect="1"/>
          </p:cNvPicPr>
          <p:nvPr/>
        </p:nvPicPr>
        <p:blipFill>
          <a:blip r:embed="rId2"/>
          <a:srcRect l="41016"/>
          <a:stretch>
            <a:fillRect/>
          </a:stretch>
        </p:blipFill>
        <p:spPr>
          <a:xfrm>
            <a:off x="1835785" y="4280535"/>
            <a:ext cx="3192780" cy="2577465"/>
          </a:xfrm>
          <a:prstGeom prst="rect">
            <a:avLst/>
          </a:prstGeom>
        </p:spPr>
      </p:pic>
      <p:pic>
        <p:nvPicPr>
          <p:cNvPr id="15" name="图片 14" descr="48"/>
          <p:cNvPicPr>
            <a:picLocks noChangeAspect="1"/>
          </p:cNvPicPr>
          <p:nvPr/>
        </p:nvPicPr>
        <p:blipFill>
          <a:blip r:embed="rId3"/>
          <a:srcRect l="75215" b="49775"/>
          <a:stretch>
            <a:fillRect/>
          </a:stretch>
        </p:blipFill>
        <p:spPr>
          <a:xfrm>
            <a:off x="2263775" y="2879090"/>
            <a:ext cx="1015365" cy="979805"/>
          </a:xfrm>
          <a:prstGeom prst="rect">
            <a:avLst/>
          </a:prstGeom>
        </p:spPr>
      </p:pic>
      <p:pic>
        <p:nvPicPr>
          <p:cNvPr id="14" name="图片 13" descr="49"/>
          <p:cNvPicPr>
            <a:picLocks noChangeAspect="1"/>
          </p:cNvPicPr>
          <p:nvPr/>
        </p:nvPicPr>
        <p:blipFill>
          <a:blip r:embed="rId4"/>
          <a:srcRect l="11029" r="47077" b="58870"/>
          <a:stretch>
            <a:fillRect/>
          </a:stretch>
        </p:blipFill>
        <p:spPr>
          <a:xfrm>
            <a:off x="0" y="0"/>
            <a:ext cx="2620645" cy="1224915"/>
          </a:xfrm>
          <a:prstGeom prst="rect">
            <a:avLst/>
          </a:prstGeom>
        </p:spPr>
      </p:pic>
      <p:pic>
        <p:nvPicPr>
          <p:cNvPr id="4" name="图片 3" descr="39"/>
          <p:cNvPicPr>
            <a:picLocks noChangeAspect="1"/>
          </p:cNvPicPr>
          <p:nvPr/>
        </p:nvPicPr>
        <p:blipFill>
          <a:blip r:embed="rId5"/>
          <a:srcRect r="21434"/>
          <a:stretch>
            <a:fillRect/>
          </a:stretch>
        </p:blipFill>
        <p:spPr>
          <a:xfrm>
            <a:off x="0" y="1360170"/>
            <a:ext cx="2878455" cy="5497830"/>
          </a:xfrm>
          <a:prstGeom prst="rect">
            <a:avLst/>
          </a:prstGeom>
        </p:spPr>
      </p:pic>
      <p:pic>
        <p:nvPicPr>
          <p:cNvPr id="10" name="图片 9" descr="38"/>
          <p:cNvPicPr>
            <a:picLocks noChangeAspect="1"/>
          </p:cNvPicPr>
          <p:nvPr/>
        </p:nvPicPr>
        <p:blipFill>
          <a:blip r:embed="rId6"/>
          <a:srcRect l="50663" t="34192" b="49457"/>
          <a:stretch>
            <a:fillRect/>
          </a:stretch>
        </p:blipFill>
        <p:spPr>
          <a:xfrm>
            <a:off x="2620645" y="260985"/>
            <a:ext cx="3307715" cy="1644650"/>
          </a:xfrm>
          <a:prstGeom prst="rect">
            <a:avLst/>
          </a:prstGeom>
        </p:spPr>
      </p:pic>
      <p:pic>
        <p:nvPicPr>
          <p:cNvPr id="12" name="图片 11" descr="588ku_4cbbc2c8487e272dcadbc85e49072470_131410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522220" y="4483100"/>
            <a:ext cx="2506345" cy="17830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6200000">
            <a:off x="4535170" y="250825"/>
            <a:ext cx="4507230" cy="6236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8000" b="1">
                <a:solidFill>
                  <a:srgbClr val="37563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大自然的语言</a:t>
            </a:r>
            <a:endParaRPr lang="zh-CN" altLang="en-US" sz="8000" b="1">
              <a:solidFill>
                <a:srgbClr val="37563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5400" b="1" dirty="0">
                <a:solidFill>
                  <a:srgbClr val="4C887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竺可桢</a:t>
            </a:r>
            <a:endParaRPr lang="zh-CN" altLang="en-US" sz="8000" b="1" dirty="0">
              <a:solidFill>
                <a:srgbClr val="4C887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8000" b="1">
              <a:solidFill>
                <a:srgbClr val="37563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73430" y="364490"/>
            <a:ext cx="412369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任务一：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理清文章思路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梯形 1"/>
          <p:cNvSpPr/>
          <p:nvPr/>
        </p:nvSpPr>
        <p:spPr>
          <a:xfrm rot="10800000">
            <a:off x="2121535" y="1915160"/>
            <a:ext cx="3093085" cy="663575"/>
          </a:xfrm>
          <a:prstGeom prst="trapezoid">
            <a:avLst>
              <a:gd name="adj" fmla="val 45550"/>
            </a:avLst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>
          <a:xfrm rot="10800000">
            <a:off x="2449830" y="2694305"/>
            <a:ext cx="2472690" cy="579755"/>
          </a:xfrm>
          <a:prstGeom prst="trapezoid">
            <a:avLst>
              <a:gd name="adj" fmla="val 68236"/>
            </a:avLst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8" name="梯形 17"/>
          <p:cNvSpPr/>
          <p:nvPr/>
        </p:nvSpPr>
        <p:spPr>
          <a:xfrm rot="10800000">
            <a:off x="2880360" y="3377565"/>
            <a:ext cx="1653540" cy="643890"/>
          </a:xfrm>
          <a:prstGeom prst="trapezoid">
            <a:avLst>
              <a:gd name="adj" fmla="val 62623"/>
            </a:avLst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9" name="等腰三角形 18"/>
          <p:cNvSpPr/>
          <p:nvPr/>
        </p:nvSpPr>
        <p:spPr>
          <a:xfrm rot="10800000">
            <a:off x="3330575" y="4124960"/>
            <a:ext cx="822960" cy="715645"/>
          </a:xfrm>
          <a:prstGeom prst="triangle">
            <a:avLst/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62910" y="1955165"/>
            <a:ext cx="1515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纬度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62910" y="2690495"/>
            <a:ext cx="1515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经度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962910" y="3408045"/>
            <a:ext cx="151574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高下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99790" y="4192905"/>
            <a:ext cx="75374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古今</a:t>
            </a:r>
            <a:endParaRPr lang="zh-CN" altLang="en-US" sz="200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9290" y="1977390"/>
            <a:ext cx="14522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下箭头 25"/>
          <p:cNvSpPr/>
          <p:nvPr/>
        </p:nvSpPr>
        <p:spPr>
          <a:xfrm>
            <a:off x="1500505" y="2578735"/>
            <a:ext cx="262890" cy="1473835"/>
          </a:xfrm>
          <a:prstGeom prst="downArrow">
            <a:avLst/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81955" y="1915160"/>
            <a:ext cx="101028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空间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时间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下箭头 27"/>
          <p:cNvSpPr/>
          <p:nvPr/>
        </p:nvSpPr>
        <p:spPr>
          <a:xfrm>
            <a:off x="5869940" y="2538730"/>
            <a:ext cx="262890" cy="1473835"/>
          </a:xfrm>
          <a:prstGeom prst="downArrow">
            <a:avLst/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4165" y="851535"/>
            <a:ext cx="9747885" cy="6508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段落之间：</a:t>
            </a:r>
            <a:endParaRPr lang="zh-CN" altLang="en-US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6" grpId="0" animBg="1"/>
      <p:bldP spid="24" grpId="0"/>
      <p:bldP spid="28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47641" y="1575148"/>
            <a:ext cx="11896719" cy="2867025"/>
          </a:xfrm>
          <a:prstGeom prst="rect">
            <a:avLst/>
          </a:prstGeom>
          <a:solidFill>
            <a:srgbClr val="2B59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73405" y="1991360"/>
            <a:ext cx="110464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 fontAlgn="auto">
              <a:lnSpc>
                <a:spcPct val="120000"/>
              </a:lnSpc>
            </a:pPr>
            <a:r>
              <a:rPr lang="zh-CN" sz="3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审核意见：</a:t>
            </a:r>
            <a:endParaRPr lang="zh-CN" sz="3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20000"/>
              </a:lnSpc>
            </a:pPr>
            <a:r>
              <a:rPr lang="zh-CN" sz="3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本篇文章无论是全篇，段落</a:t>
            </a:r>
            <a:r>
              <a:rPr lang="zh-CN" sz="3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之间，还是某一段落内部之间，说明顺序的安排上都十分讲究，层次井然，条理清晰，思路严密。</a:t>
            </a:r>
            <a:endParaRPr lang="zh-CN" sz="3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3430" y="364490"/>
            <a:ext cx="412369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任务一：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理清文章思路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2028190" y="3785870"/>
            <a:ext cx="8393430" cy="521970"/>
          </a:xfrm>
          <a:prstGeom prst="rect">
            <a:avLst/>
          </a:prstGeom>
          <a:noFill/>
        </p:spPr>
        <p:txBody>
          <a:bodyPr wrap="square" lIns="91603" tIns="45803" rIns="91603" bIns="45803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 algn="just" fontAlgn="auto">
              <a:lnSpc>
                <a:spcPct val="100000"/>
              </a:lnSpc>
            </a:pPr>
            <a:r>
              <a:rPr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一篇优秀的科普文，应具备富有特色的语言风格。</a:t>
            </a:r>
            <a:endParaRPr sz="28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545617" y="2437353"/>
            <a:ext cx="509990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4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品味语言特色</a:t>
            </a:r>
            <a:endParaRPr lang="zh-CN" altLang="en-US" sz="44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44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4884494" y="1410678"/>
            <a:ext cx="2424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任务二</a:t>
            </a:r>
            <a:endParaRPr lang="zh-CN" altLang="en-US" sz="40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395980" y="3481070"/>
            <a:ext cx="4927600" cy="3810"/>
          </a:xfrm>
          <a:prstGeom prst="line">
            <a:avLst/>
          </a:prstGeom>
          <a:ln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73430" y="364490"/>
            <a:ext cx="412369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任务二：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品味语言特色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36320" y="1313180"/>
            <a:ext cx="10294620" cy="873760"/>
          </a:xfrm>
          <a:prstGeom prst="rect">
            <a:avLst/>
          </a:prstGeom>
          <a:solidFill>
            <a:srgbClr val="63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5630" y="1416050"/>
            <a:ext cx="10638790" cy="650875"/>
          </a:xfrm>
          <a:prstGeom prst="rect">
            <a:avLst/>
          </a:prstGeom>
        </p:spPr>
        <p:txBody>
          <a:bodyPr wrap="square">
            <a:spAutoFit/>
          </a:bodyPr>
          <a:p>
            <a:pPr indent="457200" algn="l" fontAlgn="auto">
              <a:lnSpc>
                <a:spcPct val="130000"/>
              </a:lnSpc>
            </a:pPr>
            <a:r>
              <a:rPr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1.阅读4-10自然段，找出作者写作时使用的方法，并说说其作用。</a:t>
            </a:r>
            <a:endParaRPr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6320" y="2710815"/>
            <a:ext cx="103898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例句：北京的物候记录，1962年的山桃、杏花、苹果、榆叶梅、西府海棠、丁香、刺槐的花期比1961年迟十天左右，比1960年迟五六天。根据这些物候观测资料，可以判断北京地区1962年农业季节来得较晚。而那年春初种的花生等作物仍然是按照往年日期播种的，结果受到低温的损害。如果能注意到物候延迟，选择适宜的播种日期，这种损失就可能避免。</a:t>
            </a:r>
            <a:endParaRPr lang="zh-CN" altLang="en-US" sz="2400"/>
          </a:p>
        </p:txBody>
      </p:sp>
      <p:sp>
        <p:nvSpPr>
          <p:cNvPr id="100" name="文本框 99"/>
          <p:cNvSpPr txBox="1"/>
          <p:nvPr/>
        </p:nvSpPr>
        <p:spPr>
          <a:xfrm>
            <a:off x="1036320" y="4961890"/>
            <a:ext cx="101981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 u="sng">
                <a:latin typeface="黑体" panose="02010609060101010101" charset="-122"/>
                <a:ea typeface="黑体" panose="02010609060101010101" charset="-122"/>
              </a:rPr>
              <a:t>作用：运用了举例子的说明方法，举北京物候观测的事例，具体说明物候对农业生产的重要性，体现了说明文语言的准确性。</a:t>
            </a:r>
            <a:endParaRPr lang="zh-CN" sz="2400" b="1" u="sng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/>
      <p:bldP spid="3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527050" y="2029460"/>
            <a:ext cx="7308215" cy="1173480"/>
          </a:xfrm>
          <a:prstGeom prst="rect">
            <a:avLst/>
          </a:prstGeom>
          <a:solidFill>
            <a:srgbClr val="2B59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0050" y="2148205"/>
            <a:ext cx="7291070" cy="1143635"/>
          </a:xfrm>
          <a:prstGeom prst="rect">
            <a:avLst/>
          </a:prstGeom>
          <a:noFill/>
          <a:ln>
            <a:solidFill>
              <a:srgbClr val="2B5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7050" y="2249805"/>
            <a:ext cx="7379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原文：古代流传下来的</a:t>
            </a:r>
            <a:r>
              <a:rPr lang="zh-CN" altLang="en-US" sz="2800" spc="2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许多</a:t>
            </a:r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农谚就包含了丰富的物候知识。</a:t>
            </a:r>
            <a:endParaRPr lang="zh-CN" altLang="en-US" sz="2800" spc="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6415" y="3648710"/>
            <a:ext cx="7309485" cy="1173480"/>
          </a:xfrm>
          <a:prstGeom prst="rect">
            <a:avLst/>
          </a:prstGeom>
          <a:solidFill>
            <a:srgbClr val="2B59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9415" y="3767455"/>
            <a:ext cx="7291705" cy="1143635"/>
          </a:xfrm>
          <a:prstGeom prst="rect">
            <a:avLst/>
          </a:prstGeom>
          <a:noFill/>
          <a:ln>
            <a:solidFill>
              <a:srgbClr val="2B5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6415" y="3869055"/>
            <a:ext cx="7009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改文：古代流传下来的农谚就包含了丰富的物候知识。</a:t>
            </a:r>
            <a:endParaRPr lang="zh-CN" altLang="en-US" sz="2800" spc="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976870" y="2521585"/>
            <a:ext cx="356806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 fontAlgn="auto"/>
            <a:r>
              <a:rPr lang="zh-CN" sz="28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“许多”指大多数情况，并不是全部农谚都包含了物候知识，用语谨慎严谨。</a:t>
            </a:r>
            <a:endParaRPr lang="zh-CN" altLang="en-US" sz="2800" b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3430" y="364490"/>
            <a:ext cx="4230370" cy="527050"/>
            <a:chOff x="1218" y="574"/>
            <a:chExt cx="6662" cy="830"/>
          </a:xfrm>
        </p:grpSpPr>
        <p:sp>
          <p:nvSpPr>
            <p:cNvPr id="12" name="文本框 11"/>
            <p:cNvSpPr txBox="1"/>
            <p:nvPr/>
          </p:nvSpPr>
          <p:spPr>
            <a:xfrm>
              <a:off x="1218" y="574"/>
              <a:ext cx="649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defRPr>
              </a:lvl1pPr>
            </a:lstStyle>
            <a:p>
              <a:endPara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86" y="582"/>
              <a:ext cx="649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defRPr>
              </a:lvl1pPr>
            </a:lstStyle>
            <a:p>
              <a:r>
                <a:rPr lang="zh-CN" altLang="en-US">
                  <a:solidFill>
                    <a:srgbClr val="63A06E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任务二：</a:t>
              </a:r>
              <a:r>
                <a:rPr lang="zh-CN" altLang="en-US">
                  <a:solidFill>
                    <a:srgbClr val="63A06E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品味语言特色</a:t>
              </a:r>
              <a:endPara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/>
      <p:bldP spid="21" grpId="0" animBg="1"/>
      <p:bldP spid="22" grpId="0" animBg="1"/>
      <p:bldP spid="23" grpId="0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526415" y="1597660"/>
            <a:ext cx="7308215" cy="1831975"/>
          </a:xfrm>
          <a:prstGeom prst="rect">
            <a:avLst/>
          </a:prstGeom>
          <a:solidFill>
            <a:srgbClr val="2B59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9415" y="1716405"/>
            <a:ext cx="7291070" cy="1814830"/>
          </a:xfrm>
          <a:prstGeom prst="rect">
            <a:avLst/>
          </a:prstGeom>
          <a:noFill/>
          <a:ln>
            <a:solidFill>
              <a:srgbClr val="2B5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7050" y="1716405"/>
            <a:ext cx="73799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北京的物候记录，1962年的山桃、杏花、苹果、榆叶梅、西府海棠、丁香、刺槐的花期比1961年迟十天</a:t>
            </a:r>
            <a:r>
              <a:rPr lang="zh-CN" altLang="en-US" sz="2800" spc="2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左右</a:t>
            </a:r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，比1960年迟五六天。</a:t>
            </a:r>
            <a:endParaRPr lang="zh-CN" altLang="en-US" sz="2800" spc="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5145" y="3869055"/>
            <a:ext cx="7309485" cy="1837690"/>
          </a:xfrm>
          <a:prstGeom prst="rect">
            <a:avLst/>
          </a:prstGeom>
          <a:solidFill>
            <a:srgbClr val="2B59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8145" y="3987800"/>
            <a:ext cx="7291705" cy="1814830"/>
          </a:xfrm>
          <a:prstGeom prst="rect">
            <a:avLst/>
          </a:prstGeom>
          <a:noFill/>
          <a:ln>
            <a:solidFill>
              <a:srgbClr val="2B5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5145" y="3987800"/>
            <a:ext cx="70808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北京的物候记录，1962年的山桃、杏花、苹果、榆叶梅、西府海棠、丁香、刺槐的花期比1961年迟十天，比1960年迟五六天。</a:t>
            </a:r>
            <a:endParaRPr lang="zh-CN" altLang="en-US" sz="2800" spc="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976870" y="2521585"/>
            <a:ext cx="356806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 fontAlgn="auto"/>
            <a:r>
              <a:rPr lang="zh-CN" sz="28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“左右”表约数，写出了1962年山桃等花期比1961年推迟的时间，但不是非常精确，体现了语言的准确。</a:t>
            </a:r>
            <a:endParaRPr lang="zh-CN" sz="2800" b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3430" y="364490"/>
            <a:ext cx="4230370" cy="527050"/>
            <a:chOff x="1218" y="574"/>
            <a:chExt cx="6662" cy="830"/>
          </a:xfrm>
        </p:grpSpPr>
        <p:sp>
          <p:nvSpPr>
            <p:cNvPr id="12" name="文本框 11"/>
            <p:cNvSpPr txBox="1"/>
            <p:nvPr/>
          </p:nvSpPr>
          <p:spPr>
            <a:xfrm>
              <a:off x="1218" y="574"/>
              <a:ext cx="649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defRPr>
              </a:lvl1pPr>
            </a:lstStyle>
            <a:p>
              <a:endPara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86" y="582"/>
              <a:ext cx="649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defRPr>
              </a:lvl1pPr>
            </a:lstStyle>
            <a:p>
              <a:r>
                <a:rPr lang="zh-CN" altLang="en-US">
                  <a:solidFill>
                    <a:srgbClr val="63A06E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任务二：</a:t>
              </a:r>
              <a:r>
                <a:rPr lang="zh-CN" altLang="en-US">
                  <a:solidFill>
                    <a:srgbClr val="63A06E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品味语言特色</a:t>
              </a:r>
              <a:endPara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0" grpId="0"/>
      <p:bldP spid="21" grpId="0" bldLvl="0" animBg="1"/>
      <p:bldP spid="22" grpId="0" bldLvl="0" animBg="1"/>
      <p:bldP spid="23" grpId="0"/>
      <p:bldP spid="1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527050" y="2029460"/>
            <a:ext cx="7308215" cy="1173480"/>
          </a:xfrm>
          <a:prstGeom prst="rect">
            <a:avLst/>
          </a:prstGeom>
          <a:solidFill>
            <a:srgbClr val="2B59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0050" y="2148205"/>
            <a:ext cx="7291070" cy="1143635"/>
          </a:xfrm>
          <a:prstGeom prst="rect">
            <a:avLst/>
          </a:prstGeom>
          <a:noFill/>
          <a:ln>
            <a:solidFill>
              <a:srgbClr val="2B5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7050" y="2249805"/>
            <a:ext cx="7379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原文：如果能注意到物候延迟，选择适宜的播种日期，这种损失就</a:t>
            </a:r>
            <a:r>
              <a:rPr lang="zh-CN" altLang="en-US" sz="2800" spc="2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可能</a:t>
            </a:r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避免。</a:t>
            </a:r>
            <a:endParaRPr lang="zh-CN" altLang="en-US" sz="2800" spc="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6415" y="3648710"/>
            <a:ext cx="7309485" cy="1173480"/>
          </a:xfrm>
          <a:prstGeom prst="rect">
            <a:avLst/>
          </a:prstGeom>
          <a:solidFill>
            <a:srgbClr val="2B59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9415" y="3767455"/>
            <a:ext cx="7291705" cy="1143635"/>
          </a:xfrm>
          <a:prstGeom prst="rect">
            <a:avLst/>
          </a:prstGeom>
          <a:noFill/>
          <a:ln>
            <a:solidFill>
              <a:srgbClr val="2B5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6415" y="3869055"/>
            <a:ext cx="7009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改文：</a:t>
            </a:r>
            <a:r>
              <a:rPr lang="zh-CN" altLang="en-US" sz="2800" spc="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如果能注意到物候延迟，选择适宜的播种日期，这种损失就避免。</a:t>
            </a:r>
            <a:endParaRPr lang="zh-CN" altLang="en-US" sz="2800" spc="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8131810" y="2306320"/>
            <a:ext cx="356806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 fontAlgn="auto"/>
            <a:r>
              <a:rPr lang="zh-CN" sz="28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“可能”表推测，不是完全肯定，在文中指损失是有一定机会避免的，体现语言的准确严密。</a:t>
            </a:r>
            <a:endParaRPr lang="zh-CN" sz="2800" b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3430" y="364490"/>
            <a:ext cx="4230370" cy="527050"/>
            <a:chOff x="1218" y="574"/>
            <a:chExt cx="6662" cy="830"/>
          </a:xfrm>
        </p:grpSpPr>
        <p:sp>
          <p:nvSpPr>
            <p:cNvPr id="12" name="文本框 11"/>
            <p:cNvSpPr txBox="1"/>
            <p:nvPr/>
          </p:nvSpPr>
          <p:spPr>
            <a:xfrm>
              <a:off x="1218" y="574"/>
              <a:ext cx="649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defRPr>
              </a:lvl1pPr>
            </a:lstStyle>
            <a:p>
              <a:endPara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86" y="582"/>
              <a:ext cx="649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defRPr>
              </a:lvl1pPr>
            </a:lstStyle>
            <a:p>
              <a:r>
                <a:rPr lang="zh-CN" altLang="en-US">
                  <a:solidFill>
                    <a:srgbClr val="63A06E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任务二：</a:t>
              </a:r>
              <a:r>
                <a:rPr lang="zh-CN" altLang="en-US">
                  <a:solidFill>
                    <a:srgbClr val="63A06E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品味语言特色</a:t>
              </a:r>
              <a:endPara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0" grpId="0"/>
      <p:bldP spid="21" grpId="0" bldLvl="0" animBg="1"/>
      <p:bldP spid="22" grpId="0" bldLvl="0" animBg="1"/>
      <p:bldP spid="23" grpId="0"/>
      <p:bldP spid="1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3430" y="329565"/>
            <a:ext cx="402082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任务二：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品味语言特色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66115" y="1131570"/>
            <a:ext cx="10859135" cy="5041900"/>
          </a:xfrm>
          <a:prstGeom prst="rect">
            <a:avLst/>
          </a:prstGeom>
          <a:noFill/>
          <a:ln w="19050">
            <a:solidFill>
              <a:srgbClr val="749F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881380" y="1344295"/>
            <a:ext cx="1064387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 algn="just" fontAlgn="auto">
              <a:lnSpc>
                <a:spcPct val="150000"/>
              </a:lnSpc>
            </a:pPr>
            <a:r>
              <a:rPr lang="en-US" altLang="zh-CN"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立春过后，大地渐渐从沉睡中苏醒过来。冰雪融化，草木萌发，各种花次第开放。再过两个月，燕子翩然归来。不久，布谷鸟也来了。于是转入炎热的夏季，这是植物孕育果实的时期。到了秋天，果实成熟，植物的叶子渐渐变黄，在秋风中簌簌地落下来。北雁南飞，活跃在田间草际的昆虫也都销声匿迹。到处呈现一片衰草连天的景象，准备迎接风雪载途的寒冬。在地球上温带和亚热带区域里，年年如是，周而复始。</a:t>
            </a:r>
            <a:endParaRPr lang="zh-CN" sz="28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47641" y="1575148"/>
            <a:ext cx="11896719" cy="2867025"/>
          </a:xfrm>
          <a:prstGeom prst="rect">
            <a:avLst/>
          </a:prstGeom>
          <a:solidFill>
            <a:srgbClr val="2B59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73405" y="1855470"/>
            <a:ext cx="110464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 fontAlgn="auto">
              <a:lnSpc>
                <a:spcPct val="120000"/>
              </a:lnSpc>
            </a:pPr>
            <a:r>
              <a:rPr lang="zh-CN" sz="3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审核意见：</a:t>
            </a:r>
            <a:endParaRPr lang="zh-CN" sz="3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20000"/>
              </a:lnSpc>
            </a:pPr>
            <a:r>
              <a:rPr lang="zh-CN" sz="3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本篇文章既有简明准确、严谨科学的语言，同时也借助生动典雅的语言，将科学内容生动、形象地表达出来，使说明文也变得生动诗意起来。</a:t>
            </a:r>
            <a:endParaRPr lang="zh-CN" sz="3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3430" y="329565"/>
            <a:ext cx="431419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任务二：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品味语言特色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2406650" y="3756660"/>
            <a:ext cx="8393430" cy="521970"/>
          </a:xfrm>
          <a:prstGeom prst="rect">
            <a:avLst/>
          </a:prstGeom>
          <a:noFill/>
        </p:spPr>
        <p:txBody>
          <a:bodyPr wrap="square" lIns="91603" tIns="45803" rIns="91603" bIns="45803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 algn="just" fontAlgn="auto">
              <a:lnSpc>
                <a:spcPct val="100000"/>
              </a:lnSpc>
            </a:pPr>
            <a:r>
              <a:rPr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一篇优秀的科普文，需要彰显科学家的精神。</a:t>
            </a:r>
            <a:endParaRPr sz="28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675157" y="2437353"/>
            <a:ext cx="509990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4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感悟科学</a:t>
            </a:r>
            <a:r>
              <a:rPr lang="zh-CN" altLang="en-US" sz="44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精神</a:t>
            </a:r>
            <a:endParaRPr lang="zh-CN" altLang="en-US" sz="44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buClrTx/>
              <a:buSzTx/>
              <a:buFontTx/>
            </a:pPr>
            <a:endParaRPr lang="zh-CN" altLang="en-US" sz="44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5391224" y="1396073"/>
            <a:ext cx="2424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任务三</a:t>
            </a:r>
            <a:endParaRPr lang="zh-CN" altLang="en-US" sz="40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3395980" y="3470910"/>
            <a:ext cx="5039995" cy="10160"/>
          </a:xfrm>
          <a:prstGeom prst="line">
            <a:avLst/>
          </a:prstGeom>
          <a:ln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798195" y="1538605"/>
            <a:ext cx="5885815" cy="3502025"/>
          </a:xfrm>
          <a:prstGeom prst="roundRect">
            <a:avLst/>
          </a:prstGeom>
          <a:noFill/>
          <a:ln w="63500" cmpd="sng">
            <a:solidFill>
              <a:srgbClr val="63A06E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7105" y="1767205"/>
            <a:ext cx="5547360" cy="30441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 fontAlgn="auto">
              <a:lnSpc>
                <a:spcPct val="120000"/>
              </a:lnSpc>
              <a:buNone/>
            </a:pP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《中国国家地理》杂志准备策划一期以</a:t>
            </a:r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物候中国</a:t>
            </a:r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为主题的专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刊</a:t>
            </a:r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请同学们帮助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地理老师审核这篇文章是否为一篇优秀的科普文，能否给予发表。</a:t>
            </a:r>
            <a:endParaRPr lang="zh-CN" altLang="en-US"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0" name="图片 99" descr="C:/Users/Administrator/Desktop/4.jpg4"/>
          <p:cNvPicPr/>
          <p:nvPr/>
        </p:nvPicPr>
        <p:blipFill>
          <a:blip r:embed="rId1"/>
          <a:srcRect l="3309" t="2863" r="7559" b="1452"/>
          <a:stretch>
            <a:fillRect/>
          </a:stretch>
        </p:blipFill>
        <p:spPr>
          <a:xfrm>
            <a:off x="7817485" y="1096010"/>
            <a:ext cx="3129915" cy="473519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800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3430" y="329565"/>
            <a:ext cx="11298555" cy="9531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请结合相关资料，谈谈感悟到了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作者怎样的科学精神？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16535" y="1056640"/>
            <a:ext cx="11451590" cy="5558790"/>
          </a:xfrm>
          <a:prstGeom prst="rect">
            <a:avLst/>
          </a:prstGeom>
          <a:noFill/>
          <a:ln w="19050">
            <a:solidFill>
              <a:srgbClr val="749F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cs typeface="黑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216535" y="851535"/>
            <a:ext cx="11452225" cy="5426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304800" algn="just" fontAlgn="auto"/>
            <a:r>
              <a:rPr lang="en-US" altLang="zh-CN" sz="2000" b="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2000" b="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ctr" fontAlgn="auto"/>
            <a:r>
              <a:rPr sz="2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助读资料</a:t>
            </a:r>
            <a:endParaRPr sz="24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endParaRPr sz="2800" b="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r>
              <a:rPr sz="2800" b="0">
                <a:solidFill>
                  <a:schemeClr val="accent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一杆测风仪，从青丝到白头 ——38年不间断的“气象日记” </a:t>
            </a:r>
            <a:endParaRPr sz="2800" b="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r>
              <a:rPr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1936年1月1日，时任浙江大学校长的竺可桢在日记中记录：“晨阴，西北风3级，气温-2℃。” 此后的38年零37天，直到1974年2月6日病逝前日，他用工整小楷记下每日气温、风向、物候，累计800余万字。</a:t>
            </a:r>
            <a:endParaRPr sz="28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endParaRPr sz="2800" b="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r>
              <a:rPr sz="2800" b="0">
                <a:solidFill>
                  <a:schemeClr val="accent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一张物候网，织就天地文章——700种植物开谢的“密码本” </a:t>
            </a:r>
            <a:r>
              <a:rPr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sz="28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r>
              <a:rPr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从1950年开始，他每年亲自观测北京北海公园冰融、山桃初绽、柳絮纷飞等24种物候现象。1963年发表的《物候学》中，他列出中国不同纬度地区700余种植物的生长规律，精确到“南京刺槐花开比北京早10天”，这些数据至今仍是农业种植的重要参考。  </a:t>
            </a:r>
            <a:endParaRPr sz="28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04800" algn="just" fontAlgn="auto"/>
            <a:endParaRPr sz="28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3430" y="329565"/>
            <a:ext cx="498348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任务三：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感悟科学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精神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44565" y="2311400"/>
            <a:ext cx="4229100" cy="668020"/>
          </a:xfrm>
          <a:prstGeom prst="rect">
            <a:avLst/>
          </a:prstGeom>
          <a:solidFill>
            <a:srgbClr val="2B5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实事求是的科学态度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44565" y="3718560"/>
            <a:ext cx="4229100" cy="668020"/>
          </a:xfrm>
          <a:prstGeom prst="rect">
            <a:avLst/>
          </a:prstGeom>
          <a:solidFill>
            <a:srgbClr val="2B5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严谨认真的科学精神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215390" y="1409065"/>
            <a:ext cx="3627755" cy="35121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843280" y="594995"/>
            <a:ext cx="1022286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任务四：撰写审核意见</a:t>
            </a:r>
            <a:endParaRPr lang="zh-CN" altLang="en-US" sz="32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5280" y="1087755"/>
            <a:ext cx="1185672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审核意见：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这篇文章向我们科普了</a:t>
            </a:r>
            <a:r>
              <a:rPr lang="zh-CN" altLang="en-US" sz="2800" u="sng"/>
              <a:t>                           </a:t>
            </a:r>
            <a:r>
              <a:rPr lang="zh-CN" altLang="en-US" sz="2800"/>
              <a:t>（内容），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整篇文章采用了由</a:t>
            </a:r>
            <a:r>
              <a:rPr lang="zh-CN" altLang="en-US" sz="2800" u="sng"/>
              <a:t>         </a:t>
            </a:r>
            <a:r>
              <a:rPr lang="zh-CN" altLang="en-US" sz="2800"/>
              <a:t>到</a:t>
            </a:r>
            <a:r>
              <a:rPr lang="zh-CN" altLang="en-US" sz="2800" u="sng"/>
              <a:t>         </a:t>
            </a:r>
            <a:r>
              <a:rPr lang="zh-CN" altLang="en-US" sz="2800"/>
              <a:t>的</a:t>
            </a:r>
            <a:r>
              <a:rPr lang="zh-CN" altLang="en-US" sz="2800" u="sng"/>
              <a:t>         </a:t>
            </a:r>
            <a:r>
              <a:rPr lang="zh-CN" altLang="en-US" sz="2800"/>
              <a:t>顺序，段落之间以及段落内部之间，说明顺序也十分讲究，条理清晰，思路严密。在说明语言上，文章采用了</a:t>
            </a:r>
            <a:r>
              <a:rPr lang="zh-CN" altLang="en-US" sz="2800" u="sng"/>
              <a:t>          </a:t>
            </a:r>
            <a:r>
              <a:rPr lang="zh-CN" altLang="en-US" sz="2800"/>
              <a:t>、</a:t>
            </a:r>
            <a:r>
              <a:rPr lang="zh-CN" altLang="en-US" sz="2800" u="sng"/>
              <a:t>          </a:t>
            </a:r>
            <a:r>
              <a:rPr lang="zh-CN" altLang="en-US" sz="2800"/>
              <a:t>的语言风格，既准确严谨地介绍了科学知识，又使得科学内容生动有趣。此外，这篇文章还体现了竺可桢</a:t>
            </a:r>
            <a:r>
              <a:rPr lang="zh-CN" altLang="en-US" sz="2800" u="sng"/>
              <a:t>                   </a:t>
            </a:r>
            <a:r>
              <a:rPr lang="zh-CN" altLang="en-US" sz="2800"/>
              <a:t>的精神品质，这种精神品质不仅值得我们学习，也激励我们以科学家为榜样，在追求真理的道路上不断前行！     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401320" y="0"/>
            <a:ext cx="5752465" cy="6858000"/>
          </a:xfrm>
          <a:prstGeom prst="rect">
            <a:avLst/>
          </a:prstGeom>
          <a:solidFill>
            <a:srgbClr val="749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黑体" panose="02010609060101010101" charset="-122"/>
            </a:endParaRPr>
          </a:p>
        </p:txBody>
      </p:sp>
      <p:sp>
        <p:nvSpPr>
          <p:cNvPr id="19" name="矩形 18" descr="e7d195523061f1c09e9d68d7cf438b91ef959ecb14fc25d26BBA7F7DBC18E55DFF4014AF651F0BF2569D4B6C1DA7F1A4683A481403BD872FC687266AD13265C1DE7C373772FD8728ABDD69ADD03BFF5BE2862BC891DBB79EF84BF418A889B226CF9C0CB1BFFED779B0ECBE1C944F05400A013ADFFA7A2B3CCAAF7701251FF12675319688C370005A869A8358FC9497EA"/>
          <p:cNvSpPr/>
          <p:nvPr/>
        </p:nvSpPr>
        <p:spPr>
          <a:xfrm>
            <a:off x="-635" y="1549400"/>
            <a:ext cx="476313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地理老师还准备向编辑部推荐几首表现物候知识的诗歌，结合课文内容，说说体现了什么物候知识，小组合作，制作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物候诗语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卡片。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325" y="124015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作业布置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63920" y="605155"/>
            <a:ext cx="55092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</a:t>
            </a:r>
            <a:r>
              <a:rPr lang="zh-CN" altLang="en-US" sz="2400"/>
              <a:t>赋得古原草送别</a:t>
            </a:r>
            <a:endParaRPr lang="zh-CN" altLang="en-US" sz="2400"/>
          </a:p>
          <a:p>
            <a:r>
              <a:rPr lang="zh-CN" altLang="en-US" sz="2400"/>
              <a:t>       白居易</a:t>
            </a:r>
            <a:endParaRPr lang="zh-CN" altLang="en-US" sz="2400"/>
          </a:p>
          <a:p>
            <a:r>
              <a:rPr lang="zh-CN" altLang="en-US" sz="2400"/>
              <a:t>离离原上草，一岁一枯荣。</a:t>
            </a:r>
            <a:endParaRPr lang="zh-CN" altLang="en-US" sz="2400"/>
          </a:p>
          <a:p>
            <a:r>
              <a:rPr lang="zh-CN" altLang="en-US" sz="2400"/>
              <a:t>野火烧不尽，春风吹又生。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5963920" y="2437130"/>
            <a:ext cx="55829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       </a:t>
            </a:r>
            <a:r>
              <a:rPr lang="zh-CN" altLang="en-US" sz="2400"/>
              <a:t>大林寺桃花</a:t>
            </a:r>
            <a:endParaRPr lang="zh-CN" altLang="en-US" sz="2400"/>
          </a:p>
          <a:p>
            <a:r>
              <a:rPr lang="zh-CN" altLang="en-US" sz="2400"/>
              <a:t>            白居易</a:t>
            </a:r>
            <a:endParaRPr lang="zh-CN" altLang="en-US" sz="2400"/>
          </a:p>
          <a:p>
            <a:r>
              <a:rPr lang="zh-CN" altLang="en-US" sz="2400"/>
              <a:t>人间四月芳菲尽，山寺桃花始盛开。</a:t>
            </a:r>
            <a:endParaRPr lang="zh-CN" altLang="en-US" sz="2400"/>
          </a:p>
          <a:p>
            <a:r>
              <a:rPr lang="zh-CN" altLang="en-US" sz="2400"/>
              <a:t>长恨春归无觅处，不知转入此中来。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5993130" y="4269105"/>
            <a:ext cx="59778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         </a:t>
            </a:r>
            <a:r>
              <a:rPr lang="zh-CN" altLang="en-US" sz="2400"/>
              <a:t>玉兰与红杏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           郭沫若</a:t>
            </a:r>
            <a:endParaRPr lang="zh-CN" altLang="en-US" sz="2400"/>
          </a:p>
          <a:p>
            <a:r>
              <a:rPr lang="zh-CN" altLang="en-US" sz="2400"/>
              <a:t>两个月前，在广州，看见了玉兰开花；</a:t>
            </a:r>
            <a:endParaRPr lang="zh-CN" altLang="en-US" sz="2400"/>
          </a:p>
          <a:p>
            <a:r>
              <a:rPr lang="zh-CN" altLang="en-US" sz="2400"/>
              <a:t>两个月后，在北京，又看见玉兰开花。</a:t>
            </a:r>
            <a:endParaRPr lang="zh-CN" altLang="en-US" sz="2400"/>
          </a:p>
          <a:p>
            <a:r>
              <a:rPr lang="zh-CN" altLang="en-US" sz="2400"/>
              <a:t>“玉兰花呀，”我说，“你走得真好慢哪！</a:t>
            </a:r>
            <a:endParaRPr lang="zh-CN" altLang="en-US" sz="2400"/>
          </a:p>
          <a:p>
            <a:r>
              <a:rPr lang="zh-CN" altLang="en-US" sz="2400"/>
              <a:t>费了两个月工夫，你才走到了京华。”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5400000">
            <a:off x="4479043" y="-4484918"/>
            <a:ext cx="3238791" cy="12187122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582719" y="2493084"/>
            <a:ext cx="1871831" cy="1871831"/>
          </a:xfrm>
          <a:prstGeom prst="rect">
            <a:avLst/>
          </a:prstGeom>
          <a:solidFill>
            <a:srgbClr val="63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8717092" y="2493714"/>
            <a:ext cx="1871831" cy="1871831"/>
          </a:xfrm>
          <a:prstGeom prst="rect">
            <a:avLst/>
          </a:prstGeom>
          <a:solidFill>
            <a:srgbClr val="63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5162437" y="2493079"/>
            <a:ext cx="1871831" cy="1871831"/>
          </a:xfrm>
          <a:prstGeom prst="rect">
            <a:avLst/>
          </a:prstGeom>
          <a:solidFill>
            <a:srgbClr val="1B4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1482725" y="2779395"/>
            <a:ext cx="207137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 algn="ctr">
              <a:lnSpc>
                <a:spcPct val="120000"/>
              </a:lnSpc>
              <a:buFont typeface="黑体" panose="02010609060101010101" charset="-122"/>
              <a:buNone/>
            </a:pP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清晰的</a:t>
            </a:r>
            <a:endParaRPr lang="en-US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ctr">
              <a:lnSpc>
                <a:spcPct val="120000"/>
              </a:lnSpc>
              <a:buFont typeface="黑体" panose="02010609060101010101" charset="-122"/>
              <a:buNone/>
            </a:pP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文章思路</a:t>
            </a:r>
            <a:endParaRPr lang="en-US" altLang="zh-CN" b="0" spc="-1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8717280" y="2867660"/>
            <a:ext cx="207137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 algn="ctr">
              <a:lnSpc>
                <a:spcPct val="120000"/>
              </a:lnSpc>
              <a:buFont typeface="黑体" panose="02010609060101010101" charset="-122"/>
              <a:buNone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崇高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endParaRPr lang="en-US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ctr">
              <a:lnSpc>
                <a:spcPct val="120000"/>
              </a:lnSpc>
              <a:buFont typeface="黑体" panose="02010609060101010101" charset="-122"/>
              <a:buNone/>
            </a:pP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科学精神</a:t>
            </a:r>
            <a:endParaRPr lang="en-US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5062855" y="2779395"/>
            <a:ext cx="207137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 algn="ctr">
              <a:lnSpc>
                <a:spcPct val="120000"/>
              </a:lnSpc>
              <a:buFont typeface="黑体" panose="02010609060101010101" charset="-122"/>
              <a:buNone/>
            </a:pP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特色的</a:t>
            </a:r>
            <a:endParaRPr lang="en-US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ctr">
              <a:lnSpc>
                <a:spcPct val="120000"/>
              </a:lnSpc>
              <a:buFont typeface="黑体" panose="02010609060101010101" charset="-122"/>
              <a:buNone/>
            </a:pP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说明语言</a:t>
            </a:r>
            <a:endParaRPr lang="en-US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TextBox 61"/>
          <p:cNvSpPr txBox="1"/>
          <p:nvPr/>
        </p:nvSpPr>
        <p:spPr>
          <a:xfrm>
            <a:off x="4439084" y="5270887"/>
            <a:ext cx="36313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54714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审核标准</a:t>
            </a: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srgbClr val="54714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2826759" y="2458979"/>
            <a:ext cx="931404" cy="2549018"/>
            <a:chOff x="5497641" y="1495312"/>
            <a:chExt cx="931404" cy="2549018"/>
          </a:xfrm>
        </p:grpSpPr>
        <p:sp>
          <p:nvSpPr>
            <p:cNvPr id="9" name="îṥ1ïḓê"/>
            <p:cNvSpPr/>
            <p:nvPr>
              <p:custDataLst>
                <p:tags r:id="rId2"/>
              </p:custDataLst>
            </p:nvPr>
          </p:nvSpPr>
          <p:spPr bwMode="auto">
            <a:xfrm rot="5400000">
              <a:off x="5498425" y="3113711"/>
              <a:ext cx="929835" cy="931403"/>
            </a:xfrm>
            <a:custGeom>
              <a:avLst/>
              <a:gdLst>
                <a:gd name="T0" fmla="*/ 0 w 697"/>
                <a:gd name="T1" fmla="*/ 0 h 696"/>
                <a:gd name="T2" fmla="*/ 0 w 697"/>
                <a:gd name="T3" fmla="*/ 223 h 696"/>
                <a:gd name="T4" fmla="*/ 0 w 697"/>
                <a:gd name="T5" fmla="*/ 223 h 696"/>
                <a:gd name="T6" fmla="*/ 125 w 697"/>
                <a:gd name="T7" fmla="*/ 348 h 696"/>
                <a:gd name="T8" fmla="*/ 0 w 697"/>
                <a:gd name="T9" fmla="*/ 473 h 696"/>
                <a:gd name="T10" fmla="*/ 0 w 697"/>
                <a:gd name="T11" fmla="*/ 473 h 696"/>
                <a:gd name="T12" fmla="*/ 0 w 697"/>
                <a:gd name="T13" fmla="*/ 696 h 696"/>
                <a:gd name="T14" fmla="*/ 579 w 697"/>
                <a:gd name="T15" fmla="*/ 696 h 696"/>
                <a:gd name="T16" fmla="*/ 579 w 697"/>
                <a:gd name="T17" fmla="*/ 438 h 696"/>
                <a:gd name="T18" fmla="*/ 603 w 697"/>
                <a:gd name="T19" fmla="*/ 441 h 696"/>
                <a:gd name="T20" fmla="*/ 697 w 697"/>
                <a:gd name="T21" fmla="*/ 348 h 696"/>
                <a:gd name="T22" fmla="*/ 603 w 697"/>
                <a:gd name="T23" fmla="*/ 255 h 696"/>
                <a:gd name="T24" fmla="*/ 579 w 697"/>
                <a:gd name="T25" fmla="*/ 258 h 696"/>
                <a:gd name="T26" fmla="*/ 579 w 697"/>
                <a:gd name="T27" fmla="*/ 0 h 696"/>
                <a:gd name="T28" fmla="*/ 0 w 697"/>
                <a:gd name="T2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7" h="696">
                  <a:moveTo>
                    <a:pt x="0" y="0"/>
                  </a:move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69" y="223"/>
                    <a:pt x="125" y="279"/>
                    <a:pt x="125" y="348"/>
                  </a:cubicBezTo>
                  <a:cubicBezTo>
                    <a:pt x="125" y="417"/>
                    <a:pt x="69" y="473"/>
                    <a:pt x="0" y="473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0" y="696"/>
                    <a:pt x="0" y="696"/>
                    <a:pt x="0" y="696"/>
                  </a:cubicBezTo>
                  <a:cubicBezTo>
                    <a:pt x="579" y="696"/>
                    <a:pt x="579" y="696"/>
                    <a:pt x="579" y="696"/>
                  </a:cubicBezTo>
                  <a:cubicBezTo>
                    <a:pt x="579" y="438"/>
                    <a:pt x="579" y="438"/>
                    <a:pt x="579" y="438"/>
                  </a:cubicBezTo>
                  <a:cubicBezTo>
                    <a:pt x="587" y="440"/>
                    <a:pt x="595" y="441"/>
                    <a:pt x="603" y="441"/>
                  </a:cubicBezTo>
                  <a:cubicBezTo>
                    <a:pt x="655" y="441"/>
                    <a:pt x="697" y="400"/>
                    <a:pt x="697" y="348"/>
                  </a:cubicBezTo>
                  <a:cubicBezTo>
                    <a:pt x="697" y="296"/>
                    <a:pt x="655" y="255"/>
                    <a:pt x="603" y="255"/>
                  </a:cubicBezTo>
                  <a:cubicBezTo>
                    <a:pt x="595" y="255"/>
                    <a:pt x="587" y="256"/>
                    <a:pt x="579" y="258"/>
                  </a:cubicBezTo>
                  <a:cubicBezTo>
                    <a:pt x="579" y="0"/>
                    <a:pt x="579" y="0"/>
                    <a:pt x="57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A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lIns="91440" tIns="45720" rIns="91440" bIns="45720" anchor="ctr" anchorCtr="1" compatLnSpc="1">
              <a:normAutofit/>
            </a:bodyPr>
            <a:lstStyle/>
            <a:p>
              <a:pPr algn="ctr"/>
              <a:endPara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0" name="ïṩḻïḓe"/>
            <p:cNvSpPr/>
            <p:nvPr>
              <p:custDataLst>
                <p:tags r:id="rId3"/>
              </p:custDataLst>
            </p:nvPr>
          </p:nvSpPr>
          <p:spPr bwMode="auto">
            <a:xfrm rot="5400000">
              <a:off x="5498817" y="2304120"/>
              <a:ext cx="929052" cy="931403"/>
            </a:xfrm>
            <a:custGeom>
              <a:avLst/>
              <a:gdLst>
                <a:gd name="T0" fmla="*/ 0 w 697"/>
                <a:gd name="T1" fmla="*/ 0 h 696"/>
                <a:gd name="T2" fmla="*/ 0 w 697"/>
                <a:gd name="T3" fmla="*/ 223 h 696"/>
                <a:gd name="T4" fmla="*/ 0 w 697"/>
                <a:gd name="T5" fmla="*/ 223 h 696"/>
                <a:gd name="T6" fmla="*/ 125 w 697"/>
                <a:gd name="T7" fmla="*/ 348 h 696"/>
                <a:gd name="T8" fmla="*/ 0 w 697"/>
                <a:gd name="T9" fmla="*/ 473 h 696"/>
                <a:gd name="T10" fmla="*/ 0 w 697"/>
                <a:gd name="T11" fmla="*/ 473 h 696"/>
                <a:gd name="T12" fmla="*/ 0 w 697"/>
                <a:gd name="T13" fmla="*/ 696 h 696"/>
                <a:gd name="T14" fmla="*/ 580 w 697"/>
                <a:gd name="T15" fmla="*/ 696 h 696"/>
                <a:gd name="T16" fmla="*/ 580 w 697"/>
                <a:gd name="T17" fmla="*/ 438 h 696"/>
                <a:gd name="T18" fmla="*/ 604 w 697"/>
                <a:gd name="T19" fmla="*/ 441 h 696"/>
                <a:gd name="T20" fmla="*/ 697 w 697"/>
                <a:gd name="T21" fmla="*/ 348 h 696"/>
                <a:gd name="T22" fmla="*/ 604 w 697"/>
                <a:gd name="T23" fmla="*/ 255 h 696"/>
                <a:gd name="T24" fmla="*/ 580 w 697"/>
                <a:gd name="T25" fmla="*/ 258 h 696"/>
                <a:gd name="T26" fmla="*/ 580 w 697"/>
                <a:gd name="T27" fmla="*/ 0 h 696"/>
                <a:gd name="T28" fmla="*/ 0 w 697"/>
                <a:gd name="T2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7" h="696">
                  <a:moveTo>
                    <a:pt x="0" y="0"/>
                  </a:move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69" y="223"/>
                    <a:pt x="125" y="279"/>
                    <a:pt x="125" y="348"/>
                  </a:cubicBezTo>
                  <a:cubicBezTo>
                    <a:pt x="125" y="417"/>
                    <a:pt x="69" y="473"/>
                    <a:pt x="0" y="473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0" y="696"/>
                    <a:pt x="0" y="696"/>
                    <a:pt x="0" y="696"/>
                  </a:cubicBezTo>
                  <a:cubicBezTo>
                    <a:pt x="580" y="696"/>
                    <a:pt x="580" y="696"/>
                    <a:pt x="580" y="696"/>
                  </a:cubicBezTo>
                  <a:cubicBezTo>
                    <a:pt x="580" y="438"/>
                    <a:pt x="580" y="438"/>
                    <a:pt x="580" y="438"/>
                  </a:cubicBezTo>
                  <a:cubicBezTo>
                    <a:pt x="587" y="440"/>
                    <a:pt x="595" y="441"/>
                    <a:pt x="604" y="441"/>
                  </a:cubicBezTo>
                  <a:cubicBezTo>
                    <a:pt x="655" y="441"/>
                    <a:pt x="697" y="400"/>
                    <a:pt x="697" y="348"/>
                  </a:cubicBezTo>
                  <a:cubicBezTo>
                    <a:pt x="697" y="296"/>
                    <a:pt x="655" y="255"/>
                    <a:pt x="604" y="255"/>
                  </a:cubicBezTo>
                  <a:cubicBezTo>
                    <a:pt x="595" y="255"/>
                    <a:pt x="587" y="256"/>
                    <a:pt x="580" y="258"/>
                  </a:cubicBezTo>
                  <a:cubicBezTo>
                    <a:pt x="580" y="0"/>
                    <a:pt x="580" y="0"/>
                    <a:pt x="5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B4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vert" wrap="none" lIns="91440" tIns="45720" rIns="91440" bIns="45720" anchor="ctr" anchorCtr="1" compatLnSpc="1">
              <a:normAutofit/>
            </a:bodyPr>
            <a:lstStyle/>
            <a:p>
              <a:pPr algn="ctr"/>
              <a:endPara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1" name="îśliḍé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5498425" y="1494528"/>
              <a:ext cx="929835" cy="931403"/>
            </a:xfrm>
            <a:custGeom>
              <a:avLst/>
              <a:gdLst>
                <a:gd name="T0" fmla="*/ 0 w 697"/>
                <a:gd name="T1" fmla="*/ 0 h 696"/>
                <a:gd name="T2" fmla="*/ 0 w 697"/>
                <a:gd name="T3" fmla="*/ 223 h 696"/>
                <a:gd name="T4" fmla="*/ 0 w 697"/>
                <a:gd name="T5" fmla="*/ 223 h 696"/>
                <a:gd name="T6" fmla="*/ 125 w 697"/>
                <a:gd name="T7" fmla="*/ 348 h 696"/>
                <a:gd name="T8" fmla="*/ 0 w 697"/>
                <a:gd name="T9" fmla="*/ 473 h 696"/>
                <a:gd name="T10" fmla="*/ 0 w 697"/>
                <a:gd name="T11" fmla="*/ 473 h 696"/>
                <a:gd name="T12" fmla="*/ 0 w 697"/>
                <a:gd name="T13" fmla="*/ 696 h 696"/>
                <a:gd name="T14" fmla="*/ 580 w 697"/>
                <a:gd name="T15" fmla="*/ 696 h 696"/>
                <a:gd name="T16" fmla="*/ 580 w 697"/>
                <a:gd name="T17" fmla="*/ 438 h 696"/>
                <a:gd name="T18" fmla="*/ 604 w 697"/>
                <a:gd name="T19" fmla="*/ 441 h 696"/>
                <a:gd name="T20" fmla="*/ 697 w 697"/>
                <a:gd name="T21" fmla="*/ 348 h 696"/>
                <a:gd name="T22" fmla="*/ 604 w 697"/>
                <a:gd name="T23" fmla="*/ 255 h 696"/>
                <a:gd name="T24" fmla="*/ 580 w 697"/>
                <a:gd name="T25" fmla="*/ 258 h 696"/>
                <a:gd name="T26" fmla="*/ 580 w 697"/>
                <a:gd name="T27" fmla="*/ 0 h 696"/>
                <a:gd name="T28" fmla="*/ 0 w 697"/>
                <a:gd name="T2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7" h="696">
                  <a:moveTo>
                    <a:pt x="0" y="0"/>
                  </a:move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69" y="223"/>
                    <a:pt x="125" y="279"/>
                    <a:pt x="125" y="348"/>
                  </a:cubicBezTo>
                  <a:cubicBezTo>
                    <a:pt x="125" y="417"/>
                    <a:pt x="69" y="473"/>
                    <a:pt x="0" y="473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0" y="696"/>
                    <a:pt x="0" y="696"/>
                    <a:pt x="0" y="696"/>
                  </a:cubicBezTo>
                  <a:cubicBezTo>
                    <a:pt x="580" y="696"/>
                    <a:pt x="580" y="696"/>
                    <a:pt x="580" y="696"/>
                  </a:cubicBezTo>
                  <a:cubicBezTo>
                    <a:pt x="580" y="438"/>
                    <a:pt x="580" y="438"/>
                    <a:pt x="580" y="438"/>
                  </a:cubicBezTo>
                  <a:cubicBezTo>
                    <a:pt x="587" y="440"/>
                    <a:pt x="595" y="441"/>
                    <a:pt x="604" y="441"/>
                  </a:cubicBezTo>
                  <a:cubicBezTo>
                    <a:pt x="655" y="441"/>
                    <a:pt x="697" y="400"/>
                    <a:pt x="697" y="348"/>
                  </a:cubicBezTo>
                  <a:cubicBezTo>
                    <a:pt x="697" y="296"/>
                    <a:pt x="655" y="255"/>
                    <a:pt x="604" y="255"/>
                  </a:cubicBezTo>
                  <a:cubicBezTo>
                    <a:pt x="595" y="255"/>
                    <a:pt x="587" y="256"/>
                    <a:pt x="580" y="258"/>
                  </a:cubicBezTo>
                  <a:cubicBezTo>
                    <a:pt x="580" y="0"/>
                    <a:pt x="580" y="0"/>
                    <a:pt x="5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A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vert" wrap="none" lIns="91440" tIns="45720" rIns="91440" bIns="45720" anchor="ctr" anchorCtr="1" compatLnSpc="1">
              <a:normAutofit/>
            </a:bodyPr>
            <a:lstStyle/>
            <a:p>
              <a:pPr algn="ctr"/>
              <a:endPara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050329" y="4246399"/>
            <a:ext cx="8065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叁</a:t>
            </a:r>
            <a:endParaRPr lang="zh-CN" altLang="en-US" sz="32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050329" y="3427186"/>
            <a:ext cx="8065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贰</a:t>
            </a:r>
            <a:endParaRPr lang="zh-CN" altLang="en-US" sz="32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3050329" y="2627023"/>
            <a:ext cx="8065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壹</a:t>
            </a:r>
            <a:endParaRPr lang="zh-CN" altLang="en-US" sz="32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4634348" y="3126788"/>
            <a:ext cx="707420" cy="707420"/>
          </a:xfrm>
          <a:prstGeom prst="ellipse">
            <a:avLst/>
          </a:prstGeom>
          <a:solidFill>
            <a:srgbClr val="63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cs typeface="黑体" panose="02010609060101010101" charset="-122"/>
              </a:rPr>
              <a:t>02</a:t>
            </a:r>
            <a:endParaRPr lang="zh-CN" altLang="en-US" b="1" dirty="0">
              <a:solidFill>
                <a:schemeClr val="bg1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>
            <a:off x="4634493" y="2286952"/>
            <a:ext cx="707420" cy="707420"/>
          </a:xfrm>
          <a:prstGeom prst="ellipse">
            <a:avLst/>
          </a:prstGeom>
          <a:solidFill>
            <a:srgbClr val="2B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01</a:t>
            </a:r>
            <a:endParaRPr lang="en-US" altLang="zh-CN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>
            <a:off x="4634254" y="3948728"/>
            <a:ext cx="707420" cy="707420"/>
          </a:xfrm>
          <a:prstGeom prst="ellipse">
            <a:avLst/>
          </a:prstGeom>
          <a:solidFill>
            <a:srgbClr val="2B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cs typeface="黑体" panose="02010609060101010101" charset="-122"/>
              </a:rPr>
              <a:t>03</a:t>
            </a:r>
            <a:endParaRPr lang="zh-CN" altLang="en-US" b="1" dirty="0">
              <a:solidFill>
                <a:schemeClr val="bg1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34" name="连接符: 肘形 33"/>
          <p:cNvCxnSpPr/>
          <p:nvPr>
            <p:custDataLst>
              <p:tags r:id="rId11"/>
            </p:custDataLst>
          </p:nvPr>
        </p:nvCxnSpPr>
        <p:spPr>
          <a:xfrm flipV="1">
            <a:off x="3758797" y="3388423"/>
            <a:ext cx="841261" cy="303587"/>
          </a:xfrm>
          <a:prstGeom prst="bentConnector3">
            <a:avLst/>
          </a:prstGeom>
          <a:ln>
            <a:solidFill>
              <a:srgbClr val="63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>
            <p:custDataLst>
              <p:tags r:id="rId12"/>
            </p:custDataLst>
          </p:nvPr>
        </p:nvSpPr>
        <p:spPr>
          <a:xfrm>
            <a:off x="5594985" y="2348865"/>
            <a:ext cx="36988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3600" b="0">
                <a:solidFill>
                  <a:srgbClr val="2B4D4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理清文章思路</a:t>
            </a:r>
            <a:endParaRPr lang="zh-CN" sz="3600" b="0">
              <a:solidFill>
                <a:srgbClr val="2B4D4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5594985" y="3210560"/>
            <a:ext cx="36925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3600" b="0">
                <a:solidFill>
                  <a:srgbClr val="2B4D4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品味语言特色</a:t>
            </a:r>
            <a:endParaRPr lang="zh-CN" sz="3600" b="0">
              <a:solidFill>
                <a:srgbClr val="2B4D4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4"/>
            </p:custDataLst>
          </p:nvPr>
        </p:nvSpPr>
        <p:spPr>
          <a:xfrm>
            <a:off x="5594985" y="4077970"/>
            <a:ext cx="38430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 algn="l"/>
            <a:r>
              <a:rPr lang="zh-CN" sz="3600">
                <a:solidFill>
                  <a:srgbClr val="2B4D4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感悟科学精神</a:t>
            </a:r>
            <a:endParaRPr lang="zh-CN" sz="3600" b="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8707214" y="37939"/>
            <a:ext cx="3681531" cy="2070862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55003" y="4786965"/>
            <a:ext cx="3681531" cy="2070862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4624705" y="622935"/>
            <a:ext cx="1093470" cy="10452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624705" y="622935"/>
            <a:ext cx="1093470" cy="1045210"/>
          </a:xfrm>
          <a:prstGeom prst="ellipse">
            <a:avLst/>
          </a:prstGeom>
          <a:solidFill>
            <a:srgbClr val="6FC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634230" y="614680"/>
            <a:ext cx="1093470" cy="1045210"/>
          </a:xfrm>
          <a:prstGeom prst="ellipse">
            <a:avLst/>
          </a:prstGeom>
          <a:solidFill>
            <a:srgbClr val="63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163945" y="892175"/>
            <a:ext cx="1093470" cy="1045210"/>
          </a:xfrm>
          <a:prstGeom prst="ellipse">
            <a:avLst/>
          </a:prstGeom>
          <a:solidFill>
            <a:srgbClr val="63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78680" y="688340"/>
            <a:ext cx="1003300" cy="994410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zh-CN" altLang="en-US" sz="5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</a:t>
            </a:r>
            <a:endParaRPr lang="zh-CN" altLang="en-US" sz="5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54115" y="942975"/>
            <a:ext cx="1003300" cy="994410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zh-CN" altLang="en-US" sz="5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务</a:t>
            </a:r>
            <a:endParaRPr lang="zh-CN" altLang="en-US" sz="5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4" name="连接符: 肘形 33"/>
          <p:cNvCxnSpPr/>
          <p:nvPr>
            <p:custDataLst>
              <p:tags r:id="rId16"/>
            </p:custDataLst>
          </p:nvPr>
        </p:nvCxnSpPr>
        <p:spPr>
          <a:xfrm flipV="1">
            <a:off x="3783562" y="2607373"/>
            <a:ext cx="841261" cy="303587"/>
          </a:xfrm>
          <a:prstGeom prst="bentConnector3">
            <a:avLst/>
          </a:prstGeom>
          <a:ln>
            <a:solidFill>
              <a:srgbClr val="63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连接符: 肘形 33"/>
          <p:cNvCxnSpPr/>
          <p:nvPr>
            <p:custDataLst>
              <p:tags r:id="rId17"/>
            </p:custDataLst>
          </p:nvPr>
        </p:nvCxnSpPr>
        <p:spPr>
          <a:xfrm flipV="1">
            <a:off x="3758797" y="4181538"/>
            <a:ext cx="841261" cy="303587"/>
          </a:xfrm>
          <a:prstGeom prst="bentConnector3">
            <a:avLst/>
          </a:prstGeom>
          <a:ln>
            <a:solidFill>
              <a:srgbClr val="63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bldLvl="0" animBg="1"/>
      <p:bldP spid="20" grpId="0" bldLvl="0" animBg="1"/>
      <p:bldP spid="21" grpId="0" bldLvl="0" animBg="1"/>
      <p:bldP spid="100" grpId="0"/>
      <p:bldP spid="2" grpId="0"/>
      <p:bldP spid="24" grpId="0" bldLvl="0" animBg="1"/>
      <p:bldP spid="25" grpId="0" bldLvl="0" animBg="1"/>
      <p:bldP spid="28" grpId="0" bldLvl="0" animBg="1"/>
      <p:bldP spid="29" grpId="0" bldLvl="0" animBg="1"/>
      <p:bldP spid="30" grpId="0"/>
      <p:bldP spid="31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2287905" y="3756660"/>
            <a:ext cx="7616190" cy="521970"/>
          </a:xfrm>
          <a:prstGeom prst="rect">
            <a:avLst/>
          </a:prstGeom>
          <a:noFill/>
        </p:spPr>
        <p:txBody>
          <a:bodyPr wrap="square" lIns="91603" tIns="45803" rIns="91603" bIns="45803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 algn="l" fontAlgn="auto">
              <a:lnSpc>
                <a:spcPct val="100000"/>
              </a:lnSpc>
            </a:pPr>
            <a:r>
              <a:rPr sz="28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一篇优秀的科普文，应具有清晰的说明思路。</a:t>
            </a:r>
            <a:endParaRPr sz="28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096385" y="2415540"/>
            <a:ext cx="38112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理清文章思路</a:t>
            </a:r>
            <a:endParaRPr lang="zh-CN" altLang="en-US" sz="44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5052134" y="1410678"/>
            <a:ext cx="2424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任务一</a:t>
            </a:r>
            <a:endParaRPr lang="zh-CN" altLang="en-US" sz="4000" b="1" dirty="0" smtClean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396010" y="3481104"/>
            <a:ext cx="4841591" cy="0"/>
          </a:xfrm>
          <a:prstGeom prst="line">
            <a:avLst/>
          </a:prstGeom>
          <a:ln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73430" y="364490"/>
            <a:ext cx="412369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任务一：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理清文章思路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15110" y="1212215"/>
            <a:ext cx="9009380" cy="41808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en-US" sz="28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文章向我们科普了哪些知识？</a:t>
            </a:r>
            <a:endParaRPr lang="zh-CN" altLang="en-US" sz="32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默读课文，勾画出关键句，梳理文章的脉络。</a:t>
            </a:r>
            <a:endParaRPr lang="zh-CN" altLang="en-US" sz="32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（提示：关注文中的过渡句、总起句、总结句、中心句、提示性词语等。</a:t>
            </a:r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32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endParaRPr lang="zh-CN" altLang="en-US" sz="28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en-US" altLang="zh-CN" sz="2800">
                <a:solidFill>
                  <a:schemeClr val="accent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endParaRPr lang="zh-CN" altLang="en-US" sz="28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2463800" y="1167765"/>
            <a:ext cx="6993890" cy="994410"/>
          </a:xfrm>
          <a:prstGeom prst="rect">
            <a:avLst/>
          </a:prstGeom>
          <a:noFill/>
          <a:ln w="28575">
            <a:solidFill>
              <a:srgbClr val="C5E0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3430" y="364490"/>
            <a:ext cx="412369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任务一：</a:t>
            </a:r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理清文章思路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燕尾形 1"/>
          <p:cNvSpPr/>
          <p:nvPr/>
        </p:nvSpPr>
        <p:spPr>
          <a:xfrm rot="5400000">
            <a:off x="782955" y="1257300"/>
            <a:ext cx="1656080" cy="1183005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3" name="燕尾形 2"/>
          <p:cNvSpPr/>
          <p:nvPr/>
        </p:nvSpPr>
        <p:spPr>
          <a:xfrm rot="5400000">
            <a:off x="891540" y="2596515"/>
            <a:ext cx="1480820" cy="1183005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燕尾形 3"/>
          <p:cNvSpPr/>
          <p:nvPr/>
        </p:nvSpPr>
        <p:spPr>
          <a:xfrm rot="5400000">
            <a:off x="803910" y="3959860"/>
            <a:ext cx="1656080" cy="1183005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19810" y="161861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第1-3段</a:t>
            </a:r>
            <a:endParaRPr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1545" y="2957830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第4-5段</a:t>
            </a:r>
            <a:endParaRPr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1545" y="4257675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第6-10段</a:t>
            </a:r>
            <a:endParaRPr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63800" y="1372870"/>
            <a:ext cx="7004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由自然</a:t>
            </a:r>
            <a:r>
              <a:rPr lang="zh-CN" sz="3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现象</a:t>
            </a:r>
            <a:r>
              <a:rPr lang="zh-CN" sz="3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引出什么是物候和物候学。</a:t>
            </a:r>
            <a:endParaRPr lang="zh-CN" sz="3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2463800" y="2492375"/>
            <a:ext cx="7014845" cy="925830"/>
          </a:xfrm>
          <a:prstGeom prst="rect">
            <a:avLst/>
          </a:prstGeom>
          <a:noFill/>
          <a:ln w="28575">
            <a:solidFill>
              <a:srgbClr val="C5E0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63800" y="2677160"/>
            <a:ext cx="6697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说明物候观测对农业的重要性。</a:t>
            </a:r>
            <a:endParaRPr lang="zh-CN" sz="3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2484755" y="3723005"/>
            <a:ext cx="6993890" cy="994410"/>
          </a:xfrm>
          <a:prstGeom prst="rect">
            <a:avLst/>
          </a:prstGeom>
          <a:noFill/>
          <a:ln w="28575">
            <a:solidFill>
              <a:srgbClr val="C5E0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84755" y="3928745"/>
            <a:ext cx="68084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说明决定物候现象来临的因素。</a:t>
            </a:r>
            <a:endParaRPr lang="zh-CN" sz="3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燕尾形 4"/>
          <p:cNvSpPr/>
          <p:nvPr/>
        </p:nvSpPr>
        <p:spPr>
          <a:xfrm rot="5400000">
            <a:off x="782955" y="5438140"/>
            <a:ext cx="1656080" cy="1183005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0100" y="5800090"/>
            <a:ext cx="1663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第11-12段</a:t>
            </a:r>
            <a:endParaRPr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484755" y="5103495"/>
            <a:ext cx="7015480" cy="994410"/>
          </a:xfrm>
          <a:prstGeom prst="rect">
            <a:avLst/>
          </a:prstGeom>
          <a:noFill/>
          <a:ln w="28575">
            <a:solidFill>
              <a:srgbClr val="C5E0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84755" y="5309235"/>
            <a:ext cx="68084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说明研究物候学的意义。</a:t>
            </a:r>
            <a:endParaRPr lang="zh-CN" sz="3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14425" y="1219200"/>
            <a:ext cx="9750425" cy="211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梳理本文的说明思路和说明顺序。</a:t>
            </a:r>
            <a:endParaRPr lang="zh-CN" altLang="en-US" sz="32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57200" algn="just" fontAlgn="auto">
              <a:lnSpc>
                <a:spcPct val="130000"/>
              </a:lnSpc>
              <a:spcBef>
                <a:spcPts val="800"/>
              </a:spcBef>
            </a:pPr>
            <a:r>
              <a:rPr lang="zh-CN" altLang="en-US" sz="3200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（提示：可以从全篇、段落之间、段落内部三个方面思考）</a:t>
            </a:r>
            <a:endParaRPr lang="zh-CN" altLang="en-US" sz="3200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3430" y="364490"/>
            <a:ext cx="4123690" cy="9531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任务一：理清文章思路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73430" y="364490"/>
            <a:ext cx="4123690" cy="9531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defRPr>
            </a:lvl1pPr>
          </a:lstStyle>
          <a:p>
            <a:r>
              <a:rPr lang="zh-CN" altLang="en-US">
                <a:solidFill>
                  <a:srgbClr val="63A06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任务一：理清文章思路</a:t>
            </a:r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rgbClr val="63A06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3365" y="1444625"/>
            <a:ext cx="1021270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ea typeface="+mn-lt"/>
                <a:cs typeface="+mn-lt"/>
              </a:rPr>
              <a:t>全文</a:t>
            </a:r>
            <a:r>
              <a:rPr lang="zh-CN" altLang="en-US" sz="2800">
                <a:ea typeface="+mn-lt"/>
                <a:cs typeface="+mn-lt"/>
              </a:rPr>
              <a:t>：</a:t>
            </a:r>
            <a:endParaRPr lang="zh-CN" altLang="en-US" sz="28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ea typeface="+mn-lt"/>
                <a:cs typeface="+mn-lt"/>
              </a:rPr>
              <a:t>首先</a:t>
            </a:r>
            <a:r>
              <a:rPr lang="zh-CN" altLang="en-US" sz="2800" u="sng">
                <a:ea typeface="+mn-lt"/>
                <a:cs typeface="+mn-lt"/>
              </a:rPr>
              <a:t>      </a:t>
            </a:r>
            <a:r>
              <a:rPr lang="zh-CN" altLang="en-US" sz="2800">
                <a:ea typeface="+mn-lt"/>
                <a:cs typeface="+mn-lt"/>
              </a:rPr>
              <a:t>段写了</a:t>
            </a:r>
            <a:r>
              <a:rPr lang="zh-CN" altLang="en-US" sz="2800" u="sng">
                <a:ea typeface="+mn-lt"/>
                <a:cs typeface="+mn-lt"/>
              </a:rPr>
              <a:t>                  </a:t>
            </a:r>
            <a:r>
              <a:rPr lang="zh-CN" altLang="en-US" sz="2800">
                <a:ea typeface="+mn-lt"/>
                <a:cs typeface="+mn-lt"/>
              </a:rPr>
              <a:t> ，                            </a:t>
            </a:r>
            <a:endParaRPr lang="zh-CN" altLang="en-US" sz="28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ea typeface="+mn-lt"/>
                <a:cs typeface="+mn-lt"/>
              </a:rPr>
              <a:t>接着</a:t>
            </a:r>
            <a:r>
              <a:rPr lang="zh-CN" altLang="en-US" sz="2800" u="sng">
                <a:ea typeface="+mn-lt"/>
                <a:cs typeface="+mn-lt"/>
              </a:rPr>
              <a:t>      </a:t>
            </a:r>
            <a:r>
              <a:rPr lang="zh-CN" altLang="en-US" sz="2800">
                <a:ea typeface="+mn-lt"/>
                <a:cs typeface="+mn-lt"/>
              </a:rPr>
              <a:t>段写了</a:t>
            </a:r>
            <a:r>
              <a:rPr lang="zh-CN" altLang="en-US" sz="2800" u="sng">
                <a:ea typeface="+mn-lt"/>
                <a:cs typeface="+mn-lt"/>
                <a:sym typeface="+mn-ea"/>
              </a:rPr>
              <a:t>                  </a:t>
            </a:r>
            <a:r>
              <a:rPr lang="zh-CN" altLang="en-US" sz="2800">
                <a:ea typeface="+mn-lt"/>
                <a:cs typeface="+mn-lt"/>
                <a:sym typeface="+mn-ea"/>
              </a:rPr>
              <a:t> ，</a:t>
            </a:r>
            <a:endParaRPr lang="zh-CN" altLang="en-US" sz="28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ea typeface="+mn-lt"/>
                <a:cs typeface="+mn-lt"/>
              </a:rPr>
              <a:t>然后</a:t>
            </a:r>
            <a:r>
              <a:rPr lang="zh-CN" altLang="en-US" sz="2800" u="sng">
                <a:ea typeface="+mn-lt"/>
                <a:cs typeface="+mn-lt"/>
              </a:rPr>
              <a:t>      </a:t>
            </a:r>
            <a:r>
              <a:rPr lang="zh-CN" altLang="en-US" sz="2800">
                <a:ea typeface="+mn-lt"/>
                <a:cs typeface="+mn-lt"/>
              </a:rPr>
              <a:t>段写了</a:t>
            </a:r>
            <a:r>
              <a:rPr lang="zh-CN" altLang="en-US" sz="2800" u="sng">
                <a:ea typeface="+mn-lt"/>
                <a:cs typeface="+mn-lt"/>
                <a:sym typeface="+mn-ea"/>
              </a:rPr>
              <a:t>                  </a:t>
            </a:r>
            <a:r>
              <a:rPr lang="zh-CN" altLang="en-US" sz="2800">
                <a:ea typeface="+mn-lt"/>
                <a:cs typeface="+mn-lt"/>
                <a:sym typeface="+mn-ea"/>
              </a:rPr>
              <a:t> ，</a:t>
            </a:r>
            <a:endParaRPr lang="zh-CN" altLang="en-US" sz="28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ea typeface="+mn-lt"/>
                <a:cs typeface="+mn-lt"/>
              </a:rPr>
              <a:t>最后</a:t>
            </a:r>
            <a:r>
              <a:rPr lang="zh-CN" altLang="en-US" sz="2800" u="sng">
                <a:ea typeface="+mn-lt"/>
                <a:cs typeface="+mn-lt"/>
              </a:rPr>
              <a:t>      </a:t>
            </a:r>
            <a:r>
              <a:rPr lang="zh-CN" altLang="en-US" sz="2800">
                <a:ea typeface="+mn-lt"/>
                <a:cs typeface="+mn-lt"/>
              </a:rPr>
              <a:t>段写了</a:t>
            </a:r>
            <a:r>
              <a:rPr lang="zh-CN" altLang="en-US" sz="2800" u="sng">
                <a:ea typeface="+mn-lt"/>
                <a:cs typeface="+mn-lt"/>
                <a:sym typeface="+mn-ea"/>
              </a:rPr>
              <a:t>                  </a:t>
            </a:r>
            <a:r>
              <a:rPr lang="zh-CN" altLang="en-US" sz="2800">
                <a:ea typeface="+mn-lt"/>
                <a:cs typeface="+mn-lt"/>
                <a:sym typeface="+mn-ea"/>
              </a:rPr>
              <a:t> 。</a:t>
            </a:r>
            <a:endParaRPr lang="zh-CN" altLang="en-US" sz="28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ea typeface="+mn-lt"/>
                <a:cs typeface="+mn-lt"/>
              </a:rPr>
              <a:t>本文是按照由</a:t>
            </a:r>
            <a:r>
              <a:rPr lang="zh-CN" altLang="en-US" sz="2800" u="sng">
                <a:ea typeface="+mn-lt"/>
                <a:cs typeface="+mn-lt"/>
              </a:rPr>
              <a:t>     </a:t>
            </a:r>
            <a:r>
              <a:rPr lang="zh-CN" altLang="en-US" sz="2800">
                <a:ea typeface="+mn-lt"/>
                <a:cs typeface="+mn-lt"/>
              </a:rPr>
              <a:t>到</a:t>
            </a:r>
            <a:r>
              <a:rPr lang="zh-CN" altLang="en-US" sz="2800" u="sng">
                <a:ea typeface="+mn-lt"/>
                <a:cs typeface="+mn-lt"/>
              </a:rPr>
              <a:t>     </a:t>
            </a:r>
            <a:r>
              <a:rPr lang="zh-CN" altLang="en-US" sz="2800">
                <a:ea typeface="+mn-lt"/>
                <a:cs typeface="+mn-lt"/>
              </a:rPr>
              <a:t>的</a:t>
            </a:r>
            <a:r>
              <a:rPr lang="zh-CN" altLang="en-US" sz="2800" u="sng">
                <a:ea typeface="+mn-lt"/>
                <a:cs typeface="+mn-lt"/>
              </a:rPr>
              <a:t>       </a:t>
            </a:r>
            <a:r>
              <a:rPr lang="zh-CN" altLang="en-US" sz="2800">
                <a:ea typeface="+mn-lt"/>
                <a:cs typeface="+mn-lt"/>
              </a:rPr>
              <a:t>顺序。</a:t>
            </a:r>
            <a:endParaRPr lang="zh-CN" altLang="en-US" sz="2800"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10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1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2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3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4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5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6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7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8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19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2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20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21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22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23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24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25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26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27.xml><?xml version="1.0" encoding="utf-8"?>
<p:tagLst xmlns:p="http://schemas.openxmlformats.org/presentationml/2006/main">
  <p:tag name="KSO_WM_DIAGRAM_VIRTUALLY_FRAME" val="{&quot;height&quot;:173.42606299212596,&quot;left&quot;:13.238818897637795,&quot;top&quot;:135.23488188976378,&quot;width&quot;:691.3247244094489}"/>
</p:tagLst>
</file>

<file path=ppt/tags/tag28.xml><?xml version="1.0" encoding="utf-8"?>
<p:tagLst xmlns:p="http://schemas.openxmlformats.org/presentationml/2006/main">
  <p:tag name="KSO_WM_DIAGRAM_VIRTUALLY_FRAME" val="{&quot;height&quot;:173.42606299212596,&quot;left&quot;:13.238818897637795,&quot;top&quot;:135.23488188976378,&quot;width&quot;:691.3247244094489}"/>
</p:tagLst>
</file>

<file path=ppt/tags/tag29.xml><?xml version="1.0" encoding="utf-8"?>
<p:tagLst xmlns:p="http://schemas.openxmlformats.org/presentationml/2006/main">
  <p:tag name="commondata" val="eyJjb3VudCI6MTgsImhkaWQiOiJiNDFiZGIzZmIzNTVlYjVkZmY2ZjdlMzhhNTMxMDdjZiIsInVzZXJDb3VudCI6NH0="/>
</p:tagLst>
</file>

<file path=ppt/tags/tag3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4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5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6.xml><?xml version="1.0" encoding="utf-8"?>
<p:tagLst xmlns:p="http://schemas.openxmlformats.org/presentationml/2006/main">
  <p:tag name="KSO_WM_DIAGRAM_VIRTUALLY_FRAME" val="{&quot;height&quot;:302.27913385826776,&quot;left&quot;:42.40834645669291,&quot;top&quot;:153.30543307086614,&quot;width&quot;:881.1866141732283}"/>
</p:tagLst>
</file>

<file path=ppt/tags/tag7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8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ags/tag9.xml><?xml version="1.0" encoding="utf-8"?>
<p:tagLst xmlns:p="http://schemas.openxmlformats.org/presentationml/2006/main">
  <p:tag name="KSO_WM_DIAGRAM_VIRTUALLY_FRAME" val="{&quot;height&quot;:323.9867716535433,&quot;left&quot;:28.4,&quot;top&quot;:129.32496062992124,&quot;width&quot;:922.1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CCD370"/>
      </a:lt2>
      <a:accent1>
        <a:srgbClr val="7FA463"/>
      </a:accent1>
      <a:accent2>
        <a:srgbClr val="00D7F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454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749F72"/>
      </a:accent1>
      <a:accent2>
        <a:srgbClr val="CF856E"/>
      </a:accent2>
      <a:accent3>
        <a:srgbClr val="F2E3DE"/>
      </a:accent3>
      <a:accent4>
        <a:srgbClr val="C9DEF1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标准4">
      <a:majorFont>
        <a:latin typeface="黑体"/>
        <a:ea typeface="黑体"/>
        <a:cs typeface=""/>
      </a:majorFont>
      <a:minorFont>
        <a:latin typeface="黑体"/>
        <a:ea typeface="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2575</Words>
  <Application>WPS 演示</Application>
  <PresentationFormat>宽屏</PresentationFormat>
  <Paragraphs>219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黑体</vt:lpstr>
      <vt:lpstr>苏新诗古印宋简</vt:lpstr>
      <vt:lpstr>微软雅黑</vt:lpstr>
      <vt:lpstr>Arial Unicode MS</vt:lpstr>
      <vt:lpstr>汉仪尚巍手书简</vt:lpstr>
      <vt:lpstr>Roboto Black</vt:lpstr>
      <vt:lpstr>Roboto</vt:lpstr>
      <vt:lpstr>Wingdings</vt:lpstr>
      <vt:lpstr>方正兰亭纤黑_GBK</vt:lpstr>
      <vt:lpstr>方正兰亭特黑_GBK</vt:lpstr>
      <vt:lpstr>Office 主题​​</vt:lpstr>
      <vt:lpstr>Office 主题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窗边的小豆豆</cp:lastModifiedBy>
  <cp:revision>119</cp:revision>
  <dcterms:created xsi:type="dcterms:W3CDTF">2019-07-18T05:06:00Z</dcterms:created>
  <dcterms:modified xsi:type="dcterms:W3CDTF">2025-03-12T06:15:06Z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v1.0_mb_iH22PCFO2bjjspu4gjVu3g==</vt:lpwstr>
  </property>
  <property fmtid="{D5CDD505-2E9C-101B-9397-08002B2CF9AE}" pid="4" name="ICV">
    <vt:lpwstr>9AEA6BB09A1444AD87AE5E3A0CC432DB_12</vt:lpwstr>
  </property>
</Properties>
</file>