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1" r:id="rId3"/>
    <p:sldMasterId id="2147483664" r:id="rId4"/>
    <p:sldMasterId id="2147483676" r:id="rId5"/>
  </p:sldMasterIdLst>
  <p:notesMasterIdLst>
    <p:notesMasterId r:id="rId8"/>
  </p:notesMasterIdLst>
  <p:handoutMasterIdLst>
    <p:handoutMasterId r:id="rId20"/>
  </p:handoutMasterIdLst>
  <p:sldIdLst>
    <p:sldId id="289" r:id="rId6"/>
    <p:sldId id="256" r:id="rId7"/>
    <p:sldId id="282" r:id="rId9"/>
    <p:sldId id="258" r:id="rId10"/>
    <p:sldId id="257" r:id="rId11"/>
    <p:sldId id="284" r:id="rId12"/>
    <p:sldId id="285" r:id="rId13"/>
    <p:sldId id="263" r:id="rId14"/>
    <p:sldId id="286" r:id="rId15"/>
    <p:sldId id="265" r:id="rId16"/>
    <p:sldId id="288" r:id="rId17"/>
    <p:sldId id="267" r:id="rId18"/>
    <p:sldId id="262" r:id="rId19"/>
  </p:sldIdLst>
  <p:sldSz cx="12192000" cy="6858000"/>
  <p:notesSz cx="6858000" cy="9144000"/>
  <p:embeddedFontLst>
    <p:embeddedFont>
      <p:font typeface="思源黑体 CN Light" panose="020B0300000000000000" pitchFamily="34" charset="-122"/>
      <p:regular r:id="rId24"/>
    </p:embeddedFont>
    <p:embeddedFont>
      <p:font typeface="汉仪颜楷简" panose="00020600040101010101" charset="-122"/>
      <p:regular r:id="rId25"/>
    </p:embeddedFont>
    <p:embeddedFont>
      <p:font typeface="汉仪黑方简" panose="00020600040101010101" charset="-122"/>
      <p:regular r:id="rId26"/>
    </p:embeddedFont>
    <p:embeddedFont>
      <p:font typeface="汉仪程行简" panose="00020600040101010101" charset="-122"/>
      <p:regular r:id="rId27"/>
    </p:embeddedFont>
    <p:embeddedFont>
      <p:font typeface="汉仪元隆黑-105W" panose="00020600040101010101" charset="-122"/>
      <p:regular r:id="rId28"/>
    </p:embeddedFont>
    <p:embeddedFont>
      <p:font typeface="方正乾隆行书 简" panose="02000500000000000000" charset="-122"/>
      <p:regular r:id="rId29"/>
    </p:embeddedFont>
    <p:embeddedFont>
      <p:font typeface="华康乾隆行楷 W7" panose="03000709000000000000" charset="-122"/>
      <p:regular r:id="rId30"/>
    </p:embeddedFont>
    <p:embeddedFont>
      <p:font typeface="思源黑体 CN Bold" panose="020B0800000000000000" charset="-122"/>
      <p:bold r:id="rId31"/>
    </p:embeddedFont>
    <p:embeddedFont>
      <p:font typeface="华康行楷体 W5" panose="03000509000000000000" charset="-122"/>
      <p:regular r:id="rId32"/>
    </p:embeddedFont>
    <p:embeddedFont>
      <p:font typeface="方正公文小标宋" panose="02000500000000000000" charset="-122"/>
      <p:regular r:id="rId33"/>
    </p:embeddedFont>
    <p:embeddedFont>
      <p:font typeface="微软雅黑" panose="020B0503020204020204" charset="-122"/>
      <p:regular r:id="rId34"/>
    </p:embeddedFont>
    <p:embeddedFont>
      <p:font typeface="汉仪润圆-65简" panose="00020600040101010101" charset="-122"/>
      <p:regular r:id="rId35"/>
    </p:embeddedFont>
    <p:embeddedFont>
      <p:font typeface="Calibri" panose="020F0502020204030204" charset="0"/>
      <p:regular r:id="rId36"/>
      <p:bold r:id="rId37"/>
      <p:italic r:id="rId38"/>
      <p:boldItalic r:id="rId39"/>
    </p:embeddedFont>
    <p:embeddedFont>
      <p:font typeface="方正粗黑宋简体" panose="02000000000000000000" charset="-122"/>
      <p:regular r:id="rId40"/>
    </p:embeddedFont>
    <p:embeddedFont>
      <p:font typeface="方正速黑" panose="02010600010101010101" charset="-122"/>
      <p:regular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73DE"/>
    <a:srgbClr val="E16B77"/>
    <a:srgbClr val="6CAC9C"/>
    <a:srgbClr val="FAFAFA"/>
    <a:srgbClr val="FFFFFF"/>
    <a:srgbClr val="384D78"/>
    <a:srgbClr val="FA93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4280" autoAdjust="0"/>
  </p:normalViewPr>
  <p:slideViewPr>
    <p:cSldViewPr snapToGrid="0">
      <p:cViewPr>
        <p:scale>
          <a:sx n="33" d="100"/>
          <a:sy n="33" d="100"/>
        </p:scale>
        <p:origin x="2100" y="8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2" Type="http://schemas.openxmlformats.org/officeDocument/2006/relationships/tags" Target="tags/tag104.xml"/><Relationship Id="rId41" Type="http://schemas.openxmlformats.org/officeDocument/2006/relationships/font" Target="fonts/font18.fntdata"/><Relationship Id="rId40" Type="http://schemas.openxmlformats.org/officeDocument/2006/relationships/font" Target="fonts/font17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16.fntdata"/><Relationship Id="rId38" Type="http://schemas.openxmlformats.org/officeDocument/2006/relationships/font" Target="fonts/font15.fntdata"/><Relationship Id="rId37" Type="http://schemas.openxmlformats.org/officeDocument/2006/relationships/font" Target="fonts/font14.fntdata"/><Relationship Id="rId36" Type="http://schemas.openxmlformats.org/officeDocument/2006/relationships/font" Target="fonts/font13.fntdata"/><Relationship Id="rId35" Type="http://schemas.openxmlformats.org/officeDocument/2006/relationships/font" Target="fonts/font12.fntdata"/><Relationship Id="rId34" Type="http://schemas.openxmlformats.org/officeDocument/2006/relationships/font" Target="fonts/font11.fntdata"/><Relationship Id="rId33" Type="http://schemas.openxmlformats.org/officeDocument/2006/relationships/font" Target="fonts/font10.fntdata"/><Relationship Id="rId32" Type="http://schemas.openxmlformats.org/officeDocument/2006/relationships/font" Target="fonts/font9.fntdata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思源黑体 CN Light" panose="020B0300000000000000" pitchFamily="34" charset="-122"/>
              </a:rPr>
            </a:fld>
            <a:endParaRPr lang="zh-CN" altLang="en-US">
              <a:ea typeface="思源黑体 CN Light" panose="020B03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思源黑体 CN Light" panose="020B0300000000000000" pitchFamily="34" charset="-122"/>
              </a:rPr>
            </a:fld>
            <a:endParaRPr lang="zh-CN" altLang="en-US">
              <a:ea typeface="思源黑体 CN Light" panose="020B0300000000000000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fld id="{0D8E0A3C-3A23-4064-9CFB-3E52F59B319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fld id="{73DA88DB-5E9F-4A13-BE1F-09AF5A9BC1A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黑体 CN Light" panose="020B0300000000000000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黑体 CN Light" panose="020B0300000000000000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黑体 CN Light" panose="020B0300000000000000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黑体 CN Light" panose="020B0300000000000000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pitchFamily="34" charset="-122"/>
        <a:ea typeface="思源黑体 CN Light" panose="020B03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A88DB-5E9F-4A13-BE1F-09AF5A9BC1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A88DB-5E9F-4A13-BE1F-09AF5A9BC1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A88DB-5E9F-4A13-BE1F-09AF5A9BC1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A88DB-5E9F-4A13-BE1F-09AF5A9BC1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A88DB-5E9F-4A13-BE1F-09AF5A9BC1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A88DB-5E9F-4A13-BE1F-09AF5A9BC1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A88DB-5E9F-4A13-BE1F-09AF5A9BC1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A88DB-5E9F-4A13-BE1F-09AF5A9BC1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A88DB-5E9F-4A13-BE1F-09AF5A9BC1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A88DB-5E9F-4A13-BE1F-09AF5A9BC1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C76F-644A-4BDF-98DC-8CB0881E5A3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51F9-615A-4EA9-A22A-200C6D7F67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/>
          <p:cNvSpPr>
            <a:spLocks noGrp="1"/>
          </p:cNvSpPr>
          <p:nvPr>
            <p:ph type="pic" sz="quarter" idx="10"/>
          </p:nvPr>
        </p:nvSpPr>
        <p:spPr>
          <a:xfrm>
            <a:off x="1001486" y="1030514"/>
            <a:ext cx="7620000" cy="2398486"/>
          </a:xfrm>
          <a:custGeom>
            <a:avLst/>
            <a:gdLst>
              <a:gd name="connsiteX0" fmla="*/ 2177142 w 7620000"/>
              <a:gd name="connsiteY0" fmla="*/ 0 h 2398486"/>
              <a:gd name="connsiteX1" fmla="*/ 7620000 w 7620000"/>
              <a:gd name="connsiteY1" fmla="*/ 0 h 2398486"/>
              <a:gd name="connsiteX2" fmla="*/ 7620000 w 7620000"/>
              <a:gd name="connsiteY2" fmla="*/ 2398486 h 2398486"/>
              <a:gd name="connsiteX3" fmla="*/ 2177142 w 7620000"/>
              <a:gd name="connsiteY3" fmla="*/ 2398486 h 2398486"/>
              <a:gd name="connsiteX4" fmla="*/ 0 w 7620000"/>
              <a:gd name="connsiteY4" fmla="*/ 0 h 2398486"/>
              <a:gd name="connsiteX5" fmla="*/ 2024742 w 7620000"/>
              <a:gd name="connsiteY5" fmla="*/ 0 h 2398486"/>
              <a:gd name="connsiteX6" fmla="*/ 2024742 w 7620000"/>
              <a:gd name="connsiteY6" fmla="*/ 2398486 h 2398486"/>
              <a:gd name="connsiteX7" fmla="*/ 0 w 7620000"/>
              <a:gd name="connsiteY7" fmla="*/ 2398486 h 2398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20000" h="2398486">
                <a:moveTo>
                  <a:pt x="2177142" y="0"/>
                </a:moveTo>
                <a:lnTo>
                  <a:pt x="7620000" y="0"/>
                </a:lnTo>
                <a:lnTo>
                  <a:pt x="7620000" y="2398486"/>
                </a:lnTo>
                <a:lnTo>
                  <a:pt x="2177142" y="2398486"/>
                </a:lnTo>
                <a:close/>
                <a:moveTo>
                  <a:pt x="0" y="0"/>
                </a:moveTo>
                <a:lnTo>
                  <a:pt x="2024742" y="0"/>
                </a:lnTo>
                <a:lnTo>
                  <a:pt x="2024742" y="2398486"/>
                </a:lnTo>
                <a:lnTo>
                  <a:pt x="0" y="239848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" name="Freeform: Shape 8"/>
          <p:cNvSpPr>
            <a:spLocks noGrp="1"/>
          </p:cNvSpPr>
          <p:nvPr>
            <p:ph type="pic" sz="quarter" idx="11"/>
          </p:nvPr>
        </p:nvSpPr>
        <p:spPr>
          <a:xfrm>
            <a:off x="8773886" y="1030514"/>
            <a:ext cx="2416628" cy="4731658"/>
          </a:xfrm>
          <a:custGeom>
            <a:avLst/>
            <a:gdLst>
              <a:gd name="connsiteX0" fmla="*/ 0 w 2416628"/>
              <a:gd name="connsiteY0" fmla="*/ 0 h 4731658"/>
              <a:gd name="connsiteX1" fmla="*/ 2416628 w 2416628"/>
              <a:gd name="connsiteY1" fmla="*/ 0 h 4731658"/>
              <a:gd name="connsiteX2" fmla="*/ 2416628 w 2416628"/>
              <a:gd name="connsiteY2" fmla="*/ 4731658 h 4731658"/>
              <a:gd name="connsiteX3" fmla="*/ 0 w 2416628"/>
              <a:gd name="connsiteY3" fmla="*/ 4731658 h 4731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6628" h="4731658">
                <a:moveTo>
                  <a:pt x="0" y="0"/>
                </a:moveTo>
                <a:lnTo>
                  <a:pt x="2416628" y="0"/>
                </a:lnTo>
                <a:lnTo>
                  <a:pt x="2416628" y="4731658"/>
                </a:lnTo>
                <a:lnTo>
                  <a:pt x="0" y="47316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0"/>
    </mc:Choice>
    <mc:Fallback>
      <p:transition advClick="0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66713" y="324803"/>
            <a:ext cx="11458575" cy="6208395"/>
          </a:xfrm>
          <a:prstGeom prst="roundRect">
            <a:avLst>
              <a:gd name="adj" fmla="val 644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152400" dir="2700000" algn="tl" rotWithShape="0">
              <a:schemeClr val="accent1">
                <a:lumMod val="50000"/>
                <a:alpha val="10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 userDrawn="1"/>
        </p:nvSpPr>
        <p:spPr>
          <a:xfrm>
            <a:off x="267018" y="225000"/>
            <a:ext cx="11657965" cy="6408000"/>
          </a:xfrm>
          <a:prstGeom prst="roundRect">
            <a:avLst>
              <a:gd name="adj" fmla="val 644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152400" dir="2700000" algn="tl" rotWithShape="0">
              <a:schemeClr val="accent1">
                <a:lumMod val="50000"/>
                <a:alpha val="10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0.xml"/><Relationship Id="rId7" Type="http://schemas.openxmlformats.org/officeDocument/2006/relationships/slideLayout" Target="../slideLayouts/slideLayout9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8" Type="http://schemas.openxmlformats.org/officeDocument/2006/relationships/theme" Target="../theme/theme4.xml"/><Relationship Id="rId17" Type="http://schemas.openxmlformats.org/officeDocument/2006/relationships/tags" Target="../tags/tag46.xml"/><Relationship Id="rId16" Type="http://schemas.openxmlformats.org/officeDocument/2006/relationships/tags" Target="../tags/tag45.xml"/><Relationship Id="rId15" Type="http://schemas.openxmlformats.org/officeDocument/2006/relationships/tags" Target="../tags/tag44.xml"/><Relationship Id="rId14" Type="http://schemas.openxmlformats.org/officeDocument/2006/relationships/tags" Target="../tags/tag43.xml"/><Relationship Id="rId13" Type="http://schemas.openxmlformats.org/officeDocument/2006/relationships/tags" Target="../tags/tag42.xml"/><Relationship Id="rId12" Type="http://schemas.openxmlformats.org/officeDocument/2006/relationships/tags" Target="../tags/tag41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fld id="{3933C76F-644A-4BDF-98DC-8CB0881E5A3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fld id="{0A9451F9-615A-4EA9-A22A-200C6D7F674A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>
    <mc:Choice xmlns:p14="http://schemas.microsoft.com/office/powerpoint/2010/main" Requires="p14">
      <p:transition spd="slow" p14:dur="175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8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3" Type="http://schemas.openxmlformats.org/officeDocument/2006/relationships/slideLayout" Target="../slideLayouts/slideLayout21.xml"/><Relationship Id="rId12" Type="http://schemas.openxmlformats.org/officeDocument/2006/relationships/tags" Target="../tags/tag93.xml"/><Relationship Id="rId11" Type="http://schemas.openxmlformats.org/officeDocument/2006/relationships/tags" Target="../tags/tag92.xml"/><Relationship Id="rId10" Type="http://schemas.openxmlformats.org/officeDocument/2006/relationships/tags" Target="../tags/tag91.xml"/><Relationship Id="rId1" Type="http://schemas.openxmlformats.org/officeDocument/2006/relationships/tags" Target="../tags/tag8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03.xml"/><Relationship Id="rId1" Type="http://schemas.openxmlformats.org/officeDocument/2006/relationships/tags" Target="../tags/tag9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64.xml"/><Relationship Id="rId10" Type="http://schemas.openxmlformats.org/officeDocument/2006/relationships/image" Target="../media/image2.jpeg"/><Relationship Id="rId1" Type="http://schemas.openxmlformats.org/officeDocument/2006/relationships/tags" Target="../tags/tag5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74.xml"/><Relationship Id="rId1" Type="http://schemas.openxmlformats.org/officeDocument/2006/relationships/tags" Target="../tags/tag6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555750" y="796290"/>
            <a:ext cx="97040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汉仪颜楷简" panose="00020600040101010101" charset="-122"/>
                <a:ea typeface="汉仪颜楷简" panose="00020600040101010101" charset="-122"/>
                <a:sym typeface="汉仪黑方简" panose="00020600040101010101" charset="-122"/>
              </a:rPr>
              <a:t>新北区第六批初中语文芦启顺优秀教师培育室</a:t>
            </a:r>
            <a:endParaRPr lang="zh-CN" altLang="en-US" sz="3600">
              <a:solidFill>
                <a:schemeClr val="tx1"/>
              </a:solidFill>
              <a:latin typeface="汉仪颜楷简" panose="00020600040101010101" charset="-122"/>
              <a:ea typeface="汉仪颜楷简" panose="00020600040101010101" charset="-122"/>
              <a:sym typeface="汉仪黑方简" panose="0002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56235" y="2400300"/>
            <a:ext cx="11346815" cy="10287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ctr" fontAlgn="auto">
              <a:lnSpc>
                <a:spcPts val="7000"/>
              </a:lnSpc>
            </a:pPr>
            <a:r>
              <a:rPr lang="zh-CN" altLang="en-US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方正粗黑宋简体" panose="02000000000000000000" charset="-122"/>
                <a:ea typeface="方正粗黑宋简体" panose="02000000000000000000" charset="-122"/>
                <a:cs typeface="汉仪程行简" panose="00020600040101010101" charset="-122"/>
              </a:rPr>
              <a:t>新课标下作文教学实践和探索</a:t>
            </a:r>
            <a:r>
              <a:rPr lang="zh-CN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汉仪程行简" panose="00020600040101010101" charset="-122"/>
                <a:ea typeface="汉仪程行简" panose="00020600040101010101" charset="-122"/>
                <a:cs typeface="汉仪程行简" panose="00020600040101010101" charset="-122"/>
              </a:rPr>
              <a:t> </a:t>
            </a:r>
            <a:r>
              <a:rPr lang="zh-CN" sz="880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汉仪元隆黑-105W" panose="00020600040101010101" charset="-122"/>
                <a:ea typeface="汉仪元隆黑-105W" panose="00020600040101010101" charset="-122"/>
                <a:cs typeface="汉仪元隆黑-105W" panose="00020600040101010101" charset="-122"/>
              </a:rPr>
              <a:t> </a:t>
            </a:r>
            <a:r>
              <a:rPr lang="zh-CN" sz="540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汉仪元隆黑-105W" panose="00020600040101010101" charset="-122"/>
                <a:ea typeface="汉仪元隆黑-105W" panose="00020600040101010101" charset="-122"/>
                <a:cs typeface="汉仪元隆黑-105W" panose="00020600040101010101" charset="-122"/>
              </a:rPr>
              <a:t>    </a:t>
            </a:r>
            <a:r>
              <a:rPr lang="en-US" altLang="zh-CN" sz="6600" spc="-20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FillTx/>
                <a:latin typeface="汉仪元隆黑-105W" panose="00020600040101010101" charset="-122"/>
                <a:ea typeface="汉仪元隆黑-105W" panose="00020600040101010101" charset="-122"/>
                <a:cs typeface="汉仪元隆黑-105W" panose="00020600040101010101" charset="-122"/>
              </a:rPr>
              <a:t>  </a:t>
            </a:r>
            <a:endParaRPr lang="zh-CN" sz="6600" spc="-20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uFillTx/>
              <a:latin typeface="汉仪元隆黑-105W" panose="00020600040101010101" charset="-122"/>
              <a:ea typeface="汉仪元隆黑-105W" panose="00020600040101010101" charset="-122"/>
              <a:cs typeface="汉仪元隆黑-105W" panose="00020600040101010101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3841750" y="3814445"/>
            <a:ext cx="54298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0B5FD1"/>
                </a:solidFill>
                <a:latin typeface="方正速黑" panose="02010600010101010101" charset="-122"/>
                <a:ea typeface="方正速黑" panose="02010600010101010101" charset="-122"/>
              </a:rPr>
              <a:t>第二十六次研修活动</a:t>
            </a:r>
            <a:endParaRPr lang="zh-CN" altLang="en-US" sz="4000">
              <a:solidFill>
                <a:srgbClr val="0B5FD1"/>
              </a:solidFill>
              <a:latin typeface="方正速黑" panose="02010600010101010101" charset="-122"/>
              <a:ea typeface="方正速黑" panose="0201060001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3670797" y="4814102"/>
            <a:ext cx="484963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latin typeface="汉仪程行简" panose="00020600040101010101" charset="-122"/>
                <a:ea typeface="汉仪程行简" panose="00020600040101010101" charset="-122"/>
                <a:cs typeface="方正北魏楷书简体" panose="03000509000000000000" charset="-122"/>
                <a:sym typeface="方正海体楷书" panose="02010600010101010101" charset="-122"/>
              </a:rPr>
              <a:t>202</a:t>
            </a:r>
            <a:r>
              <a:rPr lang="en-US" altLang="zh-CN" sz="3200">
                <a:latin typeface="汉仪程行简" panose="00020600040101010101" charset="-122"/>
                <a:ea typeface="汉仪程行简" panose="00020600040101010101" charset="-122"/>
                <a:cs typeface="方正北魏楷书简体" panose="03000509000000000000" charset="-122"/>
                <a:sym typeface="方正海体楷书" panose="02010600010101010101" charset="-122"/>
              </a:rPr>
              <a:t>5</a:t>
            </a:r>
            <a:r>
              <a:rPr lang="zh-CN" altLang="en-US" sz="3200">
                <a:latin typeface="汉仪程行简" panose="00020600040101010101" charset="-122"/>
                <a:ea typeface="汉仪程行简" panose="00020600040101010101" charset="-122"/>
                <a:cs typeface="方正北魏楷书简体" panose="03000509000000000000" charset="-122"/>
                <a:sym typeface="方正海体楷书" panose="02010600010101010101" charset="-122"/>
              </a:rPr>
              <a:t>.</a:t>
            </a:r>
            <a:r>
              <a:rPr lang="en-US" altLang="zh-CN" sz="3200">
                <a:latin typeface="汉仪程行简" panose="00020600040101010101" charset="-122"/>
                <a:ea typeface="汉仪程行简" panose="00020600040101010101" charset="-122"/>
                <a:cs typeface="方正北魏楷书简体" panose="03000509000000000000" charset="-122"/>
                <a:sym typeface="方正海体楷书" panose="02010600010101010101" charset="-122"/>
              </a:rPr>
              <a:t>4</a:t>
            </a:r>
            <a:r>
              <a:rPr lang="zh-CN" altLang="en-US" sz="3200">
                <a:latin typeface="汉仪程行简" panose="00020600040101010101" charset="-122"/>
                <a:ea typeface="汉仪程行简" panose="00020600040101010101" charset="-122"/>
                <a:cs typeface="方正北魏楷书简体" panose="03000509000000000000" charset="-122"/>
                <a:sym typeface="方正海体楷书" panose="02010600010101010101" charset="-122"/>
              </a:rPr>
              <a:t>.</a:t>
            </a:r>
            <a:r>
              <a:rPr lang="en-US" altLang="zh-CN" sz="3200">
                <a:latin typeface="汉仪程行简" panose="00020600040101010101" charset="-122"/>
                <a:ea typeface="汉仪程行简" panose="00020600040101010101" charset="-122"/>
                <a:cs typeface="方正北魏楷书简体" panose="03000509000000000000" charset="-122"/>
                <a:sym typeface="方正海体楷书" panose="02010600010101010101" charset="-122"/>
              </a:rPr>
              <a:t>1</a:t>
            </a:r>
            <a:r>
              <a:rPr lang="en-US" altLang="zh-CN" sz="3200">
                <a:latin typeface="汉仪程行简" panose="00020600040101010101" charset="-122"/>
                <a:ea typeface="汉仪程行简" panose="00020600040101010101" charset="-122"/>
                <a:cs typeface="方正北魏楷书简体" panose="03000509000000000000" charset="-122"/>
                <a:sym typeface="方正海体楷书" panose="02010600010101010101" charset="-122"/>
              </a:rPr>
              <a:t>7</a:t>
            </a:r>
            <a:endParaRPr lang="en-US" altLang="zh-CN" sz="3200">
              <a:latin typeface="汉仪程行简" panose="00020600040101010101" charset="-122"/>
              <a:ea typeface="汉仪程行简" panose="00020600040101010101" charset="-122"/>
              <a:cs typeface="方正北魏楷书简体" panose="03000509000000000000" charset="-122"/>
              <a:sym typeface="方正海体楷书" panose="02010600010101010101" charset="-122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3000">
        <p:random/>
      </p:transition>
    </mc:Choice>
    <mc:Fallback>
      <p:transition spd="slow" advTm="3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0" y="0"/>
            <a:ext cx="12192000" cy="104776"/>
            <a:chOff x="0" y="-1"/>
            <a:chExt cx="12192000" cy="225287"/>
          </a:xfrm>
        </p:grpSpPr>
        <p:sp>
          <p:nvSpPr>
            <p:cNvPr id="5" name="矩形 4"/>
            <p:cNvSpPr/>
            <p:nvPr/>
          </p:nvSpPr>
          <p:spPr>
            <a:xfrm>
              <a:off x="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2437130" y="-1"/>
              <a:ext cx="2443480" cy="225287"/>
            </a:xfrm>
            <a:prstGeom prst="rect">
              <a:avLst/>
            </a:prstGeom>
            <a:solidFill>
              <a:srgbClr val="FA93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87426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7311390" y="-1"/>
              <a:ext cx="2443480" cy="225287"/>
            </a:xfrm>
            <a:prstGeom prst="rect">
              <a:avLst/>
            </a:prstGeom>
            <a:solidFill>
              <a:srgbClr val="E16B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974852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0" y="6753224"/>
            <a:ext cx="12192000" cy="104776"/>
            <a:chOff x="0" y="-1"/>
            <a:chExt cx="12192000" cy="225287"/>
          </a:xfrm>
        </p:grpSpPr>
        <p:sp>
          <p:nvSpPr>
            <p:cNvPr id="22" name="矩形 21"/>
            <p:cNvSpPr/>
            <p:nvPr/>
          </p:nvSpPr>
          <p:spPr>
            <a:xfrm>
              <a:off x="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2437130" y="-1"/>
              <a:ext cx="2443480" cy="225287"/>
            </a:xfrm>
            <a:prstGeom prst="rect">
              <a:avLst/>
            </a:prstGeom>
            <a:solidFill>
              <a:srgbClr val="FA93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487426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7311390" y="-1"/>
              <a:ext cx="2443480" cy="225287"/>
            </a:xfrm>
            <a:prstGeom prst="rect">
              <a:avLst/>
            </a:prstGeom>
            <a:solidFill>
              <a:srgbClr val="E16B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974852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997459" y="1470992"/>
            <a:ext cx="4139036" cy="4450432"/>
            <a:chOff x="2065548" y="1772816"/>
            <a:chExt cx="3690473" cy="3968123"/>
          </a:xfrm>
        </p:grpSpPr>
        <p:sp>
          <p:nvSpPr>
            <p:cNvPr id="46" name="Oval 6"/>
            <p:cNvSpPr>
              <a:spLocks noChangeArrowheads="1"/>
            </p:cNvSpPr>
            <p:nvPr/>
          </p:nvSpPr>
          <p:spPr bwMode="auto">
            <a:xfrm flipH="1">
              <a:off x="2065548" y="3043177"/>
              <a:ext cx="1551394" cy="1550033"/>
            </a:xfrm>
            <a:prstGeom prst="ellipse">
              <a:avLst/>
            </a:prstGeom>
            <a:solidFill>
              <a:srgbClr val="FFFFFF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7" name="Freeform 7"/>
            <p:cNvSpPr/>
            <p:nvPr/>
          </p:nvSpPr>
          <p:spPr bwMode="auto">
            <a:xfrm flipH="1">
              <a:off x="4317997" y="2129095"/>
              <a:ext cx="1050765" cy="3317526"/>
            </a:xfrm>
            <a:custGeom>
              <a:avLst/>
              <a:gdLst>
                <a:gd name="T0" fmla="*/ 1750 w 1750"/>
                <a:gd name="T1" fmla="*/ 272 h 5527"/>
                <a:gd name="T2" fmla="*/ 314 w 1750"/>
                <a:gd name="T3" fmla="*/ 2778 h 5527"/>
                <a:gd name="T4" fmla="*/ 1699 w 1750"/>
                <a:gd name="T5" fmla="*/ 5254 h 5527"/>
                <a:gd name="T6" fmla="*/ 1542 w 1750"/>
                <a:gd name="T7" fmla="*/ 5527 h 5527"/>
                <a:gd name="T8" fmla="*/ 0 w 1750"/>
                <a:gd name="T9" fmla="*/ 2778 h 5527"/>
                <a:gd name="T10" fmla="*/ 1593 w 1750"/>
                <a:gd name="T11" fmla="*/ 0 h 5527"/>
                <a:gd name="T12" fmla="*/ 1750 w 1750"/>
                <a:gd name="T13" fmla="*/ 272 h 5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0" h="5527">
                  <a:moveTo>
                    <a:pt x="1750" y="272"/>
                  </a:moveTo>
                  <a:cubicBezTo>
                    <a:pt x="891" y="777"/>
                    <a:pt x="314" y="1710"/>
                    <a:pt x="314" y="2778"/>
                  </a:cubicBezTo>
                  <a:cubicBezTo>
                    <a:pt x="314" y="3825"/>
                    <a:pt x="868" y="4743"/>
                    <a:pt x="1699" y="5254"/>
                  </a:cubicBezTo>
                  <a:lnTo>
                    <a:pt x="1542" y="5527"/>
                  </a:lnTo>
                  <a:cubicBezTo>
                    <a:pt x="617" y="4961"/>
                    <a:pt x="0" y="3942"/>
                    <a:pt x="0" y="2778"/>
                  </a:cubicBezTo>
                  <a:cubicBezTo>
                    <a:pt x="0" y="1594"/>
                    <a:pt x="640" y="559"/>
                    <a:pt x="1593" y="0"/>
                  </a:cubicBezTo>
                  <a:lnTo>
                    <a:pt x="1750" y="272"/>
                  </a:lnTo>
                  <a:close/>
                </a:path>
              </a:pathLst>
            </a:custGeom>
            <a:solidFill>
              <a:srgbClr val="FFFFFF">
                <a:lumMod val="8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Line 11"/>
            <p:cNvSpPr>
              <a:spLocks noChangeShapeType="1"/>
            </p:cNvSpPr>
            <p:nvPr/>
          </p:nvSpPr>
          <p:spPr bwMode="auto">
            <a:xfrm flipH="1">
              <a:off x="3426136" y="2652801"/>
              <a:ext cx="710246" cy="521588"/>
            </a:xfrm>
            <a:prstGeom prst="line">
              <a:avLst/>
            </a:prstGeom>
            <a:noFill/>
            <a:ln w="12700" cap="flat">
              <a:solidFill>
                <a:srgbClr val="2E2C2C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9" name="Line 13"/>
            <p:cNvSpPr>
              <a:spLocks noChangeShapeType="1"/>
            </p:cNvSpPr>
            <p:nvPr/>
          </p:nvSpPr>
          <p:spPr bwMode="auto">
            <a:xfrm flipH="1">
              <a:off x="3711290" y="3765914"/>
              <a:ext cx="946680" cy="0"/>
            </a:xfrm>
            <a:prstGeom prst="line">
              <a:avLst/>
            </a:prstGeom>
            <a:noFill/>
            <a:ln w="12700" cap="flat">
              <a:solidFill>
                <a:srgbClr val="2E2C2C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0" name="Oval 14"/>
            <p:cNvSpPr>
              <a:spLocks noChangeArrowheads="1"/>
            </p:cNvSpPr>
            <p:nvPr/>
          </p:nvSpPr>
          <p:spPr bwMode="auto">
            <a:xfrm flipH="1">
              <a:off x="2180322" y="3156625"/>
              <a:ext cx="1321847" cy="1321847"/>
            </a:xfrm>
            <a:prstGeom prst="ellipse">
              <a:avLst/>
            </a:prstGeom>
            <a:solidFill>
              <a:srgbClr val="6CAC9C"/>
            </a:solidFill>
            <a:ln w="57150" cap="flat">
              <a:solidFill>
                <a:srgbClr val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ctr" defTabSz="914400" eaLnBrk="1" fontAlgn="base" latinLnBrk="0" hangingPunct="1">
                <a:lnSpc>
                  <a:spcPct val="2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0" name="Oval 8"/>
            <p:cNvSpPr>
              <a:spLocks noChangeArrowheads="1"/>
            </p:cNvSpPr>
            <p:nvPr/>
          </p:nvSpPr>
          <p:spPr bwMode="auto">
            <a:xfrm flipH="1">
              <a:off x="4052078" y="1772816"/>
              <a:ext cx="991385" cy="992677"/>
            </a:xfrm>
            <a:prstGeom prst="ellipse">
              <a:avLst/>
            </a:prstGeom>
            <a:solidFill>
              <a:srgbClr val="E16B77"/>
            </a:solidFill>
            <a:ln w="28575" cap="flat">
              <a:solidFill>
                <a:srgbClr val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ctr" defTabSz="914400" eaLnBrk="1" fontAlgn="base" latinLnBrk="0" hangingPunct="1">
                <a:lnSpc>
                  <a:spcPct val="2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8" name="Oval 9"/>
            <p:cNvSpPr>
              <a:spLocks noChangeArrowheads="1"/>
            </p:cNvSpPr>
            <p:nvPr/>
          </p:nvSpPr>
          <p:spPr bwMode="auto">
            <a:xfrm flipH="1">
              <a:off x="4763345" y="3284421"/>
              <a:ext cx="992676" cy="991385"/>
            </a:xfrm>
            <a:prstGeom prst="ellipse">
              <a:avLst/>
            </a:prstGeom>
            <a:solidFill>
              <a:srgbClr val="E16B77"/>
            </a:solidFill>
            <a:ln w="28575" cap="flat">
              <a:solidFill>
                <a:srgbClr val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ctr" defTabSz="914400" eaLnBrk="1" fontAlgn="base" latinLnBrk="0" hangingPunct="1">
                <a:lnSpc>
                  <a:spcPct val="2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6" name="Oval 10"/>
            <p:cNvSpPr>
              <a:spLocks noChangeArrowheads="1"/>
            </p:cNvSpPr>
            <p:nvPr/>
          </p:nvSpPr>
          <p:spPr bwMode="auto">
            <a:xfrm flipH="1">
              <a:off x="3950100" y="4749554"/>
              <a:ext cx="992676" cy="991385"/>
            </a:xfrm>
            <a:prstGeom prst="ellipse">
              <a:avLst/>
            </a:prstGeom>
            <a:solidFill>
              <a:srgbClr val="E16B77"/>
            </a:solidFill>
            <a:ln w="28575" cap="flat">
              <a:solidFill>
                <a:srgbClr val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ctr" defTabSz="914400" eaLnBrk="1" fontAlgn="base" latinLnBrk="0" hangingPunct="1">
                <a:lnSpc>
                  <a:spcPct val="2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" name="TextBox 14"/>
            <p:cNvSpPr txBox="1"/>
            <p:nvPr/>
          </p:nvSpPr>
          <p:spPr>
            <a:xfrm flipH="1">
              <a:off x="2256355" y="3644162"/>
              <a:ext cx="1169780" cy="355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方正公文小标宋" panose="02000500000000000000" charset="-122"/>
                  <a:ea typeface="方正公文小标宋" panose="020005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任务驱动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公文小标宋" panose="02000500000000000000" charset="-122"/>
                <a:ea typeface="方正公文小标宋" panose="020005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55" name="Line 11"/>
            <p:cNvSpPr>
              <a:spLocks noChangeShapeType="1"/>
            </p:cNvSpPr>
            <p:nvPr/>
          </p:nvSpPr>
          <p:spPr bwMode="auto">
            <a:xfrm flipH="1" flipV="1">
              <a:off x="3415039" y="4439515"/>
              <a:ext cx="588172" cy="477196"/>
            </a:xfrm>
            <a:prstGeom prst="line">
              <a:avLst/>
            </a:prstGeom>
            <a:noFill/>
            <a:ln w="12700" cap="flat">
              <a:solidFill>
                <a:srgbClr val="2E2C2C"/>
              </a:solidFill>
              <a:prstDash val="solid"/>
              <a:miter lim="800000"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" panose="020B0604020202020204" pitchFamily="34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2" name="文本框 61"/>
          <p:cNvSpPr txBox="1"/>
          <p:nvPr/>
        </p:nvSpPr>
        <p:spPr>
          <a:xfrm>
            <a:off x="4702175" y="1638935"/>
            <a:ext cx="53016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5773DE"/>
                </a:solidFill>
                <a:latin typeface="华康乾隆行楷 W7" panose="03000709000000000000" charset="-122"/>
                <a:ea typeface="华康乾隆行楷 W7" panose="03000709000000000000" charset="-122"/>
                <a:cs typeface="思源黑体 CN Bold" panose="020B0800000000000000" charset="-122"/>
              </a:rPr>
              <a:t>真实性：连接生活与写作的桥梁</a:t>
            </a:r>
            <a:endParaRPr lang="zh-CN" altLang="en-US" sz="2800" b="1" dirty="0">
              <a:solidFill>
                <a:srgbClr val="5773DE"/>
              </a:solidFill>
              <a:latin typeface="华康乾隆行楷 W7" panose="03000709000000000000" charset="-122"/>
              <a:ea typeface="华康乾隆行楷 W7" panose="03000709000000000000" charset="-122"/>
              <a:cs typeface="思源黑体 CN Bold" panose="020B0800000000000000" charset="-122"/>
            </a:endParaRPr>
          </a:p>
        </p:txBody>
      </p:sp>
      <p:sp>
        <p:nvSpPr>
          <p:cNvPr id="70" name="iconfont-1187-868118"/>
          <p:cNvSpPr>
            <a:spLocks noChangeAspect="1"/>
          </p:cNvSpPr>
          <p:nvPr/>
        </p:nvSpPr>
        <p:spPr bwMode="auto">
          <a:xfrm>
            <a:off x="3542092" y="1766218"/>
            <a:ext cx="476814" cy="513628"/>
          </a:xfrm>
          <a:custGeom>
            <a:avLst/>
            <a:gdLst>
              <a:gd name="T0" fmla="*/ 10712 w 11708"/>
              <a:gd name="T1" fmla="*/ 21 h 12613"/>
              <a:gd name="T2" fmla="*/ 10456 w 11708"/>
              <a:gd name="T3" fmla="*/ 20 h 12613"/>
              <a:gd name="T4" fmla="*/ 10325 w 11708"/>
              <a:gd name="T5" fmla="*/ 47 h 12613"/>
              <a:gd name="T6" fmla="*/ 9395 w 11708"/>
              <a:gd name="T7" fmla="*/ 1216 h 12613"/>
              <a:gd name="T8" fmla="*/ 8433 w 11708"/>
              <a:gd name="T9" fmla="*/ 976 h 12613"/>
              <a:gd name="T10" fmla="*/ 7046 w 11708"/>
              <a:gd name="T11" fmla="*/ 1083 h 12613"/>
              <a:gd name="T12" fmla="*/ 4358 w 11708"/>
              <a:gd name="T13" fmla="*/ 2553 h 12613"/>
              <a:gd name="T14" fmla="*/ 3333 w 11708"/>
              <a:gd name="T15" fmla="*/ 3342 h 12613"/>
              <a:gd name="T16" fmla="*/ 1854 w 11708"/>
              <a:gd name="T17" fmla="*/ 3755 h 12613"/>
              <a:gd name="T18" fmla="*/ 728 w 11708"/>
              <a:gd name="T19" fmla="*/ 4023 h 12613"/>
              <a:gd name="T20" fmla="*/ 53 w 11708"/>
              <a:gd name="T21" fmla="*/ 4850 h 12613"/>
              <a:gd name="T22" fmla="*/ 32 w 11708"/>
              <a:gd name="T23" fmla="*/ 4916 h 12613"/>
              <a:gd name="T24" fmla="*/ 14 w 11708"/>
              <a:gd name="T25" fmla="*/ 4929 h 12613"/>
              <a:gd name="T26" fmla="*/ 0 w 11708"/>
              <a:gd name="T27" fmla="*/ 5056 h 12613"/>
              <a:gd name="T28" fmla="*/ 0 w 11708"/>
              <a:gd name="T29" fmla="*/ 5084 h 12613"/>
              <a:gd name="T30" fmla="*/ 0 w 11708"/>
              <a:gd name="T31" fmla="*/ 5282 h 12613"/>
              <a:gd name="T32" fmla="*/ 0 w 11708"/>
              <a:gd name="T33" fmla="*/ 5311 h 12613"/>
              <a:gd name="T34" fmla="*/ 15 w 11708"/>
              <a:gd name="T35" fmla="*/ 5466 h 12613"/>
              <a:gd name="T36" fmla="*/ 32 w 11708"/>
              <a:gd name="T37" fmla="*/ 5479 h 12613"/>
              <a:gd name="T38" fmla="*/ 320 w 11708"/>
              <a:gd name="T39" fmla="*/ 6494 h 12613"/>
              <a:gd name="T40" fmla="*/ 1657 w 11708"/>
              <a:gd name="T41" fmla="*/ 8578 h 12613"/>
              <a:gd name="T42" fmla="*/ 4450 w 11708"/>
              <a:gd name="T43" fmla="*/ 10985 h 12613"/>
              <a:gd name="T44" fmla="*/ 6401 w 11708"/>
              <a:gd name="T45" fmla="*/ 11632 h 12613"/>
              <a:gd name="T46" fmla="*/ 7491 w 11708"/>
              <a:gd name="T47" fmla="*/ 11224 h 12613"/>
              <a:gd name="T48" fmla="*/ 7750 w 11708"/>
              <a:gd name="T49" fmla="*/ 10617 h 12613"/>
              <a:gd name="T50" fmla="*/ 8144 w 11708"/>
              <a:gd name="T51" fmla="*/ 9057 h 12613"/>
              <a:gd name="T52" fmla="*/ 8945 w 11708"/>
              <a:gd name="T53" fmla="*/ 7679 h 12613"/>
              <a:gd name="T54" fmla="*/ 10341 w 11708"/>
              <a:gd name="T55" fmla="*/ 5606 h 12613"/>
              <a:gd name="T56" fmla="*/ 10610 w 11708"/>
              <a:gd name="T57" fmla="*/ 2746 h 12613"/>
              <a:gd name="T58" fmla="*/ 10473 w 11708"/>
              <a:gd name="T59" fmla="*/ 2318 h 12613"/>
              <a:gd name="T60" fmla="*/ 11658 w 11708"/>
              <a:gd name="T61" fmla="*/ 1351 h 12613"/>
              <a:gd name="T62" fmla="*/ 11683 w 11708"/>
              <a:gd name="T63" fmla="*/ 1246 h 12613"/>
              <a:gd name="T64" fmla="*/ 11683 w 11708"/>
              <a:gd name="T65" fmla="*/ 1001 h 12613"/>
              <a:gd name="T66" fmla="*/ 10712 w 11708"/>
              <a:gd name="T67" fmla="*/ 21 h 12613"/>
              <a:gd name="T68" fmla="*/ 8713 w 11708"/>
              <a:gd name="T69" fmla="*/ 2115 h 12613"/>
              <a:gd name="T70" fmla="*/ 6525 w 11708"/>
              <a:gd name="T71" fmla="*/ 3424 h 12613"/>
              <a:gd name="T72" fmla="*/ 4830 w 11708"/>
              <a:gd name="T73" fmla="*/ 5301 h 12613"/>
              <a:gd name="T74" fmla="*/ 2957 w 11708"/>
              <a:gd name="T75" fmla="*/ 6660 h 12613"/>
              <a:gd name="T76" fmla="*/ 2478 w 11708"/>
              <a:gd name="T77" fmla="*/ 6777 h 12613"/>
              <a:gd name="T78" fmla="*/ 2124 w 11708"/>
              <a:gd name="T79" fmla="*/ 6695 h 12613"/>
              <a:gd name="T80" fmla="*/ 1497 w 11708"/>
              <a:gd name="T81" fmla="*/ 5850 h 12613"/>
              <a:gd name="T82" fmla="*/ 1467 w 11708"/>
              <a:gd name="T83" fmla="*/ 5684 h 12613"/>
              <a:gd name="T84" fmla="*/ 1554 w 11708"/>
              <a:gd name="T85" fmla="*/ 5585 h 12613"/>
              <a:gd name="T86" fmla="*/ 3506 w 11708"/>
              <a:gd name="T87" fmla="*/ 5044 h 12613"/>
              <a:gd name="T88" fmla="*/ 5285 w 11708"/>
              <a:gd name="T89" fmla="*/ 3681 h 12613"/>
              <a:gd name="T90" fmla="*/ 6672 w 11708"/>
              <a:gd name="T91" fmla="*/ 2456 h 12613"/>
              <a:gd name="T92" fmla="*/ 8576 w 11708"/>
              <a:gd name="T93" fmla="*/ 2025 h 12613"/>
              <a:gd name="T94" fmla="*/ 8712 w 11708"/>
              <a:gd name="T95" fmla="*/ 2060 h 12613"/>
              <a:gd name="T96" fmla="*/ 8713 w 11708"/>
              <a:gd name="T97" fmla="*/ 2115 h 12613"/>
              <a:gd name="T98" fmla="*/ 10542 w 11708"/>
              <a:gd name="T99" fmla="*/ 1734 h 12613"/>
              <a:gd name="T100" fmla="*/ 9969 w 11708"/>
              <a:gd name="T101" fmla="*/ 1170 h 12613"/>
              <a:gd name="T102" fmla="*/ 10533 w 11708"/>
              <a:gd name="T103" fmla="*/ 598 h 12613"/>
              <a:gd name="T104" fmla="*/ 11105 w 11708"/>
              <a:gd name="T105" fmla="*/ 1161 h 12613"/>
              <a:gd name="T106" fmla="*/ 10542 w 11708"/>
              <a:gd name="T107" fmla="*/ 1734 h 12613"/>
              <a:gd name="T108" fmla="*/ 4679 w 11708"/>
              <a:gd name="T109" fmla="*/ 11663 h 12613"/>
              <a:gd name="T110" fmla="*/ 3078 w 11708"/>
              <a:gd name="T111" fmla="*/ 10636 h 12613"/>
              <a:gd name="T112" fmla="*/ 2902 w 11708"/>
              <a:gd name="T113" fmla="*/ 10642 h 12613"/>
              <a:gd name="T114" fmla="*/ 2568 w 11708"/>
              <a:gd name="T115" fmla="*/ 11810 h 12613"/>
              <a:gd name="T116" fmla="*/ 3422 w 11708"/>
              <a:gd name="T117" fmla="*/ 12610 h 12613"/>
              <a:gd name="T118" fmla="*/ 3848 w 11708"/>
              <a:gd name="T119" fmla="*/ 12613 h 12613"/>
              <a:gd name="T120" fmla="*/ 4739 w 11708"/>
              <a:gd name="T121" fmla="*/ 11817 h 12613"/>
              <a:gd name="T122" fmla="*/ 4679 w 11708"/>
              <a:gd name="T123" fmla="*/ 11663 h 12613"/>
              <a:gd name="T124" fmla="*/ 4679 w 11708"/>
              <a:gd name="T125" fmla="*/ 11663 h 12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1708" h="12613">
                <a:moveTo>
                  <a:pt x="10712" y="21"/>
                </a:moveTo>
                <a:cubicBezTo>
                  <a:pt x="10627" y="18"/>
                  <a:pt x="10542" y="19"/>
                  <a:pt x="10456" y="20"/>
                </a:cubicBezTo>
                <a:cubicBezTo>
                  <a:pt x="10427" y="66"/>
                  <a:pt x="10358" y="9"/>
                  <a:pt x="10325" y="47"/>
                </a:cubicBezTo>
                <a:cubicBezTo>
                  <a:pt x="9728" y="203"/>
                  <a:pt x="9429" y="599"/>
                  <a:pt x="9395" y="1216"/>
                </a:cubicBezTo>
                <a:cubicBezTo>
                  <a:pt x="9078" y="1094"/>
                  <a:pt x="8763" y="1010"/>
                  <a:pt x="8433" y="976"/>
                </a:cubicBezTo>
                <a:cubicBezTo>
                  <a:pt x="7963" y="927"/>
                  <a:pt x="7502" y="974"/>
                  <a:pt x="7046" y="1083"/>
                </a:cubicBezTo>
                <a:cubicBezTo>
                  <a:pt x="6018" y="1331"/>
                  <a:pt x="5143" y="1861"/>
                  <a:pt x="4358" y="2553"/>
                </a:cubicBezTo>
                <a:cubicBezTo>
                  <a:pt x="4034" y="2839"/>
                  <a:pt x="3739" y="3160"/>
                  <a:pt x="3333" y="3342"/>
                </a:cubicBezTo>
                <a:cubicBezTo>
                  <a:pt x="2859" y="3553"/>
                  <a:pt x="2356" y="3651"/>
                  <a:pt x="1854" y="3755"/>
                </a:cubicBezTo>
                <a:cubicBezTo>
                  <a:pt x="1476" y="3833"/>
                  <a:pt x="1095" y="3895"/>
                  <a:pt x="728" y="4023"/>
                </a:cubicBezTo>
                <a:cubicBezTo>
                  <a:pt x="331" y="4162"/>
                  <a:pt x="116" y="4442"/>
                  <a:pt x="53" y="4850"/>
                </a:cubicBezTo>
                <a:cubicBezTo>
                  <a:pt x="50" y="4873"/>
                  <a:pt x="39" y="4894"/>
                  <a:pt x="32" y="4916"/>
                </a:cubicBezTo>
                <a:cubicBezTo>
                  <a:pt x="26" y="4925"/>
                  <a:pt x="20" y="4930"/>
                  <a:pt x="14" y="4929"/>
                </a:cubicBezTo>
                <a:cubicBezTo>
                  <a:pt x="9" y="4971"/>
                  <a:pt x="26" y="5016"/>
                  <a:pt x="0" y="5056"/>
                </a:cubicBezTo>
                <a:lnTo>
                  <a:pt x="0" y="5084"/>
                </a:lnTo>
                <a:cubicBezTo>
                  <a:pt x="22" y="5150"/>
                  <a:pt x="22" y="5216"/>
                  <a:pt x="0" y="5282"/>
                </a:cubicBezTo>
                <a:lnTo>
                  <a:pt x="0" y="5311"/>
                </a:lnTo>
                <a:cubicBezTo>
                  <a:pt x="28" y="5360"/>
                  <a:pt x="8" y="5415"/>
                  <a:pt x="15" y="5466"/>
                </a:cubicBezTo>
                <a:cubicBezTo>
                  <a:pt x="20" y="5466"/>
                  <a:pt x="26" y="5470"/>
                  <a:pt x="32" y="5479"/>
                </a:cubicBezTo>
                <a:cubicBezTo>
                  <a:pt x="100" y="5825"/>
                  <a:pt x="182" y="6167"/>
                  <a:pt x="320" y="6494"/>
                </a:cubicBezTo>
                <a:cubicBezTo>
                  <a:pt x="644" y="7267"/>
                  <a:pt x="1112" y="7948"/>
                  <a:pt x="1657" y="8578"/>
                </a:cubicBezTo>
                <a:cubicBezTo>
                  <a:pt x="2469" y="9518"/>
                  <a:pt x="3370" y="10357"/>
                  <a:pt x="4450" y="10985"/>
                </a:cubicBezTo>
                <a:cubicBezTo>
                  <a:pt x="5053" y="11336"/>
                  <a:pt x="5689" y="11607"/>
                  <a:pt x="6401" y="11632"/>
                </a:cubicBezTo>
                <a:cubicBezTo>
                  <a:pt x="6815" y="11647"/>
                  <a:pt x="7216" y="11591"/>
                  <a:pt x="7491" y="11224"/>
                </a:cubicBezTo>
                <a:cubicBezTo>
                  <a:pt x="7625" y="11045"/>
                  <a:pt x="7691" y="10831"/>
                  <a:pt x="7750" y="10617"/>
                </a:cubicBezTo>
                <a:cubicBezTo>
                  <a:pt x="7892" y="10100"/>
                  <a:pt x="7986" y="9571"/>
                  <a:pt x="8144" y="9057"/>
                </a:cubicBezTo>
                <a:cubicBezTo>
                  <a:pt x="8305" y="8535"/>
                  <a:pt x="8558" y="8071"/>
                  <a:pt x="8945" y="7679"/>
                </a:cubicBezTo>
                <a:cubicBezTo>
                  <a:pt x="9538" y="7075"/>
                  <a:pt x="10019" y="6392"/>
                  <a:pt x="10341" y="5606"/>
                </a:cubicBezTo>
                <a:cubicBezTo>
                  <a:pt x="10720" y="4681"/>
                  <a:pt x="10862" y="3731"/>
                  <a:pt x="10610" y="2746"/>
                </a:cubicBezTo>
                <a:cubicBezTo>
                  <a:pt x="10573" y="2601"/>
                  <a:pt x="10519" y="2460"/>
                  <a:pt x="10473" y="2318"/>
                </a:cubicBezTo>
                <a:cubicBezTo>
                  <a:pt x="11208" y="2202"/>
                  <a:pt x="11536" y="1935"/>
                  <a:pt x="11658" y="1351"/>
                </a:cubicBezTo>
                <a:cubicBezTo>
                  <a:pt x="11687" y="1326"/>
                  <a:pt x="11649" y="1269"/>
                  <a:pt x="11683" y="1246"/>
                </a:cubicBezTo>
                <a:lnTo>
                  <a:pt x="11683" y="1001"/>
                </a:lnTo>
                <a:cubicBezTo>
                  <a:pt x="11708" y="530"/>
                  <a:pt x="11169" y="0"/>
                  <a:pt x="10712" y="21"/>
                </a:cubicBezTo>
                <a:close/>
                <a:moveTo>
                  <a:pt x="8713" y="2115"/>
                </a:moveTo>
                <a:cubicBezTo>
                  <a:pt x="7823" y="2284"/>
                  <a:pt x="7160" y="2834"/>
                  <a:pt x="6525" y="3424"/>
                </a:cubicBezTo>
                <a:cubicBezTo>
                  <a:pt x="5905" y="3999"/>
                  <a:pt x="5362" y="4646"/>
                  <a:pt x="4830" y="5301"/>
                </a:cubicBezTo>
                <a:cubicBezTo>
                  <a:pt x="4327" y="5921"/>
                  <a:pt x="3724" y="6405"/>
                  <a:pt x="2957" y="6660"/>
                </a:cubicBezTo>
                <a:cubicBezTo>
                  <a:pt x="2802" y="6712"/>
                  <a:pt x="2638" y="6740"/>
                  <a:pt x="2478" y="6777"/>
                </a:cubicBezTo>
                <a:cubicBezTo>
                  <a:pt x="2347" y="6807"/>
                  <a:pt x="2235" y="6776"/>
                  <a:pt x="2124" y="6695"/>
                </a:cubicBezTo>
                <a:cubicBezTo>
                  <a:pt x="1826" y="6477"/>
                  <a:pt x="1597" y="6212"/>
                  <a:pt x="1497" y="5850"/>
                </a:cubicBezTo>
                <a:cubicBezTo>
                  <a:pt x="1482" y="5796"/>
                  <a:pt x="1476" y="5739"/>
                  <a:pt x="1467" y="5684"/>
                </a:cubicBezTo>
                <a:cubicBezTo>
                  <a:pt x="1456" y="5615"/>
                  <a:pt x="1473" y="5584"/>
                  <a:pt x="1554" y="5585"/>
                </a:cubicBezTo>
                <a:cubicBezTo>
                  <a:pt x="2257" y="5596"/>
                  <a:pt x="2897" y="5370"/>
                  <a:pt x="3506" y="5044"/>
                </a:cubicBezTo>
                <a:cubicBezTo>
                  <a:pt x="4172" y="4686"/>
                  <a:pt x="4738" y="4197"/>
                  <a:pt x="5285" y="3681"/>
                </a:cubicBezTo>
                <a:cubicBezTo>
                  <a:pt x="5733" y="3257"/>
                  <a:pt x="6159" y="2807"/>
                  <a:pt x="6672" y="2456"/>
                </a:cubicBezTo>
                <a:cubicBezTo>
                  <a:pt x="7250" y="2059"/>
                  <a:pt x="7882" y="1903"/>
                  <a:pt x="8576" y="2025"/>
                </a:cubicBezTo>
                <a:cubicBezTo>
                  <a:pt x="8622" y="2033"/>
                  <a:pt x="8667" y="2048"/>
                  <a:pt x="8712" y="2060"/>
                </a:cubicBezTo>
                <a:cubicBezTo>
                  <a:pt x="8730" y="2078"/>
                  <a:pt x="8729" y="2096"/>
                  <a:pt x="8713" y="2115"/>
                </a:cubicBezTo>
                <a:close/>
                <a:moveTo>
                  <a:pt x="10542" y="1734"/>
                </a:moveTo>
                <a:cubicBezTo>
                  <a:pt x="10236" y="1738"/>
                  <a:pt x="9974" y="1480"/>
                  <a:pt x="9969" y="1170"/>
                </a:cubicBezTo>
                <a:cubicBezTo>
                  <a:pt x="9965" y="863"/>
                  <a:pt x="10223" y="602"/>
                  <a:pt x="10533" y="598"/>
                </a:cubicBezTo>
                <a:cubicBezTo>
                  <a:pt x="10843" y="595"/>
                  <a:pt x="11101" y="849"/>
                  <a:pt x="11105" y="1161"/>
                </a:cubicBezTo>
                <a:cubicBezTo>
                  <a:pt x="11109" y="1469"/>
                  <a:pt x="10852" y="1730"/>
                  <a:pt x="10542" y="1734"/>
                </a:cubicBezTo>
                <a:close/>
                <a:moveTo>
                  <a:pt x="4679" y="11663"/>
                </a:moveTo>
                <a:cubicBezTo>
                  <a:pt x="4101" y="11390"/>
                  <a:pt x="3575" y="11034"/>
                  <a:pt x="3078" y="10636"/>
                </a:cubicBezTo>
                <a:cubicBezTo>
                  <a:pt x="3007" y="10579"/>
                  <a:pt x="2963" y="10583"/>
                  <a:pt x="2902" y="10642"/>
                </a:cubicBezTo>
                <a:cubicBezTo>
                  <a:pt x="2563" y="10967"/>
                  <a:pt x="2436" y="11355"/>
                  <a:pt x="2568" y="11810"/>
                </a:cubicBezTo>
                <a:cubicBezTo>
                  <a:pt x="2693" y="12243"/>
                  <a:pt x="2998" y="12493"/>
                  <a:pt x="3422" y="12610"/>
                </a:cubicBezTo>
                <a:cubicBezTo>
                  <a:pt x="3564" y="12611"/>
                  <a:pt x="3706" y="12612"/>
                  <a:pt x="3848" y="12613"/>
                </a:cubicBezTo>
                <a:cubicBezTo>
                  <a:pt x="4294" y="12515"/>
                  <a:pt x="4594" y="12254"/>
                  <a:pt x="4739" y="11817"/>
                </a:cubicBezTo>
                <a:cubicBezTo>
                  <a:pt x="4763" y="11744"/>
                  <a:pt x="4760" y="11701"/>
                  <a:pt x="4679" y="11663"/>
                </a:cubicBezTo>
                <a:close/>
                <a:moveTo>
                  <a:pt x="4679" y="11663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71" name="iconfont-1186-600061"/>
          <p:cNvSpPr>
            <a:spLocks noChangeAspect="1"/>
          </p:cNvSpPr>
          <p:nvPr/>
        </p:nvSpPr>
        <p:spPr bwMode="auto">
          <a:xfrm>
            <a:off x="3414774" y="5108220"/>
            <a:ext cx="513628" cy="462306"/>
          </a:xfrm>
          <a:custGeom>
            <a:avLst/>
            <a:gdLst>
              <a:gd name="T0" fmla="*/ 56 w 12800"/>
              <a:gd name="T1" fmla="*/ 0 h 11520"/>
              <a:gd name="T2" fmla="*/ 0 w 12800"/>
              <a:gd name="T3" fmla="*/ 11464 h 11520"/>
              <a:gd name="T4" fmla="*/ 2337 w 12800"/>
              <a:gd name="T5" fmla="*/ 11520 h 11520"/>
              <a:gd name="T6" fmla="*/ 4424 w 12800"/>
              <a:gd name="T7" fmla="*/ 9322 h 11520"/>
              <a:gd name="T8" fmla="*/ 6706 w 12800"/>
              <a:gd name="T9" fmla="*/ 11520 h 11520"/>
              <a:gd name="T10" fmla="*/ 6762 w 12800"/>
              <a:gd name="T11" fmla="*/ 83 h 11520"/>
              <a:gd name="T12" fmla="*/ 2894 w 12800"/>
              <a:gd name="T13" fmla="*/ 7652 h 11520"/>
              <a:gd name="T14" fmla="*/ 1280 w 12800"/>
              <a:gd name="T15" fmla="*/ 6066 h 11520"/>
              <a:gd name="T16" fmla="*/ 2894 w 12800"/>
              <a:gd name="T17" fmla="*/ 7652 h 11520"/>
              <a:gd name="T18" fmla="*/ 1280 w 12800"/>
              <a:gd name="T19" fmla="*/ 5287 h 11520"/>
              <a:gd name="T20" fmla="*/ 2894 w 12800"/>
              <a:gd name="T21" fmla="*/ 3701 h 11520"/>
              <a:gd name="T22" fmla="*/ 2894 w 12800"/>
              <a:gd name="T23" fmla="*/ 2922 h 11520"/>
              <a:gd name="T24" fmla="*/ 1280 w 12800"/>
              <a:gd name="T25" fmla="*/ 1336 h 11520"/>
              <a:gd name="T26" fmla="*/ 2894 w 12800"/>
              <a:gd name="T27" fmla="*/ 2922 h 11520"/>
              <a:gd name="T28" fmla="*/ 3840 w 12800"/>
              <a:gd name="T29" fmla="*/ 7652 h 11520"/>
              <a:gd name="T30" fmla="*/ 5454 w 12800"/>
              <a:gd name="T31" fmla="*/ 6066 h 11520"/>
              <a:gd name="T32" fmla="*/ 5454 w 12800"/>
              <a:gd name="T33" fmla="*/ 5287 h 11520"/>
              <a:gd name="T34" fmla="*/ 3840 w 12800"/>
              <a:gd name="T35" fmla="*/ 3701 h 11520"/>
              <a:gd name="T36" fmla="*/ 5454 w 12800"/>
              <a:gd name="T37" fmla="*/ 5287 h 11520"/>
              <a:gd name="T38" fmla="*/ 3840 w 12800"/>
              <a:gd name="T39" fmla="*/ 2922 h 11520"/>
              <a:gd name="T40" fmla="*/ 5454 w 12800"/>
              <a:gd name="T41" fmla="*/ 1336 h 11520"/>
              <a:gd name="T42" fmla="*/ 12466 w 12800"/>
              <a:gd name="T43" fmla="*/ 3701 h 11520"/>
              <a:gd name="T44" fmla="*/ 7763 w 12800"/>
              <a:gd name="T45" fmla="*/ 4035 h 11520"/>
              <a:gd name="T46" fmla="*/ 7791 w 12800"/>
              <a:gd name="T47" fmla="*/ 11492 h 11520"/>
              <a:gd name="T48" fmla="*/ 9544 w 12800"/>
              <a:gd name="T49" fmla="*/ 10045 h 11520"/>
              <a:gd name="T50" fmla="*/ 11019 w 12800"/>
              <a:gd name="T51" fmla="*/ 11492 h 11520"/>
              <a:gd name="T52" fmla="*/ 12772 w 12800"/>
              <a:gd name="T53" fmla="*/ 11464 h 11520"/>
              <a:gd name="T54" fmla="*/ 12466 w 12800"/>
              <a:gd name="T55" fmla="*/ 3701 h 11520"/>
              <a:gd name="T56" fmla="*/ 8403 w 12800"/>
              <a:gd name="T57" fmla="*/ 8821 h 11520"/>
              <a:gd name="T58" fmla="*/ 12104 w 12800"/>
              <a:gd name="T59" fmla="*/ 8042 h 11520"/>
              <a:gd name="T60" fmla="*/ 12104 w 12800"/>
              <a:gd name="T61" fmla="*/ 7263 h 11520"/>
              <a:gd name="T62" fmla="*/ 8403 w 12800"/>
              <a:gd name="T63" fmla="*/ 6483 h 11520"/>
              <a:gd name="T64" fmla="*/ 12104 w 12800"/>
              <a:gd name="T65" fmla="*/ 7263 h 11520"/>
              <a:gd name="T66" fmla="*/ 8403 w 12800"/>
              <a:gd name="T67" fmla="*/ 5677 h 11520"/>
              <a:gd name="T68" fmla="*/ 12104 w 12800"/>
              <a:gd name="T69" fmla="*/ 4897 h 11520"/>
              <a:gd name="T70" fmla="*/ 12104 w 12800"/>
              <a:gd name="T71" fmla="*/ 5677 h 1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800" h="11520">
                <a:moveTo>
                  <a:pt x="6706" y="0"/>
                </a:moveTo>
                <a:lnTo>
                  <a:pt x="56" y="0"/>
                </a:lnTo>
                <a:cubicBezTo>
                  <a:pt x="28" y="0"/>
                  <a:pt x="0" y="28"/>
                  <a:pt x="0" y="83"/>
                </a:cubicBezTo>
                <a:lnTo>
                  <a:pt x="0" y="11464"/>
                </a:lnTo>
                <a:cubicBezTo>
                  <a:pt x="0" y="11492"/>
                  <a:pt x="28" y="11520"/>
                  <a:pt x="56" y="11520"/>
                </a:cubicBezTo>
                <a:lnTo>
                  <a:pt x="2337" y="11520"/>
                </a:lnTo>
                <a:lnTo>
                  <a:pt x="2337" y="9322"/>
                </a:lnTo>
                <a:lnTo>
                  <a:pt x="4424" y="9322"/>
                </a:lnTo>
                <a:lnTo>
                  <a:pt x="4424" y="11520"/>
                </a:lnTo>
                <a:lnTo>
                  <a:pt x="6706" y="11520"/>
                </a:lnTo>
                <a:cubicBezTo>
                  <a:pt x="6734" y="11520"/>
                  <a:pt x="6762" y="11492"/>
                  <a:pt x="6762" y="11464"/>
                </a:cubicBezTo>
                <a:lnTo>
                  <a:pt x="6762" y="83"/>
                </a:lnTo>
                <a:cubicBezTo>
                  <a:pt x="6762" y="28"/>
                  <a:pt x="6734" y="0"/>
                  <a:pt x="6706" y="0"/>
                </a:cubicBezTo>
                <a:close/>
                <a:moveTo>
                  <a:pt x="2894" y="7652"/>
                </a:moveTo>
                <a:lnTo>
                  <a:pt x="1280" y="7652"/>
                </a:lnTo>
                <a:lnTo>
                  <a:pt x="1280" y="6066"/>
                </a:lnTo>
                <a:lnTo>
                  <a:pt x="2894" y="6066"/>
                </a:lnTo>
                <a:lnTo>
                  <a:pt x="2894" y="7652"/>
                </a:lnTo>
                <a:close/>
                <a:moveTo>
                  <a:pt x="2894" y="5287"/>
                </a:moveTo>
                <a:lnTo>
                  <a:pt x="1280" y="5287"/>
                </a:lnTo>
                <a:lnTo>
                  <a:pt x="1280" y="3701"/>
                </a:lnTo>
                <a:lnTo>
                  <a:pt x="2894" y="3701"/>
                </a:lnTo>
                <a:lnTo>
                  <a:pt x="2894" y="5287"/>
                </a:lnTo>
                <a:close/>
                <a:moveTo>
                  <a:pt x="2894" y="2922"/>
                </a:moveTo>
                <a:lnTo>
                  <a:pt x="1280" y="2922"/>
                </a:lnTo>
                <a:lnTo>
                  <a:pt x="1280" y="1336"/>
                </a:lnTo>
                <a:lnTo>
                  <a:pt x="2894" y="1336"/>
                </a:lnTo>
                <a:lnTo>
                  <a:pt x="2894" y="2922"/>
                </a:lnTo>
                <a:close/>
                <a:moveTo>
                  <a:pt x="5454" y="7652"/>
                </a:moveTo>
                <a:lnTo>
                  <a:pt x="3840" y="7652"/>
                </a:lnTo>
                <a:lnTo>
                  <a:pt x="3840" y="6066"/>
                </a:lnTo>
                <a:lnTo>
                  <a:pt x="5454" y="6066"/>
                </a:lnTo>
                <a:lnTo>
                  <a:pt x="5454" y="7652"/>
                </a:lnTo>
                <a:close/>
                <a:moveTo>
                  <a:pt x="5454" y="5287"/>
                </a:moveTo>
                <a:lnTo>
                  <a:pt x="3840" y="5287"/>
                </a:lnTo>
                <a:lnTo>
                  <a:pt x="3840" y="3701"/>
                </a:lnTo>
                <a:lnTo>
                  <a:pt x="5454" y="3701"/>
                </a:lnTo>
                <a:lnTo>
                  <a:pt x="5454" y="5287"/>
                </a:lnTo>
                <a:close/>
                <a:moveTo>
                  <a:pt x="5454" y="2922"/>
                </a:moveTo>
                <a:lnTo>
                  <a:pt x="3840" y="2922"/>
                </a:lnTo>
                <a:lnTo>
                  <a:pt x="3840" y="1336"/>
                </a:lnTo>
                <a:lnTo>
                  <a:pt x="5454" y="1336"/>
                </a:lnTo>
                <a:lnTo>
                  <a:pt x="5454" y="2922"/>
                </a:lnTo>
                <a:close/>
                <a:moveTo>
                  <a:pt x="12466" y="3701"/>
                </a:moveTo>
                <a:lnTo>
                  <a:pt x="8097" y="3701"/>
                </a:lnTo>
                <a:cubicBezTo>
                  <a:pt x="7903" y="3701"/>
                  <a:pt x="7763" y="3840"/>
                  <a:pt x="7763" y="4035"/>
                </a:cubicBezTo>
                <a:lnTo>
                  <a:pt x="7763" y="11464"/>
                </a:lnTo>
                <a:cubicBezTo>
                  <a:pt x="7763" y="11492"/>
                  <a:pt x="7791" y="11492"/>
                  <a:pt x="7791" y="11492"/>
                </a:cubicBezTo>
                <a:lnTo>
                  <a:pt x="9544" y="11492"/>
                </a:lnTo>
                <a:lnTo>
                  <a:pt x="9544" y="10045"/>
                </a:lnTo>
                <a:lnTo>
                  <a:pt x="11019" y="10045"/>
                </a:lnTo>
                <a:lnTo>
                  <a:pt x="11019" y="11492"/>
                </a:lnTo>
                <a:lnTo>
                  <a:pt x="12744" y="11492"/>
                </a:lnTo>
                <a:cubicBezTo>
                  <a:pt x="12772" y="11492"/>
                  <a:pt x="12772" y="11464"/>
                  <a:pt x="12772" y="11464"/>
                </a:cubicBezTo>
                <a:lnTo>
                  <a:pt x="12772" y="4035"/>
                </a:lnTo>
                <a:cubicBezTo>
                  <a:pt x="12800" y="3868"/>
                  <a:pt x="12633" y="3701"/>
                  <a:pt x="12466" y="3701"/>
                </a:cubicBezTo>
                <a:close/>
                <a:moveTo>
                  <a:pt x="12104" y="8821"/>
                </a:moveTo>
                <a:lnTo>
                  <a:pt x="8403" y="8821"/>
                </a:lnTo>
                <a:lnTo>
                  <a:pt x="8403" y="8042"/>
                </a:lnTo>
                <a:lnTo>
                  <a:pt x="12104" y="8042"/>
                </a:lnTo>
                <a:lnTo>
                  <a:pt x="12104" y="8821"/>
                </a:lnTo>
                <a:close/>
                <a:moveTo>
                  <a:pt x="12104" y="7263"/>
                </a:moveTo>
                <a:lnTo>
                  <a:pt x="8403" y="7263"/>
                </a:lnTo>
                <a:lnTo>
                  <a:pt x="8403" y="6483"/>
                </a:lnTo>
                <a:lnTo>
                  <a:pt x="12104" y="6483"/>
                </a:lnTo>
                <a:lnTo>
                  <a:pt x="12104" y="7263"/>
                </a:lnTo>
                <a:close/>
                <a:moveTo>
                  <a:pt x="12104" y="5677"/>
                </a:moveTo>
                <a:lnTo>
                  <a:pt x="8403" y="5677"/>
                </a:lnTo>
                <a:lnTo>
                  <a:pt x="8403" y="4897"/>
                </a:lnTo>
                <a:lnTo>
                  <a:pt x="12104" y="4897"/>
                </a:lnTo>
                <a:lnTo>
                  <a:pt x="12104" y="5677"/>
                </a:lnTo>
                <a:close/>
                <a:moveTo>
                  <a:pt x="12104" y="5677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72" name="iconfont-1187-868487"/>
          <p:cNvSpPr>
            <a:spLocks noChangeAspect="1"/>
          </p:cNvSpPr>
          <p:nvPr/>
        </p:nvSpPr>
        <p:spPr bwMode="auto">
          <a:xfrm>
            <a:off x="4337328" y="3502533"/>
            <a:ext cx="513628" cy="456706"/>
          </a:xfrm>
          <a:custGeom>
            <a:avLst/>
            <a:gdLst>
              <a:gd name="T0" fmla="*/ 9594 w 12802"/>
              <a:gd name="T1" fmla="*/ 6548 h 11382"/>
              <a:gd name="T2" fmla="*/ 12802 w 12802"/>
              <a:gd name="T3" fmla="*/ 4139 h 11382"/>
              <a:gd name="T4" fmla="*/ 8193 w 12802"/>
              <a:gd name="T5" fmla="*/ 4139 h 11382"/>
              <a:gd name="T6" fmla="*/ 6401 w 12802"/>
              <a:gd name="T7" fmla="*/ 0 h 11382"/>
              <a:gd name="T8" fmla="*/ 4811 w 12802"/>
              <a:gd name="T9" fmla="*/ 3672 h 11382"/>
              <a:gd name="T10" fmla="*/ 4814 w 12802"/>
              <a:gd name="T11" fmla="*/ 3672 h 11382"/>
              <a:gd name="T12" fmla="*/ 3882 w 12802"/>
              <a:gd name="T13" fmla="*/ 7054 h 11382"/>
              <a:gd name="T14" fmla="*/ 3887 w 12802"/>
              <a:gd name="T15" fmla="*/ 7057 h 11382"/>
              <a:gd name="T16" fmla="*/ 3848 w 12802"/>
              <a:gd name="T17" fmla="*/ 7179 h 11382"/>
              <a:gd name="T18" fmla="*/ 3810 w 12802"/>
              <a:gd name="T19" fmla="*/ 7315 h 11382"/>
              <a:gd name="T20" fmla="*/ 3805 w 12802"/>
              <a:gd name="T21" fmla="*/ 7313 h 11382"/>
              <a:gd name="T22" fmla="*/ 2515 w 12802"/>
              <a:gd name="T23" fmla="*/ 11382 h 11382"/>
              <a:gd name="T24" fmla="*/ 5676 w 12802"/>
              <a:gd name="T25" fmla="*/ 9346 h 11382"/>
              <a:gd name="T26" fmla="*/ 9594 w 12802"/>
              <a:gd name="T27" fmla="*/ 6548 h 11382"/>
              <a:gd name="T28" fmla="*/ 4196 w 12802"/>
              <a:gd name="T29" fmla="*/ 4139 h 11382"/>
              <a:gd name="T30" fmla="*/ 0 w 12802"/>
              <a:gd name="T31" fmla="*/ 4139 h 11382"/>
              <a:gd name="T32" fmla="*/ 3461 w 12802"/>
              <a:gd name="T33" fmla="*/ 6738 h 11382"/>
              <a:gd name="T34" fmla="*/ 4196 w 12802"/>
              <a:gd name="T35" fmla="*/ 4139 h 11382"/>
              <a:gd name="T36" fmla="*/ 6755 w 12802"/>
              <a:gd name="T37" fmla="*/ 9120 h 11382"/>
              <a:gd name="T38" fmla="*/ 10059 w 12802"/>
              <a:gd name="T39" fmla="*/ 11382 h 11382"/>
              <a:gd name="T40" fmla="*/ 9039 w 12802"/>
              <a:gd name="T41" fmla="*/ 7523 h 11382"/>
              <a:gd name="T42" fmla="*/ 6755 w 12802"/>
              <a:gd name="T43" fmla="*/ 9120 h 11382"/>
              <a:gd name="T44" fmla="*/ 6755 w 12802"/>
              <a:gd name="T45" fmla="*/ 9120 h 11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802" h="11382">
                <a:moveTo>
                  <a:pt x="9594" y="6548"/>
                </a:moveTo>
                <a:lnTo>
                  <a:pt x="12802" y="4139"/>
                </a:lnTo>
                <a:lnTo>
                  <a:pt x="8193" y="4139"/>
                </a:lnTo>
                <a:lnTo>
                  <a:pt x="6401" y="0"/>
                </a:lnTo>
                <a:lnTo>
                  <a:pt x="4811" y="3672"/>
                </a:lnTo>
                <a:lnTo>
                  <a:pt x="4814" y="3672"/>
                </a:lnTo>
                <a:lnTo>
                  <a:pt x="3882" y="7054"/>
                </a:lnTo>
                <a:lnTo>
                  <a:pt x="3887" y="7057"/>
                </a:lnTo>
                <a:lnTo>
                  <a:pt x="3848" y="7179"/>
                </a:lnTo>
                <a:lnTo>
                  <a:pt x="3810" y="7315"/>
                </a:lnTo>
                <a:lnTo>
                  <a:pt x="3805" y="7313"/>
                </a:lnTo>
                <a:lnTo>
                  <a:pt x="2515" y="11382"/>
                </a:lnTo>
                <a:lnTo>
                  <a:pt x="5676" y="9346"/>
                </a:lnTo>
                <a:lnTo>
                  <a:pt x="9594" y="6548"/>
                </a:lnTo>
                <a:close/>
                <a:moveTo>
                  <a:pt x="4196" y="4139"/>
                </a:moveTo>
                <a:lnTo>
                  <a:pt x="0" y="4139"/>
                </a:lnTo>
                <a:lnTo>
                  <a:pt x="3461" y="6738"/>
                </a:lnTo>
                <a:lnTo>
                  <a:pt x="4196" y="4139"/>
                </a:lnTo>
                <a:close/>
                <a:moveTo>
                  <a:pt x="6755" y="9120"/>
                </a:moveTo>
                <a:lnTo>
                  <a:pt x="10059" y="11382"/>
                </a:lnTo>
                <a:lnTo>
                  <a:pt x="9039" y="7523"/>
                </a:lnTo>
                <a:lnTo>
                  <a:pt x="6755" y="9120"/>
                </a:lnTo>
                <a:close/>
                <a:moveTo>
                  <a:pt x="6755" y="9120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9" name="文本框 28"/>
          <p:cNvSpPr txBox="1"/>
          <p:nvPr/>
        </p:nvSpPr>
        <p:spPr>
          <a:xfrm>
            <a:off x="1287145" y="455930"/>
            <a:ext cx="9672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三、实践探索：构建素养本位的作文教学新样态</a:t>
            </a:r>
            <a:endParaRPr lang="zh-CN" altLang="en-US" sz="3200">
              <a:solidFill>
                <a:srgbClr val="FF0000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82565" y="3437255"/>
            <a:ext cx="6283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rgbClr val="5773DE"/>
                </a:solidFill>
                <a:latin typeface="华康乾隆行楷 W7" panose="03000709000000000000" charset="-122"/>
                <a:ea typeface="华康乾隆行楷 W7" panose="03000709000000000000" charset="-122"/>
                <a:cs typeface="思源黑体 CN Bold" panose="020B0800000000000000" charset="-122"/>
              </a:rPr>
              <a:t>挑战性：以高阶思维推动能力提升</a:t>
            </a:r>
            <a:endParaRPr lang="zh-CN" altLang="en-US" sz="2800" b="1" dirty="0">
              <a:solidFill>
                <a:srgbClr val="5773DE"/>
              </a:solidFill>
              <a:latin typeface="华康乾隆行楷 W7" panose="03000709000000000000" charset="-122"/>
              <a:ea typeface="华康乾隆行楷 W7" panose="03000709000000000000" charset="-122"/>
              <a:cs typeface="思源黑体 CN Bold" panose="020B08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51680" y="5235575"/>
            <a:ext cx="6283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rgbClr val="5773DE"/>
                </a:solidFill>
                <a:latin typeface="华康乾隆行楷 W7" panose="03000709000000000000" charset="-122"/>
                <a:ea typeface="华康乾隆行楷 W7" panose="03000709000000000000" charset="-122"/>
                <a:cs typeface="思源黑体 CN Bold" panose="020B0800000000000000" charset="-122"/>
              </a:rPr>
              <a:t>开放性：尊重个性化表达形式</a:t>
            </a:r>
            <a:endParaRPr lang="zh-CN" altLang="en-US" sz="2800" b="1" dirty="0">
              <a:solidFill>
                <a:srgbClr val="5773DE"/>
              </a:solidFill>
              <a:latin typeface="华康乾隆行楷 W7" panose="03000709000000000000" charset="-122"/>
              <a:ea typeface="华康乾隆行楷 W7" panose="03000709000000000000" charset="-122"/>
              <a:cs typeface="思源黑体 CN Bold" panose="020B0800000000000000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07" name="AutoShape 2"/>
          <p:cNvSpPr/>
          <p:nvPr/>
        </p:nvSpPr>
        <p:spPr>
          <a:xfrm>
            <a:off x="0" y="104775"/>
            <a:ext cx="12192000" cy="6858000"/>
          </a:xfrm>
          <a:prstGeom prst="rect">
            <a:avLst/>
          </a:prstGeom>
          <a:solidFill>
            <a:srgbClr val="FAFAFA">
              <a:alpha val="100000"/>
            </a:srgbClr>
          </a:solidFill>
        </p:spPr>
      </p:sp>
      <p:grpSp>
        <p:nvGrpSpPr>
          <p:cNvPr id="3" name="Group 3"/>
          <p:cNvGrpSpPr/>
          <p:nvPr/>
        </p:nvGrpSpPr>
        <p:grpSpPr>
          <a:xfrm rot="0">
            <a:off x="0" y="0"/>
            <a:ext cx="12191999" cy="104775"/>
            <a:chOff x="0" y="0"/>
            <a:chExt cx="12191999" cy="104775"/>
          </a:xfrm>
        </p:grpSpPr>
        <p:sp>
          <p:nvSpPr>
            <p:cNvPr id="200005" name="AutoShape 4"/>
            <p:cNvSpPr/>
            <p:nvPr/>
          </p:nvSpPr>
          <p:spPr>
            <a:xfrm>
              <a:off x="0" y="0"/>
              <a:ext cx="2443448" cy="104775"/>
            </a:xfrm>
            <a:prstGeom prst="rect">
              <a:avLst/>
            </a:prstGeom>
            <a:solidFill>
              <a:srgbClr val="6CAC9C">
                <a:alpha val="100000"/>
              </a:srgbClr>
            </a:solidFill>
          </p:spPr>
        </p:sp>
        <p:sp>
          <p:nvSpPr>
            <p:cNvPr id="200006" name="AutoShape 5"/>
            <p:cNvSpPr/>
            <p:nvPr/>
          </p:nvSpPr>
          <p:spPr>
            <a:xfrm>
              <a:off x="2437162" y="0"/>
              <a:ext cx="2443448" cy="104775"/>
            </a:xfrm>
            <a:prstGeom prst="rect">
              <a:avLst/>
            </a:prstGeom>
            <a:solidFill>
              <a:srgbClr val="FA9384">
                <a:alpha val="100000"/>
              </a:srgbClr>
            </a:solidFill>
          </p:spPr>
        </p:sp>
        <p:sp>
          <p:nvSpPr>
            <p:cNvPr id="200008" name="AutoShape 6"/>
            <p:cNvSpPr/>
            <p:nvPr/>
          </p:nvSpPr>
          <p:spPr>
            <a:xfrm>
              <a:off x="4874228" y="0"/>
              <a:ext cx="2443448" cy="104775"/>
            </a:xfrm>
            <a:prstGeom prst="rect">
              <a:avLst/>
            </a:prstGeom>
            <a:solidFill>
              <a:srgbClr val="6CAC9C">
                <a:alpha val="100000"/>
              </a:srgbClr>
            </a:solidFill>
          </p:spPr>
        </p:sp>
        <p:sp>
          <p:nvSpPr>
            <p:cNvPr id="200009" name="AutoShape 7"/>
            <p:cNvSpPr/>
            <p:nvPr/>
          </p:nvSpPr>
          <p:spPr>
            <a:xfrm>
              <a:off x="7311390" y="0"/>
              <a:ext cx="2443448" cy="104775"/>
            </a:xfrm>
            <a:prstGeom prst="rect">
              <a:avLst/>
            </a:prstGeom>
            <a:solidFill>
              <a:srgbClr val="E16B77">
                <a:alpha val="100000"/>
              </a:srgbClr>
            </a:solidFill>
          </p:spPr>
        </p:sp>
        <p:sp>
          <p:nvSpPr>
            <p:cNvPr id="200010" name="AutoShape 8"/>
            <p:cNvSpPr/>
            <p:nvPr/>
          </p:nvSpPr>
          <p:spPr>
            <a:xfrm>
              <a:off x="9748551" y="0"/>
              <a:ext cx="2443448" cy="104775"/>
            </a:xfrm>
            <a:prstGeom prst="rect">
              <a:avLst/>
            </a:prstGeom>
            <a:solidFill>
              <a:srgbClr val="6CAC9C">
                <a:alpha val="10000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0">
            <a:off x="0" y="6753225"/>
            <a:ext cx="12191999" cy="104775"/>
            <a:chOff x="0" y="6753225"/>
            <a:chExt cx="12191999" cy="104775"/>
          </a:xfrm>
        </p:grpSpPr>
        <p:sp>
          <p:nvSpPr>
            <p:cNvPr id="200022" name="AutoShape 10"/>
            <p:cNvSpPr/>
            <p:nvPr/>
          </p:nvSpPr>
          <p:spPr>
            <a:xfrm>
              <a:off x="0" y="6753225"/>
              <a:ext cx="2443448" cy="104775"/>
            </a:xfrm>
            <a:prstGeom prst="rect">
              <a:avLst/>
            </a:prstGeom>
            <a:solidFill>
              <a:srgbClr val="6CAC9C">
                <a:alpha val="100000"/>
              </a:srgbClr>
            </a:solidFill>
          </p:spPr>
        </p:sp>
        <p:sp>
          <p:nvSpPr>
            <p:cNvPr id="200023" name="AutoShape 11"/>
            <p:cNvSpPr/>
            <p:nvPr/>
          </p:nvSpPr>
          <p:spPr>
            <a:xfrm>
              <a:off x="2437162" y="6753225"/>
              <a:ext cx="2443448" cy="104775"/>
            </a:xfrm>
            <a:prstGeom prst="rect">
              <a:avLst/>
            </a:prstGeom>
            <a:solidFill>
              <a:srgbClr val="FA9384">
                <a:alpha val="100000"/>
              </a:srgbClr>
            </a:solidFill>
          </p:spPr>
        </p:sp>
        <p:sp>
          <p:nvSpPr>
            <p:cNvPr id="200024" name="AutoShape 12"/>
            <p:cNvSpPr/>
            <p:nvPr/>
          </p:nvSpPr>
          <p:spPr>
            <a:xfrm>
              <a:off x="4874228" y="6753225"/>
              <a:ext cx="2443448" cy="104775"/>
            </a:xfrm>
            <a:prstGeom prst="rect">
              <a:avLst/>
            </a:prstGeom>
            <a:solidFill>
              <a:srgbClr val="6CAC9C">
                <a:alpha val="100000"/>
              </a:srgbClr>
            </a:solidFill>
          </p:spPr>
        </p:sp>
        <p:sp>
          <p:nvSpPr>
            <p:cNvPr id="200025" name="AutoShape 13"/>
            <p:cNvSpPr/>
            <p:nvPr/>
          </p:nvSpPr>
          <p:spPr>
            <a:xfrm>
              <a:off x="7311390" y="6753225"/>
              <a:ext cx="2443448" cy="104775"/>
            </a:xfrm>
            <a:prstGeom prst="rect">
              <a:avLst/>
            </a:prstGeom>
            <a:solidFill>
              <a:srgbClr val="E16B77">
                <a:alpha val="100000"/>
              </a:srgbClr>
            </a:solidFill>
          </p:spPr>
        </p:sp>
        <p:sp>
          <p:nvSpPr>
            <p:cNvPr id="200026" name="AutoShape 14"/>
            <p:cNvSpPr/>
            <p:nvPr/>
          </p:nvSpPr>
          <p:spPr>
            <a:xfrm>
              <a:off x="9748551" y="6753225"/>
              <a:ext cx="2443448" cy="104775"/>
            </a:xfrm>
            <a:prstGeom prst="rect">
              <a:avLst/>
            </a:prstGeom>
            <a:solidFill>
              <a:srgbClr val="6CAC9C">
                <a:alpha val="100000"/>
              </a:srgbClr>
            </a:solidFill>
          </p:spPr>
        </p:sp>
      </p:grpSp>
      <p:sp>
        <p:nvSpPr>
          <p:cNvPr id="2" name="文本框 1"/>
          <p:cNvSpPr txBox="1"/>
          <p:nvPr/>
        </p:nvSpPr>
        <p:spPr>
          <a:xfrm>
            <a:off x="1287145" y="344170"/>
            <a:ext cx="9672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三、实践探索：构建素养本位的作文教学新样态</a:t>
            </a:r>
            <a:endParaRPr lang="zh-CN" altLang="en-US" sz="3200">
              <a:solidFill>
                <a:srgbClr val="FF0000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sp>
        <p:nvSpPr>
          <p:cNvPr id="35" name="任意多边形 34"/>
          <p:cNvSpPr/>
          <p:nvPr>
            <p:custDataLst>
              <p:tags r:id="rId1"/>
            </p:custDataLst>
          </p:nvPr>
        </p:nvSpPr>
        <p:spPr>
          <a:xfrm>
            <a:off x="2828608" y="1556703"/>
            <a:ext cx="8709025" cy="1546860"/>
          </a:xfrm>
          <a:custGeom>
            <a:avLst/>
            <a:gdLst>
              <a:gd name="adj" fmla="val 15604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715" h="2436">
                <a:moveTo>
                  <a:pt x="1199" y="0"/>
                </a:moveTo>
                <a:lnTo>
                  <a:pt x="12516" y="0"/>
                </a:lnTo>
                <a:cubicBezTo>
                  <a:pt x="13178" y="0"/>
                  <a:pt x="13715" y="537"/>
                  <a:pt x="13715" y="1199"/>
                </a:cubicBezTo>
                <a:lnTo>
                  <a:pt x="13715" y="2436"/>
                </a:lnTo>
                <a:lnTo>
                  <a:pt x="1586" y="2436"/>
                </a:lnTo>
                <a:lnTo>
                  <a:pt x="1568" y="2406"/>
                </a:lnTo>
                <a:cubicBezTo>
                  <a:pt x="1220" y="1839"/>
                  <a:pt x="670" y="1409"/>
                  <a:pt x="17" y="1216"/>
                </a:cubicBezTo>
                <a:lnTo>
                  <a:pt x="0" y="1211"/>
                </a:lnTo>
                <a:lnTo>
                  <a:pt x="0" y="1199"/>
                </a:lnTo>
                <a:cubicBezTo>
                  <a:pt x="0" y="537"/>
                  <a:pt x="537" y="0"/>
                  <a:pt x="1199" y="0"/>
                </a:cubicBezTo>
                <a:close/>
              </a:path>
            </a:pathLst>
          </a:custGeom>
          <a:gradFill>
            <a:gsLst>
              <a:gs pos="0">
                <a:schemeClr val="l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10800000" scaled="0"/>
          </a:gradFill>
          <a:ln w="1270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10800000" scaled="0"/>
            </a:gra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1440180" rIns="91440" numCol="1" spcCol="0" rtlCol="0" fromWordArt="0" anchor="ctr" anchorCtr="1" forceAA="0" compatLnSpc="1">
            <a:no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endParaRPr lang="en-US">
              <a:solidFill>
                <a:schemeClr val="dk1">
                  <a:alpha val="100000"/>
                </a:schemeClr>
              </a:solidFill>
              <a:latin typeface="华康乾隆行楷 W7" panose="03000709000000000000" charset="-122"/>
              <a:ea typeface="华康乾隆行楷 W7" panose="03000709000000000000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endParaRPr lang="en-US">
              <a:solidFill>
                <a:schemeClr val="dk1">
                  <a:alpha val="100000"/>
                </a:schemeClr>
              </a:solidFill>
              <a:latin typeface="华康乾隆行楷 W7" panose="03000709000000000000" charset="-122"/>
              <a:ea typeface="华康乾隆行楷 W7" panose="03000709000000000000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>
                <a:solidFill>
                  <a:schemeClr val="dk1">
                    <a:alpha val="100000"/>
                  </a:schemeClr>
                </a:solidFill>
                <a:latin typeface="华康乾隆行楷 W7" panose="03000709000000000000" charset="-122"/>
                <a:ea typeface="华康乾隆行楷 W7" panose="03000709000000000000" charset="-122"/>
                <a:cs typeface="微软雅黑" panose="020B0503020204020204" charset="-122"/>
                <a:sym typeface="+mn-ea"/>
              </a:rPr>
              <a:t>教师需通过多种方式拉近学生与写作主题的距离，并遵循生活化体验，引导学生关注现实，热爱生活，表达真情实感，同时调动学生生活实际，进行细腻的描写和刻画。</a:t>
            </a:r>
            <a:endParaRPr lang="en-US">
              <a:solidFill>
                <a:schemeClr val="dk1">
                  <a:alpha val="100000"/>
                </a:schemeClr>
              </a:solidFill>
              <a:latin typeface="华康乾隆行楷 W7" panose="03000709000000000000" charset="-122"/>
              <a:ea typeface="华康乾隆行楷 W7" panose="03000709000000000000" charset="-122"/>
              <a:cs typeface="微软雅黑" panose="020B0503020204020204" charset="-122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6" name="任意多边形 35"/>
          <p:cNvSpPr/>
          <p:nvPr>
            <p:custDataLst>
              <p:tags r:id="rId2"/>
            </p:custDataLst>
          </p:nvPr>
        </p:nvSpPr>
        <p:spPr>
          <a:xfrm>
            <a:off x="2828608" y="4887913"/>
            <a:ext cx="8709025" cy="1546225"/>
          </a:xfrm>
          <a:custGeom>
            <a:avLst/>
            <a:gdLst>
              <a:gd name="adj" fmla="val 15604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715" h="2435">
                <a:moveTo>
                  <a:pt x="1569" y="0"/>
                </a:moveTo>
                <a:lnTo>
                  <a:pt x="13715" y="0"/>
                </a:lnTo>
                <a:lnTo>
                  <a:pt x="13715" y="1236"/>
                </a:lnTo>
                <a:cubicBezTo>
                  <a:pt x="13715" y="1898"/>
                  <a:pt x="13178" y="2435"/>
                  <a:pt x="12516" y="2435"/>
                </a:cubicBezTo>
                <a:lnTo>
                  <a:pt x="1199" y="2435"/>
                </a:lnTo>
                <a:cubicBezTo>
                  <a:pt x="537" y="2435"/>
                  <a:pt x="0" y="1898"/>
                  <a:pt x="0" y="1236"/>
                </a:cubicBezTo>
                <a:lnTo>
                  <a:pt x="0" y="1196"/>
                </a:lnTo>
                <a:lnTo>
                  <a:pt x="17" y="1191"/>
                </a:lnTo>
                <a:cubicBezTo>
                  <a:pt x="670" y="998"/>
                  <a:pt x="1220" y="568"/>
                  <a:pt x="1568" y="1"/>
                </a:cubicBezTo>
                <a:lnTo>
                  <a:pt x="1569" y="0"/>
                </a:lnTo>
                <a:close/>
              </a:path>
            </a:pathLst>
          </a:custGeom>
          <a:gradFill>
            <a:gsLst>
              <a:gs pos="0">
                <a:schemeClr val="lt1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10800000" scaled="0"/>
          </a:gradFill>
          <a:ln w="1270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10800000" scaled="0"/>
            </a:gra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1440180" rIns="91440" numCol="1" spcCol="0" rtlCol="0" fromWordArt="0" anchor="ctr" anchorCtr="1" forceAA="0" compatLnSpc="1">
            <a:no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endParaRPr lang="en-US">
              <a:solidFill>
                <a:schemeClr val="dk1">
                  <a:alpha val="100000"/>
                </a:schemeClr>
              </a:solidFill>
              <a:latin typeface="华康乾隆行楷 W7" panose="03000709000000000000" charset="-122"/>
              <a:ea typeface="华康乾隆行楷 W7" panose="03000709000000000000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endParaRPr lang="en-US">
              <a:solidFill>
                <a:schemeClr val="dk1">
                  <a:alpha val="100000"/>
                </a:schemeClr>
              </a:solidFill>
              <a:latin typeface="华康乾隆行楷 W7" panose="03000709000000000000" charset="-122"/>
              <a:ea typeface="华康乾隆行楷 W7" panose="03000709000000000000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>
                <a:solidFill>
                  <a:schemeClr val="dk1">
                    <a:alpha val="100000"/>
                  </a:schemeClr>
                </a:solidFill>
                <a:latin typeface="华康乾隆行楷 W7" panose="03000709000000000000" charset="-122"/>
                <a:ea typeface="华康乾隆行楷 W7" panose="03000709000000000000" charset="-122"/>
                <a:cs typeface="微软雅黑" panose="020B0503020204020204" charset="-122"/>
                <a:sym typeface="+mn-ea"/>
              </a:rPr>
              <a:t>写作教学需遵循“诊断—示范—提炼—重构”的闭环路径，通过预写诊断、例文示范、修改提炼和针对性写作，实现写作能力阶梯式提升，破解写作密码，实现经验重构。</a:t>
            </a:r>
            <a:endParaRPr lang="en-US">
              <a:solidFill>
                <a:schemeClr val="dk1">
                  <a:alpha val="100000"/>
                </a:schemeClr>
              </a:solidFill>
              <a:latin typeface="华康乾隆行楷 W7" panose="03000709000000000000" charset="-122"/>
              <a:ea typeface="华康乾隆行楷 W7" panose="03000709000000000000" charset="-122"/>
              <a:cs typeface="微软雅黑" panose="020B0503020204020204" charset="-122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7" name="任意多边形 36"/>
          <p:cNvSpPr/>
          <p:nvPr>
            <p:custDataLst>
              <p:tags r:id="rId3"/>
            </p:custDataLst>
          </p:nvPr>
        </p:nvSpPr>
        <p:spPr>
          <a:xfrm>
            <a:off x="3891598" y="3222308"/>
            <a:ext cx="7646035" cy="154686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041" h="2436">
                <a:moveTo>
                  <a:pt x="14" y="0"/>
                </a:moveTo>
                <a:lnTo>
                  <a:pt x="12041" y="0"/>
                </a:lnTo>
                <a:lnTo>
                  <a:pt x="12041" y="2436"/>
                </a:lnTo>
                <a:lnTo>
                  <a:pt x="0" y="2436"/>
                </a:lnTo>
                <a:cubicBezTo>
                  <a:pt x="189" y="2066"/>
                  <a:pt x="295" y="1647"/>
                  <a:pt x="295" y="1204"/>
                </a:cubicBezTo>
                <a:cubicBezTo>
                  <a:pt x="295" y="780"/>
                  <a:pt x="198" y="378"/>
                  <a:pt x="24" y="20"/>
                </a:cubicBezTo>
                <a:lnTo>
                  <a:pt x="14" y="0"/>
                </a:lnTo>
                <a:close/>
              </a:path>
            </a:pathLst>
          </a:custGeom>
          <a:gradFill>
            <a:gsLst>
              <a:gs pos="0">
                <a:schemeClr val="lt1">
                  <a:alpha val="0"/>
                </a:schemeClr>
              </a:gs>
              <a:gs pos="100000">
                <a:schemeClr val="accent2">
                  <a:alpha val="10000"/>
                </a:schemeClr>
              </a:gs>
            </a:gsLst>
            <a:lin ang="10800000" scaled="0"/>
          </a:gradFill>
          <a:ln w="1270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lin ang="10800000" scaled="0"/>
            </a:gra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1151890" rIns="91440" numCol="1" spcCol="0" rtlCol="0" fromWordArt="0" anchor="ctr" anchorCtr="1" forceAA="0" compatLnSpc="1">
            <a:noAutofit/>
          </a:bodyPr>
          <a:p>
            <a:pPr lvl="0" algn="l">
              <a:lnSpc>
                <a:spcPct val="150000"/>
              </a:lnSpc>
              <a:buClrTx/>
              <a:buSzTx/>
              <a:buFontTx/>
            </a:pPr>
            <a:endParaRPr lang="en-US">
              <a:solidFill>
                <a:schemeClr val="dk1">
                  <a:alpha val="100000"/>
                </a:schemeClr>
              </a:solidFill>
              <a:latin typeface="华康乾隆行楷 W7" panose="03000709000000000000" charset="-122"/>
              <a:ea typeface="华康乾隆行楷 W7" panose="03000709000000000000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endParaRPr lang="en-US">
              <a:solidFill>
                <a:schemeClr val="dk1">
                  <a:alpha val="100000"/>
                </a:schemeClr>
              </a:solidFill>
              <a:latin typeface="华康乾隆行楷 W7" panose="03000709000000000000" charset="-122"/>
              <a:ea typeface="华康乾隆行楷 W7" panose="03000709000000000000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>
                <a:solidFill>
                  <a:schemeClr val="dk1">
                    <a:alpha val="100000"/>
                  </a:schemeClr>
                </a:solidFill>
                <a:latin typeface="华康乾隆行楷 W7" panose="03000709000000000000" charset="-122"/>
                <a:ea typeface="华康乾隆行楷 W7" panose="03000709000000000000" charset="-122"/>
                <a:cs typeface="微软雅黑" panose="020B0503020204020204" charset="-122"/>
                <a:sym typeface="+mn-ea"/>
              </a:rPr>
              <a:t>作文教学需用好教材支架，学生能够从阅读中学的是作者的思维方式和表达方式，通过阅读文本从教材中习得作文，同时强化微写作地位，锤炼语言的新形式。</a:t>
            </a:r>
            <a:endParaRPr lang="en-US">
              <a:solidFill>
                <a:schemeClr val="dk1">
                  <a:alpha val="100000"/>
                </a:schemeClr>
              </a:solidFill>
              <a:latin typeface="华康乾隆行楷 W7" panose="03000709000000000000" charset="-122"/>
              <a:ea typeface="华康乾隆行楷 W7" panose="03000709000000000000" charset="-122"/>
              <a:cs typeface="微软雅黑" panose="020B0503020204020204" charset="-122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椭圆 4"/>
          <p:cNvSpPr/>
          <p:nvPr>
            <p:custDataLst>
              <p:tags r:id="rId4"/>
            </p:custDataLst>
          </p:nvPr>
        </p:nvSpPr>
        <p:spPr>
          <a:xfrm>
            <a:off x="3506153" y="2121218"/>
            <a:ext cx="511200" cy="511200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3594000" scaled="0"/>
          </a:gradFill>
          <a:effectLst>
            <a:outerShdw blurRad="254000" dist="50800" dir="5400000" sx="102000" sy="102000" algn="ctr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0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椭圆 5"/>
          <p:cNvSpPr/>
          <p:nvPr>
            <p:custDataLst>
              <p:tags r:id="rId5"/>
            </p:custDataLst>
          </p:nvPr>
        </p:nvSpPr>
        <p:spPr>
          <a:xfrm>
            <a:off x="4274503" y="3712528"/>
            <a:ext cx="511200" cy="511200"/>
          </a:xfrm>
          <a:prstGeom prst="ellipse">
            <a:avLst/>
          </a:prstGeom>
          <a:gradFill>
            <a:gsLst>
              <a:gs pos="0">
                <a:schemeClr val="accent2"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3594000" scaled="0"/>
          </a:gradFill>
          <a:effectLst>
            <a:outerShdw blurRad="254000" dist="50800" dir="5400000" sx="102000" sy="102000" algn="ctr" rotWithShape="0">
              <a:schemeClr val="accent2">
                <a:lumMod val="40000"/>
                <a:lumOff val="60000"/>
                <a:alpha val="40000"/>
              </a:schemeClr>
            </a:outerShdw>
          </a:effectLst>
        </p:spPr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0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椭圆 6"/>
          <p:cNvSpPr/>
          <p:nvPr>
            <p:custDataLst>
              <p:tags r:id="rId6"/>
            </p:custDataLst>
          </p:nvPr>
        </p:nvSpPr>
        <p:spPr>
          <a:xfrm>
            <a:off x="3506153" y="5405438"/>
            <a:ext cx="511200" cy="511200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3594000" scaled="0"/>
          </a:gradFill>
          <a:effectLst>
            <a:outerShdw blurRad="254000" dist="50800" dir="5400000" sx="102000" sy="102000" algn="ctr" rotWithShape="0">
              <a:schemeClr val="accent1">
                <a:lumMod val="40000"/>
                <a:lumOff val="60000"/>
                <a:alpha val="40000"/>
              </a:schemeClr>
            </a:outerShdw>
          </a:effectLst>
        </p:spPr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0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1" name="对象7"/>
          <p:cNvSpPr/>
          <p:nvPr>
            <p:custDataLst>
              <p:tags r:id="rId7"/>
            </p:custDataLst>
          </p:nvPr>
        </p:nvSpPr>
        <p:spPr>
          <a:xfrm>
            <a:off x="1375093" y="3024823"/>
            <a:ext cx="1929384" cy="1929384"/>
          </a:xfrm>
          <a:custGeom>
            <a:avLst/>
            <a:gdLst/>
            <a:ahLst/>
            <a:cxnLst/>
            <a:rect l="l" t="t" r="r" b="b"/>
            <a:pathLst>
              <a:path w="1929384" h="1929384">
                <a:moveTo>
                  <a:pt x="923544" y="0"/>
                </a:moveTo>
                <a:cubicBezTo>
                  <a:pt x="941832" y="0"/>
                  <a:pt x="950976" y="0"/>
                  <a:pt x="969264" y="0"/>
                </a:cubicBezTo>
                <a:cubicBezTo>
                  <a:pt x="978408" y="0"/>
                  <a:pt x="987552" y="0"/>
                  <a:pt x="1005840" y="0"/>
                </a:cubicBezTo>
                <a:lnTo>
                  <a:pt x="1005840" y="9144"/>
                </a:lnTo>
                <a:cubicBezTo>
                  <a:pt x="987552" y="9144"/>
                  <a:pt x="978408" y="9144"/>
                  <a:pt x="969264" y="9144"/>
                </a:cubicBezTo>
                <a:cubicBezTo>
                  <a:pt x="950976" y="9144"/>
                  <a:pt x="941832" y="9144"/>
                  <a:pt x="923544" y="9144"/>
                </a:cubicBezTo>
                <a:lnTo>
                  <a:pt x="923544" y="0"/>
                </a:lnTo>
                <a:moveTo>
                  <a:pt x="777240" y="18288"/>
                </a:moveTo>
                <a:cubicBezTo>
                  <a:pt x="804672" y="9144"/>
                  <a:pt x="822960" y="9144"/>
                  <a:pt x="850392" y="9144"/>
                </a:cubicBezTo>
                <a:lnTo>
                  <a:pt x="850392" y="18288"/>
                </a:lnTo>
                <a:cubicBezTo>
                  <a:pt x="832104" y="18288"/>
                  <a:pt x="804672" y="27432"/>
                  <a:pt x="777240" y="27432"/>
                </a:cubicBezTo>
                <a:lnTo>
                  <a:pt x="777240" y="18288"/>
                </a:lnTo>
                <a:moveTo>
                  <a:pt x="1078992" y="9144"/>
                </a:moveTo>
                <a:cubicBezTo>
                  <a:pt x="1106424" y="9144"/>
                  <a:pt x="1124712" y="9144"/>
                  <a:pt x="1152144" y="18288"/>
                </a:cubicBezTo>
                <a:lnTo>
                  <a:pt x="1152144" y="27432"/>
                </a:lnTo>
                <a:cubicBezTo>
                  <a:pt x="1124712" y="27432"/>
                  <a:pt x="1106424" y="18288"/>
                  <a:pt x="1078992" y="18288"/>
                </a:cubicBezTo>
                <a:lnTo>
                  <a:pt x="1078992" y="9144"/>
                </a:lnTo>
                <a:moveTo>
                  <a:pt x="630936" y="54864"/>
                </a:moveTo>
                <a:cubicBezTo>
                  <a:pt x="658368" y="54864"/>
                  <a:pt x="676656" y="45720"/>
                  <a:pt x="704088" y="36576"/>
                </a:cubicBezTo>
                <a:lnTo>
                  <a:pt x="704088" y="45720"/>
                </a:lnTo>
                <a:cubicBezTo>
                  <a:pt x="685800" y="54864"/>
                  <a:pt x="658368" y="64008"/>
                  <a:pt x="630936" y="73152"/>
                </a:cubicBezTo>
                <a:lnTo>
                  <a:pt x="630936" y="54864"/>
                </a:lnTo>
                <a:moveTo>
                  <a:pt x="1225296" y="36576"/>
                </a:moveTo>
                <a:cubicBezTo>
                  <a:pt x="1252728" y="45720"/>
                  <a:pt x="1271016" y="54864"/>
                  <a:pt x="1298448" y="54864"/>
                </a:cubicBezTo>
                <a:lnTo>
                  <a:pt x="1298448" y="73152"/>
                </a:lnTo>
                <a:cubicBezTo>
                  <a:pt x="1271016" y="64008"/>
                  <a:pt x="1243584" y="54864"/>
                  <a:pt x="1225296" y="45720"/>
                </a:cubicBezTo>
                <a:lnTo>
                  <a:pt x="1225296" y="36576"/>
                </a:lnTo>
                <a:moveTo>
                  <a:pt x="1371600" y="91440"/>
                </a:moveTo>
                <a:cubicBezTo>
                  <a:pt x="1389888" y="100584"/>
                  <a:pt x="1417320" y="109728"/>
                  <a:pt x="1435608" y="118872"/>
                </a:cubicBezTo>
                <a:lnTo>
                  <a:pt x="1426464" y="137160"/>
                </a:lnTo>
                <a:cubicBezTo>
                  <a:pt x="1408176" y="118872"/>
                  <a:pt x="1389888" y="109728"/>
                  <a:pt x="1362456" y="100584"/>
                </a:cubicBezTo>
                <a:lnTo>
                  <a:pt x="1371600" y="91440"/>
                </a:lnTo>
                <a:moveTo>
                  <a:pt x="493776" y="118872"/>
                </a:moveTo>
                <a:cubicBezTo>
                  <a:pt x="512064" y="109728"/>
                  <a:pt x="539496" y="100584"/>
                  <a:pt x="557784" y="91440"/>
                </a:cubicBezTo>
                <a:lnTo>
                  <a:pt x="566928" y="100584"/>
                </a:lnTo>
                <a:cubicBezTo>
                  <a:pt x="539496" y="109728"/>
                  <a:pt x="521208" y="118872"/>
                  <a:pt x="502920" y="137160"/>
                </a:cubicBezTo>
                <a:lnTo>
                  <a:pt x="493776" y="118872"/>
                </a:lnTo>
                <a:moveTo>
                  <a:pt x="1499616" y="164592"/>
                </a:moveTo>
                <a:cubicBezTo>
                  <a:pt x="1517904" y="173736"/>
                  <a:pt x="1545336" y="192024"/>
                  <a:pt x="1563624" y="210312"/>
                </a:cubicBezTo>
                <a:lnTo>
                  <a:pt x="1554480" y="219456"/>
                </a:lnTo>
                <a:cubicBezTo>
                  <a:pt x="1536192" y="201168"/>
                  <a:pt x="1517904" y="182880"/>
                  <a:pt x="1490472" y="173736"/>
                </a:cubicBezTo>
                <a:lnTo>
                  <a:pt x="1499616" y="164592"/>
                </a:lnTo>
                <a:moveTo>
                  <a:pt x="365760" y="210312"/>
                </a:moveTo>
                <a:cubicBezTo>
                  <a:pt x="384048" y="192024"/>
                  <a:pt x="411480" y="173736"/>
                  <a:pt x="429768" y="164592"/>
                </a:cubicBezTo>
                <a:lnTo>
                  <a:pt x="438912" y="173736"/>
                </a:lnTo>
                <a:cubicBezTo>
                  <a:pt x="411480" y="182880"/>
                  <a:pt x="393192" y="201168"/>
                  <a:pt x="374904" y="219456"/>
                </a:cubicBezTo>
                <a:lnTo>
                  <a:pt x="365760" y="210312"/>
                </a:lnTo>
                <a:moveTo>
                  <a:pt x="1618488" y="256032"/>
                </a:moveTo>
                <a:cubicBezTo>
                  <a:pt x="1636776" y="274320"/>
                  <a:pt x="1655064" y="292608"/>
                  <a:pt x="1673352" y="310896"/>
                </a:cubicBezTo>
                <a:lnTo>
                  <a:pt x="1664208" y="320040"/>
                </a:lnTo>
                <a:cubicBezTo>
                  <a:pt x="1645920" y="301752"/>
                  <a:pt x="1627632" y="283464"/>
                  <a:pt x="1609344" y="265176"/>
                </a:cubicBezTo>
                <a:lnTo>
                  <a:pt x="1618488" y="256032"/>
                </a:lnTo>
                <a:moveTo>
                  <a:pt x="256032" y="310896"/>
                </a:moveTo>
                <a:cubicBezTo>
                  <a:pt x="274320" y="292608"/>
                  <a:pt x="292608" y="274320"/>
                  <a:pt x="310896" y="256032"/>
                </a:cubicBezTo>
                <a:lnTo>
                  <a:pt x="320040" y="265176"/>
                </a:lnTo>
                <a:cubicBezTo>
                  <a:pt x="301752" y="283464"/>
                  <a:pt x="283464" y="301752"/>
                  <a:pt x="265176" y="320040"/>
                </a:cubicBezTo>
                <a:lnTo>
                  <a:pt x="256032" y="310896"/>
                </a:lnTo>
                <a:moveTo>
                  <a:pt x="1719072" y="365760"/>
                </a:moveTo>
                <a:cubicBezTo>
                  <a:pt x="1737360" y="384048"/>
                  <a:pt x="1755648" y="411480"/>
                  <a:pt x="1764792" y="429768"/>
                </a:cubicBezTo>
                <a:lnTo>
                  <a:pt x="1755648" y="438912"/>
                </a:lnTo>
                <a:cubicBezTo>
                  <a:pt x="1746504" y="411480"/>
                  <a:pt x="1728216" y="393192"/>
                  <a:pt x="1709928" y="374904"/>
                </a:cubicBezTo>
                <a:lnTo>
                  <a:pt x="1719072" y="365760"/>
                </a:lnTo>
                <a:moveTo>
                  <a:pt x="164592" y="429768"/>
                </a:moveTo>
                <a:cubicBezTo>
                  <a:pt x="173736" y="411480"/>
                  <a:pt x="192024" y="384048"/>
                  <a:pt x="210312" y="365760"/>
                </a:cubicBezTo>
                <a:lnTo>
                  <a:pt x="219456" y="374904"/>
                </a:lnTo>
                <a:cubicBezTo>
                  <a:pt x="201168" y="393192"/>
                  <a:pt x="182880" y="411480"/>
                  <a:pt x="173736" y="438912"/>
                </a:cubicBezTo>
                <a:lnTo>
                  <a:pt x="164592" y="429768"/>
                </a:lnTo>
                <a:moveTo>
                  <a:pt x="1810512" y="493776"/>
                </a:moveTo>
                <a:cubicBezTo>
                  <a:pt x="1819656" y="512064"/>
                  <a:pt x="1828800" y="539496"/>
                  <a:pt x="1837944" y="557784"/>
                </a:cubicBezTo>
                <a:lnTo>
                  <a:pt x="1828800" y="566928"/>
                </a:lnTo>
                <a:cubicBezTo>
                  <a:pt x="1819656" y="539496"/>
                  <a:pt x="1810512" y="521208"/>
                  <a:pt x="1792224" y="502920"/>
                </a:cubicBezTo>
                <a:lnTo>
                  <a:pt x="1810512" y="493776"/>
                </a:lnTo>
                <a:moveTo>
                  <a:pt x="91440" y="557784"/>
                </a:moveTo>
                <a:cubicBezTo>
                  <a:pt x="100584" y="539496"/>
                  <a:pt x="109728" y="512064"/>
                  <a:pt x="118872" y="493776"/>
                </a:cubicBezTo>
                <a:lnTo>
                  <a:pt x="137160" y="502920"/>
                </a:lnTo>
                <a:cubicBezTo>
                  <a:pt x="118872" y="521208"/>
                  <a:pt x="109728" y="539496"/>
                  <a:pt x="100584" y="566928"/>
                </a:cubicBezTo>
                <a:lnTo>
                  <a:pt x="91440" y="557784"/>
                </a:lnTo>
                <a:moveTo>
                  <a:pt x="1874520" y="630936"/>
                </a:moveTo>
                <a:cubicBezTo>
                  <a:pt x="1883664" y="658368"/>
                  <a:pt x="1883664" y="676656"/>
                  <a:pt x="1892808" y="704088"/>
                </a:cubicBezTo>
                <a:lnTo>
                  <a:pt x="1883664" y="704088"/>
                </a:lnTo>
                <a:cubicBezTo>
                  <a:pt x="1874520" y="685800"/>
                  <a:pt x="1865376" y="658368"/>
                  <a:pt x="1856232" y="630936"/>
                </a:cubicBezTo>
                <a:lnTo>
                  <a:pt x="1874520" y="630936"/>
                </a:lnTo>
                <a:moveTo>
                  <a:pt x="36576" y="704088"/>
                </a:moveTo>
                <a:cubicBezTo>
                  <a:pt x="45720" y="676656"/>
                  <a:pt x="54864" y="658368"/>
                  <a:pt x="64008" y="630936"/>
                </a:cubicBezTo>
                <a:lnTo>
                  <a:pt x="73152" y="630936"/>
                </a:lnTo>
                <a:cubicBezTo>
                  <a:pt x="64008" y="658368"/>
                  <a:pt x="54864" y="685800"/>
                  <a:pt x="45720" y="704088"/>
                </a:cubicBezTo>
                <a:lnTo>
                  <a:pt x="36576" y="704088"/>
                </a:lnTo>
                <a:moveTo>
                  <a:pt x="1911096" y="777240"/>
                </a:moveTo>
                <a:cubicBezTo>
                  <a:pt x="1920240" y="804672"/>
                  <a:pt x="1920240" y="822960"/>
                  <a:pt x="1920240" y="850392"/>
                </a:cubicBezTo>
                <a:lnTo>
                  <a:pt x="1911096" y="850392"/>
                </a:lnTo>
                <a:cubicBezTo>
                  <a:pt x="1911096" y="832104"/>
                  <a:pt x="1901952" y="804672"/>
                  <a:pt x="1901952" y="777240"/>
                </a:cubicBezTo>
                <a:lnTo>
                  <a:pt x="1911096" y="777240"/>
                </a:lnTo>
                <a:moveTo>
                  <a:pt x="9144" y="850392"/>
                </a:moveTo>
                <a:cubicBezTo>
                  <a:pt x="9144" y="822960"/>
                  <a:pt x="9144" y="804672"/>
                  <a:pt x="18288" y="777240"/>
                </a:cubicBezTo>
                <a:lnTo>
                  <a:pt x="27432" y="777240"/>
                </a:lnTo>
                <a:cubicBezTo>
                  <a:pt x="27432" y="804672"/>
                  <a:pt x="18288" y="832104"/>
                  <a:pt x="18288" y="850392"/>
                </a:cubicBezTo>
                <a:lnTo>
                  <a:pt x="9144" y="850392"/>
                </a:lnTo>
                <a:moveTo>
                  <a:pt x="1929384" y="923544"/>
                </a:moveTo>
                <a:cubicBezTo>
                  <a:pt x="1929384" y="941832"/>
                  <a:pt x="1929384" y="950976"/>
                  <a:pt x="1929384" y="960120"/>
                </a:cubicBezTo>
                <a:cubicBezTo>
                  <a:pt x="1929384" y="978408"/>
                  <a:pt x="1929384" y="987552"/>
                  <a:pt x="1929384" y="1005840"/>
                </a:cubicBezTo>
                <a:lnTo>
                  <a:pt x="1920240" y="1005840"/>
                </a:lnTo>
                <a:cubicBezTo>
                  <a:pt x="1920240" y="987552"/>
                  <a:pt x="1920240" y="978408"/>
                  <a:pt x="1920240" y="960120"/>
                </a:cubicBezTo>
                <a:cubicBezTo>
                  <a:pt x="1920240" y="950976"/>
                  <a:pt x="1920240" y="941832"/>
                  <a:pt x="1920240" y="923544"/>
                </a:cubicBezTo>
                <a:lnTo>
                  <a:pt x="1929384" y="923544"/>
                </a:lnTo>
                <a:moveTo>
                  <a:pt x="0" y="960120"/>
                </a:moveTo>
                <a:cubicBezTo>
                  <a:pt x="0" y="950976"/>
                  <a:pt x="0" y="941832"/>
                  <a:pt x="0" y="923544"/>
                </a:cubicBezTo>
                <a:lnTo>
                  <a:pt x="9144" y="923544"/>
                </a:lnTo>
                <a:cubicBezTo>
                  <a:pt x="9144" y="941832"/>
                  <a:pt x="9144" y="950976"/>
                  <a:pt x="9144" y="960120"/>
                </a:cubicBezTo>
                <a:cubicBezTo>
                  <a:pt x="9144" y="978408"/>
                  <a:pt x="9144" y="987552"/>
                  <a:pt x="9144" y="1005840"/>
                </a:cubicBezTo>
                <a:lnTo>
                  <a:pt x="0" y="1005840"/>
                </a:lnTo>
                <a:cubicBezTo>
                  <a:pt x="0" y="987552"/>
                  <a:pt x="0" y="978408"/>
                  <a:pt x="0" y="960120"/>
                </a:cubicBezTo>
                <a:moveTo>
                  <a:pt x="1920240" y="1078992"/>
                </a:moveTo>
                <a:cubicBezTo>
                  <a:pt x="1920240" y="1106424"/>
                  <a:pt x="1920240" y="1124712"/>
                  <a:pt x="1911096" y="1152144"/>
                </a:cubicBezTo>
                <a:lnTo>
                  <a:pt x="1901952" y="1152144"/>
                </a:lnTo>
                <a:cubicBezTo>
                  <a:pt x="1901952" y="1124712"/>
                  <a:pt x="1911096" y="1097280"/>
                  <a:pt x="1911096" y="1078992"/>
                </a:cubicBezTo>
                <a:lnTo>
                  <a:pt x="1920240" y="1078992"/>
                </a:lnTo>
                <a:moveTo>
                  <a:pt x="18288" y="1152144"/>
                </a:moveTo>
                <a:cubicBezTo>
                  <a:pt x="9144" y="1124712"/>
                  <a:pt x="9144" y="1106424"/>
                  <a:pt x="9144" y="1078992"/>
                </a:cubicBezTo>
                <a:lnTo>
                  <a:pt x="18288" y="1078992"/>
                </a:lnTo>
                <a:cubicBezTo>
                  <a:pt x="18288" y="1097280"/>
                  <a:pt x="27432" y="1124712"/>
                  <a:pt x="27432" y="1152144"/>
                </a:cubicBezTo>
                <a:lnTo>
                  <a:pt x="18288" y="1152144"/>
                </a:lnTo>
                <a:moveTo>
                  <a:pt x="1892808" y="1225296"/>
                </a:moveTo>
                <a:cubicBezTo>
                  <a:pt x="1883664" y="1252728"/>
                  <a:pt x="1883664" y="1271016"/>
                  <a:pt x="1874520" y="1298448"/>
                </a:cubicBezTo>
                <a:lnTo>
                  <a:pt x="1856232" y="1298448"/>
                </a:lnTo>
                <a:cubicBezTo>
                  <a:pt x="1865376" y="1271016"/>
                  <a:pt x="1874520" y="1243584"/>
                  <a:pt x="1883664" y="1225296"/>
                </a:cubicBezTo>
                <a:lnTo>
                  <a:pt x="1892808" y="1225296"/>
                </a:lnTo>
                <a:moveTo>
                  <a:pt x="64008" y="1298448"/>
                </a:moveTo>
                <a:cubicBezTo>
                  <a:pt x="54864" y="1271016"/>
                  <a:pt x="45720" y="1252728"/>
                  <a:pt x="36576" y="1225296"/>
                </a:cubicBezTo>
                <a:lnTo>
                  <a:pt x="45720" y="1225296"/>
                </a:lnTo>
                <a:cubicBezTo>
                  <a:pt x="54864" y="1243584"/>
                  <a:pt x="64008" y="1271016"/>
                  <a:pt x="73152" y="1298448"/>
                </a:cubicBezTo>
                <a:lnTo>
                  <a:pt x="64008" y="1298448"/>
                </a:lnTo>
                <a:moveTo>
                  <a:pt x="1837944" y="1371600"/>
                </a:moveTo>
                <a:cubicBezTo>
                  <a:pt x="1828800" y="1389888"/>
                  <a:pt x="1819656" y="1417320"/>
                  <a:pt x="1810512" y="1435608"/>
                </a:cubicBezTo>
                <a:lnTo>
                  <a:pt x="1792224" y="1426464"/>
                </a:lnTo>
                <a:cubicBezTo>
                  <a:pt x="1810512" y="1408176"/>
                  <a:pt x="1819656" y="1389888"/>
                  <a:pt x="1828800" y="1362456"/>
                </a:cubicBezTo>
                <a:lnTo>
                  <a:pt x="1837944" y="1371600"/>
                </a:lnTo>
                <a:moveTo>
                  <a:pt x="118872" y="1435608"/>
                </a:moveTo>
                <a:cubicBezTo>
                  <a:pt x="109728" y="1417320"/>
                  <a:pt x="100584" y="1389888"/>
                  <a:pt x="91440" y="1371600"/>
                </a:cubicBezTo>
                <a:lnTo>
                  <a:pt x="100584" y="1362456"/>
                </a:lnTo>
                <a:cubicBezTo>
                  <a:pt x="109728" y="1389888"/>
                  <a:pt x="118872" y="1408176"/>
                  <a:pt x="137160" y="1426464"/>
                </a:cubicBezTo>
                <a:lnTo>
                  <a:pt x="118872" y="1435608"/>
                </a:lnTo>
                <a:moveTo>
                  <a:pt x="1764792" y="1499616"/>
                </a:moveTo>
                <a:cubicBezTo>
                  <a:pt x="1755648" y="1517904"/>
                  <a:pt x="1737360" y="1545336"/>
                  <a:pt x="1719072" y="1563624"/>
                </a:cubicBezTo>
                <a:lnTo>
                  <a:pt x="1709928" y="1554480"/>
                </a:lnTo>
                <a:cubicBezTo>
                  <a:pt x="1728216" y="1536192"/>
                  <a:pt x="1746504" y="1517904"/>
                  <a:pt x="1755648" y="1490472"/>
                </a:cubicBezTo>
                <a:lnTo>
                  <a:pt x="1764792" y="1499616"/>
                </a:lnTo>
                <a:moveTo>
                  <a:pt x="210312" y="1563624"/>
                </a:moveTo>
                <a:cubicBezTo>
                  <a:pt x="192024" y="1545336"/>
                  <a:pt x="173736" y="1517904"/>
                  <a:pt x="164592" y="1499616"/>
                </a:cubicBezTo>
                <a:lnTo>
                  <a:pt x="173736" y="1490472"/>
                </a:lnTo>
                <a:cubicBezTo>
                  <a:pt x="182880" y="1517904"/>
                  <a:pt x="201168" y="1536192"/>
                  <a:pt x="219456" y="1554480"/>
                </a:cubicBezTo>
                <a:lnTo>
                  <a:pt x="210312" y="1563624"/>
                </a:lnTo>
                <a:moveTo>
                  <a:pt x="1673352" y="1618488"/>
                </a:moveTo>
                <a:cubicBezTo>
                  <a:pt x="1655064" y="1636776"/>
                  <a:pt x="1636776" y="1655064"/>
                  <a:pt x="1618488" y="1673352"/>
                </a:cubicBezTo>
                <a:lnTo>
                  <a:pt x="1609344" y="1664208"/>
                </a:lnTo>
                <a:cubicBezTo>
                  <a:pt x="1627632" y="1645920"/>
                  <a:pt x="1645920" y="1627632"/>
                  <a:pt x="1664208" y="1609344"/>
                </a:cubicBezTo>
                <a:lnTo>
                  <a:pt x="1673352" y="1618488"/>
                </a:lnTo>
                <a:moveTo>
                  <a:pt x="310896" y="1673352"/>
                </a:moveTo>
                <a:cubicBezTo>
                  <a:pt x="292608" y="1655064"/>
                  <a:pt x="274320" y="1636776"/>
                  <a:pt x="256032" y="1618488"/>
                </a:cubicBezTo>
                <a:lnTo>
                  <a:pt x="265176" y="1609344"/>
                </a:lnTo>
                <a:cubicBezTo>
                  <a:pt x="283464" y="1627632"/>
                  <a:pt x="301752" y="1645920"/>
                  <a:pt x="320040" y="1664208"/>
                </a:cubicBezTo>
                <a:lnTo>
                  <a:pt x="310896" y="1673352"/>
                </a:lnTo>
                <a:moveTo>
                  <a:pt x="1563624" y="1719072"/>
                </a:moveTo>
                <a:cubicBezTo>
                  <a:pt x="1545336" y="1737360"/>
                  <a:pt x="1517904" y="1755648"/>
                  <a:pt x="1499616" y="1764792"/>
                </a:cubicBezTo>
                <a:lnTo>
                  <a:pt x="1490472" y="1755648"/>
                </a:lnTo>
                <a:cubicBezTo>
                  <a:pt x="1517904" y="1746504"/>
                  <a:pt x="1536192" y="1728216"/>
                  <a:pt x="1554480" y="1709928"/>
                </a:cubicBezTo>
                <a:lnTo>
                  <a:pt x="1563624" y="1719072"/>
                </a:lnTo>
                <a:moveTo>
                  <a:pt x="429768" y="1764792"/>
                </a:moveTo>
                <a:cubicBezTo>
                  <a:pt x="411480" y="1755648"/>
                  <a:pt x="384048" y="1737360"/>
                  <a:pt x="365760" y="1719072"/>
                </a:cubicBezTo>
                <a:lnTo>
                  <a:pt x="374904" y="1709928"/>
                </a:lnTo>
                <a:cubicBezTo>
                  <a:pt x="393192" y="1728216"/>
                  <a:pt x="411480" y="1746504"/>
                  <a:pt x="438912" y="1755648"/>
                </a:cubicBezTo>
                <a:lnTo>
                  <a:pt x="429768" y="1764792"/>
                </a:lnTo>
                <a:moveTo>
                  <a:pt x="557784" y="1837944"/>
                </a:moveTo>
                <a:cubicBezTo>
                  <a:pt x="539496" y="1828800"/>
                  <a:pt x="512064" y="1819656"/>
                  <a:pt x="493776" y="1810512"/>
                </a:cubicBezTo>
                <a:lnTo>
                  <a:pt x="502920" y="1792224"/>
                </a:lnTo>
                <a:cubicBezTo>
                  <a:pt x="521208" y="1810512"/>
                  <a:pt x="539496" y="1819656"/>
                  <a:pt x="566928" y="1828800"/>
                </a:cubicBezTo>
                <a:lnTo>
                  <a:pt x="557784" y="1837944"/>
                </a:lnTo>
                <a:moveTo>
                  <a:pt x="1435608" y="1810512"/>
                </a:moveTo>
                <a:cubicBezTo>
                  <a:pt x="1417320" y="1819656"/>
                  <a:pt x="1389888" y="1828800"/>
                  <a:pt x="1371600" y="1837944"/>
                </a:cubicBezTo>
                <a:lnTo>
                  <a:pt x="1362456" y="1828800"/>
                </a:lnTo>
                <a:cubicBezTo>
                  <a:pt x="1389888" y="1819656"/>
                  <a:pt x="1408176" y="1810512"/>
                  <a:pt x="1426464" y="1792224"/>
                </a:cubicBezTo>
                <a:lnTo>
                  <a:pt x="1435608" y="1810512"/>
                </a:lnTo>
                <a:moveTo>
                  <a:pt x="704088" y="1892808"/>
                </a:moveTo>
                <a:cubicBezTo>
                  <a:pt x="676656" y="1883664"/>
                  <a:pt x="658368" y="1874520"/>
                  <a:pt x="630936" y="1865376"/>
                </a:cubicBezTo>
                <a:lnTo>
                  <a:pt x="630936" y="1856232"/>
                </a:lnTo>
                <a:cubicBezTo>
                  <a:pt x="658368" y="1865376"/>
                  <a:pt x="685800" y="1874520"/>
                  <a:pt x="704088" y="1883664"/>
                </a:cubicBezTo>
                <a:lnTo>
                  <a:pt x="704088" y="1892808"/>
                </a:lnTo>
                <a:moveTo>
                  <a:pt x="1298448" y="1865376"/>
                </a:moveTo>
                <a:cubicBezTo>
                  <a:pt x="1271016" y="1874520"/>
                  <a:pt x="1252728" y="1883664"/>
                  <a:pt x="1225296" y="1892808"/>
                </a:cubicBezTo>
                <a:lnTo>
                  <a:pt x="1225296" y="1883664"/>
                </a:lnTo>
                <a:cubicBezTo>
                  <a:pt x="1243584" y="1874520"/>
                  <a:pt x="1271016" y="1865376"/>
                  <a:pt x="1298448" y="1856232"/>
                </a:cubicBezTo>
                <a:lnTo>
                  <a:pt x="1298448" y="1865376"/>
                </a:lnTo>
                <a:moveTo>
                  <a:pt x="850392" y="1920240"/>
                </a:moveTo>
                <a:cubicBezTo>
                  <a:pt x="822960" y="1920240"/>
                  <a:pt x="804672" y="1911096"/>
                  <a:pt x="777240" y="1911096"/>
                </a:cubicBezTo>
                <a:lnTo>
                  <a:pt x="777240" y="1901952"/>
                </a:lnTo>
                <a:cubicBezTo>
                  <a:pt x="804672" y="1901952"/>
                  <a:pt x="832104" y="1911096"/>
                  <a:pt x="850392" y="1911096"/>
                </a:cubicBezTo>
                <a:lnTo>
                  <a:pt x="850392" y="1920240"/>
                </a:lnTo>
                <a:moveTo>
                  <a:pt x="1152144" y="1911096"/>
                </a:moveTo>
                <a:cubicBezTo>
                  <a:pt x="1124712" y="1911096"/>
                  <a:pt x="1106424" y="1920240"/>
                  <a:pt x="1078992" y="1920240"/>
                </a:cubicBezTo>
                <a:lnTo>
                  <a:pt x="1078992" y="1911096"/>
                </a:lnTo>
                <a:cubicBezTo>
                  <a:pt x="1106424" y="1911096"/>
                  <a:pt x="1124712" y="1901952"/>
                  <a:pt x="1152144" y="1901952"/>
                </a:cubicBezTo>
                <a:lnTo>
                  <a:pt x="1152144" y="1911096"/>
                </a:lnTo>
                <a:moveTo>
                  <a:pt x="969264" y="1929384"/>
                </a:moveTo>
                <a:cubicBezTo>
                  <a:pt x="950976" y="1929384"/>
                  <a:pt x="941832" y="1929384"/>
                  <a:pt x="923544" y="1929384"/>
                </a:cubicBezTo>
                <a:lnTo>
                  <a:pt x="923544" y="1911096"/>
                </a:lnTo>
                <a:cubicBezTo>
                  <a:pt x="941832" y="1920240"/>
                  <a:pt x="950976" y="1920240"/>
                  <a:pt x="969264" y="1920240"/>
                </a:cubicBezTo>
                <a:cubicBezTo>
                  <a:pt x="978408" y="1920240"/>
                  <a:pt x="987552" y="1920240"/>
                  <a:pt x="1005840" y="1911096"/>
                </a:cubicBezTo>
                <a:lnTo>
                  <a:pt x="1005840" y="1929384"/>
                </a:lnTo>
                <a:cubicBezTo>
                  <a:pt x="987552" y="1929384"/>
                  <a:pt x="978408" y="1929384"/>
                  <a:pt x="969264" y="1929384"/>
                </a:cubicBezTo>
              </a:path>
            </a:pathLst>
          </a:cu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3593688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lIns="0" tIns="0" rIns="0" bIns="0" anchor="ctr" anchorCtr="0">
            <a:noAutofit/>
          </a:bodyPr>
          <a:p>
            <a:pPr algn="ctr"/>
            <a:r>
              <a:rPr lang="zh-CN" altLang="zh-CN" sz="2800" b="1" dirty="0">
                <a:solidFill>
                  <a:schemeClr val="tx1">
                    <a:lumMod val="100000"/>
                  </a:schemeClr>
                </a:solidFill>
                <a:latin typeface="+mn-ea"/>
                <a:cs typeface="+mn-ea"/>
              </a:rPr>
              <a:t>读写融合</a:t>
            </a:r>
            <a:endParaRPr lang="zh-CN" altLang="zh-CN" sz="2800" b="1" dirty="0">
              <a:solidFill>
                <a:schemeClr val="tx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2" name="对象4"/>
          <p:cNvSpPr/>
          <p:nvPr>
            <p:custDataLst>
              <p:tags r:id="rId8"/>
            </p:custDataLst>
          </p:nvPr>
        </p:nvSpPr>
        <p:spPr>
          <a:xfrm>
            <a:off x="743903" y="2384743"/>
            <a:ext cx="3200400" cy="3200400"/>
          </a:xfrm>
          <a:custGeom>
            <a:avLst/>
            <a:gdLst/>
            <a:ahLst/>
            <a:cxnLst/>
            <a:rect l="l" t="t" r="r" b="b"/>
            <a:pathLst>
              <a:path w="3200400" h="3200400">
                <a:moveTo>
                  <a:pt x="1600200" y="3200400"/>
                </a:moveTo>
                <a:cubicBezTo>
                  <a:pt x="2487168" y="3200400"/>
                  <a:pt x="3200400" y="2478024"/>
                  <a:pt x="3200400" y="1600200"/>
                </a:cubicBezTo>
                <a:cubicBezTo>
                  <a:pt x="3200400" y="713232"/>
                  <a:pt x="2487168" y="0"/>
                  <a:pt x="1600200" y="0"/>
                </a:cubicBezTo>
                <a:cubicBezTo>
                  <a:pt x="713232" y="0"/>
                  <a:pt x="0" y="713232"/>
                  <a:pt x="0" y="1600200"/>
                </a:cubicBezTo>
                <a:cubicBezTo>
                  <a:pt x="0" y="2478024"/>
                  <a:pt x="713232" y="3200400"/>
                  <a:pt x="1600200" y="3200400"/>
                </a:cubicBezTo>
                <a:moveTo>
                  <a:pt x="1600200" y="2770632"/>
                </a:moveTo>
                <a:cubicBezTo>
                  <a:pt x="2249424" y="2770632"/>
                  <a:pt x="2770632" y="2249424"/>
                  <a:pt x="2770632" y="1600200"/>
                </a:cubicBezTo>
                <a:cubicBezTo>
                  <a:pt x="2770632" y="950976"/>
                  <a:pt x="2249424" y="429768"/>
                  <a:pt x="1600200" y="429768"/>
                </a:cubicBezTo>
                <a:cubicBezTo>
                  <a:pt x="950976" y="429768"/>
                  <a:pt x="429768" y="950976"/>
                  <a:pt x="429768" y="1600200"/>
                </a:cubicBezTo>
                <a:cubicBezTo>
                  <a:pt x="429768" y="2249424"/>
                  <a:pt x="950976" y="2770632"/>
                  <a:pt x="1600200" y="2770632"/>
                </a:cubicBezTo>
              </a:path>
            </a:pathLst>
          </a:cu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3593688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p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3" name="对象5"/>
          <p:cNvSpPr/>
          <p:nvPr>
            <p:custDataLst>
              <p:tags r:id="rId9"/>
            </p:custDataLst>
          </p:nvPr>
        </p:nvSpPr>
        <p:spPr>
          <a:xfrm>
            <a:off x="881063" y="2531428"/>
            <a:ext cx="2916936" cy="2916936"/>
          </a:xfrm>
          <a:custGeom>
            <a:avLst/>
            <a:gdLst/>
            <a:ahLst/>
            <a:cxnLst/>
            <a:rect l="l" t="t" r="r" b="b"/>
            <a:pathLst>
              <a:path w="2916936" h="2916936">
                <a:moveTo>
                  <a:pt x="1453896" y="2916936"/>
                </a:moveTo>
                <a:cubicBezTo>
                  <a:pt x="2258568" y="2916936"/>
                  <a:pt x="2916936" y="2258568"/>
                  <a:pt x="2916936" y="1453896"/>
                </a:cubicBezTo>
                <a:cubicBezTo>
                  <a:pt x="2916936" y="649224"/>
                  <a:pt x="2258568" y="0"/>
                  <a:pt x="1453896" y="0"/>
                </a:cubicBezTo>
                <a:cubicBezTo>
                  <a:pt x="649224" y="0"/>
                  <a:pt x="0" y="649224"/>
                  <a:pt x="0" y="1453896"/>
                </a:cubicBezTo>
                <a:cubicBezTo>
                  <a:pt x="0" y="2258568"/>
                  <a:pt x="649224" y="2916936"/>
                  <a:pt x="1453896" y="2916936"/>
                </a:cubicBezTo>
                <a:moveTo>
                  <a:pt x="1453896" y="2523744"/>
                </a:moveTo>
                <a:cubicBezTo>
                  <a:pt x="2048256" y="2523744"/>
                  <a:pt x="2523744" y="2048256"/>
                  <a:pt x="2523744" y="1453896"/>
                </a:cubicBezTo>
                <a:cubicBezTo>
                  <a:pt x="2523744" y="868680"/>
                  <a:pt x="2048256" y="393192"/>
                  <a:pt x="1453896" y="393192"/>
                </a:cubicBezTo>
                <a:cubicBezTo>
                  <a:pt x="868680" y="393192"/>
                  <a:pt x="393192" y="868680"/>
                  <a:pt x="393192" y="1453896"/>
                </a:cubicBezTo>
                <a:cubicBezTo>
                  <a:pt x="393192" y="2048256"/>
                  <a:pt x="868680" y="2523744"/>
                  <a:pt x="1453896" y="2523744"/>
                </a:cubicBezTo>
              </a:path>
            </a:pathLst>
          </a:cu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3593688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p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TextBox 22"/>
          <p:cNvSpPr txBox="1"/>
          <p:nvPr>
            <p:custDataLst>
              <p:tags r:id="rId10"/>
            </p:custDataLst>
          </p:nvPr>
        </p:nvSpPr>
        <p:spPr>
          <a:xfrm>
            <a:off x="4970116" y="3095754"/>
            <a:ext cx="5989821" cy="719999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rmAutofit/>
          </a:bodyPr>
          <a:lstStyle/>
          <a:p>
            <a:pPr>
              <a:lnSpc>
                <a:spcPct val="140000"/>
              </a:lnSpc>
            </a:pPr>
            <a:r>
              <a:rPr lang="zh-CN" altLang="en-US" b="1">
                <a:solidFill>
                  <a:schemeClr val="accent1">
                    <a:alpha val="100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微软雅黑" panose="020B0503020204020204" charset="-122"/>
              </a:rPr>
              <a:t>运用支架：读写结合，掌握写作方法</a:t>
            </a:r>
            <a:endParaRPr lang="zh-CN" altLang="en-US" b="1">
              <a:solidFill>
                <a:schemeClr val="accent1">
                  <a:alpha val="100000"/>
                </a:schemeClr>
              </a:solidFill>
              <a:latin typeface="方正公文小标宋" panose="02000500000000000000" charset="-122"/>
              <a:ea typeface="方正公文小标宋" panose="02000500000000000000" charset="-122"/>
              <a:cs typeface="微软雅黑" panose="020B0503020204020204" charset="-122"/>
            </a:endParaRPr>
          </a:p>
        </p:txBody>
      </p:sp>
      <p:sp>
        <p:nvSpPr>
          <p:cNvPr id="10" name="TextBox 28"/>
          <p:cNvSpPr txBox="1"/>
          <p:nvPr>
            <p:custDataLst>
              <p:tags r:id="rId11"/>
            </p:custDataLst>
          </p:nvPr>
        </p:nvSpPr>
        <p:spPr>
          <a:xfrm>
            <a:off x="4188677" y="4796400"/>
            <a:ext cx="5989821" cy="719999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rmAutofit/>
          </a:bodyPr>
          <a:lstStyle/>
          <a:p>
            <a:pPr algn="l">
              <a:lnSpc>
                <a:spcPct val="140000"/>
              </a:lnSpc>
              <a:buClrTx/>
              <a:buSzTx/>
              <a:buFontTx/>
            </a:pPr>
            <a:r>
              <a:rPr lang="zh-CN" altLang="en-US" b="1">
                <a:solidFill>
                  <a:schemeClr val="accent1">
                    <a:alpha val="100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微软雅黑" panose="020B0503020204020204" charset="-122"/>
              </a:rPr>
              <a:t>过程指导：从诊断到重构的闭环路径</a:t>
            </a:r>
            <a:endParaRPr lang="zh-CN" altLang="en-US" b="1">
              <a:solidFill>
                <a:schemeClr val="accent1">
                  <a:alpha val="100000"/>
                </a:schemeClr>
              </a:solidFill>
              <a:latin typeface="方正公文小标宋" panose="02000500000000000000" charset="-122"/>
              <a:ea typeface="方正公文小标宋" panose="02000500000000000000" charset="-122"/>
              <a:cs typeface="微软雅黑" panose="020B0503020204020204" charset="-122"/>
            </a:endParaRPr>
          </a:p>
        </p:txBody>
      </p:sp>
      <p:sp>
        <p:nvSpPr>
          <p:cNvPr id="11" name="TextBox 16"/>
          <p:cNvSpPr txBox="1"/>
          <p:nvPr>
            <p:custDataLst>
              <p:tags r:id="rId12"/>
            </p:custDataLst>
          </p:nvPr>
        </p:nvSpPr>
        <p:spPr>
          <a:xfrm>
            <a:off x="4188670" y="1401457"/>
            <a:ext cx="5989821" cy="719999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rmAutofit/>
          </a:bodyPr>
          <a:p>
            <a:pPr>
              <a:lnSpc>
                <a:spcPct val="140000"/>
              </a:lnSpc>
            </a:pPr>
            <a:r>
              <a:rPr lang="zh-CN" altLang="en-US" b="1">
                <a:solidFill>
                  <a:schemeClr val="accent1">
                    <a:alpha val="100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微软雅黑" panose="020B0503020204020204" charset="-122"/>
              </a:rPr>
              <a:t>情境导入：激活经验，唤醒表达欲望</a:t>
            </a:r>
            <a:endParaRPr lang="zh-CN" altLang="en-US" b="1">
              <a:solidFill>
                <a:schemeClr val="accent1">
                  <a:alpha val="100000"/>
                </a:schemeClr>
              </a:solidFill>
              <a:latin typeface="方正公文小标宋" panose="02000500000000000000" charset="-122"/>
              <a:ea typeface="方正公文小标宋" panose="02000500000000000000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0" y="0"/>
            <a:ext cx="12192000" cy="104776"/>
            <a:chOff x="0" y="-1"/>
            <a:chExt cx="12192000" cy="225287"/>
          </a:xfrm>
        </p:grpSpPr>
        <p:sp>
          <p:nvSpPr>
            <p:cNvPr id="5" name="矩形 4"/>
            <p:cNvSpPr/>
            <p:nvPr/>
          </p:nvSpPr>
          <p:spPr>
            <a:xfrm>
              <a:off x="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2437130" y="-1"/>
              <a:ext cx="2443480" cy="225287"/>
            </a:xfrm>
            <a:prstGeom prst="rect">
              <a:avLst/>
            </a:prstGeom>
            <a:solidFill>
              <a:srgbClr val="FA93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87426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7311390" y="-1"/>
              <a:ext cx="2443480" cy="225287"/>
            </a:xfrm>
            <a:prstGeom prst="rect">
              <a:avLst/>
            </a:prstGeom>
            <a:solidFill>
              <a:srgbClr val="E16B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974852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0" y="6753224"/>
            <a:ext cx="12192000" cy="104776"/>
            <a:chOff x="0" y="-1"/>
            <a:chExt cx="12192000" cy="225287"/>
          </a:xfrm>
        </p:grpSpPr>
        <p:sp>
          <p:nvSpPr>
            <p:cNvPr id="22" name="矩形 21"/>
            <p:cNvSpPr/>
            <p:nvPr/>
          </p:nvSpPr>
          <p:spPr>
            <a:xfrm>
              <a:off x="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2437130" y="-1"/>
              <a:ext cx="2443480" cy="225287"/>
            </a:xfrm>
            <a:prstGeom prst="rect">
              <a:avLst/>
            </a:prstGeom>
            <a:solidFill>
              <a:srgbClr val="FA93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487426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7311390" y="-1"/>
              <a:ext cx="2443480" cy="225287"/>
            </a:xfrm>
            <a:prstGeom prst="rect">
              <a:avLst/>
            </a:prstGeom>
            <a:solidFill>
              <a:srgbClr val="E16B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974852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287145" y="455930"/>
            <a:ext cx="9672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三、实践探索：构建素养本位的作文教学新样态</a:t>
            </a:r>
            <a:endParaRPr lang="zh-CN" altLang="en-US" sz="3200">
              <a:solidFill>
                <a:srgbClr val="FF0000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sp>
        <p:nvSpPr>
          <p:cNvPr id="11" name="任意多边形 11"/>
          <p:cNvSpPr/>
          <p:nvPr>
            <p:custDataLst>
              <p:tags r:id="rId1"/>
            </p:custDataLst>
          </p:nvPr>
        </p:nvSpPr>
        <p:spPr>
          <a:xfrm rot="10800000">
            <a:off x="4949190" y="3528378"/>
            <a:ext cx="2736396" cy="1960671"/>
          </a:xfrm>
          <a:custGeom>
            <a:avLst/>
            <a:gdLst>
              <a:gd name="adj" fmla="val 18112"/>
              <a:gd name="a" fmla="pin 0 adj 50000"/>
              <a:gd name="dr" fmla="*/ ss a 100000"/>
              <a:gd name="iwd2" fmla="+- wd2 0 dr"/>
              <a:gd name="ihd2" fmla="+- hd2 0 dr"/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779" h="3424">
                <a:moveTo>
                  <a:pt x="326" y="0"/>
                </a:moveTo>
                <a:lnTo>
                  <a:pt x="2687" y="0"/>
                </a:lnTo>
                <a:lnTo>
                  <a:pt x="2701" y="0"/>
                </a:lnTo>
                <a:lnTo>
                  <a:pt x="2716" y="0"/>
                </a:lnTo>
                <a:lnTo>
                  <a:pt x="2741" y="1"/>
                </a:lnTo>
                <a:cubicBezTo>
                  <a:pt x="2848" y="3"/>
                  <a:pt x="2954" y="14"/>
                  <a:pt x="3057" y="33"/>
                </a:cubicBezTo>
                <a:lnTo>
                  <a:pt x="3099" y="41"/>
                </a:lnTo>
                <a:lnTo>
                  <a:pt x="3103" y="42"/>
                </a:lnTo>
                <a:lnTo>
                  <a:pt x="3104" y="42"/>
                </a:lnTo>
                <a:lnTo>
                  <a:pt x="3108" y="43"/>
                </a:lnTo>
                <a:lnTo>
                  <a:pt x="3139" y="49"/>
                </a:lnTo>
                <a:lnTo>
                  <a:pt x="3153" y="52"/>
                </a:lnTo>
                <a:lnTo>
                  <a:pt x="3155" y="53"/>
                </a:lnTo>
                <a:lnTo>
                  <a:pt x="3159" y="54"/>
                </a:lnTo>
                <a:lnTo>
                  <a:pt x="3182" y="59"/>
                </a:lnTo>
                <a:lnTo>
                  <a:pt x="3203" y="64"/>
                </a:lnTo>
                <a:lnTo>
                  <a:pt x="3206" y="65"/>
                </a:lnTo>
                <a:lnTo>
                  <a:pt x="3209" y="66"/>
                </a:lnTo>
                <a:lnTo>
                  <a:pt x="3226" y="70"/>
                </a:lnTo>
                <a:lnTo>
                  <a:pt x="3252" y="77"/>
                </a:lnTo>
                <a:lnTo>
                  <a:pt x="3257" y="79"/>
                </a:lnTo>
                <a:lnTo>
                  <a:pt x="3259" y="79"/>
                </a:lnTo>
                <a:lnTo>
                  <a:pt x="3271" y="83"/>
                </a:lnTo>
                <a:lnTo>
                  <a:pt x="3301" y="92"/>
                </a:lnTo>
                <a:lnTo>
                  <a:pt x="3307" y="94"/>
                </a:lnTo>
                <a:lnTo>
                  <a:pt x="3309" y="94"/>
                </a:lnTo>
                <a:lnTo>
                  <a:pt x="3317" y="97"/>
                </a:lnTo>
                <a:lnTo>
                  <a:pt x="3349" y="107"/>
                </a:lnTo>
                <a:lnTo>
                  <a:pt x="3356" y="110"/>
                </a:lnTo>
                <a:lnTo>
                  <a:pt x="3358" y="110"/>
                </a:lnTo>
                <a:lnTo>
                  <a:pt x="3363" y="112"/>
                </a:lnTo>
                <a:lnTo>
                  <a:pt x="3397" y="123"/>
                </a:lnTo>
                <a:lnTo>
                  <a:pt x="3405" y="127"/>
                </a:lnTo>
                <a:lnTo>
                  <a:pt x="3406" y="127"/>
                </a:lnTo>
                <a:lnTo>
                  <a:pt x="3409" y="128"/>
                </a:lnTo>
                <a:lnTo>
                  <a:pt x="3444" y="141"/>
                </a:lnTo>
                <a:lnTo>
                  <a:pt x="3453" y="145"/>
                </a:lnTo>
                <a:lnTo>
                  <a:pt x="3454" y="145"/>
                </a:lnTo>
                <a:lnTo>
                  <a:pt x="3455" y="146"/>
                </a:lnTo>
                <a:lnTo>
                  <a:pt x="3490" y="160"/>
                </a:lnTo>
                <a:lnTo>
                  <a:pt x="3501" y="164"/>
                </a:lnTo>
                <a:lnTo>
                  <a:pt x="3501" y="164"/>
                </a:lnTo>
                <a:lnTo>
                  <a:pt x="3501" y="165"/>
                </a:lnTo>
                <a:lnTo>
                  <a:pt x="3536" y="180"/>
                </a:lnTo>
                <a:cubicBezTo>
                  <a:pt x="3765" y="281"/>
                  <a:pt x="3972" y="423"/>
                  <a:pt x="4149" y="596"/>
                </a:cubicBezTo>
                <a:lnTo>
                  <a:pt x="4166" y="613"/>
                </a:lnTo>
                <a:lnTo>
                  <a:pt x="4166" y="613"/>
                </a:lnTo>
                <a:lnTo>
                  <a:pt x="4166" y="613"/>
                </a:lnTo>
                <a:lnTo>
                  <a:pt x="4184" y="631"/>
                </a:lnTo>
                <a:lnTo>
                  <a:pt x="4201" y="649"/>
                </a:lnTo>
                <a:lnTo>
                  <a:pt x="4201" y="649"/>
                </a:lnTo>
                <a:lnTo>
                  <a:pt x="4201" y="649"/>
                </a:lnTo>
                <a:lnTo>
                  <a:pt x="4218" y="667"/>
                </a:lnTo>
                <a:lnTo>
                  <a:pt x="4235" y="685"/>
                </a:lnTo>
                <a:lnTo>
                  <a:pt x="4235" y="686"/>
                </a:lnTo>
                <a:lnTo>
                  <a:pt x="4236" y="686"/>
                </a:lnTo>
                <a:lnTo>
                  <a:pt x="4251" y="703"/>
                </a:lnTo>
                <a:lnTo>
                  <a:pt x="4268" y="723"/>
                </a:lnTo>
                <a:lnTo>
                  <a:pt x="4269" y="723"/>
                </a:lnTo>
                <a:lnTo>
                  <a:pt x="4269" y="724"/>
                </a:lnTo>
                <a:lnTo>
                  <a:pt x="4284" y="740"/>
                </a:lnTo>
                <a:lnTo>
                  <a:pt x="4301" y="761"/>
                </a:lnTo>
                <a:lnTo>
                  <a:pt x="4301" y="761"/>
                </a:lnTo>
                <a:lnTo>
                  <a:pt x="4302" y="762"/>
                </a:lnTo>
                <a:lnTo>
                  <a:pt x="4315" y="779"/>
                </a:lnTo>
                <a:lnTo>
                  <a:pt x="4332" y="800"/>
                </a:lnTo>
                <a:lnTo>
                  <a:pt x="4333" y="801"/>
                </a:lnTo>
                <a:lnTo>
                  <a:pt x="4333" y="801"/>
                </a:lnTo>
                <a:lnTo>
                  <a:pt x="4346" y="817"/>
                </a:lnTo>
                <a:lnTo>
                  <a:pt x="4363" y="840"/>
                </a:lnTo>
                <a:lnTo>
                  <a:pt x="4363" y="841"/>
                </a:lnTo>
                <a:lnTo>
                  <a:pt x="4364" y="841"/>
                </a:lnTo>
                <a:lnTo>
                  <a:pt x="4376" y="857"/>
                </a:lnTo>
                <a:lnTo>
                  <a:pt x="4392" y="880"/>
                </a:lnTo>
                <a:lnTo>
                  <a:pt x="4393" y="881"/>
                </a:lnTo>
                <a:lnTo>
                  <a:pt x="4393" y="882"/>
                </a:lnTo>
                <a:lnTo>
                  <a:pt x="4404" y="897"/>
                </a:lnTo>
                <a:lnTo>
                  <a:pt x="4421" y="922"/>
                </a:lnTo>
                <a:lnTo>
                  <a:pt x="4422" y="923"/>
                </a:lnTo>
                <a:lnTo>
                  <a:pt x="4422" y="923"/>
                </a:lnTo>
                <a:lnTo>
                  <a:pt x="4432" y="938"/>
                </a:lnTo>
                <a:lnTo>
                  <a:pt x="4449" y="964"/>
                </a:lnTo>
                <a:lnTo>
                  <a:pt x="4449" y="965"/>
                </a:lnTo>
                <a:lnTo>
                  <a:pt x="4450" y="965"/>
                </a:lnTo>
                <a:lnTo>
                  <a:pt x="4459" y="980"/>
                </a:lnTo>
                <a:lnTo>
                  <a:pt x="4476" y="1007"/>
                </a:lnTo>
                <a:lnTo>
                  <a:pt x="4476" y="1007"/>
                </a:lnTo>
                <a:lnTo>
                  <a:pt x="4476" y="1008"/>
                </a:lnTo>
                <a:lnTo>
                  <a:pt x="4485" y="1022"/>
                </a:lnTo>
                <a:lnTo>
                  <a:pt x="4501" y="1050"/>
                </a:lnTo>
                <a:lnTo>
                  <a:pt x="4502" y="1051"/>
                </a:lnTo>
                <a:lnTo>
                  <a:pt x="4502" y="1051"/>
                </a:lnTo>
                <a:lnTo>
                  <a:pt x="4510" y="1065"/>
                </a:lnTo>
                <a:lnTo>
                  <a:pt x="4526" y="1095"/>
                </a:lnTo>
                <a:lnTo>
                  <a:pt x="4526" y="1095"/>
                </a:lnTo>
                <a:lnTo>
                  <a:pt x="4527" y="1095"/>
                </a:lnTo>
                <a:lnTo>
                  <a:pt x="4534" y="1109"/>
                </a:lnTo>
                <a:cubicBezTo>
                  <a:pt x="4691" y="1402"/>
                  <a:pt x="4779" y="1737"/>
                  <a:pt x="4779" y="2093"/>
                </a:cubicBezTo>
                <a:lnTo>
                  <a:pt x="4779" y="2094"/>
                </a:lnTo>
                <a:lnTo>
                  <a:pt x="4779" y="2094"/>
                </a:lnTo>
                <a:lnTo>
                  <a:pt x="4778" y="2140"/>
                </a:lnTo>
                <a:cubicBezTo>
                  <a:pt x="4768" y="2627"/>
                  <a:pt x="4590" y="3073"/>
                  <a:pt x="4301" y="3424"/>
                </a:cubicBezTo>
                <a:lnTo>
                  <a:pt x="4301" y="3424"/>
                </a:lnTo>
                <a:lnTo>
                  <a:pt x="2775" y="3424"/>
                </a:lnTo>
                <a:lnTo>
                  <a:pt x="2789" y="3423"/>
                </a:lnTo>
                <a:cubicBezTo>
                  <a:pt x="3478" y="3371"/>
                  <a:pt x="4021" y="2795"/>
                  <a:pt x="4021" y="2093"/>
                </a:cubicBezTo>
                <a:cubicBezTo>
                  <a:pt x="4021" y="1897"/>
                  <a:pt x="3979" y="1711"/>
                  <a:pt x="3903" y="1543"/>
                </a:cubicBezTo>
                <a:lnTo>
                  <a:pt x="3890" y="1514"/>
                </a:lnTo>
                <a:lnTo>
                  <a:pt x="3889" y="1513"/>
                </a:lnTo>
                <a:lnTo>
                  <a:pt x="3875" y="1486"/>
                </a:lnTo>
                <a:lnTo>
                  <a:pt x="3874" y="1484"/>
                </a:lnTo>
                <a:lnTo>
                  <a:pt x="3860" y="1457"/>
                </a:lnTo>
                <a:lnTo>
                  <a:pt x="3859" y="1455"/>
                </a:lnTo>
                <a:lnTo>
                  <a:pt x="3845" y="1429"/>
                </a:lnTo>
                <a:lnTo>
                  <a:pt x="3843" y="1426"/>
                </a:lnTo>
                <a:lnTo>
                  <a:pt x="3829" y="1402"/>
                </a:lnTo>
                <a:lnTo>
                  <a:pt x="3826" y="1398"/>
                </a:lnTo>
                <a:lnTo>
                  <a:pt x="3812" y="1375"/>
                </a:lnTo>
                <a:lnTo>
                  <a:pt x="3809" y="1370"/>
                </a:lnTo>
                <a:lnTo>
                  <a:pt x="3794" y="1348"/>
                </a:lnTo>
                <a:lnTo>
                  <a:pt x="3791" y="1343"/>
                </a:lnTo>
                <a:lnTo>
                  <a:pt x="3776" y="1322"/>
                </a:lnTo>
                <a:lnTo>
                  <a:pt x="3772" y="1317"/>
                </a:lnTo>
                <a:lnTo>
                  <a:pt x="3758" y="1297"/>
                </a:lnTo>
                <a:lnTo>
                  <a:pt x="3753" y="1291"/>
                </a:lnTo>
                <a:lnTo>
                  <a:pt x="3738" y="1271"/>
                </a:lnTo>
                <a:lnTo>
                  <a:pt x="3734" y="1265"/>
                </a:lnTo>
                <a:lnTo>
                  <a:pt x="3719" y="1247"/>
                </a:lnTo>
                <a:lnTo>
                  <a:pt x="3713" y="1240"/>
                </a:lnTo>
                <a:lnTo>
                  <a:pt x="3698" y="1222"/>
                </a:lnTo>
                <a:lnTo>
                  <a:pt x="3692" y="1216"/>
                </a:lnTo>
                <a:lnTo>
                  <a:pt x="3677" y="1198"/>
                </a:lnTo>
                <a:lnTo>
                  <a:pt x="3671" y="1192"/>
                </a:lnTo>
                <a:lnTo>
                  <a:pt x="3656" y="1175"/>
                </a:lnTo>
                <a:lnTo>
                  <a:pt x="3649" y="1168"/>
                </a:lnTo>
                <a:lnTo>
                  <a:pt x="3633" y="1152"/>
                </a:lnTo>
                <a:lnTo>
                  <a:pt x="3627" y="1146"/>
                </a:lnTo>
                <a:lnTo>
                  <a:pt x="3611" y="1130"/>
                </a:lnTo>
                <a:lnTo>
                  <a:pt x="3604" y="1124"/>
                </a:lnTo>
                <a:lnTo>
                  <a:pt x="3587" y="1108"/>
                </a:lnTo>
                <a:lnTo>
                  <a:pt x="3581" y="1102"/>
                </a:lnTo>
                <a:lnTo>
                  <a:pt x="3564" y="1087"/>
                </a:lnTo>
                <a:lnTo>
                  <a:pt x="3557" y="1081"/>
                </a:lnTo>
                <a:lnTo>
                  <a:pt x="3539" y="1066"/>
                </a:lnTo>
                <a:lnTo>
                  <a:pt x="3533" y="1060"/>
                </a:lnTo>
                <a:lnTo>
                  <a:pt x="3514" y="1046"/>
                </a:lnTo>
                <a:lnTo>
                  <a:pt x="3508" y="1041"/>
                </a:lnTo>
                <a:lnTo>
                  <a:pt x="3489" y="1026"/>
                </a:lnTo>
                <a:lnTo>
                  <a:pt x="3483" y="1021"/>
                </a:lnTo>
                <a:lnTo>
                  <a:pt x="3463" y="1007"/>
                </a:lnTo>
                <a:lnTo>
                  <a:pt x="3457" y="1003"/>
                </a:lnTo>
                <a:lnTo>
                  <a:pt x="3436" y="988"/>
                </a:lnTo>
                <a:lnTo>
                  <a:pt x="3431" y="985"/>
                </a:lnTo>
                <a:lnTo>
                  <a:pt x="3409" y="970"/>
                </a:lnTo>
                <a:lnTo>
                  <a:pt x="3404" y="967"/>
                </a:lnTo>
                <a:lnTo>
                  <a:pt x="3381" y="953"/>
                </a:lnTo>
                <a:lnTo>
                  <a:pt x="3377" y="951"/>
                </a:lnTo>
                <a:lnTo>
                  <a:pt x="3352" y="936"/>
                </a:lnTo>
                <a:lnTo>
                  <a:pt x="3350" y="934"/>
                </a:lnTo>
                <a:lnTo>
                  <a:pt x="3323" y="919"/>
                </a:lnTo>
                <a:lnTo>
                  <a:pt x="3322" y="919"/>
                </a:lnTo>
                <a:lnTo>
                  <a:pt x="3294" y="904"/>
                </a:lnTo>
                <a:cubicBezTo>
                  <a:pt x="3121" y="816"/>
                  <a:pt x="2927" y="764"/>
                  <a:pt x="2721" y="758"/>
                </a:cubicBezTo>
                <a:lnTo>
                  <a:pt x="2688" y="758"/>
                </a:lnTo>
                <a:lnTo>
                  <a:pt x="2685" y="758"/>
                </a:lnTo>
                <a:lnTo>
                  <a:pt x="2664" y="758"/>
                </a:lnTo>
                <a:lnTo>
                  <a:pt x="2648" y="759"/>
                </a:lnTo>
                <a:cubicBezTo>
                  <a:pt x="2637" y="759"/>
                  <a:pt x="2626" y="760"/>
                  <a:pt x="2614" y="760"/>
                </a:cubicBezTo>
                <a:lnTo>
                  <a:pt x="2606" y="760"/>
                </a:lnTo>
                <a:lnTo>
                  <a:pt x="2584" y="762"/>
                </a:lnTo>
                <a:lnTo>
                  <a:pt x="2582" y="762"/>
                </a:lnTo>
                <a:lnTo>
                  <a:pt x="1071" y="762"/>
                </a:lnTo>
                <a:lnTo>
                  <a:pt x="1072" y="761"/>
                </a:lnTo>
                <a:lnTo>
                  <a:pt x="1072" y="761"/>
                </a:lnTo>
                <a:lnTo>
                  <a:pt x="326" y="761"/>
                </a:lnTo>
                <a:lnTo>
                  <a:pt x="326" y="758"/>
                </a:lnTo>
                <a:lnTo>
                  <a:pt x="325" y="758"/>
                </a:lnTo>
                <a:cubicBezTo>
                  <a:pt x="324" y="757"/>
                  <a:pt x="323" y="756"/>
                  <a:pt x="322" y="755"/>
                </a:cubicBezTo>
                <a:lnTo>
                  <a:pt x="8" y="406"/>
                </a:lnTo>
                <a:cubicBezTo>
                  <a:pt x="5" y="403"/>
                  <a:pt x="3" y="399"/>
                  <a:pt x="2" y="395"/>
                </a:cubicBezTo>
                <a:cubicBezTo>
                  <a:pt x="-2" y="381"/>
                  <a:pt x="0" y="362"/>
                  <a:pt x="8" y="354"/>
                </a:cubicBezTo>
                <a:lnTo>
                  <a:pt x="322" y="5"/>
                </a:lnTo>
                <a:cubicBezTo>
                  <a:pt x="323" y="4"/>
                  <a:pt x="324" y="3"/>
                  <a:pt x="325" y="2"/>
                </a:cubicBezTo>
                <a:lnTo>
                  <a:pt x="326" y="2"/>
                </a:lnTo>
                <a:lnTo>
                  <a:pt x="326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90000"/>
                  <a:alpha val="100000"/>
                </a:schemeClr>
              </a:gs>
              <a:gs pos="100000">
                <a:schemeClr val="accent1">
                  <a:lumMod val="80000"/>
                  <a:lumOff val="20000"/>
                  <a:alpha val="100000"/>
                </a:schemeClr>
              </a:gs>
            </a:gsLst>
            <a:lin ang="10800000" scaled="0"/>
          </a:gradFill>
          <a:ln w="127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12" name="任意多边形 11"/>
          <p:cNvSpPr/>
          <p:nvPr>
            <p:custDataLst>
              <p:tags r:id="rId2"/>
            </p:custDataLst>
          </p:nvPr>
        </p:nvSpPr>
        <p:spPr>
          <a:xfrm rot="18000000">
            <a:off x="4500245" y="3355658"/>
            <a:ext cx="2736396" cy="1960671"/>
          </a:xfrm>
          <a:custGeom>
            <a:avLst/>
            <a:gdLst>
              <a:gd name="adj" fmla="val 18112"/>
              <a:gd name="a" fmla="pin 0 adj 50000"/>
              <a:gd name="dr" fmla="*/ ss a 100000"/>
              <a:gd name="iwd2" fmla="+- wd2 0 dr"/>
              <a:gd name="ihd2" fmla="+- hd2 0 dr"/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779" h="3424">
                <a:moveTo>
                  <a:pt x="326" y="0"/>
                </a:moveTo>
                <a:lnTo>
                  <a:pt x="2687" y="0"/>
                </a:lnTo>
                <a:lnTo>
                  <a:pt x="2701" y="0"/>
                </a:lnTo>
                <a:lnTo>
                  <a:pt x="2716" y="0"/>
                </a:lnTo>
                <a:lnTo>
                  <a:pt x="2741" y="1"/>
                </a:lnTo>
                <a:cubicBezTo>
                  <a:pt x="2848" y="3"/>
                  <a:pt x="2954" y="14"/>
                  <a:pt x="3057" y="33"/>
                </a:cubicBezTo>
                <a:lnTo>
                  <a:pt x="3099" y="41"/>
                </a:lnTo>
                <a:lnTo>
                  <a:pt x="3103" y="42"/>
                </a:lnTo>
                <a:lnTo>
                  <a:pt x="3104" y="42"/>
                </a:lnTo>
                <a:lnTo>
                  <a:pt x="3108" y="43"/>
                </a:lnTo>
                <a:lnTo>
                  <a:pt x="3139" y="49"/>
                </a:lnTo>
                <a:lnTo>
                  <a:pt x="3153" y="52"/>
                </a:lnTo>
                <a:lnTo>
                  <a:pt x="3155" y="53"/>
                </a:lnTo>
                <a:lnTo>
                  <a:pt x="3159" y="54"/>
                </a:lnTo>
                <a:lnTo>
                  <a:pt x="3182" y="59"/>
                </a:lnTo>
                <a:lnTo>
                  <a:pt x="3203" y="64"/>
                </a:lnTo>
                <a:lnTo>
                  <a:pt x="3206" y="65"/>
                </a:lnTo>
                <a:lnTo>
                  <a:pt x="3209" y="66"/>
                </a:lnTo>
                <a:lnTo>
                  <a:pt x="3226" y="70"/>
                </a:lnTo>
                <a:lnTo>
                  <a:pt x="3252" y="77"/>
                </a:lnTo>
                <a:lnTo>
                  <a:pt x="3257" y="79"/>
                </a:lnTo>
                <a:lnTo>
                  <a:pt x="3259" y="79"/>
                </a:lnTo>
                <a:lnTo>
                  <a:pt x="3271" y="83"/>
                </a:lnTo>
                <a:lnTo>
                  <a:pt x="3301" y="92"/>
                </a:lnTo>
                <a:lnTo>
                  <a:pt x="3307" y="94"/>
                </a:lnTo>
                <a:lnTo>
                  <a:pt x="3309" y="94"/>
                </a:lnTo>
                <a:lnTo>
                  <a:pt x="3317" y="97"/>
                </a:lnTo>
                <a:lnTo>
                  <a:pt x="3349" y="107"/>
                </a:lnTo>
                <a:lnTo>
                  <a:pt x="3356" y="110"/>
                </a:lnTo>
                <a:lnTo>
                  <a:pt x="3358" y="110"/>
                </a:lnTo>
                <a:lnTo>
                  <a:pt x="3363" y="112"/>
                </a:lnTo>
                <a:lnTo>
                  <a:pt x="3397" y="123"/>
                </a:lnTo>
                <a:lnTo>
                  <a:pt x="3405" y="127"/>
                </a:lnTo>
                <a:lnTo>
                  <a:pt x="3406" y="127"/>
                </a:lnTo>
                <a:lnTo>
                  <a:pt x="3409" y="128"/>
                </a:lnTo>
                <a:lnTo>
                  <a:pt x="3444" y="141"/>
                </a:lnTo>
                <a:lnTo>
                  <a:pt x="3453" y="145"/>
                </a:lnTo>
                <a:lnTo>
                  <a:pt x="3454" y="145"/>
                </a:lnTo>
                <a:lnTo>
                  <a:pt x="3455" y="146"/>
                </a:lnTo>
                <a:lnTo>
                  <a:pt x="3490" y="160"/>
                </a:lnTo>
                <a:lnTo>
                  <a:pt x="3501" y="164"/>
                </a:lnTo>
                <a:lnTo>
                  <a:pt x="3501" y="164"/>
                </a:lnTo>
                <a:lnTo>
                  <a:pt x="3501" y="165"/>
                </a:lnTo>
                <a:lnTo>
                  <a:pt x="3536" y="180"/>
                </a:lnTo>
                <a:cubicBezTo>
                  <a:pt x="3765" y="281"/>
                  <a:pt x="3972" y="423"/>
                  <a:pt x="4149" y="596"/>
                </a:cubicBezTo>
                <a:lnTo>
                  <a:pt x="4166" y="613"/>
                </a:lnTo>
                <a:lnTo>
                  <a:pt x="4166" y="613"/>
                </a:lnTo>
                <a:lnTo>
                  <a:pt x="4166" y="613"/>
                </a:lnTo>
                <a:lnTo>
                  <a:pt x="4184" y="631"/>
                </a:lnTo>
                <a:lnTo>
                  <a:pt x="4201" y="649"/>
                </a:lnTo>
                <a:lnTo>
                  <a:pt x="4201" y="649"/>
                </a:lnTo>
                <a:lnTo>
                  <a:pt x="4201" y="649"/>
                </a:lnTo>
                <a:lnTo>
                  <a:pt x="4218" y="667"/>
                </a:lnTo>
                <a:lnTo>
                  <a:pt x="4235" y="685"/>
                </a:lnTo>
                <a:lnTo>
                  <a:pt x="4235" y="686"/>
                </a:lnTo>
                <a:lnTo>
                  <a:pt x="4236" y="686"/>
                </a:lnTo>
                <a:lnTo>
                  <a:pt x="4251" y="703"/>
                </a:lnTo>
                <a:lnTo>
                  <a:pt x="4268" y="723"/>
                </a:lnTo>
                <a:lnTo>
                  <a:pt x="4269" y="723"/>
                </a:lnTo>
                <a:lnTo>
                  <a:pt x="4269" y="724"/>
                </a:lnTo>
                <a:lnTo>
                  <a:pt x="4284" y="740"/>
                </a:lnTo>
                <a:lnTo>
                  <a:pt x="4301" y="761"/>
                </a:lnTo>
                <a:lnTo>
                  <a:pt x="4301" y="761"/>
                </a:lnTo>
                <a:lnTo>
                  <a:pt x="4302" y="762"/>
                </a:lnTo>
                <a:lnTo>
                  <a:pt x="4315" y="779"/>
                </a:lnTo>
                <a:lnTo>
                  <a:pt x="4332" y="800"/>
                </a:lnTo>
                <a:lnTo>
                  <a:pt x="4333" y="801"/>
                </a:lnTo>
                <a:lnTo>
                  <a:pt x="4333" y="801"/>
                </a:lnTo>
                <a:lnTo>
                  <a:pt x="4346" y="817"/>
                </a:lnTo>
                <a:lnTo>
                  <a:pt x="4363" y="840"/>
                </a:lnTo>
                <a:lnTo>
                  <a:pt x="4363" y="841"/>
                </a:lnTo>
                <a:lnTo>
                  <a:pt x="4364" y="841"/>
                </a:lnTo>
                <a:lnTo>
                  <a:pt x="4376" y="857"/>
                </a:lnTo>
                <a:lnTo>
                  <a:pt x="4392" y="880"/>
                </a:lnTo>
                <a:lnTo>
                  <a:pt x="4393" y="881"/>
                </a:lnTo>
                <a:lnTo>
                  <a:pt x="4393" y="882"/>
                </a:lnTo>
                <a:lnTo>
                  <a:pt x="4404" y="897"/>
                </a:lnTo>
                <a:lnTo>
                  <a:pt x="4421" y="922"/>
                </a:lnTo>
                <a:lnTo>
                  <a:pt x="4422" y="923"/>
                </a:lnTo>
                <a:lnTo>
                  <a:pt x="4422" y="923"/>
                </a:lnTo>
                <a:lnTo>
                  <a:pt x="4432" y="938"/>
                </a:lnTo>
                <a:lnTo>
                  <a:pt x="4449" y="964"/>
                </a:lnTo>
                <a:lnTo>
                  <a:pt x="4449" y="965"/>
                </a:lnTo>
                <a:lnTo>
                  <a:pt x="4450" y="965"/>
                </a:lnTo>
                <a:lnTo>
                  <a:pt x="4459" y="980"/>
                </a:lnTo>
                <a:lnTo>
                  <a:pt x="4476" y="1007"/>
                </a:lnTo>
                <a:lnTo>
                  <a:pt x="4476" y="1007"/>
                </a:lnTo>
                <a:lnTo>
                  <a:pt x="4476" y="1008"/>
                </a:lnTo>
                <a:lnTo>
                  <a:pt x="4485" y="1022"/>
                </a:lnTo>
                <a:lnTo>
                  <a:pt x="4501" y="1050"/>
                </a:lnTo>
                <a:lnTo>
                  <a:pt x="4502" y="1051"/>
                </a:lnTo>
                <a:lnTo>
                  <a:pt x="4502" y="1051"/>
                </a:lnTo>
                <a:lnTo>
                  <a:pt x="4510" y="1065"/>
                </a:lnTo>
                <a:lnTo>
                  <a:pt x="4526" y="1095"/>
                </a:lnTo>
                <a:lnTo>
                  <a:pt x="4526" y="1095"/>
                </a:lnTo>
                <a:lnTo>
                  <a:pt x="4527" y="1095"/>
                </a:lnTo>
                <a:lnTo>
                  <a:pt x="4534" y="1109"/>
                </a:lnTo>
                <a:cubicBezTo>
                  <a:pt x="4691" y="1402"/>
                  <a:pt x="4779" y="1737"/>
                  <a:pt x="4779" y="2093"/>
                </a:cubicBezTo>
                <a:lnTo>
                  <a:pt x="4779" y="2094"/>
                </a:lnTo>
                <a:lnTo>
                  <a:pt x="4779" y="2094"/>
                </a:lnTo>
                <a:lnTo>
                  <a:pt x="4778" y="2140"/>
                </a:lnTo>
                <a:cubicBezTo>
                  <a:pt x="4768" y="2627"/>
                  <a:pt x="4590" y="3073"/>
                  <a:pt x="4301" y="3424"/>
                </a:cubicBezTo>
                <a:lnTo>
                  <a:pt x="4301" y="3424"/>
                </a:lnTo>
                <a:lnTo>
                  <a:pt x="2775" y="3424"/>
                </a:lnTo>
                <a:lnTo>
                  <a:pt x="2789" y="3423"/>
                </a:lnTo>
                <a:cubicBezTo>
                  <a:pt x="3478" y="3371"/>
                  <a:pt x="4021" y="2795"/>
                  <a:pt x="4021" y="2093"/>
                </a:cubicBezTo>
                <a:cubicBezTo>
                  <a:pt x="4021" y="1897"/>
                  <a:pt x="3979" y="1711"/>
                  <a:pt x="3903" y="1543"/>
                </a:cubicBezTo>
                <a:lnTo>
                  <a:pt x="3890" y="1514"/>
                </a:lnTo>
                <a:lnTo>
                  <a:pt x="3889" y="1513"/>
                </a:lnTo>
                <a:lnTo>
                  <a:pt x="3875" y="1486"/>
                </a:lnTo>
                <a:lnTo>
                  <a:pt x="3874" y="1484"/>
                </a:lnTo>
                <a:lnTo>
                  <a:pt x="3860" y="1457"/>
                </a:lnTo>
                <a:lnTo>
                  <a:pt x="3859" y="1455"/>
                </a:lnTo>
                <a:lnTo>
                  <a:pt x="3845" y="1429"/>
                </a:lnTo>
                <a:lnTo>
                  <a:pt x="3843" y="1426"/>
                </a:lnTo>
                <a:lnTo>
                  <a:pt x="3829" y="1402"/>
                </a:lnTo>
                <a:lnTo>
                  <a:pt x="3826" y="1398"/>
                </a:lnTo>
                <a:lnTo>
                  <a:pt x="3812" y="1375"/>
                </a:lnTo>
                <a:lnTo>
                  <a:pt x="3809" y="1370"/>
                </a:lnTo>
                <a:lnTo>
                  <a:pt x="3794" y="1348"/>
                </a:lnTo>
                <a:lnTo>
                  <a:pt x="3791" y="1343"/>
                </a:lnTo>
                <a:lnTo>
                  <a:pt x="3776" y="1322"/>
                </a:lnTo>
                <a:lnTo>
                  <a:pt x="3772" y="1317"/>
                </a:lnTo>
                <a:lnTo>
                  <a:pt x="3758" y="1297"/>
                </a:lnTo>
                <a:lnTo>
                  <a:pt x="3753" y="1291"/>
                </a:lnTo>
                <a:lnTo>
                  <a:pt x="3738" y="1271"/>
                </a:lnTo>
                <a:lnTo>
                  <a:pt x="3734" y="1265"/>
                </a:lnTo>
                <a:lnTo>
                  <a:pt x="3719" y="1247"/>
                </a:lnTo>
                <a:lnTo>
                  <a:pt x="3713" y="1240"/>
                </a:lnTo>
                <a:lnTo>
                  <a:pt x="3698" y="1222"/>
                </a:lnTo>
                <a:lnTo>
                  <a:pt x="3692" y="1216"/>
                </a:lnTo>
                <a:lnTo>
                  <a:pt x="3677" y="1198"/>
                </a:lnTo>
                <a:lnTo>
                  <a:pt x="3671" y="1192"/>
                </a:lnTo>
                <a:lnTo>
                  <a:pt x="3656" y="1175"/>
                </a:lnTo>
                <a:lnTo>
                  <a:pt x="3649" y="1168"/>
                </a:lnTo>
                <a:lnTo>
                  <a:pt x="3633" y="1152"/>
                </a:lnTo>
                <a:lnTo>
                  <a:pt x="3627" y="1146"/>
                </a:lnTo>
                <a:lnTo>
                  <a:pt x="3611" y="1130"/>
                </a:lnTo>
                <a:lnTo>
                  <a:pt x="3604" y="1124"/>
                </a:lnTo>
                <a:lnTo>
                  <a:pt x="3587" y="1108"/>
                </a:lnTo>
                <a:lnTo>
                  <a:pt x="3581" y="1102"/>
                </a:lnTo>
                <a:lnTo>
                  <a:pt x="3564" y="1087"/>
                </a:lnTo>
                <a:lnTo>
                  <a:pt x="3557" y="1081"/>
                </a:lnTo>
                <a:lnTo>
                  <a:pt x="3539" y="1066"/>
                </a:lnTo>
                <a:lnTo>
                  <a:pt x="3533" y="1060"/>
                </a:lnTo>
                <a:lnTo>
                  <a:pt x="3514" y="1046"/>
                </a:lnTo>
                <a:lnTo>
                  <a:pt x="3508" y="1041"/>
                </a:lnTo>
                <a:lnTo>
                  <a:pt x="3489" y="1026"/>
                </a:lnTo>
                <a:lnTo>
                  <a:pt x="3483" y="1021"/>
                </a:lnTo>
                <a:lnTo>
                  <a:pt x="3463" y="1007"/>
                </a:lnTo>
                <a:lnTo>
                  <a:pt x="3457" y="1003"/>
                </a:lnTo>
                <a:lnTo>
                  <a:pt x="3436" y="988"/>
                </a:lnTo>
                <a:lnTo>
                  <a:pt x="3431" y="985"/>
                </a:lnTo>
                <a:lnTo>
                  <a:pt x="3409" y="970"/>
                </a:lnTo>
                <a:lnTo>
                  <a:pt x="3404" y="967"/>
                </a:lnTo>
                <a:lnTo>
                  <a:pt x="3381" y="953"/>
                </a:lnTo>
                <a:lnTo>
                  <a:pt x="3377" y="951"/>
                </a:lnTo>
                <a:lnTo>
                  <a:pt x="3352" y="936"/>
                </a:lnTo>
                <a:lnTo>
                  <a:pt x="3350" y="934"/>
                </a:lnTo>
                <a:lnTo>
                  <a:pt x="3323" y="919"/>
                </a:lnTo>
                <a:lnTo>
                  <a:pt x="3322" y="919"/>
                </a:lnTo>
                <a:lnTo>
                  <a:pt x="3294" y="904"/>
                </a:lnTo>
                <a:cubicBezTo>
                  <a:pt x="3121" y="816"/>
                  <a:pt x="2927" y="764"/>
                  <a:pt x="2721" y="758"/>
                </a:cubicBezTo>
                <a:lnTo>
                  <a:pt x="2688" y="758"/>
                </a:lnTo>
                <a:lnTo>
                  <a:pt x="2685" y="758"/>
                </a:lnTo>
                <a:lnTo>
                  <a:pt x="2664" y="758"/>
                </a:lnTo>
                <a:lnTo>
                  <a:pt x="2648" y="759"/>
                </a:lnTo>
                <a:cubicBezTo>
                  <a:pt x="2637" y="759"/>
                  <a:pt x="2626" y="760"/>
                  <a:pt x="2614" y="760"/>
                </a:cubicBezTo>
                <a:lnTo>
                  <a:pt x="2606" y="760"/>
                </a:lnTo>
                <a:lnTo>
                  <a:pt x="2584" y="762"/>
                </a:lnTo>
                <a:lnTo>
                  <a:pt x="2582" y="762"/>
                </a:lnTo>
                <a:lnTo>
                  <a:pt x="1071" y="762"/>
                </a:lnTo>
                <a:lnTo>
                  <a:pt x="1072" y="761"/>
                </a:lnTo>
                <a:lnTo>
                  <a:pt x="1072" y="761"/>
                </a:lnTo>
                <a:lnTo>
                  <a:pt x="326" y="761"/>
                </a:lnTo>
                <a:lnTo>
                  <a:pt x="326" y="758"/>
                </a:lnTo>
                <a:lnTo>
                  <a:pt x="325" y="758"/>
                </a:lnTo>
                <a:cubicBezTo>
                  <a:pt x="324" y="757"/>
                  <a:pt x="323" y="756"/>
                  <a:pt x="322" y="755"/>
                </a:cubicBezTo>
                <a:lnTo>
                  <a:pt x="8" y="406"/>
                </a:lnTo>
                <a:cubicBezTo>
                  <a:pt x="5" y="403"/>
                  <a:pt x="3" y="399"/>
                  <a:pt x="2" y="395"/>
                </a:cubicBezTo>
                <a:cubicBezTo>
                  <a:pt x="-2" y="381"/>
                  <a:pt x="0" y="362"/>
                  <a:pt x="8" y="354"/>
                </a:cubicBezTo>
                <a:lnTo>
                  <a:pt x="322" y="5"/>
                </a:lnTo>
                <a:cubicBezTo>
                  <a:pt x="323" y="4"/>
                  <a:pt x="324" y="3"/>
                  <a:pt x="325" y="2"/>
                </a:cubicBezTo>
                <a:lnTo>
                  <a:pt x="326" y="2"/>
                </a:lnTo>
                <a:lnTo>
                  <a:pt x="326" y="0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90000"/>
                  <a:alpha val="100000"/>
                </a:schemeClr>
              </a:gs>
              <a:gs pos="100000">
                <a:schemeClr val="accent2">
                  <a:lumMod val="80000"/>
                  <a:lumOff val="20000"/>
                  <a:alpha val="100000"/>
                </a:schemeClr>
              </a:gs>
            </a:gsLst>
            <a:lin ang="10800000" scaled="0"/>
          </a:gradFill>
          <a:ln w="1270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13" name="任意多边形: 形状 29"/>
          <p:cNvSpPr/>
          <p:nvPr>
            <p:custDataLst>
              <p:tags r:id="rId3"/>
            </p:custDataLst>
          </p:nvPr>
        </p:nvSpPr>
        <p:spPr>
          <a:xfrm rot="3600000">
            <a:off x="4897755" y="3024823"/>
            <a:ext cx="2659883" cy="1960671"/>
          </a:xfrm>
          <a:custGeom>
            <a:avLst/>
            <a:gdLst>
              <a:gd name="connsiteX0" fmla="*/ 2461793 w 2659883"/>
              <a:gd name="connsiteY0" fmla="*/ 1960671 h 1960671"/>
              <a:gd name="connsiteX1" fmla="*/ 2464149 w 2659883"/>
              <a:gd name="connsiteY1" fmla="*/ 1957940 h 1960671"/>
              <a:gd name="connsiteX2" fmla="*/ 2477277 w 2659883"/>
              <a:gd name="connsiteY2" fmla="*/ 1939725 h 1960671"/>
              <a:gd name="connsiteX3" fmla="*/ 2462699 w 2659883"/>
              <a:gd name="connsiteY3" fmla="*/ 1960671 h 1960671"/>
              <a:gd name="connsiteX4" fmla="*/ 4581 w 2659883"/>
              <a:gd name="connsiteY4" fmla="*/ 202710 h 1960671"/>
              <a:gd name="connsiteX5" fmla="*/ 184373 w 2659883"/>
              <a:gd name="connsiteY5" fmla="*/ 2863 h 1960671"/>
              <a:gd name="connsiteX6" fmla="*/ 186091 w 2659883"/>
              <a:gd name="connsiteY6" fmla="*/ 1145 h 1960671"/>
              <a:gd name="connsiteX7" fmla="*/ 186664 w 2659883"/>
              <a:gd name="connsiteY7" fmla="*/ 1145 h 1960671"/>
              <a:gd name="connsiteX8" fmla="*/ 186664 w 2659883"/>
              <a:gd name="connsiteY8" fmla="*/ 0 h 1960671"/>
              <a:gd name="connsiteX9" fmla="*/ 1538543 w 2659883"/>
              <a:gd name="connsiteY9" fmla="*/ 0 h 1960671"/>
              <a:gd name="connsiteX10" fmla="*/ 1546559 w 2659883"/>
              <a:gd name="connsiteY10" fmla="*/ 0 h 1960671"/>
              <a:gd name="connsiteX11" fmla="*/ 1555148 w 2659883"/>
              <a:gd name="connsiteY11" fmla="*/ 0 h 1960671"/>
              <a:gd name="connsiteX12" fmla="*/ 1569463 w 2659883"/>
              <a:gd name="connsiteY12" fmla="*/ 573 h 1960671"/>
              <a:gd name="connsiteX13" fmla="*/ 1750400 w 2659883"/>
              <a:gd name="connsiteY13" fmla="*/ 18897 h 1960671"/>
              <a:gd name="connsiteX14" fmla="*/ 1774449 w 2659883"/>
              <a:gd name="connsiteY14" fmla="*/ 23478 h 1960671"/>
              <a:gd name="connsiteX15" fmla="*/ 1776739 w 2659883"/>
              <a:gd name="connsiteY15" fmla="*/ 24050 h 1960671"/>
              <a:gd name="connsiteX16" fmla="*/ 1777312 w 2659883"/>
              <a:gd name="connsiteY16" fmla="*/ 24050 h 1960671"/>
              <a:gd name="connsiteX17" fmla="*/ 1779602 w 2659883"/>
              <a:gd name="connsiteY17" fmla="*/ 24623 h 1960671"/>
              <a:gd name="connsiteX18" fmla="*/ 1797353 w 2659883"/>
              <a:gd name="connsiteY18" fmla="*/ 28059 h 1960671"/>
              <a:gd name="connsiteX19" fmla="*/ 1805369 w 2659883"/>
              <a:gd name="connsiteY19" fmla="*/ 29777 h 1960671"/>
              <a:gd name="connsiteX20" fmla="*/ 1806514 w 2659883"/>
              <a:gd name="connsiteY20" fmla="*/ 30349 h 1960671"/>
              <a:gd name="connsiteX21" fmla="*/ 1808804 w 2659883"/>
              <a:gd name="connsiteY21" fmla="*/ 30922 h 1960671"/>
              <a:gd name="connsiteX22" fmla="*/ 1821974 w 2659883"/>
              <a:gd name="connsiteY22" fmla="*/ 33785 h 1960671"/>
              <a:gd name="connsiteX23" fmla="*/ 1833998 w 2659883"/>
              <a:gd name="connsiteY23" fmla="*/ 36648 h 1960671"/>
              <a:gd name="connsiteX24" fmla="*/ 1835716 w 2659883"/>
              <a:gd name="connsiteY24" fmla="*/ 37221 h 1960671"/>
              <a:gd name="connsiteX25" fmla="*/ 1837434 w 2659883"/>
              <a:gd name="connsiteY25" fmla="*/ 37793 h 1960671"/>
              <a:gd name="connsiteX26" fmla="*/ 1847168 w 2659883"/>
              <a:gd name="connsiteY26" fmla="*/ 40084 h 1960671"/>
              <a:gd name="connsiteX27" fmla="*/ 1862055 w 2659883"/>
              <a:gd name="connsiteY27" fmla="*/ 44092 h 1960671"/>
              <a:gd name="connsiteX28" fmla="*/ 1864918 w 2659883"/>
              <a:gd name="connsiteY28" fmla="*/ 45238 h 1960671"/>
              <a:gd name="connsiteX29" fmla="*/ 1866063 w 2659883"/>
              <a:gd name="connsiteY29" fmla="*/ 45238 h 1960671"/>
              <a:gd name="connsiteX30" fmla="*/ 1872934 w 2659883"/>
              <a:gd name="connsiteY30" fmla="*/ 47528 h 1960671"/>
              <a:gd name="connsiteX31" fmla="*/ 1890112 w 2659883"/>
              <a:gd name="connsiteY31" fmla="*/ 52682 h 1960671"/>
              <a:gd name="connsiteX32" fmla="*/ 1893547 w 2659883"/>
              <a:gd name="connsiteY32" fmla="*/ 53827 h 1960671"/>
              <a:gd name="connsiteX33" fmla="*/ 1894692 w 2659883"/>
              <a:gd name="connsiteY33" fmla="*/ 53827 h 1960671"/>
              <a:gd name="connsiteX34" fmla="*/ 1899273 w 2659883"/>
              <a:gd name="connsiteY34" fmla="*/ 55545 h 1960671"/>
              <a:gd name="connsiteX35" fmla="*/ 1917596 w 2659883"/>
              <a:gd name="connsiteY35" fmla="*/ 61271 h 1960671"/>
              <a:gd name="connsiteX36" fmla="*/ 1921604 w 2659883"/>
              <a:gd name="connsiteY36" fmla="*/ 62989 h 1960671"/>
              <a:gd name="connsiteX37" fmla="*/ 1922749 w 2659883"/>
              <a:gd name="connsiteY37" fmla="*/ 62989 h 1960671"/>
              <a:gd name="connsiteX38" fmla="*/ 1925612 w 2659883"/>
              <a:gd name="connsiteY38" fmla="*/ 64134 h 1960671"/>
              <a:gd name="connsiteX39" fmla="*/ 1945080 w 2659883"/>
              <a:gd name="connsiteY39" fmla="*/ 70433 h 1960671"/>
              <a:gd name="connsiteX40" fmla="*/ 1949661 w 2659883"/>
              <a:gd name="connsiteY40" fmla="*/ 72724 h 1960671"/>
              <a:gd name="connsiteX41" fmla="*/ 1950233 w 2659883"/>
              <a:gd name="connsiteY41" fmla="*/ 72724 h 1960671"/>
              <a:gd name="connsiteX42" fmla="*/ 1951951 w 2659883"/>
              <a:gd name="connsiteY42" fmla="*/ 73296 h 1960671"/>
              <a:gd name="connsiteX43" fmla="*/ 1971992 w 2659883"/>
              <a:gd name="connsiteY43" fmla="*/ 80740 h 1960671"/>
              <a:gd name="connsiteX44" fmla="*/ 1977145 w 2659883"/>
              <a:gd name="connsiteY44" fmla="*/ 83031 h 1960671"/>
              <a:gd name="connsiteX45" fmla="*/ 1977718 w 2659883"/>
              <a:gd name="connsiteY45" fmla="*/ 83031 h 1960671"/>
              <a:gd name="connsiteX46" fmla="*/ 1978290 w 2659883"/>
              <a:gd name="connsiteY46" fmla="*/ 83603 h 1960671"/>
              <a:gd name="connsiteX47" fmla="*/ 1998331 w 2659883"/>
              <a:gd name="connsiteY47" fmla="*/ 91620 h 1960671"/>
              <a:gd name="connsiteX48" fmla="*/ 2004629 w 2659883"/>
              <a:gd name="connsiteY48" fmla="*/ 93911 h 1960671"/>
              <a:gd name="connsiteX49" fmla="*/ 2004629 w 2659883"/>
              <a:gd name="connsiteY49" fmla="*/ 94483 h 1960671"/>
              <a:gd name="connsiteX50" fmla="*/ 2024670 w 2659883"/>
              <a:gd name="connsiteY50" fmla="*/ 103073 h 1960671"/>
              <a:gd name="connsiteX51" fmla="*/ 2375666 w 2659883"/>
              <a:gd name="connsiteY51" fmla="*/ 341285 h 1960671"/>
              <a:gd name="connsiteX52" fmla="*/ 2385400 w 2659883"/>
              <a:gd name="connsiteY52" fmla="*/ 351020 h 1960671"/>
              <a:gd name="connsiteX53" fmla="*/ 2395707 w 2659883"/>
              <a:gd name="connsiteY53" fmla="*/ 361327 h 1960671"/>
              <a:gd name="connsiteX54" fmla="*/ 2405441 w 2659883"/>
              <a:gd name="connsiteY54" fmla="*/ 371634 h 1960671"/>
              <a:gd name="connsiteX55" fmla="*/ 2415174 w 2659883"/>
              <a:gd name="connsiteY55" fmla="*/ 381942 h 1960671"/>
              <a:gd name="connsiteX56" fmla="*/ 2424908 w 2659883"/>
              <a:gd name="connsiteY56" fmla="*/ 392249 h 1960671"/>
              <a:gd name="connsiteX57" fmla="*/ 2424908 w 2659883"/>
              <a:gd name="connsiteY57" fmla="*/ 392821 h 1960671"/>
              <a:gd name="connsiteX58" fmla="*/ 2425481 w 2659883"/>
              <a:gd name="connsiteY58" fmla="*/ 392821 h 1960671"/>
              <a:gd name="connsiteX59" fmla="*/ 2434070 w 2659883"/>
              <a:gd name="connsiteY59" fmla="*/ 402556 h 1960671"/>
              <a:gd name="connsiteX60" fmla="*/ 2443804 w 2659883"/>
              <a:gd name="connsiteY60" fmla="*/ 414009 h 1960671"/>
              <a:gd name="connsiteX61" fmla="*/ 2444376 w 2659883"/>
              <a:gd name="connsiteY61" fmla="*/ 414009 h 1960671"/>
              <a:gd name="connsiteX62" fmla="*/ 2444376 w 2659883"/>
              <a:gd name="connsiteY62" fmla="*/ 414581 h 1960671"/>
              <a:gd name="connsiteX63" fmla="*/ 2452965 w 2659883"/>
              <a:gd name="connsiteY63" fmla="*/ 423743 h 1960671"/>
              <a:gd name="connsiteX64" fmla="*/ 2462699 w 2659883"/>
              <a:gd name="connsiteY64" fmla="*/ 435768 h 1960671"/>
              <a:gd name="connsiteX65" fmla="*/ 2463272 w 2659883"/>
              <a:gd name="connsiteY65" fmla="*/ 436341 h 1960671"/>
              <a:gd name="connsiteX66" fmla="*/ 2470715 w 2659883"/>
              <a:gd name="connsiteY66" fmla="*/ 446076 h 1960671"/>
              <a:gd name="connsiteX67" fmla="*/ 2480449 w 2659883"/>
              <a:gd name="connsiteY67" fmla="*/ 458101 h 1960671"/>
              <a:gd name="connsiteX68" fmla="*/ 2481022 w 2659883"/>
              <a:gd name="connsiteY68" fmla="*/ 458673 h 1960671"/>
              <a:gd name="connsiteX69" fmla="*/ 2488465 w 2659883"/>
              <a:gd name="connsiteY69" fmla="*/ 467835 h 1960671"/>
              <a:gd name="connsiteX70" fmla="*/ 2498199 w 2659883"/>
              <a:gd name="connsiteY70" fmla="*/ 481006 h 1960671"/>
              <a:gd name="connsiteX71" fmla="*/ 2498199 w 2659883"/>
              <a:gd name="connsiteY71" fmla="*/ 481579 h 1960671"/>
              <a:gd name="connsiteX72" fmla="*/ 2498772 w 2659883"/>
              <a:gd name="connsiteY72" fmla="*/ 481579 h 1960671"/>
              <a:gd name="connsiteX73" fmla="*/ 2505643 w 2659883"/>
              <a:gd name="connsiteY73" fmla="*/ 490741 h 1960671"/>
              <a:gd name="connsiteX74" fmla="*/ 2514805 w 2659883"/>
              <a:gd name="connsiteY74" fmla="*/ 503911 h 1960671"/>
              <a:gd name="connsiteX75" fmla="*/ 2515377 w 2659883"/>
              <a:gd name="connsiteY75" fmla="*/ 504484 h 1960671"/>
              <a:gd name="connsiteX76" fmla="*/ 2515377 w 2659883"/>
              <a:gd name="connsiteY76" fmla="*/ 505056 h 1960671"/>
              <a:gd name="connsiteX77" fmla="*/ 2521676 w 2659883"/>
              <a:gd name="connsiteY77" fmla="*/ 513646 h 1960671"/>
              <a:gd name="connsiteX78" fmla="*/ 2531410 w 2659883"/>
              <a:gd name="connsiteY78" fmla="*/ 527961 h 1960671"/>
              <a:gd name="connsiteX79" fmla="*/ 2531982 w 2659883"/>
              <a:gd name="connsiteY79" fmla="*/ 528534 h 1960671"/>
              <a:gd name="connsiteX80" fmla="*/ 2537708 w 2659883"/>
              <a:gd name="connsiteY80" fmla="*/ 537123 h 1960671"/>
              <a:gd name="connsiteX81" fmla="*/ 2547442 w 2659883"/>
              <a:gd name="connsiteY81" fmla="*/ 552012 h 1960671"/>
              <a:gd name="connsiteX82" fmla="*/ 2547442 w 2659883"/>
              <a:gd name="connsiteY82" fmla="*/ 552584 h 1960671"/>
              <a:gd name="connsiteX83" fmla="*/ 2548015 w 2659883"/>
              <a:gd name="connsiteY83" fmla="*/ 552584 h 1960671"/>
              <a:gd name="connsiteX84" fmla="*/ 2553168 w 2659883"/>
              <a:gd name="connsiteY84" fmla="*/ 561174 h 1960671"/>
              <a:gd name="connsiteX85" fmla="*/ 2562902 w 2659883"/>
              <a:gd name="connsiteY85" fmla="*/ 576634 h 1960671"/>
              <a:gd name="connsiteX86" fmla="*/ 2562902 w 2659883"/>
              <a:gd name="connsiteY86" fmla="*/ 577207 h 1960671"/>
              <a:gd name="connsiteX87" fmla="*/ 2568055 w 2659883"/>
              <a:gd name="connsiteY87" fmla="*/ 585224 h 1960671"/>
              <a:gd name="connsiteX88" fmla="*/ 2577217 w 2659883"/>
              <a:gd name="connsiteY88" fmla="*/ 601257 h 1960671"/>
              <a:gd name="connsiteX89" fmla="*/ 2577789 w 2659883"/>
              <a:gd name="connsiteY89" fmla="*/ 601830 h 1960671"/>
              <a:gd name="connsiteX90" fmla="*/ 2582370 w 2659883"/>
              <a:gd name="connsiteY90" fmla="*/ 609847 h 1960671"/>
              <a:gd name="connsiteX91" fmla="*/ 2591531 w 2659883"/>
              <a:gd name="connsiteY91" fmla="*/ 627025 h 1960671"/>
              <a:gd name="connsiteX92" fmla="*/ 2592104 w 2659883"/>
              <a:gd name="connsiteY92" fmla="*/ 627025 h 1960671"/>
              <a:gd name="connsiteX93" fmla="*/ 2596112 w 2659883"/>
              <a:gd name="connsiteY93" fmla="*/ 635042 h 1960671"/>
              <a:gd name="connsiteX94" fmla="*/ 2655956 w 2659883"/>
              <a:gd name="connsiteY94" fmla="*/ 765198 h 1960671"/>
              <a:gd name="connsiteX95" fmla="*/ 2659883 w 2659883"/>
              <a:gd name="connsiteY95" fmla="*/ 777517 h 1960671"/>
              <a:gd name="connsiteX96" fmla="*/ 2207129 w 2659883"/>
              <a:gd name="connsiteY96" fmla="*/ 1561711 h 1960671"/>
              <a:gd name="connsiteX97" fmla="*/ 2247630 w 2659883"/>
              <a:gd name="connsiteY97" fmla="*/ 1482904 h 1960671"/>
              <a:gd name="connsiteX98" fmla="*/ 2302375 w 2659883"/>
              <a:gd name="connsiteY98" fmla="*/ 1198506 h 1960671"/>
              <a:gd name="connsiteX99" fmla="*/ 2234809 w 2659883"/>
              <a:gd name="connsiteY99" fmla="*/ 883562 h 1960671"/>
              <a:gd name="connsiteX100" fmla="*/ 2227366 w 2659883"/>
              <a:gd name="connsiteY100" fmla="*/ 866956 h 1960671"/>
              <a:gd name="connsiteX101" fmla="*/ 2226793 w 2659883"/>
              <a:gd name="connsiteY101" fmla="*/ 866383 h 1960671"/>
              <a:gd name="connsiteX102" fmla="*/ 2218777 w 2659883"/>
              <a:gd name="connsiteY102" fmla="*/ 850922 h 1960671"/>
              <a:gd name="connsiteX103" fmla="*/ 2218204 w 2659883"/>
              <a:gd name="connsiteY103" fmla="*/ 849777 h 1960671"/>
              <a:gd name="connsiteX104" fmla="*/ 2210188 w 2659883"/>
              <a:gd name="connsiteY104" fmla="*/ 834316 h 1960671"/>
              <a:gd name="connsiteX105" fmla="*/ 2209616 w 2659883"/>
              <a:gd name="connsiteY105" fmla="*/ 833171 h 1960671"/>
              <a:gd name="connsiteX106" fmla="*/ 2201599 w 2659883"/>
              <a:gd name="connsiteY106" fmla="*/ 818283 h 1960671"/>
              <a:gd name="connsiteX107" fmla="*/ 2200454 w 2659883"/>
              <a:gd name="connsiteY107" fmla="*/ 816565 h 1960671"/>
              <a:gd name="connsiteX108" fmla="*/ 2192438 w 2659883"/>
              <a:gd name="connsiteY108" fmla="*/ 802822 h 1960671"/>
              <a:gd name="connsiteX109" fmla="*/ 2190720 w 2659883"/>
              <a:gd name="connsiteY109" fmla="*/ 800531 h 1960671"/>
              <a:gd name="connsiteX110" fmla="*/ 2182704 w 2659883"/>
              <a:gd name="connsiteY110" fmla="*/ 787361 h 1960671"/>
              <a:gd name="connsiteX111" fmla="*/ 2180986 w 2659883"/>
              <a:gd name="connsiteY111" fmla="*/ 784498 h 1960671"/>
              <a:gd name="connsiteX112" fmla="*/ 2172397 w 2659883"/>
              <a:gd name="connsiteY112" fmla="*/ 771900 h 1960671"/>
              <a:gd name="connsiteX113" fmla="*/ 2170680 w 2659883"/>
              <a:gd name="connsiteY113" fmla="*/ 769037 h 1960671"/>
              <a:gd name="connsiteX114" fmla="*/ 2162091 w 2659883"/>
              <a:gd name="connsiteY114" fmla="*/ 757012 h 1960671"/>
              <a:gd name="connsiteX115" fmla="*/ 2159800 w 2659883"/>
              <a:gd name="connsiteY115" fmla="*/ 754148 h 1960671"/>
              <a:gd name="connsiteX116" fmla="*/ 2151784 w 2659883"/>
              <a:gd name="connsiteY116" fmla="*/ 742696 h 1960671"/>
              <a:gd name="connsiteX117" fmla="*/ 2148921 w 2659883"/>
              <a:gd name="connsiteY117" fmla="*/ 739260 h 1960671"/>
              <a:gd name="connsiteX118" fmla="*/ 2140332 w 2659883"/>
              <a:gd name="connsiteY118" fmla="*/ 727808 h 1960671"/>
              <a:gd name="connsiteX119" fmla="*/ 2138042 w 2659883"/>
              <a:gd name="connsiteY119" fmla="*/ 724372 h 1960671"/>
              <a:gd name="connsiteX120" fmla="*/ 2129453 w 2659883"/>
              <a:gd name="connsiteY120" fmla="*/ 714065 h 1960671"/>
              <a:gd name="connsiteX121" fmla="*/ 2126018 w 2659883"/>
              <a:gd name="connsiteY121" fmla="*/ 710056 h 1960671"/>
              <a:gd name="connsiteX122" fmla="*/ 2117429 w 2659883"/>
              <a:gd name="connsiteY122" fmla="*/ 699749 h 1960671"/>
              <a:gd name="connsiteX123" fmla="*/ 2113993 w 2659883"/>
              <a:gd name="connsiteY123" fmla="*/ 696313 h 1960671"/>
              <a:gd name="connsiteX124" fmla="*/ 2105405 w 2659883"/>
              <a:gd name="connsiteY124" fmla="*/ 686006 h 1960671"/>
              <a:gd name="connsiteX125" fmla="*/ 2101969 w 2659883"/>
              <a:gd name="connsiteY125" fmla="*/ 682570 h 1960671"/>
              <a:gd name="connsiteX126" fmla="*/ 2093380 w 2659883"/>
              <a:gd name="connsiteY126" fmla="*/ 672836 h 1960671"/>
              <a:gd name="connsiteX127" fmla="*/ 2089372 w 2659883"/>
              <a:gd name="connsiteY127" fmla="*/ 668827 h 1960671"/>
              <a:gd name="connsiteX128" fmla="*/ 2080211 w 2659883"/>
              <a:gd name="connsiteY128" fmla="*/ 659665 h 1960671"/>
              <a:gd name="connsiteX129" fmla="*/ 2076775 w 2659883"/>
              <a:gd name="connsiteY129" fmla="*/ 656229 h 1960671"/>
              <a:gd name="connsiteX130" fmla="*/ 2067614 w 2659883"/>
              <a:gd name="connsiteY130" fmla="*/ 647067 h 1960671"/>
              <a:gd name="connsiteX131" fmla="*/ 2063606 w 2659883"/>
              <a:gd name="connsiteY131" fmla="*/ 643632 h 1960671"/>
              <a:gd name="connsiteX132" fmla="*/ 2053872 w 2659883"/>
              <a:gd name="connsiteY132" fmla="*/ 634470 h 1960671"/>
              <a:gd name="connsiteX133" fmla="*/ 2050436 w 2659883"/>
              <a:gd name="connsiteY133" fmla="*/ 631034 h 1960671"/>
              <a:gd name="connsiteX134" fmla="*/ 2040702 w 2659883"/>
              <a:gd name="connsiteY134" fmla="*/ 622444 h 1960671"/>
              <a:gd name="connsiteX135" fmla="*/ 2036694 w 2659883"/>
              <a:gd name="connsiteY135" fmla="*/ 619009 h 1960671"/>
              <a:gd name="connsiteX136" fmla="*/ 2026388 w 2659883"/>
              <a:gd name="connsiteY136" fmla="*/ 610419 h 1960671"/>
              <a:gd name="connsiteX137" fmla="*/ 2022952 w 2659883"/>
              <a:gd name="connsiteY137" fmla="*/ 606984 h 1960671"/>
              <a:gd name="connsiteX138" fmla="*/ 2012073 w 2659883"/>
              <a:gd name="connsiteY138" fmla="*/ 598967 h 1960671"/>
              <a:gd name="connsiteX139" fmla="*/ 2008637 w 2659883"/>
              <a:gd name="connsiteY139" fmla="*/ 596104 h 1960671"/>
              <a:gd name="connsiteX140" fmla="*/ 1997758 w 2659883"/>
              <a:gd name="connsiteY140" fmla="*/ 587514 h 1960671"/>
              <a:gd name="connsiteX141" fmla="*/ 1994323 w 2659883"/>
              <a:gd name="connsiteY141" fmla="*/ 584651 h 1960671"/>
              <a:gd name="connsiteX142" fmla="*/ 1982871 w 2659883"/>
              <a:gd name="connsiteY142" fmla="*/ 576634 h 1960671"/>
              <a:gd name="connsiteX143" fmla="*/ 1979435 w 2659883"/>
              <a:gd name="connsiteY143" fmla="*/ 574344 h 1960671"/>
              <a:gd name="connsiteX144" fmla="*/ 1967411 w 2659883"/>
              <a:gd name="connsiteY144" fmla="*/ 565755 h 1960671"/>
              <a:gd name="connsiteX145" fmla="*/ 1964548 w 2659883"/>
              <a:gd name="connsiteY145" fmla="*/ 564037 h 1960671"/>
              <a:gd name="connsiteX146" fmla="*/ 1951951 w 2659883"/>
              <a:gd name="connsiteY146" fmla="*/ 555447 h 1960671"/>
              <a:gd name="connsiteX147" fmla="*/ 1949088 w 2659883"/>
              <a:gd name="connsiteY147" fmla="*/ 553729 h 1960671"/>
              <a:gd name="connsiteX148" fmla="*/ 1935919 w 2659883"/>
              <a:gd name="connsiteY148" fmla="*/ 545713 h 1960671"/>
              <a:gd name="connsiteX149" fmla="*/ 1933628 w 2659883"/>
              <a:gd name="connsiteY149" fmla="*/ 544567 h 1960671"/>
              <a:gd name="connsiteX150" fmla="*/ 1919314 w 2659883"/>
              <a:gd name="connsiteY150" fmla="*/ 535978 h 1960671"/>
              <a:gd name="connsiteX151" fmla="*/ 1918169 w 2659883"/>
              <a:gd name="connsiteY151" fmla="*/ 534833 h 1960671"/>
              <a:gd name="connsiteX152" fmla="*/ 1902709 w 2659883"/>
              <a:gd name="connsiteY152" fmla="*/ 526243 h 1960671"/>
              <a:gd name="connsiteX153" fmla="*/ 1902136 w 2659883"/>
              <a:gd name="connsiteY153" fmla="*/ 526243 h 1960671"/>
              <a:gd name="connsiteX154" fmla="*/ 1886104 w 2659883"/>
              <a:gd name="connsiteY154" fmla="*/ 517654 h 1960671"/>
              <a:gd name="connsiteX155" fmla="*/ 1558011 w 2659883"/>
              <a:gd name="connsiteY155" fmla="*/ 434051 h 1960671"/>
              <a:gd name="connsiteX156" fmla="*/ 1539116 w 2659883"/>
              <a:gd name="connsiteY156" fmla="*/ 434051 h 1960671"/>
              <a:gd name="connsiteX157" fmla="*/ 1537398 w 2659883"/>
              <a:gd name="connsiteY157" fmla="*/ 434051 h 1960671"/>
              <a:gd name="connsiteX158" fmla="*/ 1525373 w 2659883"/>
              <a:gd name="connsiteY158" fmla="*/ 434051 h 1960671"/>
              <a:gd name="connsiteX159" fmla="*/ 1516212 w 2659883"/>
              <a:gd name="connsiteY159" fmla="*/ 434623 h 1960671"/>
              <a:gd name="connsiteX160" fmla="*/ 1496744 w 2659883"/>
              <a:gd name="connsiteY160" fmla="*/ 435196 h 1960671"/>
              <a:gd name="connsiteX161" fmla="*/ 1492163 w 2659883"/>
              <a:gd name="connsiteY161" fmla="*/ 435196 h 1960671"/>
              <a:gd name="connsiteX162" fmla="*/ 1479566 w 2659883"/>
              <a:gd name="connsiteY162" fmla="*/ 436341 h 1960671"/>
              <a:gd name="connsiteX163" fmla="*/ 1478421 w 2659883"/>
              <a:gd name="connsiteY163" fmla="*/ 436341 h 1960671"/>
              <a:gd name="connsiteX164" fmla="*/ 613242 w 2659883"/>
              <a:gd name="connsiteY164" fmla="*/ 436341 h 1960671"/>
              <a:gd name="connsiteX165" fmla="*/ 613814 w 2659883"/>
              <a:gd name="connsiteY165" fmla="*/ 435768 h 1960671"/>
              <a:gd name="connsiteX166" fmla="*/ 186664 w 2659883"/>
              <a:gd name="connsiteY166" fmla="*/ 435768 h 1960671"/>
              <a:gd name="connsiteX167" fmla="*/ 186664 w 2659883"/>
              <a:gd name="connsiteY167" fmla="*/ 434051 h 1960671"/>
              <a:gd name="connsiteX168" fmla="*/ 186091 w 2659883"/>
              <a:gd name="connsiteY168" fmla="*/ 434051 h 1960671"/>
              <a:gd name="connsiteX169" fmla="*/ 184373 w 2659883"/>
              <a:gd name="connsiteY169" fmla="*/ 432333 h 1960671"/>
              <a:gd name="connsiteX170" fmla="*/ 4581 w 2659883"/>
              <a:gd name="connsiteY170" fmla="*/ 232486 h 1960671"/>
              <a:gd name="connsiteX171" fmla="*/ 1145 w 2659883"/>
              <a:gd name="connsiteY171" fmla="*/ 226187 h 1960671"/>
              <a:gd name="connsiteX172" fmla="*/ 4581 w 2659883"/>
              <a:gd name="connsiteY172" fmla="*/ 202710 h 196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2659883" h="1960671">
                <a:moveTo>
                  <a:pt x="2461793" y="1960671"/>
                </a:moveTo>
                <a:lnTo>
                  <a:pt x="2464149" y="1957940"/>
                </a:lnTo>
                <a:lnTo>
                  <a:pt x="2477277" y="1939725"/>
                </a:lnTo>
                <a:lnTo>
                  <a:pt x="2462699" y="1960671"/>
                </a:lnTo>
                <a:close/>
                <a:moveTo>
                  <a:pt x="4581" y="202710"/>
                </a:moveTo>
                <a:lnTo>
                  <a:pt x="184373" y="2863"/>
                </a:lnTo>
                <a:cubicBezTo>
                  <a:pt x="184946" y="2291"/>
                  <a:pt x="185519" y="1718"/>
                  <a:pt x="186091" y="1145"/>
                </a:cubicBezTo>
                <a:lnTo>
                  <a:pt x="186664" y="1145"/>
                </a:lnTo>
                <a:lnTo>
                  <a:pt x="186664" y="0"/>
                </a:lnTo>
                <a:lnTo>
                  <a:pt x="1538543" y="0"/>
                </a:lnTo>
                <a:lnTo>
                  <a:pt x="1546559" y="0"/>
                </a:lnTo>
                <a:lnTo>
                  <a:pt x="1555148" y="0"/>
                </a:lnTo>
                <a:lnTo>
                  <a:pt x="1569463" y="573"/>
                </a:lnTo>
                <a:cubicBezTo>
                  <a:pt x="1630730" y="1718"/>
                  <a:pt x="1691424" y="8017"/>
                  <a:pt x="1750400" y="18897"/>
                </a:cubicBezTo>
                <a:lnTo>
                  <a:pt x="1774449" y="23478"/>
                </a:lnTo>
                <a:lnTo>
                  <a:pt x="1776739" y="24050"/>
                </a:lnTo>
                <a:lnTo>
                  <a:pt x="1777312" y="24050"/>
                </a:lnTo>
                <a:lnTo>
                  <a:pt x="1779602" y="24623"/>
                </a:lnTo>
                <a:lnTo>
                  <a:pt x="1797353" y="28059"/>
                </a:lnTo>
                <a:lnTo>
                  <a:pt x="1805369" y="29777"/>
                </a:lnTo>
                <a:lnTo>
                  <a:pt x="1806514" y="30349"/>
                </a:lnTo>
                <a:lnTo>
                  <a:pt x="1808804" y="30922"/>
                </a:lnTo>
                <a:lnTo>
                  <a:pt x="1821974" y="33785"/>
                </a:lnTo>
                <a:lnTo>
                  <a:pt x="1833998" y="36648"/>
                </a:lnTo>
                <a:lnTo>
                  <a:pt x="1835716" y="37221"/>
                </a:lnTo>
                <a:lnTo>
                  <a:pt x="1837434" y="37793"/>
                </a:lnTo>
                <a:lnTo>
                  <a:pt x="1847168" y="40084"/>
                </a:lnTo>
                <a:lnTo>
                  <a:pt x="1862055" y="44092"/>
                </a:lnTo>
                <a:lnTo>
                  <a:pt x="1864918" y="45238"/>
                </a:lnTo>
                <a:lnTo>
                  <a:pt x="1866063" y="45238"/>
                </a:lnTo>
                <a:lnTo>
                  <a:pt x="1872934" y="47528"/>
                </a:lnTo>
                <a:lnTo>
                  <a:pt x="1890112" y="52682"/>
                </a:lnTo>
                <a:lnTo>
                  <a:pt x="1893547" y="53827"/>
                </a:lnTo>
                <a:lnTo>
                  <a:pt x="1894692" y="53827"/>
                </a:lnTo>
                <a:lnTo>
                  <a:pt x="1899273" y="55545"/>
                </a:lnTo>
                <a:lnTo>
                  <a:pt x="1917596" y="61271"/>
                </a:lnTo>
                <a:lnTo>
                  <a:pt x="1921604" y="62989"/>
                </a:lnTo>
                <a:lnTo>
                  <a:pt x="1922749" y="62989"/>
                </a:lnTo>
                <a:lnTo>
                  <a:pt x="1925612" y="64134"/>
                </a:lnTo>
                <a:lnTo>
                  <a:pt x="1945080" y="70433"/>
                </a:lnTo>
                <a:lnTo>
                  <a:pt x="1949661" y="72724"/>
                </a:lnTo>
                <a:lnTo>
                  <a:pt x="1950233" y="72724"/>
                </a:lnTo>
                <a:lnTo>
                  <a:pt x="1951951" y="73296"/>
                </a:lnTo>
                <a:lnTo>
                  <a:pt x="1971992" y="80740"/>
                </a:lnTo>
                <a:lnTo>
                  <a:pt x="1977145" y="83031"/>
                </a:lnTo>
                <a:lnTo>
                  <a:pt x="1977718" y="83031"/>
                </a:lnTo>
                <a:lnTo>
                  <a:pt x="1978290" y="83603"/>
                </a:lnTo>
                <a:lnTo>
                  <a:pt x="1998331" y="91620"/>
                </a:lnTo>
                <a:lnTo>
                  <a:pt x="2004629" y="93911"/>
                </a:lnTo>
                <a:lnTo>
                  <a:pt x="2004629" y="94483"/>
                </a:lnTo>
                <a:lnTo>
                  <a:pt x="2024670" y="103073"/>
                </a:lnTo>
                <a:cubicBezTo>
                  <a:pt x="2155792" y="160908"/>
                  <a:pt x="2274318" y="242221"/>
                  <a:pt x="2375666" y="341285"/>
                </a:cubicBezTo>
                <a:lnTo>
                  <a:pt x="2385400" y="351020"/>
                </a:lnTo>
                <a:lnTo>
                  <a:pt x="2395707" y="361327"/>
                </a:lnTo>
                <a:lnTo>
                  <a:pt x="2405441" y="371634"/>
                </a:lnTo>
                <a:lnTo>
                  <a:pt x="2415174" y="381942"/>
                </a:lnTo>
                <a:lnTo>
                  <a:pt x="2424908" y="392249"/>
                </a:lnTo>
                <a:lnTo>
                  <a:pt x="2424908" y="392821"/>
                </a:lnTo>
                <a:lnTo>
                  <a:pt x="2425481" y="392821"/>
                </a:lnTo>
                <a:lnTo>
                  <a:pt x="2434070" y="402556"/>
                </a:lnTo>
                <a:lnTo>
                  <a:pt x="2443804" y="414009"/>
                </a:lnTo>
                <a:lnTo>
                  <a:pt x="2444376" y="414009"/>
                </a:lnTo>
                <a:lnTo>
                  <a:pt x="2444376" y="414581"/>
                </a:lnTo>
                <a:lnTo>
                  <a:pt x="2452965" y="423743"/>
                </a:lnTo>
                <a:lnTo>
                  <a:pt x="2462699" y="435768"/>
                </a:lnTo>
                <a:lnTo>
                  <a:pt x="2463272" y="436341"/>
                </a:lnTo>
                <a:lnTo>
                  <a:pt x="2470715" y="446076"/>
                </a:lnTo>
                <a:lnTo>
                  <a:pt x="2480449" y="458101"/>
                </a:lnTo>
                <a:lnTo>
                  <a:pt x="2481022" y="458673"/>
                </a:lnTo>
                <a:lnTo>
                  <a:pt x="2488465" y="467835"/>
                </a:lnTo>
                <a:lnTo>
                  <a:pt x="2498199" y="481006"/>
                </a:lnTo>
                <a:lnTo>
                  <a:pt x="2498199" y="481579"/>
                </a:lnTo>
                <a:lnTo>
                  <a:pt x="2498772" y="481579"/>
                </a:lnTo>
                <a:lnTo>
                  <a:pt x="2505643" y="490741"/>
                </a:lnTo>
                <a:lnTo>
                  <a:pt x="2514805" y="503911"/>
                </a:lnTo>
                <a:lnTo>
                  <a:pt x="2515377" y="504484"/>
                </a:lnTo>
                <a:lnTo>
                  <a:pt x="2515377" y="505056"/>
                </a:lnTo>
                <a:lnTo>
                  <a:pt x="2521676" y="513646"/>
                </a:lnTo>
                <a:lnTo>
                  <a:pt x="2531410" y="527961"/>
                </a:lnTo>
                <a:lnTo>
                  <a:pt x="2531982" y="528534"/>
                </a:lnTo>
                <a:lnTo>
                  <a:pt x="2537708" y="537123"/>
                </a:lnTo>
                <a:lnTo>
                  <a:pt x="2547442" y="552012"/>
                </a:lnTo>
                <a:lnTo>
                  <a:pt x="2547442" y="552584"/>
                </a:lnTo>
                <a:lnTo>
                  <a:pt x="2548015" y="552584"/>
                </a:lnTo>
                <a:lnTo>
                  <a:pt x="2553168" y="561174"/>
                </a:lnTo>
                <a:lnTo>
                  <a:pt x="2562902" y="576634"/>
                </a:lnTo>
                <a:lnTo>
                  <a:pt x="2562902" y="577207"/>
                </a:lnTo>
                <a:lnTo>
                  <a:pt x="2568055" y="585224"/>
                </a:lnTo>
                <a:lnTo>
                  <a:pt x="2577217" y="601257"/>
                </a:lnTo>
                <a:lnTo>
                  <a:pt x="2577789" y="601830"/>
                </a:lnTo>
                <a:lnTo>
                  <a:pt x="2582370" y="609847"/>
                </a:lnTo>
                <a:lnTo>
                  <a:pt x="2591531" y="627025"/>
                </a:lnTo>
                <a:lnTo>
                  <a:pt x="2592104" y="627025"/>
                </a:lnTo>
                <a:lnTo>
                  <a:pt x="2596112" y="635042"/>
                </a:lnTo>
                <a:cubicBezTo>
                  <a:pt x="2618586" y="676987"/>
                  <a:pt x="2638591" y="720435"/>
                  <a:pt x="2655956" y="765198"/>
                </a:cubicBezTo>
                <a:lnTo>
                  <a:pt x="2659883" y="777517"/>
                </a:lnTo>
                <a:lnTo>
                  <a:pt x="2207129" y="1561711"/>
                </a:lnTo>
                <a:lnTo>
                  <a:pt x="2247630" y="1482904"/>
                </a:lnTo>
                <a:cubicBezTo>
                  <a:pt x="2282943" y="1394988"/>
                  <a:pt x="2302375" y="1299002"/>
                  <a:pt x="2302375" y="1198506"/>
                </a:cubicBezTo>
                <a:cubicBezTo>
                  <a:pt x="2302375" y="1086271"/>
                  <a:pt x="2278326" y="979763"/>
                  <a:pt x="2234809" y="883562"/>
                </a:cubicBezTo>
                <a:lnTo>
                  <a:pt x="2227366" y="866956"/>
                </a:lnTo>
                <a:lnTo>
                  <a:pt x="2226793" y="866383"/>
                </a:lnTo>
                <a:lnTo>
                  <a:pt x="2218777" y="850922"/>
                </a:lnTo>
                <a:lnTo>
                  <a:pt x="2218204" y="849777"/>
                </a:lnTo>
                <a:lnTo>
                  <a:pt x="2210188" y="834316"/>
                </a:lnTo>
                <a:lnTo>
                  <a:pt x="2209616" y="833171"/>
                </a:lnTo>
                <a:lnTo>
                  <a:pt x="2201599" y="818283"/>
                </a:lnTo>
                <a:lnTo>
                  <a:pt x="2200454" y="816565"/>
                </a:lnTo>
                <a:lnTo>
                  <a:pt x="2192438" y="802822"/>
                </a:lnTo>
                <a:lnTo>
                  <a:pt x="2190720" y="800531"/>
                </a:lnTo>
                <a:lnTo>
                  <a:pt x="2182704" y="787361"/>
                </a:lnTo>
                <a:lnTo>
                  <a:pt x="2180986" y="784498"/>
                </a:lnTo>
                <a:lnTo>
                  <a:pt x="2172397" y="771900"/>
                </a:lnTo>
                <a:lnTo>
                  <a:pt x="2170680" y="769037"/>
                </a:lnTo>
                <a:lnTo>
                  <a:pt x="2162091" y="757012"/>
                </a:lnTo>
                <a:lnTo>
                  <a:pt x="2159800" y="754148"/>
                </a:lnTo>
                <a:lnTo>
                  <a:pt x="2151784" y="742696"/>
                </a:lnTo>
                <a:lnTo>
                  <a:pt x="2148921" y="739260"/>
                </a:lnTo>
                <a:lnTo>
                  <a:pt x="2140332" y="727808"/>
                </a:lnTo>
                <a:lnTo>
                  <a:pt x="2138042" y="724372"/>
                </a:lnTo>
                <a:lnTo>
                  <a:pt x="2129453" y="714065"/>
                </a:lnTo>
                <a:lnTo>
                  <a:pt x="2126018" y="710056"/>
                </a:lnTo>
                <a:lnTo>
                  <a:pt x="2117429" y="699749"/>
                </a:lnTo>
                <a:lnTo>
                  <a:pt x="2113993" y="696313"/>
                </a:lnTo>
                <a:lnTo>
                  <a:pt x="2105405" y="686006"/>
                </a:lnTo>
                <a:lnTo>
                  <a:pt x="2101969" y="682570"/>
                </a:lnTo>
                <a:lnTo>
                  <a:pt x="2093380" y="672836"/>
                </a:lnTo>
                <a:lnTo>
                  <a:pt x="2089372" y="668827"/>
                </a:lnTo>
                <a:lnTo>
                  <a:pt x="2080211" y="659665"/>
                </a:lnTo>
                <a:lnTo>
                  <a:pt x="2076775" y="656229"/>
                </a:lnTo>
                <a:lnTo>
                  <a:pt x="2067614" y="647067"/>
                </a:lnTo>
                <a:lnTo>
                  <a:pt x="2063606" y="643632"/>
                </a:lnTo>
                <a:lnTo>
                  <a:pt x="2053872" y="634470"/>
                </a:lnTo>
                <a:lnTo>
                  <a:pt x="2050436" y="631034"/>
                </a:lnTo>
                <a:lnTo>
                  <a:pt x="2040702" y="622444"/>
                </a:lnTo>
                <a:lnTo>
                  <a:pt x="2036694" y="619009"/>
                </a:lnTo>
                <a:lnTo>
                  <a:pt x="2026388" y="610419"/>
                </a:lnTo>
                <a:lnTo>
                  <a:pt x="2022952" y="606984"/>
                </a:lnTo>
                <a:lnTo>
                  <a:pt x="2012073" y="598967"/>
                </a:lnTo>
                <a:lnTo>
                  <a:pt x="2008637" y="596104"/>
                </a:lnTo>
                <a:lnTo>
                  <a:pt x="1997758" y="587514"/>
                </a:lnTo>
                <a:lnTo>
                  <a:pt x="1994323" y="584651"/>
                </a:lnTo>
                <a:lnTo>
                  <a:pt x="1982871" y="576634"/>
                </a:lnTo>
                <a:lnTo>
                  <a:pt x="1979435" y="574344"/>
                </a:lnTo>
                <a:lnTo>
                  <a:pt x="1967411" y="565755"/>
                </a:lnTo>
                <a:lnTo>
                  <a:pt x="1964548" y="564037"/>
                </a:lnTo>
                <a:lnTo>
                  <a:pt x="1951951" y="555447"/>
                </a:lnTo>
                <a:lnTo>
                  <a:pt x="1949088" y="553729"/>
                </a:lnTo>
                <a:lnTo>
                  <a:pt x="1935919" y="545713"/>
                </a:lnTo>
                <a:lnTo>
                  <a:pt x="1933628" y="544567"/>
                </a:lnTo>
                <a:lnTo>
                  <a:pt x="1919314" y="535978"/>
                </a:lnTo>
                <a:lnTo>
                  <a:pt x="1918169" y="534833"/>
                </a:lnTo>
                <a:lnTo>
                  <a:pt x="1902709" y="526243"/>
                </a:lnTo>
                <a:lnTo>
                  <a:pt x="1902136" y="526243"/>
                </a:lnTo>
                <a:lnTo>
                  <a:pt x="1886104" y="517654"/>
                </a:lnTo>
                <a:cubicBezTo>
                  <a:pt x="1787046" y="467263"/>
                  <a:pt x="1675964" y="437486"/>
                  <a:pt x="1558011" y="434051"/>
                </a:cubicBezTo>
                <a:lnTo>
                  <a:pt x="1539116" y="434051"/>
                </a:lnTo>
                <a:lnTo>
                  <a:pt x="1537398" y="434051"/>
                </a:lnTo>
                <a:lnTo>
                  <a:pt x="1525373" y="434051"/>
                </a:lnTo>
                <a:lnTo>
                  <a:pt x="1516212" y="434623"/>
                </a:lnTo>
                <a:cubicBezTo>
                  <a:pt x="1509914" y="434623"/>
                  <a:pt x="1503615" y="435196"/>
                  <a:pt x="1496744" y="435196"/>
                </a:cubicBezTo>
                <a:lnTo>
                  <a:pt x="1492163" y="435196"/>
                </a:lnTo>
                <a:lnTo>
                  <a:pt x="1479566" y="436341"/>
                </a:lnTo>
                <a:lnTo>
                  <a:pt x="1478421" y="436341"/>
                </a:lnTo>
                <a:lnTo>
                  <a:pt x="613242" y="436341"/>
                </a:lnTo>
                <a:lnTo>
                  <a:pt x="613814" y="435768"/>
                </a:lnTo>
                <a:lnTo>
                  <a:pt x="186664" y="435768"/>
                </a:lnTo>
                <a:lnTo>
                  <a:pt x="186664" y="434051"/>
                </a:lnTo>
                <a:lnTo>
                  <a:pt x="186091" y="434051"/>
                </a:lnTo>
                <a:cubicBezTo>
                  <a:pt x="185519" y="433478"/>
                  <a:pt x="184946" y="432905"/>
                  <a:pt x="184373" y="432333"/>
                </a:cubicBezTo>
                <a:lnTo>
                  <a:pt x="4581" y="232486"/>
                </a:lnTo>
                <a:cubicBezTo>
                  <a:pt x="2863" y="230768"/>
                  <a:pt x="1718" y="228478"/>
                  <a:pt x="1145" y="226187"/>
                </a:cubicBezTo>
                <a:cubicBezTo>
                  <a:pt x="-1145" y="218171"/>
                  <a:pt x="0" y="207291"/>
                  <a:pt x="4581" y="20271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90000"/>
                  <a:alpha val="100000"/>
                </a:schemeClr>
              </a:gs>
              <a:gs pos="100000">
                <a:schemeClr val="accent1">
                  <a:lumMod val="80000"/>
                  <a:lumOff val="20000"/>
                  <a:alpha val="100000"/>
                </a:schemeClr>
              </a:gs>
            </a:gsLst>
            <a:lin ang="13920000" scaled="0"/>
          </a:gradFill>
          <a:ln w="22225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4"/>
            </p:custDataLst>
          </p:nvPr>
        </p:nvSpPr>
        <p:spPr>
          <a:xfrm>
            <a:off x="5438775" y="3574733"/>
            <a:ext cx="1433759" cy="1425266"/>
          </a:xfrm>
          <a:prstGeom prst="rect">
            <a:avLst/>
          </a:prstGeom>
          <a:noFill/>
        </p:spPr>
        <p:txBody>
          <a:bodyPr wrap="square" tIns="323850" bIns="43200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tx1">
                    <a:lumMod val="100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+mn-ea"/>
              </a:rPr>
              <a:t>评价方式</a:t>
            </a:r>
            <a:endParaRPr lang="zh-CN" altLang="en-US" b="1" dirty="0">
              <a:solidFill>
                <a:schemeClr val="tx1">
                  <a:lumMod val="100000"/>
                </a:schemeClr>
              </a:solidFill>
              <a:latin typeface="方正公文小标宋" panose="02000500000000000000" charset="-122"/>
              <a:ea typeface="方正公文小标宋" panose="02000500000000000000" charset="-122"/>
              <a:cs typeface="+mn-ea"/>
            </a:endParaRPr>
          </a:p>
        </p:txBody>
      </p:sp>
      <p:sp>
        <p:nvSpPr>
          <p:cNvPr id="52" name="矩形 51"/>
          <p:cNvSpPr/>
          <p:nvPr>
            <p:custDataLst>
              <p:tags r:id="rId5"/>
            </p:custDataLst>
          </p:nvPr>
        </p:nvSpPr>
        <p:spPr>
          <a:xfrm>
            <a:off x="3447415" y="2021523"/>
            <a:ext cx="2457450" cy="63754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汉仪润圆-65简" panose="00020600040101010101" charset="-122"/>
                <a:ea typeface="汉仪润圆-65简" panose="00020600040101010101" charset="-122"/>
                <a:cs typeface="汉仪润圆-65简" panose="00020600040101010101" charset="-122"/>
              </a:rPr>
              <a:t>推动评价主体从</a:t>
            </a:r>
            <a:r>
              <a:rPr lang="en-US" altLang="zh-CN" sz="2400" b="1" dirty="0">
                <a:solidFill>
                  <a:schemeClr val="accent1"/>
                </a:solidFill>
                <a:latin typeface="汉仪润圆-65简" panose="00020600040101010101" charset="-122"/>
                <a:ea typeface="汉仪润圆-65简" panose="00020600040101010101" charset="-122"/>
                <a:cs typeface="汉仪润圆-65简" panose="00020600040101010101" charset="-122"/>
              </a:rPr>
              <a:t>“</a:t>
            </a:r>
            <a:r>
              <a:rPr lang="zh-CN" altLang="en-US" sz="2400" b="1" dirty="0">
                <a:solidFill>
                  <a:schemeClr val="accent1"/>
                </a:solidFill>
                <a:latin typeface="汉仪润圆-65简" panose="00020600040101010101" charset="-122"/>
                <a:ea typeface="汉仪润圆-65简" panose="00020600040101010101" charset="-122"/>
                <a:cs typeface="汉仪润圆-65简" panose="00020600040101010101" charset="-122"/>
              </a:rPr>
              <a:t>单向评判</a:t>
            </a:r>
            <a:r>
              <a:rPr lang="en-US" altLang="zh-CN" sz="2400" b="1" dirty="0">
                <a:solidFill>
                  <a:schemeClr val="accent1"/>
                </a:solidFill>
                <a:latin typeface="汉仪润圆-65简" panose="00020600040101010101" charset="-122"/>
                <a:ea typeface="汉仪润圆-65简" panose="00020600040101010101" charset="-122"/>
                <a:cs typeface="汉仪润圆-65简" panose="00020600040101010101" charset="-122"/>
              </a:rPr>
              <a:t>”</a:t>
            </a:r>
            <a:r>
              <a:rPr lang="zh-CN" altLang="en-US" sz="2400" b="1" dirty="0">
                <a:solidFill>
                  <a:schemeClr val="accent1"/>
                </a:solidFill>
                <a:latin typeface="汉仪润圆-65简" panose="00020600040101010101" charset="-122"/>
                <a:ea typeface="汉仪润圆-65简" panose="00020600040101010101" charset="-122"/>
                <a:cs typeface="汉仪润圆-65简" panose="00020600040101010101" charset="-122"/>
              </a:rPr>
              <a:t>走向</a:t>
            </a:r>
            <a:r>
              <a:rPr lang="en-US" altLang="zh-CN" sz="2400" b="1" dirty="0">
                <a:solidFill>
                  <a:schemeClr val="accent1"/>
                </a:solidFill>
                <a:latin typeface="汉仪润圆-65简" panose="00020600040101010101" charset="-122"/>
                <a:ea typeface="汉仪润圆-65简" panose="00020600040101010101" charset="-122"/>
                <a:cs typeface="汉仪润圆-65简" panose="00020600040101010101" charset="-122"/>
              </a:rPr>
              <a:t>“</a:t>
            </a:r>
            <a:r>
              <a:rPr lang="zh-CN" altLang="en-US" sz="2400" b="1" dirty="0">
                <a:solidFill>
                  <a:schemeClr val="accent1"/>
                </a:solidFill>
                <a:latin typeface="汉仪润圆-65简" panose="00020600040101010101" charset="-122"/>
                <a:ea typeface="汉仪润圆-65简" panose="00020600040101010101" charset="-122"/>
                <a:cs typeface="汉仪润圆-65简" panose="00020600040101010101" charset="-122"/>
              </a:rPr>
              <a:t>协同共建</a:t>
            </a:r>
            <a:r>
              <a:rPr lang="en-US" altLang="zh-CN" sz="2400" b="1" dirty="0">
                <a:solidFill>
                  <a:schemeClr val="accent1"/>
                </a:solidFill>
                <a:latin typeface="汉仪润圆-65简" panose="00020600040101010101" charset="-122"/>
                <a:ea typeface="汉仪润圆-65简" panose="00020600040101010101" charset="-122"/>
                <a:cs typeface="汉仪润圆-65简" panose="00020600040101010101" charset="-122"/>
              </a:rPr>
              <a:t>”</a:t>
            </a:r>
            <a:endParaRPr lang="zh-CN" altLang="en-US" sz="2400" b="1" dirty="0">
              <a:solidFill>
                <a:schemeClr val="accent1"/>
              </a:solidFill>
              <a:latin typeface="汉仪润圆-65简" panose="00020600040101010101" charset="-122"/>
              <a:ea typeface="汉仪润圆-65简" panose="00020600040101010101" charset="-122"/>
              <a:cs typeface="汉仪润圆-65简" panose="00020600040101010101" charset="-122"/>
            </a:endParaRPr>
          </a:p>
        </p:txBody>
      </p:sp>
      <p:sp>
        <p:nvSpPr>
          <p:cNvPr id="54" name="序号"/>
          <p:cNvSpPr/>
          <p:nvPr>
            <p:custDataLst>
              <p:tags r:id="rId6"/>
            </p:custDataLst>
          </p:nvPr>
        </p:nvSpPr>
        <p:spPr>
          <a:xfrm>
            <a:off x="7161530" y="5053013"/>
            <a:ext cx="429895" cy="429895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91440" tIns="64770" rIns="91440" bIns="4572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1400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5" name="序号"/>
          <p:cNvSpPr/>
          <p:nvPr>
            <p:custDataLst>
              <p:tags r:id="rId7"/>
            </p:custDataLst>
          </p:nvPr>
        </p:nvSpPr>
        <p:spPr>
          <a:xfrm>
            <a:off x="6167120" y="2525713"/>
            <a:ext cx="429895" cy="429895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91440" tIns="64770" rIns="91440" bIns="4572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14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6" name="序号"/>
          <p:cNvSpPr/>
          <p:nvPr>
            <p:custDataLst>
              <p:tags r:id="rId8"/>
            </p:custDataLst>
          </p:nvPr>
        </p:nvSpPr>
        <p:spPr>
          <a:xfrm>
            <a:off x="4461510" y="4668838"/>
            <a:ext cx="429895" cy="429895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91440" tIns="64770" rIns="91440" bIns="4572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4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14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7" name="矩形 56"/>
          <p:cNvSpPr/>
          <p:nvPr>
            <p:custDataLst>
              <p:tags r:id="rId9"/>
            </p:custDataLst>
          </p:nvPr>
        </p:nvSpPr>
        <p:spPr>
          <a:xfrm>
            <a:off x="1573530" y="4948873"/>
            <a:ext cx="2457450" cy="63754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汉仪润圆-65简" panose="00020600040101010101" charset="-122"/>
                <a:ea typeface="汉仪润圆-65简" panose="00020600040101010101" charset="-122"/>
                <a:cs typeface="汉仪润圆-65简" panose="00020600040101010101" charset="-122"/>
              </a:rPr>
              <a:t>强化评价结果的应用，实现</a:t>
            </a:r>
            <a:r>
              <a:rPr lang="en-US" altLang="zh-CN" sz="2400" b="1" dirty="0">
                <a:solidFill>
                  <a:schemeClr val="accent1"/>
                </a:solidFill>
                <a:latin typeface="汉仪润圆-65简" panose="00020600040101010101" charset="-122"/>
                <a:ea typeface="汉仪润圆-65简" panose="00020600040101010101" charset="-122"/>
                <a:cs typeface="汉仪润圆-65简" panose="00020600040101010101" charset="-122"/>
              </a:rPr>
              <a:t>“</a:t>
            </a:r>
            <a:r>
              <a:rPr lang="zh-CN" altLang="en-US" sz="2400" b="1" dirty="0">
                <a:solidFill>
                  <a:schemeClr val="accent1"/>
                </a:solidFill>
                <a:latin typeface="汉仪润圆-65简" panose="00020600040101010101" charset="-122"/>
                <a:ea typeface="汉仪润圆-65简" panose="00020600040101010101" charset="-122"/>
                <a:cs typeface="汉仪润圆-65简" panose="00020600040101010101" charset="-122"/>
              </a:rPr>
              <a:t>以评促学</a:t>
            </a:r>
            <a:r>
              <a:rPr lang="en-US" altLang="zh-CN" sz="2400" b="1" dirty="0">
                <a:solidFill>
                  <a:schemeClr val="accent1"/>
                </a:solidFill>
                <a:latin typeface="汉仪润圆-65简" panose="00020600040101010101" charset="-122"/>
                <a:ea typeface="汉仪润圆-65简" panose="00020600040101010101" charset="-122"/>
                <a:cs typeface="汉仪润圆-65简" panose="00020600040101010101" charset="-122"/>
              </a:rPr>
              <a:t>”</a:t>
            </a:r>
            <a:r>
              <a:rPr lang="zh-CN" altLang="en-US" sz="2400" b="1" dirty="0">
                <a:solidFill>
                  <a:schemeClr val="accent1"/>
                </a:solidFill>
                <a:latin typeface="汉仪润圆-65简" panose="00020600040101010101" charset="-122"/>
                <a:ea typeface="汉仪润圆-65简" panose="00020600040101010101" charset="-122"/>
                <a:cs typeface="汉仪润圆-65简" panose="00020600040101010101" charset="-122"/>
              </a:rPr>
              <a:t>的目标。</a:t>
            </a:r>
            <a:endParaRPr lang="zh-CN" altLang="en-US" sz="2400" b="1" dirty="0">
              <a:solidFill>
                <a:schemeClr val="accent1"/>
              </a:solidFill>
              <a:latin typeface="汉仪润圆-65简" panose="00020600040101010101" charset="-122"/>
              <a:ea typeface="汉仪润圆-65简" panose="00020600040101010101" charset="-122"/>
              <a:cs typeface="汉仪润圆-65简" panose="00020600040101010101" charset="-122"/>
            </a:endParaRPr>
          </a:p>
        </p:txBody>
      </p:sp>
      <p:sp>
        <p:nvSpPr>
          <p:cNvPr id="58" name="矩形 57"/>
          <p:cNvSpPr/>
          <p:nvPr>
            <p:custDataLst>
              <p:tags r:id="rId10"/>
            </p:custDataLst>
          </p:nvPr>
        </p:nvSpPr>
        <p:spPr>
          <a:xfrm>
            <a:off x="7846060" y="5053330"/>
            <a:ext cx="3056255" cy="63754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汉仪润圆-65简" panose="00020600040101010101" charset="-122"/>
                <a:ea typeface="汉仪润圆-65简" panose="00020600040101010101" charset="-122"/>
                <a:cs typeface="汉仪润圆-65简" panose="00020600040101010101" charset="-122"/>
              </a:rPr>
              <a:t>借助科学工具实现评价从</a:t>
            </a:r>
            <a:r>
              <a:rPr lang="en-US" altLang="zh-CN" sz="2400" b="1" dirty="0">
                <a:solidFill>
                  <a:schemeClr val="accent1"/>
                </a:solidFill>
                <a:latin typeface="汉仪润圆-65简" panose="00020600040101010101" charset="-122"/>
                <a:ea typeface="汉仪润圆-65简" panose="00020600040101010101" charset="-122"/>
                <a:cs typeface="汉仪润圆-65简" panose="00020600040101010101" charset="-122"/>
              </a:rPr>
              <a:t>“</a:t>
            </a:r>
            <a:r>
              <a:rPr lang="zh-CN" altLang="en-US" sz="2400" b="1" dirty="0">
                <a:solidFill>
                  <a:schemeClr val="accent1"/>
                </a:solidFill>
                <a:latin typeface="汉仪润圆-65简" panose="00020600040101010101" charset="-122"/>
                <a:ea typeface="汉仪润圆-65简" panose="00020600040101010101" charset="-122"/>
                <a:cs typeface="汉仪润圆-65简" panose="00020600040101010101" charset="-122"/>
              </a:rPr>
              <a:t>经验判断</a:t>
            </a:r>
            <a:r>
              <a:rPr lang="en-US" altLang="zh-CN" sz="2400" b="1" dirty="0">
                <a:solidFill>
                  <a:schemeClr val="accent1"/>
                </a:solidFill>
                <a:latin typeface="汉仪润圆-65简" panose="00020600040101010101" charset="-122"/>
                <a:ea typeface="汉仪润圆-65简" panose="00020600040101010101" charset="-122"/>
                <a:cs typeface="汉仪润圆-65简" panose="00020600040101010101" charset="-122"/>
              </a:rPr>
              <a:t>”</a:t>
            </a:r>
            <a:r>
              <a:rPr lang="zh-CN" altLang="en-US" sz="2400" b="1" dirty="0">
                <a:solidFill>
                  <a:schemeClr val="accent1"/>
                </a:solidFill>
                <a:latin typeface="汉仪润圆-65简" panose="00020600040101010101" charset="-122"/>
                <a:ea typeface="汉仪润圆-65简" panose="00020600040101010101" charset="-122"/>
                <a:cs typeface="汉仪润圆-65简" panose="00020600040101010101" charset="-122"/>
              </a:rPr>
              <a:t>到</a:t>
            </a:r>
            <a:r>
              <a:rPr lang="en-US" altLang="zh-CN" sz="2400" b="1" dirty="0">
                <a:solidFill>
                  <a:schemeClr val="accent1"/>
                </a:solidFill>
                <a:latin typeface="汉仪润圆-65简" panose="00020600040101010101" charset="-122"/>
                <a:ea typeface="汉仪润圆-65简" panose="00020600040101010101" charset="-122"/>
                <a:cs typeface="汉仪润圆-65简" panose="00020600040101010101" charset="-122"/>
              </a:rPr>
              <a:t>“</a:t>
            </a:r>
            <a:r>
              <a:rPr lang="zh-CN" altLang="en-US" sz="2400" b="1" dirty="0">
                <a:solidFill>
                  <a:schemeClr val="accent1"/>
                </a:solidFill>
                <a:latin typeface="汉仪润圆-65简" panose="00020600040101010101" charset="-122"/>
                <a:ea typeface="汉仪润圆-65简" panose="00020600040101010101" charset="-122"/>
                <a:cs typeface="汉仪润圆-65简" panose="00020600040101010101" charset="-122"/>
              </a:rPr>
              <a:t>数据支持</a:t>
            </a:r>
            <a:r>
              <a:rPr lang="en-US" altLang="zh-CN" sz="2400" b="1" dirty="0">
                <a:solidFill>
                  <a:schemeClr val="accent1"/>
                </a:solidFill>
                <a:latin typeface="汉仪润圆-65简" panose="00020600040101010101" charset="-122"/>
                <a:ea typeface="汉仪润圆-65简" panose="00020600040101010101" charset="-122"/>
                <a:cs typeface="汉仪润圆-65简" panose="00020600040101010101" charset="-122"/>
              </a:rPr>
              <a:t>”</a:t>
            </a:r>
            <a:r>
              <a:rPr lang="zh-CN" altLang="en-US" sz="2400" b="1" dirty="0">
                <a:solidFill>
                  <a:schemeClr val="accent1"/>
                </a:solidFill>
                <a:latin typeface="汉仪润圆-65简" panose="00020600040101010101" charset="-122"/>
                <a:ea typeface="汉仪润圆-65简" panose="00020600040101010101" charset="-122"/>
                <a:cs typeface="汉仪润圆-65简" panose="00020600040101010101" charset="-122"/>
              </a:rPr>
              <a:t>的转型</a:t>
            </a:r>
            <a:endParaRPr lang="zh-CN" altLang="en-US" sz="2400" b="1" dirty="0">
              <a:solidFill>
                <a:schemeClr val="accent1"/>
              </a:solidFill>
              <a:latin typeface="汉仪润圆-65简" panose="00020600040101010101" charset="-122"/>
              <a:ea typeface="汉仪润圆-65简" panose="00020600040101010101" charset="-122"/>
              <a:cs typeface="汉仪润圆-65简" panose="00020600040101010101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0" y="0"/>
            <a:ext cx="12192000" cy="104776"/>
            <a:chOff x="0" y="-1"/>
            <a:chExt cx="12192000" cy="225287"/>
          </a:xfrm>
        </p:grpSpPr>
        <p:sp>
          <p:nvSpPr>
            <p:cNvPr id="5" name="矩形 4"/>
            <p:cNvSpPr/>
            <p:nvPr/>
          </p:nvSpPr>
          <p:spPr>
            <a:xfrm>
              <a:off x="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2437130" y="-1"/>
              <a:ext cx="2443480" cy="225287"/>
            </a:xfrm>
            <a:prstGeom prst="rect">
              <a:avLst/>
            </a:prstGeom>
            <a:solidFill>
              <a:srgbClr val="FA93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87426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7311390" y="-1"/>
              <a:ext cx="2443480" cy="225287"/>
            </a:xfrm>
            <a:prstGeom prst="rect">
              <a:avLst/>
            </a:prstGeom>
            <a:solidFill>
              <a:srgbClr val="E16B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974852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0" y="6753224"/>
            <a:ext cx="12192000" cy="104776"/>
            <a:chOff x="0" y="-1"/>
            <a:chExt cx="12192000" cy="225287"/>
          </a:xfrm>
        </p:grpSpPr>
        <p:sp>
          <p:nvSpPr>
            <p:cNvPr id="22" name="矩形 21"/>
            <p:cNvSpPr/>
            <p:nvPr/>
          </p:nvSpPr>
          <p:spPr>
            <a:xfrm>
              <a:off x="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2437130" y="-1"/>
              <a:ext cx="2443480" cy="225287"/>
            </a:xfrm>
            <a:prstGeom prst="rect">
              <a:avLst/>
            </a:prstGeom>
            <a:solidFill>
              <a:srgbClr val="FA93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487426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7311390" y="-1"/>
              <a:ext cx="2443480" cy="225287"/>
            </a:xfrm>
            <a:prstGeom prst="rect">
              <a:avLst/>
            </a:prstGeom>
            <a:solidFill>
              <a:srgbClr val="E16B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974852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221740" y="1990405"/>
            <a:ext cx="9748520" cy="2570182"/>
            <a:chOff x="1221740" y="2064238"/>
            <a:chExt cx="9748520" cy="2570182"/>
          </a:xfrm>
        </p:grpSpPr>
        <p:grpSp>
          <p:nvGrpSpPr>
            <p:cNvPr id="34" name="组合 33"/>
            <p:cNvGrpSpPr/>
            <p:nvPr/>
          </p:nvGrpSpPr>
          <p:grpSpPr>
            <a:xfrm>
              <a:off x="3483429" y="2064238"/>
              <a:ext cx="5225142" cy="1923146"/>
              <a:chOff x="3788864" y="1694541"/>
              <a:chExt cx="5225142" cy="1923146"/>
            </a:xfrm>
          </p:grpSpPr>
          <p:sp>
            <p:nvSpPr>
              <p:cNvPr id="29" name="矩形: 圆角 28"/>
              <p:cNvSpPr/>
              <p:nvPr/>
            </p:nvSpPr>
            <p:spPr>
              <a:xfrm>
                <a:off x="3788864" y="1694541"/>
                <a:ext cx="5225142" cy="1923146"/>
              </a:xfrm>
              <a:prstGeom prst="roundRect">
                <a:avLst>
                  <a:gd name="adj" fmla="val 4667"/>
                </a:avLst>
              </a:prstGeom>
              <a:solidFill>
                <a:schemeClr val="bg1"/>
              </a:solidFill>
              <a:ln>
                <a:solidFill>
                  <a:srgbClr val="6CAC9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33" name="组合 32"/>
              <p:cNvGrpSpPr/>
              <p:nvPr/>
            </p:nvGrpSpPr>
            <p:grpSpPr>
              <a:xfrm>
                <a:off x="4016360" y="1945901"/>
                <a:ext cx="4770151" cy="1420424"/>
                <a:chOff x="3928956" y="1945901"/>
                <a:chExt cx="4770151" cy="1420424"/>
              </a:xfrm>
            </p:grpSpPr>
            <p:sp>
              <p:nvSpPr>
                <p:cNvPr id="30" name="矩形: 圆角 29"/>
                <p:cNvSpPr/>
                <p:nvPr/>
              </p:nvSpPr>
              <p:spPr>
                <a:xfrm>
                  <a:off x="3928956" y="1945901"/>
                  <a:ext cx="2297673" cy="1420424"/>
                </a:xfrm>
                <a:prstGeom prst="roundRect">
                  <a:avLst>
                    <a:gd name="adj" fmla="val 4667"/>
                  </a:avLst>
                </a:prstGeom>
                <a:solidFill>
                  <a:srgbClr val="6CAC9C"/>
                </a:solidFill>
                <a:ln>
                  <a:solidFill>
                    <a:srgbClr val="6CAC9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" name="文本框 30"/>
                <p:cNvSpPr txBox="1"/>
                <p:nvPr/>
              </p:nvSpPr>
              <p:spPr>
                <a:xfrm>
                  <a:off x="3928956" y="1994394"/>
                  <a:ext cx="2297672" cy="13220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8000" dirty="0">
                      <a:solidFill>
                        <a:schemeClr val="bg1"/>
                      </a:solidFill>
                      <a:latin typeface="思源黑体 CN Bold" panose="020B0800000000000000" charset="-122"/>
                      <a:ea typeface="思源黑体 CN Bold" panose="020B0800000000000000" charset="-122"/>
                      <a:cs typeface="思源黑体 CN Bold" panose="020B0800000000000000" charset="-122"/>
                    </a:rPr>
                    <a:t>谢谢</a:t>
                  </a:r>
                  <a:endParaRPr lang="zh-CN" altLang="en-US" sz="8000" dirty="0"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  <a:cs typeface="思源黑体 CN Bold" panose="020B0800000000000000" charset="-122"/>
                  </a:endParaRPr>
                </a:p>
              </p:txBody>
            </p:sp>
            <p:sp>
              <p:nvSpPr>
                <p:cNvPr id="32" name="文本框 31"/>
                <p:cNvSpPr txBox="1"/>
                <p:nvPr/>
              </p:nvSpPr>
              <p:spPr>
                <a:xfrm>
                  <a:off x="6401435" y="1994394"/>
                  <a:ext cx="2297672" cy="13455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815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思源黑体 CN Bold" panose="020B0800000000000000" charset="-122"/>
                      <a:ea typeface="思源黑体 CN Bold" panose="020B0800000000000000" charset="-122"/>
                      <a:cs typeface="思源黑体 CN Bold" panose="020B0800000000000000" charset="-122"/>
                    </a:rPr>
                    <a:t>观看</a:t>
                  </a:r>
                  <a:endParaRPr lang="zh-CN" altLang="en-US" sz="815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思源黑体 CN Bold" panose="020B0800000000000000" charset="-122"/>
                    <a:ea typeface="思源黑体 CN Bold" panose="020B0800000000000000" charset="-122"/>
                    <a:cs typeface="思源黑体 CN Bold" panose="020B0800000000000000" charset="-122"/>
                  </a:endParaRPr>
                </a:p>
              </p:txBody>
            </p:sp>
          </p:grpSp>
        </p:grpSp>
        <p:grpSp>
          <p:nvGrpSpPr>
            <p:cNvPr id="51" name="组合 50"/>
            <p:cNvGrpSpPr/>
            <p:nvPr/>
          </p:nvGrpSpPr>
          <p:grpSpPr>
            <a:xfrm rot="0">
              <a:off x="1221740" y="4401483"/>
              <a:ext cx="9748520" cy="232937"/>
              <a:chOff x="1221740" y="4335788"/>
              <a:chExt cx="9748520" cy="232937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1221740" y="4335788"/>
                <a:ext cx="3865300" cy="232937"/>
                <a:chOff x="1125429" y="4411988"/>
                <a:chExt cx="3865300" cy="232937"/>
              </a:xfrm>
            </p:grpSpPr>
            <p:cxnSp>
              <p:nvCxnSpPr>
                <p:cNvPr id="38" name="直接连接符 37"/>
                <p:cNvCxnSpPr/>
                <p:nvPr/>
              </p:nvCxnSpPr>
              <p:spPr>
                <a:xfrm>
                  <a:off x="1125429" y="4528457"/>
                  <a:ext cx="3562685" cy="0"/>
                </a:xfrm>
                <a:prstGeom prst="line">
                  <a:avLst/>
                </a:prstGeom>
                <a:ln w="12700">
                  <a:solidFill>
                    <a:srgbClr val="6CAC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菱形 38"/>
                <p:cNvSpPr/>
                <p:nvPr/>
              </p:nvSpPr>
              <p:spPr>
                <a:xfrm>
                  <a:off x="4757791" y="4411988"/>
                  <a:ext cx="232938" cy="232937"/>
                </a:xfrm>
                <a:prstGeom prst="diamond">
                  <a:avLst/>
                </a:prstGeom>
                <a:solidFill>
                  <a:srgbClr val="6CAC9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7" name="组合 46"/>
              <p:cNvGrpSpPr/>
              <p:nvPr/>
            </p:nvGrpSpPr>
            <p:grpSpPr>
              <a:xfrm flipH="1">
                <a:off x="7104960" y="4335788"/>
                <a:ext cx="3865300" cy="232937"/>
                <a:chOff x="1125429" y="4411988"/>
                <a:chExt cx="3865300" cy="232937"/>
              </a:xfrm>
            </p:grpSpPr>
            <p:cxnSp>
              <p:nvCxnSpPr>
                <p:cNvPr id="48" name="直接连接符 47"/>
                <p:cNvCxnSpPr/>
                <p:nvPr/>
              </p:nvCxnSpPr>
              <p:spPr>
                <a:xfrm>
                  <a:off x="1125429" y="4528457"/>
                  <a:ext cx="3562685" cy="0"/>
                </a:xfrm>
                <a:prstGeom prst="line">
                  <a:avLst/>
                </a:prstGeom>
                <a:ln w="12700">
                  <a:solidFill>
                    <a:srgbClr val="6CAC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菱形 48"/>
                <p:cNvSpPr/>
                <p:nvPr/>
              </p:nvSpPr>
              <p:spPr>
                <a:xfrm>
                  <a:off x="4757791" y="4411988"/>
                  <a:ext cx="232938" cy="232937"/>
                </a:xfrm>
                <a:prstGeom prst="diamond">
                  <a:avLst/>
                </a:prstGeom>
                <a:solidFill>
                  <a:srgbClr val="6CAC9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grpSp>
        <p:nvGrpSpPr>
          <p:cNvPr id="56" name="组合 55"/>
          <p:cNvGrpSpPr/>
          <p:nvPr/>
        </p:nvGrpSpPr>
        <p:grpSpPr>
          <a:xfrm>
            <a:off x="175075" y="282337"/>
            <a:ext cx="11841850" cy="6293326"/>
            <a:chOff x="185530" y="260496"/>
            <a:chExt cx="11841850" cy="6293326"/>
          </a:xfrm>
        </p:grpSpPr>
        <p:sp>
          <p:nvSpPr>
            <p:cNvPr id="54" name="直角三角形 53"/>
            <p:cNvSpPr/>
            <p:nvPr/>
          </p:nvSpPr>
          <p:spPr>
            <a:xfrm rot="5400000">
              <a:off x="185530" y="260496"/>
              <a:ext cx="439386" cy="439386"/>
            </a:xfrm>
            <a:prstGeom prst="rtTriangle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直角三角形 54"/>
            <p:cNvSpPr/>
            <p:nvPr/>
          </p:nvSpPr>
          <p:spPr>
            <a:xfrm rot="5400000" flipH="1" flipV="1">
              <a:off x="11587994" y="6114436"/>
              <a:ext cx="439386" cy="439386"/>
            </a:xfrm>
            <a:prstGeom prst="rtTriangle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0" y="0"/>
            <a:ext cx="12192000" cy="104776"/>
            <a:chOff x="0" y="-1"/>
            <a:chExt cx="12192000" cy="225287"/>
          </a:xfrm>
        </p:grpSpPr>
        <p:sp>
          <p:nvSpPr>
            <p:cNvPr id="5" name="矩形 4"/>
            <p:cNvSpPr/>
            <p:nvPr/>
          </p:nvSpPr>
          <p:spPr>
            <a:xfrm>
              <a:off x="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2437130" y="-1"/>
              <a:ext cx="2443480" cy="225287"/>
            </a:xfrm>
            <a:prstGeom prst="rect">
              <a:avLst/>
            </a:prstGeom>
            <a:solidFill>
              <a:srgbClr val="FA93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87426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7311390" y="-1"/>
              <a:ext cx="2443480" cy="225287"/>
            </a:xfrm>
            <a:prstGeom prst="rect">
              <a:avLst/>
            </a:prstGeom>
            <a:solidFill>
              <a:srgbClr val="E16B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974852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0" y="6753224"/>
            <a:ext cx="12192000" cy="104776"/>
            <a:chOff x="0" y="-1"/>
            <a:chExt cx="12192000" cy="225287"/>
          </a:xfrm>
        </p:grpSpPr>
        <p:sp>
          <p:nvSpPr>
            <p:cNvPr id="22" name="矩形 21"/>
            <p:cNvSpPr/>
            <p:nvPr/>
          </p:nvSpPr>
          <p:spPr>
            <a:xfrm>
              <a:off x="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2437130" y="-1"/>
              <a:ext cx="2443480" cy="225287"/>
            </a:xfrm>
            <a:prstGeom prst="rect">
              <a:avLst/>
            </a:prstGeom>
            <a:solidFill>
              <a:srgbClr val="FA93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487426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7311390" y="-1"/>
              <a:ext cx="2443480" cy="225287"/>
            </a:xfrm>
            <a:prstGeom prst="rect">
              <a:avLst/>
            </a:prstGeom>
            <a:solidFill>
              <a:srgbClr val="E16B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974852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75075" y="282337"/>
            <a:ext cx="11841850" cy="6293326"/>
            <a:chOff x="185530" y="260496"/>
            <a:chExt cx="11841850" cy="6293326"/>
          </a:xfrm>
        </p:grpSpPr>
        <p:sp>
          <p:nvSpPr>
            <p:cNvPr id="54" name="直角三角形 53"/>
            <p:cNvSpPr/>
            <p:nvPr/>
          </p:nvSpPr>
          <p:spPr>
            <a:xfrm rot="5400000">
              <a:off x="185530" y="260496"/>
              <a:ext cx="439386" cy="439386"/>
            </a:xfrm>
            <a:prstGeom prst="rtTriangle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直角三角形 54"/>
            <p:cNvSpPr/>
            <p:nvPr/>
          </p:nvSpPr>
          <p:spPr>
            <a:xfrm rot="5400000" flipH="1" flipV="1">
              <a:off x="11587994" y="6114436"/>
              <a:ext cx="439386" cy="439386"/>
            </a:xfrm>
            <a:prstGeom prst="rtTriangle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555750" y="796290"/>
            <a:ext cx="97040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tx1"/>
                </a:solidFill>
                <a:latin typeface="汉仪颜楷简" panose="00020600040101010101" charset="-122"/>
                <a:ea typeface="汉仪颜楷简" panose="00020600040101010101" charset="-122"/>
                <a:sym typeface="汉仪黑方简" panose="00020600040101010101" charset="-122"/>
              </a:rPr>
              <a:t>新北区第六批初中语文芦启顺优秀教师培育室</a:t>
            </a:r>
            <a:endParaRPr lang="zh-CN" altLang="en-US" sz="3600">
              <a:solidFill>
                <a:schemeClr val="tx1"/>
              </a:solidFill>
              <a:latin typeface="汉仪颜楷简" panose="00020600040101010101" charset="-122"/>
              <a:ea typeface="汉仪颜楷简" panose="00020600040101010101" charset="-122"/>
              <a:sym typeface="汉仪黑方简" panose="0002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56235" y="2400300"/>
            <a:ext cx="11346815" cy="10287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ctr" fontAlgn="auto">
              <a:lnSpc>
                <a:spcPts val="7000"/>
              </a:lnSpc>
            </a:pPr>
            <a:r>
              <a:rPr lang="zh-CN" altLang="en-US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汉仪程行简" panose="00020600040101010101" charset="-122"/>
                <a:ea typeface="汉仪程行简" panose="00020600040101010101" charset="-122"/>
                <a:cs typeface="汉仪程行简" panose="00020600040101010101" charset="-122"/>
              </a:rPr>
              <a:t>新课标下作文教学实践和探索</a:t>
            </a:r>
            <a:r>
              <a:rPr lang="zh-CN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/>
                <a:latin typeface="汉仪程行简" panose="00020600040101010101" charset="-122"/>
                <a:ea typeface="汉仪程行简" panose="00020600040101010101" charset="-122"/>
                <a:cs typeface="汉仪程行简" panose="00020600040101010101" charset="-122"/>
              </a:rPr>
              <a:t> </a:t>
            </a:r>
            <a:r>
              <a:rPr lang="zh-CN" sz="880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汉仪元隆黑-105W" panose="00020600040101010101" charset="-122"/>
                <a:ea typeface="汉仪元隆黑-105W" panose="00020600040101010101" charset="-122"/>
                <a:cs typeface="汉仪元隆黑-105W" panose="00020600040101010101" charset="-122"/>
              </a:rPr>
              <a:t> </a:t>
            </a:r>
            <a:r>
              <a:rPr lang="zh-CN" sz="540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汉仪元隆黑-105W" panose="00020600040101010101" charset="-122"/>
                <a:ea typeface="汉仪元隆黑-105W" panose="00020600040101010101" charset="-122"/>
                <a:cs typeface="汉仪元隆黑-105W" panose="00020600040101010101" charset="-122"/>
              </a:rPr>
              <a:t>    </a:t>
            </a:r>
            <a:r>
              <a:rPr lang="en-US" altLang="zh-CN" sz="6600" spc="-20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FillTx/>
                <a:latin typeface="汉仪元隆黑-105W" panose="00020600040101010101" charset="-122"/>
                <a:ea typeface="汉仪元隆黑-105W" panose="00020600040101010101" charset="-122"/>
                <a:cs typeface="汉仪元隆黑-105W" panose="00020600040101010101" charset="-122"/>
              </a:rPr>
              <a:t>  </a:t>
            </a:r>
            <a:endParaRPr lang="zh-CN" sz="6600" spc="-20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uFillTx/>
              <a:latin typeface="汉仪元隆黑-105W" panose="00020600040101010101" charset="-122"/>
              <a:ea typeface="汉仪元隆黑-105W" panose="00020600040101010101" charset="-122"/>
              <a:cs typeface="汉仪元隆黑-105W" panose="0002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136140" y="3821430"/>
            <a:ext cx="80797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000">
                <a:solidFill>
                  <a:srgbClr val="0B5FD1"/>
                </a:solidFill>
                <a:latin typeface="方正乾隆行书 简" panose="02000500000000000000" charset="-122"/>
                <a:ea typeface="方正乾隆行书 简" panose="02000500000000000000" charset="-122"/>
                <a:cs typeface="方正乾隆行书 简" panose="02000500000000000000" charset="-122"/>
              </a:rPr>
              <a:t>芦启顺</a:t>
            </a:r>
            <a:endParaRPr lang="zh-CN" sz="4000">
              <a:solidFill>
                <a:srgbClr val="0B5FD1"/>
              </a:solidFill>
              <a:latin typeface="方正乾隆行书 简" panose="02000500000000000000" charset="-122"/>
              <a:ea typeface="方正乾隆行书 简" panose="02000500000000000000" charset="-122"/>
              <a:cs typeface="方正乾隆行书 简" panose="020005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3670797" y="4664242"/>
            <a:ext cx="484963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latin typeface="汉仪程行简" panose="00020600040101010101" charset="-122"/>
                <a:ea typeface="汉仪程行简" panose="00020600040101010101" charset="-122"/>
                <a:cs typeface="方正北魏楷书简体" panose="03000509000000000000" charset="-122"/>
                <a:sym typeface="方正海体楷书" panose="02010600010101010101" charset="-122"/>
              </a:rPr>
              <a:t>202</a:t>
            </a:r>
            <a:r>
              <a:rPr lang="en-US" altLang="zh-CN" sz="3200">
                <a:latin typeface="汉仪程行简" panose="00020600040101010101" charset="-122"/>
                <a:ea typeface="汉仪程行简" panose="00020600040101010101" charset="-122"/>
                <a:cs typeface="方正北魏楷书简体" panose="03000509000000000000" charset="-122"/>
                <a:sym typeface="方正海体楷书" panose="02010600010101010101" charset="-122"/>
              </a:rPr>
              <a:t>5</a:t>
            </a:r>
            <a:r>
              <a:rPr lang="zh-CN" altLang="en-US" sz="3200">
                <a:latin typeface="汉仪程行简" panose="00020600040101010101" charset="-122"/>
                <a:ea typeface="汉仪程行简" panose="00020600040101010101" charset="-122"/>
                <a:cs typeface="方正北魏楷书简体" panose="03000509000000000000" charset="-122"/>
                <a:sym typeface="方正海体楷书" panose="02010600010101010101" charset="-122"/>
              </a:rPr>
              <a:t>.</a:t>
            </a:r>
            <a:r>
              <a:rPr lang="en-US" altLang="zh-CN" sz="3200">
                <a:latin typeface="汉仪程行简" panose="00020600040101010101" charset="-122"/>
                <a:ea typeface="汉仪程行简" panose="00020600040101010101" charset="-122"/>
                <a:cs typeface="方正北魏楷书简体" panose="03000509000000000000" charset="-122"/>
                <a:sym typeface="方正海体楷书" panose="02010600010101010101" charset="-122"/>
              </a:rPr>
              <a:t>4</a:t>
            </a:r>
            <a:r>
              <a:rPr lang="zh-CN" altLang="en-US" sz="3200">
                <a:latin typeface="汉仪程行简" panose="00020600040101010101" charset="-122"/>
                <a:ea typeface="汉仪程行简" panose="00020600040101010101" charset="-122"/>
                <a:cs typeface="方正北魏楷书简体" panose="03000509000000000000" charset="-122"/>
                <a:sym typeface="方正海体楷书" panose="02010600010101010101" charset="-122"/>
              </a:rPr>
              <a:t>.</a:t>
            </a:r>
            <a:r>
              <a:rPr lang="en-US" altLang="zh-CN" sz="3200">
                <a:latin typeface="汉仪程行简" panose="00020600040101010101" charset="-122"/>
                <a:ea typeface="汉仪程行简" panose="00020600040101010101" charset="-122"/>
                <a:cs typeface="方正北魏楷书简体" panose="03000509000000000000" charset="-122"/>
                <a:sym typeface="方正海体楷书" panose="02010600010101010101" charset="-122"/>
              </a:rPr>
              <a:t>1</a:t>
            </a:r>
            <a:r>
              <a:rPr lang="en-US" altLang="zh-CN" sz="3200">
                <a:latin typeface="汉仪程行简" panose="00020600040101010101" charset="-122"/>
                <a:ea typeface="汉仪程行简" panose="00020600040101010101" charset="-122"/>
                <a:cs typeface="方正北魏楷书简体" panose="03000509000000000000" charset="-122"/>
                <a:sym typeface="方正海体楷书" panose="02010600010101010101" charset="-122"/>
              </a:rPr>
              <a:t>7</a:t>
            </a:r>
            <a:endParaRPr lang="en-US" altLang="zh-CN" sz="3200">
              <a:latin typeface="汉仪程行简" panose="00020600040101010101" charset="-122"/>
              <a:ea typeface="汉仪程行简" panose="00020600040101010101" charset="-122"/>
              <a:cs typeface="方正北魏楷书简体" panose="03000509000000000000" charset="-122"/>
              <a:sym typeface="方正海体楷书" panose="0201060001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>
            <p:custDataLst>
              <p:tags r:id="rId1"/>
            </p:custDataLst>
          </p:nvPr>
        </p:nvSpPr>
        <p:spPr>
          <a:xfrm>
            <a:off x="5532755" y="4220845"/>
            <a:ext cx="1040130" cy="1040130"/>
          </a:xfrm>
          <a:prstGeom prst="ellipse">
            <a:avLst/>
          </a:prstGeom>
          <a:solidFill>
            <a:srgbClr val="0973D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2"/>
            </p:custDataLst>
          </p:nvPr>
        </p:nvSpPr>
        <p:spPr>
          <a:xfrm>
            <a:off x="5532755" y="2865120"/>
            <a:ext cx="1040130" cy="1040130"/>
          </a:xfrm>
          <a:prstGeom prst="ellipse">
            <a:avLst/>
          </a:prstGeom>
          <a:solidFill>
            <a:srgbClr val="0973D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>
            <p:custDataLst>
              <p:tags r:id="rId3"/>
            </p:custDataLst>
          </p:nvPr>
        </p:nvSpPr>
        <p:spPr>
          <a:xfrm>
            <a:off x="5532755" y="1509395"/>
            <a:ext cx="1040130" cy="1040130"/>
          </a:xfrm>
          <a:prstGeom prst="ellipse">
            <a:avLst/>
          </a:prstGeom>
          <a:solidFill>
            <a:srgbClr val="0973D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6784975" y="1720850"/>
            <a:ext cx="492823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3600" b="1" dirty="0">
                <a:solidFill>
                  <a:schemeClr val="tx1"/>
                </a:solidFill>
                <a:latin typeface="华康乾隆行楷 W7" panose="03000709000000000000" charset="-122"/>
                <a:ea typeface="华康乾隆行楷 W7" panose="03000709000000000000" charset="-122"/>
                <a:cs typeface="思源黑体 Regular" panose="020B0500000000000000" charset="-122"/>
              </a:rPr>
              <a:t>当前作文教学的困境</a:t>
            </a:r>
            <a:endParaRPr lang="zh-CN" altLang="en-US" sz="3600" b="1" dirty="0">
              <a:solidFill>
                <a:schemeClr val="tx1"/>
              </a:solidFill>
              <a:latin typeface="华康乾隆行楷 W7" panose="03000709000000000000" charset="-122"/>
              <a:ea typeface="华康乾隆行楷 W7" panose="03000709000000000000" charset="-122"/>
              <a:cs typeface="思源黑体 Regular" panose="020B0500000000000000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6784975" y="2858135"/>
            <a:ext cx="460565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3600" b="1" dirty="0">
                <a:solidFill>
                  <a:schemeClr val="tx1"/>
                </a:solidFill>
                <a:latin typeface="华康乾隆行楷 W7" panose="03000709000000000000" charset="-122"/>
                <a:ea typeface="华康乾隆行楷 W7" panose="03000709000000000000" charset="-122"/>
                <a:cs typeface="思源黑体 Regular" panose="020B0500000000000000" charset="-122"/>
              </a:rPr>
              <a:t>新课标对作文教学的新定位</a:t>
            </a:r>
            <a:endParaRPr lang="zh-CN" altLang="en-US" sz="3600" b="1" dirty="0">
              <a:solidFill>
                <a:schemeClr val="tx1"/>
              </a:solidFill>
              <a:latin typeface="华康乾隆行楷 W7" panose="03000709000000000000" charset="-122"/>
              <a:ea typeface="华康乾隆行楷 W7" panose="03000709000000000000" charset="-122"/>
              <a:cs typeface="思源黑体 Regular" panose="020B0500000000000000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6722110" y="4427220"/>
            <a:ext cx="5469890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3600" b="1" dirty="0">
                <a:solidFill>
                  <a:schemeClr val="tx1"/>
                </a:solidFill>
                <a:latin typeface="华康乾隆行楷 W7" panose="03000709000000000000" charset="-122"/>
                <a:ea typeface="华康乾隆行楷 W7" panose="03000709000000000000" charset="-122"/>
                <a:cs typeface="思源黑体 Regular" panose="020B0500000000000000" charset="-122"/>
              </a:rPr>
              <a:t>构建素养本位的作文教学</a:t>
            </a:r>
            <a:endParaRPr lang="zh-CN" altLang="en-US" sz="3600" b="1" dirty="0">
              <a:solidFill>
                <a:schemeClr val="tx1"/>
              </a:solidFill>
              <a:latin typeface="华康乾隆行楷 W7" panose="03000709000000000000" charset="-122"/>
              <a:ea typeface="华康乾隆行楷 W7" panose="03000709000000000000" charset="-122"/>
              <a:cs typeface="思源黑体 Regular" panose="020B0500000000000000" charset="-122"/>
            </a:endParaRPr>
          </a:p>
          <a:p>
            <a:r>
              <a:rPr lang="zh-CN" altLang="en-US" sz="3600" b="1" dirty="0">
                <a:solidFill>
                  <a:schemeClr val="tx1"/>
                </a:solidFill>
                <a:latin typeface="华康乾隆行楷 W7" panose="03000709000000000000" charset="-122"/>
                <a:ea typeface="华康乾隆行楷 W7" panose="03000709000000000000" charset="-122"/>
                <a:cs typeface="思源黑体 Regular" panose="020B0500000000000000" charset="-122"/>
              </a:rPr>
              <a:t>新样态</a:t>
            </a:r>
            <a:endParaRPr lang="zh-CN" altLang="en-US" sz="3600" b="1" dirty="0">
              <a:solidFill>
                <a:schemeClr val="tx1"/>
              </a:solidFill>
              <a:latin typeface="华康乾隆行楷 W7" panose="03000709000000000000" charset="-122"/>
              <a:ea typeface="华康乾隆行楷 W7" panose="03000709000000000000" charset="-122"/>
              <a:cs typeface="思源黑体 Regular" panose="020B0500000000000000" charset="-122"/>
            </a:endParaRPr>
          </a:p>
        </p:txBody>
      </p:sp>
      <p:sp>
        <p:nvSpPr>
          <p:cNvPr id="32" name="文本框 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720080" y="1728470"/>
            <a:ext cx="825500" cy="67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  <a:scene3d>
              <a:camera prst="orthographicFront"/>
              <a:lightRig rig="threePt" dir="t"/>
            </a:scene3d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4400" b="1" i="0" u="none" strike="noStrike" cap="none" normalizeH="0" baseline="0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01</a:t>
            </a:r>
            <a:endParaRPr kumimoji="0" lang="en-US" sz="4400" b="1" i="0" u="none" strike="noStrike" cap="none" normalizeH="0" baseline="0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33" name="文本框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720080" y="3077845"/>
            <a:ext cx="825500" cy="67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  <a:scene3d>
              <a:camera prst="orthographicFront"/>
              <a:lightRig rig="threePt" dir="t"/>
            </a:scene3d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4400" b="1" i="0" u="none" strike="noStrike" cap="none" normalizeH="0" baseline="0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02</a:t>
            </a:r>
            <a:endParaRPr kumimoji="0" lang="en-US" sz="4400" b="1" i="0" u="none" strike="noStrike" cap="none" normalizeH="0" baseline="0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53" name="文本框 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720080" y="4427220"/>
            <a:ext cx="825500" cy="67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  <a:scene3d>
              <a:camera prst="orthographicFront"/>
              <a:lightRig rig="threePt" dir="t"/>
            </a:scene3d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4400" b="1" i="0" u="none" strike="noStrike" cap="none" normalizeH="0" baseline="0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03</a:t>
            </a:r>
            <a:endParaRPr kumimoji="0" lang="en-US" sz="4400" b="1" i="0" u="none" strike="noStrike" cap="none" normalizeH="0" baseline="0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  <p:sp>
        <p:nvSpPr>
          <p:cNvPr id="2" name="圆角矩形 1"/>
          <p:cNvSpPr/>
          <p:nvPr/>
        </p:nvSpPr>
        <p:spPr>
          <a:xfrm flipH="1">
            <a:off x="-758765" y="2512834"/>
            <a:ext cx="5760640" cy="1584176"/>
          </a:xfrm>
          <a:prstGeom prst="roundRect">
            <a:avLst>
              <a:gd name="adj" fmla="val 50000"/>
            </a:avLst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000" t="-85000" r="17000" b="-77000"/>
            </a:stretch>
          </a:blip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30000"/>
              </a:lnSpc>
            </a:pPr>
            <a:endParaRPr lang="zh-CN" altLang="en-US" dirty="0">
              <a:latin typeface="方正黑体简体" panose="02000000000000000000" pitchFamily="2" charset="-122"/>
              <a:ea typeface="方正黑体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-1008057" y="2512834"/>
            <a:ext cx="4752528" cy="1584176"/>
          </a:xfrm>
          <a:prstGeom prst="roundRect">
            <a:avLst>
              <a:gd name="adj" fmla="val 50000"/>
            </a:avLst>
          </a:prstGeom>
          <a:solidFill>
            <a:srgbClr val="0973DD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30000"/>
              </a:lnSpc>
            </a:pPr>
            <a:endParaRPr lang="zh-CN" altLang="en-US" dirty="0">
              <a:latin typeface="方正黑体简体" panose="02000000000000000000" pitchFamily="2" charset="-122"/>
              <a:ea typeface="方正黑体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-69215" y="2779395"/>
            <a:ext cx="3478530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kumimoji="1" lang="en-US" altLang="zh-CN" sz="3200" dirty="0">
                <a:solidFill>
                  <a:schemeClr val="bg1"/>
                </a:solidFill>
                <a:effectLst>
                  <a:outerShdw blurRad="393700" dist="101600" dir="2700000" algn="tl" rotWithShape="0">
                    <a:schemeClr val="tx1">
                      <a:lumMod val="65000"/>
                      <a:lumOff val="35000"/>
                      <a:alpha val="40000"/>
                    </a:schemeClr>
                  </a:outerShdw>
                </a:effectLst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</a:rPr>
              <a:t>CONTENTS</a:t>
            </a:r>
            <a:endParaRPr kumimoji="1" lang="en-US" altLang="zh-CN" sz="3200" dirty="0">
              <a:solidFill>
                <a:schemeClr val="bg1"/>
              </a:solidFill>
              <a:effectLst>
                <a:outerShdw blurRad="393700" dist="101600" dir="2700000" algn="tl" rotWithShape="0">
                  <a:schemeClr val="tx1">
                    <a:lumMod val="65000"/>
                    <a:lumOff val="35000"/>
                    <a:alpha val="40000"/>
                  </a:schemeClr>
                </a:outerShdw>
              </a:effectLst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  <a:p>
            <a:pPr algn="ctr"/>
            <a:r>
              <a:rPr kumimoji="1" lang="zh-CN" sz="3200" dirty="0">
                <a:solidFill>
                  <a:schemeClr val="bg1"/>
                </a:solidFill>
                <a:effectLst>
                  <a:outerShdw blurRad="393700" dist="101600" dir="2700000" algn="tl" rotWithShape="0">
                    <a:schemeClr val="tx1">
                      <a:lumMod val="65000"/>
                      <a:lumOff val="35000"/>
                      <a:alpha val="40000"/>
                    </a:schemeClr>
                  </a:outerShdw>
                </a:effectLst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+mn-ea"/>
              </a:rPr>
              <a:t>目录 </a:t>
            </a:r>
            <a:endParaRPr kumimoji="1" lang="en-US" altLang="zh-CN" sz="3200" dirty="0">
              <a:solidFill>
                <a:schemeClr val="bg1"/>
              </a:solidFill>
              <a:effectLst>
                <a:outerShdw blurRad="393700" dist="101600" dir="2700000" algn="tl" rotWithShape="0">
                  <a:schemeClr val="tx1">
                    <a:lumMod val="65000"/>
                    <a:lumOff val="35000"/>
                    <a:alpha val="40000"/>
                  </a:schemeClr>
                </a:outerShdw>
              </a:effectLst>
              <a:latin typeface="思源黑体 Regular" panose="020B0500000000000000" charset="-122"/>
              <a:ea typeface="思源黑体 Regular" panose="020B0500000000000000" charset="-122"/>
              <a:cs typeface="思源黑体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  <p:bldLst>
      <p:bldP spid="2" grpId="0" bldLvl="0" animBg="1"/>
      <p:bldP spid="71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0" y="0"/>
            <a:ext cx="12192000" cy="104776"/>
            <a:chOff x="0" y="-1"/>
            <a:chExt cx="12192000" cy="225287"/>
          </a:xfrm>
        </p:grpSpPr>
        <p:sp>
          <p:nvSpPr>
            <p:cNvPr id="5" name="矩形 4"/>
            <p:cNvSpPr/>
            <p:nvPr/>
          </p:nvSpPr>
          <p:spPr>
            <a:xfrm>
              <a:off x="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2437130" y="-1"/>
              <a:ext cx="2443480" cy="225287"/>
            </a:xfrm>
            <a:prstGeom prst="rect">
              <a:avLst/>
            </a:prstGeom>
            <a:solidFill>
              <a:srgbClr val="FA93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87426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7311390" y="-1"/>
              <a:ext cx="2443480" cy="225287"/>
            </a:xfrm>
            <a:prstGeom prst="rect">
              <a:avLst/>
            </a:prstGeom>
            <a:solidFill>
              <a:srgbClr val="E16B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974852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0" y="6753224"/>
            <a:ext cx="12192000" cy="104776"/>
            <a:chOff x="0" y="-1"/>
            <a:chExt cx="12192000" cy="225287"/>
          </a:xfrm>
        </p:grpSpPr>
        <p:sp>
          <p:nvSpPr>
            <p:cNvPr id="22" name="矩形 21"/>
            <p:cNvSpPr/>
            <p:nvPr/>
          </p:nvSpPr>
          <p:spPr>
            <a:xfrm>
              <a:off x="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2437130" y="-1"/>
              <a:ext cx="2443480" cy="225287"/>
            </a:xfrm>
            <a:prstGeom prst="rect">
              <a:avLst/>
            </a:prstGeom>
            <a:solidFill>
              <a:srgbClr val="FA93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487426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7311390" y="-1"/>
              <a:ext cx="2443480" cy="225287"/>
            </a:xfrm>
            <a:prstGeom prst="rect">
              <a:avLst/>
            </a:prstGeom>
            <a:solidFill>
              <a:srgbClr val="E16B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974852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75075" y="282337"/>
            <a:ext cx="11841850" cy="6293326"/>
            <a:chOff x="185530" y="260496"/>
            <a:chExt cx="11841850" cy="6293326"/>
          </a:xfrm>
        </p:grpSpPr>
        <p:sp>
          <p:nvSpPr>
            <p:cNvPr id="54" name="直角三角形 53"/>
            <p:cNvSpPr/>
            <p:nvPr/>
          </p:nvSpPr>
          <p:spPr>
            <a:xfrm rot="5400000">
              <a:off x="185530" y="260496"/>
              <a:ext cx="439386" cy="439386"/>
            </a:xfrm>
            <a:prstGeom prst="rtTriangle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直角三角形 54"/>
            <p:cNvSpPr/>
            <p:nvPr/>
          </p:nvSpPr>
          <p:spPr>
            <a:xfrm rot="5400000" flipH="1" flipV="1">
              <a:off x="11587994" y="6114436"/>
              <a:ext cx="439386" cy="439386"/>
            </a:xfrm>
            <a:prstGeom prst="rtTriangle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 rot="16200000">
            <a:off x="-1338090" y="3312531"/>
            <a:ext cx="6630658" cy="232937"/>
            <a:chOff x="2744535" y="1557945"/>
            <a:chExt cx="6630658" cy="232937"/>
          </a:xfrm>
        </p:grpSpPr>
        <p:grpSp>
          <p:nvGrpSpPr>
            <p:cNvPr id="41" name="组合 40"/>
            <p:cNvGrpSpPr/>
            <p:nvPr/>
          </p:nvGrpSpPr>
          <p:grpSpPr>
            <a:xfrm>
              <a:off x="2744535" y="1557945"/>
              <a:ext cx="2342505" cy="232937"/>
              <a:chOff x="2648224" y="4411988"/>
              <a:chExt cx="2342505" cy="232937"/>
            </a:xfrm>
          </p:grpSpPr>
          <p:cxnSp>
            <p:nvCxnSpPr>
              <p:cNvPr id="38" name="直接连接符 37"/>
              <p:cNvCxnSpPr/>
              <p:nvPr/>
            </p:nvCxnSpPr>
            <p:spPr>
              <a:xfrm rot="5400000" flipV="1">
                <a:off x="3668169" y="3508512"/>
                <a:ext cx="0" cy="2039890"/>
              </a:xfrm>
              <a:prstGeom prst="line">
                <a:avLst/>
              </a:prstGeom>
              <a:ln w="12700">
                <a:solidFill>
                  <a:srgbClr val="6CAC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菱形 38"/>
              <p:cNvSpPr/>
              <p:nvPr/>
            </p:nvSpPr>
            <p:spPr>
              <a:xfrm>
                <a:off x="4757791" y="4411988"/>
                <a:ext cx="232938" cy="232937"/>
              </a:xfrm>
              <a:prstGeom prst="diamond">
                <a:avLst/>
              </a:prstGeom>
              <a:solidFill>
                <a:srgbClr val="6CAC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 flipH="1">
              <a:off x="7104960" y="1557945"/>
              <a:ext cx="2270233" cy="232937"/>
              <a:chOff x="2720496" y="4411988"/>
              <a:chExt cx="2270233" cy="232937"/>
            </a:xfrm>
          </p:grpSpPr>
          <p:cxnSp>
            <p:nvCxnSpPr>
              <p:cNvPr id="48" name="直接连接符 47"/>
              <p:cNvCxnSpPr/>
              <p:nvPr/>
            </p:nvCxnSpPr>
            <p:spPr>
              <a:xfrm rot="16200000" flipH="1">
                <a:off x="3704304" y="3544649"/>
                <a:ext cx="1" cy="1967617"/>
              </a:xfrm>
              <a:prstGeom prst="line">
                <a:avLst/>
              </a:prstGeom>
              <a:ln w="12700">
                <a:solidFill>
                  <a:srgbClr val="6CAC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菱形 48"/>
              <p:cNvSpPr/>
              <p:nvPr/>
            </p:nvSpPr>
            <p:spPr>
              <a:xfrm>
                <a:off x="4757791" y="4411988"/>
                <a:ext cx="232938" cy="232937"/>
              </a:xfrm>
              <a:prstGeom prst="diamond">
                <a:avLst/>
              </a:prstGeom>
              <a:solidFill>
                <a:srgbClr val="6CAC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2284452" y="2467247"/>
            <a:ext cx="2359582" cy="1923146"/>
            <a:chOff x="1507902" y="3077282"/>
            <a:chExt cx="2359582" cy="1923146"/>
          </a:xfrm>
        </p:grpSpPr>
        <p:sp>
          <p:nvSpPr>
            <p:cNvPr id="37" name="矩形: 圆角 36"/>
            <p:cNvSpPr/>
            <p:nvPr/>
          </p:nvSpPr>
          <p:spPr>
            <a:xfrm>
              <a:off x="1507902" y="3077282"/>
              <a:ext cx="2359582" cy="1923146"/>
            </a:xfrm>
            <a:prstGeom prst="roundRect">
              <a:avLst>
                <a:gd name="adj" fmla="val 4667"/>
              </a:avLst>
            </a:prstGeom>
            <a:solidFill>
              <a:schemeClr val="bg1"/>
            </a:solidFill>
            <a:ln>
              <a:solidFill>
                <a:srgbClr val="6CAC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矩形: 圆角 39"/>
            <p:cNvSpPr/>
            <p:nvPr/>
          </p:nvSpPr>
          <p:spPr>
            <a:xfrm>
              <a:off x="1750395" y="3328643"/>
              <a:ext cx="1874598" cy="1420424"/>
            </a:xfrm>
            <a:prstGeom prst="roundRect">
              <a:avLst>
                <a:gd name="adj" fmla="val 4667"/>
              </a:avLst>
            </a:prstGeom>
            <a:solidFill>
              <a:srgbClr val="6CAC9C"/>
            </a:solidFill>
            <a:ln>
              <a:solidFill>
                <a:srgbClr val="6CAC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4938395" y="2552065"/>
            <a:ext cx="683831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rgbClr val="5773DE"/>
                </a:solidFill>
                <a:latin typeface="方正乾隆行书 简" panose="02000500000000000000" charset="-122"/>
                <a:ea typeface="方正乾隆行书 简" panose="02000500000000000000" charset="-122"/>
                <a:cs typeface="方正乾隆行书 简" panose="02000500000000000000" charset="-122"/>
              </a:rPr>
              <a:t>当前作文教学的困境</a:t>
            </a:r>
            <a:endParaRPr lang="zh-CN" altLang="en-US" sz="5400" dirty="0">
              <a:solidFill>
                <a:srgbClr val="5773DE"/>
              </a:solidFill>
              <a:latin typeface="方正乾隆行书 简" panose="02000500000000000000" charset="-122"/>
              <a:ea typeface="方正乾隆行书 简" panose="02000500000000000000" charset="-122"/>
              <a:cs typeface="方正乾隆行书 简" panose="02000500000000000000" charset="-122"/>
            </a:endParaRPr>
          </a:p>
          <a:p>
            <a:r>
              <a:rPr lang="en-US" altLang="zh-CN" sz="5400" dirty="0">
                <a:solidFill>
                  <a:srgbClr val="5773DE"/>
                </a:solidFill>
                <a:latin typeface="方正乾隆行书 简" panose="02000500000000000000" charset="-122"/>
                <a:ea typeface="方正乾隆行书 简" panose="02000500000000000000" charset="-122"/>
                <a:cs typeface="方正乾隆行书 简" panose="02000500000000000000" charset="-122"/>
              </a:rPr>
              <a:t>——</a:t>
            </a:r>
            <a:r>
              <a:rPr lang="zh-CN" altLang="en-US" sz="5400" dirty="0">
                <a:solidFill>
                  <a:srgbClr val="5773DE"/>
                </a:solidFill>
                <a:latin typeface="方正乾隆行书 简" panose="02000500000000000000" charset="-122"/>
                <a:ea typeface="方正乾隆行书 简" panose="02000500000000000000" charset="-122"/>
                <a:cs typeface="方正乾隆行书 简" panose="02000500000000000000" charset="-122"/>
              </a:rPr>
              <a:t>传统模式的桎梏</a:t>
            </a:r>
            <a:endParaRPr lang="zh-CN" altLang="en-US" sz="5400" dirty="0">
              <a:solidFill>
                <a:srgbClr val="5773DE"/>
              </a:solidFill>
              <a:latin typeface="方正乾隆行书 简" panose="02000500000000000000" charset="-122"/>
              <a:ea typeface="方正乾隆行书 简" panose="02000500000000000000" charset="-122"/>
              <a:cs typeface="方正乾隆行书 简" panose="020005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671605" y="2421119"/>
            <a:ext cx="613410" cy="184294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PART.01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0" name="iconfont-1191-801512"/>
          <p:cNvSpPr>
            <a:spLocks noChangeAspect="1"/>
          </p:cNvSpPr>
          <p:nvPr/>
        </p:nvSpPr>
        <p:spPr bwMode="auto">
          <a:xfrm>
            <a:off x="3128011" y="3081433"/>
            <a:ext cx="672464" cy="693864"/>
          </a:xfrm>
          <a:custGeom>
            <a:avLst/>
            <a:gdLst>
              <a:gd name="T0" fmla="*/ 40 w 7790"/>
              <a:gd name="T1" fmla="*/ 0 h 8036"/>
              <a:gd name="T2" fmla="*/ 3458 w 7790"/>
              <a:gd name="T3" fmla="*/ 0 h 8036"/>
              <a:gd name="T4" fmla="*/ 3458 w 7790"/>
              <a:gd name="T5" fmla="*/ 3418 h 8036"/>
              <a:gd name="T6" fmla="*/ 40 w 7790"/>
              <a:gd name="T7" fmla="*/ 3418 h 8036"/>
              <a:gd name="T8" fmla="*/ 40 w 7790"/>
              <a:gd name="T9" fmla="*/ 0 h 8036"/>
              <a:gd name="T10" fmla="*/ 7790 w 7790"/>
              <a:gd name="T11" fmla="*/ 1695 h 8036"/>
              <a:gd name="T12" fmla="*/ 6170 w 7790"/>
              <a:gd name="T13" fmla="*/ 103 h 8036"/>
              <a:gd name="T14" fmla="*/ 4577 w 7790"/>
              <a:gd name="T15" fmla="*/ 1723 h 8036"/>
              <a:gd name="T16" fmla="*/ 6198 w 7790"/>
              <a:gd name="T17" fmla="*/ 3316 h 8036"/>
              <a:gd name="T18" fmla="*/ 7790 w 7790"/>
              <a:gd name="T19" fmla="*/ 1695 h 8036"/>
              <a:gd name="T20" fmla="*/ 0 w 7790"/>
              <a:gd name="T21" fmla="*/ 4618 h 8036"/>
              <a:gd name="T22" fmla="*/ 3417 w 7790"/>
              <a:gd name="T23" fmla="*/ 4618 h 8036"/>
              <a:gd name="T24" fmla="*/ 3417 w 7790"/>
              <a:gd name="T25" fmla="*/ 8036 h 8036"/>
              <a:gd name="T26" fmla="*/ 0 w 7790"/>
              <a:gd name="T27" fmla="*/ 8036 h 8036"/>
              <a:gd name="T28" fmla="*/ 0 w 7790"/>
              <a:gd name="T29" fmla="*/ 4618 h 8036"/>
              <a:gd name="T30" fmla="*/ 4353 w 7790"/>
              <a:gd name="T31" fmla="*/ 4618 h 8036"/>
              <a:gd name="T32" fmla="*/ 7770 w 7790"/>
              <a:gd name="T33" fmla="*/ 4618 h 8036"/>
              <a:gd name="T34" fmla="*/ 7770 w 7790"/>
              <a:gd name="T35" fmla="*/ 8036 h 8036"/>
              <a:gd name="T36" fmla="*/ 4353 w 7790"/>
              <a:gd name="T37" fmla="*/ 8036 h 8036"/>
              <a:gd name="T38" fmla="*/ 4353 w 7790"/>
              <a:gd name="T39" fmla="*/ 4618 h 8036"/>
              <a:gd name="T40" fmla="*/ 4353 w 7790"/>
              <a:gd name="T41" fmla="*/ 4618 h 8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790" h="8036">
                <a:moveTo>
                  <a:pt x="40" y="0"/>
                </a:moveTo>
                <a:lnTo>
                  <a:pt x="3458" y="0"/>
                </a:lnTo>
                <a:lnTo>
                  <a:pt x="3458" y="3418"/>
                </a:lnTo>
                <a:lnTo>
                  <a:pt x="40" y="3418"/>
                </a:lnTo>
                <a:lnTo>
                  <a:pt x="40" y="0"/>
                </a:lnTo>
                <a:close/>
                <a:moveTo>
                  <a:pt x="7790" y="1695"/>
                </a:moveTo>
                <a:lnTo>
                  <a:pt x="6170" y="103"/>
                </a:lnTo>
                <a:lnTo>
                  <a:pt x="4577" y="1723"/>
                </a:lnTo>
                <a:lnTo>
                  <a:pt x="6198" y="3316"/>
                </a:lnTo>
                <a:lnTo>
                  <a:pt x="7790" y="1695"/>
                </a:lnTo>
                <a:close/>
                <a:moveTo>
                  <a:pt x="0" y="4618"/>
                </a:moveTo>
                <a:lnTo>
                  <a:pt x="3417" y="4618"/>
                </a:lnTo>
                <a:lnTo>
                  <a:pt x="3417" y="8036"/>
                </a:lnTo>
                <a:lnTo>
                  <a:pt x="0" y="8036"/>
                </a:lnTo>
                <a:lnTo>
                  <a:pt x="0" y="4618"/>
                </a:lnTo>
                <a:close/>
                <a:moveTo>
                  <a:pt x="4353" y="4618"/>
                </a:moveTo>
                <a:lnTo>
                  <a:pt x="7770" y="4618"/>
                </a:lnTo>
                <a:lnTo>
                  <a:pt x="7770" y="8036"/>
                </a:lnTo>
                <a:lnTo>
                  <a:pt x="4353" y="8036"/>
                </a:lnTo>
                <a:lnTo>
                  <a:pt x="4353" y="4618"/>
                </a:lnTo>
                <a:close/>
                <a:moveTo>
                  <a:pt x="4353" y="4618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0" y="0"/>
            <a:ext cx="12192000" cy="104776"/>
            <a:chOff x="0" y="-1"/>
            <a:chExt cx="12192000" cy="225287"/>
          </a:xfrm>
        </p:grpSpPr>
        <p:sp>
          <p:nvSpPr>
            <p:cNvPr id="5" name="矩形 4"/>
            <p:cNvSpPr/>
            <p:nvPr/>
          </p:nvSpPr>
          <p:spPr>
            <a:xfrm>
              <a:off x="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2437130" y="-1"/>
              <a:ext cx="2443480" cy="225287"/>
            </a:xfrm>
            <a:prstGeom prst="rect">
              <a:avLst/>
            </a:prstGeom>
            <a:solidFill>
              <a:srgbClr val="FA93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87426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7311390" y="-1"/>
              <a:ext cx="2443480" cy="225287"/>
            </a:xfrm>
            <a:prstGeom prst="rect">
              <a:avLst/>
            </a:prstGeom>
            <a:solidFill>
              <a:srgbClr val="E16B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974852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0" y="6753224"/>
            <a:ext cx="12192000" cy="104776"/>
            <a:chOff x="0" y="-1"/>
            <a:chExt cx="12192000" cy="225287"/>
          </a:xfrm>
        </p:grpSpPr>
        <p:sp>
          <p:nvSpPr>
            <p:cNvPr id="22" name="矩形 21"/>
            <p:cNvSpPr/>
            <p:nvPr/>
          </p:nvSpPr>
          <p:spPr>
            <a:xfrm>
              <a:off x="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2437130" y="-1"/>
              <a:ext cx="2443480" cy="225287"/>
            </a:xfrm>
            <a:prstGeom prst="rect">
              <a:avLst/>
            </a:prstGeom>
            <a:solidFill>
              <a:srgbClr val="FA93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487426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7311390" y="-1"/>
              <a:ext cx="2443480" cy="225287"/>
            </a:xfrm>
            <a:prstGeom prst="rect">
              <a:avLst/>
            </a:prstGeom>
            <a:solidFill>
              <a:srgbClr val="E16B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974852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75075" y="282337"/>
            <a:ext cx="11841850" cy="6293326"/>
            <a:chOff x="185530" y="260496"/>
            <a:chExt cx="11841850" cy="6293326"/>
          </a:xfrm>
        </p:grpSpPr>
        <p:sp>
          <p:nvSpPr>
            <p:cNvPr id="54" name="直角三角形 53"/>
            <p:cNvSpPr/>
            <p:nvPr/>
          </p:nvSpPr>
          <p:spPr>
            <a:xfrm rot="5400000">
              <a:off x="185530" y="260496"/>
              <a:ext cx="439386" cy="439386"/>
            </a:xfrm>
            <a:prstGeom prst="rtTriangle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直角三角形 54"/>
            <p:cNvSpPr/>
            <p:nvPr/>
          </p:nvSpPr>
          <p:spPr>
            <a:xfrm rot="5400000" flipH="1" flipV="1">
              <a:off x="11587994" y="6114436"/>
              <a:ext cx="439386" cy="439386"/>
            </a:xfrm>
            <a:prstGeom prst="rtTriangle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对象2"/>
          <p:cNvSpPr/>
          <p:nvPr>
            <p:custDataLst>
              <p:tags r:id="rId1"/>
            </p:custDataLst>
          </p:nvPr>
        </p:nvSpPr>
        <p:spPr>
          <a:xfrm>
            <a:off x="6746241" y="4164648"/>
            <a:ext cx="4731251" cy="1549020"/>
          </a:xfrm>
          <a:custGeom>
            <a:avLst/>
            <a:gdLst>
              <a:gd name="connsiteX0" fmla="*/ 2345 w 7584"/>
              <a:gd name="connsiteY0" fmla="*/ 20 h 2439"/>
              <a:gd name="connsiteX1" fmla="*/ 2273 w 7584"/>
              <a:gd name="connsiteY1" fmla="*/ 49 h 2439"/>
              <a:gd name="connsiteX2" fmla="*/ 2259 w 7584"/>
              <a:gd name="connsiteY2" fmla="*/ 63 h 2439"/>
              <a:gd name="connsiteX3" fmla="*/ 27 w 7584"/>
              <a:gd name="connsiteY3" fmla="*/ 2310 h 2439"/>
              <a:gd name="connsiteX4" fmla="*/ 84 w 7584"/>
              <a:gd name="connsiteY4" fmla="*/ 2439 h 2439"/>
              <a:gd name="connsiteX5" fmla="*/ 7474 w 7584"/>
              <a:gd name="connsiteY5" fmla="*/ 2422 h 2439"/>
              <a:gd name="connsiteX6" fmla="*/ 7565 w 7584"/>
              <a:gd name="connsiteY6" fmla="*/ 2404 h 2439"/>
              <a:gd name="connsiteX7" fmla="*/ 7584 w 7584"/>
              <a:gd name="connsiteY7" fmla="*/ 40 h 2439"/>
              <a:gd name="connsiteX8" fmla="*/ 7474 w 7584"/>
              <a:gd name="connsiteY8" fmla="*/ 3 h 2439"/>
              <a:gd name="connsiteX9" fmla="*/ 2345 w 7584"/>
              <a:gd name="connsiteY9" fmla="*/ 20 h 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84" h="2439">
                <a:moveTo>
                  <a:pt x="2345" y="20"/>
                </a:moveTo>
                <a:cubicBezTo>
                  <a:pt x="2316" y="20"/>
                  <a:pt x="2288" y="34"/>
                  <a:pt x="2273" y="49"/>
                </a:cubicBezTo>
                <a:cubicBezTo>
                  <a:pt x="2273" y="49"/>
                  <a:pt x="2273" y="63"/>
                  <a:pt x="2259" y="63"/>
                </a:cubicBezTo>
                <a:lnTo>
                  <a:pt x="27" y="2310"/>
                </a:lnTo>
                <a:cubicBezTo>
                  <a:pt x="-31" y="2353"/>
                  <a:pt x="12" y="2439"/>
                  <a:pt x="84" y="2439"/>
                </a:cubicBezTo>
                <a:lnTo>
                  <a:pt x="7474" y="2422"/>
                </a:lnTo>
                <a:cubicBezTo>
                  <a:pt x="7518" y="2422"/>
                  <a:pt x="7565" y="2447"/>
                  <a:pt x="7565" y="2404"/>
                </a:cubicBezTo>
                <a:lnTo>
                  <a:pt x="7584" y="40"/>
                </a:lnTo>
                <a:cubicBezTo>
                  <a:pt x="7584" y="-17"/>
                  <a:pt x="7518" y="3"/>
                  <a:pt x="7474" y="3"/>
                </a:cubicBezTo>
                <a:lnTo>
                  <a:pt x="2345" y="20"/>
                </a:lnTo>
              </a:path>
            </a:pathLst>
          </a:custGeom>
          <a:noFill/>
          <a:ln w="12700">
            <a:gradFill>
              <a:gsLst>
                <a:gs pos="100000">
                  <a:schemeClr val="accent2">
                    <a:lumMod val="20000"/>
                    <a:lumOff val="80000"/>
                    <a:alpha val="0"/>
                  </a:schemeClr>
                </a:gs>
                <a:gs pos="2000">
                  <a:schemeClr val="accent2">
                    <a:alpha val="100000"/>
                  </a:schemeClr>
                </a:gs>
              </a:gsLst>
              <a:lin ang="0" scaled="0"/>
            </a:gra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1296000" tIns="0" rIns="0" bIns="0" numCol="1" spcCol="0" rtlCol="0" fromWordArt="0" anchor="ctr" anchorCtr="0" forceAA="0" compatLnSpc="1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单击此处输入你的项正文，文字是您思想的提炼，请尽量言简意赅的阐述观点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对象7"/>
          <p:cNvSpPr/>
          <p:nvPr>
            <p:custDataLst>
              <p:tags r:id="rId2"/>
            </p:custDataLst>
          </p:nvPr>
        </p:nvSpPr>
        <p:spPr>
          <a:xfrm>
            <a:off x="6729096" y="1903413"/>
            <a:ext cx="4748084" cy="1543050"/>
          </a:xfrm>
          <a:custGeom>
            <a:avLst/>
            <a:gdLst>
              <a:gd name="connsiteX0" fmla="*/ 2345 w 7603"/>
              <a:gd name="connsiteY0" fmla="*/ 2419 h 2430"/>
              <a:gd name="connsiteX1" fmla="*/ 2273 w 7603"/>
              <a:gd name="connsiteY1" fmla="*/ 2390 h 2430"/>
              <a:gd name="connsiteX2" fmla="*/ 2259 w 7603"/>
              <a:gd name="connsiteY2" fmla="*/ 2376 h 2430"/>
              <a:gd name="connsiteX3" fmla="*/ 27 w 7603"/>
              <a:gd name="connsiteY3" fmla="*/ 130 h 2430"/>
              <a:gd name="connsiteX4" fmla="*/ 84 w 7603"/>
              <a:gd name="connsiteY4" fmla="*/ 0 h 2430"/>
              <a:gd name="connsiteX5" fmla="*/ 7457 w 7603"/>
              <a:gd name="connsiteY5" fmla="*/ 11 h 2430"/>
              <a:gd name="connsiteX6" fmla="*/ 7567 w 7603"/>
              <a:gd name="connsiteY6" fmla="*/ 85 h 2430"/>
              <a:gd name="connsiteX7" fmla="*/ 7603 w 7603"/>
              <a:gd name="connsiteY7" fmla="*/ 2338 h 2430"/>
              <a:gd name="connsiteX8" fmla="*/ 7512 w 7603"/>
              <a:gd name="connsiteY8" fmla="*/ 2430 h 2430"/>
              <a:gd name="connsiteX9" fmla="*/ 2345 w 7603"/>
              <a:gd name="connsiteY9" fmla="*/ 2419 h 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03" h="2430">
                <a:moveTo>
                  <a:pt x="2345" y="2419"/>
                </a:moveTo>
                <a:cubicBezTo>
                  <a:pt x="2316" y="2419"/>
                  <a:pt x="2288" y="2405"/>
                  <a:pt x="2273" y="2390"/>
                </a:cubicBezTo>
                <a:cubicBezTo>
                  <a:pt x="2273" y="2390"/>
                  <a:pt x="2273" y="2376"/>
                  <a:pt x="2259" y="2376"/>
                </a:cubicBezTo>
                <a:lnTo>
                  <a:pt x="27" y="130"/>
                </a:lnTo>
                <a:cubicBezTo>
                  <a:pt x="-31" y="86"/>
                  <a:pt x="12" y="0"/>
                  <a:pt x="84" y="0"/>
                </a:cubicBezTo>
                <a:lnTo>
                  <a:pt x="7457" y="11"/>
                </a:lnTo>
                <a:cubicBezTo>
                  <a:pt x="7501" y="11"/>
                  <a:pt x="7567" y="28"/>
                  <a:pt x="7567" y="85"/>
                </a:cubicBezTo>
                <a:lnTo>
                  <a:pt x="7603" y="2338"/>
                </a:lnTo>
                <a:cubicBezTo>
                  <a:pt x="7603" y="2381"/>
                  <a:pt x="7556" y="2430"/>
                  <a:pt x="7512" y="2430"/>
                </a:cubicBezTo>
                <a:lnTo>
                  <a:pt x="2345" y="2419"/>
                </a:lnTo>
              </a:path>
            </a:pathLst>
          </a:custGeom>
          <a:noFill/>
          <a:ln w="12700">
            <a:gradFill>
              <a:gsLst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2000">
                  <a:schemeClr val="accent1">
                    <a:alpha val="100000"/>
                  </a:schemeClr>
                </a:gs>
              </a:gsLst>
              <a:lin ang="0" scaled="0"/>
            </a:gra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1296000" tIns="0" rIns="0" bIns="0" numCol="1" spcCol="0" rtlCol="0" fromWordArt="0" anchor="ctr" anchorCtr="0" forceAA="0" compatLnSpc="1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单击此处输入你的项正文，文字是您思想的提炼，请尽量言简意赅的阐述观点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对象8"/>
          <p:cNvSpPr/>
          <p:nvPr>
            <p:custDataLst>
              <p:tags r:id="rId3"/>
            </p:custDataLst>
          </p:nvPr>
        </p:nvSpPr>
        <p:spPr>
          <a:xfrm>
            <a:off x="6692901" y="1564958"/>
            <a:ext cx="731520" cy="731520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chemeClr val="accent1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7" name="对象9"/>
          <p:cNvSpPr/>
          <p:nvPr>
            <p:custDataLst>
              <p:tags r:id="rId4"/>
            </p:custDataLst>
          </p:nvPr>
        </p:nvSpPr>
        <p:spPr>
          <a:xfrm>
            <a:off x="6732271" y="5300028"/>
            <a:ext cx="731520" cy="731520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chemeClr val="accent2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04</a:t>
            </a:r>
            <a:endParaRPr lang="en-US" altLang="zh-CN" sz="2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1" name="对象10"/>
          <p:cNvSpPr/>
          <p:nvPr>
            <p:custDataLst>
              <p:tags r:id="rId5"/>
            </p:custDataLst>
          </p:nvPr>
        </p:nvSpPr>
        <p:spPr>
          <a:xfrm flipH="1">
            <a:off x="694690" y="4175443"/>
            <a:ext cx="4731551" cy="1549020"/>
          </a:xfrm>
          <a:custGeom>
            <a:avLst/>
            <a:gdLst>
              <a:gd name="connsiteX0" fmla="*/ 2345 w 7584"/>
              <a:gd name="connsiteY0" fmla="*/ 20 h 2439"/>
              <a:gd name="connsiteX1" fmla="*/ 2273 w 7584"/>
              <a:gd name="connsiteY1" fmla="*/ 49 h 2439"/>
              <a:gd name="connsiteX2" fmla="*/ 2259 w 7584"/>
              <a:gd name="connsiteY2" fmla="*/ 63 h 2439"/>
              <a:gd name="connsiteX3" fmla="*/ 27 w 7584"/>
              <a:gd name="connsiteY3" fmla="*/ 2310 h 2439"/>
              <a:gd name="connsiteX4" fmla="*/ 84 w 7584"/>
              <a:gd name="connsiteY4" fmla="*/ 2439 h 2439"/>
              <a:gd name="connsiteX5" fmla="*/ 7474 w 7584"/>
              <a:gd name="connsiteY5" fmla="*/ 2422 h 2439"/>
              <a:gd name="connsiteX6" fmla="*/ 7565 w 7584"/>
              <a:gd name="connsiteY6" fmla="*/ 2404 h 2439"/>
              <a:gd name="connsiteX7" fmla="*/ 7584 w 7584"/>
              <a:gd name="connsiteY7" fmla="*/ 40 h 2439"/>
              <a:gd name="connsiteX8" fmla="*/ 7474 w 7584"/>
              <a:gd name="connsiteY8" fmla="*/ 3 h 2439"/>
              <a:gd name="connsiteX9" fmla="*/ 2345 w 7584"/>
              <a:gd name="connsiteY9" fmla="*/ 20 h 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84" h="2439">
                <a:moveTo>
                  <a:pt x="2345" y="20"/>
                </a:moveTo>
                <a:cubicBezTo>
                  <a:pt x="2316" y="20"/>
                  <a:pt x="2288" y="34"/>
                  <a:pt x="2273" y="49"/>
                </a:cubicBezTo>
                <a:cubicBezTo>
                  <a:pt x="2273" y="49"/>
                  <a:pt x="2273" y="63"/>
                  <a:pt x="2259" y="63"/>
                </a:cubicBezTo>
                <a:lnTo>
                  <a:pt x="27" y="2310"/>
                </a:lnTo>
                <a:cubicBezTo>
                  <a:pt x="-31" y="2353"/>
                  <a:pt x="12" y="2439"/>
                  <a:pt x="84" y="2439"/>
                </a:cubicBezTo>
                <a:lnTo>
                  <a:pt x="7474" y="2422"/>
                </a:lnTo>
                <a:cubicBezTo>
                  <a:pt x="7518" y="2422"/>
                  <a:pt x="7565" y="2447"/>
                  <a:pt x="7565" y="2404"/>
                </a:cubicBezTo>
                <a:lnTo>
                  <a:pt x="7584" y="40"/>
                </a:lnTo>
                <a:cubicBezTo>
                  <a:pt x="7584" y="-17"/>
                  <a:pt x="7518" y="3"/>
                  <a:pt x="7474" y="3"/>
                </a:cubicBezTo>
                <a:lnTo>
                  <a:pt x="2345" y="20"/>
                </a:lnTo>
              </a:path>
            </a:pathLst>
          </a:custGeom>
          <a:noFill/>
          <a:ln w="12700">
            <a:gradFill>
              <a:gsLst>
                <a:gs pos="100000">
                  <a:schemeClr val="accent2">
                    <a:lumMod val="20000"/>
                    <a:lumOff val="80000"/>
                    <a:alpha val="0"/>
                  </a:schemeClr>
                </a:gs>
                <a:gs pos="2000">
                  <a:schemeClr val="accent2">
                    <a:alpha val="100000"/>
                  </a:schemeClr>
                </a:gs>
              </a:gsLst>
              <a:lin ang="0" scaled="0"/>
            </a:gra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0" tIns="0" rIns="1296000" bIns="0" numCol="1" spcCol="0" rtlCol="0" fromWordArt="0" anchor="ctr" anchorCtr="0" forceAA="0" compatLnSpc="1">
            <a:noAutofit/>
          </a:bodyPr>
          <a:p>
            <a:pPr lvl="0"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单击此处输入你的项正文，文字是您思想的提炼，请尽量言简意赅的阐述观点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2" name="对象11"/>
          <p:cNvSpPr/>
          <p:nvPr>
            <p:custDataLst>
              <p:tags r:id="rId6"/>
            </p:custDataLst>
          </p:nvPr>
        </p:nvSpPr>
        <p:spPr>
          <a:xfrm flipH="1">
            <a:off x="704850" y="1843405"/>
            <a:ext cx="4748530" cy="1603375"/>
          </a:xfrm>
          <a:custGeom>
            <a:avLst/>
            <a:gdLst>
              <a:gd name="connsiteX0" fmla="*/ 2345 w 7603"/>
              <a:gd name="connsiteY0" fmla="*/ 2419 h 2430"/>
              <a:gd name="connsiteX1" fmla="*/ 2273 w 7603"/>
              <a:gd name="connsiteY1" fmla="*/ 2390 h 2430"/>
              <a:gd name="connsiteX2" fmla="*/ 2259 w 7603"/>
              <a:gd name="connsiteY2" fmla="*/ 2376 h 2430"/>
              <a:gd name="connsiteX3" fmla="*/ 27 w 7603"/>
              <a:gd name="connsiteY3" fmla="*/ 130 h 2430"/>
              <a:gd name="connsiteX4" fmla="*/ 84 w 7603"/>
              <a:gd name="connsiteY4" fmla="*/ 0 h 2430"/>
              <a:gd name="connsiteX5" fmla="*/ 7457 w 7603"/>
              <a:gd name="connsiteY5" fmla="*/ 11 h 2430"/>
              <a:gd name="connsiteX6" fmla="*/ 7567 w 7603"/>
              <a:gd name="connsiteY6" fmla="*/ 85 h 2430"/>
              <a:gd name="connsiteX7" fmla="*/ 7603 w 7603"/>
              <a:gd name="connsiteY7" fmla="*/ 2338 h 2430"/>
              <a:gd name="connsiteX8" fmla="*/ 7512 w 7603"/>
              <a:gd name="connsiteY8" fmla="*/ 2430 h 2430"/>
              <a:gd name="connsiteX9" fmla="*/ 2345 w 7603"/>
              <a:gd name="connsiteY9" fmla="*/ 2419 h 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03" h="2430">
                <a:moveTo>
                  <a:pt x="2345" y="2419"/>
                </a:moveTo>
                <a:cubicBezTo>
                  <a:pt x="2316" y="2419"/>
                  <a:pt x="2288" y="2405"/>
                  <a:pt x="2273" y="2390"/>
                </a:cubicBezTo>
                <a:cubicBezTo>
                  <a:pt x="2273" y="2390"/>
                  <a:pt x="2273" y="2376"/>
                  <a:pt x="2259" y="2376"/>
                </a:cubicBezTo>
                <a:lnTo>
                  <a:pt x="27" y="130"/>
                </a:lnTo>
                <a:cubicBezTo>
                  <a:pt x="-31" y="86"/>
                  <a:pt x="12" y="0"/>
                  <a:pt x="84" y="0"/>
                </a:cubicBezTo>
                <a:lnTo>
                  <a:pt x="7457" y="11"/>
                </a:lnTo>
                <a:cubicBezTo>
                  <a:pt x="7501" y="11"/>
                  <a:pt x="7567" y="28"/>
                  <a:pt x="7567" y="85"/>
                </a:cubicBezTo>
                <a:lnTo>
                  <a:pt x="7603" y="2338"/>
                </a:lnTo>
                <a:cubicBezTo>
                  <a:pt x="7603" y="2381"/>
                  <a:pt x="7556" y="2430"/>
                  <a:pt x="7512" y="2430"/>
                </a:cubicBezTo>
                <a:lnTo>
                  <a:pt x="2345" y="2419"/>
                </a:lnTo>
              </a:path>
            </a:pathLst>
          </a:custGeom>
          <a:noFill/>
          <a:ln w="12700">
            <a:gradFill>
              <a:gsLst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2000">
                  <a:schemeClr val="accent1">
                    <a:alpha val="100000"/>
                  </a:schemeClr>
                </a:gs>
              </a:gsLst>
              <a:lin ang="0" scaled="0"/>
            </a:gra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0" tIns="0" rIns="1296000" bIns="0" numCol="1" spcCol="0" rtlCol="0" fromWordArt="0" anchor="ctr" anchorCtr="0" forceAA="0" compatLnSpc="1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康行楷体 W5" panose="03000509000000000000" charset="-122"/>
                <a:ea typeface="华康行楷体 W5" panose="03000509000000000000" charset="-122"/>
                <a:cs typeface="华康行楷体 W5" panose="03000509000000000000" charset="-122"/>
                <a:sym typeface="+mn-ea"/>
              </a:rPr>
              <a:t>单击此处输入你的项正文，文字是您思想的提炼，请尽量言简意赅的阐述观点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华康行楷体 W5" panose="03000509000000000000" charset="-122"/>
              <a:ea typeface="华康行楷体 W5" panose="03000509000000000000" charset="-122"/>
              <a:cs typeface="华康行楷体 W5" panose="03000509000000000000" charset="-122"/>
              <a:sym typeface="+mn-ea"/>
            </a:endParaRPr>
          </a:p>
        </p:txBody>
      </p:sp>
      <p:sp>
        <p:nvSpPr>
          <p:cNvPr id="18" name="对象12"/>
          <p:cNvSpPr/>
          <p:nvPr>
            <p:custDataLst>
              <p:tags r:id="rId7"/>
            </p:custDataLst>
          </p:nvPr>
        </p:nvSpPr>
        <p:spPr>
          <a:xfrm>
            <a:off x="4721861" y="1624648"/>
            <a:ext cx="731520" cy="731520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chemeClr val="accent1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对象13"/>
          <p:cNvSpPr/>
          <p:nvPr>
            <p:custDataLst>
              <p:tags r:id="rId8"/>
            </p:custDataLst>
          </p:nvPr>
        </p:nvSpPr>
        <p:spPr>
          <a:xfrm>
            <a:off x="4721861" y="5300028"/>
            <a:ext cx="731520" cy="731520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chemeClr val="accent2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对象6"/>
          <p:cNvSpPr/>
          <p:nvPr>
            <p:custDataLst>
              <p:tags r:id="rId9"/>
            </p:custDataLst>
          </p:nvPr>
        </p:nvSpPr>
        <p:spPr>
          <a:xfrm>
            <a:off x="4229735" y="1979613"/>
            <a:ext cx="3713016" cy="3679176"/>
          </a:xfrm>
          <a:custGeom>
            <a:avLst/>
            <a:gdLst/>
            <a:ahLst/>
            <a:cxnLst/>
            <a:rect l="l" t="t" r="r" b="b"/>
            <a:pathLst>
              <a:path w="4059936" h="4059936">
                <a:moveTo>
                  <a:pt x="137160" y="2359152"/>
                </a:moveTo>
                <a:cubicBezTo>
                  <a:pt x="-45720" y="2176272"/>
                  <a:pt x="-45720" y="1883664"/>
                  <a:pt x="137160" y="1700784"/>
                </a:cubicBezTo>
                <a:lnTo>
                  <a:pt x="1700784" y="137160"/>
                </a:lnTo>
                <a:cubicBezTo>
                  <a:pt x="1883664" y="-45720"/>
                  <a:pt x="2176272" y="-45720"/>
                  <a:pt x="2359152" y="137160"/>
                </a:cubicBezTo>
                <a:lnTo>
                  <a:pt x="3931920" y="1700784"/>
                </a:lnTo>
                <a:cubicBezTo>
                  <a:pt x="4105656" y="1883664"/>
                  <a:pt x="4105656" y="2176272"/>
                  <a:pt x="3931920" y="2359152"/>
                </a:cubicBezTo>
                <a:lnTo>
                  <a:pt x="2359152" y="3931920"/>
                </a:lnTo>
                <a:cubicBezTo>
                  <a:pt x="2176272" y="4105656"/>
                  <a:pt x="1883664" y="4105656"/>
                  <a:pt x="1700784" y="3931920"/>
                </a:cubicBezTo>
                <a:lnTo>
                  <a:pt x="137160" y="2359152"/>
                </a:lnTo>
              </a:path>
            </a:pathLst>
          </a:custGeom>
          <a:solidFill>
            <a:schemeClr val="accent1">
              <a:lumMod val="30000"/>
              <a:lumOff val="70000"/>
              <a:alpha val="15000"/>
            </a:schemeClr>
          </a:solidFill>
        </p:spPr>
        <p:txBody>
          <a:bodyPr>
            <a:noAutofit/>
          </a:bodyPr>
          <a:p>
            <a:endParaRPr lang="zh-CN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8" name="对象12"/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4637405" y="2396173"/>
            <a:ext cx="2897332" cy="2846634"/>
          </a:xfrm>
          <a:custGeom>
            <a:avLst/>
            <a:gdLst/>
            <a:ahLst/>
            <a:cxnLst/>
            <a:rect l="l" t="t" r="r" b="b"/>
            <a:pathLst>
              <a:path w="2340864" h="2340864">
                <a:moveTo>
                  <a:pt x="987552" y="73152"/>
                </a:moveTo>
                <a:lnTo>
                  <a:pt x="73152" y="987552"/>
                </a:lnTo>
                <a:cubicBezTo>
                  <a:pt x="-27432" y="1088136"/>
                  <a:pt x="-27432" y="1252728"/>
                  <a:pt x="73152" y="1353312"/>
                </a:cubicBezTo>
                <a:lnTo>
                  <a:pt x="987552" y="2267712"/>
                </a:lnTo>
                <a:cubicBezTo>
                  <a:pt x="1088136" y="2368296"/>
                  <a:pt x="1252728" y="2368296"/>
                  <a:pt x="1353312" y="2267712"/>
                </a:cubicBezTo>
                <a:lnTo>
                  <a:pt x="2267712" y="1353312"/>
                </a:lnTo>
                <a:cubicBezTo>
                  <a:pt x="2368296" y="1252728"/>
                  <a:pt x="2368296" y="1088136"/>
                  <a:pt x="2267712" y="987552"/>
                </a:cubicBezTo>
                <a:lnTo>
                  <a:pt x="1353312" y="73152"/>
                </a:lnTo>
                <a:cubicBezTo>
                  <a:pt x="1252728" y="-27432"/>
                  <a:pt x="1088136" y="-27432"/>
                  <a:pt x="987552" y="73152"/>
                </a:cubicBezTo>
              </a:path>
            </a:pathLst>
          </a:custGeom>
          <a:noFill/>
          <a:ln w="53975">
            <a:solidFill>
              <a:schemeClr val="accent1"/>
            </a:solidFill>
          </a:ln>
        </p:spPr>
        <p:txBody>
          <a:bodyPr wrap="square" lIns="360000" tIns="0" rIns="360000" bIns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700" b="1">
                <a:solidFill>
                  <a:schemeClr val="accent1"/>
                </a:solidFill>
                <a:latin typeface="方正公文小标宋" panose="02000500000000000000" charset="-122"/>
                <a:ea typeface="方正公文小标宋" panose="02000500000000000000" charset="-122"/>
                <a:cs typeface="+mn-ea"/>
                <a:sym typeface="+mn-ea"/>
              </a:rPr>
              <a:t>作文教学困境</a:t>
            </a:r>
            <a:endParaRPr lang="zh-CN" altLang="en-US" sz="2700" b="1">
              <a:solidFill>
                <a:schemeClr val="accent1"/>
              </a:solidFill>
              <a:latin typeface="方正公文小标宋" panose="02000500000000000000" charset="-122"/>
              <a:ea typeface="方正公文小标宋" panose="02000500000000000000" charset="-122"/>
              <a:cs typeface="+mn-ea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72820" y="470535"/>
            <a:ext cx="8619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一、当前作文教学的困境</a:t>
            </a:r>
            <a:r>
              <a:rPr lang="en-US" altLang="zh-CN" sz="32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——</a:t>
            </a:r>
            <a:r>
              <a:rPr lang="zh-CN" altLang="en-US" sz="32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传统模式的桎梏</a:t>
            </a:r>
            <a:endParaRPr lang="zh-CN" altLang="en-US" sz="3200">
              <a:solidFill>
                <a:srgbClr val="FF0000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77215" y="1979930"/>
            <a:ext cx="3651885" cy="12528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FF0000"/>
                </a:solidFill>
                <a:latin typeface="华康行楷体 W5" panose="03000509000000000000" charset="-122"/>
                <a:ea typeface="华康行楷体 W5" panose="03000509000000000000" charset="-122"/>
                <a:cs typeface="华康行楷体 W5" panose="03000509000000000000" charset="-122"/>
                <a:sym typeface="+mn-ea"/>
              </a:rPr>
              <a:t>动机缺失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康行楷体 W5" panose="03000509000000000000" charset="-122"/>
                <a:ea typeface="华康行楷体 W5" panose="03000509000000000000" charset="-122"/>
                <a:cs typeface="华康行楷体 W5" panose="03000509000000000000" charset="-122"/>
                <a:sym typeface="+mn-ea"/>
              </a:rPr>
              <a:t>将写作视为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康行楷体 W5" panose="03000509000000000000" charset="-122"/>
                <a:ea typeface="华康行楷体 W5" panose="03000509000000000000" charset="-122"/>
                <a:cs typeface="华康行楷体 W5" panose="03000509000000000000" charset="-122"/>
                <a:sym typeface="+mn-ea"/>
              </a:rPr>
              <a:t>“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康行楷体 W5" panose="03000509000000000000" charset="-122"/>
                <a:ea typeface="华康行楷体 W5" panose="03000509000000000000" charset="-122"/>
                <a:cs typeface="华康行楷体 W5" panose="03000509000000000000" charset="-122"/>
                <a:sym typeface="+mn-ea"/>
              </a:rPr>
              <a:t>应付作业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康行楷体 W5" panose="03000509000000000000" charset="-122"/>
                <a:ea typeface="华康行楷体 W5" panose="03000509000000000000" charset="-122"/>
                <a:cs typeface="华康行楷体 W5" panose="03000509000000000000" charset="-122"/>
                <a:sym typeface="+mn-ea"/>
              </a:rPr>
              <a:t>”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康行楷体 W5" panose="03000509000000000000" charset="-122"/>
                <a:ea typeface="华康行楷体 W5" panose="03000509000000000000" charset="-122"/>
                <a:cs typeface="华康行楷体 W5" panose="03000509000000000000" charset="-122"/>
                <a:sym typeface="+mn-ea"/>
              </a:rPr>
              <a:t>，缺乏内在动力。写作任务往往脱离学生生活，命题范围狭窄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华康行楷体 W5" panose="03000509000000000000" charset="-122"/>
              <a:ea typeface="华康行楷体 W5" panose="03000509000000000000" charset="-122"/>
              <a:cs typeface="华康行楷体 W5" panose="03000509000000000000" charset="-122"/>
              <a:sym typeface="+mn-ea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7785100" y="2004695"/>
            <a:ext cx="4234815" cy="10502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FF0000"/>
                </a:solidFill>
                <a:latin typeface="华康行楷体 W5" panose="03000509000000000000" charset="-122"/>
                <a:ea typeface="华康行楷体 W5" panose="03000509000000000000" charset="-122"/>
                <a:cs typeface="华康行楷体 W5" panose="03000509000000000000" charset="-122"/>
              </a:rPr>
              <a:t>过程割裂：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康行楷体 W5" panose="03000509000000000000" charset="-122"/>
                <a:ea typeface="华康行楷体 W5" panose="03000509000000000000" charset="-122"/>
                <a:cs typeface="华康行楷体 W5" panose="03000509000000000000" charset="-122"/>
              </a:rPr>
              <a:t>重结果轻过程。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华康行楷体 W5" panose="03000509000000000000" charset="-122"/>
              <a:ea typeface="华康行楷体 W5" panose="03000509000000000000" charset="-122"/>
              <a:cs typeface="华康行楷体 W5" panose="03000509000000000000" charset="-122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康行楷体 W5" panose="03000509000000000000" charset="-122"/>
                <a:ea typeface="华康行楷体 W5" panose="03000509000000000000" charset="-122"/>
                <a:cs typeface="华康行楷体 W5" panose="03000509000000000000" charset="-122"/>
              </a:rPr>
              <a:t>“布置题目—批改评分”流程忽视了写作前的思维启发和写作后的反馈优化。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华康行楷体 W5" panose="03000509000000000000" charset="-122"/>
              <a:ea typeface="华康行楷体 W5" panose="03000509000000000000" charset="-122"/>
              <a:cs typeface="华康行楷体 W5" panose="03000509000000000000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98475" y="4286250"/>
            <a:ext cx="3651885" cy="12528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b="1" dirty="0">
                <a:solidFill>
                  <a:srgbClr val="FF0000"/>
                </a:solidFill>
                <a:latin typeface="华康行楷体 W5" panose="03000509000000000000" charset="-122"/>
                <a:ea typeface="华康行楷体 W5" panose="03000509000000000000" charset="-122"/>
                <a:cs typeface="华康行楷体 W5" panose="03000509000000000000" charset="-122"/>
              </a:rPr>
              <a:t>评价单一：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康行楷体 W5" panose="03000509000000000000" charset="-122"/>
                <a:ea typeface="华康行楷体 W5" panose="03000509000000000000" charset="-122"/>
                <a:cs typeface="华康行楷体 W5" panose="03000509000000000000" charset="-122"/>
              </a:rPr>
              <a:t>标准模糊与主观性较强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华康行楷体 W5" panose="03000509000000000000" charset="-122"/>
              <a:ea typeface="华康行楷体 W5" panose="03000509000000000000" charset="-122"/>
              <a:cs typeface="华康行楷体 W5" panose="03000509000000000000" charset="-122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康行楷体 W5" panose="03000509000000000000" charset="-122"/>
                <a:ea typeface="华康行楷体 W5" panose="03000509000000000000" charset="-122"/>
                <a:cs typeface="华康行楷体 W5" panose="03000509000000000000" charset="-122"/>
              </a:rPr>
              <a:t>作文评价多依赖教师个人经验，缺乏科学量规。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华康行楷体 W5" panose="03000509000000000000" charset="-122"/>
              <a:ea typeface="华康行楷体 W5" panose="03000509000000000000" charset="-122"/>
              <a:cs typeface="华康行楷体 W5" panose="03000509000000000000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021955" y="4296410"/>
            <a:ext cx="3895725" cy="10502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FF0000"/>
                </a:solidFill>
                <a:latin typeface="华康行楷体 W5" panose="03000509000000000000" charset="-122"/>
                <a:ea typeface="华康行楷体 W5" panose="03000509000000000000" charset="-122"/>
                <a:cs typeface="华康行楷体 W5" panose="03000509000000000000" charset="-122"/>
              </a:rPr>
              <a:t>资源局限：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康行楷体 W5" panose="03000509000000000000" charset="-122"/>
                <a:ea typeface="华康行楷体 W5" panose="03000509000000000000" charset="-122"/>
                <a:cs typeface="华康行楷体 W5" panose="03000509000000000000" charset="-122"/>
              </a:rPr>
              <a:t>写作与生活的脱节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华康行楷体 W5" panose="03000509000000000000" charset="-122"/>
              <a:ea typeface="华康行楷体 W5" panose="03000509000000000000" charset="-122"/>
              <a:cs typeface="华康行楷体 W5" panose="03000509000000000000" charset="-122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康行楷体 W5" panose="03000509000000000000" charset="-122"/>
                <a:ea typeface="华康行楷体 W5" panose="03000509000000000000" charset="-122"/>
                <a:cs typeface="华康行楷体 W5" panose="03000509000000000000" charset="-122"/>
              </a:rPr>
              <a:t>课堂写作常局限于教材命题，未能与真实生活、社会热点有效链接。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华康行楷体 W5" panose="03000509000000000000" charset="-122"/>
              <a:ea typeface="华康行楷体 W5" panose="03000509000000000000" charset="-122"/>
              <a:cs typeface="华康行楷体 W5" panose="03000509000000000000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0" y="0"/>
            <a:ext cx="12192000" cy="104776"/>
            <a:chOff x="0" y="-1"/>
            <a:chExt cx="12192000" cy="225287"/>
          </a:xfrm>
        </p:grpSpPr>
        <p:sp>
          <p:nvSpPr>
            <p:cNvPr id="5" name="矩形 4"/>
            <p:cNvSpPr/>
            <p:nvPr/>
          </p:nvSpPr>
          <p:spPr>
            <a:xfrm>
              <a:off x="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2437130" y="-1"/>
              <a:ext cx="2443480" cy="225287"/>
            </a:xfrm>
            <a:prstGeom prst="rect">
              <a:avLst/>
            </a:prstGeom>
            <a:solidFill>
              <a:srgbClr val="FA93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87426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7311390" y="-1"/>
              <a:ext cx="2443480" cy="225287"/>
            </a:xfrm>
            <a:prstGeom prst="rect">
              <a:avLst/>
            </a:prstGeom>
            <a:solidFill>
              <a:srgbClr val="E16B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974852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0" y="6753224"/>
            <a:ext cx="12192000" cy="104776"/>
            <a:chOff x="0" y="-1"/>
            <a:chExt cx="12192000" cy="225287"/>
          </a:xfrm>
        </p:grpSpPr>
        <p:sp>
          <p:nvSpPr>
            <p:cNvPr id="22" name="矩形 21"/>
            <p:cNvSpPr/>
            <p:nvPr/>
          </p:nvSpPr>
          <p:spPr>
            <a:xfrm>
              <a:off x="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2437130" y="-1"/>
              <a:ext cx="2443480" cy="225287"/>
            </a:xfrm>
            <a:prstGeom prst="rect">
              <a:avLst/>
            </a:prstGeom>
            <a:solidFill>
              <a:srgbClr val="FA93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487426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7311390" y="-1"/>
              <a:ext cx="2443480" cy="225287"/>
            </a:xfrm>
            <a:prstGeom prst="rect">
              <a:avLst/>
            </a:prstGeom>
            <a:solidFill>
              <a:srgbClr val="E16B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974852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75075" y="282337"/>
            <a:ext cx="11841850" cy="6293326"/>
            <a:chOff x="185530" y="260496"/>
            <a:chExt cx="11841850" cy="6293326"/>
          </a:xfrm>
        </p:grpSpPr>
        <p:sp>
          <p:nvSpPr>
            <p:cNvPr id="54" name="直角三角形 53"/>
            <p:cNvSpPr/>
            <p:nvPr/>
          </p:nvSpPr>
          <p:spPr>
            <a:xfrm rot="5400000">
              <a:off x="185530" y="260496"/>
              <a:ext cx="439386" cy="439386"/>
            </a:xfrm>
            <a:prstGeom prst="rtTriangle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直角三角形 54"/>
            <p:cNvSpPr/>
            <p:nvPr/>
          </p:nvSpPr>
          <p:spPr>
            <a:xfrm rot="5400000" flipH="1" flipV="1">
              <a:off x="11587994" y="6114436"/>
              <a:ext cx="439386" cy="439386"/>
            </a:xfrm>
            <a:prstGeom prst="rtTriangle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 rot="16200000">
            <a:off x="-1338090" y="3312531"/>
            <a:ext cx="6630658" cy="232937"/>
            <a:chOff x="2744535" y="1557945"/>
            <a:chExt cx="6630658" cy="232937"/>
          </a:xfrm>
        </p:grpSpPr>
        <p:grpSp>
          <p:nvGrpSpPr>
            <p:cNvPr id="41" name="组合 40"/>
            <p:cNvGrpSpPr/>
            <p:nvPr/>
          </p:nvGrpSpPr>
          <p:grpSpPr>
            <a:xfrm>
              <a:off x="2744535" y="1557945"/>
              <a:ext cx="2342505" cy="232937"/>
              <a:chOff x="2648224" y="4411988"/>
              <a:chExt cx="2342505" cy="232937"/>
            </a:xfrm>
          </p:grpSpPr>
          <p:cxnSp>
            <p:nvCxnSpPr>
              <p:cNvPr id="38" name="直接连接符 37"/>
              <p:cNvCxnSpPr/>
              <p:nvPr/>
            </p:nvCxnSpPr>
            <p:spPr>
              <a:xfrm rot="5400000" flipV="1">
                <a:off x="3668169" y="3508512"/>
                <a:ext cx="0" cy="2039890"/>
              </a:xfrm>
              <a:prstGeom prst="line">
                <a:avLst/>
              </a:prstGeom>
              <a:ln w="12700">
                <a:solidFill>
                  <a:srgbClr val="6CAC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菱形 38"/>
              <p:cNvSpPr/>
              <p:nvPr/>
            </p:nvSpPr>
            <p:spPr>
              <a:xfrm>
                <a:off x="4757791" y="4411988"/>
                <a:ext cx="232938" cy="232937"/>
              </a:xfrm>
              <a:prstGeom prst="diamond">
                <a:avLst/>
              </a:prstGeom>
              <a:solidFill>
                <a:srgbClr val="6CAC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 flipH="1">
              <a:off x="7104960" y="1557945"/>
              <a:ext cx="2270233" cy="232937"/>
              <a:chOff x="2720496" y="4411988"/>
              <a:chExt cx="2270233" cy="232937"/>
            </a:xfrm>
          </p:grpSpPr>
          <p:cxnSp>
            <p:nvCxnSpPr>
              <p:cNvPr id="48" name="直接连接符 47"/>
              <p:cNvCxnSpPr/>
              <p:nvPr/>
            </p:nvCxnSpPr>
            <p:spPr>
              <a:xfrm rot="16200000" flipH="1">
                <a:off x="3704304" y="3544649"/>
                <a:ext cx="1" cy="1967617"/>
              </a:xfrm>
              <a:prstGeom prst="line">
                <a:avLst/>
              </a:prstGeom>
              <a:ln w="12700">
                <a:solidFill>
                  <a:srgbClr val="6CAC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菱形 48"/>
              <p:cNvSpPr/>
              <p:nvPr/>
            </p:nvSpPr>
            <p:spPr>
              <a:xfrm>
                <a:off x="4757791" y="4411988"/>
                <a:ext cx="232938" cy="232937"/>
              </a:xfrm>
              <a:prstGeom prst="diamond">
                <a:avLst/>
              </a:prstGeom>
              <a:solidFill>
                <a:srgbClr val="6CAC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2284452" y="2467247"/>
            <a:ext cx="2359582" cy="1923146"/>
            <a:chOff x="1507902" y="3077282"/>
            <a:chExt cx="2359582" cy="1923146"/>
          </a:xfrm>
        </p:grpSpPr>
        <p:sp>
          <p:nvSpPr>
            <p:cNvPr id="37" name="矩形: 圆角 36"/>
            <p:cNvSpPr/>
            <p:nvPr/>
          </p:nvSpPr>
          <p:spPr>
            <a:xfrm>
              <a:off x="1507902" y="3077282"/>
              <a:ext cx="2359582" cy="1923146"/>
            </a:xfrm>
            <a:prstGeom prst="roundRect">
              <a:avLst>
                <a:gd name="adj" fmla="val 4667"/>
              </a:avLst>
            </a:prstGeom>
            <a:solidFill>
              <a:schemeClr val="bg1"/>
            </a:solidFill>
            <a:ln>
              <a:solidFill>
                <a:srgbClr val="6CAC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矩形: 圆角 39"/>
            <p:cNvSpPr/>
            <p:nvPr/>
          </p:nvSpPr>
          <p:spPr>
            <a:xfrm>
              <a:off x="1750395" y="3328643"/>
              <a:ext cx="1874598" cy="1420424"/>
            </a:xfrm>
            <a:prstGeom prst="roundRect">
              <a:avLst>
                <a:gd name="adj" fmla="val 4667"/>
              </a:avLst>
            </a:prstGeom>
            <a:solidFill>
              <a:srgbClr val="6CAC9C"/>
            </a:solidFill>
            <a:ln>
              <a:solidFill>
                <a:srgbClr val="6CAC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4938395" y="2552065"/>
            <a:ext cx="683831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rgbClr val="5773DE"/>
                </a:solidFill>
                <a:latin typeface="方正乾隆行书 简" panose="02000500000000000000" charset="-122"/>
                <a:ea typeface="方正乾隆行书 简" panose="02000500000000000000" charset="-122"/>
                <a:cs typeface="方正乾隆行书 简" panose="02000500000000000000" charset="-122"/>
              </a:rPr>
              <a:t>新课标对作文教学的新定位</a:t>
            </a:r>
            <a:endParaRPr lang="zh-CN" altLang="en-US" sz="5400" dirty="0">
              <a:solidFill>
                <a:srgbClr val="5773DE"/>
              </a:solidFill>
              <a:latin typeface="方正乾隆行书 简" panose="02000500000000000000" charset="-122"/>
              <a:ea typeface="方正乾隆行书 简" panose="02000500000000000000" charset="-122"/>
              <a:cs typeface="方正乾隆行书 简" panose="02000500000000000000" charset="-122"/>
            </a:endParaRPr>
          </a:p>
          <a:p>
            <a:r>
              <a:rPr lang="en-US" altLang="zh-CN" sz="5400" dirty="0">
                <a:solidFill>
                  <a:srgbClr val="5773DE"/>
                </a:solidFill>
                <a:latin typeface="方正乾隆行书 简" panose="02000500000000000000" charset="-122"/>
                <a:ea typeface="方正乾隆行书 简" panose="02000500000000000000" charset="-122"/>
                <a:cs typeface="方正乾隆行书 简" panose="02000500000000000000" charset="-122"/>
              </a:rPr>
              <a:t>——</a:t>
            </a:r>
            <a:r>
              <a:rPr lang="zh-CN" altLang="en-US" sz="5400" dirty="0">
                <a:solidFill>
                  <a:srgbClr val="5773DE"/>
                </a:solidFill>
                <a:latin typeface="方正乾隆行书 简" panose="02000500000000000000" charset="-122"/>
                <a:ea typeface="方正乾隆行书 简" panose="02000500000000000000" charset="-122"/>
                <a:cs typeface="方正乾隆行书 简" panose="02000500000000000000" charset="-122"/>
              </a:rPr>
              <a:t>理论重构</a:t>
            </a:r>
            <a:endParaRPr lang="zh-CN" altLang="en-US" sz="5400" dirty="0">
              <a:solidFill>
                <a:srgbClr val="5773DE"/>
              </a:solidFill>
              <a:latin typeface="方正乾隆行书 简" panose="02000500000000000000" charset="-122"/>
              <a:ea typeface="方正乾隆行书 简" panose="02000500000000000000" charset="-122"/>
              <a:cs typeface="方正乾隆行书 简" panose="020005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671605" y="2421119"/>
            <a:ext cx="613410" cy="184294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PART.02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0" name="iconfont-1191-801512"/>
          <p:cNvSpPr>
            <a:spLocks noChangeAspect="1"/>
          </p:cNvSpPr>
          <p:nvPr/>
        </p:nvSpPr>
        <p:spPr bwMode="auto">
          <a:xfrm>
            <a:off x="3128011" y="3081433"/>
            <a:ext cx="672464" cy="693864"/>
          </a:xfrm>
          <a:custGeom>
            <a:avLst/>
            <a:gdLst>
              <a:gd name="T0" fmla="*/ 40 w 7790"/>
              <a:gd name="T1" fmla="*/ 0 h 8036"/>
              <a:gd name="T2" fmla="*/ 3458 w 7790"/>
              <a:gd name="T3" fmla="*/ 0 h 8036"/>
              <a:gd name="T4" fmla="*/ 3458 w 7790"/>
              <a:gd name="T5" fmla="*/ 3418 h 8036"/>
              <a:gd name="T6" fmla="*/ 40 w 7790"/>
              <a:gd name="T7" fmla="*/ 3418 h 8036"/>
              <a:gd name="T8" fmla="*/ 40 w 7790"/>
              <a:gd name="T9" fmla="*/ 0 h 8036"/>
              <a:gd name="T10" fmla="*/ 7790 w 7790"/>
              <a:gd name="T11" fmla="*/ 1695 h 8036"/>
              <a:gd name="T12" fmla="*/ 6170 w 7790"/>
              <a:gd name="T13" fmla="*/ 103 h 8036"/>
              <a:gd name="T14" fmla="*/ 4577 w 7790"/>
              <a:gd name="T15" fmla="*/ 1723 h 8036"/>
              <a:gd name="T16" fmla="*/ 6198 w 7790"/>
              <a:gd name="T17" fmla="*/ 3316 h 8036"/>
              <a:gd name="T18" fmla="*/ 7790 w 7790"/>
              <a:gd name="T19" fmla="*/ 1695 h 8036"/>
              <a:gd name="T20" fmla="*/ 0 w 7790"/>
              <a:gd name="T21" fmla="*/ 4618 h 8036"/>
              <a:gd name="T22" fmla="*/ 3417 w 7790"/>
              <a:gd name="T23" fmla="*/ 4618 h 8036"/>
              <a:gd name="T24" fmla="*/ 3417 w 7790"/>
              <a:gd name="T25" fmla="*/ 8036 h 8036"/>
              <a:gd name="T26" fmla="*/ 0 w 7790"/>
              <a:gd name="T27" fmla="*/ 8036 h 8036"/>
              <a:gd name="T28" fmla="*/ 0 w 7790"/>
              <a:gd name="T29" fmla="*/ 4618 h 8036"/>
              <a:gd name="T30" fmla="*/ 4353 w 7790"/>
              <a:gd name="T31" fmla="*/ 4618 h 8036"/>
              <a:gd name="T32" fmla="*/ 7770 w 7790"/>
              <a:gd name="T33" fmla="*/ 4618 h 8036"/>
              <a:gd name="T34" fmla="*/ 7770 w 7790"/>
              <a:gd name="T35" fmla="*/ 8036 h 8036"/>
              <a:gd name="T36" fmla="*/ 4353 w 7790"/>
              <a:gd name="T37" fmla="*/ 8036 h 8036"/>
              <a:gd name="T38" fmla="*/ 4353 w 7790"/>
              <a:gd name="T39" fmla="*/ 4618 h 8036"/>
              <a:gd name="T40" fmla="*/ 4353 w 7790"/>
              <a:gd name="T41" fmla="*/ 4618 h 8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790" h="8036">
                <a:moveTo>
                  <a:pt x="40" y="0"/>
                </a:moveTo>
                <a:lnTo>
                  <a:pt x="3458" y="0"/>
                </a:lnTo>
                <a:lnTo>
                  <a:pt x="3458" y="3418"/>
                </a:lnTo>
                <a:lnTo>
                  <a:pt x="40" y="3418"/>
                </a:lnTo>
                <a:lnTo>
                  <a:pt x="40" y="0"/>
                </a:lnTo>
                <a:close/>
                <a:moveTo>
                  <a:pt x="7790" y="1695"/>
                </a:moveTo>
                <a:lnTo>
                  <a:pt x="6170" y="103"/>
                </a:lnTo>
                <a:lnTo>
                  <a:pt x="4577" y="1723"/>
                </a:lnTo>
                <a:lnTo>
                  <a:pt x="6198" y="3316"/>
                </a:lnTo>
                <a:lnTo>
                  <a:pt x="7790" y="1695"/>
                </a:lnTo>
                <a:close/>
                <a:moveTo>
                  <a:pt x="0" y="4618"/>
                </a:moveTo>
                <a:lnTo>
                  <a:pt x="3417" y="4618"/>
                </a:lnTo>
                <a:lnTo>
                  <a:pt x="3417" y="8036"/>
                </a:lnTo>
                <a:lnTo>
                  <a:pt x="0" y="8036"/>
                </a:lnTo>
                <a:lnTo>
                  <a:pt x="0" y="4618"/>
                </a:lnTo>
                <a:close/>
                <a:moveTo>
                  <a:pt x="4353" y="4618"/>
                </a:moveTo>
                <a:lnTo>
                  <a:pt x="7770" y="4618"/>
                </a:lnTo>
                <a:lnTo>
                  <a:pt x="7770" y="8036"/>
                </a:lnTo>
                <a:lnTo>
                  <a:pt x="4353" y="8036"/>
                </a:lnTo>
                <a:lnTo>
                  <a:pt x="4353" y="4618"/>
                </a:lnTo>
                <a:close/>
                <a:moveTo>
                  <a:pt x="4353" y="4618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0" y="0"/>
            <a:ext cx="12192000" cy="104776"/>
            <a:chOff x="0" y="-1"/>
            <a:chExt cx="12192000" cy="225287"/>
          </a:xfrm>
        </p:grpSpPr>
        <p:sp>
          <p:nvSpPr>
            <p:cNvPr id="5" name="矩形 4"/>
            <p:cNvSpPr/>
            <p:nvPr/>
          </p:nvSpPr>
          <p:spPr>
            <a:xfrm>
              <a:off x="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2437130" y="-1"/>
              <a:ext cx="2443480" cy="225287"/>
            </a:xfrm>
            <a:prstGeom prst="rect">
              <a:avLst/>
            </a:prstGeom>
            <a:solidFill>
              <a:srgbClr val="FA93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87426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7311390" y="-1"/>
              <a:ext cx="2443480" cy="225287"/>
            </a:xfrm>
            <a:prstGeom prst="rect">
              <a:avLst/>
            </a:prstGeom>
            <a:solidFill>
              <a:srgbClr val="E16B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974852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0" y="6753224"/>
            <a:ext cx="12192000" cy="104776"/>
            <a:chOff x="0" y="-1"/>
            <a:chExt cx="12192000" cy="225287"/>
          </a:xfrm>
        </p:grpSpPr>
        <p:sp>
          <p:nvSpPr>
            <p:cNvPr id="22" name="矩形 21"/>
            <p:cNvSpPr/>
            <p:nvPr/>
          </p:nvSpPr>
          <p:spPr>
            <a:xfrm>
              <a:off x="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2437130" y="-1"/>
              <a:ext cx="2443480" cy="225287"/>
            </a:xfrm>
            <a:prstGeom prst="rect">
              <a:avLst/>
            </a:prstGeom>
            <a:solidFill>
              <a:srgbClr val="FA93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487426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7311390" y="-1"/>
              <a:ext cx="2443480" cy="225287"/>
            </a:xfrm>
            <a:prstGeom prst="rect">
              <a:avLst/>
            </a:prstGeom>
            <a:solidFill>
              <a:srgbClr val="E16B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974852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75075" y="282337"/>
            <a:ext cx="11841850" cy="6293326"/>
            <a:chOff x="185530" y="260496"/>
            <a:chExt cx="11841850" cy="6293326"/>
          </a:xfrm>
        </p:grpSpPr>
        <p:sp>
          <p:nvSpPr>
            <p:cNvPr id="54" name="直角三角形 53"/>
            <p:cNvSpPr/>
            <p:nvPr/>
          </p:nvSpPr>
          <p:spPr>
            <a:xfrm rot="5400000">
              <a:off x="185530" y="260496"/>
              <a:ext cx="439386" cy="439386"/>
            </a:xfrm>
            <a:prstGeom prst="rtTriangle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直角三角形 54"/>
            <p:cNvSpPr/>
            <p:nvPr/>
          </p:nvSpPr>
          <p:spPr>
            <a:xfrm rot="5400000" flipH="1" flipV="1">
              <a:off x="11587994" y="6114436"/>
              <a:ext cx="439386" cy="439386"/>
            </a:xfrm>
            <a:prstGeom prst="rtTriangle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iconfont-1039-797431"/>
          <p:cNvSpPr>
            <a:spLocks noChangeAspect="1"/>
          </p:cNvSpPr>
          <p:nvPr/>
        </p:nvSpPr>
        <p:spPr bwMode="auto">
          <a:xfrm>
            <a:off x="3975984" y="3066949"/>
            <a:ext cx="773568" cy="724101"/>
          </a:xfrm>
          <a:custGeom>
            <a:avLst/>
            <a:gdLst>
              <a:gd name="T0" fmla="*/ 8240 w 9446"/>
              <a:gd name="T1" fmla="*/ 2009 h 8842"/>
              <a:gd name="T2" fmla="*/ 9446 w 9446"/>
              <a:gd name="T3" fmla="*/ 2009 h 8842"/>
              <a:gd name="T4" fmla="*/ 5627 w 9446"/>
              <a:gd name="T5" fmla="*/ 6230 h 8842"/>
              <a:gd name="T6" fmla="*/ 8039 w 9446"/>
              <a:gd name="T7" fmla="*/ 2210 h 8842"/>
              <a:gd name="T8" fmla="*/ 6431 w 9446"/>
              <a:gd name="T9" fmla="*/ 6029 h 8842"/>
              <a:gd name="T10" fmla="*/ 5223 w 9446"/>
              <a:gd name="T11" fmla="*/ 6795 h 8842"/>
              <a:gd name="T12" fmla="*/ 8441 w 9446"/>
              <a:gd name="T13" fmla="*/ 4071 h 8842"/>
              <a:gd name="T14" fmla="*/ 7436 w 9446"/>
              <a:gd name="T15" fmla="*/ 8842 h 8842"/>
              <a:gd name="T16" fmla="*/ 0 w 9446"/>
              <a:gd name="T17" fmla="*/ 7838 h 8842"/>
              <a:gd name="T18" fmla="*/ 1005 w 9446"/>
              <a:gd name="T19" fmla="*/ 0 h 8842"/>
              <a:gd name="T20" fmla="*/ 8440 w 9446"/>
              <a:gd name="T21" fmla="*/ 997 h 8842"/>
              <a:gd name="T22" fmla="*/ 5223 w 9446"/>
              <a:gd name="T23" fmla="*/ 6795 h 8842"/>
              <a:gd name="T24" fmla="*/ 4020 w 9446"/>
              <a:gd name="T25" fmla="*/ 6833 h 8842"/>
              <a:gd name="T26" fmla="*/ 4020 w 9446"/>
              <a:gd name="T27" fmla="*/ 6029 h 8842"/>
              <a:gd name="T28" fmla="*/ 2814 w 9446"/>
              <a:gd name="T29" fmla="*/ 6431 h 8842"/>
              <a:gd name="T30" fmla="*/ 3216 w 9446"/>
              <a:gd name="T31" fmla="*/ 4823 h 8842"/>
              <a:gd name="T32" fmla="*/ 5024 w 9446"/>
              <a:gd name="T33" fmla="*/ 4421 h 8842"/>
              <a:gd name="T34" fmla="*/ 3216 w 9446"/>
              <a:gd name="T35" fmla="*/ 4019 h 8842"/>
              <a:gd name="T36" fmla="*/ 3216 w 9446"/>
              <a:gd name="T37" fmla="*/ 4823 h 8842"/>
              <a:gd name="T38" fmla="*/ 1608 w 9446"/>
              <a:gd name="T39" fmla="*/ 2009 h 8842"/>
              <a:gd name="T40" fmla="*/ 1608 w 9446"/>
              <a:gd name="T41" fmla="*/ 2813 h 8842"/>
              <a:gd name="T42" fmla="*/ 2211 w 9446"/>
              <a:gd name="T43" fmla="*/ 2411 h 8842"/>
              <a:gd name="T44" fmla="*/ 1809 w 9446"/>
              <a:gd name="T45" fmla="*/ 4019 h 8842"/>
              <a:gd name="T46" fmla="*/ 1206 w 9446"/>
              <a:gd name="T47" fmla="*/ 4421 h 8842"/>
              <a:gd name="T48" fmla="*/ 1809 w 9446"/>
              <a:gd name="T49" fmla="*/ 4823 h 8842"/>
              <a:gd name="T50" fmla="*/ 1809 w 9446"/>
              <a:gd name="T51" fmla="*/ 4019 h 8842"/>
              <a:gd name="T52" fmla="*/ 1608 w 9446"/>
              <a:gd name="T53" fmla="*/ 6029 h 8842"/>
              <a:gd name="T54" fmla="*/ 1608 w 9446"/>
              <a:gd name="T55" fmla="*/ 6833 h 8842"/>
              <a:gd name="T56" fmla="*/ 2211 w 9446"/>
              <a:gd name="T57" fmla="*/ 6431 h 8842"/>
              <a:gd name="T58" fmla="*/ 6431 w 9446"/>
              <a:gd name="T59" fmla="*/ 2411 h 8842"/>
              <a:gd name="T60" fmla="*/ 3216 w 9446"/>
              <a:gd name="T61" fmla="*/ 2009 h 8842"/>
              <a:gd name="T62" fmla="*/ 3216 w 9446"/>
              <a:gd name="T63" fmla="*/ 2813 h 8842"/>
              <a:gd name="T64" fmla="*/ 6431 w 9446"/>
              <a:gd name="T65" fmla="*/ 2411 h 8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446" h="8842">
                <a:moveTo>
                  <a:pt x="9044" y="2612"/>
                </a:moveTo>
                <a:lnTo>
                  <a:pt x="8240" y="2009"/>
                </a:lnTo>
                <a:lnTo>
                  <a:pt x="8642" y="1406"/>
                </a:lnTo>
                <a:lnTo>
                  <a:pt x="9446" y="2009"/>
                </a:lnTo>
                <a:lnTo>
                  <a:pt x="9044" y="2612"/>
                </a:lnTo>
                <a:close/>
                <a:moveTo>
                  <a:pt x="5627" y="6230"/>
                </a:moveTo>
                <a:lnTo>
                  <a:pt x="5627" y="5426"/>
                </a:lnTo>
                <a:lnTo>
                  <a:pt x="8039" y="2210"/>
                </a:lnTo>
                <a:lnTo>
                  <a:pt x="8843" y="2813"/>
                </a:lnTo>
                <a:lnTo>
                  <a:pt x="6431" y="6029"/>
                </a:lnTo>
                <a:lnTo>
                  <a:pt x="5627" y="6230"/>
                </a:lnTo>
                <a:close/>
                <a:moveTo>
                  <a:pt x="5223" y="6795"/>
                </a:moveTo>
                <a:lnTo>
                  <a:pt x="6604" y="6468"/>
                </a:lnTo>
                <a:lnTo>
                  <a:pt x="8441" y="4071"/>
                </a:lnTo>
                <a:lnTo>
                  <a:pt x="8441" y="7838"/>
                </a:lnTo>
                <a:cubicBezTo>
                  <a:pt x="8441" y="8393"/>
                  <a:pt x="7991" y="8842"/>
                  <a:pt x="7436" y="8842"/>
                </a:cubicBezTo>
                <a:lnTo>
                  <a:pt x="1005" y="8842"/>
                </a:lnTo>
                <a:cubicBezTo>
                  <a:pt x="450" y="8842"/>
                  <a:pt x="0" y="8393"/>
                  <a:pt x="0" y="7838"/>
                </a:cubicBezTo>
                <a:lnTo>
                  <a:pt x="0" y="1004"/>
                </a:lnTo>
                <a:cubicBezTo>
                  <a:pt x="0" y="449"/>
                  <a:pt x="450" y="0"/>
                  <a:pt x="1005" y="0"/>
                </a:cubicBezTo>
                <a:lnTo>
                  <a:pt x="7436" y="0"/>
                </a:lnTo>
                <a:cubicBezTo>
                  <a:pt x="7989" y="0"/>
                  <a:pt x="8436" y="445"/>
                  <a:pt x="8440" y="997"/>
                </a:cubicBezTo>
                <a:lnTo>
                  <a:pt x="5249" y="5371"/>
                </a:lnTo>
                <a:lnTo>
                  <a:pt x="5223" y="6795"/>
                </a:lnTo>
                <a:close/>
                <a:moveTo>
                  <a:pt x="3216" y="6833"/>
                </a:moveTo>
                <a:lnTo>
                  <a:pt x="4020" y="6833"/>
                </a:lnTo>
                <a:cubicBezTo>
                  <a:pt x="4242" y="6833"/>
                  <a:pt x="4422" y="6653"/>
                  <a:pt x="4422" y="6431"/>
                </a:cubicBezTo>
                <a:cubicBezTo>
                  <a:pt x="4422" y="6209"/>
                  <a:pt x="4242" y="6029"/>
                  <a:pt x="4020" y="6029"/>
                </a:cubicBezTo>
                <a:lnTo>
                  <a:pt x="3216" y="6029"/>
                </a:lnTo>
                <a:cubicBezTo>
                  <a:pt x="2994" y="6029"/>
                  <a:pt x="2814" y="6209"/>
                  <a:pt x="2814" y="6431"/>
                </a:cubicBezTo>
                <a:cubicBezTo>
                  <a:pt x="2814" y="6653"/>
                  <a:pt x="2994" y="6833"/>
                  <a:pt x="3216" y="6833"/>
                </a:cubicBezTo>
                <a:close/>
                <a:moveTo>
                  <a:pt x="3216" y="4823"/>
                </a:moveTo>
                <a:lnTo>
                  <a:pt x="4622" y="4823"/>
                </a:lnTo>
                <a:cubicBezTo>
                  <a:pt x="4844" y="4823"/>
                  <a:pt x="5024" y="4643"/>
                  <a:pt x="5024" y="4421"/>
                </a:cubicBezTo>
                <a:cubicBezTo>
                  <a:pt x="5024" y="4199"/>
                  <a:pt x="4844" y="4019"/>
                  <a:pt x="4622" y="4019"/>
                </a:cubicBezTo>
                <a:lnTo>
                  <a:pt x="3216" y="4019"/>
                </a:lnTo>
                <a:cubicBezTo>
                  <a:pt x="2994" y="4019"/>
                  <a:pt x="2814" y="4199"/>
                  <a:pt x="2814" y="4421"/>
                </a:cubicBezTo>
                <a:cubicBezTo>
                  <a:pt x="2814" y="4643"/>
                  <a:pt x="2994" y="4823"/>
                  <a:pt x="3216" y="4823"/>
                </a:cubicBezTo>
                <a:close/>
                <a:moveTo>
                  <a:pt x="1809" y="2009"/>
                </a:moveTo>
                <a:lnTo>
                  <a:pt x="1608" y="2009"/>
                </a:lnTo>
                <a:cubicBezTo>
                  <a:pt x="1386" y="2009"/>
                  <a:pt x="1206" y="2189"/>
                  <a:pt x="1206" y="2411"/>
                </a:cubicBezTo>
                <a:cubicBezTo>
                  <a:pt x="1206" y="2633"/>
                  <a:pt x="1386" y="2813"/>
                  <a:pt x="1608" y="2813"/>
                </a:cubicBezTo>
                <a:lnTo>
                  <a:pt x="1809" y="2813"/>
                </a:lnTo>
                <a:cubicBezTo>
                  <a:pt x="2031" y="2813"/>
                  <a:pt x="2211" y="2633"/>
                  <a:pt x="2211" y="2411"/>
                </a:cubicBezTo>
                <a:cubicBezTo>
                  <a:pt x="2211" y="2189"/>
                  <a:pt x="2031" y="2009"/>
                  <a:pt x="1809" y="2009"/>
                </a:cubicBezTo>
                <a:close/>
                <a:moveTo>
                  <a:pt x="1809" y="4019"/>
                </a:moveTo>
                <a:lnTo>
                  <a:pt x="1608" y="4019"/>
                </a:lnTo>
                <a:cubicBezTo>
                  <a:pt x="1386" y="4019"/>
                  <a:pt x="1206" y="4199"/>
                  <a:pt x="1206" y="4421"/>
                </a:cubicBezTo>
                <a:cubicBezTo>
                  <a:pt x="1206" y="4643"/>
                  <a:pt x="1386" y="4823"/>
                  <a:pt x="1608" y="4823"/>
                </a:cubicBezTo>
                <a:lnTo>
                  <a:pt x="1809" y="4823"/>
                </a:lnTo>
                <a:cubicBezTo>
                  <a:pt x="2031" y="4823"/>
                  <a:pt x="2211" y="4643"/>
                  <a:pt x="2211" y="4421"/>
                </a:cubicBezTo>
                <a:cubicBezTo>
                  <a:pt x="2211" y="4199"/>
                  <a:pt x="2031" y="4019"/>
                  <a:pt x="1809" y="4019"/>
                </a:cubicBezTo>
                <a:close/>
                <a:moveTo>
                  <a:pt x="1809" y="6029"/>
                </a:moveTo>
                <a:lnTo>
                  <a:pt x="1608" y="6029"/>
                </a:lnTo>
                <a:cubicBezTo>
                  <a:pt x="1386" y="6029"/>
                  <a:pt x="1206" y="6209"/>
                  <a:pt x="1206" y="6431"/>
                </a:cubicBezTo>
                <a:cubicBezTo>
                  <a:pt x="1206" y="6653"/>
                  <a:pt x="1386" y="6833"/>
                  <a:pt x="1608" y="6833"/>
                </a:cubicBezTo>
                <a:lnTo>
                  <a:pt x="1809" y="6833"/>
                </a:lnTo>
                <a:cubicBezTo>
                  <a:pt x="2031" y="6833"/>
                  <a:pt x="2211" y="6653"/>
                  <a:pt x="2211" y="6431"/>
                </a:cubicBezTo>
                <a:cubicBezTo>
                  <a:pt x="2211" y="6209"/>
                  <a:pt x="2031" y="6029"/>
                  <a:pt x="1809" y="6029"/>
                </a:cubicBezTo>
                <a:close/>
                <a:moveTo>
                  <a:pt x="6431" y="2411"/>
                </a:moveTo>
                <a:cubicBezTo>
                  <a:pt x="6431" y="2189"/>
                  <a:pt x="6251" y="2009"/>
                  <a:pt x="6029" y="2009"/>
                </a:cubicBezTo>
                <a:lnTo>
                  <a:pt x="3216" y="2009"/>
                </a:lnTo>
                <a:cubicBezTo>
                  <a:pt x="2994" y="2009"/>
                  <a:pt x="2814" y="2189"/>
                  <a:pt x="2814" y="2411"/>
                </a:cubicBezTo>
                <a:cubicBezTo>
                  <a:pt x="2814" y="2633"/>
                  <a:pt x="2994" y="2813"/>
                  <a:pt x="3216" y="2813"/>
                </a:cubicBezTo>
                <a:lnTo>
                  <a:pt x="6029" y="2813"/>
                </a:lnTo>
                <a:cubicBezTo>
                  <a:pt x="6251" y="2813"/>
                  <a:pt x="6431" y="2633"/>
                  <a:pt x="6431" y="24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10" name="组合 9" descr="7b0a202020202274657874626f78223a2022220a7d0a"/>
          <p:cNvGrpSpPr/>
          <p:nvPr/>
        </p:nvGrpSpPr>
        <p:grpSpPr>
          <a:xfrm>
            <a:off x="1172845" y="817880"/>
            <a:ext cx="9186545" cy="5062855"/>
            <a:chOff x="5868" y="3651"/>
            <a:chExt cx="7463" cy="3499"/>
          </a:xfrm>
        </p:grpSpPr>
        <p:grpSp>
          <p:nvGrpSpPr>
            <p:cNvPr id="140" name="图形 138"/>
            <p:cNvGrpSpPr/>
            <p:nvPr/>
          </p:nvGrpSpPr>
          <p:grpSpPr>
            <a:xfrm>
              <a:off x="5868" y="3651"/>
              <a:ext cx="7463" cy="3499"/>
              <a:chOff x="3726473" y="2318083"/>
              <a:chExt cx="4739054" cy="2221834"/>
            </a:xfrm>
          </p:grpSpPr>
          <p:grpSp>
            <p:nvGrpSpPr>
              <p:cNvPr id="141" name="图形 138"/>
              <p:cNvGrpSpPr/>
              <p:nvPr/>
            </p:nvGrpSpPr>
            <p:grpSpPr>
              <a:xfrm>
                <a:off x="3843343" y="2601912"/>
                <a:ext cx="4615761" cy="1939288"/>
                <a:chOff x="3843343" y="2601912"/>
                <a:chExt cx="4615761" cy="1939288"/>
              </a:xfrm>
            </p:grpSpPr>
            <p:sp>
              <p:nvSpPr>
                <p:cNvPr id="142" name="任意多边形: 形状 141"/>
                <p:cNvSpPr/>
                <p:nvPr/>
              </p:nvSpPr>
              <p:spPr>
                <a:xfrm>
                  <a:off x="3849765" y="2608334"/>
                  <a:ext cx="4602918" cy="1926445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43" name="任意多边形: 形状 142"/>
                <p:cNvSpPr/>
                <p:nvPr/>
              </p:nvSpPr>
              <p:spPr>
                <a:xfrm>
                  <a:off x="3843343" y="2601912"/>
                  <a:ext cx="4615761" cy="1939288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44" name="图形 138"/>
              <p:cNvGrpSpPr/>
              <p:nvPr/>
            </p:nvGrpSpPr>
            <p:grpSpPr>
              <a:xfrm>
                <a:off x="3798393" y="2556962"/>
                <a:ext cx="4615761" cy="1939288"/>
                <a:chOff x="3798393" y="2556962"/>
                <a:chExt cx="4615761" cy="1939288"/>
              </a:xfrm>
            </p:grpSpPr>
            <p:sp>
              <p:nvSpPr>
                <p:cNvPr id="145" name="任意多边形: 形状 144"/>
                <p:cNvSpPr/>
                <p:nvPr/>
              </p:nvSpPr>
              <p:spPr>
                <a:xfrm>
                  <a:off x="3804815" y="2563383"/>
                  <a:ext cx="4602918" cy="1926445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>
                <a:xfrm>
                  <a:off x="3798393" y="2556962"/>
                  <a:ext cx="4615761" cy="1939288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47" name="图形 138"/>
              <p:cNvGrpSpPr/>
              <p:nvPr/>
            </p:nvGrpSpPr>
            <p:grpSpPr>
              <a:xfrm>
                <a:off x="3726473" y="2479904"/>
                <a:ext cx="4641447" cy="1964974"/>
                <a:chOff x="3726473" y="2479904"/>
                <a:chExt cx="4641447" cy="1964974"/>
              </a:xfrm>
            </p:grpSpPr>
            <p:sp>
              <p:nvSpPr>
                <p:cNvPr id="148" name="任意多边形: 形状 147"/>
                <p:cNvSpPr/>
                <p:nvPr/>
              </p:nvSpPr>
              <p:spPr>
                <a:xfrm>
                  <a:off x="3745737" y="2499168"/>
                  <a:ext cx="4602918" cy="1926445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>
                <a:xfrm>
                  <a:off x="3726473" y="2479904"/>
                  <a:ext cx="4641447" cy="1964974"/>
                </a:xfrm>
                <a:custGeom>
                  <a:avLst/>
                  <a:gdLst>
                    <a:gd name="connsiteX0" fmla="*/ 4641448 w 4641447"/>
                    <a:gd name="connsiteY0" fmla="*/ 1964975 h 1964974"/>
                    <a:gd name="connsiteX1" fmla="*/ 0 w 4641447"/>
                    <a:gd name="connsiteY1" fmla="*/ 1964975 h 1964974"/>
                    <a:gd name="connsiteX2" fmla="*/ 0 w 4641447"/>
                    <a:gd name="connsiteY2" fmla="*/ 0 h 1964974"/>
                    <a:gd name="connsiteX3" fmla="*/ 4641448 w 4641447"/>
                    <a:gd name="connsiteY3" fmla="*/ 0 h 1964974"/>
                    <a:gd name="connsiteX4" fmla="*/ 4641448 w 4641447"/>
                    <a:gd name="connsiteY4" fmla="*/ 1964975 h 1964974"/>
                    <a:gd name="connsiteX5" fmla="*/ 38529 w 4641447"/>
                    <a:gd name="connsiteY5" fmla="*/ 1926446 h 1964974"/>
                    <a:gd name="connsiteX6" fmla="*/ 4602919 w 4641447"/>
                    <a:gd name="connsiteY6" fmla="*/ 1926446 h 1964974"/>
                    <a:gd name="connsiteX7" fmla="*/ 4602919 w 4641447"/>
                    <a:gd name="connsiteY7" fmla="*/ 38529 h 1964974"/>
                    <a:gd name="connsiteX8" fmla="*/ 38529 w 4641447"/>
                    <a:gd name="connsiteY8" fmla="*/ 38529 h 1964974"/>
                    <a:gd name="connsiteX9" fmla="*/ 38529 w 4641447"/>
                    <a:gd name="connsiteY9" fmla="*/ 1926446 h 196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41447" h="1964974">
                      <a:moveTo>
                        <a:pt x="4641448" y="1964975"/>
                      </a:moveTo>
                      <a:lnTo>
                        <a:pt x="0" y="1964975"/>
                      </a:lnTo>
                      <a:lnTo>
                        <a:pt x="0" y="0"/>
                      </a:lnTo>
                      <a:lnTo>
                        <a:pt x="4641448" y="0"/>
                      </a:lnTo>
                      <a:lnTo>
                        <a:pt x="4641448" y="1964975"/>
                      </a:lnTo>
                      <a:close/>
                      <a:moveTo>
                        <a:pt x="38529" y="1926446"/>
                      </a:moveTo>
                      <a:lnTo>
                        <a:pt x="4602919" y="1926446"/>
                      </a:lnTo>
                      <a:lnTo>
                        <a:pt x="4602919" y="38529"/>
                      </a:lnTo>
                      <a:lnTo>
                        <a:pt x="38529" y="38529"/>
                      </a:lnTo>
                      <a:lnTo>
                        <a:pt x="38529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50" name="图形 138"/>
              <p:cNvGrpSpPr/>
              <p:nvPr/>
            </p:nvGrpSpPr>
            <p:grpSpPr>
              <a:xfrm>
                <a:off x="3792167" y="2318369"/>
                <a:ext cx="415557" cy="653420"/>
                <a:chOff x="3792167" y="2318369"/>
                <a:chExt cx="415557" cy="653420"/>
              </a:xfrm>
              <a:solidFill>
                <a:srgbClr val="007BD4"/>
              </a:solidFill>
            </p:grpSpPr>
            <p:sp>
              <p:nvSpPr>
                <p:cNvPr id="151" name="任意多边形: 形状 150"/>
                <p:cNvSpPr/>
                <p:nvPr/>
              </p:nvSpPr>
              <p:spPr>
                <a:xfrm>
                  <a:off x="3839491" y="2424679"/>
                  <a:ext cx="51371" cy="55224"/>
                </a:xfrm>
                <a:custGeom>
                  <a:avLst/>
                  <a:gdLst>
                    <a:gd name="connsiteX0" fmla="*/ 17980 w 51371"/>
                    <a:gd name="connsiteY0" fmla="*/ 55225 h 55224"/>
                    <a:gd name="connsiteX1" fmla="*/ 0 w 51371"/>
                    <a:gd name="connsiteY1" fmla="*/ 11559 h 55224"/>
                    <a:gd name="connsiteX2" fmla="*/ 30823 w 51371"/>
                    <a:gd name="connsiteY2" fmla="*/ 0 h 55224"/>
                    <a:gd name="connsiteX3" fmla="*/ 51372 w 51371"/>
                    <a:gd name="connsiteY3" fmla="*/ 55225 h 55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371" h="55224">
                      <a:moveTo>
                        <a:pt x="17980" y="55225"/>
                      </a:moveTo>
                      <a:lnTo>
                        <a:pt x="0" y="11559"/>
                      </a:lnTo>
                      <a:lnTo>
                        <a:pt x="30823" y="0"/>
                      </a:lnTo>
                      <a:lnTo>
                        <a:pt x="51372" y="55225"/>
                      </a:ln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>
                <a:xfrm>
                  <a:off x="3792167" y="2318369"/>
                  <a:ext cx="415557" cy="653420"/>
                </a:xfrm>
                <a:custGeom>
                  <a:avLst/>
                  <a:gdLst>
                    <a:gd name="connsiteX0" fmla="*/ 287487 w 415557"/>
                    <a:gd name="connsiteY0" fmla="*/ 653420 h 653420"/>
                    <a:gd name="connsiteX1" fmla="*/ 184744 w 415557"/>
                    <a:gd name="connsiteY1" fmla="*/ 587921 h 653420"/>
                    <a:gd name="connsiteX2" fmla="*/ 4942 w 415557"/>
                    <a:gd name="connsiteY2" fmla="*/ 123006 h 653420"/>
                    <a:gd name="connsiteX3" fmla="*/ 65304 w 415557"/>
                    <a:gd name="connsiteY3" fmla="*/ 7419 h 653420"/>
                    <a:gd name="connsiteX4" fmla="*/ 137225 w 415557"/>
                    <a:gd name="connsiteY4" fmla="*/ 6135 h 653420"/>
                    <a:gd name="connsiteX5" fmla="*/ 187312 w 415557"/>
                    <a:gd name="connsiteY5" fmla="*/ 53654 h 653420"/>
                    <a:gd name="connsiteX6" fmla="*/ 228410 w 415557"/>
                    <a:gd name="connsiteY6" fmla="*/ 162819 h 653420"/>
                    <a:gd name="connsiteX7" fmla="*/ 193734 w 415557"/>
                    <a:gd name="connsiteY7" fmla="*/ 162819 h 653420"/>
                    <a:gd name="connsiteX8" fmla="*/ 157773 w 415557"/>
                    <a:gd name="connsiteY8" fmla="*/ 63928 h 653420"/>
                    <a:gd name="connsiteX9" fmla="*/ 126950 w 415557"/>
                    <a:gd name="connsiteY9" fmla="*/ 35674 h 653420"/>
                    <a:gd name="connsiteX10" fmla="*/ 76863 w 415557"/>
                    <a:gd name="connsiteY10" fmla="*/ 36958 h 653420"/>
                    <a:gd name="connsiteX11" fmla="*/ 35765 w 415557"/>
                    <a:gd name="connsiteY11" fmla="*/ 111447 h 653420"/>
                    <a:gd name="connsiteX12" fmla="*/ 214282 w 415557"/>
                    <a:gd name="connsiteY12" fmla="*/ 577647 h 653420"/>
                    <a:gd name="connsiteX13" fmla="*/ 323448 w 415557"/>
                    <a:gd name="connsiteY13" fmla="*/ 616176 h 653420"/>
                    <a:gd name="connsiteX14" fmla="*/ 379957 w 415557"/>
                    <a:gd name="connsiteY14" fmla="*/ 514716 h 653420"/>
                    <a:gd name="connsiteX15" fmla="*/ 205292 w 415557"/>
                    <a:gd name="connsiteY15" fmla="*/ 57507 h 653420"/>
                    <a:gd name="connsiteX16" fmla="*/ 234831 w 415557"/>
                    <a:gd name="connsiteY16" fmla="*/ 45948 h 653420"/>
                    <a:gd name="connsiteX17" fmla="*/ 409495 w 415557"/>
                    <a:gd name="connsiteY17" fmla="*/ 501873 h 653420"/>
                    <a:gd name="connsiteX18" fmla="*/ 335006 w 415557"/>
                    <a:gd name="connsiteY18" fmla="*/ 644430 h 653420"/>
                    <a:gd name="connsiteX19" fmla="*/ 287487 w 415557"/>
                    <a:gd name="connsiteY19" fmla="*/ 653420 h 65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15557" h="653420">
                      <a:moveTo>
                        <a:pt x="287487" y="653420"/>
                      </a:moveTo>
                      <a:cubicBezTo>
                        <a:pt x="241253" y="653420"/>
                        <a:pt x="200155" y="629019"/>
                        <a:pt x="184744" y="587921"/>
                      </a:cubicBezTo>
                      <a:lnTo>
                        <a:pt x="4942" y="123006"/>
                      </a:lnTo>
                      <a:cubicBezTo>
                        <a:pt x="-11754" y="78055"/>
                        <a:pt x="15216" y="26683"/>
                        <a:pt x="65304" y="7419"/>
                      </a:cubicBezTo>
                      <a:cubicBezTo>
                        <a:pt x="89706" y="-1571"/>
                        <a:pt x="115392" y="-2855"/>
                        <a:pt x="137225" y="6135"/>
                      </a:cubicBezTo>
                      <a:cubicBezTo>
                        <a:pt x="160342" y="15125"/>
                        <a:pt x="178322" y="31821"/>
                        <a:pt x="187312" y="53654"/>
                      </a:cubicBezTo>
                      <a:lnTo>
                        <a:pt x="228410" y="162819"/>
                      </a:lnTo>
                      <a:lnTo>
                        <a:pt x="193734" y="162819"/>
                      </a:lnTo>
                      <a:lnTo>
                        <a:pt x="157773" y="63928"/>
                      </a:lnTo>
                      <a:cubicBezTo>
                        <a:pt x="152636" y="51085"/>
                        <a:pt x="141077" y="40811"/>
                        <a:pt x="126950" y="35674"/>
                      </a:cubicBezTo>
                      <a:cubicBezTo>
                        <a:pt x="111539" y="30536"/>
                        <a:pt x="93558" y="30536"/>
                        <a:pt x="76863" y="36958"/>
                      </a:cubicBezTo>
                      <a:cubicBezTo>
                        <a:pt x="43471" y="49801"/>
                        <a:pt x="24206" y="83193"/>
                        <a:pt x="35765" y="111447"/>
                      </a:cubicBezTo>
                      <a:lnTo>
                        <a:pt x="214282" y="577647"/>
                      </a:lnTo>
                      <a:cubicBezTo>
                        <a:pt x="228410" y="616176"/>
                        <a:pt x="278497" y="632872"/>
                        <a:pt x="323448" y="616176"/>
                      </a:cubicBezTo>
                      <a:cubicBezTo>
                        <a:pt x="369682" y="598196"/>
                        <a:pt x="394084" y="553245"/>
                        <a:pt x="379957" y="514716"/>
                      </a:cubicBezTo>
                      <a:lnTo>
                        <a:pt x="205292" y="57507"/>
                      </a:lnTo>
                      <a:lnTo>
                        <a:pt x="234831" y="45948"/>
                      </a:lnTo>
                      <a:lnTo>
                        <a:pt x="409495" y="501873"/>
                      </a:lnTo>
                      <a:cubicBezTo>
                        <a:pt x="430044" y="557098"/>
                        <a:pt x="396652" y="621313"/>
                        <a:pt x="335006" y="644430"/>
                      </a:cubicBezTo>
                      <a:cubicBezTo>
                        <a:pt x="318310" y="650852"/>
                        <a:pt x="302899" y="653420"/>
                        <a:pt x="287487" y="653420"/>
                      </a:cubicBez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11" name="文本框 10"/>
            <p:cNvSpPr txBox="1"/>
            <p:nvPr/>
          </p:nvSpPr>
          <p:spPr>
            <a:xfrm>
              <a:off x="6277" y="4621"/>
              <a:ext cx="6491" cy="167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400" spc="20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</a:t>
              </a:r>
              <a:r>
                <a:rPr lang="zh-CN" altLang="en-US" sz="3600" spc="200">
                  <a:solidFill>
                    <a:schemeClr val="tx1"/>
                  </a:solidFill>
                  <a:uFillTx/>
                  <a:latin typeface="方正公文小标宋" panose="02000500000000000000" charset="-122"/>
                  <a:ea typeface="方正公文小标宋" panose="02000500000000000000" charset="-122"/>
                  <a:cs typeface="方正公文小标宋" panose="02000500000000000000" charset="-122"/>
                </a:rPr>
                <a:t>语文课程应围绕</a:t>
              </a:r>
              <a:r>
                <a:rPr lang="en-US" altLang="zh-CN" sz="3600" spc="200">
                  <a:solidFill>
                    <a:schemeClr val="tx1"/>
                  </a:solidFill>
                  <a:uFillTx/>
                  <a:latin typeface="方正公文小标宋" panose="02000500000000000000" charset="-122"/>
                  <a:ea typeface="方正公文小标宋" panose="02000500000000000000" charset="-122"/>
                  <a:cs typeface="方正公文小标宋" panose="02000500000000000000" charset="-122"/>
                </a:rPr>
                <a:t>“</a:t>
              </a:r>
              <a:r>
                <a:rPr lang="zh-CN" altLang="en-US" sz="3600" spc="200">
                  <a:solidFill>
                    <a:schemeClr val="tx1"/>
                  </a:solidFill>
                  <a:uFillTx/>
                  <a:latin typeface="方正公文小标宋" panose="02000500000000000000" charset="-122"/>
                  <a:ea typeface="方正公文小标宋" panose="02000500000000000000" charset="-122"/>
                  <a:cs typeface="方正公文小标宋" panose="02000500000000000000" charset="-122"/>
                </a:rPr>
                <a:t>文化自信、语言运用、思维能力、审美创造</a:t>
              </a:r>
              <a:r>
                <a:rPr lang="en-US" altLang="zh-CN" sz="3600" spc="200">
                  <a:solidFill>
                    <a:schemeClr val="tx1"/>
                  </a:solidFill>
                  <a:uFillTx/>
                  <a:latin typeface="方正公文小标宋" panose="02000500000000000000" charset="-122"/>
                  <a:ea typeface="方正公文小标宋" panose="02000500000000000000" charset="-122"/>
                  <a:cs typeface="方正公文小标宋" panose="02000500000000000000" charset="-122"/>
                </a:rPr>
                <a:t>”</a:t>
              </a:r>
              <a:r>
                <a:rPr lang="zh-CN" altLang="en-US" sz="3600" spc="200">
                  <a:solidFill>
                    <a:schemeClr val="tx1"/>
                  </a:solidFill>
                  <a:uFillTx/>
                  <a:latin typeface="方正公文小标宋" panose="02000500000000000000" charset="-122"/>
                  <a:ea typeface="方正公文小标宋" panose="02000500000000000000" charset="-122"/>
                  <a:cs typeface="方正公文小标宋" panose="02000500000000000000" charset="-122"/>
                </a:rPr>
                <a:t>四大核心素养展开。</a:t>
              </a:r>
              <a:endParaRPr lang="zh-CN" altLang="en-US" sz="3600" spc="200">
                <a:solidFill>
                  <a:schemeClr val="tx1"/>
                </a:solidFill>
                <a:uFillTx/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0" y="0"/>
            <a:ext cx="12192000" cy="104776"/>
            <a:chOff x="0" y="-1"/>
            <a:chExt cx="12192000" cy="225287"/>
          </a:xfrm>
        </p:grpSpPr>
        <p:sp>
          <p:nvSpPr>
            <p:cNvPr id="5" name="矩形 4"/>
            <p:cNvSpPr/>
            <p:nvPr/>
          </p:nvSpPr>
          <p:spPr>
            <a:xfrm>
              <a:off x="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2437130" y="-1"/>
              <a:ext cx="2443480" cy="225287"/>
            </a:xfrm>
            <a:prstGeom prst="rect">
              <a:avLst/>
            </a:prstGeom>
            <a:solidFill>
              <a:srgbClr val="FA93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87426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7311390" y="-1"/>
              <a:ext cx="2443480" cy="225287"/>
            </a:xfrm>
            <a:prstGeom prst="rect">
              <a:avLst/>
            </a:prstGeom>
            <a:solidFill>
              <a:srgbClr val="E16B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974852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0" y="6753224"/>
            <a:ext cx="12192000" cy="104776"/>
            <a:chOff x="0" y="-1"/>
            <a:chExt cx="12192000" cy="225287"/>
          </a:xfrm>
        </p:grpSpPr>
        <p:sp>
          <p:nvSpPr>
            <p:cNvPr id="22" name="矩形 21"/>
            <p:cNvSpPr/>
            <p:nvPr/>
          </p:nvSpPr>
          <p:spPr>
            <a:xfrm>
              <a:off x="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2437130" y="-1"/>
              <a:ext cx="2443480" cy="225287"/>
            </a:xfrm>
            <a:prstGeom prst="rect">
              <a:avLst/>
            </a:prstGeom>
            <a:solidFill>
              <a:srgbClr val="FA93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487426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7311390" y="-1"/>
              <a:ext cx="2443480" cy="225287"/>
            </a:xfrm>
            <a:prstGeom prst="rect">
              <a:avLst/>
            </a:prstGeom>
            <a:solidFill>
              <a:srgbClr val="E16B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974852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" name="矩形 1"/>
          <p:cNvSpPr/>
          <p:nvPr/>
        </p:nvSpPr>
        <p:spPr>
          <a:xfrm>
            <a:off x="1073426" y="1910128"/>
            <a:ext cx="4837043" cy="3467381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763" r="-3763"/>
            </a:stretch>
          </a:blipFill>
          <a:ln>
            <a:solidFill>
              <a:srgbClr val="6CAC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6450459" y="2147215"/>
            <a:ext cx="5476875" cy="2564765"/>
            <a:chOff x="7117624" y="2173811"/>
            <a:chExt cx="5476875" cy="2564765"/>
          </a:xfrm>
        </p:grpSpPr>
        <p:sp>
          <p:nvSpPr>
            <p:cNvPr id="15" name="矩形 14"/>
            <p:cNvSpPr/>
            <p:nvPr>
              <p:custDataLst>
                <p:tags r:id="rId3"/>
              </p:custDataLst>
            </p:nvPr>
          </p:nvSpPr>
          <p:spPr>
            <a:xfrm>
              <a:off x="7117624" y="2173811"/>
              <a:ext cx="642620" cy="567690"/>
            </a:xfrm>
            <a:prstGeom prst="rect">
              <a:avLst/>
            </a:prstGeom>
            <a:solidFill>
              <a:srgbClr val="6CAC9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21919" tIns="60960" rIns="121919" bIns="6096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+mn-lt"/>
                </a:rPr>
                <a:t>01</a:t>
              </a:r>
              <a:endPara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+mn-lt"/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4"/>
              </p:custDataLst>
            </p:nvPr>
          </p:nvSpPr>
          <p:spPr>
            <a:xfrm>
              <a:off x="7117624" y="3181556"/>
              <a:ext cx="642620" cy="567690"/>
            </a:xfrm>
            <a:prstGeom prst="rect">
              <a:avLst/>
            </a:prstGeom>
            <a:solidFill>
              <a:srgbClr val="E16B7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21919" tIns="60960" rIns="121919" bIns="6096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+mn-lt"/>
                </a:rPr>
                <a:t>02</a:t>
              </a:r>
              <a:endPara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+mn-lt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5"/>
              </p:custDataLst>
            </p:nvPr>
          </p:nvSpPr>
          <p:spPr>
            <a:xfrm>
              <a:off x="7117624" y="4170886"/>
              <a:ext cx="642620" cy="567690"/>
            </a:xfrm>
            <a:prstGeom prst="rect">
              <a:avLst/>
            </a:prstGeom>
            <a:solidFill>
              <a:srgbClr val="6CAC9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21919" tIns="60960" rIns="121919" bIns="6096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思源黑体 CN Light" panose="020B0300000000000000" pitchFamily="34" charset="-122"/>
                  <a:sym typeface="+mn-lt"/>
                </a:rPr>
                <a:t>03</a:t>
              </a:r>
              <a:endPara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思源黑体 CN Light" panose="020B0300000000000000" pitchFamily="34" charset="-122"/>
                <a:sym typeface="+mn-lt"/>
              </a:endParaRPr>
            </a:p>
          </p:txBody>
        </p:sp>
        <p:sp>
          <p:nvSpPr>
            <p:cNvPr id="35" name="TextBox 11"/>
            <p:cNvSpPr txBox="1"/>
            <p:nvPr>
              <p:custDataLst>
                <p:tags r:id="rId6"/>
              </p:custDataLst>
            </p:nvPr>
          </p:nvSpPr>
          <p:spPr>
            <a:xfrm>
              <a:off x="7978684" y="2319861"/>
              <a:ext cx="4615815" cy="2755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>
                <a:lnSpc>
                  <a:spcPts val="2150"/>
                </a:lnSpc>
              </a:pPr>
              <a:r>
                <a: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润圆-65简" panose="00020600040101010101" charset="-122"/>
                  <a:ea typeface="汉仪润圆-65简" panose="00020600040101010101" charset="-122"/>
                  <a:cs typeface="汉仪润圆-65简" panose="00020600040101010101" charset="-122"/>
                  <a:sym typeface="Arial" panose="020B0604020202020204" pitchFamily="34" charset="0"/>
                </a:rPr>
                <a:t>从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润圆-65简" panose="00020600040101010101" charset="-122"/>
                  <a:ea typeface="汉仪润圆-65简" panose="00020600040101010101" charset="-122"/>
                  <a:cs typeface="汉仪润圆-65简" panose="00020600040101010101" charset="-122"/>
                  <a:sym typeface="Arial" panose="020B0604020202020204" pitchFamily="34" charset="0"/>
                </a:rPr>
                <a:t>“</a:t>
              </a:r>
              <a:r>
                <a: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润圆-65简" panose="00020600040101010101" charset="-122"/>
                  <a:ea typeface="汉仪润圆-65简" panose="00020600040101010101" charset="-122"/>
                  <a:cs typeface="汉仪润圆-65简" panose="00020600040101010101" charset="-122"/>
                  <a:sym typeface="Arial" panose="020B0604020202020204" pitchFamily="34" charset="0"/>
                </a:rPr>
                <a:t>应试写作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润圆-65简" panose="00020600040101010101" charset="-122"/>
                  <a:ea typeface="汉仪润圆-65简" panose="00020600040101010101" charset="-122"/>
                  <a:cs typeface="汉仪润圆-65简" panose="00020600040101010101" charset="-122"/>
                  <a:sym typeface="Arial" panose="020B0604020202020204" pitchFamily="34" charset="0"/>
                </a:rPr>
                <a:t>”</a:t>
              </a:r>
              <a:r>
                <a: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润圆-65简" panose="00020600040101010101" charset="-122"/>
                  <a:ea typeface="汉仪润圆-65简" panose="00020600040101010101" charset="-122"/>
                  <a:cs typeface="汉仪润圆-65简" panose="00020600040101010101" charset="-122"/>
                  <a:sym typeface="Arial" panose="020B0604020202020204" pitchFamily="34" charset="0"/>
                </a:rPr>
                <a:t>到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润圆-65简" panose="00020600040101010101" charset="-122"/>
                  <a:ea typeface="汉仪润圆-65简" panose="00020600040101010101" charset="-122"/>
                  <a:cs typeface="汉仪润圆-65简" panose="00020600040101010101" charset="-122"/>
                  <a:sym typeface="Arial" panose="020B0604020202020204" pitchFamily="34" charset="0"/>
                </a:rPr>
                <a:t>“</a:t>
              </a:r>
              <a:r>
                <a: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润圆-65简" panose="00020600040101010101" charset="-122"/>
                  <a:ea typeface="汉仪润圆-65简" panose="00020600040101010101" charset="-122"/>
                  <a:cs typeface="汉仪润圆-65简" panose="00020600040101010101" charset="-122"/>
                  <a:sym typeface="Arial" panose="020B0604020202020204" pitchFamily="34" charset="0"/>
                </a:rPr>
                <a:t>真实表达</a:t>
              </a:r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润圆-65简" panose="00020600040101010101" charset="-122"/>
                  <a:ea typeface="汉仪润圆-65简" panose="00020600040101010101" charset="-122"/>
                  <a:cs typeface="汉仪润圆-65简" panose="00020600040101010101" charset="-122"/>
                  <a:sym typeface="Arial" panose="020B0604020202020204" pitchFamily="34" charset="0"/>
                </a:rPr>
                <a:t>”</a:t>
              </a:r>
              <a:endPara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润圆-65简" panose="00020600040101010101" charset="-122"/>
                <a:ea typeface="汉仪润圆-65简" panose="00020600040101010101" charset="-122"/>
                <a:cs typeface="汉仪润圆-65简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37" name="TextBox 11"/>
            <p:cNvSpPr txBox="1"/>
            <p:nvPr>
              <p:custDataLst>
                <p:tags r:id="rId7"/>
              </p:custDataLst>
            </p:nvPr>
          </p:nvSpPr>
          <p:spPr>
            <a:xfrm>
              <a:off x="7922169" y="3327606"/>
              <a:ext cx="4250055" cy="2755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l" defTabSz="457200">
                <a:lnSpc>
                  <a:spcPts val="2150"/>
                </a:lnSpc>
                <a:buClrTx/>
                <a:buSzTx/>
                <a:buFontTx/>
              </a:pPr>
              <a:r>
                <a: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润圆-65简" panose="00020600040101010101" charset="-122"/>
                  <a:ea typeface="汉仪润圆-65简" panose="00020600040101010101" charset="-122"/>
                  <a:cs typeface="汉仪润圆-65简" panose="00020600040101010101" charset="-122"/>
                  <a:sym typeface="Arial" panose="020B0604020202020204" pitchFamily="34" charset="0"/>
                </a:rPr>
                <a:t>从“单一技能”到“综合素养”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润圆-65简" panose="00020600040101010101" charset="-122"/>
                <a:ea typeface="汉仪润圆-65简" panose="00020600040101010101" charset="-122"/>
                <a:cs typeface="汉仪润圆-65简" panose="00020600040101010101" charset="-122"/>
                <a:sym typeface="Arial" panose="020B0604020202020204" pitchFamily="34" charset="0"/>
              </a:endParaRPr>
            </a:p>
          </p:txBody>
        </p:sp>
        <p:sp>
          <p:nvSpPr>
            <p:cNvPr id="38" name="TextBox 11"/>
            <p:cNvSpPr txBox="1"/>
            <p:nvPr>
              <p:custDataLst>
                <p:tags r:id="rId8"/>
              </p:custDataLst>
            </p:nvPr>
          </p:nvSpPr>
          <p:spPr>
            <a:xfrm>
              <a:off x="7985034" y="4335351"/>
              <a:ext cx="4186555" cy="27559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>
                <a:lnSpc>
                  <a:spcPts val="2150"/>
                </a:lnSpc>
              </a:pPr>
              <a:r>
                <a: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润圆-65简" panose="00020600040101010101" charset="-122"/>
                  <a:ea typeface="汉仪润圆-65简" panose="00020600040101010101" charset="-122"/>
                  <a:cs typeface="汉仪润圆-65简" panose="00020600040101010101" charset="-122"/>
                  <a:sym typeface="Arial" panose="020B0604020202020204" pitchFamily="34" charset="0"/>
                </a:rPr>
                <a:t>从“教师主导”到“学生主体”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润圆-65简" panose="00020600040101010101" charset="-122"/>
                <a:ea typeface="汉仪润圆-65简" panose="00020600040101010101" charset="-122"/>
                <a:cs typeface="汉仪润圆-65简" panose="00020600040101010101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1073150" y="785495"/>
            <a:ext cx="8619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二、理论重构：新课标对作文教学的新定位</a:t>
            </a:r>
            <a:endParaRPr lang="zh-CN" altLang="en-US" sz="3200">
              <a:solidFill>
                <a:srgbClr val="FF0000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0" y="0"/>
            <a:ext cx="12192000" cy="104776"/>
            <a:chOff x="0" y="-1"/>
            <a:chExt cx="12192000" cy="225287"/>
          </a:xfrm>
        </p:grpSpPr>
        <p:sp>
          <p:nvSpPr>
            <p:cNvPr id="5" name="矩形 4"/>
            <p:cNvSpPr/>
            <p:nvPr/>
          </p:nvSpPr>
          <p:spPr>
            <a:xfrm>
              <a:off x="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2437130" y="-1"/>
              <a:ext cx="2443480" cy="225287"/>
            </a:xfrm>
            <a:prstGeom prst="rect">
              <a:avLst/>
            </a:prstGeom>
            <a:solidFill>
              <a:srgbClr val="FA93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87426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7311390" y="-1"/>
              <a:ext cx="2443480" cy="225287"/>
            </a:xfrm>
            <a:prstGeom prst="rect">
              <a:avLst/>
            </a:prstGeom>
            <a:solidFill>
              <a:srgbClr val="E16B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974852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0" y="6753224"/>
            <a:ext cx="12192000" cy="104776"/>
            <a:chOff x="0" y="-1"/>
            <a:chExt cx="12192000" cy="225287"/>
          </a:xfrm>
        </p:grpSpPr>
        <p:sp>
          <p:nvSpPr>
            <p:cNvPr id="22" name="矩形 21"/>
            <p:cNvSpPr/>
            <p:nvPr/>
          </p:nvSpPr>
          <p:spPr>
            <a:xfrm>
              <a:off x="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2437130" y="-1"/>
              <a:ext cx="2443480" cy="225287"/>
            </a:xfrm>
            <a:prstGeom prst="rect">
              <a:avLst/>
            </a:prstGeom>
            <a:solidFill>
              <a:srgbClr val="FA93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487426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7311390" y="-1"/>
              <a:ext cx="2443480" cy="225287"/>
            </a:xfrm>
            <a:prstGeom prst="rect">
              <a:avLst/>
            </a:prstGeom>
            <a:solidFill>
              <a:srgbClr val="E16B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9748520" y="-1"/>
              <a:ext cx="2443480" cy="225287"/>
            </a:xfrm>
            <a:prstGeom prst="rect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75075" y="282337"/>
            <a:ext cx="11841850" cy="6293326"/>
            <a:chOff x="185530" y="260496"/>
            <a:chExt cx="11841850" cy="6293326"/>
          </a:xfrm>
        </p:grpSpPr>
        <p:sp>
          <p:nvSpPr>
            <p:cNvPr id="54" name="直角三角形 53"/>
            <p:cNvSpPr/>
            <p:nvPr/>
          </p:nvSpPr>
          <p:spPr>
            <a:xfrm rot="5400000">
              <a:off x="185530" y="260496"/>
              <a:ext cx="439386" cy="439386"/>
            </a:xfrm>
            <a:prstGeom prst="rtTriangle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直角三角形 54"/>
            <p:cNvSpPr/>
            <p:nvPr/>
          </p:nvSpPr>
          <p:spPr>
            <a:xfrm rot="5400000" flipH="1" flipV="1">
              <a:off x="11587994" y="6114436"/>
              <a:ext cx="439386" cy="439386"/>
            </a:xfrm>
            <a:prstGeom prst="rtTriangle">
              <a:avLst/>
            </a:prstGeom>
            <a:solidFill>
              <a:srgbClr val="6CA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 rot="16200000">
            <a:off x="-1338090" y="3312531"/>
            <a:ext cx="6630658" cy="232937"/>
            <a:chOff x="2744535" y="1557945"/>
            <a:chExt cx="6630658" cy="232937"/>
          </a:xfrm>
        </p:grpSpPr>
        <p:grpSp>
          <p:nvGrpSpPr>
            <p:cNvPr id="41" name="组合 40"/>
            <p:cNvGrpSpPr/>
            <p:nvPr/>
          </p:nvGrpSpPr>
          <p:grpSpPr>
            <a:xfrm>
              <a:off x="2744535" y="1557945"/>
              <a:ext cx="2342505" cy="232937"/>
              <a:chOff x="2648224" y="4411988"/>
              <a:chExt cx="2342505" cy="232937"/>
            </a:xfrm>
          </p:grpSpPr>
          <p:cxnSp>
            <p:nvCxnSpPr>
              <p:cNvPr id="38" name="直接连接符 37"/>
              <p:cNvCxnSpPr/>
              <p:nvPr/>
            </p:nvCxnSpPr>
            <p:spPr>
              <a:xfrm rot="5400000" flipV="1">
                <a:off x="3668169" y="3508512"/>
                <a:ext cx="0" cy="2039890"/>
              </a:xfrm>
              <a:prstGeom prst="line">
                <a:avLst/>
              </a:prstGeom>
              <a:ln w="12700">
                <a:solidFill>
                  <a:srgbClr val="6CAC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菱形 38"/>
              <p:cNvSpPr/>
              <p:nvPr/>
            </p:nvSpPr>
            <p:spPr>
              <a:xfrm>
                <a:off x="4757791" y="4411988"/>
                <a:ext cx="232938" cy="232937"/>
              </a:xfrm>
              <a:prstGeom prst="diamond">
                <a:avLst/>
              </a:prstGeom>
              <a:solidFill>
                <a:srgbClr val="6CAC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 flipH="1">
              <a:off x="7104960" y="1557945"/>
              <a:ext cx="2270233" cy="232937"/>
              <a:chOff x="2720496" y="4411988"/>
              <a:chExt cx="2270233" cy="232937"/>
            </a:xfrm>
          </p:grpSpPr>
          <p:cxnSp>
            <p:nvCxnSpPr>
              <p:cNvPr id="48" name="直接连接符 47"/>
              <p:cNvCxnSpPr/>
              <p:nvPr/>
            </p:nvCxnSpPr>
            <p:spPr>
              <a:xfrm rot="16200000" flipH="1">
                <a:off x="3704304" y="3544649"/>
                <a:ext cx="1" cy="1967617"/>
              </a:xfrm>
              <a:prstGeom prst="line">
                <a:avLst/>
              </a:prstGeom>
              <a:ln w="12700">
                <a:solidFill>
                  <a:srgbClr val="6CAC9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菱形 48"/>
              <p:cNvSpPr/>
              <p:nvPr/>
            </p:nvSpPr>
            <p:spPr>
              <a:xfrm>
                <a:off x="4757791" y="4411988"/>
                <a:ext cx="232938" cy="232937"/>
              </a:xfrm>
              <a:prstGeom prst="diamond">
                <a:avLst/>
              </a:prstGeom>
              <a:solidFill>
                <a:srgbClr val="6CAC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2284452" y="2467247"/>
            <a:ext cx="2359582" cy="1923146"/>
            <a:chOff x="1507902" y="3077282"/>
            <a:chExt cx="2359582" cy="1923146"/>
          </a:xfrm>
        </p:grpSpPr>
        <p:sp>
          <p:nvSpPr>
            <p:cNvPr id="37" name="矩形: 圆角 36"/>
            <p:cNvSpPr/>
            <p:nvPr/>
          </p:nvSpPr>
          <p:spPr>
            <a:xfrm>
              <a:off x="1507902" y="3077282"/>
              <a:ext cx="2359582" cy="1923146"/>
            </a:xfrm>
            <a:prstGeom prst="roundRect">
              <a:avLst>
                <a:gd name="adj" fmla="val 4667"/>
              </a:avLst>
            </a:prstGeom>
            <a:solidFill>
              <a:schemeClr val="bg1"/>
            </a:solidFill>
            <a:ln>
              <a:solidFill>
                <a:srgbClr val="6CAC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0" name="矩形: 圆角 39"/>
            <p:cNvSpPr/>
            <p:nvPr/>
          </p:nvSpPr>
          <p:spPr>
            <a:xfrm>
              <a:off x="1750395" y="3328643"/>
              <a:ext cx="1874598" cy="1420424"/>
            </a:xfrm>
            <a:prstGeom prst="roundRect">
              <a:avLst>
                <a:gd name="adj" fmla="val 4667"/>
              </a:avLst>
            </a:prstGeom>
            <a:solidFill>
              <a:srgbClr val="6CAC9C"/>
            </a:solidFill>
            <a:ln>
              <a:solidFill>
                <a:srgbClr val="6CAC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4938395" y="2552065"/>
            <a:ext cx="683831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rgbClr val="5773DE"/>
                </a:solidFill>
                <a:latin typeface="方正乾隆行书 简" panose="02000500000000000000" charset="-122"/>
                <a:ea typeface="方正乾隆行书 简" panose="02000500000000000000" charset="-122"/>
                <a:cs typeface="方正乾隆行书 简" panose="02000500000000000000" charset="-122"/>
              </a:rPr>
              <a:t>构建素养本位的作文教学新样态</a:t>
            </a:r>
            <a:endParaRPr lang="zh-CN" altLang="en-US" sz="5400" dirty="0">
              <a:solidFill>
                <a:srgbClr val="5773DE"/>
              </a:solidFill>
              <a:latin typeface="方正乾隆行书 简" panose="02000500000000000000" charset="-122"/>
              <a:ea typeface="方正乾隆行书 简" panose="02000500000000000000" charset="-122"/>
              <a:cs typeface="方正乾隆行书 简" panose="02000500000000000000" charset="-122"/>
            </a:endParaRPr>
          </a:p>
          <a:p>
            <a:r>
              <a:rPr lang="en-US" altLang="zh-CN" sz="5400" dirty="0">
                <a:solidFill>
                  <a:srgbClr val="5773DE"/>
                </a:solidFill>
                <a:latin typeface="方正乾隆行书 简" panose="02000500000000000000" charset="-122"/>
                <a:ea typeface="方正乾隆行书 简" panose="02000500000000000000" charset="-122"/>
                <a:cs typeface="方正乾隆行书 简" panose="02000500000000000000" charset="-122"/>
              </a:rPr>
              <a:t>——</a:t>
            </a:r>
            <a:r>
              <a:rPr lang="zh-CN" altLang="en-US" sz="5400" dirty="0">
                <a:solidFill>
                  <a:srgbClr val="5773DE"/>
                </a:solidFill>
                <a:latin typeface="方正乾隆行书 简" panose="02000500000000000000" charset="-122"/>
                <a:ea typeface="方正乾隆行书 简" panose="02000500000000000000" charset="-122"/>
                <a:cs typeface="方正乾隆行书 简" panose="02000500000000000000" charset="-122"/>
              </a:rPr>
              <a:t>实践探索</a:t>
            </a:r>
            <a:endParaRPr lang="zh-CN" altLang="en-US" sz="5400" dirty="0">
              <a:solidFill>
                <a:srgbClr val="5773DE"/>
              </a:solidFill>
              <a:latin typeface="方正乾隆行书 简" panose="02000500000000000000" charset="-122"/>
              <a:ea typeface="方正乾隆行书 简" panose="02000500000000000000" charset="-122"/>
              <a:cs typeface="方正乾隆行书 简" panose="0200050000000000000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671605" y="2421119"/>
            <a:ext cx="613410" cy="1842946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PART.03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50" name="iconfont-1191-801512"/>
          <p:cNvSpPr>
            <a:spLocks noChangeAspect="1"/>
          </p:cNvSpPr>
          <p:nvPr/>
        </p:nvSpPr>
        <p:spPr bwMode="auto">
          <a:xfrm>
            <a:off x="3128011" y="3081433"/>
            <a:ext cx="672464" cy="693864"/>
          </a:xfrm>
          <a:custGeom>
            <a:avLst/>
            <a:gdLst>
              <a:gd name="T0" fmla="*/ 40 w 7790"/>
              <a:gd name="T1" fmla="*/ 0 h 8036"/>
              <a:gd name="T2" fmla="*/ 3458 w 7790"/>
              <a:gd name="T3" fmla="*/ 0 h 8036"/>
              <a:gd name="T4" fmla="*/ 3458 w 7790"/>
              <a:gd name="T5" fmla="*/ 3418 h 8036"/>
              <a:gd name="T6" fmla="*/ 40 w 7790"/>
              <a:gd name="T7" fmla="*/ 3418 h 8036"/>
              <a:gd name="T8" fmla="*/ 40 w 7790"/>
              <a:gd name="T9" fmla="*/ 0 h 8036"/>
              <a:gd name="T10" fmla="*/ 7790 w 7790"/>
              <a:gd name="T11" fmla="*/ 1695 h 8036"/>
              <a:gd name="T12" fmla="*/ 6170 w 7790"/>
              <a:gd name="T13" fmla="*/ 103 h 8036"/>
              <a:gd name="T14" fmla="*/ 4577 w 7790"/>
              <a:gd name="T15" fmla="*/ 1723 h 8036"/>
              <a:gd name="T16" fmla="*/ 6198 w 7790"/>
              <a:gd name="T17" fmla="*/ 3316 h 8036"/>
              <a:gd name="T18" fmla="*/ 7790 w 7790"/>
              <a:gd name="T19" fmla="*/ 1695 h 8036"/>
              <a:gd name="T20" fmla="*/ 0 w 7790"/>
              <a:gd name="T21" fmla="*/ 4618 h 8036"/>
              <a:gd name="T22" fmla="*/ 3417 w 7790"/>
              <a:gd name="T23" fmla="*/ 4618 h 8036"/>
              <a:gd name="T24" fmla="*/ 3417 w 7790"/>
              <a:gd name="T25" fmla="*/ 8036 h 8036"/>
              <a:gd name="T26" fmla="*/ 0 w 7790"/>
              <a:gd name="T27" fmla="*/ 8036 h 8036"/>
              <a:gd name="T28" fmla="*/ 0 w 7790"/>
              <a:gd name="T29" fmla="*/ 4618 h 8036"/>
              <a:gd name="T30" fmla="*/ 4353 w 7790"/>
              <a:gd name="T31" fmla="*/ 4618 h 8036"/>
              <a:gd name="T32" fmla="*/ 7770 w 7790"/>
              <a:gd name="T33" fmla="*/ 4618 h 8036"/>
              <a:gd name="T34" fmla="*/ 7770 w 7790"/>
              <a:gd name="T35" fmla="*/ 8036 h 8036"/>
              <a:gd name="T36" fmla="*/ 4353 w 7790"/>
              <a:gd name="T37" fmla="*/ 8036 h 8036"/>
              <a:gd name="T38" fmla="*/ 4353 w 7790"/>
              <a:gd name="T39" fmla="*/ 4618 h 8036"/>
              <a:gd name="T40" fmla="*/ 4353 w 7790"/>
              <a:gd name="T41" fmla="*/ 4618 h 80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790" h="8036">
                <a:moveTo>
                  <a:pt x="40" y="0"/>
                </a:moveTo>
                <a:lnTo>
                  <a:pt x="3458" y="0"/>
                </a:lnTo>
                <a:lnTo>
                  <a:pt x="3458" y="3418"/>
                </a:lnTo>
                <a:lnTo>
                  <a:pt x="40" y="3418"/>
                </a:lnTo>
                <a:lnTo>
                  <a:pt x="40" y="0"/>
                </a:lnTo>
                <a:close/>
                <a:moveTo>
                  <a:pt x="7790" y="1695"/>
                </a:moveTo>
                <a:lnTo>
                  <a:pt x="6170" y="103"/>
                </a:lnTo>
                <a:lnTo>
                  <a:pt x="4577" y="1723"/>
                </a:lnTo>
                <a:lnTo>
                  <a:pt x="6198" y="3316"/>
                </a:lnTo>
                <a:lnTo>
                  <a:pt x="7790" y="1695"/>
                </a:lnTo>
                <a:close/>
                <a:moveTo>
                  <a:pt x="0" y="4618"/>
                </a:moveTo>
                <a:lnTo>
                  <a:pt x="3417" y="4618"/>
                </a:lnTo>
                <a:lnTo>
                  <a:pt x="3417" y="8036"/>
                </a:lnTo>
                <a:lnTo>
                  <a:pt x="0" y="8036"/>
                </a:lnTo>
                <a:lnTo>
                  <a:pt x="0" y="4618"/>
                </a:lnTo>
                <a:close/>
                <a:moveTo>
                  <a:pt x="4353" y="4618"/>
                </a:moveTo>
                <a:lnTo>
                  <a:pt x="7770" y="4618"/>
                </a:lnTo>
                <a:lnTo>
                  <a:pt x="7770" y="8036"/>
                </a:lnTo>
                <a:lnTo>
                  <a:pt x="4353" y="8036"/>
                </a:lnTo>
                <a:lnTo>
                  <a:pt x="4353" y="4618"/>
                </a:lnTo>
                <a:close/>
                <a:moveTo>
                  <a:pt x="4353" y="4618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1_1"/>
  <p:tag name="KSO_WM_UNIT_ID" val="diagram20231112_2*n_h_h_i*1_2_1_1"/>
  <p:tag name="KSO_WM_TEMPLATE_CATEGORY" val="diagram"/>
  <p:tag name="KSO_WM_TEMPLATE_INDEX" val="20231112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4"/>
  <p:tag name="KSO_WM_DIAGRAM_COLOR_TEXT_CAN_REMOVE" val="n"/>
  <p:tag name="KSO_WM_DIAGRAM_MAX_ITEMCNT" val="5"/>
  <p:tag name="KSO_WM_DIAGRAM_MIN_ITEMCNT" val="2"/>
  <p:tag name="KSO_WM_DIAGRAM_VIRTUALLY_FRAME" val="{&quot;height&quot;:395.8676452636719,&quot;left&quot;:118.4886474609375,&quot;top&quot;:110.31617736816406,&quot;width&quot;:723.0227050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2_1"/>
  <p:tag name="KSO_WM_UNIT_ID" val="diagram20231112_2*n_h_h_i*1_2_2_1"/>
  <p:tag name="KSO_WM_TEMPLATE_CATEGORY" val="diagram"/>
  <p:tag name="KSO_WM_TEMPLATE_INDEX" val="20231112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4"/>
  <p:tag name="KSO_WM_DIAGRAM_COLOR_TEXT_CAN_REMOVE" val="n"/>
  <p:tag name="KSO_WM_DIAGRAM_MAX_ITEMCNT" val="5"/>
  <p:tag name="KSO_WM_DIAGRAM_MIN_ITEMCNT" val="2"/>
  <p:tag name="KSO_WM_DIAGRAM_VIRTUALLY_FRAME" val="{&quot;height&quot;:395.8676452636719,&quot;left&quot;:118.4886474609375,&quot;top&quot;:110.31617736816406,&quot;width&quot;:723.0227050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0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2_2*n_h_h_a*1_2_1_1"/>
  <p:tag name="KSO_WM_TEMPLATE_CATEGORY" val="diagram"/>
  <p:tag name="KSO_WM_TEMPLATE_INDEX" val="20231112"/>
  <p:tag name="KSO_WM_UNIT_LAYERLEVEL" val="1_1_1_1"/>
  <p:tag name="KSO_WM_TAG_VERSION" val="3.0"/>
  <p:tag name="KSO_WM_DIAGRAM_GROUP_CODE" val="n1-1"/>
  <p:tag name="KSO_WM_DIAGRAM_VERSION" val="3"/>
  <p:tag name="KSO_WM_DIAGRAM_COLOR_TRICK" val="4"/>
  <p:tag name="KSO_WM_DIAGRAM_COLOR_TEXT_CAN_REMOVE" val="n"/>
  <p:tag name="KSO_WM_DIAGRAM_MAX_ITEMCNT" val="5"/>
  <p:tag name="KSO_WM_DIAGRAM_MIN_ITEMCNT" val="2"/>
  <p:tag name="KSO_WM_DIAGRAM_VIRTUALLY_FRAME" val="{&quot;height&quot;:395.8676452636719,&quot;left&quot;:118.4886474609375,&quot;top&quot;:110.31617736816406,&quot;width&quot;:723.0227050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0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2_2*n_h_h_a*1_2_1_1"/>
  <p:tag name="KSO_WM_TEMPLATE_CATEGORY" val="diagram"/>
  <p:tag name="KSO_WM_TEMPLATE_INDEX" val="20231112"/>
  <p:tag name="KSO_WM_UNIT_LAYERLEVEL" val="1_1_1_1"/>
  <p:tag name="KSO_WM_TAG_VERSION" val="3.0"/>
  <p:tag name="KSO_WM_DIAGRAM_GROUP_CODE" val="n1-1"/>
  <p:tag name="KSO_WM_DIAGRAM_VERSION" val="3"/>
  <p:tag name="KSO_WM_DIAGRAM_COLOR_TRICK" val="4"/>
  <p:tag name="KSO_WM_DIAGRAM_COLOR_TEXT_CAN_REMOVE" val="n"/>
  <p:tag name="KSO_WM_DIAGRAM_MAX_ITEMCNT" val="5"/>
  <p:tag name="KSO_WM_DIAGRAM_MIN_ITEMCNT" val="2"/>
  <p:tag name="KSO_WM_DIAGRAM_VIRTUALLY_FRAME" val="{&quot;height&quot;:395.8676452636719,&quot;left&quot;:118.4886474609375,&quot;top&quot;:110.31617736816406,&quot;width&quot;:723.0227050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04.xml><?xml version="1.0" encoding="utf-8"?>
<p:tagLst xmlns:p="http://schemas.openxmlformats.org/presentationml/2006/main">
  <p:tag name="KSO_WPP_MARK_KEY" val="61e179be-f74b-4183-a09e-e9cf047793a1"/>
  <p:tag name="COMMONDATA" val="eyJoZGlkIjoiNTQ0MDc3NzBkNTM1ZjYzYmNhY2VjZGI2NTUwOWI0NjkifQ=="/>
  <p:tag name="resource_record_key" val="{&quot;19&quot;:[20342110],&quot;70&quot;:[3318869,3318891,3314651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DIAGRAM_VIRTUALLY_FRAME" val="{&quot;height&quot;:402.15,&quot;left&quot;:435.65,&quot;top&quot;:118.85,&quot;width&quot;:504.05}"/>
</p:tagLst>
</file>

<file path=ppt/tags/tag56.xml><?xml version="1.0" encoding="utf-8"?>
<p:tagLst xmlns:p="http://schemas.openxmlformats.org/presentationml/2006/main">
  <p:tag name="KSO_WM_DIAGRAM_VIRTUALLY_FRAME" val="{&quot;height&quot;:402.15,&quot;left&quot;:435.65,&quot;top&quot;:118.85,&quot;width&quot;:504.05}"/>
</p:tagLst>
</file>

<file path=ppt/tags/tag57.xml><?xml version="1.0" encoding="utf-8"?>
<p:tagLst xmlns:p="http://schemas.openxmlformats.org/presentationml/2006/main">
  <p:tag name="KSO_WM_DIAGRAM_VIRTUALLY_FRAME" val="{&quot;height&quot;:402.15,&quot;left&quot;:435.65,&quot;top&quot;:118.85,&quot;width&quot;:504.05}"/>
</p:tagLst>
</file>

<file path=ppt/tags/tag58.xml><?xml version="1.0" encoding="utf-8"?>
<p:tagLst xmlns:p="http://schemas.openxmlformats.org/presentationml/2006/main">
  <p:tag name="KSO_WM_DIAGRAM_VIRTUALLY_FRAME" val="{&quot;height&quot;:402.15,&quot;left&quot;:435.65,&quot;top&quot;:118.85,&quot;width&quot;:504.05}"/>
</p:tagLst>
</file>

<file path=ppt/tags/tag59.xml><?xml version="1.0" encoding="utf-8"?>
<p:tagLst xmlns:p="http://schemas.openxmlformats.org/presentationml/2006/main">
  <p:tag name="KSO_WM_DIAGRAM_VIRTUALLY_FRAME" val="{&quot;height&quot;:402.15,&quot;left&quot;:435.65,&quot;top&quot;:118.85,&quot;width&quot;:504.05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DIAGRAM_VIRTUALLY_FRAME" val="{&quot;height&quot;:402.15,&quot;left&quot;:435.65,&quot;top&quot;:118.85,&quot;width&quot;:504.05}"/>
</p:tagLst>
</file>

<file path=ppt/tags/tag61.xml><?xml version="1.0" encoding="utf-8"?>
<p:tagLst xmlns:p="http://schemas.openxmlformats.org/presentationml/2006/main">
  <p:tag name="KSO_WM_DIAGRAM_VIRTUALLY_FRAME" val="{&quot;height&quot;:402.15,&quot;left&quot;:435.65,&quot;top&quot;:118.85,&quot;width&quot;:504.05}"/>
</p:tagLst>
</file>

<file path=ppt/tags/tag62.xml><?xml version="1.0" encoding="utf-8"?>
<p:tagLst xmlns:p="http://schemas.openxmlformats.org/presentationml/2006/main">
  <p:tag name="KSO_WM_DIAGRAM_VIRTUALLY_FRAME" val="{&quot;height&quot;:402.15,&quot;left&quot;:435.65,&quot;top&quot;:118.85,&quot;width&quot;:504.05}"/>
</p:tagLst>
</file>

<file path=ppt/tags/tag63.xml><?xml version="1.0" encoding="utf-8"?>
<p:tagLst xmlns:p="http://schemas.openxmlformats.org/presentationml/2006/main">
  <p:tag name="KSO_WM_DIAGRAM_VIRTUALLY_FRAME" val="{&quot;height&quot;:402.15,&quot;left&quot;:435.65,&quot;top&quot;:118.85,&quot;width&quot;:504.05}"/>
</p:tagLst>
</file>

<file path=ppt/tags/tag6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36_3*n_h_h_f*1_2_4_1"/>
  <p:tag name="KSO_WM_TEMPLATE_CATEGORY" val="diagram"/>
  <p:tag name="KSO_WM_TEMPLATE_INDEX" val="20231636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f"/>
  <p:tag name="KSO_WM_UNIT_INDEX" val="1_2_4_1"/>
  <p:tag name="KSO_WM_UNIT_SUBTYPE" val="a"/>
  <p:tag name="KSO_WM_UNIT_NOCLEAR" val="0"/>
  <p:tag name="KSO_WM_UNIT_VALUE" val="102"/>
  <p:tag name="KSO_WM_DIAGRAM_MAX_ITEMCNT" val="6"/>
  <p:tag name="KSO_WM_DIAGRAM_MIN_ITEMCNT" val="2"/>
  <p:tag name="KSO_WM_DIAGRAM_VIRTUALLY_FRAME" val="{&quot;height&quot;:351.71240875003843,&quot;left&quot;:51.67216186523437,&quot;top&quot;:123.22503937007873,&quot;width&quot;:853.7556762695312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TYPE" val="1"/>
  <p:tag name="KSO_WM_UNIT_TEXT_LAYER_COUNT" val="1"/>
  <p:tag name="KSO_WM_UNIT_PRESET_TEXT" val="单击此处输入你的项正文，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36_3*n_h_h_f*1_2_3_1"/>
  <p:tag name="KSO_WM_TEMPLATE_CATEGORY" val="diagram"/>
  <p:tag name="KSO_WM_TEMPLATE_INDEX" val="20231636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f"/>
  <p:tag name="KSO_WM_UNIT_INDEX" val="1_2_3_1"/>
  <p:tag name="KSO_WM_UNIT_SUBTYPE" val="a"/>
  <p:tag name="KSO_WM_UNIT_NOCLEAR" val="0"/>
  <p:tag name="KSO_WM_UNIT_VALUE" val="108"/>
  <p:tag name="KSO_WM_DIAGRAM_MAX_ITEMCNT" val="6"/>
  <p:tag name="KSO_WM_DIAGRAM_MIN_ITEMCNT" val="2"/>
  <p:tag name="KSO_WM_DIAGRAM_VIRTUALLY_FRAME" val="{&quot;height&quot;:351.71240875003843,&quot;left&quot;:51.67216186523437,&quot;top&quot;:123.22503937007873,&quot;width&quot;:853.7556762695312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TYPE" val="1"/>
  <p:tag name="KSO_WM_UNIT_TEXT_LAYER_COUNT" val="1"/>
  <p:tag name="KSO_WM_UNIT_PRESET_TEXT" val="单击此处输入你的项正文，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3_1"/>
  <p:tag name="KSO_WM_UNIT_ID" val="diagram20231636_3*n_h_h_i*1_2_3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51.71240875003843,&quot;left&quot;:51.67216186523437,&quot;top&quot;:123.22503937007873,&quot;width&quot;:853.7556762695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3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4_1"/>
  <p:tag name="KSO_WM_UNIT_ID" val="diagram20231636_3*n_h_h_i*1_2_4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51.71240875003843,&quot;left&quot;:51.67216186523437,&quot;top&quot;:123.22503937007873,&quot;width&quot;:853.7556762695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4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6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36_3*n_h_h_f*1_2_2_1"/>
  <p:tag name="KSO_WM_TEMPLATE_CATEGORY" val="diagram"/>
  <p:tag name="KSO_WM_TEMPLATE_INDEX" val="20231636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f"/>
  <p:tag name="KSO_WM_UNIT_INDEX" val="1_2_2_1"/>
  <p:tag name="KSO_WM_UNIT_SUBTYPE" val="a"/>
  <p:tag name="KSO_WM_UNIT_NOCLEAR" val="0"/>
  <p:tag name="KSO_WM_UNIT_VALUE" val="102"/>
  <p:tag name="KSO_WM_DIAGRAM_MAX_ITEMCNT" val="6"/>
  <p:tag name="KSO_WM_DIAGRAM_MIN_ITEMCNT" val="2"/>
  <p:tag name="KSO_WM_DIAGRAM_VIRTUALLY_FRAME" val="{&quot;height&quot;:351.71240875003843,&quot;left&quot;:51.67216186523437,&quot;top&quot;:123.22503937007873,&quot;width&quot;:853.7556762695312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TYPE" val="1"/>
  <p:tag name="KSO_WM_UNIT_TEXT_LAYER_COUNT" val="1"/>
  <p:tag name="KSO_WM_UNIT_PRESET_TEXT" val="单击此处输入你的项正文，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36_3*n_h_h_f*1_2_1_1"/>
  <p:tag name="KSO_WM_TEMPLATE_CATEGORY" val="diagram"/>
  <p:tag name="KSO_WM_TEMPLATE_INDEX" val="20231636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f"/>
  <p:tag name="KSO_WM_UNIT_INDEX" val="1_2_1_1"/>
  <p:tag name="KSO_WM_UNIT_SUBTYPE" val="a"/>
  <p:tag name="KSO_WM_UNIT_NOCLEAR" val="0"/>
  <p:tag name="KSO_WM_UNIT_VALUE" val="108"/>
  <p:tag name="KSO_WM_DIAGRAM_MAX_ITEMCNT" val="6"/>
  <p:tag name="KSO_WM_DIAGRAM_MIN_ITEMCNT" val="2"/>
  <p:tag name="KSO_WM_DIAGRAM_VIRTUALLY_FRAME" val="{&quot;height&quot;:351.71240875003843,&quot;left&quot;:51.67216186523437,&quot;top&quot;:123.22503937007873,&quot;width&quot;:853.7556762695312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TYPE" val="1"/>
  <p:tag name="KSO_WM_UNIT_TEXT_LAYER_COUNT" val="1"/>
  <p:tag name="KSO_WM_UNIT_PRESET_TEXT" val="单击此处输入你的项正文，文字是您思想的提炼，请尽量言简意赅的阐述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1_1"/>
  <p:tag name="KSO_WM_UNIT_ID" val="diagram20231636_3*n_h_h_i*1_2_1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51.71240875003843,&quot;left&quot;:51.67216186523437,&quot;top&quot;:123.22503937007873,&quot;width&quot;:853.7556762695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2_1"/>
  <p:tag name="KSO_WM_UNIT_ID" val="diagram20231636_3*n_h_h_i*1_2_2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n1-1"/>
  <p:tag name="KSO_WM_DIAGRAM_MAX_ITEMCNT" val="6"/>
  <p:tag name="KSO_WM_DIAGRAM_MIN_ITEMCNT" val="2"/>
  <p:tag name="KSO_WM_DIAGRAM_VIRTUALLY_FRAME" val="{&quot;height&quot;:351.71240875003843,&quot;left&quot;:51.67216186523437,&quot;top&quot;:123.22503937007873,&quot;width&quot;:853.7556762695312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2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73.xml><?xml version="1.0" encoding="utf-8"?>
<p:tagLst xmlns:p="http://schemas.openxmlformats.org/presentationml/2006/main">
  <p:tag name="KSO_WM_BEAUTIFY_FLAG" val="#wm#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636_3*n_h_i*1_1_2"/>
  <p:tag name="KSO_WM_TEMPLATE_CATEGORY" val="diagram"/>
  <p:tag name="KSO_WM_TEMPLATE_INDEX" val="20231636"/>
  <p:tag name="KSO_WM_UNIT_LAYERLEVEL" val="1_1_1"/>
  <p:tag name="KSO_WM_TAG_VERSION" val="3.0"/>
  <p:tag name="KSO_WM_DIAGRAM_VERSION" val="3"/>
  <p:tag name="KSO_WM_DIAGRAM_MAX_ITEMCNT" val="6"/>
  <p:tag name="KSO_WM_DIAGRAM_MIN_ITEMCNT" val="2"/>
  <p:tag name="KSO_WM_DIAGRAM_VIRTUALLY_FRAME" val="{&quot;height&quot;:351.71240875003843,&quot;left&quot;:51.67216186523437,&quot;top&quot;:123.22503937007873,&quot;width&quot;:853.7556762695312}"/>
  <p:tag name="KSO_WM_DIAGRAM_COLOR_MATCH_VALUE" val="{&quot;shape&quot;:{&quot;fill&quot;:{&quot;solid&quot;:{&quot;brightness&quot;:0.699999988079071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7"/>
  <p:tag name="KSO_WM_DIAGRAM_USE_COLOR_VALUE" val="{&quot;color_scheme&quot;:1,&quot;color_type&quot;:1,&quot;theme_color_indexes&quot;:[5,6,5,6,5,6]}"/>
</p:tagLst>
</file>

<file path=ppt/tags/tag7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36_3*n_h_a*1_1_1"/>
  <p:tag name="KSO_WM_TEMPLATE_CATEGORY" val="diagram"/>
  <p:tag name="KSO_WM_TEMPLATE_INDEX" val="20231636"/>
  <p:tag name="KSO_WM_UNIT_LAYERLEVEL" val="1_1_1"/>
  <p:tag name="KSO_WM_TAG_VERSION" val="3.0"/>
  <p:tag name="KSO_WM_DIAGRAM_GROUP_CODE" val="n1-1"/>
  <p:tag name="KSO_WM_UNIT_TYPE" val="n_h_a"/>
  <p:tag name="KSO_WM_UNIT_INDEX" val="1_1_1"/>
  <p:tag name="KSO_WM_UNIT_ISCONTENTSTITLE" val="0"/>
  <p:tag name="KSO_WM_UNIT_ISNUMDGMTITLE" val="0"/>
  <p:tag name="KSO_WM_UNIT_NOCLEAR" val="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1.71240875003843,&quot;left&quot;:51.67216186523437,&quot;top&quot;:123.22503937007873,&quot;width&quot;:853.7556762695312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3"/>
  <p:tag name="KSO_WM_UNIT_TEXT_TYPE" val="1"/>
  <p:tag name="KSO_WM_UNIT_PRESET_TEXT" val="添加项标题"/>
  <p:tag name="KSO_WM_UNIT_LINE_FORE_SCHEMECOLOR_INDEX" val="5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5.xml><?xml version="1.0" encoding="utf-8"?>
<p:tagLst xmlns:p="http://schemas.openxmlformats.org/presentationml/2006/main">
  <p:tag name="KSO_WM_DIAGRAM_VIRTUALLY_FRAME" val="{&quot;height&quot;:281.3,&quot;left&quot;:541.660157480315,&quot;top&quot;:143.7720472440945,&quot;width&quot;:345.29637795275596}"/>
</p:tagLst>
</file>

<file path=ppt/tags/tag76.xml><?xml version="1.0" encoding="utf-8"?>
<p:tagLst xmlns:p="http://schemas.openxmlformats.org/presentationml/2006/main">
  <p:tag name="KSO_WM_DIAGRAM_VIRTUALLY_FRAME" val="{&quot;height&quot;:281.3,&quot;left&quot;:541.660157480315,&quot;top&quot;:143.7720472440945,&quot;width&quot;:345.29637795275596}"/>
</p:tagLst>
</file>

<file path=ppt/tags/tag77.xml><?xml version="1.0" encoding="utf-8"?>
<p:tagLst xmlns:p="http://schemas.openxmlformats.org/presentationml/2006/main">
  <p:tag name="KSO_WM_DIAGRAM_VIRTUALLY_FRAME" val="{&quot;height&quot;:281.3,&quot;left&quot;:541.660157480315,&quot;top&quot;:143.7720472440945,&quot;width&quot;:345.29637795275596}"/>
</p:tagLst>
</file>

<file path=ppt/tags/tag78.xml><?xml version="1.0" encoding="utf-8"?>
<p:tagLst xmlns:p="http://schemas.openxmlformats.org/presentationml/2006/main">
  <p:tag name="KSO_WM_DIAGRAM_VIRTUALLY_FRAME" val="{&quot;height&quot;:281.3,&quot;left&quot;:541.660157480315,&quot;top&quot;:143.7720472440945,&quot;width&quot;:345.29637795275596}"/>
</p:tagLst>
</file>

<file path=ppt/tags/tag79.xml><?xml version="1.0" encoding="utf-8"?>
<p:tagLst xmlns:p="http://schemas.openxmlformats.org/presentationml/2006/main">
  <p:tag name="KSO_WM_DIAGRAM_VIRTUALLY_FRAME" val="{&quot;height&quot;:281.3,&quot;left&quot;:541.660157480315,&quot;top&quot;:143.7720472440945,&quot;width&quot;:345.29637795275596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DIAGRAM_VIRTUALLY_FRAME" val="{&quot;height&quot;:281.3,&quot;left&quot;:541.660157480315,&quot;top&quot;:143.7720472440945,&quot;width&quot;:345.29637795275596}"/>
</p:tagLst>
</file>

<file path=ppt/tags/tag81.xml><?xml version="1.0" encoding="utf-8"?>
<p:tagLst xmlns:p="http://schemas.openxmlformats.org/presentationml/2006/main">
  <p:tag name="KSO_WM_DIAGRAM_VIRTUALLY_FRAME" val="{&quot;height&quot;:281.3,&quot;left&quot;:541.660157480315,&quot;top&quot;:143.7720472440945,&quot;width&quot;:345.29637795275596}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642_2*n_h_h_f*1_2_1_1"/>
  <p:tag name="KSO_WM_TEMPLATE_CATEGORY" val="diagram"/>
  <p:tag name="KSO_WM_TEMPLATE_INDEX" val="20231642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VALUE" val="93"/>
  <p:tag name="KSO_WM_UNIT_TYPE" val="n_h_h_f"/>
  <p:tag name="KSO_WM_UNIT_INDEX" val="1_2_1_1"/>
  <p:tag name="KSO_WM_UNIT_PRESET_TEXT" val="单击此处输入你的正文，文字是您思想的提炼，为了最终演示发布的良好效果，请尽量言简意赅的阐述观点。"/>
  <p:tag name="KSO_WM_UNIT_FILL_TYPE" val="3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84.05003326656316,&quot;left&quot;:41.54998779296875,&quot;top&quot;:122.57500610351562,&quot;width&quot;:883.9000244140625}"/>
  <p:tag name="KSO_WM_DIAGRAM_COLOR_MATCH_VALUE" val="{&quot;shape&quot;:{&quot;fill&quot;:{&quot;gradient&quot;:[{&quot;brightness&quot;:0,&quot;colorType&quot;:1,&quot;foreColorIndex&quot;:2,&quot;pos&quot;:0,&quot;transparency&quot;:1},{&quot;brightness&quot;:0,&quot;colorType&quot;:1,&quot;foreColorIndex&quot;:6,&quot;pos&quot;:1,&quot;transparency&quot;:0.8999999761581421}],&quot;type&quot;:3},&quot;glow&quot;:{&quot;colorType&quot;:0},&quot;line&quot;:{&quot;gradient&quot;:[{&quot;brightness&quot;:0,&quot;colorType&quot;:1,&quot;foreColorIndex&quot;:14,&quot;pos&quot;:0,&quot;transparency&quot;:1},{&quot;brightness&quot;:0,&quot;colorType&quot;:1,&quot;foreColorIndex&quot;:6,&quot;pos&quot;:1,&quot;transparency&quot;:0.5}],&quot;type&quot;:2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642_2*n_h_h_f*1_2_3_1"/>
  <p:tag name="KSO_WM_TEMPLATE_CATEGORY" val="diagram"/>
  <p:tag name="KSO_WM_TEMPLATE_INDEX" val="20231642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VALUE" val="93"/>
  <p:tag name="KSO_WM_UNIT_TYPE" val="n_h_h_f"/>
  <p:tag name="KSO_WM_UNIT_INDEX" val="1_2_3_1"/>
  <p:tag name="KSO_WM_UNIT_PRESET_TEXT" val="单击此处输入你的正文，文字是您思想的提炼，为了最终演示发布的良好效果，请尽量言简意赅的阐述观点。"/>
  <p:tag name="KSO_WM_UNIT_FILL_TYPE" val="3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84.05003326656316,&quot;left&quot;:41.54998779296875,&quot;top&quot;:122.57500610351562,&quot;width&quot;:883.9000244140625}"/>
  <p:tag name="KSO_WM_DIAGRAM_COLOR_MATCH_VALUE" val="{&quot;shape&quot;:{&quot;fill&quot;:{&quot;gradient&quot;:[{&quot;brightness&quot;:0,&quot;colorType&quot;:1,&quot;foreColorIndex&quot;:2,&quot;pos&quot;:0,&quot;transparency&quot;:1},{&quot;brightness&quot;:0,&quot;colorType&quot;:1,&quot;foreColorIndex&quot;:6,&quot;pos&quot;:1,&quot;transparency&quot;:0.8999999761581421}],&quot;type&quot;:3},&quot;glow&quot;:{&quot;colorType&quot;:0},&quot;line&quot;:{&quot;gradient&quot;:[{&quot;brightness&quot;:0,&quot;colorType&quot;:1,&quot;foreColorIndex&quot;:14,&quot;pos&quot;:0,&quot;transparency&quot;:1},{&quot;brightness&quot;:0,&quot;colorType&quot;:1,&quot;foreColorIndex&quot;:6,&quot;pos&quot;:1,&quot;transparency&quot;:0.5}],&quot;type&quot;:2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642_2*n_h_h_f*1_2_2_1"/>
  <p:tag name="KSO_WM_TEMPLATE_CATEGORY" val="diagram"/>
  <p:tag name="KSO_WM_TEMPLATE_INDEX" val="20231642"/>
  <p:tag name="KSO_WM_UNIT_LAYERLEVEL" val="1_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a"/>
  <p:tag name="KSO_WM_UNIT_TEXT_LAYER_COUNT" val="1"/>
  <p:tag name="KSO_WM_UNIT_NOCLEAR" val="0"/>
  <p:tag name="KSO_WM_UNIT_VALUE" val="84"/>
  <p:tag name="KSO_WM_UNIT_TYPE" val="n_h_h_f"/>
  <p:tag name="KSO_WM_UNIT_INDEX" val="1_2_2_1"/>
  <p:tag name="KSO_WM_UNIT_PRESET_TEXT" val="单击此处输入你的正文具体内容，文字是您思想的提炼，为了最终演示发布的良好效果，请尽量言简意赅的阐述观点。"/>
  <p:tag name="KSO_WM_UNIT_FILL_TYPE" val="3"/>
  <p:tag name="KSO_WM_UNIT_TEXT_FILL_FORE_SCHEMECOLOR_INDEX" val="1"/>
  <p:tag name="KSO_WM_UNIT_TEXT_FILL_TYPE" val="1"/>
  <p:tag name="KSO_WM_UNIT_TEXT_TYPE" val="1"/>
  <p:tag name="KSO_WM_DIAGRAM_MAX_ITEMCNT" val="6"/>
  <p:tag name="KSO_WM_DIAGRAM_MIN_ITEMCNT" val="2"/>
  <p:tag name="KSO_WM_DIAGRAM_VIRTUALLY_FRAME" val="{&quot;height&quot;:384.05003326656316,&quot;left&quot;:41.54998779296875,&quot;top&quot;:122.57500610351562,&quot;width&quot;:883.9000244140625}"/>
  <p:tag name="KSO_WM_DIAGRAM_COLOR_MATCH_VALUE" val="{&quot;shape&quot;:{&quot;fill&quot;:{&quot;gradient&quot;:[{&quot;brightness&quot;:0,&quot;colorType&quot;:1,&quot;foreColorIndex&quot;:2,&quot;pos&quot;:0,&quot;transparency&quot;:1},{&quot;brightness&quot;:0,&quot;colorType&quot;:1,&quot;foreColorIndex&quot;:6,&quot;pos&quot;:1,&quot;transparency&quot;:0.8999999761581421}],&quot;type&quot;:3},&quot;glow&quot;:{&quot;colorType&quot;:0},&quot;line&quot;:{&quot;gradient&quot;:[{&quot;brightness&quot;:0,&quot;colorType&quot;:1,&quot;foreColorIndex&quot;:14,&quot;pos&quot;:0,&quot;transparency&quot;:1},{&quot;brightness&quot;:0,&quot;colorType&quot;:1,&quot;foreColorIndex&quot;:6,&quot;pos&quot;:1,&quot;transparency&quot;:0.5}],&quot;type&quot;:2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1_1"/>
  <p:tag name="KSO_WM_UNIT_ID" val="diagram20231642_2*n_h_h_i*1_2_1_1"/>
  <p:tag name="KSO_WM_TEMPLATE_CATEGORY" val="diagram"/>
  <p:tag name="KSO_WM_TEMPLATE_INDEX" val="20231642"/>
  <p:tag name="KSO_WM_UNIT_LAYERLEVEL" val="1_1_1_1"/>
  <p:tag name="KSO_WM_TAG_VERSION" val="3.0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4.05003326656316,&quot;left&quot;:41.54998779296875,&quot;top&quot;:122.57500610351562,&quot;width&quot;:883.9000244140625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6000000238418579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2_1"/>
  <p:tag name="KSO_WM_UNIT_ID" val="diagram20231642_2*n_h_h_i*1_2_2_1"/>
  <p:tag name="KSO_WM_TEMPLATE_CATEGORY" val="diagram"/>
  <p:tag name="KSO_WM_TEMPLATE_INDEX" val="20231642"/>
  <p:tag name="KSO_WM_UNIT_LAYERLEVEL" val="1_1_1_1"/>
  <p:tag name="KSO_WM_TAG_VERSION" val="3.0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4.05003326656316,&quot;left&quot;:41.54998779296875,&quot;top&quot;:122.57500610351562,&quot;width&quot;:883.9000244140625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6000000238418579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3_1"/>
  <p:tag name="KSO_WM_UNIT_ID" val="diagram20231642_2*n_h_h_i*1_2_3_1"/>
  <p:tag name="KSO_WM_TEMPLATE_CATEGORY" val="diagram"/>
  <p:tag name="KSO_WM_TEMPLATE_INDEX" val="20231642"/>
  <p:tag name="KSO_WM_UNIT_LAYERLEVEL" val="1_1_1_1"/>
  <p:tag name="KSO_WM_TAG_VERSION" val="3.0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4.05003326656316,&quot;left&quot;:41.54998779296875,&quot;top&quot;:122.57500610351562,&quot;width&quot;:883.9000244140625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.6000000238418579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88.xml><?xml version="1.0" encoding="utf-8"?>
<p:tagLst xmlns:p="http://schemas.openxmlformats.org/presentationml/2006/main">
  <p:tag name="KSO_WM_UNIT_COMPATIBLE" val="0"/>
  <p:tag name="KSO_WM_UNIT_DIAGRAM_ISREFERUNIT" val="0"/>
  <p:tag name="KSO_WM_TEMPLATE_CATEGORY" val="diagram"/>
  <p:tag name="KSO_WM_UNIT_LAYERLEVEL" val="1_1_1"/>
  <p:tag name="KSO_WM_DIAGRAM_VERSION" val="3"/>
  <p:tag name="KSO_WM_DIAGRAM_COLOR_TEXT_CAN_REMOVE" val="n"/>
  <p:tag name="KSO_WM_DIAGRAM_MAX_ITEMCNT" val="6"/>
  <p:tag name="KSO_WM_DIAGRAM_VIRTUALLY_FRAME" val="{&quot;height&quot;:384.05003326656316,&quot;left&quot;:41.54998779296875,&quot;top&quot;:122.57500610351562,&quot;width&quot;:883.9000244140625}"/>
  <p:tag name="KSO_WM_UNIT_HIGHLIGHT" val="0"/>
  <p:tag name="KSO_WM_UNIT_DIAGRAM_ISNUMVISUAL" val="0"/>
  <p:tag name="KSO_WM_UNIT_ID" val="diagram20231642_2*n_h_a*1_1_1"/>
  <p:tag name="KSO_WM_TEMPLATE_INDEX" val="20231642"/>
  <p:tag name="KSO_WM_TAG_VERSION" val="3.0"/>
  <p:tag name="KSO_WM_UNIT_ISCONTENTSTITLE" val="0"/>
  <p:tag name="KSO_WM_UNIT_ISNUMDGMTITLE" val="0"/>
  <p:tag name="KSO_WM_UNIT_NOCLEAR" val="0"/>
  <p:tag name="KSO_WM_UNIT_VALUE" val="42"/>
  <p:tag name="KSO_WM_DIAGRAM_GROUP_CODE" val="n1-1"/>
  <p:tag name="KSO_WM_UNIT_TYPE" val="n_h_a"/>
  <p:tag name="KSO_WM_UNIT_INDEX" val="1_1_1"/>
  <p:tag name="KSO_WM_DIAGRAM_COLOR_TRICK" val="1"/>
  <p:tag name="KSO_WM_DIAGRAM_MIN_ITEMCNT" val="2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TEXT_TYPE" val="1"/>
  <p:tag name="KSO_WM_BEAUTIFY_FLAG" val="#wm#"/>
  <p:tag name="KSO_WM_UNIT_PRESET_TEXT" val="添加标题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2_2*n_h_i*1_1_2"/>
  <p:tag name="KSO_WM_TEMPLATE_CATEGORY" val="diagram"/>
  <p:tag name="KSO_WM_TEMPLATE_INDEX" val="20231642"/>
  <p:tag name="KSO_WM_UNIT_LAYERLEVEL" val="1_1_1"/>
  <p:tag name="KSO_WM_TAG_VERSION" val="3.0"/>
  <p:tag name="KSO_WM_DIAGRAM_GROUP_CODE" val="n1-1"/>
  <p:tag name="KSO_WM_UNIT_TYPE" val="n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4.05003326656316,&quot;left&quot;:41.54998779296875,&quot;top&quot;:122.57500610351562,&quot;width&quot;:883.9000244140625}"/>
  <p:tag name="KSO_WM_DIAGRAM_COLOR_MATCH_VALUE" val="{&quot;shape&quot;:{&quot;fill&quot;:{&quot;gradient&quot;:[{&quot;brightness&quot;:0,&quot;colorType&quot;:1,&quot;foreColorIndex&quot;:6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2_2*n_h_i*1_1_1"/>
  <p:tag name="KSO_WM_TEMPLATE_CATEGORY" val="diagram"/>
  <p:tag name="KSO_WM_TEMPLATE_INDEX" val="20231642"/>
  <p:tag name="KSO_WM_UNIT_LAYERLEVEL" val="1_1_1"/>
  <p:tag name="KSO_WM_TAG_VERSION" val="3.0"/>
  <p:tag name="KSO_WM_DIAGRAM_GROUP_CODE" val="n1-1"/>
  <p:tag name="KSO_WM_UNIT_TYPE" val="n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4.05003326656316,&quot;left&quot;:41.54998779296875,&quot;top&quot;:122.57500610351562,&quot;width&quot;:883.9000244140625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91.xml><?xml version="1.0" encoding="utf-8"?>
<p:tagLst xmlns:p="http://schemas.openxmlformats.org/presentationml/2006/main">
  <p:tag name="KSO_WM_DIAGRAM_VIRTUALLY_FRAME" val="{&quot;height&quot;:487.40992125984246,&quot;left&quot;:209.48669291338584,&quot;top&quot;:87.40094488188977,&quot;width&quot;:657.5692913385826}"/>
</p:tagLst>
</file>

<file path=ppt/tags/tag92.xml><?xml version="1.0" encoding="utf-8"?>
<p:tagLst xmlns:p="http://schemas.openxmlformats.org/presentationml/2006/main">
  <p:tag name="KSO_WM_DIAGRAM_VIRTUALLY_FRAME" val="{&quot;height&quot;:487.40992125984246,&quot;left&quot;:209.48669291338584,&quot;top&quot;:87.40094488188977,&quot;width&quot;:657.5692913385826}"/>
</p:tagLst>
</file>

<file path=ppt/tags/tag93.xml><?xml version="1.0" encoding="utf-8"?>
<p:tagLst xmlns:p="http://schemas.openxmlformats.org/presentationml/2006/main">
  <p:tag name="KSO_WM_DIAGRAM_VIRTUALLY_FRAME" val="{&quot;height&quot;:487.40992125984246,&quot;left&quot;:209.48669291338584,&quot;top&quot;:87.40094488188977,&quot;width&quot;:657.5692913385826}"/>
</p:tagLst>
</file>

<file path=ppt/tags/tag9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112_2*n_h_h_i*1_2_3_2"/>
  <p:tag name="KSO_WM_TEMPLATE_CATEGORY" val="diagram"/>
  <p:tag name="KSO_WM_TEMPLATE_INDEX" val="20231112"/>
  <p:tag name="KSO_WM_UNIT_LAYERLEVEL" val="1_1_1_1"/>
  <p:tag name="KSO_WM_TAG_VERSION" val="3.0"/>
  <p:tag name="KSO_WM_DIAGRAM_GROUP_CODE" val="n1-1"/>
  <p:tag name="KSO_WM_UNIT_TYPE" val="n_h_h_i"/>
  <p:tag name="KSO_WM_UNIT_INDEX" val="1_2_3_2"/>
  <p:tag name="KSO_WM_DIAGRAM_VERSION" val="3"/>
  <p:tag name="KSO_WM_DIAGRAM_COLOR_TRICK" val="4"/>
  <p:tag name="KSO_WM_DIAGRAM_COLOR_TEXT_CAN_REMOVE" val="n"/>
  <p:tag name="KSO_WM_DIAGRAM_MAX_ITEMCNT" val="5"/>
  <p:tag name="KSO_WM_DIAGRAM_MIN_ITEMCNT" val="2"/>
  <p:tag name="KSO_WM_DIAGRAM_VIRTUALLY_FRAME" val="{&quot;height&quot;:395.8676452636719,&quot;left&quot;:118.4886474609375,&quot;top&quot;:110.31617736816406,&quot;width&quot;:723.022705078125}"/>
  <p:tag name="KSO_WM_DIAGRAM_COLOR_MATCH_VALUE" val="{&quot;shape&quot;:{&quot;fill&quot;:{&quot;gradient&quot;:[{&quot;brightness&quot;:-0.10000000149011612,&quot;colorType&quot;:1,&quot;foreColorIndex&quot;:7,&quot;pos&quot;:0,&quot;transparency&quot;:0},{&quot;brightness&quot;:0.20000000298023224,&quot;colorType&quot;:1,&quot;foreColorIndex&quot;:7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9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112_2*n_h_h_i*1_2_2_2"/>
  <p:tag name="KSO_WM_TEMPLATE_CATEGORY" val="diagram"/>
  <p:tag name="KSO_WM_TEMPLATE_INDEX" val="20231112"/>
  <p:tag name="KSO_WM_UNIT_LAYERLEVEL" val="1_1_1_1"/>
  <p:tag name="KSO_WM_TAG_VERSION" val="3.0"/>
  <p:tag name="KSO_WM_DIAGRAM_GROUP_CODE" val="n1-1"/>
  <p:tag name="KSO_WM_UNIT_TYPE" val="n_h_h_i"/>
  <p:tag name="KSO_WM_UNIT_INDEX" val="1_2_2_2"/>
  <p:tag name="KSO_WM_DIAGRAM_VERSION" val="3"/>
  <p:tag name="KSO_WM_DIAGRAM_COLOR_TRICK" val="4"/>
  <p:tag name="KSO_WM_DIAGRAM_COLOR_TEXT_CAN_REMOVE" val="n"/>
  <p:tag name="KSO_WM_DIAGRAM_MAX_ITEMCNT" val="5"/>
  <p:tag name="KSO_WM_DIAGRAM_MIN_ITEMCNT" val="2"/>
  <p:tag name="KSO_WM_DIAGRAM_VIRTUALLY_FRAME" val="{&quot;height&quot;:395.8676452636719,&quot;left&quot;:118.4886474609375,&quot;top&quot;:110.31617736816406,&quot;width&quot;:723.022705078125}"/>
  <p:tag name="KSO_WM_DIAGRAM_COLOR_MATCH_VALUE" val="{&quot;shape&quot;:{&quot;fill&quot;:{&quot;gradient&quot;:[{&quot;brightness&quot;:-0.10000000149011612,&quot;colorType&quot;:1,&quot;foreColorIndex&quot;:6,&quot;pos&quot;:0,&quot;transparency&quot;:0},{&quot;brightness&quot;:0.20000000298023224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9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112_2*n_h_h_i*1_2_1_2"/>
  <p:tag name="KSO_WM_TEMPLATE_CATEGORY" val="diagram"/>
  <p:tag name="KSO_WM_TEMPLATE_INDEX" val="20231112"/>
  <p:tag name="KSO_WM_UNIT_LAYERLEVEL" val="1_1_1_1"/>
  <p:tag name="KSO_WM_TAG_VERSION" val="3.0"/>
  <p:tag name="KSO_WM_DIAGRAM_GROUP_CODE" val="n1-1"/>
  <p:tag name="KSO_WM_UNIT_TYPE" val="n_h_h_i"/>
  <p:tag name="KSO_WM_UNIT_INDEX" val="1_2_1_2"/>
  <p:tag name="KSO_WM_DIAGRAM_VERSION" val="3"/>
  <p:tag name="KSO_WM_DIAGRAM_COLOR_TRICK" val="4"/>
  <p:tag name="KSO_WM_DIAGRAM_COLOR_TEXT_CAN_REMOVE" val="n"/>
  <p:tag name="KSO_WM_DIAGRAM_MAX_ITEMCNT" val="5"/>
  <p:tag name="KSO_WM_DIAGRAM_MIN_ITEMCNT" val="2"/>
  <p:tag name="KSO_WM_DIAGRAM_VIRTUALLY_FRAME" val="{&quot;height&quot;:395.8676452636719,&quot;left&quot;:118.4886474609375,&quot;top&quot;:110.31617736816406,&quot;width&quot;:723.022705078125}"/>
  <p:tag name="KSO_WM_DIAGRAM_COLOR_MATCH_VALUE" val="{&quot;shape&quot;:{&quot;fill&quot;:{&quot;gradient&quot;:[{&quot;brightness&quot;:-0.10000000149011612,&quot;colorType&quot;:1,&quot;foreColorIndex&quot;:5,&quot;pos&quot;:0,&quot;transparency&quot;:0},{&quot;brightness&quot;:0.20000000298023224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5,6,5,6,5,6]}"/>
</p:tagLst>
</file>

<file path=ppt/tags/tag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112_2*n_h_a*1_1_1"/>
  <p:tag name="KSO_WM_TEMPLATE_CATEGORY" val="diagram"/>
  <p:tag name="KSO_WM_TEMPLATE_INDEX" val="20231112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10"/>
  <p:tag name="KSO_WM_DIAGRAM_GROUP_CODE" val="n1-1"/>
  <p:tag name="KSO_WM_UNIT_TYPE" val="n_h_a"/>
  <p:tag name="KSO_WM_UNIT_INDEX" val="1_1_1"/>
  <p:tag name="KSO_WM_DIAGRAM_VERSION" val="3"/>
  <p:tag name="KSO_WM_DIAGRAM_COLOR_TRICK" val="4"/>
  <p:tag name="KSO_WM_DIAGRAM_COLOR_TEXT_CAN_REMOVE" val="n"/>
  <p:tag name="KSO_WM_DIAGRAM_MAX_ITEMCNT" val="5"/>
  <p:tag name="KSO_WM_DIAGRAM_MIN_ITEMCNT" val="2"/>
  <p:tag name="KSO_WM_DIAGRAM_VIRTUALLY_FRAME" val="{&quot;height&quot;:395.8676452636719,&quot;left&quot;:118.4886474609375,&quot;top&quot;:110.31617736816406,&quot;width&quot;:723.0227050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&#10;添加项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9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1112_2*n_h_h_a*1_2_1_1"/>
  <p:tag name="KSO_WM_TEMPLATE_CATEGORY" val="diagram"/>
  <p:tag name="KSO_WM_TEMPLATE_INDEX" val="20231112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4"/>
  <p:tag name="KSO_WM_DIAGRAM_COLOR_TEXT_CAN_REMOVE" val="n"/>
  <p:tag name="KSO_WM_DIAGRAM_MAX_ITEMCNT" val="5"/>
  <p:tag name="KSO_WM_DIAGRAM_MIN_ITEMCNT" val="2"/>
  <p:tag name="KSO_WM_DIAGRAM_VIRTUALLY_FRAME" val="{&quot;height&quot;:395.8676452636719,&quot;left&quot;:118.4886474609375,&quot;top&quot;:110.31617736816406,&quot;width&quot;:723.0227050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3_1"/>
  <p:tag name="KSO_WM_UNIT_ID" val="diagram20231112_2*n_h_h_i*1_2_3_1"/>
  <p:tag name="KSO_WM_TEMPLATE_CATEGORY" val="diagram"/>
  <p:tag name="KSO_WM_TEMPLATE_INDEX" val="20231112"/>
  <p:tag name="KSO_WM_UNIT_LAYERLEVEL" val="1_1_1_1"/>
  <p:tag name="KSO_WM_TAG_VERSION" val="3.0"/>
  <p:tag name="KSO_WM_BEAUTIFY_FLAG" val="#wm#"/>
  <p:tag name="KSO_WM_DIAGRAM_GROUP_CODE" val="n1-1"/>
  <p:tag name="KSO_WM_DIAGRAM_VERSION" val="3"/>
  <p:tag name="KSO_WM_DIAGRAM_COLOR_TRICK" val="4"/>
  <p:tag name="KSO_WM_DIAGRAM_COLOR_TEXT_CAN_REMOVE" val="n"/>
  <p:tag name="KSO_WM_DIAGRAM_MAX_ITEMCNT" val="5"/>
  <p:tag name="KSO_WM_DIAGRAM_MIN_ITEMCNT" val="2"/>
  <p:tag name="KSO_WM_DIAGRAM_VIRTUALLY_FRAME" val="{&quot;height&quot;:395.8676452636719,&quot;left&quot;:118.4886474609375,&quot;top&quot;:110.31617736816406,&quot;width&quot;:723.022705078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CAC9C"/>
      </a:accent1>
      <a:accent2>
        <a:srgbClr val="6CAC9C"/>
      </a:accent2>
      <a:accent3>
        <a:srgbClr val="6CAC9C"/>
      </a:accent3>
      <a:accent4>
        <a:srgbClr val="6CAC9C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1160</Words>
  <Application>WPS 演示</Application>
  <PresentationFormat>宽屏</PresentationFormat>
  <Paragraphs>153</Paragraphs>
  <Slides>13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13</vt:i4>
      </vt:variant>
    </vt:vector>
  </HeadingPairs>
  <TitlesOfParts>
    <vt:vector size="43" baseType="lpstr">
      <vt:lpstr>Arial</vt:lpstr>
      <vt:lpstr>宋体</vt:lpstr>
      <vt:lpstr>Wingdings</vt:lpstr>
      <vt:lpstr>思源黑体 CN Light</vt:lpstr>
      <vt:lpstr>汉仪颜楷简</vt:lpstr>
      <vt:lpstr>汉仪黑方简</vt:lpstr>
      <vt:lpstr>汉仪程行简</vt:lpstr>
      <vt:lpstr>汉仪元隆黑-105W</vt:lpstr>
      <vt:lpstr>方正乾隆行书 简</vt:lpstr>
      <vt:lpstr>方正北魏楷书简体</vt:lpstr>
      <vt:lpstr>方正海体楷书</vt:lpstr>
      <vt:lpstr>华康乾隆行楷 W7</vt:lpstr>
      <vt:lpstr>思源黑体 Regular</vt:lpstr>
      <vt:lpstr>黑体</vt:lpstr>
      <vt:lpstr>方正黑体简体</vt:lpstr>
      <vt:lpstr>思源黑体 CN Bold</vt:lpstr>
      <vt:lpstr>华康行楷体 W5</vt:lpstr>
      <vt:lpstr>方正公文小标宋</vt:lpstr>
      <vt:lpstr>微软雅黑</vt:lpstr>
      <vt:lpstr>汉仪润圆-65简</vt:lpstr>
      <vt:lpstr>思源黑体 CN Normal</vt:lpstr>
      <vt:lpstr>Arial Unicode MS</vt:lpstr>
      <vt:lpstr>Calibri</vt:lpstr>
      <vt:lpstr>Wingdings</vt:lpstr>
      <vt:lpstr>方正粗黑宋简体</vt:lpstr>
      <vt:lpstr>方正速黑</vt:lpstr>
      <vt:lpstr>Office 主题​​</vt:lpstr>
      <vt:lpstr>1_Office 主题</vt:lpstr>
      <vt:lpstr>Office Theme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</dc:creator>
  <cp:lastModifiedBy>LENOVO</cp:lastModifiedBy>
  <cp:revision>31</cp:revision>
  <dcterms:created xsi:type="dcterms:W3CDTF">2020-11-06T08:52:00Z</dcterms:created>
  <dcterms:modified xsi:type="dcterms:W3CDTF">2025-04-16T12:43:38Z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FC03E66EEAB84C4CBC53E4883316AB54_13</vt:lpwstr>
  </property>
</Properties>
</file>