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wav" ContentType="audio/x-wav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6"/>
  </p:handoutMasterIdLst>
  <p:sldIdLst>
    <p:sldId id="995" r:id="rId3"/>
    <p:sldId id="1214" r:id="rId5"/>
    <p:sldId id="1168" r:id="rId6"/>
    <p:sldId id="1164" r:id="rId7"/>
    <p:sldId id="1165" r:id="rId8"/>
    <p:sldId id="906" r:id="rId9"/>
    <p:sldId id="1163" r:id="rId10"/>
    <p:sldId id="1045" r:id="rId11"/>
    <p:sldId id="1043" r:id="rId12"/>
    <p:sldId id="710" r:id="rId13"/>
    <p:sldId id="1202" r:id="rId14"/>
    <p:sldId id="711" r:id="rId15"/>
    <p:sldId id="852" r:id="rId16"/>
    <p:sldId id="777" r:id="rId17"/>
    <p:sldId id="779" r:id="rId18"/>
    <p:sldId id="811" r:id="rId19"/>
    <p:sldId id="1156" r:id="rId20"/>
    <p:sldId id="1170" r:id="rId21"/>
    <p:sldId id="1114" r:id="rId22"/>
    <p:sldId id="812" r:id="rId23"/>
    <p:sldId id="1155" r:id="rId24"/>
    <p:sldId id="1154" r:id="rId25"/>
  </p:sldIdLst>
  <p:sldSz cx="12192000" cy="6858000"/>
  <p:notesSz cx="6858000" cy="9144000"/>
  <p:embeddedFontLst>
    <p:embeddedFont>
      <p:font typeface="楷体" panose="02010609060101010101" charset="-122"/>
      <p:regular r:id="rId31"/>
    </p:embeddedFont>
    <p:embeddedFont>
      <p:font typeface="Calibri" panose="020F0502020204030204" charset="0"/>
      <p:regular r:id="rId32"/>
      <p:bold r:id="rId33"/>
      <p:italic r:id="rId34"/>
      <p:boldItalic r:id="rId35"/>
    </p:embeddedFont>
    <p:embeddedFont>
      <p:font typeface="黑体" panose="02010609060101010101" charset="-122"/>
      <p:regular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Taylor Hartwell" initials="TH [6]" lastIdx="1" clrIdx="6"/>
  <p:cmAuthor id="0" name="user" initials="u" lastIdx="1" clrIdx="0"/>
  <p:cmAuthor id="1" name="陈宣霖" initials="陈" lastIdx="1" clrIdx="0"/>
  <p:cmAuthor id="2" name="作者" initials="A" lastIdx="1" clrIdx="1"/>
  <p:cmAuthor id="4" name="DTY" initials="D" lastIdx="1" clrIdx="7"/>
  <p:cmAuthor id="5" name="未知用户11" initials="未知用户11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B58F"/>
    <a:srgbClr val="FFDD8F"/>
    <a:srgbClr val="A19173"/>
    <a:srgbClr val="659FBD"/>
    <a:srgbClr val="E5F1F6"/>
    <a:srgbClr val="35597F"/>
    <a:srgbClr val="4D8EB3"/>
    <a:srgbClr val="4B96B6"/>
    <a:srgbClr val="4E6FB2"/>
    <a:srgbClr val="DEE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78" y="462"/>
      </p:cViewPr>
      <p:guideLst>
        <p:guide orient="horz" pos="1458"/>
        <p:guide pos="399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sz="2800" b="1">
                <a:latin typeface="楷体" panose="02010609060101010101" charset="-122"/>
                <a:ea typeface="楷体" panose="02010609060101010101" charset="-122"/>
              </a:rPr>
              <a:t>《西游记》中你最喜欢的人物角色</a:t>
            </a:r>
            <a:endParaRPr sz="2800" b="1">
              <a:latin typeface="楷体" panose="02010609060101010101" charset="-122"/>
              <a:ea typeface="楷体" panose="02010609060101010101" charset="-122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《西游记》中你最喜欢的人物角色</c:v>
                </c:pt>
              </c:strCache>
            </c:strRef>
          </c:tx>
          <c:spPr/>
          <c:explosion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孙悟空</c:v>
                </c:pt>
                <c:pt idx="1">
                  <c:v>红孩儿</c:v>
                </c:pt>
                <c:pt idx="2">
                  <c:v>沙僧</c:v>
                </c:pt>
                <c:pt idx="3">
                  <c:v>其他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92.5</c:v>
                </c:pt>
                <c:pt idx="1">
                  <c:v>2.7</c:v>
                </c:pt>
                <c:pt idx="2">
                  <c:v>1.4</c:v>
                </c:pt>
                <c:pt idx="3">
                  <c:v>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2"/>
        <c:txPr>
          <a:bodyPr rot="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3"/>
        <c:txPr>
          <a:bodyPr rot="0" spcFirstLastPara="0" vertOverflow="ellipsis" vert="horz" wrap="square" anchor="ctr" anchorCtr="1"/>
          <a:lstStyle/>
          <a:p>
            <a:pPr>
              <a:defRPr lang="zh-CN"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A408-4BC9-4197-975E-78D5C5547C40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6C9D-8799-4726-B7EA-F10A4E7F3C2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A408-4BC9-4197-975E-78D5C5547C40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6C9D-8799-4726-B7EA-F10A4E7F3C2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A408-4BC9-4197-975E-78D5C5547C40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6C9D-8799-4726-B7EA-F10A4E7F3C2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A408-4BC9-4197-975E-78D5C5547C40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6C9D-8799-4726-B7EA-F10A4E7F3C2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A408-4BC9-4197-975E-78D5C5547C40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6C9D-8799-4726-B7EA-F10A4E7F3C2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A408-4BC9-4197-975E-78D5C5547C40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6C9D-8799-4726-B7EA-F10A4E7F3C2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A408-4BC9-4197-975E-78D5C5547C40}" type="datetimeFigureOut">
              <a:rPr lang="en-GB" smtClean="0"/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6C9D-8799-4726-B7EA-F10A4E7F3C2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A408-4BC9-4197-975E-78D5C5547C40}" type="datetimeFigureOut">
              <a:rPr lang="en-GB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6C9D-8799-4726-B7EA-F10A4E7F3C2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A408-4BC9-4197-975E-78D5C5547C40}" type="datetimeFigureOut">
              <a:rPr lang="en-GB" smtClean="0"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6C9D-8799-4726-B7EA-F10A4E7F3C2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A408-4BC9-4197-975E-78D5C5547C40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6C9D-8799-4726-B7EA-F10A4E7F3C2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BA408-4BC9-4197-975E-78D5C5547C40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F6C9D-8799-4726-B7EA-F10A4E7F3C2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png"/><Relationship Id="rId13" Type="http://schemas.openxmlformats.org/officeDocument/2006/relationships/tags" Target="../tags/tag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BA408-4BC9-4197-975E-78D5C5547C40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F6C9D-8799-4726-B7EA-F10A4E7F3C25}" type="slidenum">
              <a:rPr lang="en-GB" smtClean="0"/>
            </a:fld>
            <a:endParaRPr lang="en-GB"/>
          </a:p>
        </p:txBody>
      </p:sp>
      <p:pic>
        <p:nvPicPr>
          <p:cNvPr id="10" name="图片 9" descr="C:\Users\陈宣霖\Desktop\fsd.pngfsd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/>
          <a:srcRect l="3190" t="2369" r="-587" b="5337"/>
          <a:stretch>
            <a:fillRect/>
          </a:stretch>
        </p:blipFill>
        <p:spPr>
          <a:xfrm>
            <a:off x="10954385" y="-880110"/>
            <a:ext cx="998855" cy="8337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3" Type="http://schemas.openxmlformats.org/officeDocument/2006/relationships/image" Target="../media/image26.png"/><Relationship Id="rId2" Type="http://schemas.openxmlformats.org/officeDocument/2006/relationships/tags" Target="../tags/tag3.xml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png"/><Relationship Id="rId2" Type="http://schemas.openxmlformats.org/officeDocument/2006/relationships/slide" Target="slide16.xml"/><Relationship Id="rId1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slide" Target="slide1.xml"/><Relationship Id="rId1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1" Type="http://schemas.openxmlformats.org/officeDocument/2006/relationships/notesSlide" Target="../notesSlides/notesSlide14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8" Type="http://schemas.openxmlformats.org/officeDocument/2006/relationships/image" Target="../media/image17.jpeg"/><Relationship Id="rId7" Type="http://schemas.openxmlformats.org/officeDocument/2006/relationships/image" Target="../media/image16.jpeg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9.jpe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</p:spPr>
      </p:pic>
      <p:pic>
        <p:nvPicPr>
          <p:cNvPr id="5" name="图片 4" descr="微信图片_20240408221409"/>
          <p:cNvPicPr>
            <a:picLocks noChangeAspect="1"/>
          </p:cNvPicPr>
          <p:nvPr/>
        </p:nvPicPr>
        <p:blipFill>
          <a:blip r:embed="rId3"/>
          <a:srcRect t="18574"/>
          <a:stretch>
            <a:fillRect/>
          </a:stretch>
        </p:blipFill>
        <p:spPr>
          <a:xfrm>
            <a:off x="14650720" y="3951605"/>
            <a:ext cx="1603375" cy="2603500"/>
          </a:xfrm>
          <a:prstGeom prst="rect">
            <a:avLst/>
          </a:prstGeom>
        </p:spPr>
      </p:pic>
      <p:pic>
        <p:nvPicPr>
          <p:cNvPr id="6" name="图片 5" descr="微信图片_202404082214091"/>
          <p:cNvPicPr>
            <a:picLocks noChangeAspect="1"/>
          </p:cNvPicPr>
          <p:nvPr/>
        </p:nvPicPr>
        <p:blipFill>
          <a:blip r:embed="rId4"/>
          <a:srcRect t="19815" b="21491"/>
          <a:stretch>
            <a:fillRect/>
          </a:stretch>
        </p:blipFill>
        <p:spPr>
          <a:xfrm>
            <a:off x="11925935" y="4251325"/>
            <a:ext cx="2239010" cy="2303780"/>
          </a:xfrm>
          <a:prstGeom prst="rect">
            <a:avLst/>
          </a:prstGeom>
        </p:spPr>
      </p:pic>
      <p:pic>
        <p:nvPicPr>
          <p:cNvPr id="7" name="图片 6" descr="微信图片_202404082214092"/>
          <p:cNvPicPr>
            <a:picLocks noChangeAspect="1"/>
          </p:cNvPicPr>
          <p:nvPr/>
        </p:nvPicPr>
        <p:blipFill>
          <a:blip r:embed="rId5"/>
          <a:srcRect t="28019" b="28463"/>
          <a:stretch>
            <a:fillRect/>
          </a:stretch>
        </p:blipFill>
        <p:spPr>
          <a:xfrm>
            <a:off x="16739870" y="5125085"/>
            <a:ext cx="1303655" cy="173291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193290" y="1497330"/>
            <a:ext cx="6337300" cy="1931670"/>
          </a:xfrm>
          <a:prstGeom prst="rect">
            <a:avLst/>
          </a:prstGeom>
          <a:noFill/>
          <a:ln w="47625" cmpd="sng">
            <a:solidFill>
              <a:srgbClr val="A19173">
                <a:alpha val="83000"/>
              </a:srgbClr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e97a319c7826da55c0a4d758b8f0c605"/>
          <p:cNvPicPr>
            <a:picLocks noChangeAspect="1"/>
          </p:cNvPicPr>
          <p:nvPr/>
        </p:nvPicPr>
        <p:blipFill>
          <a:blip r:embed="rId6"/>
          <a:srcRect t="21712" r="2902" b="25330"/>
          <a:stretch>
            <a:fillRect/>
          </a:stretch>
        </p:blipFill>
        <p:spPr>
          <a:xfrm>
            <a:off x="2476500" y="1377950"/>
            <a:ext cx="6394450" cy="1858645"/>
          </a:xfrm>
          <a:prstGeom prst="rect">
            <a:avLst/>
          </a:prstGeom>
        </p:spPr>
      </p:pic>
      <p:pic>
        <p:nvPicPr>
          <p:cNvPr id="4" name="图片 3" descr="微信图片_20240408221356"/>
          <p:cNvPicPr>
            <a:picLocks noChangeAspect="1"/>
          </p:cNvPicPr>
          <p:nvPr/>
        </p:nvPicPr>
        <p:blipFill>
          <a:blip r:embed="rId7"/>
          <a:srcRect t="29389" b="29333"/>
          <a:stretch>
            <a:fillRect/>
          </a:stretch>
        </p:blipFill>
        <p:spPr>
          <a:xfrm>
            <a:off x="12322810" y="1884045"/>
            <a:ext cx="2197735" cy="2200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1661 -0.0759013 C -0.0883652 -0.137345 -0.14403 -0.359309 -0.179886 -0.3513 C -0.215742 -0.34329 -0.204384 -0.0336591 -0.246381 -0.0358529 C -0.288379 -0.0380481 -0.335393 -0.357334 -0.389937 -0.362491 C -0.444479 -0.367648 -0.453723 -0.0720612 -0.519031 -0.0615278 C -0.584338 -0.0509944 -0.646144 -0.363698 -0.716469 -0.309607 C -0.786794 -0.255513 -0.836186 0.0973476 -0.870656 0.209043 C -0.905125 0.320738 -0.885314 0.240971 -0.888947 0.248981 C -0.892579 0.256991 -0.888947 0.248981 -0.888947 0.248981 C -0.888947 0.248981 -0.889342 0.248981 -0.888947 0.248981 C -0.888551 0.248981 -0.887428 0.248981 -0.887032 0.248981 " pathEditMode="relative" rAng="0" ptsTypes=""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200" y="29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4583 0.00277778 L -0.670052 0.00324074 " pathEditMode="relative" rAng="0" ptsTypes="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00" y="6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7604 0.00277778 L -0.604948 -0.00157407 " pathEditMode="relative" rAng="0" ptsTypes="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00" y="-3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6458 0.00101852 L -0.588125 0.0141667 " pathEditMode="relative" rAng="0" ptsTypes="">
                                      <p:cBhvr>
                                        <p:cTn id="1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1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71750" y="-2545715"/>
            <a:ext cx="7049135" cy="121913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21735" y="-1544955"/>
            <a:ext cx="5217795" cy="104940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83945" y="581660"/>
            <a:ext cx="10494010" cy="81089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none" rtlCol="0" anchor="t">
            <a:noAutofit/>
          </a:bodyPr>
          <a:lstStyle/>
          <a:p>
            <a:pPr algn="ctr"/>
            <a:r>
              <a:rPr lang="zh-CN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二十七回</a:t>
            </a:r>
            <a:r>
              <a:rPr lang="en-US" altLang="zh-CN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   </a:t>
            </a:r>
            <a:r>
              <a:rPr lang="zh-CN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尸魔三戏唐三藏</a:t>
            </a:r>
            <a:r>
              <a:rPr lang="en-US" altLang="zh-CN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   </a:t>
            </a:r>
            <a:r>
              <a:rPr lang="zh-CN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圣僧恨逐美猴王</a:t>
            </a:r>
            <a:endParaRPr lang="zh-CN" altLang="en-US" sz="40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71750" y="-2545715"/>
            <a:ext cx="7049135" cy="121913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21735" y="-1544955"/>
            <a:ext cx="5217795" cy="1049401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083945" y="581660"/>
            <a:ext cx="10494010" cy="81089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txBody>
          <a:bodyPr wrap="none" rtlCol="0" anchor="t">
            <a:noAutofit/>
          </a:bodyPr>
          <a:lstStyle/>
          <a:p>
            <a:pPr algn="ctr"/>
            <a:r>
              <a:rPr lang="zh-CN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二十七回</a:t>
            </a:r>
            <a:r>
              <a:rPr lang="en-US" altLang="zh-CN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   </a:t>
            </a:r>
            <a:r>
              <a:rPr lang="zh-CN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尸魔三戏唐三藏</a:t>
            </a:r>
            <a:r>
              <a:rPr lang="en-US" altLang="zh-CN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   </a:t>
            </a:r>
            <a:r>
              <a:rPr lang="zh-CN" alt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圣僧恨逐美猴王</a:t>
            </a:r>
            <a:endParaRPr lang="zh-CN" altLang="en-US" sz="40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97915" y="986155"/>
            <a:ext cx="10475595" cy="4885055"/>
          </a:xfrm>
          <a:prstGeom prst="rect">
            <a:avLst/>
          </a:prstGeom>
          <a:solidFill>
            <a:schemeClr val="bg2">
              <a:alpha val="62000"/>
            </a:schemeClr>
          </a:solidFill>
          <a:ln>
            <a:noFill/>
          </a:ln>
        </p:spPr>
        <p:txBody>
          <a:bodyPr wrap="none" rtlCol="0" anchor="t">
            <a:noAutofit/>
          </a:bodyPr>
          <a:p>
            <a:pPr algn="l">
              <a:lnSpc>
                <a:spcPct val="80000"/>
              </a:lnSpc>
            </a:pP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4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885950" y="1650365"/>
            <a:ext cx="8603615" cy="36925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学习活动二：</a:t>
            </a:r>
            <a:endParaRPr lang="zh-CN" altLang="en-US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思考：白骨精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这三次变化有何独特之处？能不能调换</a:t>
            </a: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“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三变</a:t>
            </a: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”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的顺序？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fontAlgn="auto">
              <a:lnSpc>
                <a:spcPct val="150000"/>
              </a:lnSpc>
            </a:pP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1"/>
      <p:bldP spid="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35275" y="-2499360"/>
            <a:ext cx="6857365" cy="11855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3168650" y="1108075"/>
            <a:ext cx="6652895" cy="953135"/>
          </a:xfrm>
          <a:prstGeom prst="rect">
            <a:avLst/>
          </a:prstGeom>
          <a:solidFill>
            <a:schemeClr val="bg2">
              <a:alpha val="84000"/>
            </a:schemeClr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变做一个花容月貌的女儿，左手提着一个青砂罐儿，右手提着一个绿瓷瓶儿。</a:t>
            </a:r>
            <a:endParaRPr lang="zh-CN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5186680" y="2372360"/>
            <a:ext cx="5728335" cy="953135"/>
          </a:xfrm>
          <a:prstGeom prst="rect">
            <a:avLst/>
          </a:prstGeom>
          <a:solidFill>
            <a:schemeClr val="bg2">
              <a:alpha val="85000"/>
            </a:schemeClr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变成一个老妇人，年满八旬，手拄竹杖，一步一声的哭着走来。</a:t>
            </a:r>
            <a:endParaRPr lang="zh-CN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7733030" y="3636645"/>
            <a:ext cx="3037205" cy="953135"/>
          </a:xfrm>
          <a:prstGeom prst="rect">
            <a:avLst/>
          </a:prstGeom>
          <a:solidFill>
            <a:schemeClr val="bg2">
              <a:alpha val="84000"/>
            </a:schemeClr>
          </a:solidFill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变成一个老公公，手掐着数珠念经。</a:t>
            </a:r>
            <a:endParaRPr lang="zh-CN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下弧形箭头 10"/>
          <p:cNvSpPr/>
          <p:nvPr/>
        </p:nvSpPr>
        <p:spPr>
          <a:xfrm rot="2700000">
            <a:off x="1823085" y="2252345"/>
            <a:ext cx="1654175" cy="450215"/>
          </a:xfrm>
          <a:prstGeom prst="curvedUp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下弧形箭头 11"/>
          <p:cNvSpPr/>
          <p:nvPr/>
        </p:nvSpPr>
        <p:spPr>
          <a:xfrm rot="2280000">
            <a:off x="4333240" y="3596005"/>
            <a:ext cx="1585595" cy="418465"/>
          </a:xfrm>
          <a:prstGeom prst="curvedUp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615758" y="3451860"/>
            <a:ext cx="2478405" cy="1014730"/>
          </a:xfrm>
          <a:prstGeom prst="rect">
            <a:avLst/>
          </a:prstGeom>
          <a:solidFill>
            <a:schemeClr val="bg2">
              <a:lumMod val="50000"/>
              <a:alpha val="89000"/>
            </a:schemeClr>
          </a:solidFill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连环计</a:t>
            </a:r>
            <a:endParaRPr lang="zh-CN" altLang="en-US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448561" y="5026025"/>
            <a:ext cx="324358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白骨精：</a:t>
            </a:r>
            <a:endParaRPr lang="zh-CN" altLang="en-US" sz="6000" b="1"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97940" y="1231265"/>
            <a:ext cx="1714500" cy="706755"/>
          </a:xfrm>
          <a:prstGeom prst="rect">
            <a:avLst/>
          </a:prstGeom>
          <a:solidFill>
            <a:schemeClr val="bg2">
              <a:lumMod val="50000"/>
              <a:alpha val="90000"/>
            </a:schemeClr>
          </a:solidFill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美人计</a:t>
            </a:r>
            <a:endParaRPr lang="zh-CN" altLang="en-US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3335655" y="2458720"/>
            <a:ext cx="1714500" cy="706755"/>
          </a:xfrm>
          <a:prstGeom prst="rect">
            <a:avLst/>
          </a:prstGeom>
          <a:solidFill>
            <a:schemeClr val="bg2">
              <a:lumMod val="50000"/>
              <a:alpha val="90000"/>
            </a:schemeClr>
          </a:solidFill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苦肉计</a:t>
            </a:r>
            <a:endParaRPr lang="zh-CN" altLang="en-US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6018530" y="3759835"/>
            <a:ext cx="1714500" cy="706755"/>
          </a:xfrm>
          <a:prstGeom prst="rect">
            <a:avLst/>
          </a:prstGeom>
          <a:solidFill>
            <a:schemeClr val="bg2">
              <a:lumMod val="50000"/>
              <a:alpha val="90000"/>
            </a:schemeClr>
          </a:solidFill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离间计</a:t>
            </a:r>
            <a:endParaRPr lang="zh-CN" altLang="en-US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612640" y="1108075"/>
            <a:ext cx="162369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8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花容月貌</a:t>
            </a:r>
            <a:endParaRPr lang="zh-CN" altLang="en-US" sz="28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039735" y="2364105"/>
            <a:ext cx="162369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8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年满八旬</a:t>
            </a:r>
            <a:endParaRPr lang="zh-CN" altLang="en-US" sz="28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473565" y="2371725"/>
            <a:ext cx="162369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8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手拄</a:t>
            </a:r>
            <a:endParaRPr lang="zh-CN" altLang="en-US" sz="28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822190" y="2803525"/>
            <a:ext cx="162369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8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竹杖</a:t>
            </a:r>
            <a:endParaRPr lang="zh-CN" altLang="en-US" sz="28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794750" y="4060190"/>
            <a:ext cx="162369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8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数珠念经</a:t>
            </a:r>
            <a:endParaRPr lang="zh-CN" altLang="en-US" sz="28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506720" y="5118735"/>
            <a:ext cx="446786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800" b="1"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狡猾、变化多端</a:t>
            </a:r>
            <a:endParaRPr lang="zh-CN" altLang="en-US" sz="4800" b="1"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bldLvl="0" animBg="1"/>
      <p:bldP spid="7" grpId="1" bldLvl="0" animBg="1"/>
      <p:bldP spid="8" grpId="1" bldLvl="0" animBg="1"/>
      <p:bldP spid="11" grpId="0" bldLvl="0" animBg="1"/>
      <p:bldP spid="12" grpId="0" bldLvl="0" animBg="1"/>
      <p:bldP spid="13" grpId="0" bldLvl="0" animBg="1"/>
      <p:bldP spid="14" grpId="0"/>
      <p:bldP spid="2" grpId="0" bldLvl="0" animBg="1"/>
      <p:bldP spid="5" grpId="0" bldLvl="0" animBg="1"/>
      <p:bldP spid="9" grpId="0" bldLvl="0" animBg="1"/>
      <p:bldP spid="10" grpId="0"/>
      <p:bldP spid="15" grpId="0"/>
      <p:bldP spid="17" grpId="0"/>
      <p:bldP spid="18" grpId="0"/>
      <p:bldP spid="19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6215" y="-2439035"/>
            <a:ext cx="6857365" cy="11855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1097915" y="986155"/>
            <a:ext cx="10475595" cy="4885055"/>
          </a:xfrm>
          <a:prstGeom prst="rect">
            <a:avLst/>
          </a:prstGeom>
          <a:solidFill>
            <a:schemeClr val="bg2">
              <a:alpha val="62000"/>
            </a:schemeClr>
          </a:solidFill>
          <a:ln>
            <a:noFill/>
          </a:ln>
        </p:spPr>
        <p:txBody>
          <a:bodyPr wrap="none" rtlCol="0" anchor="t">
            <a:noAutofit/>
          </a:bodyPr>
          <a:p>
            <a:pPr algn="l">
              <a:lnSpc>
                <a:spcPct val="80000"/>
              </a:lnSpc>
            </a:pP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4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14" name="PA-图片 3" descr="C:/Users/25006/Desktop/微信图片_20240502221120.jpg微信图片_202405022211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b="10202"/>
          <a:stretch>
            <a:fillRect/>
          </a:stretch>
        </p:blipFill>
        <p:spPr>
          <a:xfrm>
            <a:off x="691515" y="119380"/>
            <a:ext cx="2411095" cy="233362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885950" y="1650365"/>
            <a:ext cx="8603615" cy="36925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学习活动三：</a:t>
            </a:r>
            <a:endParaRPr lang="zh-CN" altLang="en-US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</a:t>
            </a:r>
            <a:r>
              <a:rPr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跳读，用横线画出来孙悟空打妖怪的句子，你感受到了</a:t>
            </a:r>
            <a:r>
              <a:rPr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一个</a:t>
            </a:r>
            <a:r>
              <a:rPr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怎样的孙悟空</a:t>
            </a:r>
            <a:r>
              <a:rPr 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？</a:t>
            </a:r>
            <a:endParaRPr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fontAlgn="auto">
              <a:lnSpc>
                <a:spcPct val="150000"/>
              </a:lnSpc>
            </a:pP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0.2*sin(2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Effect filter="fade">
                                      <p:cBhvr>
                                        <p:cTn id="1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1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6215" y="-2498090"/>
            <a:ext cx="6857365" cy="11855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1336040" y="2178050"/>
            <a:ext cx="10004425" cy="1073785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txBody>
          <a:bodyPr wrap="none" rtlCol="0" anchor="t">
            <a:noAutofit/>
          </a:bodyPr>
          <a:lstStyle/>
          <a:p>
            <a:pPr algn="l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二打：行者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拽开步，近前观看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，认得她是妖精，更不理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论，举棒劈面便打。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1336040" y="3608070"/>
            <a:ext cx="10003155" cy="2605405"/>
          </a:xfrm>
          <a:prstGeom prst="rect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txBody>
          <a:bodyPr wrap="none" rtlCol="0" anchor="t">
            <a:noAutofit/>
          </a:bodyPr>
          <a:lstStyle/>
          <a:p>
            <a:pPr algn="l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三打：好大圣，念动咒语，叫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当方土地，本处山神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道:“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这妖精三番来戏弄我师父，这一番却要打杀他，你与我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在半空中作证</a:t>
            </a: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，不许走了。”众神听令，谁敢不从，都</a:t>
            </a:r>
            <a:endParaRPr lang="zh-CN" altLang="en-US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在云端里照应。那大圣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棍起处，打倒妖魔，才断绝了灵</a:t>
            </a:r>
            <a:endParaRPr lang="zh-CN" altLang="en-US"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光。</a:t>
            </a:r>
            <a:endParaRPr lang="zh-CN" altLang="en-US"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336040" y="817880"/>
            <a:ext cx="10003155" cy="949960"/>
            <a:chOff x="2085" y="2386"/>
            <a:chExt cx="16425" cy="1496"/>
          </a:xfrm>
        </p:grpSpPr>
        <p:sp>
          <p:nvSpPr>
            <p:cNvPr id="2" name="矩形 1"/>
            <p:cNvSpPr/>
            <p:nvPr>
              <p:custDataLst>
                <p:tags r:id="rId4"/>
              </p:custDataLst>
            </p:nvPr>
          </p:nvSpPr>
          <p:spPr>
            <a:xfrm>
              <a:off x="2085" y="3016"/>
              <a:ext cx="16425" cy="866"/>
            </a:xfrm>
            <a:prstGeom prst="rect">
              <a:avLst/>
            </a:prstGeom>
            <a:solidFill>
              <a:schemeClr val="bg2">
                <a:alpha val="70000"/>
              </a:schemeClr>
            </a:solidFill>
            <a:ln>
              <a:noFill/>
            </a:ln>
          </p:spPr>
          <p:txBody>
            <a:bodyPr wrap="none" rtlCol="0" anchor="t">
              <a:noAutofit/>
            </a:bodyPr>
            <a:lstStyle/>
            <a:p>
              <a:pPr algn="l"/>
              <a:r>
                <a:rPr lang="zh-CN" altLang="en-US" sz="3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一打：行者又发起性来，</a:t>
              </a:r>
              <a:r>
                <a:rPr lang="zh-CN" altLang="en-US" sz="3200" b="1"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掣铁棒，望妖精劈头一下</a:t>
              </a:r>
              <a:r>
                <a:rPr lang="zh-CN" altLang="en-US" sz="3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。</a:t>
              </a:r>
              <a:endPara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9047" y="2386"/>
              <a:ext cx="1413" cy="8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8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chè</a:t>
              </a:r>
              <a:endPara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179830" y="328930"/>
            <a:ext cx="6235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联系具体词句，谈谈你的感受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6215" y="-2498090"/>
            <a:ext cx="6857365" cy="11855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1097915" y="986155"/>
            <a:ext cx="10475595" cy="4885055"/>
          </a:xfrm>
          <a:prstGeom prst="rect">
            <a:avLst/>
          </a:prstGeom>
          <a:solidFill>
            <a:schemeClr val="bg2">
              <a:alpha val="62000"/>
            </a:schemeClr>
          </a:solidFill>
          <a:ln>
            <a:noFill/>
          </a:ln>
        </p:spPr>
        <p:txBody>
          <a:bodyPr wrap="none" rtlCol="0" anchor="t">
            <a:noAutofit/>
          </a:bodyPr>
          <a:p>
            <a:pPr algn="l">
              <a:lnSpc>
                <a:spcPct val="80000"/>
              </a:lnSpc>
            </a:pP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4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593850" y="1394460"/>
            <a:ext cx="9484360" cy="369252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indent="0" algn="l" fontAlgn="auto">
              <a:lnSpc>
                <a:spcPct val="150000"/>
              </a:lnSpc>
            </a:pPr>
            <a:r>
              <a:rPr lang="zh-CN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学习活动四：</a:t>
            </a:r>
            <a:endParaRPr lang="zh-CN" altLang="en-US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indent="457200" algn="l" fontAlgn="auto">
              <a:lnSpc>
                <a:spcPct val="150000"/>
              </a:lnSpc>
            </a:pPr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自读学习单中</a:t>
            </a:r>
            <a:r>
              <a:rPr 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唐僧</a:t>
            </a: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“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三逐</a:t>
            </a: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”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后悟空的</a:t>
            </a: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“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三求</a:t>
            </a:r>
            <a:r>
              <a:rPr lang="en-US" altLang="zh-CN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”</a:t>
            </a:r>
            <a:r>
              <a:rPr lang="zh-CN" altLang="en-US" sz="36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，圈画出令你有感触的语句，自己先在旁边根据词句作简要批注，再小组交流讨论。</a:t>
            </a:r>
            <a:endParaRPr lang="zh-CN" altLang="en-US" sz="36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5" name="图片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0130" y="3884930"/>
            <a:ext cx="1955165" cy="2595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1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50185" y="-2572385"/>
            <a:ext cx="6857365" cy="11855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1088390" y="1062990"/>
            <a:ext cx="10665460" cy="2696210"/>
          </a:xfrm>
          <a:prstGeom prst="rect">
            <a:avLst/>
          </a:prstGeom>
          <a:solidFill>
            <a:schemeClr val="bg2">
              <a:alpha val="62000"/>
            </a:schemeClr>
          </a:solidFill>
          <a:ln>
            <a:noFill/>
          </a:ln>
        </p:spPr>
        <p:txBody>
          <a:bodyPr wrap="none" rtlCol="0" anchor="t">
            <a:noAutofit/>
          </a:bodyPr>
          <a:lstStyle/>
          <a:p>
            <a:pPr algn="just">
              <a:lnSpc>
                <a:spcPct val="80000"/>
              </a:lnSpc>
            </a:pP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endParaRPr lang="en-US" altLang="zh-CN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just">
              <a:lnSpc>
                <a:spcPct val="30000"/>
              </a:lnSpc>
            </a:pPr>
            <a:r>
              <a:rPr lang="en-US" altLang="zh-CN" sz="4400" b="1"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  <a:sym typeface="+mn-ea"/>
              </a:rPr>
              <a:t>       </a:t>
            </a:r>
            <a:r>
              <a:rPr lang="zh-CN" altLang="en-US" sz="4400" b="1"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  <a:sym typeface="+mn-ea"/>
              </a:rPr>
              <a:t>大圣在那半空里看时，原来是东洋大</a:t>
            </a:r>
            <a:endParaRPr lang="zh-CN" altLang="en-US" sz="4400" b="1"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楷体" panose="02010609060101010101" charset="-122"/>
              <a:cs typeface="Arial" panose="020B0604020202020204" pitchFamily="34" charset="0"/>
              <a:sym typeface="+mn-ea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4400" b="1"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  <a:sym typeface="+mn-ea"/>
              </a:rPr>
              <a:t>海潮发的声响。一见了，又想起唐僧，止</a:t>
            </a:r>
            <a:endParaRPr lang="zh-CN" altLang="en-US" sz="4400" b="1"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楷体" panose="02010609060101010101" charset="-122"/>
              <a:cs typeface="Arial" panose="020B0604020202020204" pitchFamily="34" charset="0"/>
              <a:sym typeface="+mn-ea"/>
            </a:endParaRPr>
          </a:p>
          <a:p>
            <a:pPr algn="just">
              <a:lnSpc>
                <a:spcPct val="140000"/>
              </a:lnSpc>
            </a:pPr>
            <a:r>
              <a:rPr lang="zh-CN" altLang="en-US" sz="4400" b="1"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  <a:sym typeface="+mn-ea"/>
              </a:rPr>
              <a:t>不住腮边泪坠，停云住步，良久方去。</a:t>
            </a:r>
            <a:endParaRPr lang="zh-CN" altLang="en-US" sz="4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3" name="图片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225" y="4180205"/>
            <a:ext cx="1783715" cy="2367915"/>
          </a:xfrm>
          <a:prstGeom prst="rect">
            <a:avLst/>
          </a:prstGeom>
        </p:spPr>
      </p:pic>
      <p:pic>
        <p:nvPicPr>
          <p:cNvPr id="5" name="图片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635240" y="4752340"/>
            <a:ext cx="1530350" cy="2032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42060" y="4752340"/>
            <a:ext cx="6393815" cy="645160"/>
          </a:xfrm>
          <a:prstGeom prst="rect">
            <a:avLst/>
          </a:prstGeom>
          <a:solidFill>
            <a:srgbClr val="FFDD8F"/>
          </a:solidFill>
        </p:spPr>
        <p:txBody>
          <a:bodyPr wrap="square" rtlCol="0">
            <a:spAutoFit/>
          </a:bodyPr>
          <a:p>
            <a:r>
              <a:rPr lang="zh-CN" altLang="en-US" sz="3600">
                <a:latin typeface="楷体" panose="02010609060101010101" charset="-122"/>
                <a:ea typeface="楷体" panose="02010609060101010101" charset="-122"/>
              </a:rPr>
              <a:t>有情有义、情深义重的孙悟空</a:t>
            </a:r>
            <a:endParaRPr lang="zh-CN" altLang="en-US" sz="36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50185" y="-2581910"/>
            <a:ext cx="6857365" cy="11855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932815" y="534035"/>
            <a:ext cx="10796905" cy="5396865"/>
          </a:xfrm>
          <a:prstGeom prst="rect">
            <a:avLst/>
          </a:prstGeom>
          <a:solidFill>
            <a:schemeClr val="bg2">
              <a:alpha val="62000"/>
            </a:schemeClr>
          </a:solidFill>
          <a:ln>
            <a:noFill/>
          </a:ln>
        </p:spPr>
        <p:txBody>
          <a:bodyPr wrap="none" rtlCol="0" anchor="t"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endParaRPr lang="en-US" altLang="zh-CN" sz="4000"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97915" y="986155"/>
            <a:ext cx="10475595" cy="4885055"/>
          </a:xfrm>
          <a:prstGeom prst="rect">
            <a:avLst/>
          </a:prstGeom>
          <a:solidFill>
            <a:schemeClr val="bg2">
              <a:alpha val="62000"/>
            </a:schemeClr>
          </a:solidFill>
          <a:ln>
            <a:noFill/>
          </a:ln>
        </p:spPr>
        <p:txBody>
          <a:bodyPr wrap="none" rtlCol="0" anchor="t">
            <a:noAutofit/>
          </a:bodyPr>
          <a:p>
            <a:pPr algn="l">
              <a:lnSpc>
                <a:spcPct val="80000"/>
              </a:lnSpc>
            </a:pP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4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593850" y="1394460"/>
            <a:ext cx="9484360" cy="452310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indent="0" algn="l" fontAlgn="auto">
              <a:lnSpc>
                <a:spcPct val="150000"/>
              </a:lnSpc>
            </a:pPr>
            <a:r>
              <a:rPr lang="zh-CN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学习活动五：</a:t>
            </a:r>
            <a:endParaRPr lang="zh-CN" altLang="en-US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比较悟空两次离队的不同之处，思考为什么会产生这样的不同。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fontAlgn="auto">
              <a:lnSpc>
                <a:spcPct val="150000"/>
              </a:lnSpc>
            </a:pPr>
            <a:endParaRPr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fontAlgn="auto">
              <a:lnSpc>
                <a:spcPct val="150000"/>
              </a:lnSpc>
            </a:pP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12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6215" y="-2498090"/>
            <a:ext cx="6857365" cy="11855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592455" y="432435"/>
            <a:ext cx="11137265" cy="5868035"/>
          </a:xfrm>
          <a:prstGeom prst="rect">
            <a:avLst/>
          </a:prstGeom>
          <a:solidFill>
            <a:schemeClr val="bg2">
              <a:alpha val="62000"/>
            </a:schemeClr>
          </a:solidFill>
          <a:ln>
            <a:noFill/>
          </a:ln>
        </p:spPr>
        <p:txBody>
          <a:bodyPr wrap="none" rtlCol="0" anchor="t">
            <a:noAutofit/>
          </a:bodyPr>
          <a:p>
            <a:pPr algn="l">
              <a:lnSpc>
                <a:spcPct val="80000"/>
              </a:lnSpc>
            </a:pP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endParaRPr lang="en-US" altLang="zh-CN" sz="4000"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42950" y="432435"/>
            <a:ext cx="11242040" cy="60979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b="1"/>
              <a:t>第十四回</a:t>
            </a:r>
            <a:r>
              <a:rPr lang="en-US" altLang="zh-CN" b="1"/>
              <a:t>——</a:t>
            </a:r>
            <a:r>
              <a:rPr lang="zh-CN" altLang="en-US" b="1"/>
              <a:t>心猿归正，六贼无踪</a:t>
            </a:r>
            <a:endParaRPr lang="zh-CN" altLang="en-US" b="1"/>
          </a:p>
          <a:p>
            <a:r>
              <a:rPr lang="en-US" altLang="zh-CN"/>
              <a:t>          </a:t>
            </a:r>
            <a:r>
              <a:rPr lang="zh-CN" altLang="en-US"/>
              <a:t>三藏道：</a:t>
            </a:r>
            <a:r>
              <a:rPr lang="en-US" altLang="zh-CN"/>
              <a:t>“</a:t>
            </a:r>
            <a:r>
              <a:rPr lang="zh-CN" altLang="en-US"/>
              <a:t>我这出家人，宁死决不敢行凶。我就死，也只是一身，你却杀了他六人，如何理说？此事若告到官，就是你老子做官，也说不过去。</a:t>
            </a:r>
            <a:r>
              <a:rPr lang="en-US" altLang="zh-CN"/>
              <a:t>”</a:t>
            </a:r>
            <a:r>
              <a:rPr lang="zh-CN" altLang="en-US"/>
              <a:t>行者道：</a:t>
            </a:r>
            <a:r>
              <a:rPr lang="en-US" altLang="zh-CN"/>
              <a:t>“</a:t>
            </a:r>
            <a:r>
              <a:rPr lang="zh-CN" altLang="en-US"/>
              <a:t>不瞒师父说，我老孙五百年前，据花果山称王为怪的时节，也不知打死多少人；假似你说这般话，我就做不到齐天大圣了。</a:t>
            </a:r>
            <a:r>
              <a:rPr lang="en-US" altLang="zh-CN"/>
              <a:t>”</a:t>
            </a:r>
            <a:r>
              <a:rPr lang="zh-CN" altLang="en-US"/>
              <a:t>三藏道：</a:t>
            </a:r>
            <a:r>
              <a:rPr lang="en-US" altLang="zh-CN"/>
              <a:t>“</a:t>
            </a:r>
            <a:r>
              <a:rPr lang="zh-CN" altLang="en-US"/>
              <a:t>只因你没收没管，暴横人间，欺天诳上，才受这五百年前之难。今既入了沙门，若是还像当时行凶，一味伤生，去不得西天，做不得和尚！忒恶！忒恶！</a:t>
            </a:r>
            <a:r>
              <a:rPr lang="en-US" altLang="zh-CN"/>
              <a:t>”</a:t>
            </a:r>
            <a:r>
              <a:rPr lang="en-US" altLang="en-US"/>
              <a:t> </a:t>
            </a:r>
            <a:r>
              <a:rPr lang="zh-CN" altLang="en-US"/>
              <a:t>原来这猴子一生受不得人气。他见三藏只管绪绪叨叨，按不住心头火发道：</a:t>
            </a:r>
            <a:r>
              <a:rPr lang="en-US" altLang="zh-CN"/>
              <a:t>“</a:t>
            </a:r>
            <a:r>
              <a:rPr lang="zh-CN" altLang="en-US"/>
              <a:t>你既是这等：说我做不得和尚，上不得西天，不必恁般绪咶恶我，我回去便了！</a:t>
            </a:r>
            <a:r>
              <a:rPr lang="en-US" altLang="zh-CN"/>
              <a:t>”</a:t>
            </a:r>
            <a:r>
              <a:rPr lang="zh-CN" altLang="en-US"/>
              <a:t>那三藏却不曾答应，他就使一个性子，将身一纵，说一声</a:t>
            </a:r>
            <a:r>
              <a:rPr lang="en-US" altLang="zh-CN"/>
              <a:t>“</a:t>
            </a:r>
            <a:r>
              <a:rPr lang="zh-CN" altLang="en-US"/>
              <a:t>老孙去也！</a:t>
            </a:r>
            <a:r>
              <a:rPr lang="en-US" altLang="zh-CN"/>
              <a:t>”</a:t>
            </a:r>
            <a:endParaRPr lang="en-US" altLang="zh-CN"/>
          </a:p>
          <a:p>
            <a:pPr algn="ctr"/>
            <a:r>
              <a:rPr lang="zh-CN" altLang="en-US" b="1"/>
              <a:t>第二十七回</a:t>
            </a:r>
            <a:r>
              <a:rPr lang="en-US" altLang="zh-CN" b="1"/>
              <a:t> </a:t>
            </a:r>
            <a:r>
              <a:rPr lang="zh-CN" altLang="en-US" b="1"/>
              <a:t>尸魔三戏唐三藏</a:t>
            </a:r>
            <a:r>
              <a:rPr lang="en-US" altLang="zh-CN" b="1"/>
              <a:t> </a:t>
            </a:r>
            <a:r>
              <a:rPr lang="zh-CN" altLang="en-US" b="1"/>
              <a:t>圣僧恨逐美猴王</a:t>
            </a:r>
            <a:endParaRPr lang="zh-CN" altLang="en-US" b="1"/>
          </a:p>
          <a:p>
            <a:r>
              <a:rPr lang="en-US" altLang="zh-CN"/>
              <a:t>        </a:t>
            </a:r>
            <a:r>
              <a:rPr lang="zh-CN" altLang="en-US"/>
              <a:t>唐僧正要念咒，行者急到马前，叫道：</a:t>
            </a:r>
            <a:r>
              <a:rPr lang="en-US" altLang="zh-CN"/>
              <a:t>“</a:t>
            </a:r>
            <a:r>
              <a:rPr lang="zh-CN" altLang="en-US"/>
              <a:t>师父，莫念！莫念！你且来看看他的模样。</a:t>
            </a:r>
            <a:r>
              <a:rPr lang="en-US" altLang="zh-CN"/>
              <a:t>”</a:t>
            </a:r>
            <a:r>
              <a:rPr lang="zh-CN" altLang="en-US"/>
              <a:t>怎禁那八戒旁边唆嘴道：</a:t>
            </a:r>
            <a:r>
              <a:rPr lang="en-US" altLang="zh-CN"/>
              <a:t>“</a:t>
            </a:r>
            <a:r>
              <a:rPr lang="zh-CN" altLang="en-US"/>
              <a:t>师父，他的手重棍凶，把人打死，只怕你念那话儿，故意变化这个模样，掩你的眼目哩！</a:t>
            </a:r>
            <a:r>
              <a:rPr lang="en-US" altLang="zh-CN"/>
              <a:t>”</a:t>
            </a:r>
            <a:r>
              <a:rPr lang="zh-CN" altLang="en-US"/>
              <a:t>唐僧果然耳软，又信了他，随复念起。行者禁不得疼痛，跪于路旁，只叫：</a:t>
            </a:r>
            <a:r>
              <a:rPr lang="en-US" altLang="zh-CN"/>
              <a:t>“</a:t>
            </a:r>
            <a:r>
              <a:rPr lang="zh-CN" altLang="en-US"/>
              <a:t>莫念！莫念！有话快说了罢！</a:t>
            </a:r>
            <a:r>
              <a:rPr lang="en-US" altLang="zh-CN"/>
              <a:t>”</a:t>
            </a:r>
            <a:r>
              <a:rPr lang="zh-CN" altLang="en-US"/>
              <a:t>唐僧道：</a:t>
            </a:r>
            <a:r>
              <a:rPr lang="en-US" altLang="zh-CN"/>
              <a:t>“</a:t>
            </a:r>
            <a:r>
              <a:rPr lang="zh-CN" altLang="en-US"/>
              <a:t>猴头！还有甚说话！你回去罢！</a:t>
            </a:r>
            <a:r>
              <a:rPr lang="en-US" altLang="zh-CN"/>
              <a:t>”</a:t>
            </a:r>
            <a:endParaRPr lang="en-US" altLang="zh-CN"/>
          </a:p>
          <a:p>
            <a:r>
              <a:rPr lang="en-US" altLang="zh-CN"/>
              <a:t>         </a:t>
            </a:r>
            <a:r>
              <a:rPr lang="zh-CN" altLang="en-US"/>
              <a:t>他将书折了，留在袖中，却又软款【软款：犹宛转、温柔】唐僧道：</a:t>
            </a:r>
            <a:r>
              <a:rPr lang="en-US" altLang="zh-CN"/>
              <a:t>“</a:t>
            </a:r>
            <a:r>
              <a:rPr lang="zh-CN" altLang="en-US"/>
              <a:t>师父，我也是跟你一场，又蒙菩萨指教，今日半途而废，不曾成得功果。你请坐，受我一拜，我也去得放心。</a:t>
            </a:r>
            <a:r>
              <a:rPr lang="en-US" altLang="zh-CN"/>
              <a:t>”</a:t>
            </a:r>
            <a:r>
              <a:rPr lang="zh-CN" altLang="en-US"/>
              <a:t>唐僧转回身不睬，口里唧唧哝哝的道：</a:t>
            </a:r>
            <a:r>
              <a:rPr lang="en-US" altLang="zh-CN"/>
              <a:t>“</a:t>
            </a:r>
            <a:r>
              <a:rPr lang="zh-CN" altLang="en-US"/>
              <a:t>我是个好和尚，不受你歹人的礼！</a:t>
            </a:r>
            <a:r>
              <a:rPr lang="en-US" altLang="zh-CN"/>
              <a:t>”</a:t>
            </a:r>
            <a:r>
              <a:rPr lang="zh-CN" altLang="en-US"/>
              <a:t>大圣见他不睬，又使个身外法，把脑后毫毛拔了三根，吹口仙气，叫：</a:t>
            </a:r>
            <a:r>
              <a:rPr lang="en-US" altLang="zh-CN"/>
              <a:t>“</a:t>
            </a:r>
            <a:r>
              <a:rPr lang="zh-CN" altLang="en-US"/>
              <a:t>变！</a:t>
            </a:r>
            <a:r>
              <a:rPr lang="en-US" altLang="zh-CN"/>
              <a:t>”</a:t>
            </a:r>
            <a:r>
              <a:rPr lang="zh-CN" altLang="en-US"/>
              <a:t>即变了三个行者，连本身四个，四面围住师父下拜。那长老左右躲不脱，好道也受了一拜。</a:t>
            </a:r>
            <a:endParaRPr lang="zh-CN" altLang="en-US"/>
          </a:p>
          <a:p>
            <a:r>
              <a:rPr lang="zh-CN" altLang="en-US"/>
              <a:t>大圣跳起来，把身一抖，收上毫毛，却又分付沙僧道：</a:t>
            </a:r>
            <a:r>
              <a:rPr lang="en-US" altLang="zh-CN"/>
              <a:t>“</a:t>
            </a:r>
            <a:r>
              <a:rPr lang="zh-CN" altLang="en-US"/>
              <a:t>贤弟，你是个好人，却只要留心防着八戒詀言詀语，途中更要仔细。倘一时有妖精拿住师父，你就说老孙是他大徒弟。西方毛怪，闻我的手段，不敢伤我师父。</a:t>
            </a:r>
            <a:r>
              <a:rPr lang="en-US" altLang="zh-CN"/>
              <a:t>”</a:t>
            </a:r>
            <a:r>
              <a:rPr lang="zh-CN" altLang="en-US"/>
              <a:t>唐僧道：</a:t>
            </a:r>
            <a:r>
              <a:rPr lang="en-US" altLang="zh-CN"/>
              <a:t>“</a:t>
            </a:r>
            <a:r>
              <a:rPr lang="zh-CN" altLang="en-US"/>
              <a:t>我是个好和尚，不题你这歹人的名字。你回去罢。</a:t>
            </a:r>
            <a:r>
              <a:rPr lang="en-US" altLang="zh-CN"/>
              <a:t>”</a:t>
            </a:r>
            <a:r>
              <a:rPr lang="zh-CN" altLang="en-US"/>
              <a:t>那大圣见长老三番两复，不肯转意回心，没奈何才去。</a:t>
            </a:r>
            <a:endParaRPr lang="zh-CN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3820" y="-2228215"/>
            <a:ext cx="6833235" cy="114960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73743891" name="圆角矩形 1073743890"/>
          <p:cNvSpPr/>
          <p:nvPr/>
        </p:nvSpPr>
        <p:spPr>
          <a:xfrm>
            <a:off x="3356610" y="1934210"/>
            <a:ext cx="2817495" cy="735965"/>
          </a:xfrm>
          <a:prstGeom prst="roundRect">
            <a:avLst/>
          </a:prstGeom>
          <a:solidFill>
            <a:srgbClr val="EEECE1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7101205" y="1934210"/>
            <a:ext cx="2952115" cy="735965"/>
          </a:xfrm>
          <a:prstGeom prst="roundRect">
            <a:avLst/>
          </a:prstGeom>
          <a:solidFill>
            <a:srgbClr val="EEECE1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355975" y="2979420"/>
            <a:ext cx="2818765" cy="735965"/>
          </a:xfrm>
          <a:prstGeom prst="rect">
            <a:avLst/>
          </a:prstGeom>
          <a:solidFill>
            <a:srgbClr val="EEECE1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101205" y="2979420"/>
            <a:ext cx="2952750" cy="735965"/>
          </a:xfrm>
          <a:prstGeom prst="rect">
            <a:avLst/>
          </a:prstGeom>
          <a:solidFill>
            <a:srgbClr val="EEECE1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355975" y="4097655"/>
            <a:ext cx="2818765" cy="735965"/>
          </a:xfrm>
          <a:prstGeom prst="rect">
            <a:avLst/>
          </a:prstGeom>
          <a:solidFill>
            <a:srgbClr val="EEECE1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101840" y="4097655"/>
            <a:ext cx="2951480" cy="735965"/>
          </a:xfrm>
          <a:prstGeom prst="rect">
            <a:avLst/>
          </a:prstGeom>
          <a:solidFill>
            <a:srgbClr val="EEECE1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101840" y="5215890"/>
            <a:ext cx="2952115" cy="735965"/>
          </a:xfrm>
          <a:prstGeom prst="rect">
            <a:avLst/>
          </a:prstGeom>
          <a:solidFill>
            <a:srgbClr val="EEECE1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356610" y="5215890"/>
            <a:ext cx="2818130" cy="735965"/>
          </a:xfrm>
          <a:prstGeom prst="rect">
            <a:avLst/>
          </a:prstGeom>
          <a:solidFill>
            <a:srgbClr val="EEECE1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4" name="文本框 2"/>
          <p:cNvSpPr txBox="1"/>
          <p:nvPr/>
        </p:nvSpPr>
        <p:spPr>
          <a:xfrm>
            <a:off x="3665855" y="2000885"/>
            <a:ext cx="1714500" cy="848360"/>
          </a:xfrm>
          <a:prstGeom prst="rect">
            <a:avLst/>
          </a:prstGeom>
          <a:noFill/>
          <a:ln w="6350">
            <a:noFill/>
          </a:ln>
        </p:spPr>
        <p:txBody>
          <a:bodyPr wrap="none">
            <a:no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第十四章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文本框 2"/>
          <p:cNvSpPr txBox="1"/>
          <p:nvPr/>
        </p:nvSpPr>
        <p:spPr>
          <a:xfrm>
            <a:off x="7336155" y="1934210"/>
            <a:ext cx="1714500" cy="848360"/>
          </a:xfrm>
          <a:prstGeom prst="rect">
            <a:avLst/>
          </a:prstGeom>
          <a:noFill/>
          <a:ln w="6350">
            <a:noFill/>
          </a:ln>
        </p:spPr>
        <p:txBody>
          <a:bodyPr wrap="none">
            <a:no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第二十七章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2"/>
          <p:cNvSpPr txBox="1"/>
          <p:nvPr/>
        </p:nvSpPr>
        <p:spPr>
          <a:xfrm>
            <a:off x="1642110" y="4097655"/>
            <a:ext cx="1714500" cy="848360"/>
          </a:xfrm>
          <a:prstGeom prst="rect">
            <a:avLst/>
          </a:prstGeom>
          <a:noFill/>
          <a:ln w="6350">
            <a:noFill/>
          </a:ln>
        </p:spPr>
        <p:txBody>
          <a:bodyPr wrap="none">
            <a:no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态度：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文本框 2"/>
          <p:cNvSpPr txBox="1"/>
          <p:nvPr/>
        </p:nvSpPr>
        <p:spPr>
          <a:xfrm>
            <a:off x="1642110" y="2979420"/>
            <a:ext cx="1714500" cy="848360"/>
          </a:xfrm>
          <a:prstGeom prst="rect">
            <a:avLst/>
          </a:prstGeom>
          <a:noFill/>
          <a:ln w="6350">
            <a:noFill/>
          </a:ln>
        </p:spPr>
        <p:txBody>
          <a:bodyPr wrap="none">
            <a:no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惩罚：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文本框 2"/>
          <p:cNvSpPr txBox="1"/>
          <p:nvPr/>
        </p:nvSpPr>
        <p:spPr>
          <a:xfrm>
            <a:off x="1020445" y="5215890"/>
            <a:ext cx="1714500" cy="848360"/>
          </a:xfrm>
          <a:prstGeom prst="rect">
            <a:avLst/>
          </a:prstGeom>
          <a:noFill/>
          <a:ln w="6350">
            <a:noFill/>
          </a:ln>
        </p:spPr>
        <p:txBody>
          <a:bodyPr wrap="none">
            <a:noAutofit/>
          </a:bodyPr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离开方式：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73743925" name="文本框 2"/>
          <p:cNvSpPr/>
          <p:nvPr/>
        </p:nvSpPr>
        <p:spPr>
          <a:xfrm>
            <a:off x="5430520" y="798830"/>
            <a:ext cx="2254250" cy="845185"/>
          </a:xfrm>
          <a:prstGeom prst="rect">
            <a:avLst/>
          </a:prstGeom>
          <a:solidFill>
            <a:srgbClr val="EEECE1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>
                <a:latin typeface="楷体" panose="02010609060101010101" charset="-122"/>
                <a:ea typeface="楷体" panose="02010609060101010101" charset="-122"/>
                <a:sym typeface="+mn-ea"/>
              </a:rPr>
              <a:t>不同点</a:t>
            </a:r>
            <a:endParaRPr lang="zh-CN" altLang="en-US" sz="360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360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0" name="文本框 2"/>
          <p:cNvSpPr txBox="1"/>
          <p:nvPr/>
        </p:nvSpPr>
        <p:spPr>
          <a:xfrm>
            <a:off x="3453130" y="4088130"/>
            <a:ext cx="2625090" cy="848360"/>
          </a:xfrm>
          <a:prstGeom prst="rect">
            <a:avLst/>
          </a:prstGeom>
          <a:noFill/>
          <a:ln w="6350">
            <a:noFill/>
          </a:ln>
        </p:spPr>
        <p:txBody>
          <a:bodyPr wrap="none">
            <a:noAutofit/>
          </a:bodyPr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生气不耐烦</a:t>
            </a:r>
            <a:endParaRPr lang="zh-CN" altLang="en-US" sz="4000" b="1"/>
          </a:p>
          <a:p>
            <a:endParaRPr lang="zh-CN" altLang="en-US" sz="4000" b="1"/>
          </a:p>
        </p:txBody>
      </p:sp>
      <p:sp>
        <p:nvSpPr>
          <p:cNvPr id="21" name="文本框 2"/>
          <p:cNvSpPr txBox="1"/>
          <p:nvPr/>
        </p:nvSpPr>
        <p:spPr>
          <a:xfrm>
            <a:off x="7336155" y="3010535"/>
            <a:ext cx="2625090" cy="848360"/>
          </a:xfrm>
          <a:prstGeom prst="rect">
            <a:avLst/>
          </a:prstGeom>
          <a:noFill/>
          <a:ln w="6350">
            <a:noFill/>
          </a:ln>
        </p:spPr>
        <p:txBody>
          <a:bodyPr wrap="none">
            <a:noAutofit/>
          </a:bodyPr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被念紧箍咒</a:t>
            </a:r>
            <a:endParaRPr lang="zh-CN" altLang="en-US" sz="4000" b="1"/>
          </a:p>
          <a:p>
            <a:endParaRPr lang="zh-CN" altLang="en-US" sz="4000" b="1"/>
          </a:p>
        </p:txBody>
      </p:sp>
      <p:sp>
        <p:nvSpPr>
          <p:cNvPr id="2" name="文本框 2"/>
          <p:cNvSpPr txBox="1"/>
          <p:nvPr/>
        </p:nvSpPr>
        <p:spPr>
          <a:xfrm>
            <a:off x="7495540" y="4094480"/>
            <a:ext cx="2625090" cy="848360"/>
          </a:xfrm>
          <a:prstGeom prst="rect">
            <a:avLst/>
          </a:prstGeom>
          <a:noFill/>
          <a:ln w="6350">
            <a:noFill/>
          </a:ln>
        </p:spPr>
        <p:txBody>
          <a:bodyPr wrap="none">
            <a:noAutofit/>
          </a:bodyPr>
          <a:p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苦苦哀求</a:t>
            </a:r>
            <a:endParaRPr lang="zh-CN" altLang="en-US" sz="4000" b="1">
              <a:solidFill>
                <a:srgbClr val="FF0000"/>
              </a:solidFill>
            </a:endParaRPr>
          </a:p>
          <a:p>
            <a:endParaRPr lang="zh-CN" altLang="en-US" sz="4000" b="1">
              <a:solidFill>
                <a:srgbClr val="FF0000"/>
              </a:solidFill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3782695" y="2993390"/>
            <a:ext cx="2625090" cy="848360"/>
          </a:xfrm>
          <a:prstGeom prst="rect">
            <a:avLst/>
          </a:prstGeom>
          <a:noFill/>
          <a:ln w="6350">
            <a:noFill/>
          </a:ln>
        </p:spPr>
        <p:txBody>
          <a:bodyPr wrap="none">
            <a:noAutofit/>
          </a:bodyPr>
          <a:p>
            <a:pPr lvl="0" algn="l">
              <a:buClrTx/>
              <a:buSzTx/>
              <a:buFontTx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无惩罚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2" name="文本框 2"/>
          <p:cNvSpPr txBox="1"/>
          <p:nvPr/>
        </p:nvSpPr>
        <p:spPr>
          <a:xfrm>
            <a:off x="3665855" y="5182235"/>
            <a:ext cx="2625090" cy="848360"/>
          </a:xfrm>
          <a:prstGeom prst="rect">
            <a:avLst/>
          </a:prstGeom>
          <a:noFill/>
          <a:ln w="6350">
            <a:noFill/>
          </a:ln>
        </p:spPr>
        <p:txBody>
          <a:bodyPr wrap="none">
            <a:noAutofit/>
          </a:bodyPr>
          <a:p>
            <a:pPr lvl="0" algn="l">
              <a:buClrTx/>
              <a:buSzTx/>
              <a:buFontTx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自行离开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3" name="文本框 2"/>
          <p:cNvSpPr txBox="1"/>
          <p:nvPr/>
        </p:nvSpPr>
        <p:spPr>
          <a:xfrm>
            <a:off x="7221855" y="5178425"/>
            <a:ext cx="2625090" cy="848360"/>
          </a:xfrm>
          <a:prstGeom prst="rect">
            <a:avLst/>
          </a:prstGeom>
          <a:noFill/>
          <a:ln w="6350">
            <a:noFill/>
          </a:ln>
        </p:spPr>
        <p:txBody>
          <a:bodyPr wrap="none">
            <a:noAutofit/>
          </a:bodyPr>
          <a:p>
            <a:pPr lvl="0" algn="l">
              <a:buClrTx/>
              <a:buSzTx/>
              <a:buFontTx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被逐出师门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lvl="0" algn="l">
              <a:buClrTx/>
              <a:buSzTx/>
              <a:buFontTx/>
            </a:pP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6215" y="-2439035"/>
            <a:ext cx="6857365" cy="11855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 descr="IMG_9827(20250227-043623)"/>
          <p:cNvPicPr>
            <a:picLocks noChangeAspect="1"/>
          </p:cNvPicPr>
          <p:nvPr/>
        </p:nvPicPr>
        <p:blipFill>
          <a:blip r:embed="rId2"/>
          <a:srcRect t="21182" r="-15575"/>
          <a:stretch>
            <a:fillRect/>
          </a:stretch>
        </p:blipFill>
        <p:spPr>
          <a:xfrm>
            <a:off x="923925" y="287655"/>
            <a:ext cx="7878445" cy="4657090"/>
          </a:xfrm>
          <a:prstGeom prst="rect">
            <a:avLst/>
          </a:prstGeom>
        </p:spPr>
      </p:pic>
      <p:pic>
        <p:nvPicPr>
          <p:cNvPr id="3" name="图片 2" descr="IMG_9826(20250226-151048)"/>
          <p:cNvPicPr>
            <a:picLocks noChangeAspect="1"/>
          </p:cNvPicPr>
          <p:nvPr/>
        </p:nvPicPr>
        <p:blipFill>
          <a:blip r:embed="rId3"/>
          <a:srcRect l="23371" t="29402" b="16906"/>
          <a:stretch>
            <a:fillRect/>
          </a:stretch>
        </p:blipFill>
        <p:spPr>
          <a:xfrm>
            <a:off x="5080000" y="2581275"/>
            <a:ext cx="6301105" cy="331152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6215" y="-2499360"/>
            <a:ext cx="6857365" cy="1185545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</p:pic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1360805" y="1871980"/>
            <a:ext cx="2801620" cy="77533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>
                <a:solidFill>
                  <a:schemeClr val="tx1"/>
                </a:solidFill>
              </a:rPr>
              <a:t>第一次离开</a:t>
            </a:r>
            <a:endParaRPr lang="zh-CN" altLang="en-US" sz="4000" b="1">
              <a:solidFill>
                <a:schemeClr val="tx1"/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4632325" y="1847850"/>
            <a:ext cx="2953385" cy="79946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b="1">
                <a:solidFill>
                  <a:schemeClr val="tx1"/>
                </a:solidFill>
                <a:sym typeface="+mn-ea"/>
              </a:rPr>
              <a:t>第二次离开</a:t>
            </a:r>
            <a:endParaRPr lang="zh-CN" altLang="en-US" sz="4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1360805" y="1094105"/>
            <a:ext cx="292989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康行楷体 W5" panose="03000509000000000000" charset="-122"/>
                <a:ea typeface="华康行楷体 W5" panose="03000509000000000000" charset="-122"/>
                <a:cs typeface="华康行楷体 W5" panose="03000509000000000000" charset="-122"/>
                <a:sym typeface="华康行楷体 W5" panose="03000509000000000000" charset="-122"/>
              </a:rPr>
              <a:t>“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康行楷体 W5" panose="03000509000000000000" charset="-122"/>
                <a:ea typeface="华康行楷体 W5" panose="03000509000000000000" charset="-122"/>
                <a:cs typeface="华康行楷体 W5" panose="03000509000000000000" charset="-122"/>
                <a:sym typeface="华康行楷体 W5" panose="03000509000000000000" charset="-122"/>
              </a:rPr>
              <a:t>心猿归正</a:t>
            </a:r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康行楷体 W5" panose="03000509000000000000" charset="-122"/>
                <a:ea typeface="华康行楷体 W5" panose="03000509000000000000" charset="-122"/>
                <a:cs typeface="华康行楷体 W5" panose="03000509000000000000" charset="-122"/>
                <a:sym typeface="华康行楷体 W5" panose="03000509000000000000" charset="-122"/>
              </a:rPr>
              <a:t>”</a:t>
            </a:r>
            <a:endParaRPr lang="en-US" altLang="zh-CN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康行楷体 W5" panose="03000509000000000000" charset="-122"/>
              <a:ea typeface="华康行楷体 W5" panose="03000509000000000000" charset="-122"/>
              <a:cs typeface="华康行楷体 W5" panose="03000509000000000000" charset="-122"/>
              <a:sym typeface="华康行楷体 W5" panose="03000509000000000000" charset="-122"/>
            </a:endParaRPr>
          </a:p>
        </p:txBody>
      </p:sp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4576128" y="1094105"/>
            <a:ext cx="338772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康行楷体 W5" panose="03000509000000000000" charset="-122"/>
                <a:ea typeface="华康行楷体 W5" panose="03000509000000000000" charset="-122"/>
                <a:cs typeface="华康行楷体 W5" panose="03000509000000000000" charset="-122"/>
                <a:sym typeface="华康行楷体 W5" panose="03000509000000000000" charset="-122"/>
              </a:rPr>
              <a:t>“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康行楷体 W5" panose="03000509000000000000" charset="-122"/>
                <a:ea typeface="华康行楷体 W5" panose="03000509000000000000" charset="-122"/>
                <a:cs typeface="华康行楷体 W5" panose="03000509000000000000" charset="-122"/>
                <a:sym typeface="华康行楷体 W5" panose="03000509000000000000" charset="-122"/>
              </a:rPr>
              <a:t>三打白骨精</a:t>
            </a:r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康行楷体 W5" panose="03000509000000000000" charset="-122"/>
                <a:ea typeface="华康行楷体 W5" panose="03000509000000000000" charset="-122"/>
                <a:cs typeface="华康行楷体 W5" panose="03000509000000000000" charset="-122"/>
                <a:sym typeface="华康行楷体 W5" panose="03000509000000000000" charset="-122"/>
              </a:rPr>
              <a:t>”</a:t>
            </a:r>
            <a:endParaRPr lang="en-US" altLang="zh-CN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康行楷体 W5" panose="03000509000000000000" charset="-122"/>
              <a:ea typeface="华康行楷体 W5" panose="03000509000000000000" charset="-122"/>
              <a:cs typeface="华康行楷体 W5" panose="03000509000000000000" charset="-122"/>
              <a:sym typeface="华康行楷体 W5" panose="03000509000000000000" charset="-122"/>
            </a:endParaRP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1530985" y="2917190"/>
            <a:ext cx="2631440" cy="15684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sz="4800" b="1"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华康行楷体 W5" panose="03000509000000000000" charset="-122"/>
              </a:rPr>
              <a:t>顽劣任性</a:t>
            </a:r>
            <a:endParaRPr lang="zh-CN" sz="4800" b="1"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华康行楷体 W5" panose="03000509000000000000" charset="-122"/>
            </a:endParaRPr>
          </a:p>
          <a:p>
            <a:pPr algn="ctr"/>
            <a:r>
              <a:rPr lang="zh-CN" sz="4800" b="1"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华康行楷体 W5" panose="03000509000000000000" charset="-122"/>
              </a:rPr>
              <a:t>不受束缚</a:t>
            </a:r>
            <a:endParaRPr lang="zh-CN" sz="4800" b="1"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华康行楷体 W5" panose="03000509000000000000" charset="-122"/>
            </a:endParaRPr>
          </a:p>
        </p:txBody>
      </p:sp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4780280" y="2917190"/>
            <a:ext cx="2631440" cy="15684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sz="4800" b="1"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华康行楷体 W5" panose="03000509000000000000" charset="-122"/>
              </a:rPr>
              <a:t>情深义重</a:t>
            </a:r>
            <a:endParaRPr lang="zh-CN" sz="4800" b="1"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华康行楷体 W5" panose="03000509000000000000" charset="-122"/>
            </a:endParaRPr>
          </a:p>
          <a:p>
            <a:pPr algn="ctr"/>
            <a:r>
              <a:rPr lang="zh-CN" sz="4800" b="1"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华康行楷体 W5" panose="03000509000000000000" charset="-122"/>
              </a:rPr>
              <a:t>目标明确</a:t>
            </a:r>
            <a:endParaRPr lang="zh-CN" sz="4800" b="1"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华康行楷体 W5" panose="03000509000000000000" charset="-122"/>
            </a:endParaRPr>
          </a:p>
        </p:txBody>
      </p:sp>
      <p:sp>
        <p:nvSpPr>
          <p:cNvPr id="8" name="矩形 7"/>
          <p:cNvSpPr/>
          <p:nvPr>
            <p:custDataLst>
              <p:tags r:id="rId8"/>
            </p:custDataLst>
          </p:nvPr>
        </p:nvSpPr>
        <p:spPr>
          <a:xfrm>
            <a:off x="8373110" y="1866265"/>
            <a:ext cx="2953385" cy="79946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4000" b="1">
                <a:solidFill>
                  <a:schemeClr val="tx1"/>
                </a:solidFill>
                <a:sym typeface="+mn-ea"/>
              </a:rPr>
              <a:t>第三次离开</a:t>
            </a:r>
            <a:endParaRPr lang="zh-CN" altLang="en-US" sz="4000" b="1">
              <a:solidFill>
                <a:schemeClr val="tx1"/>
              </a:solidFill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9"/>
            </p:custDataLst>
          </p:nvPr>
        </p:nvSpPr>
        <p:spPr>
          <a:xfrm>
            <a:off x="8155623" y="1094105"/>
            <a:ext cx="3387725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康行楷体 W5" panose="03000509000000000000" charset="-122"/>
                <a:ea typeface="华康行楷体 W5" panose="03000509000000000000" charset="-122"/>
                <a:cs typeface="华康行楷体 W5" panose="03000509000000000000" charset="-122"/>
                <a:sym typeface="华康行楷体 W5" panose="03000509000000000000" charset="-122"/>
              </a:rPr>
              <a:t>“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康行楷体 W5" panose="03000509000000000000" charset="-122"/>
                <a:ea typeface="华康行楷体 W5" panose="03000509000000000000" charset="-122"/>
                <a:cs typeface="华康行楷体 W5" panose="03000509000000000000" charset="-122"/>
                <a:sym typeface="华康行楷体 W5" panose="03000509000000000000" charset="-122"/>
              </a:rPr>
              <a:t>真假美猴王</a:t>
            </a:r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康行楷体 W5" panose="03000509000000000000" charset="-122"/>
                <a:ea typeface="华康行楷体 W5" panose="03000509000000000000" charset="-122"/>
                <a:cs typeface="华康行楷体 W5" panose="03000509000000000000" charset="-122"/>
                <a:sym typeface="华康行楷体 W5" panose="03000509000000000000" charset="-122"/>
              </a:rPr>
              <a:t>”</a:t>
            </a:r>
            <a:endParaRPr lang="en-US" altLang="zh-CN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康行楷体 W5" panose="03000509000000000000" charset="-122"/>
              <a:ea typeface="华康行楷体 W5" panose="03000509000000000000" charset="-122"/>
              <a:cs typeface="华康行楷体 W5" panose="03000509000000000000" charset="-122"/>
              <a:sym typeface="华康行楷体 W5" panose="03000509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6" grpId="0"/>
      <p:bldP spid="7" grpId="0"/>
      <p:bldP spid="9" grpId="0"/>
      <p:bldP spid="10" grpId="0"/>
      <p:bldP spid="8" grpId="0" bldLvl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546985"/>
            <a:ext cx="6857365" cy="11855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1088390" y="921385"/>
            <a:ext cx="10665460" cy="4496435"/>
          </a:xfrm>
          <a:prstGeom prst="rect">
            <a:avLst/>
          </a:prstGeom>
          <a:solidFill>
            <a:schemeClr val="bg2">
              <a:alpha val="62000"/>
            </a:schemeClr>
          </a:solidFill>
          <a:ln>
            <a:noFill/>
          </a:ln>
        </p:spPr>
        <p:txBody>
          <a:bodyPr wrap="none" rtlCol="0" anchor="t">
            <a:noAutofit/>
          </a:bodyPr>
          <a:p>
            <a:pPr algn="l">
              <a:lnSpc>
                <a:spcPct val="80000"/>
              </a:lnSpc>
            </a:pP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endParaRPr lang="en-US" altLang="zh-CN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>
              <a:lnSpc>
                <a:spcPct val="30000"/>
              </a:lnSpc>
            </a:pP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en-US" altLang="zh-CN" sz="4400" b="1"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endParaRPr lang="zh-CN" altLang="en-US" sz="4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73742927" name="文本框 1"/>
          <p:cNvSpPr txBox="1"/>
          <p:nvPr/>
        </p:nvSpPr>
        <p:spPr>
          <a:xfrm>
            <a:off x="1382395" y="1583690"/>
            <a:ext cx="9786620" cy="3230245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4000" b="1"/>
              <a:t>课后作业：</a:t>
            </a:r>
            <a:endParaRPr lang="en-US" altLang="zh-CN" sz="3200" b="1"/>
          </a:p>
          <a:p>
            <a:pPr fontAlgn="auto">
              <a:lnSpc>
                <a:spcPct val="150000"/>
              </a:lnSpc>
            </a:pPr>
            <a:r>
              <a:rPr lang="en-US" altLang="zh-CN" sz="3200" b="1"/>
              <a:t>         </a:t>
            </a:r>
            <a:r>
              <a:rPr lang="zh-CN" altLang="en-US" sz="3200" b="1"/>
              <a:t>阅读第</a:t>
            </a:r>
            <a:r>
              <a:rPr lang="en-US" altLang="zh-CN" sz="3200" b="1"/>
              <a:t>57</a:t>
            </a:r>
            <a:r>
              <a:rPr lang="zh-CN" altLang="en-US" sz="3200" b="1"/>
              <a:t>回真假美猴王，对比阅读孙悟空第三次离队与前两次的不同，在这次离队后，孙悟空又获得了怎样的成长呢？</a:t>
            </a:r>
            <a:endParaRPr lang="zh-CN" altLang="en-US" sz="3200" b="1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546985"/>
            <a:ext cx="6857365" cy="11855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矩形 16"/>
          <p:cNvSpPr/>
          <p:nvPr/>
        </p:nvSpPr>
        <p:spPr>
          <a:xfrm>
            <a:off x="1543050" y="1045210"/>
            <a:ext cx="9736455" cy="30460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你还知道有哪些关于</a:t>
            </a:r>
            <a:r>
              <a:rPr lang="en-US" altLang="zh-CN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r>
              <a:rPr lang="zh-CN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三</a:t>
            </a:r>
            <a:r>
              <a:rPr lang="en-US" altLang="zh-CN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</a:t>
            </a:r>
            <a:r>
              <a:rPr lang="zh-CN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的故事？</a:t>
            </a:r>
            <a:endParaRPr lang="zh-CN" altLang="en-US" sz="4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endParaRPr lang="zh-CN" altLang="en-US" sz="4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zh-CN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在其他文学作品里是否也有关于</a:t>
            </a:r>
            <a:r>
              <a:rPr lang="en-US" altLang="zh-CN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r>
              <a:rPr lang="zh-CN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三</a:t>
            </a:r>
            <a:r>
              <a:rPr lang="en-US" altLang="zh-CN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</a:t>
            </a:r>
            <a:r>
              <a:rPr lang="zh-CN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的故事</a:t>
            </a:r>
            <a:r>
              <a:rPr lang="en-US" altLang="zh-CN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altLang="zh-CN" sz="4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6215" y="-2439035"/>
            <a:ext cx="6857365" cy="11855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IMG_99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680210" y="-516890"/>
            <a:ext cx="6003290" cy="8008620"/>
          </a:xfrm>
          <a:prstGeom prst="rect">
            <a:avLst/>
          </a:prstGeom>
        </p:spPr>
      </p:pic>
      <p:pic>
        <p:nvPicPr>
          <p:cNvPr id="3" name="图片 2" descr="IMG_98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6928485" y="120650"/>
            <a:ext cx="4914265" cy="6555105"/>
          </a:xfrm>
          <a:prstGeom prst="rect">
            <a:avLst/>
          </a:prstGeom>
        </p:spPr>
      </p:pic>
      <p:pic>
        <p:nvPicPr>
          <p:cNvPr id="5" name="图片 4" descr="IMG_98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248660" y="-581660"/>
            <a:ext cx="5338445" cy="7122795"/>
          </a:xfrm>
          <a:prstGeom prst="rect">
            <a:avLst/>
          </a:prstGeom>
        </p:spPr>
      </p:pic>
      <p:pic>
        <p:nvPicPr>
          <p:cNvPr id="6" name="图片 5" descr="IMG_98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53340" y="1130300"/>
            <a:ext cx="5838825" cy="4377055"/>
          </a:xfrm>
          <a:prstGeom prst="rect">
            <a:avLst/>
          </a:prstGeom>
        </p:spPr>
      </p:pic>
      <p:pic>
        <p:nvPicPr>
          <p:cNvPr id="7" name="图片 6" descr="IMG_989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3300" y="399415"/>
            <a:ext cx="6680200" cy="5013325"/>
          </a:xfrm>
          <a:prstGeom prst="rect">
            <a:avLst/>
          </a:prstGeom>
        </p:spPr>
      </p:pic>
      <p:pic>
        <p:nvPicPr>
          <p:cNvPr id="8" name="图片 7" descr="IMG_99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3122295" y="-699770"/>
            <a:ext cx="5947410" cy="7929245"/>
          </a:xfrm>
          <a:prstGeom prst="rect">
            <a:avLst/>
          </a:prstGeom>
        </p:spPr>
      </p:pic>
      <p:pic>
        <p:nvPicPr>
          <p:cNvPr id="9" name="图片 8" descr="IMG_990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8675" y="399415"/>
            <a:ext cx="4777105" cy="6371590"/>
          </a:xfrm>
          <a:prstGeom prst="rect">
            <a:avLst/>
          </a:prstGeom>
        </p:spPr>
      </p:pic>
      <p:pic>
        <p:nvPicPr>
          <p:cNvPr id="10" name="图片 9" descr="IMG_990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4196715" y="-496570"/>
            <a:ext cx="6226175" cy="8303260"/>
          </a:xfrm>
          <a:prstGeom prst="rect">
            <a:avLst/>
          </a:prstGeom>
        </p:spPr>
      </p:pic>
      <p:pic>
        <p:nvPicPr>
          <p:cNvPr id="2" name="图片 1" descr="IMG_989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364105" y="-422910"/>
            <a:ext cx="5419090" cy="7224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6215" y="-2439035"/>
            <a:ext cx="6857365" cy="11855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矩形 15"/>
          <p:cNvSpPr/>
          <p:nvPr/>
        </p:nvSpPr>
        <p:spPr>
          <a:xfrm>
            <a:off x="1088390" y="921385"/>
            <a:ext cx="10475595" cy="4846955"/>
          </a:xfrm>
          <a:prstGeom prst="rect">
            <a:avLst/>
          </a:prstGeom>
          <a:solidFill>
            <a:schemeClr val="bg2">
              <a:alpha val="62000"/>
            </a:schemeClr>
          </a:solidFill>
          <a:ln>
            <a:noFill/>
          </a:ln>
        </p:spPr>
        <p:txBody>
          <a:bodyPr wrap="none" rtlCol="0" anchor="t">
            <a:noAutofit/>
          </a:bodyPr>
          <a:p>
            <a:pPr algn="l">
              <a:lnSpc>
                <a:spcPct val="80000"/>
              </a:lnSpc>
            </a:pP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4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1519123" y="1158450"/>
            <a:ext cx="816823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交流阅读感受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1724025" y="3385820"/>
            <a:ext cx="905573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lvl="0" indent="-457200" algn="l">
              <a:buClrTx/>
              <a:buSzTx/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你在阅读中遇到了哪些困惑？是怎样解决的？  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724157" y="4184268"/>
            <a:ext cx="6943704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lvl="0" indent="-457200" algn="l">
              <a:buClrTx/>
              <a:buSzTx/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你在阅读中用了哪些读书方法？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5" name="TextBox 2"/>
          <p:cNvSpPr txBox="1"/>
          <p:nvPr/>
        </p:nvSpPr>
        <p:spPr>
          <a:xfrm>
            <a:off x="1724025" y="2618740"/>
            <a:ext cx="8316595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你最近读到了哪些故事？有什么感受？  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mb/>
      </p:transition>
    </mc:Choice>
    <mc:Fallback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6215" y="-2439035"/>
            <a:ext cx="6857365" cy="11855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矩形 15"/>
          <p:cNvSpPr/>
          <p:nvPr/>
        </p:nvSpPr>
        <p:spPr>
          <a:xfrm>
            <a:off x="1097915" y="925195"/>
            <a:ext cx="10475595" cy="4885055"/>
          </a:xfrm>
          <a:prstGeom prst="rect">
            <a:avLst/>
          </a:prstGeom>
          <a:solidFill>
            <a:schemeClr val="bg2">
              <a:alpha val="62000"/>
            </a:schemeClr>
          </a:solidFill>
          <a:ln>
            <a:noFill/>
          </a:ln>
        </p:spPr>
        <p:txBody>
          <a:bodyPr wrap="none" rtlCol="0" anchor="t">
            <a:noAutofit/>
          </a:bodyPr>
          <a:p>
            <a:pPr algn="l">
              <a:lnSpc>
                <a:spcPct val="80000"/>
              </a:lnSpc>
            </a:pP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4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aphicFrame>
        <p:nvGraphicFramePr>
          <p:cNvPr id="2" name="图表 1"/>
          <p:cNvGraphicFramePr/>
          <p:nvPr/>
        </p:nvGraphicFramePr>
        <p:xfrm>
          <a:off x="3300095" y="1047750"/>
          <a:ext cx="6350000" cy="4762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1" name="TextBox 4"/>
          <p:cNvSpPr txBox="1"/>
          <p:nvPr/>
        </p:nvSpPr>
        <p:spPr>
          <a:xfrm>
            <a:off x="1097915" y="925195"/>
            <a:ext cx="24707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课前调查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6215" y="-2439035"/>
            <a:ext cx="6857365" cy="11855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组合 13" hidden="1"/>
          <p:cNvGrpSpPr/>
          <p:nvPr/>
        </p:nvGrpSpPr>
        <p:grpSpPr>
          <a:xfrm>
            <a:off x="1203767" y="854427"/>
            <a:ext cx="8831484" cy="2332984"/>
            <a:chOff x="1203767" y="854427"/>
            <a:chExt cx="8831484" cy="233298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767" y="854427"/>
              <a:ext cx="8831484" cy="2332984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2013995" y="1886144"/>
              <a:ext cx="6771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箱子里面是一本魔法书，上面写的什么？快来看看。</a:t>
              </a:r>
              <a:endParaRPr lang="zh-CN" altLang="en-US" dirty="0"/>
            </a:p>
          </p:txBody>
        </p:sp>
      </p:grpSp>
      <p:sp>
        <p:nvSpPr>
          <p:cNvPr id="5" name="矩形 4"/>
          <p:cNvSpPr/>
          <p:nvPr/>
        </p:nvSpPr>
        <p:spPr>
          <a:xfrm>
            <a:off x="1088390" y="921385"/>
            <a:ext cx="10475595" cy="4885055"/>
          </a:xfrm>
          <a:prstGeom prst="rect">
            <a:avLst/>
          </a:prstGeom>
          <a:solidFill>
            <a:schemeClr val="bg2">
              <a:alpha val="62000"/>
            </a:schemeClr>
          </a:solidFill>
          <a:ln>
            <a:noFill/>
          </a:ln>
        </p:spPr>
        <p:txBody>
          <a:bodyPr wrap="none" rtlCol="0" anchor="t">
            <a:noAutofit/>
          </a:bodyPr>
          <a:p>
            <a:pPr algn="l">
              <a:lnSpc>
                <a:spcPct val="80000"/>
              </a:lnSpc>
            </a:pP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4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45590" y="1983740"/>
            <a:ext cx="9932035" cy="1280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善时成佛与成仙，恶时披毛并带角。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545590" y="3030855"/>
            <a:ext cx="9932035" cy="12807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</a:rPr>
              <a:t>无穷变化闹天宫，雷将神兵不可捉。</a:t>
            </a: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endParaRPr lang="zh-CN" altLang="en-US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2663825" y="2190115"/>
            <a:ext cx="3109595" cy="90995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6215" y="-2439035"/>
            <a:ext cx="6857365" cy="11855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1097915" y="986155"/>
            <a:ext cx="10475595" cy="4885055"/>
          </a:xfrm>
          <a:prstGeom prst="rect">
            <a:avLst/>
          </a:prstGeom>
          <a:solidFill>
            <a:schemeClr val="bg2">
              <a:alpha val="62000"/>
            </a:schemeClr>
          </a:solidFill>
          <a:ln>
            <a:noFill/>
          </a:ln>
        </p:spPr>
        <p:txBody>
          <a:bodyPr wrap="none" rtlCol="0" anchor="t">
            <a:noAutofit/>
          </a:bodyPr>
          <a:p>
            <a:pPr algn="l">
              <a:lnSpc>
                <a:spcPct val="80000"/>
              </a:lnSpc>
            </a:pP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440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513841" y="1727200"/>
            <a:ext cx="9643745" cy="203009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l" fontAlgn="auto">
              <a:lnSpc>
                <a:spcPct val="150000"/>
              </a:lnSpc>
            </a:pPr>
            <a:r>
              <a:rPr lang="zh-CN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学习活动一：</a:t>
            </a:r>
            <a:endParaRPr lang="zh-CN" altLang="en-US" sz="4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</a:t>
            </a:r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梳理：孙悟空还有哪些名号？如何得名？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-27305" y="0"/>
            <a:ext cx="12218670" cy="6767830"/>
          </a:xfrm>
          <a:prstGeom prst="rect">
            <a:avLst/>
          </a:prstGeom>
          <a:blipFill>
            <a:blip r:embed="rId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圆角矩形 38"/>
          <p:cNvSpPr/>
          <p:nvPr/>
        </p:nvSpPr>
        <p:spPr>
          <a:xfrm>
            <a:off x="356235" y="191770"/>
            <a:ext cx="11658600" cy="624776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1485" y="1794510"/>
            <a:ext cx="3275965" cy="4321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761490" y="2072005"/>
            <a:ext cx="2885440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60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康行楷体 W5" panose="03000509000000000000" charset="-122"/>
                <a:ea typeface="华康行楷体 W5" panose="03000509000000000000" charset="-122"/>
              </a:rPr>
              <a:t>弼马温</a:t>
            </a:r>
            <a:endParaRPr lang="zh-CN" altLang="en-US" sz="6000" b="1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康行楷体 W5" panose="03000509000000000000" charset="-122"/>
              <a:ea typeface="华康行楷体 W5" panose="03000509000000000000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297046" y="3429000"/>
            <a:ext cx="247269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6000" b="1"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康行楷体 W5" panose="03000509000000000000" charset="-122"/>
                <a:ea typeface="华康行楷体 W5" panose="03000509000000000000" charset="-122"/>
              </a:rPr>
              <a:t>孙行者</a:t>
            </a:r>
            <a:endParaRPr lang="zh-CN" altLang="en-US" sz="6000" b="1"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康行楷体 W5" panose="03000509000000000000" charset="-122"/>
              <a:ea typeface="华康行楷体 W5" panose="03000509000000000000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684021" y="3676650"/>
            <a:ext cx="170942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6000" b="1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康行楷体 W5" panose="03000509000000000000" charset="-122"/>
                <a:ea typeface="华康行楷体 W5" panose="03000509000000000000" charset="-122"/>
              </a:rPr>
              <a:t>石猴</a:t>
            </a:r>
            <a:endParaRPr lang="zh-CN" altLang="en-US" sz="6000" b="1"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康行楷体 W5" panose="03000509000000000000" charset="-122"/>
              <a:ea typeface="华康行楷体 W5" panose="03000509000000000000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6125846" y="2251710"/>
            <a:ext cx="246888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6000">
                <a:solidFill>
                  <a:schemeClr val="tx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康行楷体 W5" panose="03000509000000000000" charset="-122"/>
                <a:ea typeface="华康行楷体 W5" panose="03000509000000000000" charset="-122"/>
              </a:rPr>
              <a:t>美猴王</a:t>
            </a:r>
            <a:endParaRPr lang="zh-CN" altLang="en-US" sz="6000">
              <a:solidFill>
                <a:schemeClr val="tx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康行楷体 W5" panose="03000509000000000000" charset="-122"/>
              <a:ea typeface="华康行楷体 W5" panose="03000509000000000000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742306" y="4973955"/>
            <a:ext cx="323596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6000" b="1">
                <a:solidFill>
                  <a:schemeClr val="accent3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康行楷体 W5" panose="03000509000000000000" charset="-122"/>
                <a:ea typeface="华康行楷体 W5" panose="03000509000000000000" charset="-122"/>
              </a:rPr>
              <a:t>齐天大圣</a:t>
            </a:r>
            <a:endParaRPr lang="zh-CN" altLang="en-US" sz="6000" b="1">
              <a:solidFill>
                <a:schemeClr val="accent3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康行楷体 W5" panose="03000509000000000000" charset="-122"/>
              <a:ea typeface="华康行楷体 W5" panose="03000509000000000000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410970" y="5101590"/>
            <a:ext cx="323596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6000" b="1"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康行楷体 W5" panose="03000509000000000000" charset="-122"/>
                <a:ea typeface="华康行楷体 W5" panose="03000509000000000000" charset="-122"/>
              </a:rPr>
              <a:t>斗战神佛</a:t>
            </a:r>
            <a:endParaRPr lang="zh-CN" altLang="en-US" sz="6000" b="1"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康行楷体 W5" panose="03000509000000000000" charset="-122"/>
              <a:ea typeface="华康行楷体 W5" panose="03000509000000000000" charset="-122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 flipV="1">
            <a:off x="1763395" y="1243965"/>
            <a:ext cx="4820920" cy="3371215"/>
          </a:xfrm>
          <a:prstGeom prst="straightConnector1">
            <a:avLst/>
          </a:prstGeom>
          <a:ln w="73025"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134620" y="3676650"/>
            <a:ext cx="2082800" cy="153289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zh-CN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花</a:t>
            </a:r>
            <a:endParaRPr lang="zh-CN" altLang="en-US" sz="4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果</a:t>
            </a:r>
            <a:endParaRPr lang="zh-CN" altLang="en-US" sz="4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山</a:t>
            </a:r>
            <a:endParaRPr lang="zh-CN" altLang="en-US" sz="4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742305" y="386080"/>
            <a:ext cx="2687955" cy="10775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noAutofit/>
          </a:bodyPr>
          <a:lstStyle/>
          <a:p>
            <a:pPr algn="ctr"/>
            <a:r>
              <a:rPr lang="zh-CN" altLang="en-US" sz="4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灵山</a:t>
            </a:r>
            <a:endParaRPr lang="zh-CN" altLang="en-US" sz="4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$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0.2*sin(2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0" y="0"/>
                                      <p:to x="100000" y="100000"/>
                                    </p:animScale>
                                    <p:animEffect filter="fade">
                                      <p:cBhvr>
                                        <p:cTn id="1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9792 0.0987959 L 0.0395313 -0.0162963 " pathEditMode="relative" rAng="0" ptsTypes="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00" y="-57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0625 0.0774074 L -0.0239583 -0.0062037 " pathEditMode="relative" rAng="0" ptsTypes="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0" y="-185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1354 -0.136944 L 0.0414063 -0.0147222 " pathEditMode="relative" rAng="0" ptsTypes="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00" y="69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6823 -0.100833 L 0.0414063 -0.0147222 " pathEditMode="relative" rAng="0" ptsTypes="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0" y="-1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7604 -0.341389 L 0.0414063 -0.0147222 " pathEditMode="relative" rAng="0" ptsTypes="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00" y="190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69 -0.304907 L -0.00411458 0.0162963 " pathEditMode="relative" rAng="0" ptsTypes="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00" y="145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6042 0.00138889 L -0.0349479 0.278241 " pathEditMode="relative" rAng="0" ptsTypes="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" y="142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42865 0.349352 " pathEditMode="relative" rAng="0" ptsTypes="">
                                      <p:cBhvr>
                                        <p:cTn id="4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00" y="1630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185185 L 0.334427 -0.0012963 " pathEditMode="relative" rAng="0" ptsTypes="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113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4896 -0.322037 " pathEditMode="relative" rAng="0" ptsTypes="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0" y="-156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97656 -0.700278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0" y="-337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06927 -0.316296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0" y="-1600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4688 0.0197222 L 0.0654167 0.00944444 " pathEditMode="relative" rAng="0" ptsTypes="">
                                      <p:cBhvr>
                                        <p:cTn id="5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" y="-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9" grpId="2"/>
      <p:bldP spid="14" grpId="0"/>
      <p:bldP spid="14" grpId="1"/>
      <p:bldP spid="14" grpId="2"/>
      <p:bldP spid="22" grpId="0"/>
      <p:bldP spid="22" grpId="1" bldLvl="0" build="allAtOnce"/>
      <p:bldP spid="40" grpId="0"/>
      <p:bldP spid="40" grpId="1"/>
      <p:bldP spid="40" grpId="2"/>
      <p:bldP spid="41" grpId="0"/>
      <p:bldP spid="41" grpId="1"/>
      <p:bldP spid="41" grpId="2"/>
      <p:bldP spid="42" grpId="0"/>
      <p:bldP spid="42" grpId="1"/>
      <p:bldP spid="42" grpId="2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-27305" y="0"/>
            <a:ext cx="12218670" cy="6767830"/>
          </a:xfrm>
          <a:prstGeom prst="rect">
            <a:avLst/>
          </a:prstGeom>
          <a:blipFill>
            <a:blip r:embed="rId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9" name="圆角矩形 38"/>
          <p:cNvSpPr/>
          <p:nvPr/>
        </p:nvSpPr>
        <p:spPr>
          <a:xfrm>
            <a:off x="266700" y="363855"/>
            <a:ext cx="11703050" cy="602932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53494" t="50041" r="11378" b="6746"/>
          <a:stretch>
            <a:fillRect/>
          </a:stretch>
        </p:blipFill>
        <p:spPr>
          <a:xfrm>
            <a:off x="814705" y="2788920"/>
            <a:ext cx="1247140" cy="11061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52709" r="50185" b="9947"/>
          <a:stretch>
            <a:fillRect/>
          </a:stretch>
        </p:blipFill>
        <p:spPr>
          <a:xfrm>
            <a:off x="0" y="789940"/>
            <a:ext cx="1675765" cy="11963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16145" t="22047" r="16487" b="19317"/>
          <a:stretch>
            <a:fillRect/>
          </a:stretch>
        </p:blipFill>
        <p:spPr>
          <a:xfrm>
            <a:off x="1889125" y="4568825"/>
            <a:ext cx="1367790" cy="124333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489075" y="1402715"/>
            <a:ext cx="10466070" cy="645160"/>
            <a:chOff x="2345" y="2209"/>
            <a:chExt cx="16482" cy="1016"/>
          </a:xfrm>
        </p:grpSpPr>
        <p:sp>
          <p:nvSpPr>
            <p:cNvPr id="5" name="矩形 4"/>
            <p:cNvSpPr/>
            <p:nvPr/>
          </p:nvSpPr>
          <p:spPr>
            <a:xfrm>
              <a:off x="2345" y="2209"/>
              <a:ext cx="2217" cy="91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zh-CN" altLang="en-US" sz="3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猪刚鬣</a:t>
              </a:r>
              <a:endPara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6" name="直接箭头连接符 5"/>
            <p:cNvCxnSpPr/>
            <p:nvPr/>
          </p:nvCxnSpPr>
          <p:spPr>
            <a:xfrm flipV="1">
              <a:off x="4438" y="2676"/>
              <a:ext cx="950" cy="9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7" name="矩形 6"/>
            <p:cNvSpPr/>
            <p:nvPr/>
          </p:nvSpPr>
          <p:spPr>
            <a:xfrm>
              <a:off x="5129" y="2209"/>
              <a:ext cx="3903" cy="10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3200" b="1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天蓬大元帅</a:t>
              </a:r>
              <a:endParaRPr lang="zh-CN" altLang="en-US" sz="3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9599" y="2209"/>
              <a:ext cx="2457" cy="10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3200" b="1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猪悟能</a:t>
              </a:r>
              <a:endParaRPr lang="zh-CN" altLang="en-US" sz="3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endParaRPr>
            </a:p>
          </p:txBody>
        </p:sp>
        <p:cxnSp>
          <p:nvCxnSpPr>
            <p:cNvPr id="9" name="直接箭头连接符 8"/>
            <p:cNvCxnSpPr/>
            <p:nvPr/>
          </p:nvCxnSpPr>
          <p:spPr>
            <a:xfrm flipV="1">
              <a:off x="8859" y="2667"/>
              <a:ext cx="950" cy="9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" name="直接箭头连接符 9"/>
            <p:cNvCxnSpPr/>
            <p:nvPr/>
          </p:nvCxnSpPr>
          <p:spPr>
            <a:xfrm flipV="1">
              <a:off x="11867" y="2658"/>
              <a:ext cx="950" cy="9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1" name="矩形 10"/>
            <p:cNvSpPr/>
            <p:nvPr/>
          </p:nvSpPr>
          <p:spPr>
            <a:xfrm>
              <a:off x="12623" y="2209"/>
              <a:ext cx="2457" cy="10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3200" b="1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猪八戒</a:t>
              </a:r>
              <a:endParaRPr lang="zh-CN" altLang="en-US" sz="3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endParaRPr>
            </a:p>
          </p:txBody>
        </p:sp>
        <p:cxnSp>
          <p:nvCxnSpPr>
            <p:cNvPr id="12" name="直接箭头连接符 11"/>
            <p:cNvCxnSpPr/>
            <p:nvPr/>
          </p:nvCxnSpPr>
          <p:spPr>
            <a:xfrm flipV="1">
              <a:off x="14940" y="2676"/>
              <a:ext cx="950" cy="9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3" name="矩形 12"/>
            <p:cNvSpPr/>
            <p:nvPr/>
          </p:nvSpPr>
          <p:spPr>
            <a:xfrm>
              <a:off x="15647" y="2209"/>
              <a:ext cx="3180" cy="10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3200" b="1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净坛使者</a:t>
              </a:r>
              <a:endParaRPr lang="zh-CN" altLang="en-US" sz="3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911985" y="3122295"/>
            <a:ext cx="8166735" cy="583565"/>
            <a:chOff x="1702" y="2209"/>
            <a:chExt cx="12861" cy="919"/>
          </a:xfrm>
        </p:grpSpPr>
        <p:sp>
          <p:nvSpPr>
            <p:cNvPr id="16" name="矩形 15"/>
            <p:cNvSpPr/>
            <p:nvPr/>
          </p:nvSpPr>
          <p:spPr>
            <a:xfrm>
              <a:off x="1702" y="2209"/>
              <a:ext cx="2860" cy="91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zh-CN" altLang="en-US" sz="3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卷帘大将</a:t>
              </a:r>
              <a:endPara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17" name="直接箭头连接符 16"/>
            <p:cNvCxnSpPr/>
            <p:nvPr/>
          </p:nvCxnSpPr>
          <p:spPr>
            <a:xfrm flipV="1">
              <a:off x="4438" y="2676"/>
              <a:ext cx="950" cy="9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18" name="矩形 17"/>
            <p:cNvSpPr/>
            <p:nvPr/>
          </p:nvSpPr>
          <p:spPr>
            <a:xfrm>
              <a:off x="5602" y="2209"/>
              <a:ext cx="2217" cy="91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3200" b="1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沙悟净</a:t>
              </a:r>
              <a:endParaRPr lang="zh-CN" altLang="en-US" sz="3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8736" y="2209"/>
              <a:ext cx="2217" cy="91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3200" b="1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沙和尚</a:t>
              </a:r>
              <a:endParaRPr lang="zh-CN" altLang="en-US" sz="3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endParaRPr>
            </a:p>
          </p:txBody>
        </p:sp>
        <p:cxnSp>
          <p:nvCxnSpPr>
            <p:cNvPr id="20" name="直接箭头连接符 19"/>
            <p:cNvCxnSpPr/>
            <p:nvPr/>
          </p:nvCxnSpPr>
          <p:spPr>
            <a:xfrm flipV="1">
              <a:off x="7819" y="2649"/>
              <a:ext cx="950" cy="9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 flipV="1">
              <a:off x="10953" y="2658"/>
              <a:ext cx="950" cy="9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2" name="矩形 21"/>
            <p:cNvSpPr/>
            <p:nvPr/>
          </p:nvSpPr>
          <p:spPr>
            <a:xfrm>
              <a:off x="11703" y="2209"/>
              <a:ext cx="2860" cy="91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3200" b="1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金身罗汉</a:t>
              </a:r>
              <a:endParaRPr lang="zh-CN" altLang="en-US" sz="3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204210" y="4899025"/>
            <a:ext cx="6157595" cy="583565"/>
            <a:chOff x="2025" y="2209"/>
            <a:chExt cx="9697" cy="919"/>
          </a:xfrm>
        </p:grpSpPr>
        <p:sp>
          <p:nvSpPr>
            <p:cNvPr id="26" name="矩形 25"/>
            <p:cNvSpPr/>
            <p:nvPr/>
          </p:nvSpPr>
          <p:spPr>
            <a:xfrm>
              <a:off x="2025" y="2209"/>
              <a:ext cx="2217" cy="91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zh-CN" altLang="en-US" sz="3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红孩儿</a:t>
              </a:r>
              <a:endParaRPr lang="zh-CN" alt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cxnSp>
          <p:nvCxnSpPr>
            <p:cNvPr id="27" name="直接箭头连接符 26"/>
            <p:cNvCxnSpPr/>
            <p:nvPr/>
          </p:nvCxnSpPr>
          <p:spPr>
            <a:xfrm flipV="1">
              <a:off x="4242" y="2623"/>
              <a:ext cx="950" cy="9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28" name="矩形 27"/>
            <p:cNvSpPr/>
            <p:nvPr/>
          </p:nvSpPr>
          <p:spPr>
            <a:xfrm>
              <a:off x="5282" y="2209"/>
              <a:ext cx="2860" cy="91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3200" b="1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圣婴大王</a:t>
              </a:r>
              <a:endParaRPr lang="zh-CN" altLang="en-US" sz="3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862" y="2209"/>
              <a:ext cx="2860" cy="91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3200" b="1"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+mn-ea"/>
                </a:rPr>
                <a:t>善财童子</a:t>
              </a:r>
              <a:endParaRPr lang="zh-CN" altLang="en-US" sz="32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endParaRPr>
            </a:p>
          </p:txBody>
        </p:sp>
        <p:cxnSp>
          <p:nvCxnSpPr>
            <p:cNvPr id="30" name="直接箭头连接符 29"/>
            <p:cNvCxnSpPr/>
            <p:nvPr/>
          </p:nvCxnSpPr>
          <p:spPr>
            <a:xfrm flipV="1">
              <a:off x="8085" y="2613"/>
              <a:ext cx="950" cy="9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DIAGRAM_VIRTUALLY_FRAME" val="{&quot;height&quot;:267.05,&quot;left&quot;:107.15,&quot;top&quot;:86.15,&quot;width&quot;:690.8750393700788}"/>
</p:tagLst>
</file>

<file path=ppt/tags/tag11.xml><?xml version="1.0" encoding="utf-8"?>
<p:tagLst xmlns:p="http://schemas.openxmlformats.org/presentationml/2006/main">
  <p:tag name="KSO_WM_DIAGRAM_VIRTUALLY_FRAME" val="{&quot;height&quot;:267.05,&quot;left&quot;:107.15,&quot;top&quot;:86.15,&quot;width&quot;:690.8750393700788}"/>
</p:tagLst>
</file>

<file path=ppt/tags/tag12.xml><?xml version="1.0" encoding="utf-8"?>
<p:tagLst xmlns:p="http://schemas.openxmlformats.org/presentationml/2006/main">
  <p:tag name="KSO_WM_DIAGRAM_VIRTUALLY_FRAME" val="{&quot;height&quot;:267.05,&quot;left&quot;:107.15,&quot;top&quot;:86.15,&quot;width&quot;:690.8750393700788}"/>
</p:tagLst>
</file>

<file path=ppt/tags/tag13.xml><?xml version="1.0" encoding="utf-8"?>
<p:tagLst xmlns:p="http://schemas.openxmlformats.org/presentationml/2006/main">
  <p:tag name="KSO_WM_DIAGRAM_VIRTUALLY_FRAME" val="{&quot;height&quot;:188.85,&quot;left&quot;:374.6750393700787,&quot;top&quot;:164.35,&quot;width&quot;:423.3500000000001}"/>
</p:tagLst>
</file>

<file path=ppt/tags/tag14.xml><?xml version="1.0" encoding="utf-8"?>
<p:tagLst xmlns:p="http://schemas.openxmlformats.org/presentationml/2006/main">
  <p:tag name="KSO_WM_DIAGRAM_VIRTUALLY_FRAME" val="{&quot;height&quot;:188.85,&quot;left&quot;:374.6750393700787,&quot;top&quot;:164.35,&quot;width&quot;:423.3500000000001}"/>
</p:tagLst>
</file>

<file path=ppt/tags/tag2.xml><?xml version="1.0" encoding="utf-8"?>
<p:tagLst xmlns:p="http://schemas.openxmlformats.org/presentationml/2006/main">
  <p:tag name="KSO_WM_UNIT_PLACING_PICTURE_USER_VIEWPORT" val="{&quot;height&quot;:10800,&quot;width&quot;:19202}"/>
</p:tagLst>
</file>

<file path=ppt/tags/tag3.xml><?xml version="1.0" encoding="utf-8"?>
<p:tagLst xmlns:p="http://schemas.openxmlformats.org/presentationml/2006/main">
  <p:tag name="PA" val="v5.2.9"/>
  <p:tag name="RESOURCELIBID_ANIM" val="467"/>
  <p:tag name="KSO_WM_BEAUTIFY_FLAG" val=""/>
</p:tagLst>
</file>

<file path=ppt/tags/tag4.xml><?xml version="1.0" encoding="utf-8"?>
<p:tagLst xmlns:p="http://schemas.openxmlformats.org/presentationml/2006/main">
  <p:tag name="KSO_WM_DIAGRAM_VIRTUALLY_FRAME" val="{&quot;height&quot;:436.9056468560292,&quot;left&quot;:104.25,&quot;top&quot;:69.09435314397076,&quot;width&quot;:797.35}"/>
</p:tagLst>
</file>

<file path=ppt/tags/tag5.xml><?xml version="1.0" encoding="utf-8"?>
<p:tagLst xmlns:p="http://schemas.openxmlformats.org/presentationml/2006/main">
  <p:tag name="KSO_WM_DIAGRAM_VIRTUALLY_FRAME" val="{&quot;height&quot;:436.9056468560292,&quot;left&quot;:104.25,&quot;top&quot;:69.09435314397076,&quot;width&quot;:797.35}"/>
</p:tagLst>
</file>

<file path=ppt/tags/tag6.xml><?xml version="1.0" encoding="utf-8"?>
<p:tagLst xmlns:p="http://schemas.openxmlformats.org/presentationml/2006/main">
  <p:tag name="KSO_WM_DIAGRAM_VIRTUALLY_FRAME" val="{&quot;height&quot;:436.9056468560292,&quot;left&quot;:104.25,&quot;top&quot;:69.09435314397076,&quot;width&quot;:797.35}"/>
</p:tagLst>
</file>

<file path=ppt/tags/tag7.xml><?xml version="1.0" encoding="utf-8"?>
<p:tagLst xmlns:p="http://schemas.openxmlformats.org/presentationml/2006/main">
  <p:tag name="KSO_WM_DIAGRAM_VIRTUALLY_FRAME" val="{&quot;height&quot;:267.05,&quot;left&quot;:107.15,&quot;top&quot;:86.15,&quot;width&quot;:690.8750393700788}"/>
</p:tagLst>
</file>

<file path=ppt/tags/tag8.xml><?xml version="1.0" encoding="utf-8"?>
<p:tagLst xmlns:p="http://schemas.openxmlformats.org/presentationml/2006/main">
  <p:tag name="KSO_WM_DIAGRAM_VIRTUALLY_FRAME" val="{&quot;height&quot;:267.05,&quot;left&quot;:107.15,&quot;top&quot;:86.15,&quot;width&quot;:690.8750393700788}"/>
</p:tagLst>
</file>

<file path=ppt/tags/tag9.xml><?xml version="1.0" encoding="utf-8"?>
<p:tagLst xmlns:p="http://schemas.openxmlformats.org/presentationml/2006/main">
  <p:tag name="KSO_WM_DIAGRAM_VIRTUALLY_FRAME" val="{&quot;height&quot;:267.05,&quot;left&quot;:107.15,&quot;top&quot;:86.15,&quot;width&quot;:690.8750393700788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1935</Words>
  <Application>WPS 演示</Application>
  <PresentationFormat>宽屏</PresentationFormat>
  <Paragraphs>224</Paragraphs>
  <Slides>22</Slides>
  <Notes>27</Notes>
  <HiddenSlides>0</HiddenSlides>
  <MMClips>12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3" baseType="lpstr">
      <vt:lpstr>Arial</vt:lpstr>
      <vt:lpstr>宋体</vt:lpstr>
      <vt:lpstr>Wingdings</vt:lpstr>
      <vt:lpstr>楷体</vt:lpstr>
      <vt:lpstr>华康行楷体 W5</vt:lpstr>
      <vt:lpstr>Calibri</vt:lpstr>
      <vt:lpstr>微软雅黑</vt:lpstr>
      <vt:lpstr>Arial Unicode MS</vt:lpstr>
      <vt:lpstr>黑体</vt:lpstr>
      <vt:lpstr>楷体_GB2312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奶昔创意课件</dc:title>
  <dc:creator>奶昔创意课件</dc:creator>
  <dc:description>公众号：奶昔创意课件</dc:description>
  <cp:lastModifiedBy>金鱼万饼</cp:lastModifiedBy>
  <cp:revision>314</cp:revision>
  <dcterms:created xsi:type="dcterms:W3CDTF">2019-06-19T02:08:00Z</dcterms:created>
  <dcterms:modified xsi:type="dcterms:W3CDTF">2025-03-21T01:09:24Z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2052-11.8.2.8053</vt:lpwstr>
  </property>
  <property fmtid="{D5CDD505-2E9C-101B-9397-08002B2CF9AE}" pid="3" name="ICV">
    <vt:lpwstr>D66E9C4D9D1C4A08B45E7150B5D558AD_13</vt:lpwstr>
  </property>
</Properties>
</file>