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mp4" ContentType="video/mp4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953164f420043c0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0692ef8407534489" /><Relationship Type="http://schemas.openxmlformats.org/officeDocument/2006/relationships/custom-properties" Target="/docProps/custom.xml" Id="R6916202e0b9e4d25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7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8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9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0.png" Id="rId4" /><Relationship Type="http://schemas.openxmlformats.org/officeDocument/2006/relationships/video" Target="/media/mediadata2.mp4" Id="rId3" /><Relationship Type="http://schemas.microsoft.com/office/2007/relationships/media" Target="/media/mediadata2.mp4" Id="rId2" /><Relationship Type="http://schemas.openxmlformats.org/officeDocument/2006/relationships/image" Target="/ppt/media/image21.png" Id="rId5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2.png" Id="rId2" /><Relationship Type="http://schemas.openxmlformats.org/officeDocument/2006/relationships/image" Target="/ppt/media/image23.png" Id="rId3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4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5.png" Id="rId4" /><Relationship Type="http://schemas.openxmlformats.org/officeDocument/2006/relationships/video" Target="/media/mediadata3.mp4" Id="rId3" /><Relationship Type="http://schemas.microsoft.com/office/2007/relationships/media" Target="/media/mediadata3.mp4" Id="rId2" /><Relationship Type="http://schemas.openxmlformats.org/officeDocument/2006/relationships/image" Target="/ppt/media/image26.png" Id="rId5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4.png" Id="rId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5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6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7.png" Id="rId2" /><Relationship Type="http://schemas.openxmlformats.org/officeDocument/2006/relationships/image" Target="/ppt/media/image8.png" Id="rId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9.png" Id="rId2" /><Relationship Type="http://schemas.openxmlformats.org/officeDocument/2006/relationships/image" Target="/ppt/media/image10.png" Id="rId3" /><Relationship Type="http://schemas.openxmlformats.org/officeDocument/2006/relationships/image" Target="/ppt/media/image11.png" Id="rId4" /><Relationship Type="http://schemas.openxmlformats.org/officeDocument/2006/relationships/image" Target="/ppt/media/image12.png" Id="r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3.png" Id="rId2" /><Relationship Type="http://schemas.openxmlformats.org/officeDocument/2006/relationships/image" Target="/ppt/media/image14.pn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5.png" Id="rId2" /><Relationship Type="http://schemas.openxmlformats.org/officeDocument/2006/relationships/image" Target="/ppt/media/image16.png" Id="rId3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55881" y="1814579"/>
            <a:ext cx="10096500" cy="2293430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4800" b="1" i="0" dirty="0">
                <a:solidFill>
                  <a:srgbClr val="192626">
                    <a:alpha val="100000"/>
                  </a:srgbClr>
                </a:solidFill>
                <a:latin typeface="Arial"/>
                <a:ea typeface="Arial"/>
              </a:rPr>
              <a:t>解密气温变化，我是天气预报员</a:t>
            </a:r>
          </a:p>
          <a:p>
            <a:pPr marL="0" algn="ctr"/>
            <a:r>
              <a:rPr lang="zh-CN" altLang="en-US" sz="4800" b="1" i="0" dirty="0">
                <a:solidFill>
                  <a:srgbClr val="192626">
                    <a:alpha val="100000"/>
                  </a:srgbClr>
                </a:solidFill>
                <a:latin typeface="Arial"/>
                <a:ea typeface="Arial"/>
              </a:rPr>
              <a:t/>
            </a:r>
          </a:p>
          <a:p>
            <a:pPr marL="0" algn="ctr"/>
            <a:r>
              <a:rPr lang="zh-CN" altLang="en-US" sz="4800" b="1" i="0" dirty="0">
                <a:solidFill>
                  <a:srgbClr val="192626">
                    <a:alpha val="100000"/>
                  </a:srgbClr>
                </a:solidFill>
                <a:latin typeface="Arial"/>
                <a:ea typeface="Arial"/>
              </a:rPr>
              <a:t>--根据规律进行预测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31514" y="163763"/>
            <a:ext cx="7048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通过同学们的综合对比、分析我们发现：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97284" y="1099014"/>
            <a:ext cx="9344025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①立夏后气温整体呈现波动上升的趋势，中后期易现高温；最高气温整体攀升；最低气温稳步回升。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597570" y="2245614"/>
            <a:ext cx="9934575" cy="13746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②近十日常州最高气温呈现 “上升 — 下降 — 回升” 趋势。最低气温先升后降再波动后续几日在较低区间内小幅波动。二者后期均呈现出稳步上升趋势</a:t>
            </a:r>
          </a:p>
        </p:txBody>
      </p:sp>
      <p:sp>
        <p:nvSpPr>
          <p:cNvPr id="5" name="文本4"/>
          <p:cNvSpPr txBox="1"/>
          <p:nvPr/>
        </p:nvSpPr>
        <p:spPr>
          <a:xfrm>
            <a:off x="531495" y="3759327"/>
            <a:ext cx="11191875" cy="13746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预测：立夏后，气温逐渐______，根据前十日气温的数据，后十日最低气温可能在_____--______，区间波动，最高气温可能在_____--_____区间波动。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3017490"/>
            <a:ext cx="12192000" cy="3840510"/>
          </a:xfrm>
          <a:custGeom>
            <a:avLst/>
            <a:gdLst>
              <a:gd name="connsiteX0" fmla="*/ 115215 w 12192000"/>
              <a:gd name="connsiteY0" fmla="*/ 0 h 3840510"/>
              <a:gd name="connsiteX1" fmla="*/ 12076785 w 12192000"/>
              <a:gd name="connsiteY1" fmla="*/ 0 h 3840510"/>
              <a:gd name="connsiteX2" fmla="*/ 12140416 w 12192000"/>
              <a:gd name="connsiteY2" fmla="*/ 0 h 3840510"/>
              <a:gd name="connsiteX3" fmla="*/ 12192000 w 12192000"/>
              <a:gd name="connsiteY3" fmla="*/ 3725294 h 3840510"/>
              <a:gd name="connsiteX4" fmla="*/ 12191999 w 12192000"/>
              <a:gd name="connsiteY4" fmla="*/ 3788926 h 3840510"/>
              <a:gd name="connsiteX5" fmla="*/ 115215 w 12192000"/>
              <a:gd name="connsiteY5" fmla="*/ 3840510 h 3840510"/>
              <a:gd name="connsiteX6" fmla="*/ 84658 w 12192000"/>
              <a:gd name="connsiteY6" fmla="*/ 3840510 h 3840510"/>
              <a:gd name="connsiteX7" fmla="*/ 12139 w 12192000"/>
              <a:gd name="connsiteY7" fmla="*/ 3785157 h 3840510"/>
              <a:gd name="connsiteX8" fmla="*/ 0 w 12192000"/>
              <a:gd name="connsiteY8" fmla="*/ 115215 h 3840510"/>
              <a:gd name="connsiteX9" fmla="*/ 0 w 12192000"/>
              <a:gd name="connsiteY9" fmla="*/ 51584 h 384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840510">
                <a:moveTo>
                  <a:pt x="115215" y="0"/>
                </a:moveTo>
                <a:lnTo>
                  <a:pt x="12076785" y="0"/>
                </a:lnTo>
                <a:cubicBezTo>
                  <a:pt x="12140416" y="0"/>
                  <a:pt x="12191999" y="51584"/>
                  <a:pt x="12192000" y="115215"/>
                </a:cubicBezTo>
                <a:lnTo>
                  <a:pt x="12192000" y="3725294"/>
                </a:lnTo>
                <a:cubicBezTo>
                  <a:pt x="12191999" y="3788926"/>
                  <a:pt x="12140416" y="3840510"/>
                  <a:pt x="12076785" y="3840510"/>
                </a:cubicBezTo>
                <a:lnTo>
                  <a:pt x="115215" y="3840510"/>
                </a:lnTo>
                <a:cubicBezTo>
                  <a:pt x="84658" y="3840510"/>
                  <a:pt x="55353" y="3828371"/>
                  <a:pt x="33746" y="3806764"/>
                </a:cubicBezTo>
                <a:cubicBezTo>
                  <a:pt x="12139" y="3785157"/>
                  <a:pt x="0" y="3755852"/>
                  <a:pt x="0" y="3725294"/>
                </a:cubicBezTo>
                <a:lnTo>
                  <a:pt x="0" y="115215"/>
                </a:lnTo>
                <a:cubicBezTo>
                  <a:pt x="0" y="51584"/>
                  <a:pt x="51584" y="0"/>
                  <a:pt x="115215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857250" y="3523283"/>
            <a:ext cx="10477500" cy="1071562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4500" b="1" i="0" dirty="0">
                <a:solidFill>
                  <a:srgbClr val="7FA91F">
                    <a:alpha val="100000"/>
                  </a:srgbClr>
                </a:solidFill>
                <a:latin typeface="Arial"/>
                <a:ea typeface="Arial"/>
              </a:rPr>
              <a:t>03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857250" y="4690095"/>
            <a:ext cx="10477500" cy="1071562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4500" b="1" i="0" dirty="0">
                <a:solidFill>
                  <a:srgbClr val="192626">
                    <a:alpha val="100000"/>
                  </a:srgbClr>
                </a:solidFill>
                <a:latin typeface="Arial"/>
                <a:ea typeface="Arial"/>
              </a:rPr>
              <a:t>衣物穿搭新方案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0011" y="708403"/>
            <a:ext cx="12001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任务三：根据找到的规律，为小智本周末出行的穿衣提出自己的建议。</a:t>
            </a:r>
          </a:p>
        </p:txBody>
      </p:sp>
      <p:graphicFrame>
        <p:nvGraphicFramePr>
          <p:cNvPr id="3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2321890" y="2808837"/>
          <a:ext cx="7143750" cy="165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875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590550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日期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穿衣推荐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3400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周六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3400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周日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981863" y="337404"/>
            <a:ext cx="4632698" cy="2473834"/>
          </a:xfrm>
          <a:custGeom>
            <a:avLst/>
            <a:gdLst>
              <a:gd name="connsiteX0" fmla="*/ 2316349 w 4632698"/>
              <a:gd name="connsiteY0" fmla="*/ 0 h 2473834"/>
              <a:gd name="connsiteX1" fmla="*/ 3595633 w 4632698"/>
              <a:gd name="connsiteY1" fmla="*/ 0 h 2473834"/>
              <a:gd name="connsiteX2" fmla="*/ 4632697 w 4632698"/>
              <a:gd name="connsiteY2" fmla="*/ 1920048 h 2473834"/>
              <a:gd name="connsiteX3" fmla="*/ 2076483 w 4632698"/>
              <a:gd name="connsiteY3" fmla="*/ 2473834 h 2473834"/>
              <a:gd name="connsiteX4" fmla="*/ 1497941 w 4632698"/>
              <a:gd name="connsiteY4" fmla="*/ 2392896 h 2473834"/>
              <a:gd name="connsiteX5" fmla="*/ 463270 w 4632698"/>
              <a:gd name="connsiteY5" fmla="*/ 2795433 h 2473834"/>
              <a:gd name="connsiteX6" fmla="*/ 831307 w 4632698"/>
              <a:gd name="connsiteY6" fmla="*/ 2186003 h 2473834"/>
              <a:gd name="connsiteX7" fmla="*/ 758888 w 4632698"/>
              <a:gd name="connsiteY7" fmla="*/ 2152506 h 2473834"/>
              <a:gd name="connsiteX8" fmla="*/ 292687 w 4632698"/>
              <a:gd name="connsiteY8" fmla="*/ 1926239 h 2473834"/>
              <a:gd name="connsiteX9" fmla="*/ 0 w 4632698"/>
              <a:gd name="connsiteY9" fmla="*/ 553787 h 247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32697" h="2795433">
                <a:moveTo>
                  <a:pt x="2316349" y="0"/>
                </a:moveTo>
                <a:cubicBezTo>
                  <a:pt x="3595633" y="0"/>
                  <a:pt x="4632697" y="553787"/>
                  <a:pt x="4632697" y="1236917"/>
                </a:cubicBezTo>
                <a:cubicBezTo>
                  <a:pt x="4632697" y="1920048"/>
                  <a:pt x="3595633" y="2473834"/>
                  <a:pt x="2316349" y="2473834"/>
                </a:cubicBezTo>
                <a:cubicBezTo>
                  <a:pt x="2076483" y="2473834"/>
                  <a:pt x="1845133" y="2454365"/>
                  <a:pt x="1627537" y="2418225"/>
                </a:cubicBezTo>
                <a:lnTo>
                  <a:pt x="1497941" y="2392896"/>
                </a:lnTo>
                <a:lnTo>
                  <a:pt x="463270" y="2795433"/>
                </a:lnTo>
                <a:lnTo>
                  <a:pt x="831307" y="2186003"/>
                </a:lnTo>
                <a:lnTo>
                  <a:pt x="758888" y="2152506"/>
                </a:lnTo>
                <a:cubicBezTo>
                  <a:pt x="292687" y="1926239"/>
                  <a:pt x="0" y="1599830"/>
                  <a:pt x="0" y="1236917"/>
                </a:cubicBezTo>
                <a:cubicBezTo>
                  <a:pt x="0" y="553787"/>
                  <a:pt x="1037065" y="0"/>
                  <a:pt x="2316349" y="0"/>
                </a:cubicBezTo>
                <a:close/>
              </a:path>
            </a:pathLst>
          </a:custGeom>
          <a:solidFill>
            <a:srgbClr val="166EE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7529093" y="849678"/>
            <a:ext cx="4210050" cy="176936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谢谢同学们，有了大家的帮助，我知道了后面几天应该准备什么样的衣服了。</a:t>
            </a:r>
          </a:p>
        </p:txBody>
      </p:sp>
      <p:pic>
        <p:nvPicPr>
          <p:cNvPr id="4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" y="944661"/>
            <a:ext cx="6805612" cy="51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48088" r="0" b="11468"/>
          <a:stretch>
            <a:fillRect/>
          </a:stretch>
        </p:blipFill>
        <p:spPr>
          <a:xfrm>
            <a:off x="681447" y="2840422"/>
            <a:ext cx="11511210" cy="206527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75596" y="229381"/>
            <a:ext cx="3238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根据规律进行预测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512597" y="1758401"/>
            <a:ext cx="1714500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气温变化</a:t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引起感冒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2534498" y="1758315"/>
            <a:ext cx="2533650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提供不同时期的气温数据</a:t>
            </a:r>
          </a:p>
        </p:txBody>
      </p:sp>
      <p:sp>
        <p:nvSpPr>
          <p:cNvPr id="6" name="文本4"/>
          <p:cNvSpPr txBox="1"/>
          <p:nvPr/>
        </p:nvSpPr>
        <p:spPr>
          <a:xfrm>
            <a:off x="5122726" y="1881340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寻找规律</a:t>
            </a:r>
          </a:p>
        </p:txBody>
      </p:sp>
      <p:sp>
        <p:nvSpPr>
          <p:cNvPr id="7" name="文本5"/>
          <p:cNvSpPr txBox="1"/>
          <p:nvPr/>
        </p:nvSpPr>
        <p:spPr>
          <a:xfrm>
            <a:off x="7350528" y="1881349"/>
            <a:ext cx="2476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做出合理预测</a:t>
            </a:r>
          </a:p>
        </p:txBody>
      </p:sp>
      <p:sp>
        <p:nvSpPr>
          <p:cNvPr id="8" name="文本6"/>
          <p:cNvSpPr txBox="1"/>
          <p:nvPr/>
        </p:nvSpPr>
        <p:spPr>
          <a:xfrm>
            <a:off x="10133895" y="1683734"/>
            <a:ext cx="1866900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为穿衣</a:t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提供建议</a:t>
            </a:r>
          </a:p>
        </p:txBody>
      </p:sp>
      <p:sp>
        <p:nvSpPr>
          <p:cNvPr id="9" name="文本7"/>
          <p:cNvSpPr txBox="1"/>
          <p:nvPr/>
        </p:nvSpPr>
        <p:spPr>
          <a:xfrm>
            <a:off x="536696" y="4652105"/>
            <a:ext cx="10887075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人们往往把生活中的某些现象和问题抽象为一种模型，并根据这个模型进行预测。</a:t>
            </a:r>
          </a:p>
        </p:txBody>
      </p:sp>
      <p:sp>
        <p:nvSpPr>
          <p:cNvPr id="10" name="形状1"/>
          <p:cNvSpPr txBox="1"/>
          <p:nvPr/>
        </p:nvSpPr>
        <p:spPr>
          <a:xfrm>
            <a:off x="5308573" y="3923731"/>
            <a:ext cx="1266446" cy="354342"/>
          </a:xfrm>
          <a:prstGeom prst="rect"/>
          <a:solidFill>
            <a:srgbClr val="FFD3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44249" y="2252110"/>
            <a:ext cx="10410825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在生活中还有很多通过收集数据、分析数据总结规律，并根据规律进行预测的事例，比如：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4026284" y="3232242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可变车道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4026560" y="3817849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植物生长</a:t>
            </a:r>
          </a:p>
        </p:txBody>
      </p:sp>
      <p:sp>
        <p:nvSpPr>
          <p:cNvPr id="5" name="文本4"/>
          <p:cNvSpPr txBox="1"/>
          <p:nvPr/>
        </p:nvSpPr>
        <p:spPr>
          <a:xfrm>
            <a:off x="4025856" y="4402341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城市交通</a:t>
            </a:r>
          </a:p>
        </p:txBody>
      </p:sp>
      <p:sp>
        <p:nvSpPr>
          <p:cNvPr id="6" name="文本5"/>
          <p:cNvSpPr txBox="1"/>
          <p:nvPr/>
        </p:nvSpPr>
        <p:spPr>
          <a:xfrm>
            <a:off x="4025598" y="5584993"/>
            <a:ext cx="2476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······</a:t>
            </a:r>
          </a:p>
        </p:txBody>
      </p:sp>
      <p:sp>
        <p:nvSpPr>
          <p:cNvPr id="7" name="文本6"/>
          <p:cNvSpPr txBox="1"/>
          <p:nvPr/>
        </p:nvSpPr>
        <p:spPr>
          <a:xfrm>
            <a:off x="620373" y="436969"/>
            <a:ext cx="10258425" cy="13746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我们刚才完成气温预测的过程就是简易的天气预报形成过程，但是向预测更加精准的天气情况需要收集更多的相关数据，如空气湿度、风向风力等。</a:t>
            </a:r>
          </a:p>
        </p:txBody>
      </p:sp>
      <p:sp>
        <p:nvSpPr>
          <p:cNvPr id="8" name="文本7"/>
          <p:cNvSpPr txBox="1"/>
          <p:nvPr/>
        </p:nvSpPr>
        <p:spPr>
          <a:xfrm>
            <a:off x="4025551" y="4987338"/>
            <a:ext cx="414147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外卖/快递预计送达时间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24416" y="247050"/>
            <a:ext cx="5242560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随着科技的发展，数据处理、模型建立也可以由AI完成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8582482" y="444370"/>
            <a:ext cx="322326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例如：AI城市规划</a:t>
            </a:r>
          </a:p>
        </p:txBody>
      </p:sp>
      <p:pic>
        <p:nvPicPr>
          <p:cNvPr id="4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542" y="1190977"/>
            <a:ext cx="10075602" cy="56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3017490"/>
            <a:ext cx="12192000" cy="3840510"/>
          </a:xfrm>
          <a:custGeom>
            <a:avLst/>
            <a:gdLst>
              <a:gd name="connsiteX0" fmla="*/ 115215 w 12192000"/>
              <a:gd name="connsiteY0" fmla="*/ 0 h 3840510"/>
              <a:gd name="connsiteX1" fmla="*/ 12076785 w 12192000"/>
              <a:gd name="connsiteY1" fmla="*/ 0 h 3840510"/>
              <a:gd name="connsiteX2" fmla="*/ 12140416 w 12192000"/>
              <a:gd name="connsiteY2" fmla="*/ 0 h 3840510"/>
              <a:gd name="connsiteX3" fmla="*/ 12192000 w 12192000"/>
              <a:gd name="connsiteY3" fmla="*/ 3725294 h 3840510"/>
              <a:gd name="connsiteX4" fmla="*/ 12191999 w 12192000"/>
              <a:gd name="connsiteY4" fmla="*/ 3788926 h 3840510"/>
              <a:gd name="connsiteX5" fmla="*/ 115215 w 12192000"/>
              <a:gd name="connsiteY5" fmla="*/ 3840510 h 3840510"/>
              <a:gd name="connsiteX6" fmla="*/ 84658 w 12192000"/>
              <a:gd name="connsiteY6" fmla="*/ 3840510 h 3840510"/>
              <a:gd name="connsiteX7" fmla="*/ 12139 w 12192000"/>
              <a:gd name="connsiteY7" fmla="*/ 3785157 h 3840510"/>
              <a:gd name="connsiteX8" fmla="*/ 0 w 12192000"/>
              <a:gd name="connsiteY8" fmla="*/ 115215 h 3840510"/>
              <a:gd name="connsiteX9" fmla="*/ 0 w 12192000"/>
              <a:gd name="connsiteY9" fmla="*/ 51584 h 384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840510">
                <a:moveTo>
                  <a:pt x="115215" y="0"/>
                </a:moveTo>
                <a:lnTo>
                  <a:pt x="12076785" y="0"/>
                </a:lnTo>
                <a:cubicBezTo>
                  <a:pt x="12140416" y="0"/>
                  <a:pt x="12191999" y="51584"/>
                  <a:pt x="12192000" y="115215"/>
                </a:cubicBezTo>
                <a:lnTo>
                  <a:pt x="12192000" y="3725294"/>
                </a:lnTo>
                <a:cubicBezTo>
                  <a:pt x="12191999" y="3788926"/>
                  <a:pt x="12140416" y="3840510"/>
                  <a:pt x="12076785" y="3840510"/>
                </a:cubicBezTo>
                <a:lnTo>
                  <a:pt x="115215" y="3840510"/>
                </a:lnTo>
                <a:cubicBezTo>
                  <a:pt x="84658" y="3840510"/>
                  <a:pt x="55353" y="3828371"/>
                  <a:pt x="33746" y="3806764"/>
                </a:cubicBezTo>
                <a:cubicBezTo>
                  <a:pt x="12139" y="3785157"/>
                  <a:pt x="0" y="3755852"/>
                  <a:pt x="0" y="3725294"/>
                </a:cubicBezTo>
                <a:lnTo>
                  <a:pt x="0" y="115215"/>
                </a:lnTo>
                <a:cubicBezTo>
                  <a:pt x="0" y="51584"/>
                  <a:pt x="51584" y="0"/>
                  <a:pt x="115215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857250" y="3523283"/>
            <a:ext cx="10477500" cy="1071562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4500" b="1" i="0" dirty="0">
                <a:solidFill>
                  <a:srgbClr val="7FA91F">
                    <a:alpha val="100000"/>
                  </a:srgbClr>
                </a:solidFill>
                <a:latin typeface="Arial"/>
                <a:ea typeface="Arial"/>
              </a:rPr>
              <a:t>01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857250" y="4690095"/>
            <a:ext cx="10477500" cy="1071562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4500" b="1" i="0" dirty="0">
                <a:solidFill>
                  <a:srgbClr val="192626">
                    <a:alpha val="100000"/>
                  </a:srgbClr>
                </a:solidFill>
                <a:latin typeface="Arial"/>
                <a:ea typeface="Arial"/>
              </a:rPr>
              <a:t>探索气温变化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857250" y="5856908"/>
            <a:ext cx="10477500" cy="590550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2100" b="0" i="0" dirty="0">
                <a:solidFill>
                  <a:srgbClr val="626773">
                    <a:alpha val="100000"/>
                  </a:srgbClr>
                </a:solidFill>
                <a:latin typeface="Arial"/>
                <a:ea typeface="Arial"/>
              </a:rPr>
              <a:t>开启数据收集与意识培养之旅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205804" y="406556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发现问题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44637" y="2499800"/>
            <a:ext cx="3619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小智的困扰是什么？</a:t>
            </a:r>
          </a:p>
        </p:txBody>
      </p:sp>
      <p:pic>
        <p:nvPicPr>
          <p:cNvPr id="4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2916" y="1414832"/>
            <a:ext cx="6769103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574273" y="905256"/>
            <a:ext cx="6667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想一想：预测气温可能需要哪些数据？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955444" y="2827896"/>
            <a:ext cx="4762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当下节气、近日气温···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857250" y="857250"/>
            <a:ext cx="10477500" cy="5143500"/>
          </a:xfrm>
          <a:custGeom>
            <a:avLst/>
            <a:gdLst>
              <a:gd name="connsiteX0" fmla="*/ 205740 w 10477500"/>
              <a:gd name="connsiteY0" fmla="*/ 0 h 5143500"/>
              <a:gd name="connsiteX1" fmla="*/ 10271760 w 10477500"/>
              <a:gd name="connsiteY1" fmla="*/ 0 h 5143500"/>
              <a:gd name="connsiteX2" fmla="*/ 10385386 w 10477500"/>
              <a:gd name="connsiteY2" fmla="*/ 0 h 5143500"/>
              <a:gd name="connsiteX3" fmla="*/ 10477500 w 10477500"/>
              <a:gd name="connsiteY3" fmla="*/ 4937760 h 5143500"/>
              <a:gd name="connsiteX4" fmla="*/ 10477499 w 10477500"/>
              <a:gd name="connsiteY4" fmla="*/ 5051388 h 5143500"/>
              <a:gd name="connsiteX5" fmla="*/ 205740 w 10477500"/>
              <a:gd name="connsiteY5" fmla="*/ 5143500 h 5143500"/>
              <a:gd name="connsiteX6" fmla="*/ 92113 w 10477500"/>
              <a:gd name="connsiteY6" fmla="*/ 5143500 h 5143500"/>
              <a:gd name="connsiteX7" fmla="*/ 0 w 10477500"/>
              <a:gd name="connsiteY7" fmla="*/ 205740 h 5143500"/>
              <a:gd name="connsiteX8" fmla="*/ 0 w 10477500"/>
              <a:gd name="connsiteY8" fmla="*/ 9211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0" h="5143500">
                <a:moveTo>
                  <a:pt x="205740" y="0"/>
                </a:moveTo>
                <a:lnTo>
                  <a:pt x="10271760" y="0"/>
                </a:lnTo>
                <a:cubicBezTo>
                  <a:pt x="10385386" y="0"/>
                  <a:pt x="10477499" y="92113"/>
                  <a:pt x="10477500" y="205740"/>
                </a:cubicBezTo>
                <a:lnTo>
                  <a:pt x="10477500" y="4937760"/>
                </a:lnTo>
                <a:cubicBezTo>
                  <a:pt x="10477499" y="5051388"/>
                  <a:pt x="10385386" y="5143500"/>
                  <a:pt x="10271760" y="5143500"/>
                </a:cubicBezTo>
                <a:lnTo>
                  <a:pt x="205740" y="5143500"/>
                </a:lnTo>
                <a:cubicBezTo>
                  <a:pt x="92113" y="5143500"/>
                  <a:pt x="0" y="5051388"/>
                  <a:pt x="0" y="4937760"/>
                </a:cubicBezTo>
                <a:lnTo>
                  <a:pt x="0" y="205740"/>
                </a:lnTo>
                <a:cubicBezTo>
                  <a:pt x="0" y="92113"/>
                  <a:pt x="92113" y="0"/>
                  <a:pt x="205740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 w="19050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650950" y="2597944"/>
            <a:ext cx="8890099" cy="1071562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4500" b="1" i="0" dirty="0">
                <a:solidFill>
                  <a:srgbClr val="7FA91F">
                    <a:alpha val="100000"/>
                  </a:srgbClr>
                </a:solidFill>
                <a:latin typeface="Arial"/>
                <a:ea typeface="Arial"/>
              </a:rPr>
              <a:t>02 </a:t>
            </a:r>
            <a:r>
              <a:rPr lang="zh-CN" altLang="en-US" sz="4500" b="0" i="0" dirty="0">
                <a:solidFill>
                  <a:srgbClr val="192626">
                    <a:alpha val="100000"/>
                  </a:srgbClr>
                </a:solidFill>
                <a:latin typeface="Arial"/>
                <a:ea typeface="Arial"/>
              </a:rPr>
              <a:t>神奇图表，揭秘气温变化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1650950" y="3764756"/>
            <a:ext cx="8890099" cy="590550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2100" b="0" i="0" dirty="0">
                <a:solidFill>
                  <a:srgbClr val="626773">
                    <a:alpha val="100000"/>
                  </a:srgbClr>
                </a:solidFill>
                <a:latin typeface="Arial"/>
                <a:ea typeface="Arial"/>
              </a:rPr>
              <a:t>用图表探寻气温变化的奥秘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16541" y="160239"/>
            <a:ext cx="10096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气象站为大家提供了常州市近三年来立夏后十日的气温数据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888374" y="1858499"/>
            <a:ext cx="4916691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如何才能更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直观的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看出不同时期的气温的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变化情况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呢？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16" y="837648"/>
            <a:ext cx="3977440" cy="583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4274" y="-305"/>
            <a:ext cx="11259741" cy="16990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任务一：将“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常州市近三年来立夏后十日的气温数据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”分别制作成折线统计图,完成后，仔细观察，你能发现什么规律吗？</a:t>
            </a:r>
          </a:p>
          <a:p>
            <a:pPr marL="0" algn="l"/>
          </a:p>
        </p:txBody>
      </p:sp>
      <p:sp>
        <p:nvSpPr>
          <p:cNvPr id="3" name="文本2"/>
          <p:cNvSpPr txBox="1"/>
          <p:nvPr/>
        </p:nvSpPr>
        <p:spPr>
          <a:xfrm>
            <a:off x="5360432" y="4000081"/>
            <a:ext cx="6329953" cy="13746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规律一：立夏后气温整体呈现波动上升的趋势，中后期易现高温；最高气温整体攀升；最低气温稳步回升。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9" y="1194140"/>
            <a:ext cx="5012055" cy="2714625"/>
          </a:xfrm>
          <a:prstGeom prst="rect">
            <a:avLst/>
          </a:prstGeom>
        </p:spPr>
      </p:pic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5" y="4000319"/>
            <a:ext cx="5058651" cy="2781119"/>
          </a:xfrm>
          <a:prstGeom prst="rect">
            <a:avLst/>
          </a:prstGeom>
        </p:spPr>
      </p:pic>
      <p:pic>
        <p:nvPicPr>
          <p:cNvPr id="6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70" y="1160593"/>
            <a:ext cx="4906537" cy="27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</p:bldLst>
  </p:timing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28095" y="623098"/>
            <a:ext cx="8572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气象站继续为我们提供了近十日的常州的气温数据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328498" y="4592650"/>
            <a:ext cx="11444878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请同学们用合适的形式呈现出来，让以上表格中气温变化更直观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962" y="1660941"/>
            <a:ext cx="4947047" cy="26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00297" y="87468"/>
            <a:ext cx="10791825" cy="979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任务二：将近十日内常州的气温数据制作成折线图，仔细观察你能发现那些规律吗？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72" y="4527556"/>
            <a:ext cx="12192000" cy="13746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规律二：近十日常州最高气温呈现 “上升 — 下降 — 回升” 趋势。最低气温先升后降再波动后续几日在较低区间内小幅波动。二者后期均呈现出稳步上升趋势。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45" y="1066838"/>
            <a:ext cx="5915025" cy="346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seewo用户_2475</dc:creator>
  <dc:title>根据规律进行预测——气温变化</dc:title>
  <revision>1</revision>
  <dcterms:created xsi:type="dcterms:W3CDTF">2025-05-09T05:59:21.2131125Z</dcterms:created>
  <dcterms:modified xsi:type="dcterms:W3CDTF">2025-05-09T05:59:21.2131172Z</dcterms:modified>
  <lastModifiedBy>seewo用户_2475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5.2.4.8772</vt:lpwstr>
  </op:property>
  <op:property fmtid="{D5CDD505-2E9C-101B-9397-08002B2CF9AE}" pid="4" name="EasiNoteCoursewareInfo">
    <vt:lpwstr>dbd6511f-8cc5-48e9-8b76-7ac5c89c1237:192</vt:lpwstr>
  </op:property>
  <op:property fmtid="{D5CDD505-2E9C-101B-9397-08002B2CF9AE}" pid="5" name="EasiNoteDocumentName">
    <vt:lpwstr>根据规律进行预测——气温变化</vt:lpwstr>
  </op:property>
  <op:property fmtid="{D5CDD505-2E9C-101B-9397-08002B2CF9AE}" pid="6" name="EasiNoteAuthor">
    <vt:lpwstr>07346d161c15496fa10c8b63aef5c198</vt:lpwstr>
  </op:property>
  <op:property fmtid="{D5CDD505-2E9C-101B-9397-08002B2CF9AE}" pid="7" name="EasiNoteUpstreamCoursewareInfo_0">
    <vt:lpwstr>dbd6511f-8cc5-48e9-8b76-7ac5c89c1237</vt:lpwstr>
  </op:property>
</op:Properties>
</file>