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302" r:id="rId3"/>
    <p:sldId id="306" r:id="rId4"/>
    <p:sldId id="329" r:id="rId5"/>
    <p:sldId id="330" r:id="rId7"/>
    <p:sldId id="342" r:id="rId8"/>
    <p:sldId id="333" r:id="rId9"/>
    <p:sldId id="281" r:id="rId10"/>
    <p:sldId id="283" r:id="rId11"/>
    <p:sldId id="284" r:id="rId12"/>
    <p:sldId id="352" r:id="rId13"/>
    <p:sldId id="287" r:id="rId14"/>
    <p:sldId id="286" r:id="rId15"/>
    <p:sldId id="336" r:id="rId16"/>
    <p:sldId id="357" r:id="rId17"/>
    <p:sldId id="311" r:id="rId18"/>
  </p:sldIdLst>
  <p:sldSz cx="9144000" cy="5143500" type="screen16x9"/>
  <p:notesSz cx="6858000" cy="9144000"/>
  <p:embeddedFontLst>
    <p:embeddedFont>
      <p:font typeface="微软雅黑" panose="020B0503020204020204" pitchFamily="34" charset="-122"/>
      <p:regular r:id="rId22"/>
    </p:embeddedFont>
    <p:embeddedFont>
      <p:font typeface="Haettenschweiler" panose="020B0706040902060204" pitchFamily="34" charset="0"/>
      <p:regular r:id="rId23"/>
    </p:embeddedFont>
    <p:embeddedFont>
      <p:font typeface="Calibri" panose="020F0502020204030204" charset="0"/>
      <p:regular r:id="rId24"/>
      <p:bold r:id="rId25"/>
      <p:italic r:id="rId26"/>
      <p:boldItalic r:id="rId27"/>
    </p:embeddedFont>
    <p:embeddedFont>
      <p:font typeface="Calibri Light" panose="020F0302020204030204" charset="0"/>
      <p:regular r:id="rId28"/>
      <p:italic r:id="rId29"/>
    </p:embeddedFont>
    <p:embeddedFont>
      <p:font typeface="等线 Light" panose="02010600030101010101" charset="-122"/>
      <p:regular r:id="rId30"/>
    </p:embeddedFont>
    <p:embeddedFont>
      <p:font typeface="等线" panose="02010600030101010101" charset="-122"/>
      <p:regular r:id="rId31"/>
    </p:embeddedFont>
  </p:embeddedFontLst>
  <p:custDataLst>
    <p:tags r:id="rId3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4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CCFE"/>
    <a:srgbClr val="E1459E"/>
    <a:srgbClr val="25539F"/>
    <a:srgbClr val="5C8DD9"/>
    <a:srgbClr val="5C8CDB"/>
    <a:srgbClr val="6193DE"/>
    <a:srgbClr val="F357AB"/>
    <a:srgbClr val="018987"/>
    <a:srgbClr val="F7D68A"/>
    <a:srgbClr val="375D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D465E56-7C27-4AD4-A39E-48D4C33AB7D4}" styleName="{9f79f143-ae6f-4255-9c4c-a9e624403a97}">
    <a:band1H>
      <a:tcTxStyle>
        <a:fontRef idx="none">
          <a:prstClr val="black"/>
        </a:fontRef>
      </a:tcTxStyle>
      <a:tcStyle>
        <a:tcBdr>
          <a:top>
            <a:ln w="12700" cmpd="sng">
              <a:solidFill>
                <a:srgbClr val="CECECE"/>
              </a:solidFill>
            </a:ln>
          </a:top>
          <a:bottom>
            <a:ln w="12700" cmpd="sng">
              <a:solidFill>
                <a:srgbClr val="CECECE"/>
              </a:solidFill>
            </a:ln>
          </a:bottom>
        </a:tcBdr>
        <a:fill>
          <a:solidFill>
            <a:srgbClr val="EAEAEA"/>
          </a:solidFill>
        </a:fill>
      </a:tcStyle>
    </a:band1H>
    <a:band2H>
      <a:tcTxStyle>
        <a:fontRef idx="none">
          <a:prstClr val="black"/>
        </a:fontRef>
      </a:tcTxStyle>
      <a:tcStyle>
        <a:tcBdr>
          <a:top>
            <a:ln w="12700" cmpd="sng">
              <a:solidFill>
                <a:srgbClr val="CECECE"/>
              </a:solidFill>
            </a:ln>
          </a:top>
          <a:bottom>
            <a:ln w="12700" cmpd="sng">
              <a:solidFill>
                <a:srgbClr val="CECECE"/>
              </a:solidFill>
            </a:ln>
          </a:bottom>
        </a:tcBdr>
        <a:fill>
          <a:solidFill>
            <a:srgbClr val="FEFEFE"/>
          </a:solidFill>
        </a:fill>
      </a:tcStyle>
    </a:band2H>
    <a:firstRow>
      <a:tcTxStyle>
        <a:fontRef idx="none">
          <a:prstClr val="black"/>
        </a:fontRef>
      </a:tcTxStyle>
      <a:tcStyle>
        <a:tcBdr>
          <a:bottom>
            <a:ln w="38100" cmpd="sng">
              <a:solidFill>
                <a:srgbClr val="4684D3"/>
              </a:solidFill>
            </a:ln>
          </a:bottom>
        </a:tcBdr>
        <a:fill>
          <a:solidFill>
            <a:srgbClr val="B0CBED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66" d="100"/>
          <a:sy n="66" d="100"/>
        </p:scale>
        <p:origin x="-1650" y="-510"/>
      </p:cViewPr>
      <p:guideLst>
        <p:guide orient="horz" pos="154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gs" Target="tags/tag53.xml"/><Relationship Id="rId31" Type="http://schemas.openxmlformats.org/officeDocument/2006/relationships/font" Target="fonts/font10.fntdata"/><Relationship Id="rId30" Type="http://schemas.openxmlformats.org/officeDocument/2006/relationships/font" Target="fonts/font9.fntdata"/><Relationship Id="rId3" Type="http://schemas.openxmlformats.org/officeDocument/2006/relationships/slide" Target="slides/slide1.xml"/><Relationship Id="rId29" Type="http://schemas.openxmlformats.org/officeDocument/2006/relationships/font" Target="fonts/font8.fntdata"/><Relationship Id="rId28" Type="http://schemas.openxmlformats.org/officeDocument/2006/relationships/font" Target="fonts/font7.fntdata"/><Relationship Id="rId27" Type="http://schemas.openxmlformats.org/officeDocument/2006/relationships/font" Target="fonts/font6.fntdata"/><Relationship Id="rId26" Type="http://schemas.openxmlformats.org/officeDocument/2006/relationships/font" Target="fonts/font5.fntdata"/><Relationship Id="rId25" Type="http://schemas.openxmlformats.org/officeDocument/2006/relationships/font" Target="fonts/font4.fntdata"/><Relationship Id="rId24" Type="http://schemas.openxmlformats.org/officeDocument/2006/relationships/font" Target="fonts/font3.fntdata"/><Relationship Id="rId23" Type="http://schemas.openxmlformats.org/officeDocument/2006/relationships/font" Target="fonts/font2.fntdata"/><Relationship Id="rId22" Type="http://schemas.openxmlformats.org/officeDocument/2006/relationships/font" Target="fonts/font1.fntdata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CA8133-3F33-4670-9F5F-1EDDAE60BB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775A4-DBCA-43D6-BDA5-B5DAC751E2D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42BBC-1C3A-4FB4-B469-39CAE4BFAE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2095A-155F-4828-88E3-4DF16DB392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42BBC-1C3A-4FB4-B469-39CAE4BFAE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2095A-155F-4828-88E3-4DF16DB392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42BBC-1C3A-4FB4-B469-39CAE4BFAE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2095A-155F-4828-88E3-4DF16DB392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 rot="10800000">
            <a:off x="6329" y="0"/>
            <a:ext cx="9137671" cy="5143500"/>
          </a:xfrm>
          <a:prstGeom prst="rect">
            <a:avLst/>
          </a:prstGeom>
          <a:gradFill>
            <a:gsLst>
              <a:gs pos="21000">
                <a:srgbClr val="B142F6"/>
              </a:gs>
              <a:gs pos="96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>
          <a:xfrm>
            <a:off x="2277003" y="619071"/>
            <a:ext cx="635771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 userDrawn="1"/>
        </p:nvSpPr>
        <p:spPr>
          <a:xfrm>
            <a:off x="7720315" y="207387"/>
            <a:ext cx="1027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smtClean="0">
                <a:solidFill>
                  <a:schemeClr val="bg1">
                    <a:lumMod val="50000"/>
                  </a:schemeClr>
                </a:solidFill>
              </a:rPr>
              <a:t>PART 01</a:t>
            </a:r>
            <a:endParaRPr lang="zh-CN" altLang="en-US" sz="2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矩形 6"/>
          <p:cNvSpPr/>
          <p:nvPr userDrawn="1"/>
        </p:nvSpPr>
        <p:spPr>
          <a:xfrm>
            <a:off x="144781" y="138068"/>
            <a:ext cx="2352948" cy="492578"/>
          </a:xfrm>
          <a:custGeom>
            <a:avLst/>
            <a:gdLst>
              <a:gd name="connsiteX0" fmla="*/ 0 w 2352948"/>
              <a:gd name="connsiteY0" fmla="*/ 2721 h 492578"/>
              <a:gd name="connsiteX1" fmla="*/ 2352948 w 2352948"/>
              <a:gd name="connsiteY1" fmla="*/ 0 h 492578"/>
              <a:gd name="connsiteX2" fmla="*/ 2155372 w 2352948"/>
              <a:gd name="connsiteY2" fmla="*/ 492578 h 492578"/>
              <a:gd name="connsiteX3" fmla="*/ 0 w 2352948"/>
              <a:gd name="connsiteY3" fmla="*/ 492578 h 492578"/>
              <a:gd name="connsiteX4" fmla="*/ 0 w 2352948"/>
              <a:gd name="connsiteY4" fmla="*/ 2721 h 492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2948" h="492578">
                <a:moveTo>
                  <a:pt x="0" y="2721"/>
                </a:moveTo>
                <a:lnTo>
                  <a:pt x="2352948" y="0"/>
                </a:lnTo>
                <a:lnTo>
                  <a:pt x="2155372" y="492578"/>
                </a:lnTo>
                <a:lnTo>
                  <a:pt x="0" y="492578"/>
                </a:lnTo>
                <a:lnTo>
                  <a:pt x="0" y="272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6"/>
          <p:cNvSpPr/>
          <p:nvPr userDrawn="1"/>
        </p:nvSpPr>
        <p:spPr>
          <a:xfrm>
            <a:off x="1" y="138068"/>
            <a:ext cx="2352948" cy="492578"/>
          </a:xfrm>
          <a:custGeom>
            <a:avLst/>
            <a:gdLst>
              <a:gd name="connsiteX0" fmla="*/ 0 w 2352948"/>
              <a:gd name="connsiteY0" fmla="*/ 2721 h 492578"/>
              <a:gd name="connsiteX1" fmla="*/ 2352948 w 2352948"/>
              <a:gd name="connsiteY1" fmla="*/ 0 h 492578"/>
              <a:gd name="connsiteX2" fmla="*/ 2155372 w 2352948"/>
              <a:gd name="connsiteY2" fmla="*/ 492578 h 492578"/>
              <a:gd name="connsiteX3" fmla="*/ 0 w 2352948"/>
              <a:gd name="connsiteY3" fmla="*/ 492578 h 492578"/>
              <a:gd name="connsiteX4" fmla="*/ 0 w 2352948"/>
              <a:gd name="connsiteY4" fmla="*/ 2721 h 492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2948" h="492578">
                <a:moveTo>
                  <a:pt x="0" y="2721"/>
                </a:moveTo>
                <a:lnTo>
                  <a:pt x="2352948" y="0"/>
                </a:lnTo>
                <a:lnTo>
                  <a:pt x="2155372" y="492578"/>
                </a:lnTo>
                <a:lnTo>
                  <a:pt x="0" y="492578"/>
                </a:lnTo>
                <a:lnTo>
                  <a:pt x="0" y="27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>
          <a:xfrm>
            <a:off x="2277003" y="619071"/>
            <a:ext cx="635771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 userDrawn="1"/>
        </p:nvSpPr>
        <p:spPr>
          <a:xfrm>
            <a:off x="7720315" y="207387"/>
            <a:ext cx="1027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smtClean="0">
                <a:solidFill>
                  <a:schemeClr val="bg1">
                    <a:lumMod val="50000"/>
                  </a:schemeClr>
                </a:solidFill>
              </a:rPr>
              <a:t>PART 02</a:t>
            </a:r>
            <a:endParaRPr lang="zh-CN" altLang="en-US" sz="2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矩形 6"/>
          <p:cNvSpPr/>
          <p:nvPr userDrawn="1"/>
        </p:nvSpPr>
        <p:spPr>
          <a:xfrm>
            <a:off x="144781" y="138068"/>
            <a:ext cx="2352948" cy="492578"/>
          </a:xfrm>
          <a:custGeom>
            <a:avLst/>
            <a:gdLst>
              <a:gd name="connsiteX0" fmla="*/ 0 w 2352948"/>
              <a:gd name="connsiteY0" fmla="*/ 2721 h 492578"/>
              <a:gd name="connsiteX1" fmla="*/ 2352948 w 2352948"/>
              <a:gd name="connsiteY1" fmla="*/ 0 h 492578"/>
              <a:gd name="connsiteX2" fmla="*/ 2155372 w 2352948"/>
              <a:gd name="connsiteY2" fmla="*/ 492578 h 492578"/>
              <a:gd name="connsiteX3" fmla="*/ 0 w 2352948"/>
              <a:gd name="connsiteY3" fmla="*/ 492578 h 492578"/>
              <a:gd name="connsiteX4" fmla="*/ 0 w 2352948"/>
              <a:gd name="connsiteY4" fmla="*/ 2721 h 492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2948" h="492578">
                <a:moveTo>
                  <a:pt x="0" y="2721"/>
                </a:moveTo>
                <a:lnTo>
                  <a:pt x="2352948" y="0"/>
                </a:lnTo>
                <a:lnTo>
                  <a:pt x="2155372" y="492578"/>
                </a:lnTo>
                <a:lnTo>
                  <a:pt x="0" y="492578"/>
                </a:lnTo>
                <a:lnTo>
                  <a:pt x="0" y="272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6"/>
          <p:cNvSpPr/>
          <p:nvPr userDrawn="1"/>
        </p:nvSpPr>
        <p:spPr>
          <a:xfrm>
            <a:off x="1" y="138068"/>
            <a:ext cx="2352948" cy="492578"/>
          </a:xfrm>
          <a:custGeom>
            <a:avLst/>
            <a:gdLst>
              <a:gd name="connsiteX0" fmla="*/ 0 w 2352948"/>
              <a:gd name="connsiteY0" fmla="*/ 2721 h 492578"/>
              <a:gd name="connsiteX1" fmla="*/ 2352948 w 2352948"/>
              <a:gd name="connsiteY1" fmla="*/ 0 h 492578"/>
              <a:gd name="connsiteX2" fmla="*/ 2155372 w 2352948"/>
              <a:gd name="connsiteY2" fmla="*/ 492578 h 492578"/>
              <a:gd name="connsiteX3" fmla="*/ 0 w 2352948"/>
              <a:gd name="connsiteY3" fmla="*/ 492578 h 492578"/>
              <a:gd name="connsiteX4" fmla="*/ 0 w 2352948"/>
              <a:gd name="connsiteY4" fmla="*/ 2721 h 492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2948" h="492578">
                <a:moveTo>
                  <a:pt x="0" y="2721"/>
                </a:moveTo>
                <a:lnTo>
                  <a:pt x="2352948" y="0"/>
                </a:lnTo>
                <a:lnTo>
                  <a:pt x="2155372" y="492578"/>
                </a:lnTo>
                <a:lnTo>
                  <a:pt x="0" y="492578"/>
                </a:lnTo>
                <a:lnTo>
                  <a:pt x="0" y="27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>
          <a:xfrm>
            <a:off x="2277003" y="619071"/>
            <a:ext cx="635771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 userDrawn="1"/>
        </p:nvSpPr>
        <p:spPr>
          <a:xfrm>
            <a:off x="7720315" y="207387"/>
            <a:ext cx="1027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smtClean="0">
                <a:solidFill>
                  <a:schemeClr val="bg1">
                    <a:lumMod val="50000"/>
                  </a:schemeClr>
                </a:solidFill>
              </a:rPr>
              <a:t>PART 03</a:t>
            </a:r>
            <a:endParaRPr lang="zh-CN" altLang="en-US" sz="2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矩形 6"/>
          <p:cNvSpPr/>
          <p:nvPr userDrawn="1"/>
        </p:nvSpPr>
        <p:spPr>
          <a:xfrm>
            <a:off x="144781" y="138068"/>
            <a:ext cx="2352948" cy="492578"/>
          </a:xfrm>
          <a:custGeom>
            <a:avLst/>
            <a:gdLst>
              <a:gd name="connsiteX0" fmla="*/ 0 w 2352948"/>
              <a:gd name="connsiteY0" fmla="*/ 2721 h 492578"/>
              <a:gd name="connsiteX1" fmla="*/ 2352948 w 2352948"/>
              <a:gd name="connsiteY1" fmla="*/ 0 h 492578"/>
              <a:gd name="connsiteX2" fmla="*/ 2155372 w 2352948"/>
              <a:gd name="connsiteY2" fmla="*/ 492578 h 492578"/>
              <a:gd name="connsiteX3" fmla="*/ 0 w 2352948"/>
              <a:gd name="connsiteY3" fmla="*/ 492578 h 492578"/>
              <a:gd name="connsiteX4" fmla="*/ 0 w 2352948"/>
              <a:gd name="connsiteY4" fmla="*/ 2721 h 492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2948" h="492578">
                <a:moveTo>
                  <a:pt x="0" y="2721"/>
                </a:moveTo>
                <a:lnTo>
                  <a:pt x="2352948" y="0"/>
                </a:lnTo>
                <a:lnTo>
                  <a:pt x="2155372" y="492578"/>
                </a:lnTo>
                <a:lnTo>
                  <a:pt x="0" y="492578"/>
                </a:lnTo>
                <a:lnTo>
                  <a:pt x="0" y="272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6"/>
          <p:cNvSpPr/>
          <p:nvPr userDrawn="1"/>
        </p:nvSpPr>
        <p:spPr>
          <a:xfrm>
            <a:off x="1" y="138068"/>
            <a:ext cx="2352948" cy="492578"/>
          </a:xfrm>
          <a:custGeom>
            <a:avLst/>
            <a:gdLst>
              <a:gd name="connsiteX0" fmla="*/ 0 w 2352948"/>
              <a:gd name="connsiteY0" fmla="*/ 2721 h 492578"/>
              <a:gd name="connsiteX1" fmla="*/ 2352948 w 2352948"/>
              <a:gd name="connsiteY1" fmla="*/ 0 h 492578"/>
              <a:gd name="connsiteX2" fmla="*/ 2155372 w 2352948"/>
              <a:gd name="connsiteY2" fmla="*/ 492578 h 492578"/>
              <a:gd name="connsiteX3" fmla="*/ 0 w 2352948"/>
              <a:gd name="connsiteY3" fmla="*/ 492578 h 492578"/>
              <a:gd name="connsiteX4" fmla="*/ 0 w 2352948"/>
              <a:gd name="connsiteY4" fmla="*/ 2721 h 492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2948" h="492578">
                <a:moveTo>
                  <a:pt x="0" y="2721"/>
                </a:moveTo>
                <a:lnTo>
                  <a:pt x="2352948" y="0"/>
                </a:lnTo>
                <a:lnTo>
                  <a:pt x="2155372" y="492578"/>
                </a:lnTo>
                <a:lnTo>
                  <a:pt x="0" y="492578"/>
                </a:lnTo>
                <a:lnTo>
                  <a:pt x="0" y="27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 userDrawn="1"/>
        </p:nvCxnSpPr>
        <p:spPr>
          <a:xfrm>
            <a:off x="2277003" y="619071"/>
            <a:ext cx="635771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 userDrawn="1"/>
        </p:nvSpPr>
        <p:spPr>
          <a:xfrm>
            <a:off x="7720315" y="207387"/>
            <a:ext cx="1027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smtClean="0">
                <a:solidFill>
                  <a:schemeClr val="bg1">
                    <a:lumMod val="50000"/>
                  </a:schemeClr>
                </a:solidFill>
              </a:rPr>
              <a:t>PART 04</a:t>
            </a:r>
            <a:endParaRPr lang="zh-CN" altLang="en-US" sz="2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矩形 6"/>
          <p:cNvSpPr/>
          <p:nvPr userDrawn="1"/>
        </p:nvSpPr>
        <p:spPr>
          <a:xfrm>
            <a:off x="144781" y="138068"/>
            <a:ext cx="2352948" cy="492578"/>
          </a:xfrm>
          <a:custGeom>
            <a:avLst/>
            <a:gdLst>
              <a:gd name="connsiteX0" fmla="*/ 0 w 2352948"/>
              <a:gd name="connsiteY0" fmla="*/ 2721 h 492578"/>
              <a:gd name="connsiteX1" fmla="*/ 2352948 w 2352948"/>
              <a:gd name="connsiteY1" fmla="*/ 0 h 492578"/>
              <a:gd name="connsiteX2" fmla="*/ 2155372 w 2352948"/>
              <a:gd name="connsiteY2" fmla="*/ 492578 h 492578"/>
              <a:gd name="connsiteX3" fmla="*/ 0 w 2352948"/>
              <a:gd name="connsiteY3" fmla="*/ 492578 h 492578"/>
              <a:gd name="connsiteX4" fmla="*/ 0 w 2352948"/>
              <a:gd name="connsiteY4" fmla="*/ 2721 h 492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2948" h="492578">
                <a:moveTo>
                  <a:pt x="0" y="2721"/>
                </a:moveTo>
                <a:lnTo>
                  <a:pt x="2352948" y="0"/>
                </a:lnTo>
                <a:lnTo>
                  <a:pt x="2155372" y="492578"/>
                </a:lnTo>
                <a:lnTo>
                  <a:pt x="0" y="492578"/>
                </a:lnTo>
                <a:lnTo>
                  <a:pt x="0" y="272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6"/>
          <p:cNvSpPr/>
          <p:nvPr userDrawn="1"/>
        </p:nvSpPr>
        <p:spPr>
          <a:xfrm>
            <a:off x="1" y="138068"/>
            <a:ext cx="2352948" cy="492578"/>
          </a:xfrm>
          <a:custGeom>
            <a:avLst/>
            <a:gdLst>
              <a:gd name="connsiteX0" fmla="*/ 0 w 2352948"/>
              <a:gd name="connsiteY0" fmla="*/ 2721 h 492578"/>
              <a:gd name="connsiteX1" fmla="*/ 2352948 w 2352948"/>
              <a:gd name="connsiteY1" fmla="*/ 0 h 492578"/>
              <a:gd name="connsiteX2" fmla="*/ 2155372 w 2352948"/>
              <a:gd name="connsiteY2" fmla="*/ 492578 h 492578"/>
              <a:gd name="connsiteX3" fmla="*/ 0 w 2352948"/>
              <a:gd name="connsiteY3" fmla="*/ 492578 h 492578"/>
              <a:gd name="connsiteX4" fmla="*/ 0 w 2352948"/>
              <a:gd name="connsiteY4" fmla="*/ 2721 h 492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2948" h="492578">
                <a:moveTo>
                  <a:pt x="0" y="2721"/>
                </a:moveTo>
                <a:lnTo>
                  <a:pt x="2352948" y="0"/>
                </a:lnTo>
                <a:lnTo>
                  <a:pt x="2155372" y="492578"/>
                </a:lnTo>
                <a:lnTo>
                  <a:pt x="0" y="492578"/>
                </a:lnTo>
                <a:lnTo>
                  <a:pt x="0" y="27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42BBC-1C3A-4FB4-B469-39CAE4BFAE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2095A-155F-4828-88E3-4DF16DB392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42BBC-1C3A-4FB4-B469-39CAE4BFAE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2095A-155F-4828-88E3-4DF16DB392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42BBC-1C3A-4FB4-B469-39CAE4BFAE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2095A-155F-4828-88E3-4DF16DB392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42BBC-1C3A-4FB4-B469-39CAE4BFAE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2095A-155F-4828-88E3-4DF16DB3926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slideLayout" Target="../slideLayouts/slideLayout8.xml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30.xml"/><Relationship Id="rId4" Type="http://schemas.microsoft.com/office/2007/relationships/hdphoto" Target="../media/image16.wdp"/><Relationship Id="rId3" Type="http://schemas.openxmlformats.org/officeDocument/2006/relationships/image" Target="../media/image15.png"/><Relationship Id="rId2" Type="http://schemas.openxmlformats.org/officeDocument/2006/relationships/tags" Target="../tags/tag29.xml"/><Relationship Id="rId1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41.xml"/><Relationship Id="rId8" Type="http://schemas.openxmlformats.org/officeDocument/2006/relationships/tags" Target="../tags/tag40.xml"/><Relationship Id="rId7" Type="http://schemas.openxmlformats.org/officeDocument/2006/relationships/tags" Target="../tags/tag39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0" Type="http://schemas.openxmlformats.org/officeDocument/2006/relationships/notesSlide" Target="../notesSlides/notesSlide11.xml"/><Relationship Id="rId2" Type="http://schemas.openxmlformats.org/officeDocument/2006/relationships/tags" Target="../tags/tag34.xml"/><Relationship Id="rId19" Type="http://schemas.openxmlformats.org/officeDocument/2006/relationships/slideLayout" Target="../slideLayouts/slideLayout4.xml"/><Relationship Id="rId18" Type="http://schemas.openxmlformats.org/officeDocument/2006/relationships/tags" Target="../tags/tag50.xml"/><Relationship Id="rId17" Type="http://schemas.openxmlformats.org/officeDocument/2006/relationships/tags" Target="../tags/tag49.xml"/><Relationship Id="rId16" Type="http://schemas.openxmlformats.org/officeDocument/2006/relationships/tags" Target="../tags/tag48.xml"/><Relationship Id="rId15" Type="http://schemas.openxmlformats.org/officeDocument/2006/relationships/tags" Target="../tags/tag47.xml"/><Relationship Id="rId14" Type="http://schemas.openxmlformats.org/officeDocument/2006/relationships/tags" Target="../tags/tag46.xml"/><Relationship Id="rId13" Type="http://schemas.openxmlformats.org/officeDocument/2006/relationships/tags" Target="../tags/tag45.xml"/><Relationship Id="rId12" Type="http://schemas.openxmlformats.org/officeDocument/2006/relationships/tags" Target="../tags/tag44.xml"/><Relationship Id="rId11" Type="http://schemas.openxmlformats.org/officeDocument/2006/relationships/tags" Target="../tags/tag43.xml"/><Relationship Id="rId10" Type="http://schemas.openxmlformats.org/officeDocument/2006/relationships/tags" Target="../tags/tag42.xml"/><Relationship Id="rId1" Type="http://schemas.openxmlformats.org/officeDocument/2006/relationships/tags" Target="../tags/tag33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5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slideLayout" Target="../slideLayouts/slideLayout8.xml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2" Type="http://schemas.openxmlformats.org/officeDocument/2006/relationships/slideLayout" Target="../slideLayouts/slideLayout8.xml"/><Relationship Id="rId11" Type="http://schemas.openxmlformats.org/officeDocument/2006/relationships/image" Target="../media/image13.png"/><Relationship Id="rId10" Type="http://schemas.openxmlformats.org/officeDocument/2006/relationships/image" Target="../media/image11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0" Type="http://schemas.openxmlformats.org/officeDocument/2006/relationships/notesSlide" Target="../notesSlides/notesSlide1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6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3530" y="323364"/>
            <a:ext cx="8376940" cy="4572565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  <a:effectLst>
            <a:outerShdw blurRad="165100" dist="38100" dir="15780000" sx="101000" sy="101000" algn="t" rotWithShape="0">
              <a:srgbClr val="002060">
                <a:alpha val="4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79368" y="518679"/>
            <a:ext cx="7955717" cy="4204069"/>
          </a:xfrm>
          <a:prstGeom prst="rect">
            <a:avLst/>
          </a:prstGeom>
          <a:noFill/>
          <a:ln w="19050">
            <a:gradFill>
              <a:gsLst>
                <a:gs pos="0">
                  <a:srgbClr val="06A7DB"/>
                </a:gs>
                <a:gs pos="100000">
                  <a:srgbClr val="92D050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30" y="3076830"/>
            <a:ext cx="2594142" cy="18339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770" y="314632"/>
            <a:ext cx="2030700" cy="197718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85" y="373436"/>
            <a:ext cx="406466" cy="41659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643" y="1842602"/>
            <a:ext cx="204636" cy="19763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08" y="1066554"/>
            <a:ext cx="246765" cy="24540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674" y="583482"/>
            <a:ext cx="207696" cy="2065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9" r="22559"/>
          <a:stretch>
            <a:fillRect/>
          </a:stretch>
        </p:blipFill>
        <p:spPr>
          <a:xfrm>
            <a:off x="1356439" y="3152551"/>
            <a:ext cx="324162" cy="33224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93" b="-1993"/>
          <a:stretch>
            <a:fillRect/>
          </a:stretch>
        </p:blipFill>
        <p:spPr>
          <a:xfrm>
            <a:off x="7480899" y="4268048"/>
            <a:ext cx="264221" cy="26276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555" y="4399429"/>
            <a:ext cx="412185" cy="40990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072" y="1752767"/>
            <a:ext cx="186033" cy="17966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691" y="1546149"/>
            <a:ext cx="204636" cy="19763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459" y="3787404"/>
            <a:ext cx="204636" cy="197635"/>
          </a:xfrm>
          <a:prstGeom prst="rect">
            <a:avLst/>
          </a:prstGeom>
        </p:spPr>
      </p:pic>
      <p:sp>
        <p:nvSpPr>
          <p:cNvPr id="18" name="TextBox 7"/>
          <p:cNvSpPr txBox="1"/>
          <p:nvPr/>
        </p:nvSpPr>
        <p:spPr>
          <a:xfrm>
            <a:off x="1761490" y="1842135"/>
            <a:ext cx="5983605" cy="1268730"/>
          </a:xfrm>
          <a:prstGeom prst="rect">
            <a:avLst/>
          </a:prstGeom>
          <a:noFill/>
        </p:spPr>
        <p:txBody>
          <a:bodyPr wrap="square" lIns="38567" tIns="19283" rIns="38567" bIns="19283" rtlCol="0">
            <a:spAutoFit/>
          </a:bodyPr>
          <a:lstStyle>
            <a:defPPr>
              <a:defRPr lang="zh-CN"/>
            </a:defPPr>
            <a:lvl1pPr>
              <a:defRPr sz="5000" b="1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pPr algn="ctr"/>
            <a:r>
              <a:rPr lang="zh-CN" altLang="zh-CN" sz="4000" spc="225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小学科学跨学科主题学习的实践研究</a:t>
            </a:r>
            <a:endParaRPr lang="zh-CN" altLang="zh-CN" sz="4000" spc="225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7"/>
          <p:cNvSpPr txBox="1"/>
          <p:nvPr/>
        </p:nvSpPr>
        <p:spPr>
          <a:xfrm>
            <a:off x="4082415" y="3393440"/>
            <a:ext cx="3484880" cy="591820"/>
          </a:xfrm>
          <a:prstGeom prst="rect">
            <a:avLst/>
          </a:prstGeom>
          <a:noFill/>
        </p:spPr>
        <p:txBody>
          <a:bodyPr wrap="square" lIns="38567" tIns="19283" rIns="38567" bIns="19283" rtlCol="0">
            <a:spAutoFit/>
          </a:bodyPr>
          <a:lstStyle>
            <a:defPPr>
              <a:defRPr lang="zh-CN"/>
            </a:defPPr>
            <a:lvl1pPr>
              <a:defRPr sz="5000" b="1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pPr algn="ctr"/>
            <a:r>
              <a:rPr lang="zh-CN" altLang="en-US" sz="1800" b="0" spc="22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常州市东青实验学校</a:t>
            </a:r>
            <a:r>
              <a:rPr lang="en-US" altLang="zh-CN" sz="1800" b="0" spc="22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1800" b="0" spc="22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刘依依</a:t>
            </a:r>
            <a:endParaRPr lang="zh-CN" altLang="en-US" sz="1800" b="0" spc="225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800" b="0" spc="22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常州市博爱小学</a:t>
            </a:r>
            <a:r>
              <a:rPr lang="en-US" altLang="zh-CN" sz="1800" b="0" spc="22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1800" b="0" spc="22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吴萍</a:t>
            </a:r>
            <a:endParaRPr lang="zh-CN" altLang="en-US" sz="1800" b="0" spc="225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2" presetClass="entr" presetSubtype="9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2" presetClass="entr" presetSubtype="9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2" presetClass="entr" presetSubtype="9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" presetClass="entr" presetSubtype="2" decel="533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875"/>
                            </p:stCondLst>
                            <p:childTnLst>
                              <p:par>
                                <p:cTn id="71" presetID="2" presetClass="entr" presetSubtype="4" decel="533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1"/>
          <p:cNvSpPr txBox="1"/>
          <p:nvPr/>
        </p:nvSpPr>
        <p:spPr>
          <a:xfrm>
            <a:off x="289183" y="223333"/>
            <a:ext cx="1980820" cy="37592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研究思路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开题报告-技术路线图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70125" y="68580"/>
            <a:ext cx="4533265" cy="4953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966" y="870288"/>
            <a:ext cx="2961253" cy="3948338"/>
          </a:xfrm>
          <a:prstGeom prst="rect">
            <a:avLst/>
          </a:prstGeom>
          <a:effectLst/>
        </p:spPr>
      </p:pic>
    </p:spTree>
    <p:custDataLst>
      <p:tags r:id="rId5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75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1"/>
          <p:cNvSpPr txBox="1"/>
          <p:nvPr/>
        </p:nvSpPr>
        <p:spPr>
          <a:xfrm>
            <a:off x="289183" y="223333"/>
            <a:ext cx="1980820" cy="37592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研究过程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4"/>
          <p:cNvSpPr txBox="1"/>
          <p:nvPr/>
        </p:nvSpPr>
        <p:spPr>
          <a:xfrm>
            <a:off x="4358005" y="1583055"/>
            <a:ext cx="3726180" cy="6000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just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sz="1300" b="1">
                <a:solidFill>
                  <a:prstClr val="black">
                    <a:lumMod val="65000"/>
                    <a:lumOff val="35000"/>
                  </a:prstClr>
                </a:solidFill>
              </a:rPr>
              <a:t>1.准备与申报阶段：2023年</a:t>
            </a:r>
            <a:r>
              <a:rPr lang="en-US" sz="1300" b="1">
                <a:solidFill>
                  <a:prstClr val="black">
                    <a:lumMod val="65000"/>
                    <a:lumOff val="35000"/>
                  </a:prstClr>
                </a:solidFill>
              </a:rPr>
              <a:t>10</a:t>
            </a:r>
            <a:r>
              <a:rPr sz="1300" b="1">
                <a:solidFill>
                  <a:prstClr val="black">
                    <a:lumMod val="65000"/>
                    <a:lumOff val="35000"/>
                  </a:prstClr>
                </a:solidFill>
              </a:rPr>
              <a:t>月-202</a:t>
            </a:r>
            <a:r>
              <a:rPr lang="en-US" sz="1300" b="1">
                <a:solidFill>
                  <a:prstClr val="black">
                    <a:lumMod val="65000"/>
                    <a:lumOff val="35000"/>
                  </a:prstClr>
                </a:solidFill>
              </a:rPr>
              <a:t>4</a:t>
            </a:r>
            <a:r>
              <a:rPr sz="1300" b="1">
                <a:solidFill>
                  <a:prstClr val="black">
                    <a:lumMod val="65000"/>
                    <a:lumOff val="35000"/>
                  </a:prstClr>
                </a:solidFill>
              </a:rPr>
              <a:t>年1月</a:t>
            </a:r>
            <a:endParaRPr sz="1300" b="1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lvl="0" algn="just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sz="1300" b="1">
                <a:solidFill>
                  <a:prstClr val="black">
                    <a:lumMod val="65000"/>
                    <a:lumOff val="35000"/>
                  </a:prstClr>
                </a:solidFill>
              </a:rPr>
              <a:t>组建课题组，填写申报评审书，同时开展文献研究。</a:t>
            </a:r>
            <a:endParaRPr kumimoji="0" lang="en-US" altLang="zh-CN" sz="1300" b="1" i="0" u="none" strike="noStrike" kern="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5"/>
          <p:cNvSpPr/>
          <p:nvPr/>
        </p:nvSpPr>
        <p:spPr bwMode="auto">
          <a:xfrm rot="5400000">
            <a:off x="1119563" y="1913016"/>
            <a:ext cx="2300880" cy="2074500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Box 56"/>
          <p:cNvSpPr txBox="1"/>
          <p:nvPr/>
        </p:nvSpPr>
        <p:spPr>
          <a:xfrm>
            <a:off x="1745581" y="2507913"/>
            <a:ext cx="1048845" cy="8616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研究过程</a:t>
            </a: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5"/>
          <p:cNvSpPr/>
          <p:nvPr/>
        </p:nvSpPr>
        <p:spPr bwMode="auto">
          <a:xfrm rot="5400000">
            <a:off x="1007834" y="1824057"/>
            <a:ext cx="2524338" cy="2252418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9525" cap="flat">
            <a:solidFill>
              <a:schemeClr val="bg1">
                <a:lumMod val="75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701698" y="1719481"/>
            <a:ext cx="427814" cy="427814"/>
          </a:xfrm>
          <a:prstGeom prst="ellipse">
            <a:avLst/>
          </a:prstGeom>
          <a:solidFill>
            <a:schemeClr val="accent2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246294" y="2736359"/>
            <a:ext cx="427814" cy="427814"/>
          </a:xfrm>
          <a:prstGeom prst="ellipse">
            <a:avLst/>
          </a:prstGeom>
          <a:solidFill>
            <a:schemeClr val="accent2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2701698" y="3747218"/>
            <a:ext cx="427814" cy="427814"/>
          </a:xfrm>
          <a:prstGeom prst="ellipse">
            <a:avLst/>
          </a:prstGeom>
          <a:solidFill>
            <a:schemeClr val="accent2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129512" y="1756079"/>
            <a:ext cx="1051729" cy="354618"/>
            <a:chOff x="3513818" y="1963801"/>
            <a:chExt cx="1051729" cy="354618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3513818" y="2141110"/>
              <a:ext cx="1051729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ysDot"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直接连接符 15"/>
            <p:cNvCxnSpPr/>
            <p:nvPr/>
          </p:nvCxnSpPr>
          <p:spPr>
            <a:xfrm flipH="1">
              <a:off x="4565547" y="1963801"/>
              <a:ext cx="0" cy="354618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ysDot"/>
              <a:headEnd type="none" w="med" len="med"/>
              <a:tailEnd type="none" w="med" len="med"/>
            </a:ln>
            <a:effectLst/>
          </p:spPr>
        </p:cxnSp>
      </p:grpSp>
      <p:sp>
        <p:nvSpPr>
          <p:cNvPr id="17" name="TextBox 64"/>
          <p:cNvSpPr txBox="1"/>
          <p:nvPr/>
        </p:nvSpPr>
        <p:spPr>
          <a:xfrm>
            <a:off x="4886325" y="2621280"/>
            <a:ext cx="3977005" cy="8997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just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sz="1300" b="1">
                <a:solidFill>
                  <a:prstClr val="black">
                    <a:lumMod val="65000"/>
                    <a:lumOff val="35000"/>
                  </a:prstClr>
                </a:solidFill>
              </a:rPr>
              <a:t>2.研究与实施阶段：2024年2月-2026年6月</a:t>
            </a:r>
            <a:endParaRPr sz="1300" b="1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lvl="0" algn="just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sz="1300" b="1">
                <a:solidFill>
                  <a:prstClr val="black">
                    <a:lumMod val="65000"/>
                    <a:lumOff val="35000"/>
                  </a:prstClr>
                </a:solidFill>
              </a:rPr>
              <a:t>围绕课题研究，展开小学科学跨科学主题学习的</a:t>
            </a:r>
            <a:r>
              <a:rPr lang="zh-CN" sz="1300" b="1">
                <a:solidFill>
                  <a:prstClr val="black">
                    <a:lumMod val="65000"/>
                    <a:lumOff val="35000"/>
                  </a:prstClr>
                </a:solidFill>
              </a:rPr>
              <a:t>单元</a:t>
            </a:r>
            <a:r>
              <a:rPr sz="1300" b="1">
                <a:solidFill>
                  <a:prstClr val="black">
                    <a:lumMod val="65000"/>
                    <a:lumOff val="35000"/>
                  </a:prstClr>
                </a:solidFill>
              </a:rPr>
              <a:t>设计与实践，积累活动，图片和视频等过程性资源。</a:t>
            </a:r>
            <a:endParaRPr sz="1300" b="1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8" name="TextBox 65"/>
          <p:cNvSpPr txBox="1"/>
          <p:nvPr/>
        </p:nvSpPr>
        <p:spPr>
          <a:xfrm>
            <a:off x="4380865" y="3674745"/>
            <a:ext cx="4265295" cy="8997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just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sz="1300" b="1">
                <a:solidFill>
                  <a:prstClr val="black">
                    <a:lumMod val="65000"/>
                    <a:lumOff val="35000"/>
                  </a:prstClr>
                </a:solidFill>
              </a:rPr>
              <a:t>3.整理与总结阶段：2026年6月-2026年9月</a:t>
            </a:r>
            <a:endParaRPr sz="1300" b="1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lvl="0" algn="just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sz="1300" b="1">
                <a:solidFill>
                  <a:prstClr val="black">
                    <a:lumMod val="65000"/>
                    <a:lumOff val="35000"/>
                  </a:prstClr>
                </a:solidFill>
              </a:rPr>
              <a:t>完成策略提炼、过程性资料整理，形成小学科学跨学科主题学习的案例集，撰写课题研究报告，总结研究成果。</a:t>
            </a:r>
            <a:endParaRPr sz="1300" b="1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3678682" y="2772956"/>
            <a:ext cx="1051729" cy="354618"/>
            <a:chOff x="3513818" y="1963801"/>
            <a:chExt cx="1051729" cy="354618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3513818" y="2141110"/>
              <a:ext cx="1051729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65000"/>
                </a:schemeClr>
              </a:solidFill>
              <a:prstDash val="sysDot"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直接连接符 20"/>
            <p:cNvCxnSpPr/>
            <p:nvPr/>
          </p:nvCxnSpPr>
          <p:spPr>
            <a:xfrm flipH="1">
              <a:off x="4565547" y="1963801"/>
              <a:ext cx="0" cy="354618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65000"/>
                </a:schemeClr>
              </a:solidFill>
              <a:prstDash val="sysDot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2" name="组合 21"/>
          <p:cNvGrpSpPr/>
          <p:nvPr/>
        </p:nvGrpSpPr>
        <p:grpSpPr>
          <a:xfrm>
            <a:off x="3129512" y="3783815"/>
            <a:ext cx="1051729" cy="354618"/>
            <a:chOff x="3513818" y="1963801"/>
            <a:chExt cx="1051729" cy="354618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3513818" y="2141110"/>
              <a:ext cx="1051729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ysDot"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直接连接符 23"/>
            <p:cNvCxnSpPr/>
            <p:nvPr/>
          </p:nvCxnSpPr>
          <p:spPr>
            <a:xfrm flipH="1">
              <a:off x="4565547" y="1963801"/>
              <a:ext cx="0" cy="354618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ysDot"/>
              <a:headEnd type="none" w="med" len="med"/>
              <a:tailEnd type="none" w="med" len="med"/>
            </a:ln>
            <a:effectLst/>
          </p:spPr>
        </p:cxnSp>
      </p:grp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75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75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75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475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2" decel="533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975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2" decel="533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475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2" decel="533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animBg="1"/>
      <p:bldP spid="9" grpId="0"/>
      <p:bldP spid="10" grpId="0" animBg="1"/>
      <p:bldP spid="11" grpId="0" animBg="1"/>
      <p:bldP spid="12" grpId="0" animBg="1"/>
      <p:bldP spid="13" grpId="0" animBg="1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1"/>
          <p:cNvSpPr txBox="1"/>
          <p:nvPr/>
        </p:nvSpPr>
        <p:spPr>
          <a:xfrm>
            <a:off x="762380" y="223333"/>
            <a:ext cx="1980820" cy="37592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研究方法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29914" y="1319712"/>
            <a:ext cx="1553232" cy="1544528"/>
            <a:chOff x="3262377" y="1635646"/>
            <a:chExt cx="1156542" cy="1150061"/>
          </a:xfrm>
        </p:grpSpPr>
        <p:sp>
          <p:nvSpPr>
            <p:cNvPr id="7" name="对角圆角矩形 6"/>
            <p:cNvSpPr/>
            <p:nvPr/>
          </p:nvSpPr>
          <p:spPr>
            <a:xfrm flipH="1">
              <a:off x="3262377" y="1635646"/>
              <a:ext cx="1094626" cy="1094560"/>
            </a:xfrm>
            <a:prstGeom prst="round2DiagRect">
              <a:avLst>
                <a:gd name="adj1" fmla="val 3127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6402" tIns="43201" rIns="86402" bIns="43201" anchor="ctr"/>
            <a:lstStyle/>
            <a:p>
              <a:pPr algn="ctr">
                <a:defRPr/>
              </a:pPr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对角圆角矩形 8"/>
            <p:cNvSpPr/>
            <p:nvPr/>
          </p:nvSpPr>
          <p:spPr>
            <a:xfrm flipH="1">
              <a:off x="3324293" y="1691147"/>
              <a:ext cx="1094626" cy="1094560"/>
            </a:xfrm>
            <a:prstGeom prst="round2DiagRect">
              <a:avLst>
                <a:gd name="adj1" fmla="val 31271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6402" tIns="43201" rIns="86402" bIns="43201" anchor="ctr"/>
            <a:lstStyle/>
            <a:p>
              <a:pPr algn="ctr">
                <a:defRPr/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rPr>
                <a:t>调查法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694335" y="1319712"/>
            <a:ext cx="1563768" cy="1544528"/>
            <a:chOff x="4499992" y="1635646"/>
            <a:chExt cx="1164387" cy="1150061"/>
          </a:xfrm>
        </p:grpSpPr>
        <p:sp>
          <p:nvSpPr>
            <p:cNvPr id="11" name="对角圆角矩形 10"/>
            <p:cNvSpPr/>
            <p:nvPr/>
          </p:nvSpPr>
          <p:spPr>
            <a:xfrm>
              <a:off x="4569753" y="1635646"/>
              <a:ext cx="1094626" cy="1094560"/>
            </a:xfrm>
            <a:prstGeom prst="round2DiagRect">
              <a:avLst>
                <a:gd name="adj1" fmla="val 3127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6402" tIns="43201" rIns="86402" bIns="43201" anchor="ctr"/>
            <a:lstStyle/>
            <a:p>
              <a:pPr algn="ctr">
                <a:defRPr/>
              </a:pPr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对角圆角矩形 11"/>
            <p:cNvSpPr/>
            <p:nvPr/>
          </p:nvSpPr>
          <p:spPr>
            <a:xfrm>
              <a:off x="4499992" y="1691147"/>
              <a:ext cx="1094626" cy="1094560"/>
            </a:xfrm>
            <a:prstGeom prst="round2DiagRect">
              <a:avLst>
                <a:gd name="adj1" fmla="val 31271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6402" tIns="43201" rIns="86402" bIns="43201" anchor="ctr"/>
            <a:lstStyle/>
            <a:p>
              <a:pPr algn="ctr">
                <a:defRPr/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rPr>
                <a:t>案例研究法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694335" y="2996755"/>
            <a:ext cx="1563768" cy="1544526"/>
            <a:chOff x="4499992" y="2861850"/>
            <a:chExt cx="1164387" cy="115006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" name="对角圆角矩形 13"/>
            <p:cNvSpPr/>
            <p:nvPr/>
          </p:nvSpPr>
          <p:spPr>
            <a:xfrm flipV="1">
              <a:off x="4569753" y="2917350"/>
              <a:ext cx="1094626" cy="1094560"/>
            </a:xfrm>
            <a:prstGeom prst="round2DiagRect">
              <a:avLst>
                <a:gd name="adj1" fmla="val 31271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6402" tIns="43201" rIns="86402" bIns="43201" anchor="ctr"/>
            <a:lstStyle/>
            <a:p>
              <a:pPr algn="ctr">
                <a:defRPr/>
              </a:pPr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4499992" y="2861850"/>
              <a:ext cx="1094626" cy="1094560"/>
            </a:xfrm>
            <a:custGeom>
              <a:avLst/>
              <a:gdLst>
                <a:gd name="connsiteX0" fmla="*/ 0 w 1047750"/>
                <a:gd name="connsiteY0" fmla="*/ 0 h 1047750"/>
                <a:gd name="connsiteX1" fmla="*/ 720108 w 1047750"/>
                <a:gd name="connsiteY1" fmla="*/ 0 h 1047750"/>
                <a:gd name="connsiteX2" fmla="*/ 1047750 w 1047750"/>
                <a:gd name="connsiteY2" fmla="*/ 327642 h 1047750"/>
                <a:gd name="connsiteX3" fmla="*/ 1047750 w 1047750"/>
                <a:gd name="connsiteY3" fmla="*/ 1047750 h 1047750"/>
                <a:gd name="connsiteX4" fmla="*/ 327642 w 1047750"/>
                <a:gd name="connsiteY4" fmla="*/ 1047750 h 1047750"/>
                <a:gd name="connsiteX5" fmla="*/ 0 w 1047750"/>
                <a:gd name="connsiteY5" fmla="*/ 720108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0" h="1047750">
                  <a:moveTo>
                    <a:pt x="0" y="0"/>
                  </a:moveTo>
                  <a:lnTo>
                    <a:pt x="720108" y="0"/>
                  </a:lnTo>
                  <a:cubicBezTo>
                    <a:pt x="901060" y="0"/>
                    <a:pt x="1047750" y="146690"/>
                    <a:pt x="1047750" y="327642"/>
                  </a:cubicBezTo>
                  <a:lnTo>
                    <a:pt x="1047750" y="1047750"/>
                  </a:lnTo>
                  <a:lnTo>
                    <a:pt x="327642" y="1047750"/>
                  </a:lnTo>
                  <a:cubicBezTo>
                    <a:pt x="146690" y="1047750"/>
                    <a:pt x="0" y="901060"/>
                    <a:pt x="0" y="72010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6402" tIns="43201" rIns="86402" bIns="43201" anchor="ctr"/>
            <a:lstStyle/>
            <a:p>
              <a:pPr algn="ctr">
                <a:defRPr/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rPr>
                <a:t>行动研究法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029914" y="2996755"/>
            <a:ext cx="1553230" cy="1544526"/>
            <a:chOff x="3262378" y="2861850"/>
            <a:chExt cx="1156542" cy="1150060"/>
          </a:xfrm>
        </p:grpSpPr>
        <p:sp>
          <p:nvSpPr>
            <p:cNvPr id="17" name="对角圆角矩形 16"/>
            <p:cNvSpPr/>
            <p:nvPr/>
          </p:nvSpPr>
          <p:spPr>
            <a:xfrm flipH="1" flipV="1">
              <a:off x="3262378" y="2917350"/>
              <a:ext cx="1094626" cy="1094560"/>
            </a:xfrm>
            <a:prstGeom prst="round2DiagRect">
              <a:avLst>
                <a:gd name="adj1" fmla="val 3127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6402" tIns="43201" rIns="86402" bIns="43201" anchor="ctr"/>
            <a:lstStyle/>
            <a:p>
              <a:pPr algn="ctr">
                <a:defRPr/>
              </a:pPr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3324294" y="2861850"/>
              <a:ext cx="1094626" cy="1094560"/>
            </a:xfrm>
            <a:custGeom>
              <a:avLst/>
              <a:gdLst>
                <a:gd name="connsiteX0" fmla="*/ 327642 w 1047750"/>
                <a:gd name="connsiteY0" fmla="*/ 0 h 1047750"/>
                <a:gd name="connsiteX1" fmla="*/ 1047750 w 1047750"/>
                <a:gd name="connsiteY1" fmla="*/ 0 h 1047750"/>
                <a:gd name="connsiteX2" fmla="*/ 1047750 w 1047750"/>
                <a:gd name="connsiteY2" fmla="*/ 720108 h 1047750"/>
                <a:gd name="connsiteX3" fmla="*/ 720108 w 1047750"/>
                <a:gd name="connsiteY3" fmla="*/ 1047750 h 1047750"/>
                <a:gd name="connsiteX4" fmla="*/ 0 w 1047750"/>
                <a:gd name="connsiteY4" fmla="*/ 1047750 h 1047750"/>
                <a:gd name="connsiteX5" fmla="*/ 0 w 1047750"/>
                <a:gd name="connsiteY5" fmla="*/ 327642 h 1047750"/>
                <a:gd name="connsiteX6" fmla="*/ 327642 w 1047750"/>
                <a:gd name="connsiteY6" fmla="*/ 0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750" h="1047750">
                  <a:moveTo>
                    <a:pt x="327642" y="0"/>
                  </a:moveTo>
                  <a:lnTo>
                    <a:pt x="1047750" y="0"/>
                  </a:lnTo>
                  <a:lnTo>
                    <a:pt x="1047750" y="720108"/>
                  </a:lnTo>
                  <a:cubicBezTo>
                    <a:pt x="1047750" y="901060"/>
                    <a:pt x="901060" y="1047750"/>
                    <a:pt x="720108" y="1047750"/>
                  </a:cubicBezTo>
                  <a:lnTo>
                    <a:pt x="0" y="1047750"/>
                  </a:lnTo>
                  <a:lnTo>
                    <a:pt x="0" y="327642"/>
                  </a:lnTo>
                  <a:cubicBezTo>
                    <a:pt x="0" y="146690"/>
                    <a:pt x="146690" y="0"/>
                    <a:pt x="327642" y="0"/>
                  </a:cubicBezTo>
                  <a:close/>
                </a:path>
              </a:pathLst>
            </a:custGeom>
            <a:solidFill>
              <a:srgbClr val="E145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6402" tIns="43201" rIns="86402" bIns="43201" anchor="ctr"/>
            <a:lstStyle/>
            <a:p>
              <a:pPr algn="ctr">
                <a:defRPr/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rPr>
                <a:t>文献研究法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75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1"/>
          <p:cNvSpPr txBox="1"/>
          <p:nvPr/>
        </p:nvSpPr>
        <p:spPr>
          <a:xfrm>
            <a:off x="762380" y="223333"/>
            <a:ext cx="1980820" cy="37592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创新之处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501062" y="1835342"/>
            <a:ext cx="3018248" cy="2655652"/>
            <a:chOff x="2187184" y="1723730"/>
            <a:chExt cx="3475701" cy="3058149"/>
          </a:xfrm>
        </p:grpSpPr>
        <p:grpSp>
          <p:nvGrpSpPr>
            <p:cNvPr id="2" name="Group 9"/>
            <p:cNvGrpSpPr/>
            <p:nvPr/>
          </p:nvGrpSpPr>
          <p:grpSpPr>
            <a:xfrm rot="213443">
              <a:off x="2187184" y="3362127"/>
              <a:ext cx="1677010" cy="1419752"/>
              <a:chOff x="2955668" y="2969079"/>
              <a:chExt cx="1677010" cy="1419752"/>
            </a:xfrm>
          </p:grpSpPr>
          <p:sp>
            <p:nvSpPr>
              <p:cNvPr id="4" name="Freeform 3"/>
              <p:cNvSpPr/>
              <p:nvPr>
                <p:custDataLst>
                  <p:tags r:id="rId1"/>
                </p:custDataLst>
              </p:nvPr>
            </p:nvSpPr>
            <p:spPr bwMode="auto">
              <a:xfrm>
                <a:off x="3195729" y="2969079"/>
                <a:ext cx="1436949" cy="1419752"/>
              </a:xfrm>
              <a:custGeom>
                <a:avLst/>
                <a:gdLst/>
                <a:ahLst/>
                <a:cxnLst>
                  <a:cxn ang="0">
                    <a:pos x="32" y="500"/>
                  </a:cxn>
                  <a:cxn ang="0">
                    <a:pos x="14" y="489"/>
                  </a:cxn>
                  <a:cxn ang="0">
                    <a:pos x="15" y="436"/>
                  </a:cxn>
                  <a:cxn ang="0">
                    <a:pos x="441" y="15"/>
                  </a:cxn>
                  <a:cxn ang="0">
                    <a:pos x="495" y="15"/>
                  </a:cxn>
                  <a:cxn ang="0">
                    <a:pos x="494" y="69"/>
                  </a:cxn>
                  <a:cxn ang="0">
                    <a:pos x="68" y="490"/>
                  </a:cxn>
                  <a:cxn ang="0">
                    <a:pos x="32" y="500"/>
                  </a:cxn>
                </a:cxnLst>
                <a:rect l="0" t="0" r="r" b="b"/>
                <a:pathLst>
                  <a:path w="509" h="502">
                    <a:moveTo>
                      <a:pt x="32" y="500"/>
                    </a:moveTo>
                    <a:cubicBezTo>
                      <a:pt x="26" y="498"/>
                      <a:pt x="19" y="495"/>
                      <a:pt x="14" y="489"/>
                    </a:cubicBezTo>
                    <a:cubicBezTo>
                      <a:pt x="0" y="475"/>
                      <a:pt x="0" y="450"/>
                      <a:pt x="15" y="436"/>
                    </a:cubicBezTo>
                    <a:cubicBezTo>
                      <a:pt x="441" y="15"/>
                      <a:pt x="441" y="15"/>
                      <a:pt x="441" y="15"/>
                    </a:cubicBezTo>
                    <a:cubicBezTo>
                      <a:pt x="456" y="0"/>
                      <a:pt x="480" y="0"/>
                      <a:pt x="495" y="15"/>
                    </a:cubicBezTo>
                    <a:cubicBezTo>
                      <a:pt x="509" y="30"/>
                      <a:pt x="509" y="54"/>
                      <a:pt x="494" y="69"/>
                    </a:cubicBezTo>
                    <a:cubicBezTo>
                      <a:pt x="68" y="490"/>
                      <a:pt x="68" y="490"/>
                      <a:pt x="68" y="490"/>
                    </a:cubicBezTo>
                    <a:cubicBezTo>
                      <a:pt x="58" y="499"/>
                      <a:pt x="44" y="503"/>
                      <a:pt x="32" y="5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79405" tIns="39702" rIns="79405" bIns="39702" numCol="1" anchor="t" anchorCtr="0" compatLnSpc="1"/>
              <a:p>
                <a:pPr algn="just">
                  <a:lnSpc>
                    <a:spcPct val="120000"/>
                  </a:lnSpc>
                </a:pPr>
                <a:endParaRPr lang="en-US" sz="57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" name="Round Same Side Corner Rectangle 4"/>
              <p:cNvSpPr/>
              <p:nvPr>
                <p:custDataLst>
                  <p:tags r:id="rId2"/>
                </p:custDataLst>
              </p:nvPr>
            </p:nvSpPr>
            <p:spPr bwMode="auto">
              <a:xfrm rot="13500000">
                <a:off x="3568110" y="3071025"/>
                <a:ext cx="343555" cy="1568440"/>
              </a:xfrm>
              <a:prstGeom prst="round2SameRect">
                <a:avLst>
                  <a:gd name="adj1" fmla="val 16667"/>
                  <a:gd name="adj2" fmla="val 22024"/>
                </a:avLst>
              </a:pr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79405" tIns="39702" rIns="79405" bIns="39702" numCol="1" anchor="t" anchorCtr="0" compatLnSpc="1"/>
              <a:p>
                <a:pPr algn="just">
                  <a:lnSpc>
                    <a:spcPct val="120000"/>
                  </a:lnSpc>
                </a:pPr>
                <a:endParaRPr lang="en-US" sz="57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" name="Group 10"/>
            <p:cNvGrpSpPr/>
            <p:nvPr/>
          </p:nvGrpSpPr>
          <p:grpSpPr>
            <a:xfrm>
              <a:off x="3488641" y="1723730"/>
              <a:ext cx="2174244" cy="2174244"/>
              <a:chOff x="4220769" y="1605276"/>
              <a:chExt cx="1739904" cy="1739904"/>
            </a:xfrm>
          </p:grpSpPr>
          <p:sp>
            <p:nvSpPr>
              <p:cNvPr id="19" name="Donut 8"/>
              <p:cNvSpPr/>
              <p:nvPr>
                <p:custDataLst>
                  <p:tags r:id="rId3"/>
                </p:custDataLst>
              </p:nvPr>
            </p:nvSpPr>
            <p:spPr>
              <a:xfrm>
                <a:off x="4338879" y="1723386"/>
                <a:ext cx="1503684" cy="1503684"/>
              </a:xfrm>
              <a:prstGeom prst="donut">
                <a:avLst>
                  <a:gd name="adj" fmla="val 7174"/>
                </a:avLst>
              </a:prstGeom>
              <a:gradFill>
                <a:gsLst>
                  <a:gs pos="0">
                    <a:schemeClr val="bg2">
                      <a:lumMod val="75000"/>
                    </a:schemeClr>
                  </a:gs>
                  <a:gs pos="50000">
                    <a:schemeClr val="bg2">
                      <a:lumMod val="85000"/>
                    </a:schemeClr>
                  </a:gs>
                </a:gsLst>
                <a:lin ang="13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just">
                  <a:lnSpc>
                    <a:spcPct val="120000"/>
                  </a:lnSpc>
                </a:pPr>
                <a:endParaRPr lang="en-US" sz="57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Donut 7"/>
              <p:cNvSpPr/>
              <p:nvPr>
                <p:custDataLst>
                  <p:tags r:id="rId4"/>
                </p:custDataLst>
              </p:nvPr>
            </p:nvSpPr>
            <p:spPr>
              <a:xfrm>
                <a:off x="4220769" y="1605276"/>
                <a:ext cx="1739904" cy="1739904"/>
              </a:xfrm>
              <a:prstGeom prst="donut">
                <a:avLst>
                  <a:gd name="adj" fmla="val 9286"/>
                </a:avLst>
              </a:prstGeom>
              <a:gradFill>
                <a:gsLst>
                  <a:gs pos="0">
                    <a:schemeClr val="bg2">
                      <a:lumMod val="75000"/>
                    </a:schemeClr>
                  </a:gs>
                  <a:gs pos="50000">
                    <a:schemeClr val="bg2">
                      <a:lumMod val="85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just">
                  <a:lnSpc>
                    <a:spcPct val="120000"/>
                  </a:lnSpc>
                </a:pPr>
                <a:endParaRPr lang="en-US" sz="57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5210675" y="2205362"/>
            <a:ext cx="632308" cy="632306"/>
            <a:chOff x="5274567" y="1625529"/>
            <a:chExt cx="728142" cy="728140"/>
          </a:xfrm>
        </p:grpSpPr>
        <p:sp>
          <p:nvSpPr>
            <p:cNvPr id="23" name="Oval 12"/>
            <p:cNvSpPr/>
            <p:nvPr>
              <p:custDataLst>
                <p:tags r:id="rId5"/>
              </p:custDataLst>
            </p:nvPr>
          </p:nvSpPr>
          <p:spPr>
            <a:xfrm rot="20300500">
              <a:off x="5274567" y="1625529"/>
              <a:ext cx="728142" cy="72814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p>
              <a:pPr algn="just">
                <a:lnSpc>
                  <a:spcPct val="120000"/>
                </a:lnSpc>
              </a:pPr>
              <a:endParaRPr lang="zh-CN" altLang="en-US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173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5482504" y="1832846"/>
              <a:ext cx="312266" cy="313506"/>
            </a:xfrm>
            <a:custGeom>
              <a:avLst/>
              <a:gdLst/>
              <a:ahLst/>
              <a:cxnLst>
                <a:cxn ang="0">
                  <a:pos x="128" y="256"/>
                </a:cxn>
                <a:cxn ang="0">
                  <a:pos x="0" y="128"/>
                </a:cxn>
                <a:cxn ang="0">
                  <a:pos x="128" y="0"/>
                </a:cxn>
                <a:cxn ang="0">
                  <a:pos x="256" y="128"/>
                </a:cxn>
                <a:cxn ang="0">
                  <a:pos x="128" y="256"/>
                </a:cxn>
                <a:cxn ang="0">
                  <a:pos x="24" y="128"/>
                </a:cxn>
                <a:cxn ang="0">
                  <a:pos x="128" y="128"/>
                </a:cxn>
                <a:cxn ang="0">
                  <a:pos x="128" y="24"/>
                </a:cxn>
                <a:cxn ang="0">
                  <a:pos x="24" y="128"/>
                </a:cxn>
              </a:cxnLst>
              <a:rect l="0" t="0" r="r" b="b"/>
              <a:pathLst>
                <a:path w="256" h="256">
                  <a:moveTo>
                    <a:pt x="128" y="256"/>
                  </a:move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99"/>
                    <a:pt x="199" y="256"/>
                    <a:pt x="128" y="256"/>
                  </a:cubicBezTo>
                  <a:moveTo>
                    <a:pt x="24" y="128"/>
                  </a:moveTo>
                  <a:cubicBezTo>
                    <a:pt x="128" y="128"/>
                    <a:pt x="128" y="128"/>
                    <a:pt x="128" y="128"/>
                  </a:cubicBezTo>
                  <a:cubicBezTo>
                    <a:pt x="128" y="24"/>
                    <a:pt x="128" y="24"/>
                    <a:pt x="128" y="24"/>
                  </a:cubicBezTo>
                  <a:cubicBezTo>
                    <a:pt x="71" y="24"/>
                    <a:pt x="24" y="71"/>
                    <a:pt x="24" y="128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79405" tIns="39702" rIns="79405" bIns="39702" numCol="1" anchor="t" anchorCtr="0" compatLnSpc="1"/>
            <a:p>
              <a:pPr algn="just">
                <a:lnSpc>
                  <a:spcPct val="120000"/>
                </a:lnSpc>
              </a:pPr>
              <a:endParaRPr lang="en-US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270811" y="3356310"/>
            <a:ext cx="632308" cy="632306"/>
            <a:chOff x="5373943" y="3179798"/>
            <a:chExt cx="728142" cy="728140"/>
          </a:xfrm>
        </p:grpSpPr>
        <p:sp>
          <p:nvSpPr>
            <p:cNvPr id="25" name="Oval 13"/>
            <p:cNvSpPr/>
            <p:nvPr>
              <p:custDataLst>
                <p:tags r:id="rId7"/>
              </p:custDataLst>
            </p:nvPr>
          </p:nvSpPr>
          <p:spPr>
            <a:xfrm rot="20300500">
              <a:off x="5373943" y="3179798"/>
              <a:ext cx="728142" cy="72814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p>
              <a:pPr algn="just">
                <a:lnSpc>
                  <a:spcPct val="120000"/>
                </a:lnSpc>
              </a:pPr>
              <a:endParaRPr lang="zh-CN" altLang="en-US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182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5581880" y="3387734"/>
              <a:ext cx="312266" cy="312266"/>
            </a:xfrm>
            <a:custGeom>
              <a:avLst/>
              <a:gdLst/>
              <a:ahLst/>
              <a:cxnLst>
                <a:cxn ang="0">
                  <a:pos x="128" y="256"/>
                </a:cxn>
                <a:cxn ang="0">
                  <a:pos x="0" y="128"/>
                </a:cxn>
                <a:cxn ang="0">
                  <a:pos x="128" y="0"/>
                </a:cxn>
                <a:cxn ang="0">
                  <a:pos x="256" y="128"/>
                </a:cxn>
                <a:cxn ang="0">
                  <a:pos x="128" y="256"/>
                </a:cxn>
                <a:cxn ang="0">
                  <a:pos x="128" y="24"/>
                </a:cxn>
                <a:cxn ang="0">
                  <a:pos x="24" y="128"/>
                </a:cxn>
                <a:cxn ang="0">
                  <a:pos x="128" y="232"/>
                </a:cxn>
                <a:cxn ang="0">
                  <a:pos x="232" y="128"/>
                </a:cxn>
                <a:cxn ang="0">
                  <a:pos x="128" y="24"/>
                </a:cxn>
                <a:cxn ang="0">
                  <a:pos x="180" y="140"/>
                </a:cxn>
                <a:cxn ang="0">
                  <a:pos x="156" y="140"/>
                </a:cxn>
                <a:cxn ang="0">
                  <a:pos x="140" y="140"/>
                </a:cxn>
                <a:cxn ang="0">
                  <a:pos x="128" y="140"/>
                </a:cxn>
                <a:cxn ang="0">
                  <a:pos x="116" y="128"/>
                </a:cxn>
                <a:cxn ang="0">
                  <a:pos x="116" y="56"/>
                </a:cxn>
                <a:cxn ang="0">
                  <a:pos x="128" y="44"/>
                </a:cxn>
                <a:cxn ang="0">
                  <a:pos x="140" y="56"/>
                </a:cxn>
                <a:cxn ang="0">
                  <a:pos x="140" y="116"/>
                </a:cxn>
                <a:cxn ang="0">
                  <a:pos x="156" y="116"/>
                </a:cxn>
                <a:cxn ang="0">
                  <a:pos x="180" y="116"/>
                </a:cxn>
                <a:cxn ang="0">
                  <a:pos x="192" y="128"/>
                </a:cxn>
                <a:cxn ang="0">
                  <a:pos x="180" y="140"/>
                </a:cxn>
              </a:cxnLst>
              <a:rect l="0" t="0" r="r" b="b"/>
              <a:pathLst>
                <a:path w="256" h="256">
                  <a:moveTo>
                    <a:pt x="128" y="256"/>
                  </a:move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99"/>
                    <a:pt x="199" y="256"/>
                    <a:pt x="128" y="256"/>
                  </a:cubicBezTo>
                  <a:moveTo>
                    <a:pt x="128" y="24"/>
                  </a:moveTo>
                  <a:cubicBezTo>
                    <a:pt x="71" y="24"/>
                    <a:pt x="24" y="71"/>
                    <a:pt x="24" y="128"/>
                  </a:cubicBezTo>
                  <a:cubicBezTo>
                    <a:pt x="24" y="185"/>
                    <a:pt x="71" y="232"/>
                    <a:pt x="128" y="232"/>
                  </a:cubicBezTo>
                  <a:cubicBezTo>
                    <a:pt x="185" y="232"/>
                    <a:pt x="232" y="185"/>
                    <a:pt x="232" y="128"/>
                  </a:cubicBezTo>
                  <a:cubicBezTo>
                    <a:pt x="232" y="71"/>
                    <a:pt x="185" y="24"/>
                    <a:pt x="128" y="24"/>
                  </a:cubicBezTo>
                  <a:moveTo>
                    <a:pt x="180" y="140"/>
                  </a:moveTo>
                  <a:cubicBezTo>
                    <a:pt x="156" y="140"/>
                    <a:pt x="156" y="140"/>
                    <a:pt x="156" y="140"/>
                  </a:cubicBezTo>
                  <a:cubicBezTo>
                    <a:pt x="140" y="140"/>
                    <a:pt x="140" y="140"/>
                    <a:pt x="140" y="140"/>
                  </a:cubicBezTo>
                  <a:cubicBezTo>
                    <a:pt x="128" y="140"/>
                    <a:pt x="128" y="140"/>
                    <a:pt x="128" y="140"/>
                  </a:cubicBezTo>
                  <a:cubicBezTo>
                    <a:pt x="121" y="140"/>
                    <a:pt x="116" y="135"/>
                    <a:pt x="116" y="128"/>
                  </a:cubicBezTo>
                  <a:cubicBezTo>
                    <a:pt x="116" y="56"/>
                    <a:pt x="116" y="56"/>
                    <a:pt x="116" y="56"/>
                  </a:cubicBezTo>
                  <a:cubicBezTo>
                    <a:pt x="116" y="49"/>
                    <a:pt x="121" y="44"/>
                    <a:pt x="128" y="44"/>
                  </a:cubicBezTo>
                  <a:cubicBezTo>
                    <a:pt x="135" y="44"/>
                    <a:pt x="140" y="49"/>
                    <a:pt x="140" y="56"/>
                  </a:cubicBezTo>
                  <a:cubicBezTo>
                    <a:pt x="140" y="116"/>
                    <a:pt x="140" y="116"/>
                    <a:pt x="140" y="116"/>
                  </a:cubicBezTo>
                  <a:cubicBezTo>
                    <a:pt x="156" y="116"/>
                    <a:pt x="156" y="116"/>
                    <a:pt x="156" y="116"/>
                  </a:cubicBezTo>
                  <a:cubicBezTo>
                    <a:pt x="180" y="116"/>
                    <a:pt x="180" y="116"/>
                    <a:pt x="180" y="116"/>
                  </a:cubicBezTo>
                  <a:cubicBezTo>
                    <a:pt x="187" y="116"/>
                    <a:pt x="192" y="121"/>
                    <a:pt x="192" y="128"/>
                  </a:cubicBezTo>
                  <a:cubicBezTo>
                    <a:pt x="192" y="135"/>
                    <a:pt x="187" y="140"/>
                    <a:pt x="180" y="14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79405" tIns="39702" rIns="79405" bIns="39702" numCol="1" anchor="t" anchorCtr="0" compatLnSpc="1"/>
            <a:p>
              <a:pPr algn="just">
                <a:lnSpc>
                  <a:spcPct val="120000"/>
                </a:lnSpc>
              </a:pPr>
              <a:endParaRPr lang="en-US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871788" y="1415057"/>
            <a:ext cx="632308" cy="632306"/>
            <a:chOff x="3765661" y="1239745"/>
            <a:chExt cx="728142" cy="728140"/>
          </a:xfrm>
        </p:grpSpPr>
        <p:sp>
          <p:nvSpPr>
            <p:cNvPr id="27" name="Oval 11"/>
            <p:cNvSpPr/>
            <p:nvPr>
              <p:custDataLst>
                <p:tags r:id="rId9"/>
              </p:custDataLst>
            </p:nvPr>
          </p:nvSpPr>
          <p:spPr>
            <a:xfrm rot="20300500">
              <a:off x="3765661" y="1239745"/>
              <a:ext cx="728142" cy="7281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p>
              <a:pPr algn="just">
                <a:lnSpc>
                  <a:spcPct val="120000"/>
                </a:lnSpc>
              </a:pPr>
              <a:endParaRPr lang="zh-CN" altLang="en-US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221"/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4012631" y="1447681"/>
              <a:ext cx="234200" cy="312266"/>
            </a:xfrm>
            <a:custGeom>
              <a:avLst/>
              <a:gdLst/>
              <a:ahLst/>
              <a:cxnLst>
                <a:cxn ang="0">
                  <a:pos x="96" y="256"/>
                </a:cxn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  <a:cxn ang="0">
                  <a:pos x="96" y="256"/>
                </a:cxn>
                <a:cxn ang="0">
                  <a:pos x="96" y="32"/>
                </a:cxn>
                <a:cxn ang="0">
                  <a:pos x="32" y="96"/>
                </a:cxn>
                <a:cxn ang="0">
                  <a:pos x="96" y="160"/>
                </a:cxn>
                <a:cxn ang="0">
                  <a:pos x="160" y="96"/>
                </a:cxn>
                <a:cxn ang="0">
                  <a:pos x="96" y="32"/>
                </a:cxn>
                <a:cxn ang="0">
                  <a:pos x="96" y="128"/>
                </a:cxn>
                <a:cxn ang="0">
                  <a:pos x="64" y="96"/>
                </a:cxn>
                <a:cxn ang="0">
                  <a:pos x="96" y="64"/>
                </a:cxn>
                <a:cxn ang="0">
                  <a:pos x="128" y="96"/>
                </a:cxn>
                <a:cxn ang="0">
                  <a:pos x="96" y="128"/>
                </a:cxn>
              </a:cxnLst>
              <a:rect l="0" t="0" r="r" b="b"/>
              <a:pathLst>
                <a:path w="192" h="256">
                  <a:moveTo>
                    <a:pt x="96" y="256"/>
                  </a:moveTo>
                  <a:cubicBezTo>
                    <a:pt x="96" y="256"/>
                    <a:pt x="0" y="149"/>
                    <a:pt x="0" y="96"/>
                  </a:cubicBezTo>
                  <a:cubicBezTo>
                    <a:pt x="0" y="43"/>
                    <a:pt x="43" y="0"/>
                    <a:pt x="96" y="0"/>
                  </a:cubicBezTo>
                  <a:cubicBezTo>
                    <a:pt x="149" y="0"/>
                    <a:pt x="192" y="43"/>
                    <a:pt x="192" y="96"/>
                  </a:cubicBezTo>
                  <a:cubicBezTo>
                    <a:pt x="192" y="149"/>
                    <a:pt x="96" y="256"/>
                    <a:pt x="96" y="256"/>
                  </a:cubicBezTo>
                  <a:moveTo>
                    <a:pt x="96" y="32"/>
                  </a:moveTo>
                  <a:cubicBezTo>
                    <a:pt x="61" y="32"/>
                    <a:pt x="32" y="61"/>
                    <a:pt x="32" y="96"/>
                  </a:cubicBezTo>
                  <a:cubicBezTo>
                    <a:pt x="32" y="131"/>
                    <a:pt x="61" y="160"/>
                    <a:pt x="96" y="160"/>
                  </a:cubicBezTo>
                  <a:cubicBezTo>
                    <a:pt x="131" y="160"/>
                    <a:pt x="160" y="131"/>
                    <a:pt x="160" y="96"/>
                  </a:cubicBezTo>
                  <a:cubicBezTo>
                    <a:pt x="160" y="61"/>
                    <a:pt x="131" y="32"/>
                    <a:pt x="96" y="32"/>
                  </a:cubicBezTo>
                  <a:moveTo>
                    <a:pt x="96" y="128"/>
                  </a:moveTo>
                  <a:cubicBezTo>
                    <a:pt x="78" y="128"/>
                    <a:pt x="64" y="114"/>
                    <a:pt x="64" y="96"/>
                  </a:cubicBezTo>
                  <a:cubicBezTo>
                    <a:pt x="64" y="78"/>
                    <a:pt x="78" y="64"/>
                    <a:pt x="96" y="64"/>
                  </a:cubicBezTo>
                  <a:cubicBezTo>
                    <a:pt x="114" y="64"/>
                    <a:pt x="128" y="78"/>
                    <a:pt x="128" y="96"/>
                  </a:cubicBezTo>
                  <a:cubicBezTo>
                    <a:pt x="128" y="114"/>
                    <a:pt x="114" y="128"/>
                    <a:pt x="96" y="128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79405" tIns="39702" rIns="79405" bIns="39702" numCol="1" anchor="t" anchorCtr="0" compatLnSpc="1"/>
            <a:p>
              <a:pPr algn="just">
                <a:lnSpc>
                  <a:spcPct val="120000"/>
                </a:lnSpc>
              </a:pPr>
              <a:endParaRPr lang="en-US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148267" y="2557714"/>
            <a:ext cx="632308" cy="632306"/>
            <a:chOff x="2932481" y="2555586"/>
            <a:chExt cx="728142" cy="728140"/>
          </a:xfrm>
        </p:grpSpPr>
        <p:sp>
          <p:nvSpPr>
            <p:cNvPr id="29" name="Oval 15"/>
            <p:cNvSpPr/>
            <p:nvPr>
              <p:custDataLst>
                <p:tags r:id="rId11"/>
              </p:custDataLst>
            </p:nvPr>
          </p:nvSpPr>
          <p:spPr>
            <a:xfrm rot="20300500">
              <a:off x="2932481" y="2555586"/>
              <a:ext cx="728142" cy="7281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p>
              <a:pPr algn="just">
                <a:lnSpc>
                  <a:spcPct val="120000"/>
                </a:lnSpc>
              </a:pPr>
              <a:endParaRPr lang="zh-CN" altLang="en-US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86"/>
            <p:cNvSpPr>
              <a:spLocks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3136701" y="2819903"/>
              <a:ext cx="319702" cy="199504"/>
            </a:xfrm>
            <a:custGeom>
              <a:avLst/>
              <a:gdLst/>
              <a:ahLst/>
              <a:cxnLst>
                <a:cxn ang="0">
                  <a:pos x="244" y="160"/>
                </a:cxn>
                <a:cxn ang="0">
                  <a:pos x="232" y="160"/>
                </a:cxn>
                <a:cxn ang="0">
                  <a:pos x="24" y="160"/>
                </a:cxn>
                <a:cxn ang="0">
                  <a:pos x="12" y="160"/>
                </a:cxn>
                <a:cxn ang="0">
                  <a:pos x="0" y="148"/>
                </a:cxn>
                <a:cxn ang="0">
                  <a:pos x="0" y="128"/>
                </a:cxn>
                <a:cxn ang="0">
                  <a:pos x="24" y="128"/>
                </a:cxn>
                <a:cxn ang="0">
                  <a:pos x="24" y="12"/>
                </a:cxn>
                <a:cxn ang="0">
                  <a:pos x="36" y="0"/>
                </a:cxn>
                <a:cxn ang="0">
                  <a:pos x="220" y="0"/>
                </a:cxn>
                <a:cxn ang="0">
                  <a:pos x="232" y="12"/>
                </a:cxn>
                <a:cxn ang="0">
                  <a:pos x="232" y="128"/>
                </a:cxn>
                <a:cxn ang="0">
                  <a:pos x="256" y="128"/>
                </a:cxn>
                <a:cxn ang="0">
                  <a:pos x="256" y="148"/>
                </a:cxn>
                <a:cxn ang="0">
                  <a:pos x="244" y="160"/>
                </a:cxn>
                <a:cxn ang="0">
                  <a:pos x="100" y="148"/>
                </a:cxn>
                <a:cxn ang="0">
                  <a:pos x="156" y="148"/>
                </a:cxn>
                <a:cxn ang="0">
                  <a:pos x="156" y="140"/>
                </a:cxn>
                <a:cxn ang="0">
                  <a:pos x="100" y="140"/>
                </a:cxn>
                <a:cxn ang="0">
                  <a:pos x="100" y="148"/>
                </a:cxn>
                <a:cxn ang="0">
                  <a:pos x="216" y="16"/>
                </a:cxn>
                <a:cxn ang="0">
                  <a:pos x="40" y="16"/>
                </a:cxn>
                <a:cxn ang="0">
                  <a:pos x="40" y="120"/>
                </a:cxn>
                <a:cxn ang="0">
                  <a:pos x="216" y="120"/>
                </a:cxn>
                <a:cxn ang="0">
                  <a:pos x="216" y="16"/>
                </a:cxn>
              </a:cxnLst>
              <a:rect l="0" t="0" r="r" b="b"/>
              <a:pathLst>
                <a:path w="256" h="160">
                  <a:moveTo>
                    <a:pt x="244" y="160"/>
                  </a:moveTo>
                  <a:cubicBezTo>
                    <a:pt x="232" y="160"/>
                    <a:pt x="232" y="160"/>
                    <a:pt x="232" y="160"/>
                  </a:cubicBezTo>
                  <a:cubicBezTo>
                    <a:pt x="24" y="160"/>
                    <a:pt x="24" y="160"/>
                    <a:pt x="24" y="160"/>
                  </a:cubicBezTo>
                  <a:cubicBezTo>
                    <a:pt x="12" y="160"/>
                    <a:pt x="12" y="160"/>
                    <a:pt x="12" y="160"/>
                  </a:cubicBezTo>
                  <a:cubicBezTo>
                    <a:pt x="5" y="160"/>
                    <a:pt x="0" y="155"/>
                    <a:pt x="0" y="14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4" y="128"/>
                    <a:pt x="24" y="128"/>
                    <a:pt x="24" y="128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5"/>
                    <a:pt x="29" y="0"/>
                    <a:pt x="36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7" y="0"/>
                    <a:pt x="232" y="5"/>
                    <a:pt x="232" y="12"/>
                  </a:cubicBezTo>
                  <a:cubicBezTo>
                    <a:pt x="232" y="128"/>
                    <a:pt x="232" y="128"/>
                    <a:pt x="232" y="128"/>
                  </a:cubicBezTo>
                  <a:cubicBezTo>
                    <a:pt x="256" y="128"/>
                    <a:pt x="256" y="128"/>
                    <a:pt x="256" y="128"/>
                  </a:cubicBezTo>
                  <a:cubicBezTo>
                    <a:pt x="256" y="148"/>
                    <a:pt x="256" y="148"/>
                    <a:pt x="256" y="148"/>
                  </a:cubicBezTo>
                  <a:cubicBezTo>
                    <a:pt x="256" y="155"/>
                    <a:pt x="251" y="160"/>
                    <a:pt x="244" y="160"/>
                  </a:cubicBezTo>
                  <a:moveTo>
                    <a:pt x="100" y="148"/>
                  </a:moveTo>
                  <a:cubicBezTo>
                    <a:pt x="156" y="148"/>
                    <a:pt x="156" y="148"/>
                    <a:pt x="156" y="148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00" y="140"/>
                    <a:pt x="100" y="140"/>
                    <a:pt x="100" y="140"/>
                  </a:cubicBezTo>
                  <a:lnTo>
                    <a:pt x="100" y="148"/>
                  </a:lnTo>
                  <a:close/>
                  <a:moveTo>
                    <a:pt x="216" y="16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216" y="120"/>
                    <a:pt x="216" y="120"/>
                    <a:pt x="216" y="120"/>
                  </a:cubicBezTo>
                  <a:lnTo>
                    <a:pt x="216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79405" tIns="39702" rIns="79405" bIns="39702" numCol="1" anchor="t" anchorCtr="0" compatLnSpc="1"/>
            <a:p>
              <a:pPr algn="just">
                <a:lnSpc>
                  <a:spcPct val="120000"/>
                </a:lnSpc>
              </a:pPr>
              <a:endParaRPr lang="en-US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1" name="Footer Text"/>
          <p:cNvSpPr txBox="1"/>
          <p:nvPr>
            <p:custDataLst>
              <p:tags r:id="rId13"/>
            </p:custDataLst>
          </p:nvPr>
        </p:nvSpPr>
        <p:spPr>
          <a:xfrm flipH="1">
            <a:off x="230505" y="2571750"/>
            <a:ext cx="2740660" cy="17697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just" defTabSz="1058545">
              <a:lnSpc>
                <a:spcPct val="120000"/>
              </a:lnSpc>
              <a:defRPr/>
            </a:pPr>
            <a:r>
              <a:rPr lang="en-US" altLang="zh-CN" sz="1200" b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1.</a:t>
            </a:r>
            <a:r>
              <a:rPr lang="zh-CN" altLang="en-US" sz="1200" b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《义务教育课程方案（2022年版）》提出了“跨学科主题学习”。科学课程标准（2022版）新增了跨学科概念和项目化学习的提出。且国家教育部政策鼓励探索跨学科主题学习，打破学科间的壁垒，聚焦多学科的资源整合，关注多学科知识的应用，因此本课题</a:t>
            </a:r>
            <a:r>
              <a:rPr lang="zh-CN" altLang="en-US" sz="12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具有前瞻性与引导性。</a:t>
            </a:r>
            <a:endParaRPr lang="zh-CN" altLang="en-US" sz="1200" b="1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Footer Text"/>
          <p:cNvSpPr txBox="1"/>
          <p:nvPr>
            <p:custDataLst>
              <p:tags r:id="rId14"/>
            </p:custDataLst>
          </p:nvPr>
        </p:nvSpPr>
        <p:spPr>
          <a:xfrm flipH="1">
            <a:off x="4173798" y="2193955"/>
            <a:ext cx="960933" cy="1033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l" defTabSz="1058545">
              <a:lnSpc>
                <a:spcPct val="120000"/>
              </a:lnSpc>
              <a:defRPr/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创新之处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Footer Text"/>
          <p:cNvSpPr txBox="1"/>
          <p:nvPr>
            <p:custDataLst>
              <p:tags r:id="rId15"/>
            </p:custDataLst>
          </p:nvPr>
        </p:nvSpPr>
        <p:spPr>
          <a:xfrm flipH="1">
            <a:off x="584835" y="819150"/>
            <a:ext cx="3197225" cy="13271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just" defTabSz="1058545">
              <a:lnSpc>
                <a:spcPct val="120000"/>
              </a:lnSpc>
              <a:defRPr/>
            </a:pPr>
            <a:r>
              <a:rPr lang="zh-CN" altLang="en-US" sz="1200" b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2.随着小学科学跨学科主题学习不断地“优化整合”、最终能形成完整的、成熟的小学科学跨学科主题学习的课程体系，形成小学科学跨学科主题学习的资料包，因此本课题</a:t>
            </a:r>
            <a:r>
              <a:rPr lang="zh-CN" altLang="en-US" sz="12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具有操作性和实践意义，能推广，并能提高学生综合运用多学科知识的能力，实现综合育人的价值取向。</a:t>
            </a:r>
            <a:endParaRPr lang="zh-CN" altLang="en-US" sz="1200" b="1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Footer Text"/>
          <p:cNvSpPr txBox="1"/>
          <p:nvPr>
            <p:custDataLst>
              <p:tags r:id="rId16"/>
            </p:custDataLst>
          </p:nvPr>
        </p:nvSpPr>
        <p:spPr>
          <a:xfrm flipH="1">
            <a:off x="5845810" y="2075815"/>
            <a:ext cx="2611120" cy="884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just" defTabSz="1058545">
              <a:lnSpc>
                <a:spcPct val="120000"/>
              </a:lnSpc>
              <a:defRPr/>
            </a:pPr>
            <a:r>
              <a:rPr lang="zh-CN" altLang="en-US" sz="1200" b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3.</a:t>
            </a:r>
            <a:r>
              <a:rPr lang="zh-CN" altLang="en-US" sz="12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城乡牵手结合</a:t>
            </a:r>
            <a:r>
              <a:rPr lang="zh-CN" altLang="en-US" sz="1200" b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，开发跨学科主题活动资源的时候结合校本特色，同时发扬城市资源与乡村资源特色，城乡互补，从而实现区域均衡发展的可能性。</a:t>
            </a:r>
            <a:endParaRPr lang="zh-CN" altLang="en-US" sz="1200" b="1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Footer Text"/>
          <p:cNvSpPr txBox="1"/>
          <p:nvPr>
            <p:custDataLst>
              <p:tags r:id="rId17"/>
            </p:custDataLst>
          </p:nvPr>
        </p:nvSpPr>
        <p:spPr>
          <a:xfrm flipH="1">
            <a:off x="5179695" y="3714115"/>
            <a:ext cx="3006725" cy="884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just" defTabSz="1058545">
              <a:lnSpc>
                <a:spcPct val="120000"/>
              </a:lnSpc>
              <a:defRPr/>
            </a:pPr>
            <a:r>
              <a:rPr lang="zh-CN" altLang="en-US" sz="12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4.有意识地加强校外场馆、基地、营地、园区、生产线等资源的建设与开放，为校外教育提供物质基础，</a:t>
            </a:r>
            <a:r>
              <a:rPr lang="zh-CN" altLang="en-US" sz="12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实现校外科学教育与学校的</a:t>
            </a:r>
            <a:r>
              <a:rPr lang="en-US" altLang="zh-CN" sz="12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“</a:t>
            </a:r>
            <a:r>
              <a:rPr lang="zh-CN" altLang="en-US" sz="12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双向奔赴</a:t>
            </a:r>
            <a:r>
              <a:rPr lang="en-US" altLang="zh-CN" sz="12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”</a:t>
            </a:r>
            <a:r>
              <a:rPr lang="zh-CN" altLang="en-US" sz="12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zh-CN" altLang="en-US" sz="1200" b="1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custDataLst>
      <p:tags r:id="rId18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75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75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975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75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975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1" grpId="0"/>
      <p:bldP spid="32" grpId="0"/>
      <p:bldP spid="33" grpId="0"/>
      <p:bldP spid="39" grpId="0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1"/>
          <p:cNvSpPr txBox="1"/>
          <p:nvPr/>
        </p:nvSpPr>
        <p:spPr>
          <a:xfrm>
            <a:off x="450591" y="223333"/>
            <a:ext cx="1980820" cy="37592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课题分工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435292" y="838276"/>
          <a:ext cx="8273415" cy="3833495"/>
        </p:xfrm>
        <a:graphic>
          <a:graphicData uri="http://schemas.openxmlformats.org/drawingml/2006/table">
            <a:tbl>
              <a:tblPr firstRow="1" bandRow="1">
                <a:tableStyleId>{FD465E56-7C27-4AD4-A39E-48D4C33AB7D4}</a:tableStyleId>
              </a:tblPr>
              <a:tblGrid>
                <a:gridCol w="962660"/>
                <a:gridCol w="2080895"/>
                <a:gridCol w="1606550"/>
                <a:gridCol w="1196340"/>
                <a:gridCol w="2426970"/>
              </a:tblGrid>
              <a:tr h="40703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spc="120"/>
                        <a:t>姓名</a:t>
                      </a:r>
                      <a:endParaRPr lang="en-US" sz="1400" spc="120"/>
                    </a:p>
                  </a:txBody>
                  <a:tcPr marL="177800" marR="177800" marT="57150" marB="571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spc="120"/>
                        <a:t>工作单位</a:t>
                      </a:r>
                      <a:endParaRPr lang="en-US" altLang="en-US" sz="1400" spc="120"/>
                    </a:p>
                  </a:txBody>
                  <a:tcPr marL="177800" marR="177800" marT="57150" marB="571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spc="120"/>
                        <a:t>专业技术职称</a:t>
                      </a:r>
                      <a:endParaRPr lang="en-US" altLang="en-US" sz="1400" spc="120"/>
                    </a:p>
                  </a:txBody>
                  <a:tcPr marL="177800" marR="177800" marT="57150" marB="571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spc="120"/>
                        <a:t>研究专长</a:t>
                      </a:r>
                      <a:endParaRPr lang="en-US" altLang="en-US" sz="1400" spc="120"/>
                    </a:p>
                  </a:txBody>
                  <a:tcPr marL="177800" marR="177800" marT="57150" marB="571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spc="120"/>
                        <a:t>在课题组中的分工情况</a:t>
                      </a:r>
                      <a:endParaRPr lang="en-US" altLang="en-US" sz="1400" spc="120"/>
                    </a:p>
                  </a:txBody>
                  <a:tcPr marL="177800" marR="177800" marT="57150" marB="57150" vert="horz" anchor="ctr" anchorCtr="0"/>
                </a:tc>
              </a:tr>
              <a:tr h="38036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120"/>
                        <a:t>金枝</a:t>
                      </a:r>
                      <a:endParaRPr lang="en-US" sz="1200" spc="120"/>
                    </a:p>
                  </a:txBody>
                  <a:tcPr marL="177800" marR="177800" marT="57150" marB="571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120"/>
                        <a:t>常州市东青实验学校</a:t>
                      </a:r>
                      <a:endParaRPr lang="en-US" altLang="en-US" sz="1200" spc="120"/>
                    </a:p>
                  </a:txBody>
                  <a:tcPr marL="177800" marR="177800" marT="57150" marB="571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120"/>
                        <a:t>中小学二级</a:t>
                      </a:r>
                      <a:endParaRPr lang="en-US" altLang="en-US" sz="1200" spc="120"/>
                    </a:p>
                  </a:txBody>
                  <a:tcPr marL="177800" marR="177800" marT="57150" marB="571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120"/>
                        <a:t>理论研究</a:t>
                      </a:r>
                      <a:endParaRPr lang="en-US" altLang="en-US" sz="1200" spc="120"/>
                    </a:p>
                  </a:txBody>
                  <a:tcPr marL="177800" marR="177800" marT="57150" marB="571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120"/>
                        <a:t>教学实践</a:t>
                      </a:r>
                      <a:endParaRPr lang="en-US" altLang="en-US" sz="1200" spc="120"/>
                    </a:p>
                  </a:txBody>
                  <a:tcPr marL="177800" marR="177800" marT="57150" marB="57150" vert="horz" anchor="ctr" anchorCtr="0"/>
                </a:tc>
              </a:tr>
              <a:tr h="38100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120"/>
                        <a:t>李彦霖</a:t>
                      </a:r>
                      <a:endParaRPr lang="en-US" altLang="en-US" sz="1200" spc="120"/>
                    </a:p>
                  </a:txBody>
                  <a:tcPr marL="177800" marR="177800" marT="57150" marB="571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120"/>
                        <a:t>常州市东青实验学校</a:t>
                      </a:r>
                      <a:endParaRPr lang="en-US" altLang="en-US" sz="1200" spc="120"/>
                    </a:p>
                  </a:txBody>
                  <a:tcPr marL="177800" marR="177800" marT="57150" marB="571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120"/>
                        <a:t>中小学二级</a:t>
                      </a:r>
                      <a:endParaRPr lang="en-US" altLang="en-US" sz="1200" spc="120"/>
                    </a:p>
                  </a:txBody>
                  <a:tcPr marL="177800" marR="177800" marT="57150" marB="571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120"/>
                        <a:t>教学实践</a:t>
                      </a:r>
                      <a:endParaRPr lang="en-US" altLang="en-US" sz="1200" spc="120"/>
                    </a:p>
                  </a:txBody>
                  <a:tcPr marL="177800" marR="177800" marT="57150" marB="571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120"/>
                        <a:t>活动开发与教学实践</a:t>
                      </a:r>
                      <a:endParaRPr lang="en-US" altLang="en-US" sz="1200" spc="120"/>
                    </a:p>
                  </a:txBody>
                  <a:tcPr marL="177800" marR="177800" marT="57150" marB="57150" vert="horz" anchor="ctr" anchorCtr="0"/>
                </a:tc>
              </a:tr>
              <a:tr h="38100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120"/>
                        <a:t>葛恬</a:t>
                      </a:r>
                      <a:endParaRPr lang="en-US" altLang="en-US" sz="1200" spc="120"/>
                    </a:p>
                  </a:txBody>
                  <a:tcPr marL="177800" marR="177800" marT="57150" marB="571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120"/>
                        <a:t>常州市东坡小学</a:t>
                      </a:r>
                      <a:endParaRPr lang="en-US" altLang="en-US" sz="1200" spc="120"/>
                    </a:p>
                  </a:txBody>
                  <a:tcPr marL="177800" marR="177800" marT="57150" marB="571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120"/>
                        <a:t>中小学一级</a:t>
                      </a:r>
                      <a:endParaRPr lang="en-US" altLang="en-US" sz="1200" spc="120"/>
                    </a:p>
                  </a:txBody>
                  <a:tcPr marL="177800" marR="177800" marT="57150" marB="571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120"/>
                        <a:t>教学实践</a:t>
                      </a:r>
                      <a:endParaRPr lang="en-US" altLang="en-US" sz="1200" spc="120"/>
                    </a:p>
                  </a:txBody>
                  <a:tcPr marL="177800" marR="177800" marT="57150" marB="571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120"/>
                        <a:t>教学实践</a:t>
                      </a:r>
                      <a:endParaRPr lang="en-US" altLang="en-US" sz="1200" spc="120"/>
                    </a:p>
                  </a:txBody>
                  <a:tcPr marL="177800" marR="177800" marT="57150" marB="57150" vert="horz" anchor="ctr" anchorCtr="0"/>
                </a:tc>
              </a:tr>
              <a:tr h="38036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120"/>
                        <a:t>陈文琳</a:t>
                      </a:r>
                      <a:endParaRPr lang="en-US" altLang="en-US" sz="1200" spc="120"/>
                    </a:p>
                  </a:txBody>
                  <a:tcPr marL="177800" marR="177800" marT="57150" marB="571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120"/>
                        <a:t>常州市博爱小学</a:t>
                      </a:r>
                      <a:endParaRPr lang="en-US" altLang="en-US" sz="1200" spc="120"/>
                    </a:p>
                  </a:txBody>
                  <a:tcPr marL="177800" marR="177800" marT="57150" marB="571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120"/>
                        <a:t>中小学一级</a:t>
                      </a:r>
                      <a:endParaRPr lang="en-US" altLang="en-US" sz="1200" spc="120"/>
                    </a:p>
                  </a:txBody>
                  <a:tcPr marL="177800" marR="177800" marT="57150" marB="571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120"/>
                        <a:t>教学实践</a:t>
                      </a:r>
                      <a:endParaRPr lang="en-US" altLang="en-US" sz="1200" spc="120"/>
                    </a:p>
                  </a:txBody>
                  <a:tcPr marL="177800" marR="177800" marT="57150" marB="571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120"/>
                        <a:t>教学实践</a:t>
                      </a:r>
                      <a:endParaRPr lang="en-US" altLang="en-US" sz="1200" spc="120"/>
                    </a:p>
                  </a:txBody>
                  <a:tcPr marL="177800" marR="177800" marT="57150" marB="57150" vert="horz" anchor="ctr" anchorCtr="0"/>
                </a:tc>
              </a:tr>
              <a:tr h="38100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120"/>
                        <a:t>蒋盛婕</a:t>
                      </a:r>
                      <a:endParaRPr lang="en-US" altLang="en-US" sz="1200" spc="120"/>
                    </a:p>
                  </a:txBody>
                  <a:tcPr marL="177800" marR="177800" marT="57150" marB="571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120"/>
                        <a:t>常州市博爱小学</a:t>
                      </a:r>
                      <a:endParaRPr lang="en-US" altLang="en-US" sz="1200" spc="120"/>
                    </a:p>
                  </a:txBody>
                  <a:tcPr marL="177800" marR="177800" marT="57150" marB="571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120"/>
                        <a:t>中小学二级</a:t>
                      </a:r>
                      <a:endParaRPr lang="en-US" altLang="en-US" sz="1200" spc="120"/>
                    </a:p>
                  </a:txBody>
                  <a:tcPr marL="177800" marR="177800" marT="57150" marB="571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120"/>
                        <a:t>理论研究</a:t>
                      </a:r>
                      <a:endParaRPr lang="en-US" altLang="en-US" sz="1200" spc="120"/>
                    </a:p>
                  </a:txBody>
                  <a:tcPr marL="177800" marR="177800" marT="57150" marB="571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120"/>
                        <a:t>理论研究与教学实践</a:t>
                      </a:r>
                      <a:endParaRPr lang="en-US" altLang="en-US" sz="1200" spc="120"/>
                    </a:p>
                  </a:txBody>
                  <a:tcPr marL="177800" marR="177800" marT="57150" marB="57150" vert="horz" anchor="ctr" anchorCtr="0"/>
                </a:tc>
              </a:tr>
              <a:tr h="38036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120"/>
                        <a:t>吴姝</a:t>
                      </a:r>
                      <a:endParaRPr lang="en-US" altLang="en-US" sz="1200" spc="120"/>
                    </a:p>
                  </a:txBody>
                  <a:tcPr marL="177800" marR="177800" marT="57150" marB="571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120"/>
                        <a:t>常州市博爱小学</a:t>
                      </a:r>
                      <a:endParaRPr lang="en-US" altLang="en-US" sz="1200" spc="120"/>
                    </a:p>
                  </a:txBody>
                  <a:tcPr marL="177800" marR="177800" marT="57150" marB="571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120"/>
                        <a:t>中小学二级</a:t>
                      </a:r>
                      <a:endParaRPr lang="en-US" altLang="en-US" sz="1200" spc="120"/>
                    </a:p>
                  </a:txBody>
                  <a:tcPr marL="177800" marR="177800" marT="57150" marB="571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120"/>
                        <a:t>理论研究</a:t>
                      </a:r>
                      <a:endParaRPr lang="en-US" altLang="en-US" sz="1200" spc="120"/>
                    </a:p>
                  </a:txBody>
                  <a:tcPr marL="177800" marR="177800" marT="57150" marB="571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120"/>
                        <a:t>理论研究与教学实践</a:t>
                      </a:r>
                      <a:endParaRPr lang="en-US" altLang="en-US" sz="1200" spc="120"/>
                    </a:p>
                  </a:txBody>
                  <a:tcPr marL="177800" marR="177800" marT="57150" marB="57150" vert="horz" anchor="ctr" anchorCtr="0"/>
                </a:tc>
              </a:tr>
              <a:tr h="38100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120"/>
                        <a:t>姜一帆</a:t>
                      </a:r>
                      <a:endParaRPr lang="en-US" altLang="en-US" sz="1200" spc="120"/>
                    </a:p>
                  </a:txBody>
                  <a:tcPr marL="177800" marR="177800" marT="57150" marB="571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120"/>
                        <a:t>常州市博爱小学</a:t>
                      </a:r>
                      <a:endParaRPr lang="en-US" altLang="en-US" sz="1200" spc="120"/>
                    </a:p>
                  </a:txBody>
                  <a:tcPr marL="177800" marR="177800" marT="57150" marB="571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120"/>
                        <a:t>中小学二级</a:t>
                      </a:r>
                      <a:endParaRPr lang="en-US" altLang="en-US" sz="1200" spc="120"/>
                    </a:p>
                  </a:txBody>
                  <a:tcPr marL="177800" marR="177800" marT="57150" marB="571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120"/>
                        <a:t>教学实践</a:t>
                      </a:r>
                      <a:endParaRPr lang="en-US" altLang="en-US" sz="1200" spc="120"/>
                    </a:p>
                  </a:txBody>
                  <a:tcPr marL="177800" marR="177800" marT="57150" marB="571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120"/>
                        <a:t>理论研究与教学实践</a:t>
                      </a:r>
                      <a:endParaRPr lang="en-US" altLang="en-US" sz="1200" spc="120"/>
                    </a:p>
                  </a:txBody>
                  <a:tcPr marL="177800" marR="177800" marT="57150" marB="57150" vert="horz" anchor="ctr" anchorCtr="0"/>
                </a:tc>
              </a:tr>
              <a:tr h="38036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120"/>
                        <a:t>张梓妍</a:t>
                      </a:r>
                      <a:endParaRPr lang="en-US" altLang="en-US" sz="1200" spc="120"/>
                    </a:p>
                  </a:txBody>
                  <a:tcPr marL="177800" marR="177800" marT="57150" marB="571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120"/>
                        <a:t>常州市三河口小学</a:t>
                      </a:r>
                      <a:endParaRPr lang="en-US" altLang="en-US" sz="1200" spc="120"/>
                    </a:p>
                  </a:txBody>
                  <a:tcPr marL="177800" marR="177800" marT="57150" marB="571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120"/>
                        <a:t>中小学二级</a:t>
                      </a:r>
                      <a:endParaRPr lang="en-US" altLang="en-US" sz="1200" spc="120"/>
                    </a:p>
                  </a:txBody>
                  <a:tcPr marL="177800" marR="177800" marT="57150" marB="571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120"/>
                        <a:t>理论研究</a:t>
                      </a:r>
                      <a:endParaRPr lang="en-US" altLang="en-US" sz="1200" spc="120"/>
                    </a:p>
                  </a:txBody>
                  <a:tcPr marL="177800" marR="177800" marT="57150" marB="571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120"/>
                        <a:t>理论研究</a:t>
                      </a:r>
                      <a:endParaRPr lang="en-US" altLang="en-US" sz="1200" spc="120"/>
                    </a:p>
                  </a:txBody>
                  <a:tcPr marL="177800" marR="177800" marT="57150" marB="57150" vert="horz" anchor="ctr" anchorCtr="0"/>
                </a:tc>
              </a:tr>
              <a:tr h="38100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120"/>
                        <a:t>刘丽</a:t>
                      </a:r>
                      <a:endParaRPr lang="en-US" altLang="en-US" sz="1200" spc="120"/>
                    </a:p>
                  </a:txBody>
                  <a:tcPr marL="177800" marR="177800" marT="57150" marB="571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120"/>
                        <a:t>常州市青龙实验小学</a:t>
                      </a:r>
                      <a:endParaRPr lang="en-US" altLang="en-US" sz="1200" spc="120"/>
                    </a:p>
                  </a:txBody>
                  <a:tcPr marL="177800" marR="177800" marT="57150" marB="571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120"/>
                        <a:t>中小学二级</a:t>
                      </a:r>
                      <a:endParaRPr lang="en-US" altLang="en-US" sz="1200" spc="120"/>
                    </a:p>
                  </a:txBody>
                  <a:tcPr marL="177800" marR="177800" marT="57150" marB="571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120"/>
                        <a:t>理论研究</a:t>
                      </a:r>
                      <a:endParaRPr lang="en-US" altLang="en-US" sz="1200" spc="120"/>
                    </a:p>
                  </a:txBody>
                  <a:tcPr marL="177800" marR="177800" marT="57150" marB="571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spc="120"/>
                        <a:t>理论研究</a:t>
                      </a:r>
                      <a:endParaRPr lang="en-US" altLang="en-US" sz="1200" spc="120"/>
                    </a:p>
                  </a:txBody>
                  <a:tcPr marL="177800" marR="177800" marT="57150" marB="57150" vert="horz" anchor="ctr" anchorCtr="0"/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3530" y="323364"/>
            <a:ext cx="8376940" cy="4572565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  <a:effectLst>
            <a:outerShdw blurRad="165100" dist="38100" dir="15780000" sx="101000" sy="101000" algn="t" rotWithShape="0">
              <a:srgbClr val="002060">
                <a:alpha val="4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79368" y="518679"/>
            <a:ext cx="7955717" cy="4204069"/>
          </a:xfrm>
          <a:prstGeom prst="rect">
            <a:avLst/>
          </a:prstGeom>
          <a:noFill/>
          <a:ln w="19050">
            <a:gradFill>
              <a:gsLst>
                <a:gs pos="0">
                  <a:srgbClr val="06A7DB"/>
                </a:gs>
                <a:gs pos="100000">
                  <a:srgbClr val="92D050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30" y="3076830"/>
            <a:ext cx="2594142" cy="18339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770" y="314632"/>
            <a:ext cx="2030700" cy="197718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85" y="373436"/>
            <a:ext cx="406466" cy="41659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643" y="1842602"/>
            <a:ext cx="204636" cy="19763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08" y="1066554"/>
            <a:ext cx="246765" cy="24540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674" y="583482"/>
            <a:ext cx="207696" cy="2065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9" r="22559"/>
          <a:stretch>
            <a:fillRect/>
          </a:stretch>
        </p:blipFill>
        <p:spPr>
          <a:xfrm>
            <a:off x="1356439" y="3152551"/>
            <a:ext cx="324162" cy="33224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93" b="-1993"/>
          <a:stretch>
            <a:fillRect/>
          </a:stretch>
        </p:blipFill>
        <p:spPr>
          <a:xfrm>
            <a:off x="7480899" y="4268048"/>
            <a:ext cx="264221" cy="26276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555" y="4399429"/>
            <a:ext cx="412185" cy="40990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072" y="1752767"/>
            <a:ext cx="186033" cy="17966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691" y="1546149"/>
            <a:ext cx="204636" cy="19763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459" y="3787404"/>
            <a:ext cx="204636" cy="197635"/>
          </a:xfrm>
          <a:prstGeom prst="rect">
            <a:avLst/>
          </a:prstGeom>
        </p:spPr>
      </p:pic>
      <p:sp>
        <p:nvSpPr>
          <p:cNvPr id="18" name="TextBox 7"/>
          <p:cNvSpPr txBox="1"/>
          <p:nvPr/>
        </p:nvSpPr>
        <p:spPr>
          <a:xfrm>
            <a:off x="1852930" y="1976120"/>
            <a:ext cx="5993765" cy="868680"/>
          </a:xfrm>
          <a:prstGeom prst="rect">
            <a:avLst/>
          </a:prstGeom>
          <a:noFill/>
        </p:spPr>
        <p:txBody>
          <a:bodyPr wrap="square" lIns="38567" tIns="19283" rIns="38567" bIns="19283" rtlCol="0">
            <a:spAutoFit/>
          </a:bodyPr>
          <a:lstStyle>
            <a:defPPr>
              <a:defRPr lang="zh-CN"/>
            </a:defPPr>
            <a:lvl1pPr>
              <a:defRPr sz="5000" b="1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pPr algn="ctr"/>
            <a:r>
              <a:rPr lang="zh-CN" altLang="en-US" sz="5400" spc="225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恳请专家批评指正！</a:t>
            </a:r>
            <a:endParaRPr lang="zh-CN" altLang="zh-CN" sz="7200" spc="225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2" presetClass="entr" presetSubtype="9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2" presetClass="entr" presetSubtype="9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2" presetClass="entr" presetSubtype="9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" presetClass="entr" presetSubtype="2" decel="533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3530" y="323364"/>
            <a:ext cx="8376940" cy="4572565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  <a:effectLst>
            <a:outerShdw blurRad="165100" dist="38100" dir="15780000" sx="101000" sy="101000" algn="t" rotWithShape="0">
              <a:srgbClr val="002060">
                <a:alpha val="4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79368" y="518679"/>
            <a:ext cx="7955717" cy="4204069"/>
          </a:xfrm>
          <a:prstGeom prst="rect">
            <a:avLst/>
          </a:prstGeom>
          <a:noFill/>
          <a:ln w="19050">
            <a:gradFill>
              <a:gsLst>
                <a:gs pos="0">
                  <a:srgbClr val="06A7DB"/>
                </a:gs>
                <a:gs pos="100000">
                  <a:srgbClr val="92D050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30" y="3447300"/>
            <a:ext cx="2070110" cy="14634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85" y="373436"/>
            <a:ext cx="406466" cy="41659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195" y="1842602"/>
            <a:ext cx="204636" cy="19763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86" y="986506"/>
            <a:ext cx="246765" cy="24540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674" y="583482"/>
            <a:ext cx="207696" cy="2065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9" r="22559"/>
          <a:stretch>
            <a:fillRect/>
          </a:stretch>
        </p:blipFill>
        <p:spPr>
          <a:xfrm>
            <a:off x="929238" y="3289112"/>
            <a:ext cx="324162" cy="33224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93" b="-1993"/>
          <a:stretch>
            <a:fillRect/>
          </a:stretch>
        </p:blipFill>
        <p:spPr>
          <a:xfrm>
            <a:off x="7480899" y="4268048"/>
            <a:ext cx="264221" cy="26276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555" y="4399429"/>
            <a:ext cx="412185" cy="40990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624" y="1752767"/>
            <a:ext cx="186033" cy="17966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243" y="1546149"/>
            <a:ext cx="204636" cy="19763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011" y="3787404"/>
            <a:ext cx="204636" cy="197635"/>
          </a:xfrm>
          <a:prstGeom prst="rect">
            <a:avLst/>
          </a:prstGeom>
        </p:spPr>
      </p:pic>
      <p:sp>
        <p:nvSpPr>
          <p:cNvPr id="19" name="矩形 53"/>
          <p:cNvSpPr>
            <a:spLocks noChangeArrowheads="1"/>
          </p:cNvSpPr>
          <p:nvPr/>
        </p:nvSpPr>
        <p:spPr bwMode="auto">
          <a:xfrm>
            <a:off x="1192530" y="1623695"/>
            <a:ext cx="1528445" cy="70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选题背景与概念界定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54"/>
          <p:cNvSpPr>
            <a:spLocks noChangeArrowheads="1"/>
          </p:cNvSpPr>
          <p:nvPr/>
        </p:nvSpPr>
        <p:spPr bwMode="auto">
          <a:xfrm>
            <a:off x="2858817" y="2780087"/>
            <a:ext cx="1449024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国内外研究现状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4724400" y="1623695"/>
            <a:ext cx="1991360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研究目标、内容、过程与方法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6778888" y="2724931"/>
            <a:ext cx="1449024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创新之处、课题分工</a:t>
            </a:r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422544" y="2489671"/>
            <a:ext cx="773823" cy="797542"/>
            <a:chOff x="1666141" y="2338638"/>
            <a:chExt cx="773823" cy="797542"/>
          </a:xfrm>
        </p:grpSpPr>
        <p:sp>
          <p:nvSpPr>
            <p:cNvPr id="26" name="六边形 25"/>
            <p:cNvSpPr/>
            <p:nvPr/>
          </p:nvSpPr>
          <p:spPr>
            <a:xfrm rot="5400000">
              <a:off x="1611138" y="2393641"/>
              <a:ext cx="797542" cy="687536"/>
            </a:xfrm>
            <a:prstGeom prst="hexagon">
              <a:avLst/>
            </a:prstGeom>
            <a:solidFill>
              <a:schemeClr val="accent2"/>
            </a:solidFill>
            <a:ln w="19050">
              <a:solidFill>
                <a:schemeClr val="bg1"/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53"/>
            <p:cNvSpPr>
              <a:spLocks noChangeArrowheads="1"/>
            </p:cNvSpPr>
            <p:nvPr/>
          </p:nvSpPr>
          <p:spPr bwMode="auto">
            <a:xfrm>
              <a:off x="1722941" y="2375644"/>
              <a:ext cx="717023" cy="601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500" b="1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5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239561" y="1743785"/>
            <a:ext cx="754548" cy="797542"/>
            <a:chOff x="3483158" y="1592752"/>
            <a:chExt cx="754548" cy="797542"/>
          </a:xfrm>
        </p:grpSpPr>
        <p:sp>
          <p:nvSpPr>
            <p:cNvPr id="29" name="六边形 28"/>
            <p:cNvSpPr/>
            <p:nvPr/>
          </p:nvSpPr>
          <p:spPr>
            <a:xfrm rot="5400000">
              <a:off x="3428155" y="1647755"/>
              <a:ext cx="797542" cy="687536"/>
            </a:xfrm>
            <a:prstGeom prst="hexagon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53"/>
            <p:cNvSpPr>
              <a:spLocks noChangeArrowheads="1"/>
            </p:cNvSpPr>
            <p:nvPr/>
          </p:nvSpPr>
          <p:spPr bwMode="auto">
            <a:xfrm>
              <a:off x="3520683" y="1633889"/>
              <a:ext cx="717023" cy="601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500" b="1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5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199279" y="2627466"/>
            <a:ext cx="762264" cy="797542"/>
            <a:chOff x="5397791" y="2338638"/>
            <a:chExt cx="762264" cy="797542"/>
          </a:xfrm>
        </p:grpSpPr>
        <p:sp>
          <p:nvSpPr>
            <p:cNvPr id="32" name="六边形 31"/>
            <p:cNvSpPr/>
            <p:nvPr/>
          </p:nvSpPr>
          <p:spPr>
            <a:xfrm rot="5400000">
              <a:off x="5342788" y="2393641"/>
              <a:ext cx="797542" cy="687536"/>
            </a:xfrm>
            <a:prstGeom prst="hexagon">
              <a:avLst/>
            </a:prstGeom>
            <a:solidFill>
              <a:schemeClr val="accent2"/>
            </a:solidFill>
            <a:ln w="19050">
              <a:solidFill>
                <a:schemeClr val="bg1"/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53"/>
            <p:cNvSpPr>
              <a:spLocks noChangeArrowheads="1"/>
            </p:cNvSpPr>
            <p:nvPr/>
          </p:nvSpPr>
          <p:spPr bwMode="auto">
            <a:xfrm>
              <a:off x="5443032" y="2390294"/>
              <a:ext cx="717023" cy="601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500" b="1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5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989967" y="1700723"/>
            <a:ext cx="772213" cy="797542"/>
            <a:chOff x="7233564" y="1549690"/>
            <a:chExt cx="772213" cy="797542"/>
          </a:xfrm>
        </p:grpSpPr>
        <p:sp>
          <p:nvSpPr>
            <p:cNvPr id="35" name="六边形 34"/>
            <p:cNvSpPr/>
            <p:nvPr/>
          </p:nvSpPr>
          <p:spPr>
            <a:xfrm rot="5400000">
              <a:off x="7178561" y="1604693"/>
              <a:ext cx="797542" cy="687536"/>
            </a:xfrm>
            <a:prstGeom prst="hexagon">
              <a:avLst/>
            </a:prstGeom>
            <a:solidFill>
              <a:schemeClr val="accent5"/>
            </a:solidFill>
            <a:ln w="19050">
              <a:solidFill>
                <a:schemeClr val="bg1"/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53"/>
            <p:cNvSpPr>
              <a:spLocks noChangeArrowheads="1"/>
            </p:cNvSpPr>
            <p:nvPr/>
          </p:nvSpPr>
          <p:spPr bwMode="auto">
            <a:xfrm>
              <a:off x="7288754" y="1569636"/>
              <a:ext cx="717023" cy="669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500" b="1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5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2992120" y="453434"/>
            <a:ext cx="3214341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950">
                <a:solidFill>
                  <a:srgbClr val="0070C0"/>
                </a:solidFill>
                <a:latin typeface="Haettenschweiler" panose="020B0706040902060204" pitchFamily="34" charset="0"/>
                <a:ea typeface="Adobe Gothic Std B" panose="020B0800000000000000" pitchFamily="34" charset="-128"/>
              </a:rPr>
              <a:t>C O N T E N T E S</a:t>
            </a:r>
            <a:endParaRPr lang="zh-CN" altLang="en-US" sz="4950">
              <a:solidFill>
                <a:srgbClr val="0070C0"/>
              </a:solidFill>
              <a:latin typeface="Haettenschweiler" panose="020B0706040902060204" pitchFamily="34" charset="0"/>
            </a:endParaRPr>
          </a:p>
        </p:txBody>
      </p:sp>
      <p:cxnSp>
        <p:nvCxnSpPr>
          <p:cNvPr id="38" name="直接连接符 37"/>
          <p:cNvCxnSpPr/>
          <p:nvPr/>
        </p:nvCxnSpPr>
        <p:spPr>
          <a:xfrm>
            <a:off x="1432560" y="960120"/>
            <a:ext cx="148054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6221144" y="960120"/>
            <a:ext cx="148054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898" y="314632"/>
            <a:ext cx="1279571" cy="124585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9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9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9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9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2" presetClass="entr" presetSubtype="9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2" presetClass="entr" presetSubtype="9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2" presetClass="entr" presetSubtype="9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3" grpId="0"/>
      <p:bldP spid="24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1"/>
          <p:cNvSpPr txBox="1"/>
          <p:nvPr/>
        </p:nvSpPr>
        <p:spPr>
          <a:xfrm>
            <a:off x="458839" y="184838"/>
            <a:ext cx="1980820" cy="4375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选题背景</a:t>
            </a:r>
            <a:endParaRPr lang="en-US" altLang="zh-CN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4"/>
          <p:cNvSpPr txBox="1"/>
          <p:nvPr>
            <p:custDataLst>
              <p:tags r:id="rId1"/>
            </p:custDataLst>
          </p:nvPr>
        </p:nvSpPr>
        <p:spPr>
          <a:xfrm>
            <a:off x="1139825" y="991870"/>
            <a:ext cx="4507230" cy="551815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基于义务教育科学课程标准（</a:t>
            </a:r>
            <a:r>
              <a:rPr lang="en-US" altLang="zh-CN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2022</a:t>
            </a:r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版）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泪滴形 8"/>
          <p:cNvSpPr/>
          <p:nvPr>
            <p:custDataLst>
              <p:tags r:id="rId2"/>
            </p:custDataLst>
          </p:nvPr>
        </p:nvSpPr>
        <p:spPr>
          <a:xfrm>
            <a:off x="453280" y="1039518"/>
            <a:ext cx="504000" cy="504000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7" rIns="0" bIns="45717" rtlCol="0" anchor="ctr"/>
          <a:p>
            <a:pPr algn="ctr"/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en-US" altLang="zh-CN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4"/>
          <p:cNvSpPr txBox="1"/>
          <p:nvPr>
            <p:custDataLst>
              <p:tags r:id="rId3"/>
            </p:custDataLst>
          </p:nvPr>
        </p:nvSpPr>
        <p:spPr>
          <a:xfrm>
            <a:off x="453390" y="1499870"/>
            <a:ext cx="7943215" cy="1128395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p>
            <a:pPr>
              <a:lnSpc>
                <a:spcPct val="150000"/>
              </a:lnSpc>
            </a:pPr>
            <a:r>
              <a:rPr sz="15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r>
              <a:rPr lang="en-US" sz="15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sz="1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跨学科主题学习是《义务教育课程方案（2022年版）》提出的一个新举措，各学科类课程必须用不少于10%的课时来设计跨学科主题学习。科学课程标准（2022版）新增了跨学科概念和项目化学习的提出。</a:t>
            </a:r>
            <a:endParaRPr sz="15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1174750" y="2580640"/>
            <a:ext cx="4507230" cy="551815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lang="zh-CN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最新的国家政策</a:t>
            </a:r>
            <a:endParaRPr lang="zh-CN" sz="20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泪滴形 5"/>
          <p:cNvSpPr/>
          <p:nvPr>
            <p:custDataLst>
              <p:tags r:id="rId5"/>
            </p:custDataLst>
          </p:nvPr>
        </p:nvSpPr>
        <p:spPr>
          <a:xfrm>
            <a:off x="488205" y="2628288"/>
            <a:ext cx="504000" cy="504000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7" rIns="0" bIns="45717" rtlCol="0" anchor="ctr"/>
          <a:p>
            <a:pPr algn="ctr"/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en-US" altLang="zh-CN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4"/>
          <p:cNvSpPr txBox="1"/>
          <p:nvPr>
            <p:custDataLst>
              <p:tags r:id="rId6"/>
            </p:custDataLst>
          </p:nvPr>
        </p:nvSpPr>
        <p:spPr>
          <a:xfrm>
            <a:off x="488315" y="3259455"/>
            <a:ext cx="8027670" cy="436245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2023年5月，教育部等十八部门联合印发了</a:t>
            </a:r>
            <a:r>
              <a:rPr lang="zh-CN" altLang="en-US" sz="15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《关于加强新时代中小学科学教育工作的意见》</a:t>
            </a:r>
            <a:endParaRPr lang="zh-CN" altLang="en-US" sz="15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239645" y="4378960"/>
            <a:ext cx="4572000" cy="321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500" b="1"/>
              <a:t>做</a:t>
            </a:r>
            <a:r>
              <a:rPr lang="en-US" altLang="zh-CN" sz="1500" b="1">
                <a:solidFill>
                  <a:srgbClr val="FF0000"/>
                </a:solidFill>
              </a:rPr>
              <a:t>“</a:t>
            </a:r>
            <a:r>
              <a:rPr lang="zh-CN" altLang="en-US" sz="1500" b="1">
                <a:solidFill>
                  <a:srgbClr val="FF0000"/>
                </a:solidFill>
              </a:rPr>
              <a:t>宽</a:t>
            </a:r>
            <a:r>
              <a:rPr lang="en-US" altLang="zh-CN" sz="1500" b="1">
                <a:solidFill>
                  <a:srgbClr val="FF0000"/>
                </a:solidFill>
              </a:rPr>
              <a:t>”</a:t>
            </a:r>
            <a:r>
              <a:rPr lang="zh-CN" altLang="en-US" sz="1500" b="1"/>
              <a:t>校外科学教育资源</a:t>
            </a:r>
            <a:endParaRPr lang="zh-CN" altLang="en-US" sz="1500" b="1"/>
          </a:p>
        </p:txBody>
      </p:sp>
      <p:sp>
        <p:nvSpPr>
          <p:cNvPr id="12" name="文本框 11"/>
          <p:cNvSpPr txBox="1"/>
          <p:nvPr/>
        </p:nvSpPr>
        <p:spPr>
          <a:xfrm>
            <a:off x="2286000" y="3882390"/>
            <a:ext cx="2680335" cy="321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500" b="1"/>
              <a:t>做</a:t>
            </a:r>
            <a:r>
              <a:rPr lang="en-US" altLang="zh-CN" sz="1500" b="1">
                <a:solidFill>
                  <a:srgbClr val="FF0000"/>
                </a:solidFill>
              </a:rPr>
              <a:t>“</a:t>
            </a:r>
            <a:r>
              <a:rPr lang="zh-CN" altLang="en-US" sz="1500" b="1">
                <a:solidFill>
                  <a:srgbClr val="FF0000"/>
                </a:solidFill>
              </a:rPr>
              <a:t>实</a:t>
            </a:r>
            <a:r>
              <a:rPr lang="en-US" altLang="zh-CN" sz="1500" b="1">
                <a:solidFill>
                  <a:srgbClr val="FF0000"/>
                </a:solidFill>
              </a:rPr>
              <a:t>”</a:t>
            </a:r>
            <a:r>
              <a:rPr lang="zh-CN" altLang="en-US" sz="1500" b="1"/>
              <a:t>学校教学与服务</a:t>
            </a:r>
            <a:endParaRPr lang="zh-CN" altLang="en-US" sz="1500" b="1"/>
          </a:p>
        </p:txBody>
      </p:sp>
      <p:cxnSp>
        <p:nvCxnSpPr>
          <p:cNvPr id="13" name="直接箭头连接符 12"/>
          <p:cNvCxnSpPr/>
          <p:nvPr/>
        </p:nvCxnSpPr>
        <p:spPr>
          <a:xfrm flipV="1">
            <a:off x="4385310" y="4025900"/>
            <a:ext cx="685165" cy="228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V="1">
            <a:off x="4506595" y="4557395"/>
            <a:ext cx="693420" cy="76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5151120" y="3797935"/>
            <a:ext cx="3676015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1300" b="1">
                <a:solidFill>
                  <a:schemeClr val="tx1"/>
                </a:solidFill>
              </a:rPr>
              <a:t>引导支持学生长期、深入、系统地开展科学探究与实验</a:t>
            </a:r>
            <a:endParaRPr lang="zh-CN" altLang="zh-CN" sz="1300" b="1">
              <a:solidFill>
                <a:schemeClr val="tx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278120" y="4391660"/>
            <a:ext cx="3676015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1300" b="1">
                <a:solidFill>
                  <a:schemeClr val="tx1"/>
                </a:solidFill>
              </a:rPr>
              <a:t>强化学校与校外场馆、基地、营地、园区、生产线等）的联系</a:t>
            </a:r>
            <a:endParaRPr lang="zh-CN" sz="1300" b="1">
              <a:solidFill>
                <a:schemeClr val="tx1"/>
              </a:solidFill>
            </a:endParaRPr>
          </a:p>
        </p:txBody>
      </p:sp>
      <p:sp>
        <p:nvSpPr>
          <p:cNvPr id="20" name="文本框 3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51765" y="3695700"/>
            <a:ext cx="2087880" cy="131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p>
            <a:pPr algn="ctr">
              <a:lnSpc>
                <a:spcPct val="150000"/>
              </a:lnSpc>
            </a:pPr>
            <a:r>
              <a:rPr lang="zh-CN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要求：</a:t>
            </a:r>
            <a:r>
              <a:rPr 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在教育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双减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中做好科学教育的加法</a:t>
            </a:r>
            <a:endParaRPr lang="zh-CN" altLang="en-US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宋体" panose="02010600040101010101" pitchFamily="2" charset="-122"/>
            </a:endParaRPr>
          </a:p>
        </p:txBody>
      </p:sp>
    </p:spTree>
    <p:custDataLst>
      <p:tags r:id="rId8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75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75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75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4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 bldLvl="0" animBg="1"/>
      <p:bldP spid="2" grpId="0"/>
      <p:bldP spid="5" grpId="0"/>
      <p:bldP spid="6" grpId="0" bldLvl="0" animBg="1"/>
      <p:bldP spid="8" grpId="0"/>
      <p:bldP spid="11" grpId="0"/>
      <p:bldP spid="12" grpId="0"/>
      <p:bldP spid="15" grpId="0"/>
      <p:bldP spid="16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1"/>
          <p:cNvSpPr txBox="1"/>
          <p:nvPr/>
        </p:nvSpPr>
        <p:spPr>
          <a:xfrm>
            <a:off x="458839" y="184838"/>
            <a:ext cx="1980820" cy="4375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选题背景</a:t>
            </a:r>
            <a:endParaRPr lang="en-US" altLang="zh-CN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4"/>
          <p:cNvSpPr txBox="1"/>
          <p:nvPr>
            <p:custDataLst>
              <p:tags r:id="rId1"/>
            </p:custDataLst>
          </p:nvPr>
        </p:nvSpPr>
        <p:spPr>
          <a:xfrm>
            <a:off x="1170305" y="2341880"/>
            <a:ext cx="4507230" cy="551815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基于素养形成的需求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泪滴形 8"/>
          <p:cNvSpPr/>
          <p:nvPr>
            <p:custDataLst>
              <p:tags r:id="rId2"/>
            </p:custDataLst>
          </p:nvPr>
        </p:nvSpPr>
        <p:spPr>
          <a:xfrm>
            <a:off x="483760" y="2389528"/>
            <a:ext cx="504000" cy="504000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7" rIns="0" bIns="45717" rtlCol="0" anchor="ctr"/>
          <a:p>
            <a:pPr algn="ctr"/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en-US" altLang="zh-CN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4"/>
          <p:cNvSpPr txBox="1"/>
          <p:nvPr>
            <p:custDataLst>
              <p:tags r:id="rId3"/>
            </p:custDataLst>
          </p:nvPr>
        </p:nvSpPr>
        <p:spPr>
          <a:xfrm>
            <a:off x="558165" y="3044825"/>
            <a:ext cx="8027670" cy="1475105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p>
            <a:pPr>
              <a:lnSpc>
                <a:spcPct val="150000"/>
              </a:lnSpc>
            </a:pPr>
            <a:r>
              <a:rPr lang="en-US" sz="150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sz="1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跨学科主题学习</a:t>
            </a:r>
            <a:r>
              <a:rPr sz="15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突破了学科壁垒</a:t>
            </a:r>
            <a:r>
              <a:rPr sz="1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，能够很好地解决书本知识与现实情境割裂的问题，以多学科整合探究、任务完成或解决问题为途径，让学生在与特殊情境的有效互动中，成功应对情境的复杂要求和挑战，将知识、技能、态度进行统整，最终</a:t>
            </a:r>
            <a:r>
              <a:rPr sz="15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形成并发展核心素养</a:t>
            </a:r>
            <a:r>
              <a:rPr lang="zh-CN" sz="15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sz="1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也为</a:t>
            </a:r>
            <a:r>
              <a:rPr sz="15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强化课程协同育人功能</a:t>
            </a:r>
            <a:r>
              <a:rPr sz="1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提供了一条可行途径。</a:t>
            </a:r>
            <a:endParaRPr sz="15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4"/>
          <p:cNvSpPr txBox="1"/>
          <p:nvPr>
            <p:custDataLst>
              <p:tags r:id="rId4"/>
            </p:custDataLst>
          </p:nvPr>
        </p:nvSpPr>
        <p:spPr>
          <a:xfrm>
            <a:off x="647700" y="793115"/>
            <a:ext cx="8027670" cy="436245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2023年5月，教育部办公厅印发了</a:t>
            </a:r>
            <a:r>
              <a:rPr lang="zh-CN" altLang="en-US" sz="15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《基础教育课程改革深化行动方案》</a:t>
            </a:r>
            <a:endParaRPr lang="zh-CN" altLang="en-US" sz="15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4"/>
          <p:cNvSpPr txBox="1"/>
          <p:nvPr>
            <p:custDataLst>
              <p:tags r:id="rId5"/>
            </p:custDataLst>
          </p:nvPr>
        </p:nvSpPr>
        <p:spPr>
          <a:xfrm>
            <a:off x="647700" y="1361440"/>
            <a:ext cx="7781290" cy="782320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150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1500">
                <a:latin typeface="微软雅黑" panose="020B0503020204020204" pitchFamily="34" charset="-122"/>
                <a:ea typeface="微软雅黑" panose="020B0503020204020204" pitchFamily="34" charset="-122"/>
              </a:rPr>
              <a:t>加强科学类学科教学。强化跨学科综合教学，遴选推广一批跨学科综合性实践性教学优秀案例。</a:t>
            </a:r>
            <a:endParaRPr lang="zh-CN" altLang="en-US" sz="15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6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75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75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 bldLvl="0" animBg="1"/>
      <p:bldP spid="4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1"/>
          <p:cNvSpPr txBox="1"/>
          <p:nvPr/>
        </p:nvSpPr>
        <p:spPr>
          <a:xfrm>
            <a:off x="208649" y="184838"/>
            <a:ext cx="1980820" cy="4375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核心概念界定</a:t>
            </a:r>
            <a:endParaRPr lang="en-US" altLang="zh-CN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4"/>
          <p:cNvSpPr txBox="1"/>
          <p:nvPr>
            <p:custDataLst>
              <p:tags r:id="rId1"/>
            </p:custDataLst>
          </p:nvPr>
        </p:nvSpPr>
        <p:spPr>
          <a:xfrm>
            <a:off x="1139825" y="991870"/>
            <a:ext cx="4507230" cy="551815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p>
            <a:pPr>
              <a:lnSpc>
                <a:spcPct val="150000"/>
              </a:lnSpc>
            </a:pPr>
            <a:r>
              <a:rPr lang="zh-CN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跨学科主题学习</a:t>
            </a:r>
            <a:endParaRPr lang="zh-CN" sz="20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泪滴形 8"/>
          <p:cNvSpPr/>
          <p:nvPr>
            <p:custDataLst>
              <p:tags r:id="rId2"/>
            </p:custDataLst>
          </p:nvPr>
        </p:nvSpPr>
        <p:spPr>
          <a:xfrm>
            <a:off x="453280" y="1039518"/>
            <a:ext cx="504000" cy="504000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7" rIns="0" bIns="45717" rtlCol="0" anchor="ctr"/>
          <a:p>
            <a:pPr algn="ctr"/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en-US" altLang="zh-CN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4"/>
          <p:cNvSpPr txBox="1"/>
          <p:nvPr>
            <p:custDataLst>
              <p:tags r:id="rId3"/>
            </p:custDataLst>
          </p:nvPr>
        </p:nvSpPr>
        <p:spPr>
          <a:xfrm>
            <a:off x="488315" y="1543685"/>
            <a:ext cx="7943215" cy="1128395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p>
            <a:pPr>
              <a:lnSpc>
                <a:spcPct val="150000"/>
              </a:lnSpc>
            </a:pPr>
            <a:r>
              <a:rPr lang="en-US" sz="15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sz="1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基于学生的基础、体验和兴趣，围绕某一研究主题，以</a:t>
            </a:r>
            <a:r>
              <a:rPr lang="zh-CN" sz="1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某一</a:t>
            </a:r>
            <a:r>
              <a:rPr sz="1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课程内容为主干，运用并整合其他课程的相关知识和方法，开展综合学习的一种方式。其中，综合学习指向对生活经验、正式学习、不同观点和学科知识等的整合，意在克服分科教育对知识的割裂。</a:t>
            </a:r>
            <a:endParaRPr sz="15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25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25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25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 bldLvl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1"/>
          <p:cNvSpPr txBox="1"/>
          <p:nvPr/>
        </p:nvSpPr>
        <p:spPr>
          <a:xfrm>
            <a:off x="208649" y="184838"/>
            <a:ext cx="1980820" cy="4375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核心概念界定</a:t>
            </a:r>
            <a:endParaRPr lang="en-US" altLang="zh-CN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4"/>
          <p:cNvSpPr txBox="1"/>
          <p:nvPr>
            <p:custDataLst>
              <p:tags r:id="rId1"/>
            </p:custDataLst>
          </p:nvPr>
        </p:nvSpPr>
        <p:spPr>
          <a:xfrm>
            <a:off x="1139825" y="991870"/>
            <a:ext cx="5160645" cy="551815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p>
            <a:pPr>
              <a:lnSpc>
                <a:spcPct val="150000"/>
              </a:lnSpc>
            </a:pPr>
            <a:r>
              <a:rPr lang="zh-CN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小学科学跨学科主题学习</a:t>
            </a:r>
            <a:endParaRPr lang="zh-CN" sz="20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泪滴形 8"/>
          <p:cNvSpPr/>
          <p:nvPr>
            <p:custDataLst>
              <p:tags r:id="rId2"/>
            </p:custDataLst>
          </p:nvPr>
        </p:nvSpPr>
        <p:spPr>
          <a:xfrm>
            <a:off x="453280" y="1039518"/>
            <a:ext cx="504000" cy="504000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7" rIns="0" bIns="45717" rtlCol="0" anchor="ctr"/>
          <a:p>
            <a:pPr algn="ctr"/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en-US" altLang="zh-CN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565785" y="1621790"/>
            <a:ext cx="7115810" cy="1476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en-US" altLang="zh-CN" sz="1500" b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1500" b="0">
                <a:latin typeface="微软雅黑" panose="020B0503020204020204" pitchFamily="34" charset="-122"/>
                <a:ea typeface="微软雅黑" panose="020B0503020204020204" pitchFamily="34" charset="-122"/>
              </a:rPr>
              <a:t>基于学生的学习基础，</a:t>
            </a:r>
            <a:r>
              <a:rPr lang="zh-CN" altLang="en-US" sz="1500" b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以小学科学课程内容为主体</a:t>
            </a:r>
            <a:r>
              <a:rPr lang="zh-CN" altLang="en-US" sz="1500" b="0">
                <a:latin typeface="微软雅黑" panose="020B0503020204020204" pitchFamily="34" charset="-122"/>
                <a:ea typeface="微软雅黑" panose="020B0503020204020204" pitchFamily="34" charset="-122"/>
              </a:rPr>
              <a:t>，引导学生在某一学习主题中基于真实情境发现问题，综合、关联和辩证地运用不同学科知识、观念与方法开展思考，进而分析问题；有机整合不同学科的工具、思维与资源，创造性地解决问题；在此过程中，促成学生核心素养的培育。</a:t>
            </a:r>
            <a:endParaRPr lang="zh-CN" altLang="en-US" sz="1500" b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645795" y="3296285"/>
            <a:ext cx="7115810" cy="1129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en-US" altLang="zh-CN" sz="1500" b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1500" b="0">
                <a:latin typeface="微软雅黑" panose="020B0503020204020204" pitchFamily="34" charset="-122"/>
                <a:ea typeface="微软雅黑" panose="020B0503020204020204" pitchFamily="34" charset="-122"/>
              </a:rPr>
              <a:t>本课题所研究的</a:t>
            </a:r>
            <a:r>
              <a:rPr lang="en-US" altLang="zh-CN" sz="1500" b="1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500" b="1">
                <a:latin typeface="微软雅黑" panose="020B0503020204020204" pitchFamily="34" charset="-122"/>
                <a:ea typeface="微软雅黑" panose="020B0503020204020204" pitchFamily="34" charset="-122"/>
              </a:rPr>
              <a:t>小学科学跨学科主题学习的实践研究</a:t>
            </a:r>
            <a:r>
              <a:rPr lang="en-US" altLang="zh-CN" sz="1500" b="1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500" b="0">
                <a:latin typeface="微软雅黑" panose="020B0503020204020204" pitchFamily="34" charset="-122"/>
                <a:ea typeface="微软雅黑" panose="020B0503020204020204" pitchFamily="34" charset="-122"/>
              </a:rPr>
              <a:t>主要是立足科学课程，围绕主题，与其他学科知识进行整合，</a:t>
            </a:r>
            <a:r>
              <a:rPr lang="zh-CN" altLang="en-US" sz="1500" b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生成跨学科主题学习单元，由学生开展以主题任务为核心，合作实践为主要形式的学习活动。</a:t>
            </a:r>
            <a:endParaRPr lang="zh-CN" altLang="en-US" sz="1500" b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25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25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1"/>
          <p:cNvSpPr txBox="1"/>
          <p:nvPr/>
        </p:nvSpPr>
        <p:spPr>
          <a:xfrm>
            <a:off x="0" y="227330"/>
            <a:ext cx="3141345" cy="37592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国内外研究领域现状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"/>
          <p:cNvSpPr>
            <a:spLocks noChangeArrowheads="1"/>
          </p:cNvSpPr>
          <p:nvPr/>
        </p:nvSpPr>
        <p:spPr bwMode="auto">
          <a:xfrm>
            <a:off x="1701800" y="1330325"/>
            <a:ext cx="959485" cy="39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50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主题</a:t>
            </a:r>
            <a:endParaRPr lang="zh-CN" altLang="en-US" sz="150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"/>
          <p:cNvSpPr>
            <a:spLocks noChangeArrowheads="1"/>
          </p:cNvSpPr>
          <p:nvPr/>
        </p:nvSpPr>
        <p:spPr bwMode="auto">
          <a:xfrm>
            <a:off x="1294130" y="1971040"/>
            <a:ext cx="1569720" cy="39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sz="150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跨学科主题学习</a:t>
            </a:r>
            <a:endParaRPr lang="zh-CN" sz="150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"/>
          <p:cNvSpPr>
            <a:spLocks noChangeArrowheads="1"/>
          </p:cNvSpPr>
          <p:nvPr/>
        </p:nvSpPr>
        <p:spPr bwMode="auto">
          <a:xfrm>
            <a:off x="901700" y="2611755"/>
            <a:ext cx="3040380" cy="39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sz="150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小学科学跨学科主题学习</a:t>
            </a:r>
            <a:endParaRPr lang="zh-CN" altLang="en-US" sz="150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233545" y="1123950"/>
            <a:ext cx="4257040" cy="314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p>
            <a:pPr lvl="0">
              <a:lnSpc>
                <a:spcPct val="150000"/>
              </a:lnSpc>
            </a:pPr>
            <a:r>
              <a:rPr lang="zh-CN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研究发现</a:t>
            </a:r>
            <a:r>
              <a:rPr lang="zh-CN" sz="1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sz="1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</a:pPr>
            <a:r>
              <a:rPr lang="zh-CN" sz="140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跨学科主题学习进入课程标准之前，已经有了类似的实践探索。但是在实践过程中还</a:t>
            </a:r>
            <a:r>
              <a:rPr lang="zh-CN"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需加强与其他学科知识、方法的整合，实现学科间的真联结。</a:t>
            </a:r>
            <a:endParaRPr lang="zh-CN" sz="1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</a:pPr>
            <a:r>
              <a:rPr lang="zh-CN"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因此</a:t>
            </a:r>
            <a:r>
              <a: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我们</a:t>
            </a:r>
            <a:r>
              <a:rPr lang="zh-CN"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需要</a:t>
            </a:r>
            <a:r>
              <a: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进一步思考和探索</a:t>
            </a:r>
            <a:r>
              <a:rPr lang="zh-CN"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，如何</a:t>
            </a:r>
            <a:r>
              <a: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借鉴国内外的跨学科主题学习案例，将适合本区域内学情的、较为成熟的跨学科主题学习模式迁移到本区域，本校的小学科学教育中，实现跨学科主题学习的本土化、校本化、可操作化</a:t>
            </a:r>
            <a:r>
              <a:rPr lang="zh-CN"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sz="1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15440" y="885825"/>
            <a:ext cx="104584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pPr lvl="0">
              <a:lnSpc>
                <a:spcPct val="130000"/>
              </a:lnSpc>
            </a:pPr>
            <a:r>
              <a: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  <a:endParaRPr lang="zh-CN" altLang="en-US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右大括号 1"/>
          <p:cNvSpPr/>
          <p:nvPr/>
        </p:nvSpPr>
        <p:spPr>
          <a:xfrm>
            <a:off x="3353435" y="1516380"/>
            <a:ext cx="767080" cy="14287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8" decel="533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decel="533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decel="533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decel="533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decel="533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6" grpId="0"/>
      <p:bldP spid="17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1"/>
          <p:cNvSpPr txBox="1"/>
          <p:nvPr/>
        </p:nvSpPr>
        <p:spPr>
          <a:xfrm>
            <a:off x="235935" y="223333"/>
            <a:ext cx="1980820" cy="37592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研究目标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椭圆 22"/>
          <p:cNvSpPr>
            <a:spLocks noChangeAspect="1"/>
          </p:cNvSpPr>
          <p:nvPr/>
        </p:nvSpPr>
        <p:spPr>
          <a:xfrm>
            <a:off x="933968" y="1953701"/>
            <a:ext cx="2631389" cy="2631389"/>
          </a:xfrm>
          <a:prstGeom prst="ellipse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1F1F1F"/>
              </a:solidFill>
            </a:endParaRPr>
          </a:p>
        </p:txBody>
      </p:sp>
      <p:sp>
        <p:nvSpPr>
          <p:cNvPr id="24" name="椭圆 23"/>
          <p:cNvSpPr>
            <a:spLocks noChangeAspect="1"/>
          </p:cNvSpPr>
          <p:nvPr/>
        </p:nvSpPr>
        <p:spPr>
          <a:xfrm>
            <a:off x="1226345" y="2246077"/>
            <a:ext cx="2046636" cy="2046636"/>
          </a:xfrm>
          <a:prstGeom prst="ellipse">
            <a:avLst/>
          </a:prstGeom>
          <a:solidFill>
            <a:srgbClr val="0070C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1F1F1F"/>
              </a:solidFill>
            </a:endParaRPr>
          </a:p>
        </p:txBody>
      </p:sp>
      <p:sp>
        <p:nvSpPr>
          <p:cNvPr id="25" name="椭圆 24"/>
          <p:cNvSpPr>
            <a:spLocks noChangeAspect="1"/>
          </p:cNvSpPr>
          <p:nvPr/>
        </p:nvSpPr>
        <p:spPr>
          <a:xfrm>
            <a:off x="1518723" y="2538454"/>
            <a:ext cx="1461883" cy="1461883"/>
          </a:xfrm>
          <a:prstGeom prst="ellipse">
            <a:avLst/>
          </a:prstGeom>
          <a:solidFill>
            <a:srgbClr val="0070C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1F1F1F"/>
              </a:solidFill>
            </a:endParaRPr>
          </a:p>
        </p:txBody>
      </p:sp>
      <p:sp>
        <p:nvSpPr>
          <p:cNvPr id="26" name="椭圆 25"/>
          <p:cNvSpPr>
            <a:spLocks noChangeAspect="1"/>
          </p:cNvSpPr>
          <p:nvPr/>
        </p:nvSpPr>
        <p:spPr>
          <a:xfrm>
            <a:off x="1811098" y="2830830"/>
            <a:ext cx="877130" cy="877130"/>
          </a:xfrm>
          <a:prstGeom prst="ellipse">
            <a:avLst/>
          </a:prstGeom>
          <a:solidFill>
            <a:srgbClr val="00206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1F1F1F"/>
              </a:solidFill>
            </a:endParaRPr>
          </a:p>
        </p:txBody>
      </p:sp>
      <p:cxnSp>
        <p:nvCxnSpPr>
          <p:cNvPr id="27" name="直线连接符 27"/>
          <p:cNvCxnSpPr/>
          <p:nvPr/>
        </p:nvCxnSpPr>
        <p:spPr>
          <a:xfrm flipV="1">
            <a:off x="3093868" y="1276913"/>
            <a:ext cx="1784985" cy="318135"/>
          </a:xfrm>
          <a:prstGeom prst="line">
            <a:avLst/>
          </a:prstGeom>
          <a:ln w="12700" cmpd="sng">
            <a:solidFill>
              <a:schemeClr val="tx1">
                <a:lumMod val="65000"/>
                <a:lumOff val="3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线连接符 28"/>
          <p:cNvCxnSpPr/>
          <p:nvPr/>
        </p:nvCxnSpPr>
        <p:spPr>
          <a:xfrm>
            <a:off x="3377400" y="2351647"/>
            <a:ext cx="1488364" cy="0"/>
          </a:xfrm>
          <a:prstGeom prst="line">
            <a:avLst/>
          </a:prstGeom>
          <a:ln w="12700" cmpd="sng">
            <a:solidFill>
              <a:schemeClr val="tx1">
                <a:lumMod val="65000"/>
                <a:lumOff val="3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线连接符 30"/>
          <p:cNvCxnSpPr/>
          <p:nvPr/>
        </p:nvCxnSpPr>
        <p:spPr>
          <a:xfrm>
            <a:off x="3095137" y="3654908"/>
            <a:ext cx="1728470" cy="824865"/>
          </a:xfrm>
          <a:prstGeom prst="line">
            <a:avLst/>
          </a:prstGeom>
          <a:ln w="12700" cmpd="sng">
            <a:solidFill>
              <a:schemeClr val="tx1">
                <a:lumMod val="65000"/>
                <a:lumOff val="3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文本框 34"/>
          <p:cNvSpPr>
            <a:spLocks noChangeArrowheads="1"/>
          </p:cNvSpPr>
          <p:nvPr/>
        </p:nvSpPr>
        <p:spPr bwMode="auto">
          <a:xfrm>
            <a:off x="4878705" y="925830"/>
            <a:ext cx="4044315" cy="1106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en-US" altLang="zh-CN" sz="15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5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形成</a:t>
            </a:r>
            <a:r>
              <a:rPr lang="zh-CN" altLang="en-US" sz="15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适合城乡学校的小学科学教育中跨学科主题学习的</a:t>
            </a:r>
            <a:r>
              <a:rPr lang="zh-CN" altLang="en-US" sz="15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单元设计结构和内容资源包</a:t>
            </a:r>
            <a:r>
              <a:rPr lang="zh-CN" altLang="en-US" sz="15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5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5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宋体" panose="02010600040101010101" pitchFamily="2" charset="-122"/>
            </a:endParaRPr>
          </a:p>
        </p:txBody>
      </p:sp>
      <p:sp>
        <p:nvSpPr>
          <p:cNvPr id="32" name="文本框 34"/>
          <p:cNvSpPr>
            <a:spLocks noChangeArrowheads="1"/>
          </p:cNvSpPr>
          <p:nvPr/>
        </p:nvSpPr>
        <p:spPr bwMode="auto">
          <a:xfrm>
            <a:off x="4872355" y="1776095"/>
            <a:ext cx="4050030" cy="214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sz="15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sz="15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提升学生科学核心素养</a:t>
            </a:r>
            <a:r>
              <a:rPr sz="15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，激发科学学习的兴趣，培养学生多元思维的品质，帮助学生在跨学科主题</a:t>
            </a:r>
            <a:r>
              <a:rPr lang="zh-CN" sz="15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单元</a:t>
            </a:r>
            <a:r>
              <a:rPr sz="15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学习中实现多学科知识的整合，提升能有效地分析问题、解决问题的能力，促进学生高质量的发展，从而助力学生走向真实的社会生活。</a:t>
            </a:r>
            <a:endParaRPr sz="15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4"/>
          <p:cNvSpPr>
            <a:spLocks noChangeArrowheads="1"/>
          </p:cNvSpPr>
          <p:nvPr/>
        </p:nvSpPr>
        <p:spPr bwMode="auto">
          <a:xfrm>
            <a:off x="4860925" y="4000500"/>
            <a:ext cx="3945255" cy="1106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sz="15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3.促进城乡互补，实现教师团队的互补，资源的互补，</a:t>
            </a:r>
            <a:r>
              <a:rPr sz="15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让教师初步具备设计与实施小学科学跨学科主题学习课程的能力</a:t>
            </a:r>
            <a:r>
              <a:rPr sz="15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sz="15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饼形 7"/>
          <p:cNvSpPr>
            <a:spLocks noChangeAspect="1"/>
          </p:cNvSpPr>
          <p:nvPr/>
        </p:nvSpPr>
        <p:spPr>
          <a:xfrm>
            <a:off x="370100" y="1389832"/>
            <a:ext cx="3759126" cy="3759126"/>
          </a:xfrm>
          <a:prstGeom prst="pie">
            <a:avLst>
              <a:gd name="adj1" fmla="val 16891099"/>
              <a:gd name="adj2" fmla="val 18389175"/>
            </a:avLst>
          </a:prstGeom>
          <a:solidFill>
            <a:schemeClr val="accent4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1F1F1F"/>
              </a:solidFill>
            </a:endParaRPr>
          </a:p>
        </p:txBody>
      </p:sp>
      <p:sp>
        <p:nvSpPr>
          <p:cNvPr id="36" name="饼形 8"/>
          <p:cNvSpPr>
            <a:spLocks noChangeAspect="1"/>
          </p:cNvSpPr>
          <p:nvPr/>
        </p:nvSpPr>
        <p:spPr>
          <a:xfrm>
            <a:off x="746014" y="1775983"/>
            <a:ext cx="3007301" cy="3007301"/>
          </a:xfrm>
          <a:prstGeom prst="pie">
            <a:avLst>
              <a:gd name="adj1" fmla="val 18800821"/>
              <a:gd name="adj2" fmla="val 20487076"/>
            </a:avLst>
          </a:prstGeom>
          <a:solidFill>
            <a:schemeClr val="accent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1F1F1F"/>
              </a:solidFill>
            </a:endParaRPr>
          </a:p>
        </p:txBody>
      </p:sp>
      <p:sp>
        <p:nvSpPr>
          <p:cNvPr id="37" name="饼形 9"/>
          <p:cNvSpPr>
            <a:spLocks noChangeAspect="1"/>
          </p:cNvSpPr>
          <p:nvPr/>
        </p:nvSpPr>
        <p:spPr>
          <a:xfrm>
            <a:off x="1115575" y="2154357"/>
            <a:ext cx="2255476" cy="2255476"/>
          </a:xfrm>
          <a:prstGeom prst="pie">
            <a:avLst>
              <a:gd name="adj1" fmla="val 21086868"/>
              <a:gd name="adj2" fmla="val 1772864"/>
            </a:avLst>
          </a:prstGeom>
          <a:solidFill>
            <a:schemeClr val="accent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1F1F1F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75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75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06 -3.82716E-06 L 0.16666 -0.68364" pathEditMode="relative" rAng="0" ptsTypes="AA">
                                      <p:cBhvr>
                                        <p:cTn id="40" dur="1250" spd="-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-3419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06 -4.32099E-06 L 0.55399 -0.64876" pathEditMode="relative" rAng="0" ptsTypes="AA">
                                      <p:cBhvr>
                                        <p:cTn id="42" dur="125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91" y="-32438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06 -2.96296E-06 L 0.78802 0.16914" pathEditMode="relative" rAng="0" ptsTypes="AA">
                                      <p:cBhvr>
                                        <p:cTn id="44" dur="1250" spd="-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392" y="84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75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975"/>
                            </p:stCondLst>
                            <p:childTnLst>
                              <p:par>
                                <p:cTn id="56" presetID="2" presetClass="entr" presetSubtype="2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decel="533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decel="533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 animBg="1"/>
      <p:bldP spid="24" grpId="0" animBg="1"/>
      <p:bldP spid="25" grpId="0" animBg="1"/>
      <p:bldP spid="26" grpId="0" animBg="1"/>
      <p:bldP spid="31" grpId="0"/>
      <p:bldP spid="32" grpId="0"/>
      <p:bldP spid="33" grpId="0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1"/>
          <p:cNvSpPr txBox="1"/>
          <p:nvPr/>
        </p:nvSpPr>
        <p:spPr>
          <a:xfrm>
            <a:off x="438842" y="226853"/>
            <a:ext cx="1980820" cy="37592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研究内容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25"/>
          <p:cNvSpPr/>
          <p:nvPr/>
        </p:nvSpPr>
        <p:spPr bwMode="auto">
          <a:xfrm rot="20580000">
            <a:off x="2888615" y="1665923"/>
            <a:ext cx="1485900" cy="1546225"/>
          </a:xfrm>
          <a:custGeom>
            <a:avLst/>
            <a:gdLst>
              <a:gd name="T0" fmla="*/ 2147483647 w 968"/>
              <a:gd name="T1" fmla="*/ 2147483647 h 1008"/>
              <a:gd name="T2" fmla="*/ 2147483647 w 968"/>
              <a:gd name="T3" fmla="*/ 0 h 1008"/>
              <a:gd name="T4" fmla="*/ 2147483647 w 968"/>
              <a:gd name="T5" fmla="*/ 2147483647 h 1008"/>
              <a:gd name="T6" fmla="*/ 2147483647 w 968"/>
              <a:gd name="T7" fmla="*/ 2147483647 h 1008"/>
              <a:gd name="T8" fmla="*/ 2147483647 w 968"/>
              <a:gd name="T9" fmla="*/ 2147483647 h 10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67" h="1007">
                <a:moveTo>
                  <a:pt x="593" y="1008"/>
                </a:moveTo>
                <a:cubicBezTo>
                  <a:pt x="593" y="1008"/>
                  <a:pt x="0" y="806"/>
                  <a:pt x="142" y="0"/>
                </a:cubicBezTo>
                <a:cubicBezTo>
                  <a:pt x="142" y="0"/>
                  <a:pt x="968" y="186"/>
                  <a:pt x="671" y="957"/>
                </a:cubicBezTo>
                <a:cubicBezTo>
                  <a:pt x="671" y="957"/>
                  <a:pt x="434" y="615"/>
                  <a:pt x="395" y="432"/>
                </a:cubicBezTo>
                <a:cubicBezTo>
                  <a:pt x="395" y="432"/>
                  <a:pt x="449" y="854"/>
                  <a:pt x="593" y="10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Freeform 19"/>
          <p:cNvSpPr/>
          <p:nvPr/>
        </p:nvSpPr>
        <p:spPr bwMode="auto">
          <a:xfrm rot="21360000">
            <a:off x="3714115" y="1135380"/>
            <a:ext cx="1936750" cy="1828800"/>
          </a:xfrm>
          <a:custGeom>
            <a:avLst/>
            <a:gdLst>
              <a:gd name="T0" fmla="*/ 2147483647 w 1261"/>
              <a:gd name="T1" fmla="*/ 2147483647 h 1191"/>
              <a:gd name="T2" fmla="*/ 2147483647 w 1261"/>
              <a:gd name="T3" fmla="*/ 0 h 1191"/>
              <a:gd name="T4" fmla="*/ 2147483647 w 1261"/>
              <a:gd name="T5" fmla="*/ 2147483647 h 1191"/>
              <a:gd name="T6" fmla="*/ 2147483647 w 1261"/>
              <a:gd name="T7" fmla="*/ 2147483647 h 1191"/>
              <a:gd name="T8" fmla="*/ 2147483647 w 1261"/>
              <a:gd name="T9" fmla="*/ 2147483647 h 11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61" h="1191">
                <a:moveTo>
                  <a:pt x="388" y="1185"/>
                </a:moveTo>
                <a:cubicBezTo>
                  <a:pt x="388" y="1185"/>
                  <a:pt x="0" y="614"/>
                  <a:pt x="659" y="0"/>
                </a:cubicBezTo>
                <a:cubicBezTo>
                  <a:pt x="659" y="0"/>
                  <a:pt x="1261" y="709"/>
                  <a:pt x="490" y="1191"/>
                </a:cubicBezTo>
                <a:cubicBezTo>
                  <a:pt x="490" y="1191"/>
                  <a:pt x="508" y="734"/>
                  <a:pt x="595" y="547"/>
                </a:cubicBezTo>
                <a:cubicBezTo>
                  <a:pt x="595" y="547"/>
                  <a:pt x="363" y="953"/>
                  <a:pt x="388" y="118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Freeform 21"/>
          <p:cNvSpPr/>
          <p:nvPr/>
        </p:nvSpPr>
        <p:spPr bwMode="auto">
          <a:xfrm rot="21000000">
            <a:off x="4733608" y="2066925"/>
            <a:ext cx="1431925" cy="1403350"/>
          </a:xfrm>
          <a:custGeom>
            <a:avLst/>
            <a:gdLst>
              <a:gd name="T0" fmla="*/ 0 w 933"/>
              <a:gd name="T1" fmla="*/ 2147483647 h 915"/>
              <a:gd name="T2" fmla="*/ 2147483647 w 933"/>
              <a:gd name="T3" fmla="*/ 2147483647 h 915"/>
              <a:gd name="T4" fmla="*/ 2147483647 w 933"/>
              <a:gd name="T5" fmla="*/ 2147483647 h 915"/>
              <a:gd name="T6" fmla="*/ 2147483647 w 933"/>
              <a:gd name="T7" fmla="*/ 2147483647 h 915"/>
              <a:gd name="T8" fmla="*/ 0 w 933"/>
              <a:gd name="T9" fmla="*/ 2147483647 h 9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33" h="915">
                <a:moveTo>
                  <a:pt x="0" y="502"/>
                </a:moveTo>
                <a:cubicBezTo>
                  <a:pt x="0" y="502"/>
                  <a:pt x="238" y="0"/>
                  <a:pt x="933" y="207"/>
                </a:cubicBezTo>
                <a:cubicBezTo>
                  <a:pt x="933" y="207"/>
                  <a:pt x="686" y="915"/>
                  <a:pt x="37" y="575"/>
                </a:cubicBezTo>
                <a:cubicBezTo>
                  <a:pt x="37" y="575"/>
                  <a:pt x="362" y="402"/>
                  <a:pt x="527" y="386"/>
                </a:cubicBezTo>
                <a:cubicBezTo>
                  <a:pt x="527" y="386"/>
                  <a:pt x="151" y="390"/>
                  <a:pt x="0" y="50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Freeform 23"/>
          <p:cNvSpPr/>
          <p:nvPr/>
        </p:nvSpPr>
        <p:spPr bwMode="auto">
          <a:xfrm rot="21240000">
            <a:off x="2497138" y="2664143"/>
            <a:ext cx="1487487" cy="1571625"/>
          </a:xfrm>
          <a:custGeom>
            <a:avLst/>
            <a:gdLst>
              <a:gd name="T0" fmla="*/ 2147483647 w 969"/>
              <a:gd name="T1" fmla="*/ 2147483647 h 1025"/>
              <a:gd name="T2" fmla="*/ 0 w 969"/>
              <a:gd name="T3" fmla="*/ 2147483647 h 1025"/>
              <a:gd name="T4" fmla="*/ 2147483647 w 969"/>
              <a:gd name="T5" fmla="*/ 2147483647 h 1025"/>
              <a:gd name="T6" fmla="*/ 2147483647 w 969"/>
              <a:gd name="T7" fmla="*/ 2147483647 h 1025"/>
              <a:gd name="T8" fmla="*/ 2147483647 w 969"/>
              <a:gd name="T9" fmla="*/ 2147483647 h 1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69" h="1025">
                <a:moveTo>
                  <a:pt x="965" y="703"/>
                </a:moveTo>
                <a:cubicBezTo>
                  <a:pt x="965" y="703"/>
                  <a:pt x="507" y="1025"/>
                  <a:pt x="0" y="498"/>
                </a:cubicBezTo>
                <a:cubicBezTo>
                  <a:pt x="0" y="498"/>
                  <a:pt x="568" y="0"/>
                  <a:pt x="969" y="620"/>
                </a:cubicBezTo>
                <a:cubicBezTo>
                  <a:pt x="969" y="620"/>
                  <a:pt x="598" y="611"/>
                  <a:pt x="445" y="543"/>
                </a:cubicBezTo>
                <a:cubicBezTo>
                  <a:pt x="445" y="543"/>
                  <a:pt x="777" y="726"/>
                  <a:pt x="965" y="70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任意多边形 41"/>
          <p:cNvSpPr/>
          <p:nvPr/>
        </p:nvSpPr>
        <p:spPr bwMode="auto">
          <a:xfrm>
            <a:off x="2924175" y="3140075"/>
            <a:ext cx="3359150" cy="2003425"/>
          </a:xfrm>
          <a:custGeom>
            <a:avLst/>
            <a:gdLst>
              <a:gd name="T0" fmla="*/ 1573644 w 3359497"/>
              <a:gd name="T1" fmla="*/ 628 h 2003589"/>
              <a:gd name="T2" fmla="*/ 1594896 w 3359497"/>
              <a:gd name="T3" fmla="*/ 4973 h 2003589"/>
              <a:gd name="T4" fmla="*/ 1779085 w 3359497"/>
              <a:gd name="T5" fmla="*/ 442441 h 2003589"/>
              <a:gd name="T6" fmla="*/ 1997044 w 3359497"/>
              <a:gd name="T7" fmla="*/ 284339 h 2003589"/>
              <a:gd name="T8" fmla="*/ 2113698 w 3359497"/>
              <a:gd name="T9" fmla="*/ 261315 h 2003589"/>
              <a:gd name="T10" fmla="*/ 1880391 w 3359497"/>
              <a:gd name="T11" fmla="*/ 804695 h 2003589"/>
              <a:gd name="T12" fmla="*/ 1883692 w 3359497"/>
              <a:gd name="T13" fmla="*/ 1543470 h 2003589"/>
              <a:gd name="T14" fmla="*/ 1897697 w 3359497"/>
              <a:gd name="T15" fmla="*/ 1632966 h 2003589"/>
              <a:gd name="T16" fmla="*/ 1978710 w 3359497"/>
              <a:gd name="T17" fmla="*/ 1634754 h 2003589"/>
              <a:gd name="T18" fmla="*/ 3343975 w 3359497"/>
              <a:gd name="T19" fmla="*/ 1967861 h 2003589"/>
              <a:gd name="T20" fmla="*/ 3358109 w 3359497"/>
              <a:gd name="T21" fmla="*/ 2002933 h 2003589"/>
              <a:gd name="T22" fmla="*/ 3161775 w 3359497"/>
              <a:gd name="T23" fmla="*/ 1955118 h 2003589"/>
              <a:gd name="T24" fmla="*/ 1664430 w 3359497"/>
              <a:gd name="T25" fmla="*/ 1830489 h 2003589"/>
              <a:gd name="T26" fmla="*/ 167086 w 3359497"/>
              <a:gd name="T27" fmla="*/ 1955118 h 2003589"/>
              <a:gd name="T28" fmla="*/ 0 w 3359497"/>
              <a:gd name="T29" fmla="*/ 1995812 h 2003589"/>
              <a:gd name="T30" fmla="*/ 11263 w 3359497"/>
              <a:gd name="T31" fmla="*/ 1967861 h 2003589"/>
              <a:gd name="T32" fmla="*/ 1376530 w 3359497"/>
              <a:gd name="T33" fmla="*/ 1634754 h 2003589"/>
              <a:gd name="T34" fmla="*/ 1517480 w 3359497"/>
              <a:gd name="T35" fmla="*/ 1631642 h 2003589"/>
              <a:gd name="T36" fmla="*/ 1522473 w 3359497"/>
              <a:gd name="T37" fmla="*/ 1578551 h 2003589"/>
              <a:gd name="T38" fmla="*/ 1551921 w 3359497"/>
              <a:gd name="T39" fmla="*/ 993498 h 2003589"/>
              <a:gd name="T40" fmla="*/ 1217308 w 3359497"/>
              <a:gd name="T41" fmla="*/ 594402 h 2003589"/>
              <a:gd name="T42" fmla="*/ 1154378 w 3359497"/>
              <a:gd name="T43" fmla="*/ 454721 h 2003589"/>
              <a:gd name="T44" fmla="*/ 1363125 w 3359497"/>
              <a:gd name="T45" fmla="*/ 563704 h 2003589"/>
              <a:gd name="T46" fmla="*/ 1143634 w 3359497"/>
              <a:gd name="T47" fmla="*/ 311965 h 2003589"/>
              <a:gd name="T48" fmla="*/ 1148237 w 3359497"/>
              <a:gd name="T49" fmla="*/ 196845 h 2003589"/>
              <a:gd name="T50" fmla="*/ 1418380 w 3359497"/>
              <a:gd name="T51" fmla="*/ 443977 h 2003589"/>
              <a:gd name="T52" fmla="*/ 1255681 w 3359497"/>
              <a:gd name="T53" fmla="*/ 77117 h 2003589"/>
              <a:gd name="T54" fmla="*/ 1392288 w 3359497"/>
              <a:gd name="T55" fmla="*/ 179958 h 2003589"/>
              <a:gd name="T56" fmla="*/ 1576478 w 3359497"/>
              <a:gd name="T57" fmla="*/ 295083 h 2003589"/>
              <a:gd name="T58" fmla="*/ 1573644 w 3359497"/>
              <a:gd name="T59" fmla="*/ 628 h 200358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3359496" h="2003589">
                <a:moveTo>
                  <a:pt x="1574296" y="628"/>
                </a:moveTo>
                <a:cubicBezTo>
                  <a:pt x="1580081" y="-929"/>
                  <a:pt x="1587111" y="367"/>
                  <a:pt x="1595556" y="4973"/>
                </a:cubicBezTo>
                <a:cubicBezTo>
                  <a:pt x="1663120" y="43360"/>
                  <a:pt x="1687689" y="424160"/>
                  <a:pt x="1779821" y="442585"/>
                </a:cubicBezTo>
                <a:cubicBezTo>
                  <a:pt x="1873489" y="462547"/>
                  <a:pt x="1973299" y="341244"/>
                  <a:pt x="1997868" y="284431"/>
                </a:cubicBezTo>
                <a:cubicBezTo>
                  <a:pt x="2022436" y="229153"/>
                  <a:pt x="2099214" y="199980"/>
                  <a:pt x="2114570" y="261399"/>
                </a:cubicBezTo>
                <a:cubicBezTo>
                  <a:pt x="2129925" y="321282"/>
                  <a:pt x="1977906" y="405734"/>
                  <a:pt x="1881167" y="804959"/>
                </a:cubicBezTo>
                <a:cubicBezTo>
                  <a:pt x="1828263" y="1024125"/>
                  <a:pt x="1852051" y="1320439"/>
                  <a:pt x="1884472" y="1543974"/>
                </a:cubicBezTo>
                <a:lnTo>
                  <a:pt x="1898481" y="1633502"/>
                </a:lnTo>
                <a:lnTo>
                  <a:pt x="1979526" y="1635290"/>
                </a:lnTo>
                <a:cubicBezTo>
                  <a:pt x="2663894" y="1665869"/>
                  <a:pt x="3206522" y="1798791"/>
                  <a:pt x="3345357" y="1968505"/>
                </a:cubicBezTo>
                <a:lnTo>
                  <a:pt x="3359497" y="2003589"/>
                </a:lnTo>
                <a:lnTo>
                  <a:pt x="3163083" y="1955758"/>
                </a:lnTo>
                <a:cubicBezTo>
                  <a:pt x="2779720" y="1878732"/>
                  <a:pt x="2250110" y="1831089"/>
                  <a:pt x="1665118" y="1831089"/>
                </a:cubicBezTo>
                <a:cubicBezTo>
                  <a:pt x="1080127" y="1831089"/>
                  <a:pt x="550516" y="1878732"/>
                  <a:pt x="167154" y="1955758"/>
                </a:cubicBezTo>
                <a:lnTo>
                  <a:pt x="0" y="1996464"/>
                </a:lnTo>
                <a:lnTo>
                  <a:pt x="11267" y="1968505"/>
                </a:lnTo>
                <a:cubicBezTo>
                  <a:pt x="150103" y="1798791"/>
                  <a:pt x="692731" y="1665869"/>
                  <a:pt x="1377098" y="1635290"/>
                </a:cubicBezTo>
                <a:lnTo>
                  <a:pt x="1518108" y="1632178"/>
                </a:lnTo>
                <a:lnTo>
                  <a:pt x="1523101" y="1579067"/>
                </a:lnTo>
                <a:cubicBezTo>
                  <a:pt x="1537508" y="1420976"/>
                  <a:pt x="1557600" y="1162102"/>
                  <a:pt x="1552561" y="993822"/>
                </a:cubicBezTo>
                <a:cubicBezTo>
                  <a:pt x="1544883" y="735862"/>
                  <a:pt x="1313016" y="662159"/>
                  <a:pt x="1217812" y="594598"/>
                </a:cubicBezTo>
                <a:cubicBezTo>
                  <a:pt x="1122609" y="525501"/>
                  <a:pt x="1101111" y="451798"/>
                  <a:pt x="1154854" y="454869"/>
                </a:cubicBezTo>
                <a:cubicBezTo>
                  <a:pt x="1207064" y="457940"/>
                  <a:pt x="1352940" y="588456"/>
                  <a:pt x="1363689" y="563888"/>
                </a:cubicBezTo>
                <a:cubicBezTo>
                  <a:pt x="1374438" y="539321"/>
                  <a:pt x="1199386" y="396521"/>
                  <a:pt x="1144106" y="312069"/>
                </a:cubicBezTo>
                <a:cubicBezTo>
                  <a:pt x="1087291" y="226083"/>
                  <a:pt x="1125680" y="204586"/>
                  <a:pt x="1148713" y="196909"/>
                </a:cubicBezTo>
                <a:cubicBezTo>
                  <a:pt x="1171746" y="189231"/>
                  <a:pt x="1405149" y="459476"/>
                  <a:pt x="1418968" y="444121"/>
                </a:cubicBezTo>
                <a:cubicBezTo>
                  <a:pt x="1432789" y="428766"/>
                  <a:pt x="1246988" y="103244"/>
                  <a:pt x="1256201" y="77141"/>
                </a:cubicBezTo>
                <a:cubicBezTo>
                  <a:pt x="1263878" y="51038"/>
                  <a:pt x="1311480" y="-2704"/>
                  <a:pt x="1392864" y="180018"/>
                </a:cubicBezTo>
                <a:cubicBezTo>
                  <a:pt x="1474248" y="362740"/>
                  <a:pt x="1603234" y="447192"/>
                  <a:pt x="1577130" y="295179"/>
                </a:cubicBezTo>
                <a:cubicBezTo>
                  <a:pt x="1554288" y="162168"/>
                  <a:pt x="1533798" y="11524"/>
                  <a:pt x="1574296" y="628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2" name="组合 19"/>
          <p:cNvGrpSpPr/>
          <p:nvPr/>
        </p:nvGrpSpPr>
        <p:grpSpPr>
          <a:xfrm>
            <a:off x="5503863" y="1070235"/>
            <a:ext cx="2537052" cy="922020"/>
            <a:chOff x="6894243" y="1962001"/>
            <a:chExt cx="2361693" cy="1229456"/>
          </a:xfrm>
        </p:grpSpPr>
        <p:sp>
          <p:nvSpPr>
            <p:cNvPr id="13" name="文本框 22"/>
            <p:cNvSpPr txBox="1">
              <a:spLocks noChangeArrowheads="1"/>
            </p:cNvSpPr>
            <p:nvPr/>
          </p:nvSpPr>
          <p:spPr bwMode="auto">
            <a:xfrm>
              <a:off x="6894243" y="1962001"/>
              <a:ext cx="2361482" cy="1229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r>
                <a:rPr lang="en-US" altLang="zh-CN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r>
                <a:rPr lang="zh-CN" altLang="en-US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.小学科学跨学科主题学习的实施策略研究</a:t>
              </a:r>
              <a:endPara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矩形 21"/>
            <p:cNvSpPr>
              <a:spLocks noChangeArrowheads="1"/>
            </p:cNvSpPr>
            <p:nvPr/>
          </p:nvSpPr>
          <p:spPr bwMode="auto">
            <a:xfrm>
              <a:off x="6894243" y="2249514"/>
              <a:ext cx="2361693" cy="429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en-US" altLang="zh-CN" sz="1000" ker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9"/>
          <p:cNvGrpSpPr/>
          <p:nvPr/>
        </p:nvGrpSpPr>
        <p:grpSpPr>
          <a:xfrm>
            <a:off x="6331155" y="2761704"/>
            <a:ext cx="2537460" cy="922020"/>
            <a:chOff x="6894243" y="1809589"/>
            <a:chExt cx="2362073" cy="1229456"/>
          </a:xfrm>
        </p:grpSpPr>
        <p:sp>
          <p:nvSpPr>
            <p:cNvPr id="16" name="文本框 22"/>
            <p:cNvSpPr txBox="1">
              <a:spLocks noChangeArrowheads="1"/>
            </p:cNvSpPr>
            <p:nvPr/>
          </p:nvSpPr>
          <p:spPr bwMode="auto">
            <a:xfrm>
              <a:off x="6894243" y="1809589"/>
              <a:ext cx="2362073" cy="1229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1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b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zh-CN" altLang="en-US" b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.小学科学跨学科主题学习实践的评价研究</a:t>
              </a:r>
              <a:endParaRPr lang="zh-CN" altLang="en-US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矩形 21"/>
            <p:cNvSpPr>
              <a:spLocks noChangeArrowheads="1"/>
            </p:cNvSpPr>
            <p:nvPr/>
          </p:nvSpPr>
          <p:spPr bwMode="auto">
            <a:xfrm>
              <a:off x="6894243" y="2249514"/>
              <a:ext cx="2361693" cy="429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algn="ctr">
                <a:lnSpc>
                  <a:spcPct val="150000"/>
                </a:lnSpc>
                <a:defRPr/>
              </a:pPr>
              <a:endParaRPr lang="en-US" altLang="zh-CN" sz="1000" ker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文本框 22"/>
          <p:cNvSpPr txBox="1">
            <a:spLocks noChangeArrowheads="1"/>
          </p:cNvSpPr>
          <p:nvPr/>
        </p:nvSpPr>
        <p:spPr bwMode="auto">
          <a:xfrm>
            <a:off x="320675" y="1524635"/>
            <a:ext cx="2537460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2.小学科学跨学科主题学习的现状调查</a:t>
            </a:r>
            <a:endParaRPr lang="zh-CN" altLang="en-US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89206" y="2875369"/>
            <a:ext cx="2663417" cy="1030324"/>
            <a:chOff x="6776612" y="1304936"/>
            <a:chExt cx="2479324" cy="1373872"/>
          </a:xfrm>
        </p:grpSpPr>
        <p:sp>
          <p:nvSpPr>
            <p:cNvPr id="22" name="文本框 22"/>
            <p:cNvSpPr txBox="1">
              <a:spLocks noChangeArrowheads="1"/>
            </p:cNvSpPr>
            <p:nvPr/>
          </p:nvSpPr>
          <p:spPr bwMode="auto">
            <a:xfrm>
              <a:off x="6776612" y="1304936"/>
              <a:ext cx="2237940" cy="1229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algn="ctr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b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1.小学科学跨学科主题学习的理论研究</a:t>
              </a:r>
              <a:endParaRPr lang="en-US" altLang="zh-CN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矩形 22"/>
            <p:cNvSpPr>
              <a:spLocks noChangeArrowheads="1"/>
            </p:cNvSpPr>
            <p:nvPr/>
          </p:nvSpPr>
          <p:spPr bwMode="auto">
            <a:xfrm>
              <a:off x="6894243" y="2249514"/>
              <a:ext cx="2361693" cy="429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algn="ctr">
                <a:lnSpc>
                  <a:spcPct val="150000"/>
                </a:lnSpc>
                <a:defRPr/>
              </a:pPr>
              <a:endParaRPr lang="en-US" altLang="zh-CN" sz="1000" ker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" name="Freeform 23"/>
          <p:cNvSpPr/>
          <p:nvPr>
            <p:custDataLst>
              <p:tags r:id="rId1"/>
            </p:custDataLst>
          </p:nvPr>
        </p:nvSpPr>
        <p:spPr bwMode="auto">
          <a:xfrm rot="11040000">
            <a:off x="5052378" y="2925128"/>
            <a:ext cx="1487487" cy="1571625"/>
          </a:xfrm>
          <a:custGeom>
            <a:avLst/>
            <a:gdLst>
              <a:gd name="T0" fmla="*/ 2147483647 w 969"/>
              <a:gd name="T1" fmla="*/ 2147483647 h 1025"/>
              <a:gd name="T2" fmla="*/ 0 w 969"/>
              <a:gd name="T3" fmla="*/ 2147483647 h 1025"/>
              <a:gd name="T4" fmla="*/ 2147483647 w 969"/>
              <a:gd name="T5" fmla="*/ 2147483647 h 1025"/>
              <a:gd name="T6" fmla="*/ 2147483647 w 969"/>
              <a:gd name="T7" fmla="*/ 2147483647 h 1025"/>
              <a:gd name="T8" fmla="*/ 2147483647 w 969"/>
              <a:gd name="T9" fmla="*/ 2147483647 h 1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69" h="1025">
                <a:moveTo>
                  <a:pt x="965" y="703"/>
                </a:moveTo>
                <a:cubicBezTo>
                  <a:pt x="965" y="703"/>
                  <a:pt x="507" y="1025"/>
                  <a:pt x="0" y="498"/>
                </a:cubicBezTo>
                <a:cubicBezTo>
                  <a:pt x="0" y="498"/>
                  <a:pt x="568" y="0"/>
                  <a:pt x="969" y="620"/>
                </a:cubicBezTo>
                <a:cubicBezTo>
                  <a:pt x="969" y="620"/>
                  <a:pt x="598" y="611"/>
                  <a:pt x="445" y="543"/>
                </a:cubicBezTo>
                <a:cubicBezTo>
                  <a:pt x="445" y="543"/>
                  <a:pt x="777" y="726"/>
                  <a:pt x="965" y="70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" name="文本框 22"/>
          <p:cNvSpPr txBox="1">
            <a:spLocks noChangeArrowheads="1"/>
          </p:cNvSpPr>
          <p:nvPr/>
        </p:nvSpPr>
        <p:spPr bwMode="auto">
          <a:xfrm>
            <a:off x="2085545" y="485864"/>
            <a:ext cx="2537460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1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.小学科学跨学科主题的开发研究</a:t>
            </a:r>
            <a:endParaRPr lang="zh-CN" altLang="en-US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75"/>
                            </p:stCondLst>
                            <p:childTnLst>
                              <p:par>
                                <p:cTn id="12" presetID="2" presetClass="entr" presetSubtype="4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75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475"/>
                            </p:stCondLst>
                            <p:childTnLst>
                              <p:par>
                                <p:cTn id="38" presetID="2" presetClass="entr" presetSubtype="2" decel="533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decel="533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decel="533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475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ldLvl="0" animBg="1"/>
      <p:bldP spid="7" grpId="0" bldLvl="0" animBg="1"/>
      <p:bldP spid="9" grpId="0" bldLvl="0" animBg="1"/>
      <p:bldP spid="10" grpId="0" bldLvl="0" animBg="1"/>
      <p:bldP spid="11" grpId="0" animBg="1"/>
      <p:bldP spid="19" grpId="0"/>
      <p:bldP spid="4" grpId="0" bldLvl="0" animBg="1"/>
      <p:bldP spid="5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MH" val="20160630124613"/>
  <p:tag name="MH_LIBRARY" val="GRAPHIC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MH" val="20160630124613"/>
  <p:tag name="MH_LIBRARY" val="GRAPHIC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MH" val="20160630124613"/>
  <p:tag name="MH_LIBRARY" val="GRAPHIC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MH" val="20160630124613"/>
  <p:tag name="MH_LIBRARY" val="GRAPHIC"/>
</p:tagLst>
</file>

<file path=ppt/tags/tag26.xml><?xml version="1.0" encoding="utf-8"?>
<p:tagLst xmlns:p="http://schemas.openxmlformats.org/presentationml/2006/main">
  <p:tag name="MH" val="20160630124613"/>
  <p:tag name="MH_LIBRARY" val="GRAPHIC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MH" val="20160630124613"/>
  <p:tag name="MH_LIBRARY" val="GRAPHIC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MH" val="20160630124613"/>
  <p:tag name="MH_LIBRARY" val="GRAPHIC"/>
</p:tagLst>
</file>

<file path=ppt/tags/tag31.xml><?xml version="1.0" encoding="utf-8"?>
<p:tagLst xmlns:p="http://schemas.openxmlformats.org/presentationml/2006/main">
  <p:tag name="MH" val="20160630124613"/>
  <p:tag name="MH_LIBRARY" val="GRAPHIC"/>
</p:tagLst>
</file>

<file path=ppt/tags/tag32.xml><?xml version="1.0" encoding="utf-8"?>
<p:tagLst xmlns:p="http://schemas.openxmlformats.org/presentationml/2006/main">
  <p:tag name="MH" val="20160630124613"/>
  <p:tag name="MH_LIBRARY" val="GRAPHIC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MH" val="20160630124613"/>
  <p:tag name="MH_LIBRARY" val="GRAPHIC"/>
</p:tagLst>
</file>

<file path=ppt/tags/tag51.xml><?xml version="1.0" encoding="utf-8"?>
<p:tagLst xmlns:p="http://schemas.openxmlformats.org/presentationml/2006/main">
  <p:tag name="TABLE_ENDDRAG_ORIGIN_RECT" val="505*280"/>
  <p:tag name="TABLE_ENDDRAG_RECT" val="126*84*505*280"/>
</p:tagLst>
</file>

<file path=ppt/tags/tag52.xml><?xml version="1.0" encoding="utf-8"?>
<p:tagLst xmlns:p="http://schemas.openxmlformats.org/presentationml/2006/main">
  <p:tag name="MH" val="20160630124613"/>
  <p:tag name="MH_LIBRARY" val="GRAPHIC"/>
</p:tagLst>
</file>

<file path=ppt/tags/tag53.xml><?xml version="1.0" encoding="utf-8"?>
<p:tagLst xmlns:p="http://schemas.openxmlformats.org/presentationml/2006/main">
  <p:tag name="AS_NET" val="2.0.50727.5485"/>
  <p:tag name="AS_OS" val="Microsoft Windows NT 6.1.7601 Service Pack 1"/>
  <p:tag name="AS_RELEASE_DATE" val="2018.04.09"/>
  <p:tag name="AS_TITLE" val="Aspose.Slides for .NET 2.0"/>
  <p:tag name="AS_VERSION" val="18.4"/>
  <p:tag name="ISPRING_PLAYERS_CUSTOMIZATION" val="UEsDBBQAAgAIABSiw0g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AUosNI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BSiw0i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FKLDSC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FKLDSG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FKLDSD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FKLDSCPzQztyAAAAcgAAABwAAAB1bml2ZXJzYWwvbG9jYWxfc2V0dGluZ3MueG1ss7GvyM1RKEstKs7Mz7NVMtQzUFJIzUvOT8nMS7dVCg1x07VQUiguScxLSczJz0u1VcrLV1Kwt+OyyclPTswJTi0pASosVijISaxMLQpJzQUySlL9EnOBKp/tmfJ8ya5n09qfr9ivoJGcX1CpqaRvxwUA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BSiw0iNMDbvXAgAAJAgAAApAAAAdW5pdmVyc2FsL3NraW5fY3VzdG9taXphdGlvbl9zZXR0aW5ncy54bWy1Wmtu48gR/r+naChYYAME1oN6OdAooMiWTYxMaUXankkQCC2xbREm2QrZ0owW+pF/uUCQEwRBzhAEyF3yY/caqW6SFilLMmlPxLExrK76qrpe/ZB70ZMbaOuIM9/9iXCXBRbl3A0eo/53CPUWzGPhJKQR5VF1T7l3A4d9MYIHJmhAjTgJHBI6mhiN+jU0lB/U7ahdvQtvzUGzgTpN3MBdpOOWBmOXin6paDCmN+par3oAEeOGdEEDfhy1V82NvhQwgoiG3Agc+rWv5LmzQ/kZXIXEcYEv6reb4tmlWnd6UzyoWW91WnjXUBVFaSOtpdf12q7TueyodYRrzVZN2Q26DaWhoHqrVb9s7+qdRkuBt+FlG1Ca+LKNmp1ms6HvGrgB0khVB3pD23WUy3pdBW24e6nthsNBp1ZD9Xpdaeq7VlsZDmoIuBXAUJWucKCiKwOlvVMHar2roKE2HAybO6zjttZC3QZu12q75mCg1Gp75+5nl3XXnlp4Oqk7XwE8GoKjoyK3qkeSq7dYhyEw29RfeYRTFBCffqj8/O+//vL3f/38t7/88s//oB8WbLX9dSVJUJnMKXtqV54aE4EswPpHsHpVOZKySbuyhZGlI9f5UJmvOWfBxYIFHIy9CFjoE6/S/1WcO8nMikiyDQ3LyD2QBd2r68hPUbFEF+QzPOeEFsxfkWA7Yo/sYk4WT48hWwdOITOX2xUNPTd4Au7aZUfDZxV5bsQNTv2cfbgrnuJiK+hXERXmtbF4Ckl6ZE69VGNNfkrI7VW+7pED0Y0buVyKqnXxnBNdkUeaD0BXFc95mQC05KPWEc/rQpx+5cCuiPJvnGX3yJaGeSVxuzwrxVbrVdl8WoXsUTg7L/d6oJ/lPAbdJ3gUFtbEU0hITFAoLBSlxG1y/voBY/J62Et6PmiB4GabS0KSkJPBTBvfTFTz82w0vhrPBsZVpa/FVYlEWX73Q6Pd/VpvtaF1JYIFoawbdTTKgyEJ1qoVwzLt6Xg0A0A8mpn4k13pi9+lRce39sgwcaWf/Kc0wGSK7yp98buI6O10ik17Zo0MHc8Ma2aObemXEbaxXul/Zmu0JBuKOEMbl35BfEkR9Gc3pCjyXEcOiJ7tBmtaQJ8+vlENczbFlj01NNsYm5W+xcJw+xuJTNZ8CdmzJBFy3IjMPepItZAjclz0F9AuN2gI/vGlC5zMJ25wUUT7VL03zKuZPR6PrBk29ZRS6ePAQXpIhKbyQFPVwlPACAks5G8Tn8nskwhI9bzSINfG1fUIfmxhyLX7uPTgh7/BmgmGkExoUEAQEgdPIess63481YUPQSEiaEWi6AsLnVzSZENXANswtTGkpmZn8G0Bk2JD4N1gAalDF7wA3g22LPUKzwbjT5DjUJvjkkLjj1CSH0sKfcYW1BC2CoiZ6p1xpYqKEGWYFkhagwsi8t3bIrJYgJzw5sZl6wgowsNQJrIao4vSmiz84y0E0lBHJ6o9BgZny7dHd0PBlNCBda6ALmhDGtZFdv14a/x+NlSNEdZnkG76+H5myy4plPpkiwLGEXE2JFhQNKcLsoZK2MKY4zpyTERemvCntfsTIjzpP98nrcvU8afv32BSruEdsQw2zKAM9ikr/pp24bZkBm80ROT6SSuKOODNJlgaNtWpMf42IYpcf+3FXfpbBOrZuLLBetWO9/ureNj+D8ZYcQseGNDRBi4rJYRhJRZLDiyeXilBwxyCukncz6HhiyNqKQBznGCYDL0D5g48lzPkDjxaDuIeDyzDhs3WPZ2L40cBYVmrcdSOx1scEj0KJ/TnUp3TBwb7JY+STbyRgbVLhr9IlDNbpdzSYhv2CAw3AfMxTipA9VxfHKKKwd7e4NQV8WqQm889W3uOrG7PfZIrAvh57dOX+7CHkPmS6pEozet4UfrdOw2JpziN9U7KbSCeC7RwrDL1+a6IWVidatczTTU1LE4Uop694nJQHcInI9uajdSBQIAy8QlfLGEVfhAHveJY8YlAx0MV8JLJW5SEi+V///yP4jAH9sRUlFB/WxYHil90TfyM9weTcRr9sQCOrQ7yovKloGByoEpFi5+vbAMS9JscWUi8LPnMF3dchVRDCSRhVG1b1a5voEosWRRsHcJesCTIjTr9CI1P7vUr/RsSPkHjtBnzygJJz4vc5KVt2B9x19xzA1pS/N0rkZi8bUxmqq7Lsz/UqOcunuLl14EDTHLPhzz2WAZPu1ZN6M4HkNRxeXlMubilXQtaQvy+bwibo2vdM2F/o+IR6OE8d0ET8JB5E3G19fIuFxjETRykcZ+H4kifvmU5oiX7ksSu/0C8CNiypEPWCdgwEZvFBDJPO+SeitpxsrgJ5ZDxjnmwLmjxdDLQefqhlKYN5NVvVsEz7YXlcMxKhjKm74mH/Cb9yl/wZ4iH/JZYU8Zwrntp0+FQVjS9jxuQMEsvEjvgoYHsUglP+pbnERaMxL1slJlIQshz+syhfbk22q5Pk3IWtKzB1RMW94Ln7cuNkJlv5bQj8b1DbmCfvtXz+dvjLvfo6eSW84ASzLpavh+rgITnWAnE3x8cOiOmIr5d0Q8VOIiQxVJ0+qiCEowPFeHO+CuaU3KrtJ+JdpaRlNacF/VlP5ftvJTKQHTxcqpYXOznhXrVF37qVc9FqJfAng5gsPbnNMSQAy50uSRCeWKWfZlehd3JHemB3InRLABfAnYAZ6S0EjKEXGLJbVVaLfFLdhz2ltz16IamrSpDyDjn/Px7EVTH+eRW+Yg+8Gx6J5TSVZD0un0u5ntghn5SSp7IskoORkoWHSfzSM7+SLdKF5+9jUeWo7RNi3TPdmjGD6JePaIKeE95v1fNLrPQo158zXpIA1HAO/lHB/8DUEsDBBQAAgAIABSiw0hyCctNChIAACg+AAAXAAAAdW5pdmVyc2FsL3VuaXZlcnNhbC5wbmftm3tYktnWwCmTMS8z1Whk3rrMHGa6oJaZmohpnmo0rcbKKRQnnZqiREXzCqhpZZjMZKUnBdNKLVOjMvEGXkImUel4CU0FlRQFFRUBEYEPv3HK7zln/vj+h+fh5Xn32vtda+39Y++13mfv1KPeB430N+oDAACjw4cOHAcAdEAAwMpUPaCm5O2+zmrNzwr08YNugNI28zHNzarz+4/sBwDIBIOFn3U196tDD/2EBgC+bFz8rmCgioIBAGjt4QP7faMDJvp98MHn5cABuRcWAEs4U59C+X38QISJrq6HR2fKN0lrjJOqbn6XT1m9JSvlB+PkG4ar1mYcsduUNb6OZyXgdyxwBlvIT1mOJ6K6IiRoI7sML+XYUzHcHzOpKKlQ1IfM8IlRnJ7a6SazanZA3MQIb7Dxuou5DnBDYMKKpUt0cGBwSrPRXasCnGWaWi5EqPWN7Axt6gA6S5fnb12Hb0zz/wGvkbw/kz1Zd/OaicXyB2wAbvPpzP1CVCsjBW4m7vrcsK7uMHDbKeci2Q+HicfBOsuemXP2QTj9Kkw1TWhIudMMWCYCmxbBpwfuRAy9bt+5vIWhTkNKcuxxN8nZIXryX5oDXSlrtiXrLzMmH/gMDjDRfVz5Dv6pLcZID9SQElr/WY3rm4TQFcdX3b6Wj3L/WXqOtSSRwvVM3HSXaT2mcxKScDOpHf4r5C8ViVRgssGgG+Wz+4GbzrpSAN+vPOz+74o8m7iX55ckcZBk/bykT7USEotWbAe5euy/ALEDfTIEoXErdDN8WW+vsd0ETzBOfJQ32ns0q7Zn95+SBCjILeXochc6E+4aPMh/YAe6b/CXigdlKzSWrYEsG5sbG9ZAXG+6th+dvfxdC2fc9E9JHckgz61ouQsX65p1jx47et+g9ZP/79gJGsv0QMsG4YChHmiTx6YL383bG59DSZckgayUo5t9l7uwJ3B4ZdF337WmjHzyfxSpGStIssGysdqi6cnftvxmZ4wx03+5N25J8pzvVrRm23IXNj4PX+FrfGfEDf3J/9k9mzSWNSwfq7U6DbqH1h7aeJNqlNKTDV2SdKM3++qZLHfByK8SsE3/B3Re5ScV8xsXLRtcPlY3VgyufKT3jZEH91rDeCtpSTJeqcVNi5sWNy1uWty0uGlx0+KmxU2LmxY3LW5a3LS4aXHT4qbFTYubFjctblrctLhpcdPipsVNi5sWNy1uWty0uGlx0+KmxU2LmxY3LW5a3LS4aXHT4qbFTYvb/we36KnJatFkvANw+Qbt0KeLNddBTP8DTKc9w1W1BZ/2S1Owf2vgBYqqoN6w9belqt5/S0BhAbyCfedTKRv1t+AZsbl2WXmmSxvC6578l64eKAqdlvaiRAHx0/R+NAtaoWg+RX2hmC2EYfgugrAuXjHjJ4Ks03hEett5yZSIPTZQWTWej0Fa/Ug0e88g4BZ4R/jXJQtCe54UCeP613AqWYS91/F7ufFomZyFU7WlpPZeO0WosIxig1axeve6L+l3eF8nLKNhzzM//ujNES48J/W2hz0RwnsrRfd5xz0W7vNpEfEjmagvQdY1Uw0ndPFhocIwFNQBWap+aKX89ZQVslTRw8JekX1AlilZkTilECGiyltRnPh4WTXXPxKBdMkV7sBtlTdaqaZGu9Xj52Fx490+/OPsfRHOyHNBWJyil2tZzXlfabnr9py5J2G4GKEUTL7mxzwtnL1Z2PX2F25hW8uERRBwQ1G4tJTq+Uvr6tn2SKqYKNpBiuqKvDfJP21d1lNgMNc6OHQ64wx0chYfTJyqFWFE1Y5kOJrrA5V0quFlSYeVccQ/3jO+cJlKzKax+3KFOap8BIPq5mEh9sHOZOxV+zPK3RqyPPyleV9hRgNtnvV2RQpeR9baZoYfA49vfdSJs269lPv7dLe33LwCei+2VGLePFM5Toyjdwg+jiEMPO39JzfsfsdyvevGcha31ELJlomBb6XlwOvlhOpzOX1uzx3hzzAPoqZjPaNfwwPAQZFbfsKVrQaVnyWLPr64Lxhb3f9rZoXzejZ0UheXfC1s4Wl5mesxNcy7ifGLyTfIkxK1iR6j5Z8OpuztXwV9W+z9vnC7qQinVsiAd8J63f+ZrjSXmDf90HOZ8JgknoovDQ1LNWGhS7zn550mhcwwdN8i9uUoCYTEemzVcbtrll+Nl516GeD0JdIaBElfeAvgTWxFNroSc9q4V16iDp2EQGRnnTkX7YjuxGS2muWOIEYQTqTop2519Q3M4mCjizLm5dve+OU5zdJj/viDnPvQBeHoH7tja8IOKLXcepuiNGrRgGfepJmcfmk4gpleHtTqynGtBakhpFW5PNudckcGvwYpq7yifttOfspMwW9tpDtQkI0eexrFMh7rC1/wq4cWiN3ObMcJegR3/J+UrNxffRrpVJtdsueieU+w6HpaGiNinO+n8Ltnyf2eA5FsiW0OiujtoJLMYQxCoiLoAWcLOlf2UwsNvLOntlP2HKyMEUwc82ScbR1uoKc00KmydsKKE6NFTF08k2rDLQ8N++NGKFl10L8s5t9oIhNLdOSk79Vhnx9wQQVyolbSgmcP584iZsRsQq+/k6VnpgEIpAeSXClyV+za5tfJubUnG5N5bWzmsvWA5H3BhQfZk5VFuFyV8fMxEn4srLSCfAS3srsbfUxtL0WlCbmv+UP2Wwux6eUEejPdHkblmFtr5iYCMAArH7ZHXX+RF4eLkTVvL8sxtiH5UbpbVV4/9lzOJN7mtE1veT5y+ViF8gbLKbUk1BZ72ldZK2J0kXjkKBrLqS2yASZleXHvnazPHzk+iFpVt9a+wKyqsOKJ4l/AG/q6Hb0tjU2zc9amppt/ZfKzQkYDxH6TpylzmkmCKjOD17qYx1qMhnwQR71gAnQKNzjIfKT7hs0ncyr8nc7xF/qipqk+ytVpDfTU7SAklkXPq6hOq3DvGu4glNP2Bo3h64eZ3GCBH7s3XRCUnBrWJ0jGwk9uX8fjFppVHZzawM5uC1mVWPXMjXEZlnph7DJa0v0am07Oq7aU3WeEt3HR5GH6y4BO1QIfxo0wVISA4TuqpeWiDbZ1dbZAbzn55Qm9VhhVViuCxlqUiWw7mLj5jtxJqqQENUHCSHsYAUJZv4+y9yvs1NXsqJg0NQmHK1I8ZQpEO7loQZUn46JQ2SURkjvROZwrzk2xlhKRJOdLKLeqJh3h7wJNl4giaZoi5cy7CQJ0PW+a9ELtRnGwhe9IjKgERQM5/ko3hHWNqEbc9pDOlN88p6SFDiKb2cY6hh+NOuMmCI6plhX/ogmDF9QO9aVsmTvO0iV+bhRtVeV911tS2SS7IffZvMBEqMLRHWFD1OHKHTEfwhFinq3RvsgGBK6JdmvLZS66VPFk4ARO4Ejgn9n/UJXGC5t6oJIluYsAfor49H7cYryET8WM4duG5SC54ooXKm5z9UTKMUqgkIrZGe3ixfXQKaPOCw7XnzWG8ZKjXgk7MgbWQgrANSarOLHCEoZb/ay9ghq1MBlFq65URZx4MFmo8q3zixtyruW0e6VXsqZrS0hcijIvNKxXSejtFJcm2DZ0OR+4xdtHrLclxGGzX5AXFwUDUAP9nN2Z3yupqILCZDz5uK06jot50bRx8bhUv+tQofuEgW7QnryAMlkKfl6GUM1kEsrlnoNnX8k7Nh3TuNbZm5bumBewC92C8ca/XFuUvhokqWSEmW+3UJz8ps0E0tzUPr0Wkpzaeuh1frhywnpcpsxaDfLqi+KRrHjsSwNZGXz55abm/cSP7xl6Rl2vfBo9iJsImJViYZrJb5jtHzq+FpA/2EqRaRmiINzPwvbxdEeXrd90BRUH2UjxnTTr2p0XqfM2K0/0X6latwsD5+uDJI730gmh5M3whTEf3AeMZm2irrBVFuGKma8tL7FlrYXFKwaTlKVSKEpaVl9nC2YpNNPIURv7rYQM7lpDQVVku79iZwFq2lQdAO7uIIw9faP3rUQW7elbe3m0m0+2exg0GZWMn64RxliersyCsWMDOliOmH2deRXQ1SA17Xv0zVAVR+CeabF7ICz7W2fejP6XKZKvc+feTCIRig+TZty5piCrxY6MslJ0M0JKtwbPNZHfn+ALV4Oo3k4KWZ+cJgSuo92Ko4bbqp8cEVd43Pp6Qp46296bL1C8jXgojvbsXABvu+yIgN9n3VNsZBNdCGSf4JqSC9RwcoTaxKvpqYcSqv7eV3w377GiNzymx8/J5SRk/UmISiWjiUjY+TF/3RtJsaM8OT+XVuntXxHyUlJXTUXZEw1z1kEKrDuD3i68U0Y6FZCK2WuAGw6ZRo89zkwPUcqIXqK4W5wK/tka4gVVR/77Sz+QShPMY4vffcgYfcyjSLEjHvJoy4671zEofNWECkk/t+ruhaL7aj0uugR+59Zj3lb4jmT86cdzLedd0MjnWcD0qpD+c8LEKAzX2MnUT9HgfP8ZOdwRl7ceEt8fMV81DY+hPUrkk+ImHyWQXw2FjhZ63GIr/j1iFXum0zk0zQRfpYqXBE3IcspFl3picby4rllbgtXmamt4C3f9CTViMI+z+UeUhVmcvQDLEJPUwc/QyfhdYWn7YTsvrrMXgG519RJDzpC7o3oOusz83r8YQ/Rr1uM4q1NXDLFzjVacGmUrYzDoqHUoo4bihXo5nBIzXw2R9pcGZJXAHcacuh717n5TxwNysIqJgzTPn5lIKSWEuIZ75TaC6ylwEueO+oKZQRlR/Wzq1xPTqA7GCTCHxyXI+9d3KE6/+M3JUiItWmsucBFGW8RSI2uehhYz+airG2W7Mdu7HaiFwJJpOLL8sdcOC82iZADKCD1mVo4k0J1dO0NxkmJEf3wa945DbVsmdfZxP4g6pVs/1JxE17uaRA+nOI3Qh7tDj1lf4lVEGIC8AT7lfKmh7XOO65DM3xy9RfUI9TL442EYFTwtR8QM332Y5GHBBK+HkN4knm4QT2si0RHG1SNX3R/T5TcPKHtnncovzQ5+hfPTBMiTE/p/tLPb2ocz52MRseYQBO72oJ/jScNZu6khvDVpVlrkWcsBw1i3JR/5VdcUsYMpoPQv1zfQL6npP2riOFjx+uscgR2if27gC9h3i5E5PRF6JDPW1n8eODhDAnuOhEwaXto91bKb9Up/g6cLRAIdh8ST5seOMqgWF80PbgdlZGwezOeT1moQi0PhnaS6V8bMkpkVxECHgHSQDtSoRj6SDZ6gOUj3LBzuD3krz4iF+wyJqap5IbjktF9lVvkzBWf9ibgdI8UgMQbEWR/Zn3eA4oCjOEgrCkJifi5hkWeNGoahPnda+vtMu0MecNC04T1z98uqP/Lu5/beY6hmmNYHqQTNX39V2vzvLxT2EeohEC3a2EZA46NSnxr1S7ZeUL4qEhqaNtDljR61ODTToM+WDZVA8z25cDhV+fGNLbplAyVEJzN6wmVE4oLJ/rZwjBUFElnLoRFoCuWATkz6VWpB10IrCosWk+QlsJtSTZw+OqngqqmhYSlxEKxmTuP0YtY9eTf7xAcj+PgPXp/nuETinxu02BVligOMhRZCItPMQSJD5PByIDG5SKxO5NDeLLAVep6arsSsv0611CQWyCNk5Nc9fBdZJZ3bBjWykpypEtoHTEHUSfwsBNu2TBZG4mX79p8fguY7+2eCxbusgZCggb7ho/MHYoTKEkdYzXs0dw9jyHy4byQ07NYfr80peznRQafirKlzdGtOVdL0gpjFhReWnqmY3hL1L5Ajoyfs3P8mTAMvgE/rKt9HlfZdSaqVLkxtZGHYQDz6Djq70QOzP7c4EY7e9DqAn3XyZYPbBK2o4monV1xxGKPJTGgx24/4/8MPLtVt22vMyP4zhWWaUQrQtD38m2dYX1XD1DsR6IMp+J25A/fLFO2e1hOCU81sQhER20nr+oW90OcsZdJs9o2kOy4lYn1ROhoKEfOR3C9E8piwoE953SGzxYRwu81/vtl4/GOZouPR59zx/EA9TDX9FThzJfD/nA4OXjwdjFOJc8H9qQdiMKntLS1pn7PGy4tStSZM+q9nhwNlXNhJ62/YEeGROC/bT28NDH1JRbC9g/mqBSFC7fT9k7qOLwg/Ze/5fFTZ5qjj2YUYY4jASqUU4UScOBF0c+PtDcvt6rv4INx9+PpYrlrH79f0GbuYaBpA8zns4X2g1C0w6X8AUEsDBBQAAgAIABSiw0jXo5xjSwAAAGoAAAAbAAAAdW5pdmVyc2FsL3VuaXZlcnNhbC5wbmcueG1ss7GvyM1RKEstKs7Mz7NVMtQzULK34+WyKShKLctMLVeoAIoBBSFASaESyDVCcMszU0oybJXMzcwRYhmpmekZJbZKpuamcEF9oJEAUEsBAgAAFAACAAgAFKLDSBUOrShkBAAABxEAAB0AAAAAAAAAAQAAAAAAAAAAAHVuaXZlcnNhbC9jb21tb25fbWVzc2FnZXMubG5nUEsBAgAAFAACAAgAFKLDSAh+CyMpAwAAhgwAACcAAAAAAAAAAQAAAAAAnwQAAHVuaXZlcnNhbC9mbGFzaF9wdWJsaXNoaW5nX3NldHRpbmdzLnhtbFBLAQIAABQAAgAIABSiw0i1/AlkugIAAFUKAAAhAAAAAAAAAAEAAAAAAA0IAAB1bml2ZXJzYWwvZmxhc2hfc2tpbl9zZXR0aW5ncy54bWxQSwECAAAUAAIACAAUosNIKpYPZ/4CAACXCwAAJgAAAAAAAAABAAAAAAAGCwAAdW5pdmVyc2FsL2h0bWxfcHVibGlzaGluZ19zZXR0aW5ncy54bWxQSwECAAAUAAIACAAUosNIaHFSkZoBAAAfBgAAHwAAAAAAAAABAAAAAABIDgAAdW5pdmVyc2FsL2h0bWxfc2tpbl9zZXR0aW5ncy5qc1BLAQIAABQAAgAIABSiw0g9PC/RwQAAAOUBAAAaAAAAAAAAAAEAAAAAAB8QAAB1bml2ZXJzYWwvaTE4bl9wcmVzZXRzLnhtbFBLAQIAABQAAgAIABSiw0gj80M7cgAAAHIAAAAcAAAAAAAAAAEAAAAAABgRAAB1bml2ZXJzYWwvbG9jYWxfc2V0dGluZ3MueG1sUEsBAgAAFAACAAgARJRXRyO0Tvv7AgAAsAgAABQAAAAAAAAAAQAAAAAAxBEAAHVuaXZlcnNhbC9wbGF5ZXIueG1sUEsBAgAAFAACAAgAFKLDSI0wNu9cCAAAkCAAACkAAAAAAAAAAQAAAAAA8RQAAHVuaXZlcnNhbC9za2luX2N1c3RvbWl6YXRpb25fc2V0dGluZ3MueG1sUEsBAgAAFAACAAgAFKLDSHIJy00KEgAAKD4AABcAAAAAAAAAAAAAAAAAlB0AAHVuaXZlcnNhbC91bml2ZXJzYWwucG5nUEsBAgAAFAACAAgAFKLDSNejnGNLAAAAagAAABsAAAAAAAAAAQAAAAAA0y8AAHVuaXZlcnNhbC91bml2ZXJzYWwucG5nLnhtbFBLBQYAAAAACwALAEkDAABXMAAAAAA="/>
  <p:tag name="ISPRING_PRESENTATION_TITLE" val="6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_ULTRA_SCORM_COURSE_ID" val="A3562450-DA29-4B13-9490-041F45B4D6D0"/>
  <p:tag name="ISPRINGCLOUDFOLDERID" val="0"/>
  <p:tag name="ISPRINGCLOUDFOLDERPATH" val="资源库"/>
  <p:tag name="ISPRINGONLINEFOLDERID" val="0"/>
  <p:tag name="ISPRINGONLINEFOLDERPATH" val="内容列表"/>
  <p:tag name="KSO_WPP_MARK_KEY" val="aae410a3-7a2f-4aff-aaba-bfa027bb654e"/>
  <p:tag name="COMMONDATA" val="eyJoZGlkIjoiMmZjMDdhZmE5MmJhZGQwOWQwMzYyYjIxYTU1YmEzNzcifQ=="/>
  <p:tag name="resource_record_key" val="{&quot;29&quot;:[20750900,20426325,20405947]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MH" val="20160630124613"/>
  <p:tag name="MH_LIBRARY" val="GRAPHIC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我的主题色">
      <a:dk1>
        <a:srgbClr val="393939"/>
      </a:dk1>
      <a:lt1>
        <a:srgbClr val="FFFFFF"/>
      </a:lt1>
      <a:dk2>
        <a:srgbClr val="2A2A2A"/>
      </a:dk2>
      <a:lt2>
        <a:srgbClr val="242424"/>
      </a:lt2>
      <a:accent1>
        <a:srgbClr val="0070C0"/>
      </a:accent1>
      <a:accent2>
        <a:srgbClr val="00B0F0"/>
      </a:accent2>
      <a:accent3>
        <a:srgbClr val="0070C0"/>
      </a:accent3>
      <a:accent4>
        <a:srgbClr val="00B0F0"/>
      </a:accent4>
      <a:accent5>
        <a:srgbClr val="0070C0"/>
      </a:accent5>
      <a:accent6>
        <a:srgbClr val="00B0F0"/>
      </a:accent6>
      <a:hlink>
        <a:srgbClr val="47BCA1"/>
      </a:hlink>
      <a:folHlink>
        <a:srgbClr val="FA8D78"/>
      </a:folHlink>
    </a:clrScheme>
    <a:fontScheme name="Office 主题​​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2425</Words>
  <Application>WPS 演示</Application>
  <PresentationFormat>On-screen Show (16:9)</PresentationFormat>
  <Paragraphs>259</Paragraphs>
  <Slides>15</Slides>
  <Notes>21</Notes>
  <HiddenSlides>0</HiddenSlides>
  <MMClips>1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5" baseType="lpstr">
      <vt:lpstr>Arial</vt:lpstr>
      <vt:lpstr>宋体</vt:lpstr>
      <vt:lpstr>Wingdings</vt:lpstr>
      <vt:lpstr>微软雅黑</vt:lpstr>
      <vt:lpstr>Haettenschweiler</vt:lpstr>
      <vt:lpstr>Adobe Gothic Std B</vt:lpstr>
      <vt:lpstr>Yu Gothic UI Semibold</vt:lpstr>
      <vt:lpstr>华文宋体</vt:lpstr>
      <vt:lpstr>Open Sans</vt:lpstr>
      <vt:lpstr>Segoe Print</vt:lpstr>
      <vt:lpstr>冬青黑体简体中文 W3</vt:lpstr>
      <vt:lpstr>黑体</vt:lpstr>
      <vt:lpstr>Calibri</vt:lpstr>
      <vt:lpstr>Arial Unicode MS</vt:lpstr>
      <vt:lpstr>Calibri Light</vt:lpstr>
      <vt:lpstr>等线 Light</vt:lpstr>
      <vt:lpstr>等线</vt:lpstr>
      <vt:lpstr>Arial Unicode MS</vt:lpstr>
      <vt:lpstr>Elephant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上海剑姬网络科技有限公司</Company>
  <LinksUpToDate>false</LinksUpToDate>
  <SharedDoc>false</SharedDoc>
  <HyperlinksChanged>false</HyperlinksChanged>
  <AppVersion>14.0000</AppVersion>
  <Manager>风云办公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风云办公PPT模板</dc:title>
  <dc:creator>风云办公</dc:creator>
  <cp:keywords>风云办公</cp:keywords>
  <dc:description>风云办公 http://www.ppt118.com</dc:description>
  <cp:lastModifiedBy>玲珑宁馨儿</cp:lastModifiedBy>
  <cp:revision>133</cp:revision>
  <dcterms:created xsi:type="dcterms:W3CDTF">2016-06-30T04:28:00Z</dcterms:created>
  <dcterms:modified xsi:type="dcterms:W3CDTF">2024-01-02T16:54:44Z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F006EED4D1CD4F558862AEC21DDD386D_12</vt:lpwstr>
  </property>
  <property fmtid="{D5CDD505-2E9C-101B-9397-08002B2CF9AE}" pid="3" name="KSOProductBuildVer">
    <vt:lpwstr>2052-12.1.0.16120</vt:lpwstr>
  </property>
</Properties>
</file>