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media/image17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3"/>
  </p:handoutMasterIdLst>
  <p:sldIdLst>
    <p:sldId id="257" r:id="rId3"/>
    <p:sldId id="258" r:id="rId4"/>
    <p:sldId id="259" r:id="rId5"/>
    <p:sldId id="260" r:id="rId6"/>
    <p:sldId id="299" r:id="rId8"/>
    <p:sldId id="282" r:id="rId9"/>
    <p:sldId id="284" r:id="rId10"/>
    <p:sldId id="285" r:id="rId11"/>
    <p:sldId id="287" r:id="rId12"/>
    <p:sldId id="298" r:id="rId13"/>
    <p:sldId id="288" r:id="rId14"/>
    <p:sldId id="290" r:id="rId15"/>
    <p:sldId id="292" r:id="rId16"/>
    <p:sldId id="293" r:id="rId17"/>
    <p:sldId id="295" r:id="rId18"/>
    <p:sldId id="296" r:id="rId19"/>
    <p:sldId id="294" r:id="rId20"/>
    <p:sldId id="261" r:id="rId21"/>
    <p:sldId id="297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  <p:cmAuthor id="1201347798" name="Voyage" initials="V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234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01347798" dt="2025-04-30T09:05:06.244" idx="1">
    <p:pos x="10" y="10"/>
    <p:text>寄语：教师的成长没有捷径，但每一步都算数。从记录一节课的闪光点开始，终将汇聚成属于自己的教育星河。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1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microsoft.com/office/2007/relationships/hdphoto" Target="../media/image2.wdp"/><Relationship Id="rId13" Type="http://schemas.openxmlformats.org/officeDocument/2006/relationships/image" Target="../media/image1.png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0" Type="http://schemas.openxmlformats.org/officeDocument/2006/relationships/tags" Target="../tags/tag94.xml"/><Relationship Id="rId2" Type="http://schemas.openxmlformats.org/officeDocument/2006/relationships/tags" Target="../tags/tag78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microsoft.com/office/2007/relationships/hdphoto" Target="../media/image6.wdp"/><Relationship Id="rId14" Type="http://schemas.openxmlformats.org/officeDocument/2006/relationships/image" Target="../media/image5.png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3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4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 flipH="1" flipV="1">
            <a:off x="0" y="3904203"/>
            <a:ext cx="12192001" cy="2953797"/>
          </a:xfrm>
          <a:custGeom>
            <a:avLst/>
            <a:gdLst>
              <a:gd name="connsiteX0" fmla="*/ 3253011 w 12192001"/>
              <a:gd name="connsiteY0" fmla="*/ 2953753 h 2953797"/>
              <a:gd name="connsiteX1" fmla="*/ 0 w 12192001"/>
              <a:gd name="connsiteY1" fmla="*/ 2536673 h 2953797"/>
              <a:gd name="connsiteX2" fmla="*/ 0 w 12192001"/>
              <a:gd name="connsiteY2" fmla="*/ 0 h 2953797"/>
              <a:gd name="connsiteX3" fmla="*/ 12192001 w 12192001"/>
              <a:gd name="connsiteY3" fmla="*/ 0 h 2953797"/>
              <a:gd name="connsiteX4" fmla="*/ 12192001 w 12192001"/>
              <a:gd name="connsiteY4" fmla="*/ 1505343 h 2953797"/>
              <a:gd name="connsiteX5" fmla="*/ 3253011 w 12192001"/>
              <a:gd name="connsiteY5" fmla="*/ 2953753 h 29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2953797">
                <a:moveTo>
                  <a:pt x="3253011" y="2953753"/>
                </a:moveTo>
                <a:cubicBezTo>
                  <a:pt x="2375297" y="2951144"/>
                  <a:pt x="1333500" y="2833519"/>
                  <a:pt x="0" y="2536673"/>
                </a:cubicBezTo>
                <a:lnTo>
                  <a:pt x="0" y="0"/>
                </a:lnTo>
                <a:lnTo>
                  <a:pt x="12192001" y="0"/>
                </a:lnTo>
                <a:lnTo>
                  <a:pt x="12192001" y="1505343"/>
                </a:lnTo>
                <a:cubicBezTo>
                  <a:pt x="7429501" y="1505343"/>
                  <a:pt x="6387704" y="2963071"/>
                  <a:pt x="3253011" y="295375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2513867" cy="2086342"/>
          </a:xfrm>
          <a:custGeom>
            <a:avLst/>
            <a:gdLst>
              <a:gd name="connsiteX0" fmla="*/ 1701249 w 2513867"/>
              <a:gd name="connsiteY0" fmla="*/ 0 h 2086342"/>
              <a:gd name="connsiteX1" fmla="*/ 2513867 w 2513867"/>
              <a:gd name="connsiteY1" fmla="*/ 0 h 2086342"/>
              <a:gd name="connsiteX2" fmla="*/ 2462323 w 2513867"/>
              <a:gd name="connsiteY2" fmla="*/ 140829 h 2086342"/>
              <a:gd name="connsiteX3" fmla="*/ 115428 w 2513867"/>
              <a:gd name="connsiteY3" fmla="*/ 2065729 h 2086342"/>
              <a:gd name="connsiteX4" fmla="*/ 0 w 2513867"/>
              <a:gd name="connsiteY4" fmla="*/ 2086342 h 2086342"/>
              <a:gd name="connsiteX5" fmla="*/ 0 w 2513867"/>
              <a:gd name="connsiteY5" fmla="*/ 1411923 h 2086342"/>
              <a:gd name="connsiteX6" fmla="*/ 78115 w 2513867"/>
              <a:gd name="connsiteY6" fmla="*/ 1397973 h 2086342"/>
              <a:gd name="connsiteX7" fmla="*/ 1666367 w 2513867"/>
              <a:gd name="connsiteY7" fmla="*/ 95305 h 208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3867" h="2086342">
                <a:moveTo>
                  <a:pt x="1701249" y="0"/>
                </a:moveTo>
                <a:lnTo>
                  <a:pt x="2513867" y="0"/>
                </a:lnTo>
                <a:lnTo>
                  <a:pt x="2462323" y="140829"/>
                </a:lnTo>
                <a:cubicBezTo>
                  <a:pt x="2049895" y="1115917"/>
                  <a:pt x="1176557" y="1848590"/>
                  <a:pt x="115428" y="2065729"/>
                </a:cubicBezTo>
                <a:lnTo>
                  <a:pt x="0" y="2086342"/>
                </a:lnTo>
                <a:lnTo>
                  <a:pt x="0" y="1411923"/>
                </a:lnTo>
                <a:lnTo>
                  <a:pt x="78115" y="1397973"/>
                </a:lnTo>
                <a:cubicBezTo>
                  <a:pt x="796230" y="1251025"/>
                  <a:pt x="1387258" y="755192"/>
                  <a:pt x="1666367" y="95305"/>
                </a:cubicBezTo>
                <a:close/>
              </a:path>
            </a:pathLst>
          </a:cu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>
            <p:custDataLst>
              <p:tags r:id="rId5"/>
            </p:custDataLst>
          </p:nvPr>
        </p:nvSpPr>
        <p:spPr>
          <a:xfrm>
            <a:off x="400762" y="419099"/>
            <a:ext cx="11390476" cy="6019802"/>
          </a:xfrm>
          <a:prstGeom prst="roundRect">
            <a:avLst>
              <a:gd name="adj" fmla="val 2954"/>
            </a:avLst>
          </a:prstGeom>
          <a:solidFill>
            <a:schemeClr val="lt1"/>
          </a:solidFill>
          <a:ln>
            <a:noFill/>
          </a:ln>
          <a:effectLst>
            <a:outerShdw blurRad="190500" dist="381000" dir="5400000" sx="95000" sy="95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>
            <a:off x="7013060" y="1257366"/>
            <a:ext cx="4095992" cy="40959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92000">
                <a:schemeClr val="accent1">
                  <a:lumMod val="20000"/>
                  <a:lumOff val="8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cxnSp>
        <p:nvCxnSpPr>
          <p:cNvPr id="23" name="直接连接符 22"/>
          <p:cNvCxnSpPr/>
          <p:nvPr userDrawn="1">
            <p:custDataLst>
              <p:tags r:id="rId7"/>
            </p:custDataLst>
          </p:nvPr>
        </p:nvCxnSpPr>
        <p:spPr>
          <a:xfrm>
            <a:off x="1247077" y="943203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8"/>
            </p:custDataLst>
          </p:nvPr>
        </p:nvCxnSpPr>
        <p:spPr>
          <a:xfrm>
            <a:off x="1247077" y="102654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>
            <p:custDataLst>
              <p:tags r:id="rId9"/>
            </p:custDataLst>
          </p:nvPr>
        </p:nvCxnSpPr>
        <p:spPr>
          <a:xfrm>
            <a:off x="1247077" y="110988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弧形 27"/>
          <p:cNvSpPr/>
          <p:nvPr userDrawn="1">
            <p:custDataLst>
              <p:tags r:id="rId10"/>
            </p:custDataLst>
          </p:nvPr>
        </p:nvSpPr>
        <p:spPr>
          <a:xfrm>
            <a:off x="6810295" y="1054602"/>
            <a:ext cx="4501522" cy="4501520"/>
          </a:xfrm>
          <a:prstGeom prst="arc">
            <a:avLst>
              <a:gd name="adj1" fmla="val 14981137"/>
              <a:gd name="adj2" fmla="val 19338364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11"/>
            </p:custDataLst>
          </p:nvPr>
        </p:nvSpPr>
        <p:spPr>
          <a:xfrm rot="553201" flipV="1">
            <a:off x="11082620" y="5824877"/>
            <a:ext cx="291418" cy="313185"/>
          </a:xfrm>
          <a:custGeom>
            <a:avLst/>
            <a:gdLst>
              <a:gd name="connsiteX0" fmla="*/ 151684 w 291418"/>
              <a:gd name="connsiteY0" fmla="*/ 70713 h 313185"/>
              <a:gd name="connsiteX1" fmla="*/ 171005 w 291418"/>
              <a:gd name="connsiteY1" fmla="*/ 39454 h 313185"/>
              <a:gd name="connsiteX2" fmla="*/ 139746 w 291418"/>
              <a:gd name="connsiteY2" fmla="*/ 20133 h 313185"/>
              <a:gd name="connsiteX3" fmla="*/ 120425 w 291418"/>
              <a:gd name="connsiteY3" fmla="*/ 51392 h 313185"/>
              <a:gd name="connsiteX4" fmla="*/ 151684 w 291418"/>
              <a:gd name="connsiteY4" fmla="*/ 70713 h 313185"/>
              <a:gd name="connsiteX5" fmla="*/ 265433 w 291418"/>
              <a:gd name="connsiteY5" fmla="*/ 90829 h 313185"/>
              <a:gd name="connsiteX6" fmla="*/ 291418 w 291418"/>
              <a:gd name="connsiteY6" fmla="*/ 64844 h 313185"/>
              <a:gd name="connsiteX7" fmla="*/ 265433 w 291418"/>
              <a:gd name="connsiteY7" fmla="*/ 38859 h 313185"/>
              <a:gd name="connsiteX8" fmla="*/ 239448 w 291418"/>
              <a:gd name="connsiteY8" fmla="*/ 64844 h 313185"/>
              <a:gd name="connsiteX9" fmla="*/ 265433 w 291418"/>
              <a:gd name="connsiteY9" fmla="*/ 90829 h 313185"/>
              <a:gd name="connsiteX10" fmla="*/ 21825 w 291418"/>
              <a:gd name="connsiteY10" fmla="*/ 51638 h 313185"/>
              <a:gd name="connsiteX11" fmla="*/ 51637 w 291418"/>
              <a:gd name="connsiteY11" fmla="*/ 30152 h 313185"/>
              <a:gd name="connsiteX12" fmla="*/ 30151 w 291418"/>
              <a:gd name="connsiteY12" fmla="*/ 339 h 313185"/>
              <a:gd name="connsiteX13" fmla="*/ 339 w 291418"/>
              <a:gd name="connsiteY13" fmla="*/ 21825 h 313185"/>
              <a:gd name="connsiteX14" fmla="*/ 21825 w 291418"/>
              <a:gd name="connsiteY14" fmla="*/ 51638 h 313185"/>
              <a:gd name="connsiteX15" fmla="*/ 128428 w 291418"/>
              <a:gd name="connsiteY15" fmla="*/ 182569 h 313185"/>
              <a:gd name="connsiteX16" fmla="*/ 153640 w 291418"/>
              <a:gd name="connsiteY16" fmla="*/ 155834 h 313185"/>
              <a:gd name="connsiteX17" fmla="*/ 126904 w 291418"/>
              <a:gd name="connsiteY17" fmla="*/ 130621 h 313185"/>
              <a:gd name="connsiteX18" fmla="*/ 101692 w 291418"/>
              <a:gd name="connsiteY18" fmla="*/ 157357 h 313185"/>
              <a:gd name="connsiteX19" fmla="*/ 128428 w 291418"/>
              <a:gd name="connsiteY19" fmla="*/ 182569 h 313185"/>
              <a:gd name="connsiteX20" fmla="*/ 246007 w 291418"/>
              <a:gd name="connsiteY20" fmla="*/ 201994 h 313185"/>
              <a:gd name="connsiteX21" fmla="*/ 273299 w 291418"/>
              <a:gd name="connsiteY21" fmla="*/ 177386 h 313185"/>
              <a:gd name="connsiteX22" fmla="*/ 248691 w 291418"/>
              <a:gd name="connsiteY22" fmla="*/ 150094 h 313185"/>
              <a:gd name="connsiteX23" fmla="*/ 221399 w 291418"/>
              <a:gd name="connsiteY23" fmla="*/ 174702 h 313185"/>
              <a:gd name="connsiteX24" fmla="*/ 246007 w 291418"/>
              <a:gd name="connsiteY24" fmla="*/ 201994 h 313185"/>
              <a:gd name="connsiteX25" fmla="*/ 228746 w 291418"/>
              <a:gd name="connsiteY25" fmla="*/ 313179 h 313185"/>
              <a:gd name="connsiteX26" fmla="*/ 255292 w 291418"/>
              <a:gd name="connsiteY26" fmla="*/ 287767 h 313185"/>
              <a:gd name="connsiteX27" fmla="*/ 229880 w 291418"/>
              <a:gd name="connsiteY27" fmla="*/ 261222 h 313185"/>
              <a:gd name="connsiteX28" fmla="*/ 203334 w 291418"/>
              <a:gd name="connsiteY28" fmla="*/ 286634 h 313185"/>
              <a:gd name="connsiteX29" fmla="*/ 228746 w 291418"/>
              <a:gd name="connsiteY29" fmla="*/ 313179 h 3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1418" h="313185">
                <a:moveTo>
                  <a:pt x="151684" y="70713"/>
                </a:moveTo>
                <a:cubicBezTo>
                  <a:pt x="165652" y="67417"/>
                  <a:pt x="174302" y="53421"/>
                  <a:pt x="171005" y="39454"/>
                </a:cubicBezTo>
                <a:cubicBezTo>
                  <a:pt x="167708" y="25487"/>
                  <a:pt x="153714" y="16836"/>
                  <a:pt x="139746" y="20133"/>
                </a:cubicBezTo>
                <a:cubicBezTo>
                  <a:pt x="125779" y="23429"/>
                  <a:pt x="117128" y="37425"/>
                  <a:pt x="120425" y="51392"/>
                </a:cubicBezTo>
                <a:cubicBezTo>
                  <a:pt x="123721" y="65359"/>
                  <a:pt x="137717" y="74010"/>
                  <a:pt x="151684" y="70713"/>
                </a:cubicBezTo>
                <a:close/>
                <a:moveTo>
                  <a:pt x="265433" y="90829"/>
                </a:moveTo>
                <a:cubicBezTo>
                  <a:pt x="279784" y="90829"/>
                  <a:pt x="291418" y="79195"/>
                  <a:pt x="291418" y="64844"/>
                </a:cubicBezTo>
                <a:cubicBezTo>
                  <a:pt x="291418" y="50493"/>
                  <a:pt x="279784" y="38859"/>
                  <a:pt x="265433" y="38859"/>
                </a:cubicBezTo>
                <a:cubicBezTo>
                  <a:pt x="251082" y="38859"/>
                  <a:pt x="239448" y="50493"/>
                  <a:pt x="239448" y="64844"/>
                </a:cubicBezTo>
                <a:cubicBezTo>
                  <a:pt x="239448" y="79195"/>
                  <a:pt x="251082" y="90829"/>
                  <a:pt x="265433" y="90829"/>
                </a:cubicBezTo>
                <a:close/>
                <a:moveTo>
                  <a:pt x="21825" y="51638"/>
                </a:moveTo>
                <a:cubicBezTo>
                  <a:pt x="35990" y="53937"/>
                  <a:pt x="49338" y="44318"/>
                  <a:pt x="51637" y="30152"/>
                </a:cubicBezTo>
                <a:cubicBezTo>
                  <a:pt x="53937" y="15987"/>
                  <a:pt x="44317" y="2639"/>
                  <a:pt x="30151" y="339"/>
                </a:cubicBezTo>
                <a:cubicBezTo>
                  <a:pt x="15986" y="-1960"/>
                  <a:pt x="2638" y="7660"/>
                  <a:pt x="339" y="21825"/>
                </a:cubicBezTo>
                <a:cubicBezTo>
                  <a:pt x="-1961" y="35991"/>
                  <a:pt x="7659" y="49339"/>
                  <a:pt x="21825" y="51638"/>
                </a:cubicBezTo>
                <a:close/>
                <a:moveTo>
                  <a:pt x="128428" y="182569"/>
                </a:moveTo>
                <a:cubicBezTo>
                  <a:pt x="142773" y="182149"/>
                  <a:pt x="154061" y="170179"/>
                  <a:pt x="153640" y="155834"/>
                </a:cubicBezTo>
                <a:cubicBezTo>
                  <a:pt x="153220" y="141489"/>
                  <a:pt x="141250" y="130201"/>
                  <a:pt x="126904" y="130621"/>
                </a:cubicBezTo>
                <a:cubicBezTo>
                  <a:pt x="112559" y="131042"/>
                  <a:pt x="101271" y="143013"/>
                  <a:pt x="101692" y="157357"/>
                </a:cubicBezTo>
                <a:cubicBezTo>
                  <a:pt x="102113" y="171702"/>
                  <a:pt x="114083" y="182990"/>
                  <a:pt x="128428" y="182569"/>
                </a:cubicBezTo>
                <a:close/>
                <a:moveTo>
                  <a:pt x="246007" y="201994"/>
                </a:moveTo>
                <a:cubicBezTo>
                  <a:pt x="260339" y="202735"/>
                  <a:pt x="272558" y="191718"/>
                  <a:pt x="273299" y="177386"/>
                </a:cubicBezTo>
                <a:cubicBezTo>
                  <a:pt x="274040" y="163054"/>
                  <a:pt x="263023" y="150835"/>
                  <a:pt x="248691" y="150094"/>
                </a:cubicBezTo>
                <a:cubicBezTo>
                  <a:pt x="234359" y="149353"/>
                  <a:pt x="222140" y="160371"/>
                  <a:pt x="221399" y="174702"/>
                </a:cubicBezTo>
                <a:cubicBezTo>
                  <a:pt x="220658" y="189034"/>
                  <a:pt x="231675" y="201254"/>
                  <a:pt x="246007" y="201994"/>
                </a:cubicBezTo>
                <a:close/>
                <a:moveTo>
                  <a:pt x="228746" y="313179"/>
                </a:moveTo>
                <a:cubicBezTo>
                  <a:pt x="243093" y="313492"/>
                  <a:pt x="254979" y="302115"/>
                  <a:pt x="255292" y="287767"/>
                </a:cubicBezTo>
                <a:cubicBezTo>
                  <a:pt x="255605" y="273420"/>
                  <a:pt x="244227" y="261535"/>
                  <a:pt x="229880" y="261222"/>
                </a:cubicBezTo>
                <a:cubicBezTo>
                  <a:pt x="215533" y="260909"/>
                  <a:pt x="203647" y="272286"/>
                  <a:pt x="203334" y="286634"/>
                </a:cubicBezTo>
                <a:cubicBezTo>
                  <a:pt x="203021" y="300981"/>
                  <a:pt x="214399" y="312866"/>
                  <a:pt x="228746" y="313179"/>
                </a:cubicBezTo>
                <a:close/>
              </a:path>
            </a:pathLst>
          </a:custGeom>
          <a:solidFill>
            <a:schemeClr val="accent1"/>
          </a:solidFill>
          <a:ln w="119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-6302" b="18243"/>
          <a:stretch>
            <a:fillRect/>
          </a:stretch>
        </p:blipFill>
        <p:spPr>
          <a:xfrm>
            <a:off x="6727049" y="1109883"/>
            <a:ext cx="4840040" cy="53290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5"/>
            </p:custDataLst>
          </p:nvPr>
        </p:nvSpPr>
        <p:spPr>
          <a:xfrm>
            <a:off x="1215077" y="1386123"/>
            <a:ext cx="5257800" cy="250413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6"/>
            </p:custDataLst>
          </p:nvPr>
        </p:nvSpPr>
        <p:spPr>
          <a:xfrm>
            <a:off x="1215077" y="4072353"/>
            <a:ext cx="5257800" cy="843275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dk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1718644" y="774544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dk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1"/>
            </p:custDataLst>
          </p:nvPr>
        </p:nvSpPr>
        <p:spPr>
          <a:xfrm>
            <a:off x="1214226" y="5014053"/>
            <a:ext cx="2880000" cy="504000"/>
          </a:xfrm>
          <a:prstGeom prst="roundRect">
            <a:avLst>
              <a:gd name="adj" fmla="val 44385"/>
            </a:avLst>
          </a:prstGeom>
          <a:solidFill>
            <a:schemeClr val="accent1"/>
          </a:solidFill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99" y="1192091"/>
            <a:ext cx="10799999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513867" cy="2086342"/>
          </a:xfrm>
          <a:custGeom>
            <a:avLst/>
            <a:gdLst>
              <a:gd name="connsiteX0" fmla="*/ 1701249 w 2513867"/>
              <a:gd name="connsiteY0" fmla="*/ 0 h 2086342"/>
              <a:gd name="connsiteX1" fmla="*/ 2513867 w 2513867"/>
              <a:gd name="connsiteY1" fmla="*/ 0 h 2086342"/>
              <a:gd name="connsiteX2" fmla="*/ 2462323 w 2513867"/>
              <a:gd name="connsiteY2" fmla="*/ 140829 h 2086342"/>
              <a:gd name="connsiteX3" fmla="*/ 115428 w 2513867"/>
              <a:gd name="connsiteY3" fmla="*/ 2065729 h 2086342"/>
              <a:gd name="connsiteX4" fmla="*/ 0 w 2513867"/>
              <a:gd name="connsiteY4" fmla="*/ 2086342 h 2086342"/>
              <a:gd name="connsiteX5" fmla="*/ 0 w 2513867"/>
              <a:gd name="connsiteY5" fmla="*/ 1411923 h 2086342"/>
              <a:gd name="connsiteX6" fmla="*/ 78115 w 2513867"/>
              <a:gd name="connsiteY6" fmla="*/ 1397973 h 2086342"/>
              <a:gd name="connsiteX7" fmla="*/ 1666367 w 2513867"/>
              <a:gd name="connsiteY7" fmla="*/ 95305 h 208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3867" h="2086342">
                <a:moveTo>
                  <a:pt x="1701249" y="0"/>
                </a:moveTo>
                <a:lnTo>
                  <a:pt x="2513867" y="0"/>
                </a:lnTo>
                <a:lnTo>
                  <a:pt x="2462323" y="140829"/>
                </a:lnTo>
                <a:cubicBezTo>
                  <a:pt x="2049895" y="1115917"/>
                  <a:pt x="1176557" y="1848590"/>
                  <a:pt x="115428" y="2065729"/>
                </a:cubicBezTo>
                <a:lnTo>
                  <a:pt x="0" y="2086342"/>
                </a:lnTo>
                <a:lnTo>
                  <a:pt x="0" y="1411923"/>
                </a:lnTo>
                <a:lnTo>
                  <a:pt x="78115" y="1397973"/>
                </a:lnTo>
                <a:cubicBezTo>
                  <a:pt x="796230" y="1251025"/>
                  <a:pt x="1387258" y="755192"/>
                  <a:pt x="1666367" y="95305"/>
                </a:cubicBezTo>
                <a:close/>
              </a:path>
            </a:pathLst>
          </a:cu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4"/>
            </p:custDataLst>
          </p:nvPr>
        </p:nvSpPr>
        <p:spPr>
          <a:xfrm flipH="1" flipV="1">
            <a:off x="0" y="3904203"/>
            <a:ext cx="12192001" cy="2953797"/>
          </a:xfrm>
          <a:custGeom>
            <a:avLst/>
            <a:gdLst>
              <a:gd name="connsiteX0" fmla="*/ 3253011 w 12192001"/>
              <a:gd name="connsiteY0" fmla="*/ 2953753 h 2953797"/>
              <a:gd name="connsiteX1" fmla="*/ 0 w 12192001"/>
              <a:gd name="connsiteY1" fmla="*/ 2536673 h 2953797"/>
              <a:gd name="connsiteX2" fmla="*/ 0 w 12192001"/>
              <a:gd name="connsiteY2" fmla="*/ 0 h 2953797"/>
              <a:gd name="connsiteX3" fmla="*/ 12192001 w 12192001"/>
              <a:gd name="connsiteY3" fmla="*/ 0 h 2953797"/>
              <a:gd name="connsiteX4" fmla="*/ 12192001 w 12192001"/>
              <a:gd name="connsiteY4" fmla="*/ 1505343 h 2953797"/>
              <a:gd name="connsiteX5" fmla="*/ 3253011 w 12192001"/>
              <a:gd name="connsiteY5" fmla="*/ 2953753 h 29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2953797">
                <a:moveTo>
                  <a:pt x="3253011" y="2953753"/>
                </a:moveTo>
                <a:cubicBezTo>
                  <a:pt x="2375297" y="2951144"/>
                  <a:pt x="1333500" y="2833519"/>
                  <a:pt x="0" y="2536673"/>
                </a:cubicBezTo>
                <a:lnTo>
                  <a:pt x="0" y="0"/>
                </a:lnTo>
                <a:lnTo>
                  <a:pt x="12192001" y="0"/>
                </a:lnTo>
                <a:lnTo>
                  <a:pt x="12192001" y="1505343"/>
                </a:lnTo>
                <a:cubicBezTo>
                  <a:pt x="7429501" y="1505343"/>
                  <a:pt x="6387704" y="2963071"/>
                  <a:pt x="3253011" y="295375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 userDrawn="1">
            <p:custDataLst>
              <p:tags r:id="rId5"/>
            </p:custDataLst>
          </p:nvPr>
        </p:nvSpPr>
        <p:spPr>
          <a:xfrm>
            <a:off x="400762" y="419099"/>
            <a:ext cx="11390476" cy="6019802"/>
          </a:xfrm>
          <a:prstGeom prst="roundRect">
            <a:avLst>
              <a:gd name="adj" fmla="val 2954"/>
            </a:avLst>
          </a:prstGeom>
          <a:solidFill>
            <a:schemeClr val="lt1"/>
          </a:solidFill>
          <a:ln>
            <a:noFill/>
          </a:ln>
          <a:effectLst>
            <a:outerShdw blurRad="190500" dist="381000" dir="5400000" sx="95000" sy="95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6"/>
            </p:custDataLst>
          </p:nvPr>
        </p:nvSpPr>
        <p:spPr>
          <a:xfrm>
            <a:off x="1456611" y="1309230"/>
            <a:ext cx="3963474" cy="3963474"/>
          </a:xfrm>
          <a:prstGeom prst="ellipse">
            <a:avLst/>
          </a:prstGeom>
          <a:gradFill>
            <a:gsLst>
              <a:gs pos="900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 userDrawn="1">
            <p:custDataLst>
              <p:tags r:id="rId7"/>
            </p:custDataLst>
          </p:nvPr>
        </p:nvSpPr>
        <p:spPr>
          <a:xfrm>
            <a:off x="1211262" y="1063881"/>
            <a:ext cx="4454172" cy="4454172"/>
          </a:xfrm>
          <a:prstGeom prst="arc">
            <a:avLst>
              <a:gd name="adj1" fmla="val 16088021"/>
              <a:gd name="adj2" fmla="val 20561442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 userDrawn="1">
            <p:custDataLst>
              <p:tags r:id="rId8"/>
            </p:custDataLst>
          </p:nvPr>
        </p:nvCxnSpPr>
        <p:spPr>
          <a:xfrm>
            <a:off x="10729212" y="102240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9"/>
            </p:custDataLst>
          </p:nvPr>
        </p:nvCxnSpPr>
        <p:spPr>
          <a:xfrm>
            <a:off x="10729212" y="1105745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 userDrawn="1">
            <p:custDataLst>
              <p:tags r:id="rId10"/>
            </p:custDataLst>
          </p:nvPr>
        </p:nvCxnSpPr>
        <p:spPr>
          <a:xfrm>
            <a:off x="10729212" y="1189085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5906050" y="1667164"/>
            <a:ext cx="5074688" cy="2256452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906050" y="4067616"/>
            <a:ext cx="5074688" cy="752034"/>
          </a:xfrm>
        </p:spPr>
        <p:txBody>
          <a:bodyPr wrap="square">
            <a:normAutofit/>
          </a:bodyPr>
          <a:lstStyle>
            <a:lvl1pPr marL="0" indent="0" algn="r">
              <a:lnSpc>
                <a:spcPct val="100000"/>
              </a:lnSpc>
              <a:buNone/>
              <a:defRPr sz="3200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" contrast="40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7" b="21145"/>
          <a:stretch>
            <a:fillRect/>
          </a:stretch>
        </p:blipFill>
        <p:spPr>
          <a:xfrm>
            <a:off x="1283741" y="1406820"/>
            <a:ext cx="4564609" cy="5032081"/>
          </a:xfrm>
          <a:prstGeom prst="rect">
            <a:avLst/>
          </a:prstGeom>
        </p:spPr>
      </p:pic>
      <p:sp>
        <p:nvSpPr>
          <p:cNvPr id="25" name="任意多边形: 形状 24"/>
          <p:cNvSpPr/>
          <p:nvPr userDrawn="1">
            <p:custDataLst>
              <p:tags r:id="rId16"/>
            </p:custDataLst>
          </p:nvPr>
        </p:nvSpPr>
        <p:spPr>
          <a:xfrm rot="553201" flipV="1">
            <a:off x="11082620" y="5824877"/>
            <a:ext cx="291418" cy="313185"/>
          </a:xfrm>
          <a:custGeom>
            <a:avLst/>
            <a:gdLst>
              <a:gd name="connsiteX0" fmla="*/ 151684 w 291418"/>
              <a:gd name="connsiteY0" fmla="*/ 70713 h 313185"/>
              <a:gd name="connsiteX1" fmla="*/ 171005 w 291418"/>
              <a:gd name="connsiteY1" fmla="*/ 39454 h 313185"/>
              <a:gd name="connsiteX2" fmla="*/ 139746 w 291418"/>
              <a:gd name="connsiteY2" fmla="*/ 20133 h 313185"/>
              <a:gd name="connsiteX3" fmla="*/ 120425 w 291418"/>
              <a:gd name="connsiteY3" fmla="*/ 51392 h 313185"/>
              <a:gd name="connsiteX4" fmla="*/ 151684 w 291418"/>
              <a:gd name="connsiteY4" fmla="*/ 70713 h 313185"/>
              <a:gd name="connsiteX5" fmla="*/ 265433 w 291418"/>
              <a:gd name="connsiteY5" fmla="*/ 90829 h 313185"/>
              <a:gd name="connsiteX6" fmla="*/ 291418 w 291418"/>
              <a:gd name="connsiteY6" fmla="*/ 64844 h 313185"/>
              <a:gd name="connsiteX7" fmla="*/ 265433 w 291418"/>
              <a:gd name="connsiteY7" fmla="*/ 38859 h 313185"/>
              <a:gd name="connsiteX8" fmla="*/ 239448 w 291418"/>
              <a:gd name="connsiteY8" fmla="*/ 64844 h 313185"/>
              <a:gd name="connsiteX9" fmla="*/ 265433 w 291418"/>
              <a:gd name="connsiteY9" fmla="*/ 90829 h 313185"/>
              <a:gd name="connsiteX10" fmla="*/ 21825 w 291418"/>
              <a:gd name="connsiteY10" fmla="*/ 51638 h 313185"/>
              <a:gd name="connsiteX11" fmla="*/ 51637 w 291418"/>
              <a:gd name="connsiteY11" fmla="*/ 30152 h 313185"/>
              <a:gd name="connsiteX12" fmla="*/ 30151 w 291418"/>
              <a:gd name="connsiteY12" fmla="*/ 339 h 313185"/>
              <a:gd name="connsiteX13" fmla="*/ 339 w 291418"/>
              <a:gd name="connsiteY13" fmla="*/ 21825 h 313185"/>
              <a:gd name="connsiteX14" fmla="*/ 21825 w 291418"/>
              <a:gd name="connsiteY14" fmla="*/ 51638 h 313185"/>
              <a:gd name="connsiteX15" fmla="*/ 128428 w 291418"/>
              <a:gd name="connsiteY15" fmla="*/ 182569 h 313185"/>
              <a:gd name="connsiteX16" fmla="*/ 153640 w 291418"/>
              <a:gd name="connsiteY16" fmla="*/ 155834 h 313185"/>
              <a:gd name="connsiteX17" fmla="*/ 126904 w 291418"/>
              <a:gd name="connsiteY17" fmla="*/ 130621 h 313185"/>
              <a:gd name="connsiteX18" fmla="*/ 101692 w 291418"/>
              <a:gd name="connsiteY18" fmla="*/ 157357 h 313185"/>
              <a:gd name="connsiteX19" fmla="*/ 128428 w 291418"/>
              <a:gd name="connsiteY19" fmla="*/ 182569 h 313185"/>
              <a:gd name="connsiteX20" fmla="*/ 246007 w 291418"/>
              <a:gd name="connsiteY20" fmla="*/ 201994 h 313185"/>
              <a:gd name="connsiteX21" fmla="*/ 273299 w 291418"/>
              <a:gd name="connsiteY21" fmla="*/ 177386 h 313185"/>
              <a:gd name="connsiteX22" fmla="*/ 248691 w 291418"/>
              <a:gd name="connsiteY22" fmla="*/ 150094 h 313185"/>
              <a:gd name="connsiteX23" fmla="*/ 221399 w 291418"/>
              <a:gd name="connsiteY23" fmla="*/ 174702 h 313185"/>
              <a:gd name="connsiteX24" fmla="*/ 246007 w 291418"/>
              <a:gd name="connsiteY24" fmla="*/ 201994 h 313185"/>
              <a:gd name="connsiteX25" fmla="*/ 228746 w 291418"/>
              <a:gd name="connsiteY25" fmla="*/ 313179 h 313185"/>
              <a:gd name="connsiteX26" fmla="*/ 255292 w 291418"/>
              <a:gd name="connsiteY26" fmla="*/ 287767 h 313185"/>
              <a:gd name="connsiteX27" fmla="*/ 229880 w 291418"/>
              <a:gd name="connsiteY27" fmla="*/ 261222 h 313185"/>
              <a:gd name="connsiteX28" fmla="*/ 203334 w 291418"/>
              <a:gd name="connsiteY28" fmla="*/ 286634 h 313185"/>
              <a:gd name="connsiteX29" fmla="*/ 228746 w 291418"/>
              <a:gd name="connsiteY29" fmla="*/ 313179 h 3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1418" h="313185">
                <a:moveTo>
                  <a:pt x="151684" y="70713"/>
                </a:moveTo>
                <a:cubicBezTo>
                  <a:pt x="165652" y="67417"/>
                  <a:pt x="174302" y="53421"/>
                  <a:pt x="171005" y="39454"/>
                </a:cubicBezTo>
                <a:cubicBezTo>
                  <a:pt x="167708" y="25487"/>
                  <a:pt x="153714" y="16836"/>
                  <a:pt x="139746" y="20133"/>
                </a:cubicBezTo>
                <a:cubicBezTo>
                  <a:pt x="125779" y="23429"/>
                  <a:pt x="117128" y="37425"/>
                  <a:pt x="120425" y="51392"/>
                </a:cubicBezTo>
                <a:cubicBezTo>
                  <a:pt x="123721" y="65359"/>
                  <a:pt x="137717" y="74010"/>
                  <a:pt x="151684" y="70713"/>
                </a:cubicBezTo>
                <a:close/>
                <a:moveTo>
                  <a:pt x="265433" y="90829"/>
                </a:moveTo>
                <a:cubicBezTo>
                  <a:pt x="279784" y="90829"/>
                  <a:pt x="291418" y="79195"/>
                  <a:pt x="291418" y="64844"/>
                </a:cubicBezTo>
                <a:cubicBezTo>
                  <a:pt x="291418" y="50493"/>
                  <a:pt x="279784" y="38859"/>
                  <a:pt x="265433" y="38859"/>
                </a:cubicBezTo>
                <a:cubicBezTo>
                  <a:pt x="251082" y="38859"/>
                  <a:pt x="239448" y="50493"/>
                  <a:pt x="239448" y="64844"/>
                </a:cubicBezTo>
                <a:cubicBezTo>
                  <a:pt x="239448" y="79195"/>
                  <a:pt x="251082" y="90829"/>
                  <a:pt x="265433" y="90829"/>
                </a:cubicBezTo>
                <a:close/>
                <a:moveTo>
                  <a:pt x="21825" y="51638"/>
                </a:moveTo>
                <a:cubicBezTo>
                  <a:pt x="35990" y="53937"/>
                  <a:pt x="49338" y="44318"/>
                  <a:pt x="51637" y="30152"/>
                </a:cubicBezTo>
                <a:cubicBezTo>
                  <a:pt x="53937" y="15987"/>
                  <a:pt x="44317" y="2639"/>
                  <a:pt x="30151" y="339"/>
                </a:cubicBezTo>
                <a:cubicBezTo>
                  <a:pt x="15986" y="-1960"/>
                  <a:pt x="2638" y="7660"/>
                  <a:pt x="339" y="21825"/>
                </a:cubicBezTo>
                <a:cubicBezTo>
                  <a:pt x="-1961" y="35991"/>
                  <a:pt x="7659" y="49339"/>
                  <a:pt x="21825" y="51638"/>
                </a:cubicBezTo>
                <a:close/>
                <a:moveTo>
                  <a:pt x="128428" y="182569"/>
                </a:moveTo>
                <a:cubicBezTo>
                  <a:pt x="142773" y="182149"/>
                  <a:pt x="154061" y="170179"/>
                  <a:pt x="153640" y="155834"/>
                </a:cubicBezTo>
                <a:cubicBezTo>
                  <a:pt x="153220" y="141489"/>
                  <a:pt x="141250" y="130201"/>
                  <a:pt x="126904" y="130621"/>
                </a:cubicBezTo>
                <a:cubicBezTo>
                  <a:pt x="112559" y="131042"/>
                  <a:pt x="101271" y="143013"/>
                  <a:pt x="101692" y="157357"/>
                </a:cubicBezTo>
                <a:cubicBezTo>
                  <a:pt x="102113" y="171702"/>
                  <a:pt x="114083" y="182990"/>
                  <a:pt x="128428" y="182569"/>
                </a:cubicBezTo>
                <a:close/>
                <a:moveTo>
                  <a:pt x="246007" y="201994"/>
                </a:moveTo>
                <a:cubicBezTo>
                  <a:pt x="260339" y="202735"/>
                  <a:pt x="272558" y="191718"/>
                  <a:pt x="273299" y="177386"/>
                </a:cubicBezTo>
                <a:cubicBezTo>
                  <a:pt x="274040" y="163054"/>
                  <a:pt x="263023" y="150835"/>
                  <a:pt x="248691" y="150094"/>
                </a:cubicBezTo>
                <a:cubicBezTo>
                  <a:pt x="234359" y="149353"/>
                  <a:pt x="222140" y="160371"/>
                  <a:pt x="221399" y="174702"/>
                </a:cubicBezTo>
                <a:cubicBezTo>
                  <a:pt x="220658" y="189034"/>
                  <a:pt x="231675" y="201254"/>
                  <a:pt x="246007" y="201994"/>
                </a:cubicBezTo>
                <a:close/>
                <a:moveTo>
                  <a:pt x="228746" y="313179"/>
                </a:moveTo>
                <a:cubicBezTo>
                  <a:pt x="243093" y="313492"/>
                  <a:pt x="254979" y="302115"/>
                  <a:pt x="255292" y="287767"/>
                </a:cubicBezTo>
                <a:cubicBezTo>
                  <a:pt x="255605" y="273420"/>
                  <a:pt x="244227" y="261535"/>
                  <a:pt x="229880" y="261222"/>
                </a:cubicBezTo>
                <a:cubicBezTo>
                  <a:pt x="215533" y="260909"/>
                  <a:pt x="203647" y="272286"/>
                  <a:pt x="203334" y="286634"/>
                </a:cubicBezTo>
                <a:cubicBezTo>
                  <a:pt x="203021" y="300981"/>
                  <a:pt x="214399" y="312866"/>
                  <a:pt x="228746" y="313179"/>
                </a:cubicBezTo>
                <a:close/>
              </a:path>
            </a:pathLst>
          </a:custGeom>
          <a:solidFill>
            <a:schemeClr val="accent1"/>
          </a:solidFill>
          <a:ln w="119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署名占位符 10"/>
          <p:cNvSpPr>
            <a:spLocks noGrp="1"/>
          </p:cNvSpPr>
          <p:nvPr>
            <p:ph type="body" sz="quarter" idx="17" hasCustomPrompt="1"/>
            <p:custDataLst>
              <p:tags r:id="rId20"/>
            </p:custDataLst>
          </p:nvPr>
        </p:nvSpPr>
        <p:spPr>
          <a:xfrm>
            <a:off x="8140700" y="5014053"/>
            <a:ext cx="2880000" cy="504000"/>
          </a:xfrm>
          <a:prstGeom prst="roundRect">
            <a:avLst>
              <a:gd name="adj" fmla="val 44385"/>
            </a:avLst>
          </a:prstGeom>
          <a:solidFill>
            <a:schemeClr val="accent1"/>
          </a:solidFill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20902" cy="1760208"/>
          </a:xfrm>
          <a:custGeom>
            <a:avLst/>
            <a:gdLst>
              <a:gd name="connsiteX0" fmla="*/ 1701249 w 2513867"/>
              <a:gd name="connsiteY0" fmla="*/ 0 h 2086342"/>
              <a:gd name="connsiteX1" fmla="*/ 2513867 w 2513867"/>
              <a:gd name="connsiteY1" fmla="*/ 0 h 2086342"/>
              <a:gd name="connsiteX2" fmla="*/ 2462323 w 2513867"/>
              <a:gd name="connsiteY2" fmla="*/ 140829 h 2086342"/>
              <a:gd name="connsiteX3" fmla="*/ 115428 w 2513867"/>
              <a:gd name="connsiteY3" fmla="*/ 2065729 h 2086342"/>
              <a:gd name="connsiteX4" fmla="*/ 0 w 2513867"/>
              <a:gd name="connsiteY4" fmla="*/ 2086342 h 2086342"/>
              <a:gd name="connsiteX5" fmla="*/ 0 w 2513867"/>
              <a:gd name="connsiteY5" fmla="*/ 1411923 h 2086342"/>
              <a:gd name="connsiteX6" fmla="*/ 78115 w 2513867"/>
              <a:gd name="connsiteY6" fmla="*/ 1397973 h 2086342"/>
              <a:gd name="connsiteX7" fmla="*/ 1666367 w 2513867"/>
              <a:gd name="connsiteY7" fmla="*/ 95305 h 208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3867" h="2086342">
                <a:moveTo>
                  <a:pt x="1701249" y="0"/>
                </a:moveTo>
                <a:lnTo>
                  <a:pt x="2513867" y="0"/>
                </a:lnTo>
                <a:lnTo>
                  <a:pt x="2462323" y="140829"/>
                </a:lnTo>
                <a:cubicBezTo>
                  <a:pt x="2049895" y="1115917"/>
                  <a:pt x="1176557" y="1848590"/>
                  <a:pt x="115428" y="2065729"/>
                </a:cubicBezTo>
                <a:lnTo>
                  <a:pt x="0" y="2086342"/>
                </a:lnTo>
                <a:lnTo>
                  <a:pt x="0" y="1411923"/>
                </a:lnTo>
                <a:lnTo>
                  <a:pt x="78115" y="1397973"/>
                </a:lnTo>
                <a:cubicBezTo>
                  <a:pt x="796230" y="1251025"/>
                  <a:pt x="1387258" y="755192"/>
                  <a:pt x="1666367" y="95305"/>
                </a:cubicBezTo>
                <a:close/>
              </a:path>
            </a:pathLst>
          </a:cu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 userDrawn="1">
            <p:custDataLst>
              <p:tags r:id="rId4"/>
            </p:custDataLst>
          </p:nvPr>
        </p:nvCxnSpPr>
        <p:spPr>
          <a:xfrm>
            <a:off x="11097512" y="102240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>
            <p:custDataLst>
              <p:tags r:id="rId5"/>
            </p:custDataLst>
          </p:nvPr>
        </p:nvCxnSpPr>
        <p:spPr>
          <a:xfrm>
            <a:off x="11097512" y="1105745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>
            <p:custDataLst>
              <p:tags r:id="rId6"/>
            </p:custDataLst>
          </p:nvPr>
        </p:nvCxnSpPr>
        <p:spPr>
          <a:xfrm>
            <a:off x="11097512" y="1189085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4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419423" cy="19052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35075" y="565200"/>
            <a:ext cx="1700212" cy="1081088"/>
          </a:xfrm>
        </p:spPr>
        <p:txBody>
          <a:bodyPr wrap="square" anchor="ctr" anchorCtr="0">
            <a:norm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513867" cy="2086342"/>
          </a:xfrm>
          <a:custGeom>
            <a:avLst/>
            <a:gdLst>
              <a:gd name="connsiteX0" fmla="*/ 1701249 w 2513867"/>
              <a:gd name="connsiteY0" fmla="*/ 0 h 2086342"/>
              <a:gd name="connsiteX1" fmla="*/ 2513867 w 2513867"/>
              <a:gd name="connsiteY1" fmla="*/ 0 h 2086342"/>
              <a:gd name="connsiteX2" fmla="*/ 2462323 w 2513867"/>
              <a:gd name="connsiteY2" fmla="*/ 140829 h 2086342"/>
              <a:gd name="connsiteX3" fmla="*/ 115428 w 2513867"/>
              <a:gd name="connsiteY3" fmla="*/ 2065729 h 2086342"/>
              <a:gd name="connsiteX4" fmla="*/ 0 w 2513867"/>
              <a:gd name="connsiteY4" fmla="*/ 2086342 h 2086342"/>
              <a:gd name="connsiteX5" fmla="*/ 0 w 2513867"/>
              <a:gd name="connsiteY5" fmla="*/ 1411923 h 2086342"/>
              <a:gd name="connsiteX6" fmla="*/ 78115 w 2513867"/>
              <a:gd name="connsiteY6" fmla="*/ 1397973 h 2086342"/>
              <a:gd name="connsiteX7" fmla="*/ 1666367 w 2513867"/>
              <a:gd name="connsiteY7" fmla="*/ 95305 h 208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3867" h="2086342">
                <a:moveTo>
                  <a:pt x="1701249" y="0"/>
                </a:moveTo>
                <a:lnTo>
                  <a:pt x="2513867" y="0"/>
                </a:lnTo>
                <a:lnTo>
                  <a:pt x="2462323" y="140829"/>
                </a:lnTo>
                <a:cubicBezTo>
                  <a:pt x="2049895" y="1115917"/>
                  <a:pt x="1176557" y="1848590"/>
                  <a:pt x="115428" y="2065729"/>
                </a:cubicBezTo>
                <a:lnTo>
                  <a:pt x="0" y="2086342"/>
                </a:lnTo>
                <a:lnTo>
                  <a:pt x="0" y="1411923"/>
                </a:lnTo>
                <a:lnTo>
                  <a:pt x="78115" y="1397973"/>
                </a:lnTo>
                <a:cubicBezTo>
                  <a:pt x="796230" y="1251025"/>
                  <a:pt x="1387258" y="755192"/>
                  <a:pt x="1666367" y="95305"/>
                </a:cubicBezTo>
                <a:close/>
              </a:path>
            </a:pathLst>
          </a:cu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4"/>
            </p:custDataLst>
          </p:nvPr>
        </p:nvSpPr>
        <p:spPr>
          <a:xfrm flipH="1" flipV="1">
            <a:off x="0" y="3904203"/>
            <a:ext cx="12192001" cy="2953797"/>
          </a:xfrm>
          <a:custGeom>
            <a:avLst/>
            <a:gdLst>
              <a:gd name="connsiteX0" fmla="*/ 3253011 w 12192001"/>
              <a:gd name="connsiteY0" fmla="*/ 2953753 h 2953797"/>
              <a:gd name="connsiteX1" fmla="*/ 0 w 12192001"/>
              <a:gd name="connsiteY1" fmla="*/ 2536673 h 2953797"/>
              <a:gd name="connsiteX2" fmla="*/ 0 w 12192001"/>
              <a:gd name="connsiteY2" fmla="*/ 0 h 2953797"/>
              <a:gd name="connsiteX3" fmla="*/ 12192001 w 12192001"/>
              <a:gd name="connsiteY3" fmla="*/ 0 h 2953797"/>
              <a:gd name="connsiteX4" fmla="*/ 12192001 w 12192001"/>
              <a:gd name="connsiteY4" fmla="*/ 1505343 h 2953797"/>
              <a:gd name="connsiteX5" fmla="*/ 3253011 w 12192001"/>
              <a:gd name="connsiteY5" fmla="*/ 2953753 h 29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2953797">
                <a:moveTo>
                  <a:pt x="3253011" y="2953753"/>
                </a:moveTo>
                <a:cubicBezTo>
                  <a:pt x="2375297" y="2951144"/>
                  <a:pt x="1333500" y="2833519"/>
                  <a:pt x="0" y="2536673"/>
                </a:cubicBezTo>
                <a:lnTo>
                  <a:pt x="0" y="0"/>
                </a:lnTo>
                <a:lnTo>
                  <a:pt x="12192001" y="0"/>
                </a:lnTo>
                <a:lnTo>
                  <a:pt x="12192001" y="1505343"/>
                </a:lnTo>
                <a:cubicBezTo>
                  <a:pt x="7429501" y="1505343"/>
                  <a:pt x="6387704" y="2963071"/>
                  <a:pt x="3253011" y="295375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1" name="矩形: 圆角 10"/>
          <p:cNvSpPr/>
          <p:nvPr userDrawn="1">
            <p:custDataLst>
              <p:tags r:id="rId5"/>
            </p:custDataLst>
          </p:nvPr>
        </p:nvSpPr>
        <p:spPr>
          <a:xfrm>
            <a:off x="400762" y="419099"/>
            <a:ext cx="11390476" cy="6019802"/>
          </a:xfrm>
          <a:prstGeom prst="roundRect">
            <a:avLst>
              <a:gd name="adj" fmla="val 2954"/>
            </a:avLst>
          </a:prstGeom>
          <a:solidFill>
            <a:schemeClr val="lt1"/>
          </a:solidFill>
          <a:ln>
            <a:noFill/>
          </a:ln>
          <a:effectLst>
            <a:outerShdw blurRad="190500" dist="381000" dir="5400000" sx="95000" sy="95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6"/>
            </p:custDataLst>
          </p:nvPr>
        </p:nvSpPr>
        <p:spPr>
          <a:xfrm>
            <a:off x="8412326" y="419098"/>
            <a:ext cx="3378912" cy="6019802"/>
          </a:xfrm>
          <a:custGeom>
            <a:avLst/>
            <a:gdLst>
              <a:gd name="connsiteX0" fmla="*/ 1187053 w 3378912"/>
              <a:gd name="connsiteY0" fmla="*/ 0 h 6019802"/>
              <a:gd name="connsiteX1" fmla="*/ 3378912 w 3378912"/>
              <a:gd name="connsiteY1" fmla="*/ 0 h 6019802"/>
              <a:gd name="connsiteX2" fmla="*/ 3378912 w 3378912"/>
              <a:gd name="connsiteY2" fmla="*/ 6019802 h 6019802"/>
              <a:gd name="connsiteX3" fmla="*/ 1094711 w 3378912"/>
              <a:gd name="connsiteY3" fmla="*/ 6019802 h 6019802"/>
              <a:gd name="connsiteX4" fmla="*/ 1041123 w 3378912"/>
              <a:gd name="connsiteY4" fmla="*/ 5960840 h 6019802"/>
              <a:gd name="connsiteX5" fmla="*/ 0 w 3378912"/>
              <a:gd name="connsiteY5" fmla="*/ 3060702 h 6019802"/>
              <a:gd name="connsiteX6" fmla="*/ 1041123 w 3378912"/>
              <a:gd name="connsiteY6" fmla="*/ 160564 h 601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8912" h="6019802">
                <a:moveTo>
                  <a:pt x="1187053" y="0"/>
                </a:moveTo>
                <a:lnTo>
                  <a:pt x="3378912" y="0"/>
                </a:lnTo>
                <a:lnTo>
                  <a:pt x="3378912" y="6019802"/>
                </a:lnTo>
                <a:lnTo>
                  <a:pt x="1094711" y="6019802"/>
                </a:lnTo>
                <a:lnTo>
                  <a:pt x="1041123" y="5960840"/>
                </a:lnTo>
                <a:cubicBezTo>
                  <a:pt x="390712" y="5172725"/>
                  <a:pt x="0" y="4162341"/>
                  <a:pt x="0" y="3060702"/>
                </a:cubicBezTo>
                <a:cubicBezTo>
                  <a:pt x="0" y="1959063"/>
                  <a:pt x="390712" y="948680"/>
                  <a:pt x="1041123" y="1605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92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6" b="1698"/>
          <a:stretch>
            <a:fillRect/>
          </a:stretch>
        </p:blipFill>
        <p:spPr>
          <a:xfrm flipH="1">
            <a:off x="7214175" y="1283723"/>
            <a:ext cx="4000899" cy="51451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1237475" y="3215385"/>
            <a:ext cx="5127800" cy="2143127"/>
          </a:xfrm>
        </p:spPr>
        <p:txBody>
          <a:bodyPr wrap="square" anchor="t" anchorCtr="0">
            <a:normAutofit/>
          </a:bodyPr>
          <a:lstStyle>
            <a:lvl1pPr algn="l">
              <a:defRPr sz="540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235075" y="1798703"/>
            <a:ext cx="5127800" cy="1244906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36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直接连接符 14"/>
          <p:cNvCxnSpPr/>
          <p:nvPr userDrawn="1">
            <p:custDataLst>
              <p:tags r:id="rId14"/>
            </p:custDataLst>
          </p:nvPr>
        </p:nvCxnSpPr>
        <p:spPr>
          <a:xfrm>
            <a:off x="1247077" y="943203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>
            <p:custDataLst>
              <p:tags r:id="rId15"/>
            </p:custDataLst>
          </p:nvPr>
        </p:nvCxnSpPr>
        <p:spPr>
          <a:xfrm>
            <a:off x="1247077" y="102654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>
            <p:custDataLst>
              <p:tags r:id="rId16"/>
            </p:custDataLst>
          </p:nvPr>
        </p:nvCxnSpPr>
        <p:spPr>
          <a:xfrm>
            <a:off x="1247077" y="1109884"/>
            <a:ext cx="21739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6001" y="1225854"/>
            <a:ext cx="5323800" cy="4987909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199" y="1225854"/>
            <a:ext cx="5323799" cy="4987909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6000" y="1167932"/>
            <a:ext cx="5301575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6000" y="1795864"/>
            <a:ext cx="5301575" cy="4393799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167932"/>
            <a:ext cx="5323800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795864"/>
            <a:ext cx="5323800" cy="4393799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tags" Target="../tags/tag10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image" Target="../media/image7.png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1" y="1"/>
            <a:ext cx="12191999" cy="6857999"/>
          </a:xfrm>
          <a:prstGeom prst="rect">
            <a:avLst/>
          </a:prstGeom>
          <a:gradFill>
            <a:gsLst>
              <a:gs pos="3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13"/>
            </p:custDataLst>
          </p:nvPr>
        </p:nvSpPr>
        <p:spPr>
          <a:xfrm>
            <a:off x="10287000" y="5322106"/>
            <a:ext cx="1904999" cy="153589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00" h="2419">
                <a:moveTo>
                  <a:pt x="3000" y="0"/>
                </a:moveTo>
                <a:lnTo>
                  <a:pt x="3000" y="959"/>
                </a:lnTo>
                <a:lnTo>
                  <a:pt x="2850" y="967"/>
                </a:lnTo>
                <a:cubicBezTo>
                  <a:pt x="2033" y="1050"/>
                  <a:pt x="1349" y="1578"/>
                  <a:pt x="1041" y="2304"/>
                </a:cubicBezTo>
                <a:lnTo>
                  <a:pt x="999" y="2419"/>
                </a:lnTo>
                <a:lnTo>
                  <a:pt x="0" y="2419"/>
                </a:lnTo>
                <a:lnTo>
                  <a:pt x="51" y="2222"/>
                </a:lnTo>
                <a:cubicBezTo>
                  <a:pt x="421" y="1031"/>
                  <a:pt x="1474" y="142"/>
                  <a:pt x="2752" y="13"/>
                </a:cubicBezTo>
                <a:lnTo>
                  <a:pt x="3000" y="0"/>
                </a:lnTo>
                <a:close/>
              </a:path>
            </a:pathLst>
          </a:cu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4"/>
            </p:custDataLst>
          </p:nvPr>
        </p:nvSpPr>
        <p:spPr>
          <a:xfrm>
            <a:off x="0" y="1"/>
            <a:ext cx="939800" cy="892060"/>
          </a:xfrm>
          <a:custGeom>
            <a:avLst/>
            <a:gdLst>
              <a:gd name="connsiteX0" fmla="*/ 302797 w 732720"/>
              <a:gd name="connsiteY0" fmla="*/ 0 h 695499"/>
              <a:gd name="connsiteX1" fmla="*/ 732720 w 732720"/>
              <a:gd name="connsiteY1" fmla="*/ 0 h 695499"/>
              <a:gd name="connsiteX2" fmla="*/ 721497 w 732720"/>
              <a:gd name="connsiteY2" fmla="*/ 22592 h 695499"/>
              <a:gd name="connsiteX3" fmla="*/ 171545 w 732720"/>
              <a:gd name="connsiteY3" fmla="*/ 599631 h 695499"/>
              <a:gd name="connsiteX4" fmla="*/ 0 w 732720"/>
              <a:gd name="connsiteY4" fmla="*/ 695499 h 695499"/>
              <a:gd name="connsiteX5" fmla="*/ 0 w 732720"/>
              <a:gd name="connsiteY5" fmla="*/ 308965 h 695499"/>
              <a:gd name="connsiteX6" fmla="*/ 79783 w 732720"/>
              <a:gd name="connsiteY6" fmla="*/ 250785 h 695499"/>
              <a:gd name="connsiteX7" fmla="*/ 266985 w 732720"/>
              <a:gd name="connsiteY7" fmla="*/ 54419 h 69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720" h="695499">
                <a:moveTo>
                  <a:pt x="302797" y="0"/>
                </a:moveTo>
                <a:lnTo>
                  <a:pt x="732720" y="0"/>
                </a:lnTo>
                <a:lnTo>
                  <a:pt x="721497" y="22592"/>
                </a:lnTo>
                <a:cubicBezTo>
                  <a:pt x="587121" y="256283"/>
                  <a:pt x="397960" y="454473"/>
                  <a:pt x="171545" y="599631"/>
                </a:cubicBezTo>
                <a:lnTo>
                  <a:pt x="0" y="695499"/>
                </a:lnTo>
                <a:lnTo>
                  <a:pt x="0" y="308965"/>
                </a:lnTo>
                <a:lnTo>
                  <a:pt x="79783" y="250785"/>
                </a:lnTo>
                <a:cubicBezTo>
                  <a:pt x="149723" y="193066"/>
                  <a:pt x="212617" y="127116"/>
                  <a:pt x="266985" y="54419"/>
                </a:cubicBezTo>
                <a:close/>
              </a:path>
            </a:pathLst>
          </a:cu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-5199" r="69143" b="27621"/>
          <a:stretch>
            <a:fillRect/>
          </a:stretch>
        </p:blipFill>
        <p:spPr>
          <a:xfrm flipH="1">
            <a:off x="10491580" y="5449625"/>
            <a:ext cx="1700420" cy="140837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60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99" y="1364400"/>
            <a:ext cx="10799999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83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06.xml"/><Relationship Id="rId2" Type="http://schemas.openxmlformats.org/officeDocument/2006/relationships/tags" Target="../tags/tag188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image" Target="../media/image29.jpeg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tags" Target="../tags/tag218.xml"/><Relationship Id="rId7" Type="http://schemas.openxmlformats.org/officeDocument/2006/relationships/image" Target="../media/image31.jpeg"/><Relationship Id="rId6" Type="http://schemas.openxmlformats.org/officeDocument/2006/relationships/tags" Target="../tags/tag217.xml"/><Relationship Id="rId5" Type="http://schemas.openxmlformats.org/officeDocument/2006/relationships/image" Target="../media/image30.jpeg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44.xml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tags" Target="../tags/tag13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3.xml"/><Relationship Id="rId24" Type="http://schemas.openxmlformats.org/officeDocument/2006/relationships/tags" Target="../tags/tag162.xml"/><Relationship Id="rId23" Type="http://schemas.openxmlformats.org/officeDocument/2006/relationships/tags" Target="../tags/tag161.xml"/><Relationship Id="rId22" Type="http://schemas.openxmlformats.org/officeDocument/2006/relationships/image" Target="../media/image21.svg"/><Relationship Id="rId21" Type="http://schemas.openxmlformats.org/officeDocument/2006/relationships/image" Target="../media/image20.png"/><Relationship Id="rId20" Type="http://schemas.openxmlformats.org/officeDocument/2006/relationships/tags" Target="../tags/tag160.xml"/><Relationship Id="rId2" Type="http://schemas.openxmlformats.org/officeDocument/2006/relationships/tags" Target="../tags/tag146.xml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tags" Target="../tags/tag159.xml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82.xml"/><Relationship Id="rId24" Type="http://schemas.openxmlformats.org/officeDocument/2006/relationships/tags" Target="../tags/tag181.xml"/><Relationship Id="rId23" Type="http://schemas.openxmlformats.org/officeDocument/2006/relationships/tags" Target="../tags/tag180.xml"/><Relationship Id="rId22" Type="http://schemas.openxmlformats.org/officeDocument/2006/relationships/image" Target="../media/image21.svg"/><Relationship Id="rId21" Type="http://schemas.openxmlformats.org/officeDocument/2006/relationships/image" Target="../media/image20.png"/><Relationship Id="rId20" Type="http://schemas.openxmlformats.org/officeDocument/2006/relationships/tags" Target="../tags/tag179.xml"/><Relationship Id="rId2" Type="http://schemas.openxmlformats.org/officeDocument/2006/relationships/tags" Target="../tags/tag165.xml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tags" Target="../tags/tag178.xml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3355" y="1084580"/>
            <a:ext cx="9775825" cy="3120390"/>
          </a:xfrm>
        </p:spPr>
        <p:txBody>
          <a:bodyPr>
            <a:normAutofit fontScale="90000"/>
          </a:bodyPr>
          <a:lstStyle/>
          <a:p>
            <a:pPr algn="ctr"/>
            <a:br>
              <a:rPr lang="zh-CN" altLang="en-US"/>
            </a:br>
            <a:br>
              <a:rPr lang="zh-CN" altLang="en-US"/>
            </a:br>
            <a:r>
              <a:rPr lang="zh-CN" altLang="en-US" sz="9800">
                <a:solidFill>
                  <a:srgbClr val="FF0000"/>
                </a:solidFill>
              </a:rPr>
              <a:t>破茧</a:t>
            </a:r>
            <a:r>
              <a:rPr lang="en-US" altLang="zh-CN" sz="9800">
                <a:solidFill>
                  <a:srgbClr val="FF0000"/>
                </a:solidFill>
              </a:rPr>
              <a:t>  · </a:t>
            </a:r>
            <a:r>
              <a:rPr lang="zh-CN" altLang="en-US" sz="9800">
                <a:solidFill>
                  <a:srgbClr val="FF0000"/>
                </a:solidFill>
              </a:rPr>
              <a:t>生长</a:t>
            </a:r>
            <a:r>
              <a:rPr lang="en-US" altLang="zh-CN" sz="9800">
                <a:solidFill>
                  <a:srgbClr val="FF0000"/>
                </a:solidFill>
              </a:rPr>
              <a:t> · </a:t>
            </a:r>
            <a:r>
              <a:rPr lang="zh-CN" altLang="en-US" sz="9800">
                <a:solidFill>
                  <a:srgbClr val="FF0000"/>
                </a:solidFill>
              </a:rPr>
              <a:t>燎原</a:t>
            </a:r>
            <a:br>
              <a:rPr lang="zh-CN" altLang="en-US"/>
            </a:br>
            <a:r>
              <a:rPr lang="zh-CN" altLang="en-US"/>
              <a:t>青年教师</a:t>
            </a:r>
            <a:r>
              <a:rPr lang="zh-CN" altLang="en-US"/>
              <a:t>成长经验分享</a:t>
            </a:r>
            <a:endParaRPr lang="zh-CN" altLang="en-US"/>
          </a:p>
        </p:txBody>
      </p:sp>
      <p:sp>
        <p:nvSpPr>
          <p:cNvPr id="31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598545" y="4915535"/>
            <a:ext cx="3259455" cy="1308100"/>
          </a:xfrm>
          <a:prstGeom prst="roundRect">
            <a:avLst>
              <a:gd name="adj" fmla="val 44385"/>
            </a:avLst>
          </a:prstGeom>
          <a:solidFill>
            <a:schemeClr val="accent1"/>
          </a:solidFill>
        </p:spPr>
        <p:txBody>
          <a:bodyPr>
            <a:noAutofit/>
          </a:bodyPr>
          <a:p>
            <a:r>
              <a:rPr lang="zh-CN" altLang="en-US" sz="2400"/>
              <a:t>汇报人：杨颖子</a:t>
            </a:r>
            <a:endParaRPr lang="zh-CN" altLang="en-US" sz="2400"/>
          </a:p>
          <a:p>
            <a:r>
              <a:rPr lang="zh-CN" altLang="en-US" sz="2400"/>
              <a:t>时间：</a:t>
            </a:r>
            <a:r>
              <a:rPr lang="en-US" altLang="zh-CN" sz="2400"/>
              <a:t>2025.5.6</a:t>
            </a:r>
            <a:endParaRPr lang="en-US" altLang="zh-CN" sz="240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 </a:t>
            </a:r>
            <a:r>
              <a:rPr lang="zh-CN" altLang="en-US"/>
              <a:t>专著</a:t>
            </a:r>
            <a:r>
              <a:rPr lang="en-US" altLang="zh-CN"/>
              <a:t>+</a:t>
            </a:r>
            <a:r>
              <a:rPr lang="zh-CN" altLang="en-US"/>
              <a:t>期刊</a:t>
            </a:r>
            <a:endParaRPr lang="en-US" altLang="zh-CN"/>
          </a:p>
          <a:p>
            <a:r>
              <a:rPr lang="en-US" altLang="zh-CN"/>
              <a:t>- </a:t>
            </a:r>
            <a:r>
              <a:rPr lang="zh-CN" altLang="en-US"/>
              <a:t>阅读方法：采用</a:t>
            </a:r>
            <a:r>
              <a:rPr lang="en-US" altLang="zh-CN"/>
              <a:t>“</a:t>
            </a:r>
            <a:r>
              <a:rPr lang="zh-CN" altLang="en-US"/>
              <a:t>功利性阅读</a:t>
            </a:r>
            <a:r>
              <a:rPr lang="en-US" altLang="zh-CN"/>
              <a:t>”</a:t>
            </a:r>
            <a:r>
              <a:rPr lang="zh-CN" altLang="en-US"/>
              <a:t>，例如为解决</a:t>
            </a:r>
            <a:r>
              <a:rPr lang="en-US" altLang="zh-CN"/>
              <a:t>“</a:t>
            </a:r>
            <a:r>
              <a:rPr lang="zh-CN" altLang="en-US"/>
              <a:t>学生注意力分散</a:t>
            </a:r>
            <a:r>
              <a:rPr lang="en-US" altLang="zh-CN"/>
              <a:t>”</a:t>
            </a:r>
            <a:r>
              <a:rPr lang="zh-CN" altLang="en-US"/>
              <a:t>问题，专项阅读《课堂管理技巧》。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读书赋能：针对性主题阅读</a:t>
            </a:r>
            <a:endParaRPr lang="zh-CN" altLang="en-US"/>
          </a:p>
        </p:txBody>
      </p:sp>
      <p:pic>
        <p:nvPicPr>
          <p:cNvPr id="4" name="图片 3" descr="IMG_89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  <p:pic>
        <p:nvPicPr>
          <p:cNvPr id="5" name="图片 4" descr="IMG_89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80" y="0"/>
            <a:ext cx="3168650" cy="6858000"/>
          </a:xfrm>
          <a:prstGeom prst="rect">
            <a:avLst/>
          </a:prstGeom>
        </p:spPr>
      </p:pic>
      <p:pic>
        <p:nvPicPr>
          <p:cNvPr id="6" name="图片 5" descr="IMG_89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135" y="65405"/>
            <a:ext cx="3168650" cy="6858000"/>
          </a:xfrm>
          <a:prstGeom prst="rect">
            <a:avLst/>
          </a:prstGeom>
        </p:spPr>
      </p:pic>
      <p:pic>
        <p:nvPicPr>
          <p:cNvPr id="7" name="图片 6" descr="IMG_89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665" y="0"/>
            <a:ext cx="3168650" cy="6858000"/>
          </a:xfrm>
          <a:prstGeom prst="rect">
            <a:avLst/>
          </a:prstGeom>
        </p:spPr>
      </p:pic>
      <p:pic>
        <p:nvPicPr>
          <p:cNvPr id="8" name="图片 7" descr="IMG_89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" y="-80645"/>
            <a:ext cx="3515360" cy="6858000"/>
          </a:xfrm>
          <a:prstGeom prst="rect">
            <a:avLst/>
          </a:prstGeom>
        </p:spPr>
      </p:pic>
      <p:pic>
        <p:nvPicPr>
          <p:cNvPr id="9" name="图片 8" descr="IMG_89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190" y="-80645"/>
            <a:ext cx="3679190" cy="6858000"/>
          </a:xfrm>
          <a:prstGeom prst="rect">
            <a:avLst/>
          </a:prstGeom>
        </p:spPr>
      </p:pic>
      <p:pic>
        <p:nvPicPr>
          <p:cNvPr id="10" name="图片 9" descr="IMG_89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165" y="-80645"/>
            <a:ext cx="4114165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4515" y="3215640"/>
            <a:ext cx="8288655" cy="2143125"/>
          </a:xfrm>
        </p:spPr>
        <p:txBody>
          <a:bodyPr>
            <a:normAutofit fontScale="90000"/>
          </a:bodyPr>
          <a:p>
            <a:r>
              <a:rPr lang="zh-CN" altLang="en-US" sz="7300" spc="3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从迷茫到清晰</a:t>
            </a:r>
            <a:r>
              <a:rPr lang="zh-CN" altLang="en-US" sz="7300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：</a:t>
            </a:r>
            <a:b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</a:b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锚定目标，规划职业发展路径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Part 03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altLang="zh-CN"/>
          </a:p>
        </p:txBody>
      </p:sp>
      <p:sp>
        <p:nvSpPr>
          <p:cNvPr id="26" name="任意多边形 25"/>
          <p:cNvSpPr/>
          <p:nvPr>
            <p:custDataLst>
              <p:tags r:id="rId1"/>
            </p:custDataLst>
          </p:nvPr>
        </p:nvSpPr>
        <p:spPr>
          <a:xfrm>
            <a:off x="77597" y="5599225"/>
            <a:ext cx="12036806" cy="125891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2019">
                <a:moveTo>
                  <a:pt x="12754" y="0"/>
                </a:moveTo>
                <a:cubicBezTo>
                  <a:pt x="13067" y="0"/>
                  <a:pt x="13380" y="105"/>
                  <a:pt x="13618" y="315"/>
                </a:cubicBezTo>
                <a:cubicBezTo>
                  <a:pt x="13790" y="466"/>
                  <a:pt x="13900" y="651"/>
                  <a:pt x="13948" y="845"/>
                </a:cubicBezTo>
                <a:lnTo>
                  <a:pt x="13950" y="853"/>
                </a:lnTo>
                <a:lnTo>
                  <a:pt x="13974" y="839"/>
                </a:lnTo>
                <a:cubicBezTo>
                  <a:pt x="14328" y="645"/>
                  <a:pt x="14772" y="628"/>
                  <a:pt x="15142" y="790"/>
                </a:cubicBezTo>
                <a:lnTo>
                  <a:pt x="15155" y="796"/>
                </a:lnTo>
                <a:lnTo>
                  <a:pt x="15159" y="783"/>
                </a:lnTo>
                <a:cubicBezTo>
                  <a:pt x="15216" y="630"/>
                  <a:pt x="15313" y="485"/>
                  <a:pt x="15452" y="363"/>
                </a:cubicBezTo>
                <a:cubicBezTo>
                  <a:pt x="15912" y="-42"/>
                  <a:pt x="16654" y="-48"/>
                  <a:pt x="17123" y="344"/>
                </a:cubicBezTo>
                <a:lnTo>
                  <a:pt x="17127" y="348"/>
                </a:lnTo>
                <a:lnTo>
                  <a:pt x="17151" y="339"/>
                </a:lnTo>
                <a:cubicBezTo>
                  <a:pt x="17772" y="101"/>
                  <a:pt x="18523" y="206"/>
                  <a:pt x="19031" y="653"/>
                </a:cubicBezTo>
                <a:cubicBezTo>
                  <a:pt x="19086" y="702"/>
                  <a:pt x="19137" y="753"/>
                  <a:pt x="19184" y="807"/>
                </a:cubicBezTo>
                <a:lnTo>
                  <a:pt x="19199" y="825"/>
                </a:lnTo>
                <a:lnTo>
                  <a:pt x="19199" y="2019"/>
                </a:lnTo>
                <a:lnTo>
                  <a:pt x="0" y="2019"/>
                </a:lnTo>
                <a:lnTo>
                  <a:pt x="0" y="627"/>
                </a:lnTo>
                <a:lnTo>
                  <a:pt x="16" y="620"/>
                </a:lnTo>
                <a:cubicBezTo>
                  <a:pt x="338" y="502"/>
                  <a:pt x="705" y="508"/>
                  <a:pt x="1022" y="638"/>
                </a:cubicBezTo>
                <a:lnTo>
                  <a:pt x="1030" y="641"/>
                </a:lnTo>
                <a:lnTo>
                  <a:pt x="1052" y="619"/>
                </a:lnTo>
                <a:cubicBezTo>
                  <a:pt x="1067" y="604"/>
                  <a:pt x="1082" y="590"/>
                  <a:pt x="1098" y="576"/>
                </a:cubicBezTo>
                <a:cubicBezTo>
                  <a:pt x="1613" y="123"/>
                  <a:pt x="2447" y="123"/>
                  <a:pt x="2962" y="576"/>
                </a:cubicBezTo>
                <a:cubicBezTo>
                  <a:pt x="3130" y="724"/>
                  <a:pt x="3244" y="903"/>
                  <a:pt x="3302" y="1092"/>
                </a:cubicBezTo>
                <a:lnTo>
                  <a:pt x="3305" y="1102"/>
                </a:lnTo>
                <a:lnTo>
                  <a:pt x="3323" y="1079"/>
                </a:lnTo>
                <a:cubicBezTo>
                  <a:pt x="3367" y="1024"/>
                  <a:pt x="3417" y="971"/>
                  <a:pt x="3473" y="921"/>
                </a:cubicBezTo>
                <a:cubicBezTo>
                  <a:pt x="3988" y="469"/>
                  <a:pt x="4822" y="469"/>
                  <a:pt x="5336" y="921"/>
                </a:cubicBezTo>
                <a:cubicBezTo>
                  <a:pt x="5441" y="1013"/>
                  <a:pt x="5524" y="1117"/>
                  <a:pt x="5586" y="1227"/>
                </a:cubicBezTo>
                <a:lnTo>
                  <a:pt x="5596" y="1245"/>
                </a:lnTo>
                <a:lnTo>
                  <a:pt x="5611" y="1230"/>
                </a:lnTo>
                <a:cubicBezTo>
                  <a:pt x="5853" y="984"/>
                  <a:pt x="6210" y="829"/>
                  <a:pt x="6607" y="829"/>
                </a:cubicBezTo>
                <a:cubicBezTo>
                  <a:pt x="6914" y="829"/>
                  <a:pt x="7197" y="922"/>
                  <a:pt x="7421" y="1076"/>
                </a:cubicBezTo>
                <a:lnTo>
                  <a:pt x="7437" y="1088"/>
                </a:lnTo>
                <a:lnTo>
                  <a:pt x="7446" y="1073"/>
                </a:lnTo>
                <a:cubicBezTo>
                  <a:pt x="7742" y="594"/>
                  <a:pt x="8320" y="268"/>
                  <a:pt x="8984" y="268"/>
                </a:cubicBezTo>
                <a:cubicBezTo>
                  <a:pt x="9542" y="268"/>
                  <a:pt x="10040" y="498"/>
                  <a:pt x="10360" y="857"/>
                </a:cubicBezTo>
                <a:lnTo>
                  <a:pt x="10371" y="869"/>
                </a:lnTo>
                <a:lnTo>
                  <a:pt x="10372" y="868"/>
                </a:lnTo>
                <a:cubicBezTo>
                  <a:pt x="10734" y="669"/>
                  <a:pt x="11212" y="701"/>
                  <a:pt x="11537" y="962"/>
                </a:cubicBezTo>
                <a:lnTo>
                  <a:pt x="11538" y="963"/>
                </a:lnTo>
                <a:lnTo>
                  <a:pt x="11540" y="946"/>
                </a:lnTo>
                <a:cubicBezTo>
                  <a:pt x="11572" y="716"/>
                  <a:pt x="11688" y="492"/>
                  <a:pt x="11889" y="315"/>
                </a:cubicBezTo>
                <a:cubicBezTo>
                  <a:pt x="12128" y="105"/>
                  <a:pt x="12441" y="0"/>
                  <a:pt x="1275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614877" y="3992353"/>
            <a:ext cx="1773014" cy="423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3600" b="1" spc="100" dirty="0">
                <a:solidFill>
                  <a:schemeClr val="accent1"/>
                </a:solidFill>
              </a:rPr>
              <a:t>目标性</a:t>
            </a:r>
            <a:endParaRPr lang="zh-CN" altLang="en-US" sz="3600" b="1" spc="100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908244" y="3061333"/>
            <a:ext cx="1773014" cy="423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3600" b="1" spc="100" dirty="0">
                <a:solidFill>
                  <a:schemeClr val="accent2"/>
                </a:solidFill>
              </a:rPr>
              <a:t>综合性</a:t>
            </a:r>
            <a:endParaRPr lang="zh-CN" altLang="en-US" sz="3600" b="1" spc="100" dirty="0">
              <a:solidFill>
                <a:schemeClr val="accent2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395338" y="2135956"/>
            <a:ext cx="1773014" cy="423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3600" b="1" spc="100" dirty="0">
                <a:solidFill>
                  <a:schemeClr val="accent1"/>
                </a:solidFill>
              </a:rPr>
              <a:t>向上性</a:t>
            </a:r>
            <a:endParaRPr lang="zh-CN" altLang="en-US" sz="3600" b="1" spc="100" dirty="0">
              <a:solidFill>
                <a:schemeClr val="accent1"/>
              </a:solidFill>
            </a:endParaRPr>
          </a:p>
        </p:txBody>
      </p:sp>
      <p:sp>
        <p:nvSpPr>
          <p:cNvPr id="233" name="图形 231"/>
          <p:cNvSpPr/>
          <p:nvPr>
            <p:custDataLst>
              <p:tags r:id="rId5"/>
            </p:custDataLst>
          </p:nvPr>
        </p:nvSpPr>
        <p:spPr>
          <a:xfrm>
            <a:off x="3490084" y="4223071"/>
            <a:ext cx="174292" cy="2148556"/>
          </a:xfrm>
          <a:custGeom>
            <a:avLst/>
            <a:gdLst>
              <a:gd name="connsiteX0" fmla="*/ 71539 w 99259"/>
              <a:gd name="connsiteY0" fmla="*/ -362 h 1128236"/>
              <a:gd name="connsiteX1" fmla="*/ 25057 w 99259"/>
              <a:gd name="connsiteY1" fmla="*/ 440836 h 1128236"/>
              <a:gd name="connsiteX2" fmla="*/ 71348 w 99259"/>
              <a:gd name="connsiteY2" fmla="*/ 1127875 h 112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59" h="1128236">
                <a:moveTo>
                  <a:pt x="71539" y="-362"/>
                </a:moveTo>
                <a:cubicBezTo>
                  <a:pt x="71539" y="-362"/>
                  <a:pt x="-51715" y="234525"/>
                  <a:pt x="25057" y="440836"/>
                </a:cubicBezTo>
                <a:cubicBezTo>
                  <a:pt x="25057" y="440836"/>
                  <a:pt x="154311" y="882035"/>
                  <a:pt x="71348" y="1127875"/>
                </a:cubicBezTo>
              </a:path>
            </a:pathLst>
          </a:custGeom>
          <a:noFill/>
          <a:ln w="15875" cap="rnd">
            <a:solidFill>
              <a:schemeClr val="accent1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0" name="任意多边形: 形状 235"/>
          <p:cNvSpPr/>
          <p:nvPr>
            <p:custDataLst>
              <p:tags r:id="rId6"/>
            </p:custDataLst>
          </p:nvPr>
        </p:nvSpPr>
        <p:spPr>
          <a:xfrm>
            <a:off x="3203568" y="3238760"/>
            <a:ext cx="803749" cy="984311"/>
          </a:xfrm>
          <a:custGeom>
            <a:avLst/>
            <a:gdLst>
              <a:gd name="connsiteX0" fmla="*/ 641 w 1281"/>
              <a:gd name="connsiteY0" fmla="*/ 0 h 1570"/>
              <a:gd name="connsiteX1" fmla="*/ 1093 w 1281"/>
              <a:gd name="connsiteY1" fmla="*/ 188 h 1570"/>
              <a:gd name="connsiteX2" fmla="*/ 1093 w 1281"/>
              <a:gd name="connsiteY2" fmla="*/ 188 h 1570"/>
              <a:gd name="connsiteX3" fmla="*/ 1093 w 1281"/>
              <a:gd name="connsiteY3" fmla="*/ 1093 h 1570"/>
              <a:gd name="connsiteX4" fmla="*/ 710 w 1281"/>
              <a:gd name="connsiteY4" fmla="*/ 1531 h 1570"/>
              <a:gd name="connsiteX5" fmla="*/ 619 w 1281"/>
              <a:gd name="connsiteY5" fmla="*/ 1552 h 1570"/>
              <a:gd name="connsiteX6" fmla="*/ 188 w 1281"/>
              <a:gd name="connsiteY6" fmla="*/ 1093 h 1570"/>
              <a:gd name="connsiteX7" fmla="*/ 188 w 1281"/>
              <a:gd name="connsiteY7" fmla="*/ 188 h 1570"/>
              <a:gd name="connsiteX8" fmla="*/ 641 w 1281"/>
              <a:gd name="connsiteY8" fmla="*/ 0 h 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" h="1570">
                <a:moveTo>
                  <a:pt x="641" y="0"/>
                </a:moveTo>
                <a:cubicBezTo>
                  <a:pt x="804" y="0"/>
                  <a:pt x="968" y="63"/>
                  <a:pt x="1093" y="188"/>
                </a:cubicBezTo>
                <a:lnTo>
                  <a:pt x="1093" y="188"/>
                </a:lnTo>
                <a:cubicBezTo>
                  <a:pt x="1344" y="438"/>
                  <a:pt x="1344" y="843"/>
                  <a:pt x="1093" y="1093"/>
                </a:cubicBezTo>
                <a:lnTo>
                  <a:pt x="710" y="1531"/>
                </a:lnTo>
                <a:cubicBezTo>
                  <a:pt x="680" y="1570"/>
                  <a:pt x="661" y="1585"/>
                  <a:pt x="619" y="1552"/>
                </a:cubicBezTo>
                <a:lnTo>
                  <a:pt x="188" y="1093"/>
                </a:lnTo>
                <a:cubicBezTo>
                  <a:pt x="-63" y="843"/>
                  <a:pt x="-63" y="438"/>
                  <a:pt x="188" y="188"/>
                </a:cubicBezTo>
                <a:cubicBezTo>
                  <a:pt x="313" y="63"/>
                  <a:pt x="477" y="0"/>
                  <a:pt x="64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135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CN" sz="2800">
                <a:solidFill>
                  <a:schemeClr val="lt1"/>
                </a:solidFill>
                <a:latin typeface="+mn-ea"/>
                <a:sym typeface="汉仪粗圆简" panose="02010600000101010101" charset="-122"/>
              </a:rPr>
              <a:t>01</a:t>
            </a:r>
            <a:endParaRPr lang="en-US" altLang="zh-CN" sz="2800">
              <a:solidFill>
                <a:schemeClr val="lt1"/>
              </a:solidFill>
              <a:latin typeface="+mn-ea"/>
              <a:sym typeface="汉仪粗圆简" panose="02010600000101010101" charset="-122"/>
            </a:endParaRPr>
          </a:p>
        </p:txBody>
      </p:sp>
      <p:sp>
        <p:nvSpPr>
          <p:cNvPr id="5" name="任意多边形: 形状 235"/>
          <p:cNvSpPr/>
          <p:nvPr>
            <p:custDataLst>
              <p:tags r:id="rId7"/>
            </p:custDataLst>
          </p:nvPr>
        </p:nvSpPr>
        <p:spPr>
          <a:xfrm>
            <a:off x="3168459" y="3285154"/>
            <a:ext cx="814408" cy="942932"/>
          </a:xfrm>
          <a:custGeom>
            <a:avLst/>
            <a:gdLst>
              <a:gd name="connsiteX0" fmla="*/ 641 w 1281"/>
              <a:gd name="connsiteY0" fmla="*/ 0 h 1570"/>
              <a:gd name="connsiteX1" fmla="*/ 1093 w 1281"/>
              <a:gd name="connsiteY1" fmla="*/ 188 h 1570"/>
              <a:gd name="connsiteX2" fmla="*/ 1093 w 1281"/>
              <a:gd name="connsiteY2" fmla="*/ 188 h 1570"/>
              <a:gd name="connsiteX3" fmla="*/ 1093 w 1281"/>
              <a:gd name="connsiteY3" fmla="*/ 1093 h 1570"/>
              <a:gd name="connsiteX4" fmla="*/ 710 w 1281"/>
              <a:gd name="connsiteY4" fmla="*/ 1531 h 1570"/>
              <a:gd name="connsiteX5" fmla="*/ 619 w 1281"/>
              <a:gd name="connsiteY5" fmla="*/ 1552 h 1570"/>
              <a:gd name="connsiteX6" fmla="*/ 188 w 1281"/>
              <a:gd name="connsiteY6" fmla="*/ 1093 h 1570"/>
              <a:gd name="connsiteX7" fmla="*/ 188 w 1281"/>
              <a:gd name="connsiteY7" fmla="*/ 188 h 1570"/>
              <a:gd name="connsiteX8" fmla="*/ 641 w 1281"/>
              <a:gd name="connsiteY8" fmla="*/ 0 h 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" h="1570">
                <a:moveTo>
                  <a:pt x="641" y="0"/>
                </a:moveTo>
                <a:cubicBezTo>
                  <a:pt x="804" y="0"/>
                  <a:pt x="968" y="63"/>
                  <a:pt x="1093" y="188"/>
                </a:cubicBezTo>
                <a:lnTo>
                  <a:pt x="1093" y="188"/>
                </a:lnTo>
                <a:cubicBezTo>
                  <a:pt x="1344" y="438"/>
                  <a:pt x="1344" y="843"/>
                  <a:pt x="1093" y="1093"/>
                </a:cubicBezTo>
                <a:lnTo>
                  <a:pt x="710" y="1531"/>
                </a:lnTo>
                <a:cubicBezTo>
                  <a:pt x="680" y="1570"/>
                  <a:pt x="661" y="1585"/>
                  <a:pt x="619" y="1552"/>
                </a:cubicBezTo>
                <a:lnTo>
                  <a:pt x="188" y="1093"/>
                </a:lnTo>
                <a:cubicBezTo>
                  <a:pt x="-63" y="843"/>
                  <a:pt x="-63" y="438"/>
                  <a:pt x="188" y="188"/>
                </a:cubicBezTo>
                <a:cubicBezTo>
                  <a:pt x="313" y="63"/>
                  <a:pt x="477" y="0"/>
                  <a:pt x="641" y="0"/>
                </a:cubicBezTo>
                <a:close/>
              </a:path>
            </a:pathLst>
          </a:cu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3545256" y="6255014"/>
            <a:ext cx="119747" cy="1197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3564064" y="6252507"/>
            <a:ext cx="119747" cy="119747"/>
          </a:xfrm>
          <a:prstGeom prst="ellipse">
            <a:avLst/>
          </a:prstGeom>
          <a:noFill/>
          <a:ln w="12700"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7" name="图形 231"/>
          <p:cNvSpPr/>
          <p:nvPr>
            <p:custDataLst>
              <p:tags r:id="rId10"/>
            </p:custDataLst>
          </p:nvPr>
        </p:nvSpPr>
        <p:spPr>
          <a:xfrm flipH="1">
            <a:off x="6787212" y="3340952"/>
            <a:ext cx="189339" cy="2659520"/>
          </a:xfrm>
          <a:custGeom>
            <a:avLst/>
            <a:gdLst>
              <a:gd name="connsiteX0" fmla="*/ 112 w 301"/>
              <a:gd name="connsiteY0" fmla="*/ 0 h 3986"/>
              <a:gd name="connsiteX1" fmla="*/ 171 w 301"/>
              <a:gd name="connsiteY1" fmla="*/ 1936 h 3986"/>
              <a:gd name="connsiteX2" fmla="*/ 100 w 301"/>
              <a:gd name="connsiteY2" fmla="*/ 3986 h 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" h="3986">
                <a:moveTo>
                  <a:pt x="112" y="0"/>
                </a:moveTo>
                <a:cubicBezTo>
                  <a:pt x="112" y="0"/>
                  <a:pt x="-176" y="888"/>
                  <a:pt x="171" y="1936"/>
                </a:cubicBezTo>
                <a:cubicBezTo>
                  <a:pt x="171" y="1936"/>
                  <a:pt x="508" y="2544"/>
                  <a:pt x="100" y="3986"/>
                </a:cubicBezTo>
              </a:path>
            </a:pathLst>
          </a:custGeom>
          <a:noFill/>
          <a:ln w="15875" cap="rnd">
            <a:solidFill>
              <a:schemeClr val="accent2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14" name="椭圆 13"/>
          <p:cNvSpPr/>
          <p:nvPr>
            <p:custDataLst>
              <p:tags r:id="rId11"/>
            </p:custDataLst>
          </p:nvPr>
        </p:nvSpPr>
        <p:spPr>
          <a:xfrm>
            <a:off x="6838622" y="5968499"/>
            <a:ext cx="119747" cy="119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8" name="任意多边形: 形状 235"/>
          <p:cNvSpPr/>
          <p:nvPr>
            <p:custDataLst>
              <p:tags r:id="rId12"/>
            </p:custDataLst>
          </p:nvPr>
        </p:nvSpPr>
        <p:spPr>
          <a:xfrm>
            <a:off x="6524520" y="2418709"/>
            <a:ext cx="803749" cy="984311"/>
          </a:xfrm>
          <a:custGeom>
            <a:avLst/>
            <a:gdLst>
              <a:gd name="connsiteX0" fmla="*/ 641 w 1281"/>
              <a:gd name="connsiteY0" fmla="*/ 0 h 1570"/>
              <a:gd name="connsiteX1" fmla="*/ 1093 w 1281"/>
              <a:gd name="connsiteY1" fmla="*/ 188 h 1570"/>
              <a:gd name="connsiteX2" fmla="*/ 1093 w 1281"/>
              <a:gd name="connsiteY2" fmla="*/ 188 h 1570"/>
              <a:gd name="connsiteX3" fmla="*/ 1093 w 1281"/>
              <a:gd name="connsiteY3" fmla="*/ 1093 h 1570"/>
              <a:gd name="connsiteX4" fmla="*/ 710 w 1281"/>
              <a:gd name="connsiteY4" fmla="*/ 1531 h 1570"/>
              <a:gd name="connsiteX5" fmla="*/ 619 w 1281"/>
              <a:gd name="connsiteY5" fmla="*/ 1552 h 1570"/>
              <a:gd name="connsiteX6" fmla="*/ 188 w 1281"/>
              <a:gd name="connsiteY6" fmla="*/ 1093 h 1570"/>
              <a:gd name="connsiteX7" fmla="*/ 188 w 1281"/>
              <a:gd name="connsiteY7" fmla="*/ 188 h 1570"/>
              <a:gd name="connsiteX8" fmla="*/ 641 w 1281"/>
              <a:gd name="connsiteY8" fmla="*/ 0 h 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" h="1570">
                <a:moveTo>
                  <a:pt x="641" y="0"/>
                </a:moveTo>
                <a:cubicBezTo>
                  <a:pt x="804" y="0"/>
                  <a:pt x="968" y="63"/>
                  <a:pt x="1093" y="188"/>
                </a:cubicBezTo>
                <a:lnTo>
                  <a:pt x="1093" y="188"/>
                </a:lnTo>
                <a:cubicBezTo>
                  <a:pt x="1344" y="438"/>
                  <a:pt x="1344" y="843"/>
                  <a:pt x="1093" y="1093"/>
                </a:cubicBezTo>
                <a:lnTo>
                  <a:pt x="710" y="1531"/>
                </a:lnTo>
                <a:cubicBezTo>
                  <a:pt x="680" y="1570"/>
                  <a:pt x="661" y="1585"/>
                  <a:pt x="619" y="1552"/>
                </a:cubicBezTo>
                <a:lnTo>
                  <a:pt x="188" y="1093"/>
                </a:lnTo>
                <a:cubicBezTo>
                  <a:pt x="-63" y="843"/>
                  <a:pt x="-63" y="438"/>
                  <a:pt x="188" y="188"/>
                </a:cubicBezTo>
                <a:cubicBezTo>
                  <a:pt x="313" y="63"/>
                  <a:pt x="477" y="0"/>
                  <a:pt x="641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35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buClrTx/>
              <a:buSzTx/>
              <a:buFontTx/>
            </a:pPr>
            <a:r>
              <a:rPr lang="en-US" altLang="zh-CN" sz="2800">
                <a:solidFill>
                  <a:schemeClr val="lt1"/>
                </a:solidFill>
                <a:latin typeface="+mn-ea"/>
                <a:sym typeface="汉仪粗圆简" panose="02010600000101010101" charset="-122"/>
              </a:rPr>
              <a:t>02</a:t>
            </a:r>
            <a:endParaRPr lang="en-US" altLang="zh-CN" sz="2800">
              <a:solidFill>
                <a:schemeClr val="lt1"/>
              </a:solidFill>
              <a:latin typeface="+mn-ea"/>
              <a:sym typeface="汉仪粗圆简" panose="02010600000101010101" charset="-122"/>
            </a:endParaRPr>
          </a:p>
        </p:txBody>
      </p: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>
            <a:off x="6859938" y="5968499"/>
            <a:ext cx="119747" cy="119747"/>
          </a:xfrm>
          <a:prstGeom prst="ellipse">
            <a:avLst/>
          </a:prstGeom>
          <a:noFill/>
          <a:ln w="12700"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432" name="任意多边形: 形状 431"/>
          <p:cNvSpPr/>
          <p:nvPr>
            <p:custDataLst>
              <p:tags r:id="rId14"/>
            </p:custDataLst>
          </p:nvPr>
        </p:nvSpPr>
        <p:spPr>
          <a:xfrm>
            <a:off x="6575930" y="2419336"/>
            <a:ext cx="803749" cy="983684"/>
          </a:xfrm>
          <a:custGeom>
            <a:avLst/>
            <a:gdLst>
              <a:gd name="connsiteX0" fmla="*/ 435565 w 813753"/>
              <a:gd name="connsiteY0" fmla="*/ 991 h 996441"/>
              <a:gd name="connsiteX1" fmla="*/ 713558 w 813753"/>
              <a:gd name="connsiteY1" fmla="*/ 140102 h 996441"/>
              <a:gd name="connsiteX2" fmla="*/ 673471 w 813753"/>
              <a:gd name="connsiteY2" fmla="*/ 713377 h 996441"/>
              <a:gd name="connsiteX3" fmla="*/ 411457 w 813753"/>
              <a:gd name="connsiteY3" fmla="*/ 973865 h 996441"/>
              <a:gd name="connsiteX4" fmla="*/ 352883 w 813753"/>
              <a:gd name="connsiteY4" fmla="*/ 983136 h 996441"/>
              <a:gd name="connsiteX5" fmla="*/ 100196 w 813753"/>
              <a:gd name="connsiteY5" fmla="*/ 673290 h 996441"/>
              <a:gd name="connsiteX6" fmla="*/ 140283 w 813753"/>
              <a:gd name="connsiteY6" fmla="*/ 100015 h 996441"/>
              <a:gd name="connsiteX7" fmla="*/ 435565 w 813753"/>
              <a:gd name="connsiteY7" fmla="*/ 991 h 99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3753" h="996441">
                <a:moveTo>
                  <a:pt x="435565" y="991"/>
                </a:moveTo>
                <a:cubicBezTo>
                  <a:pt x="538818" y="8211"/>
                  <a:pt x="639914" y="55383"/>
                  <a:pt x="713558" y="140102"/>
                </a:cubicBezTo>
                <a:cubicBezTo>
                  <a:pt x="861481" y="309583"/>
                  <a:pt x="843542" y="566132"/>
                  <a:pt x="673471" y="713377"/>
                </a:cubicBezTo>
                <a:lnTo>
                  <a:pt x="411457" y="973865"/>
                </a:lnTo>
                <a:cubicBezTo>
                  <a:pt x="390726" y="997240"/>
                  <a:pt x="378026" y="1005901"/>
                  <a:pt x="352883" y="983136"/>
                </a:cubicBezTo>
                <a:lnTo>
                  <a:pt x="100196" y="673290"/>
                </a:lnTo>
                <a:cubicBezTo>
                  <a:pt x="-47727" y="503808"/>
                  <a:pt x="-29787" y="247260"/>
                  <a:pt x="140283" y="100015"/>
                </a:cubicBezTo>
                <a:cubicBezTo>
                  <a:pt x="225002" y="26370"/>
                  <a:pt x="331679" y="-6273"/>
                  <a:pt x="435565" y="991"/>
                </a:cubicBezTo>
                <a:close/>
              </a:path>
            </a:pathLst>
          </a:cu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</a:endParaRPr>
          </a:p>
        </p:txBody>
      </p:sp>
      <p:sp>
        <p:nvSpPr>
          <p:cNvPr id="35" name="图形 231"/>
          <p:cNvSpPr/>
          <p:nvPr>
            <p:custDataLst>
              <p:tags r:id="rId15"/>
            </p:custDataLst>
          </p:nvPr>
        </p:nvSpPr>
        <p:spPr>
          <a:xfrm>
            <a:off x="10210984" y="2471373"/>
            <a:ext cx="273350" cy="3128479"/>
          </a:xfrm>
          <a:custGeom>
            <a:avLst/>
            <a:gdLst>
              <a:gd name="connsiteX0" fmla="*/ 270 w 436"/>
              <a:gd name="connsiteY0" fmla="*/ 0 h 5439"/>
              <a:gd name="connsiteX1" fmla="*/ 0 w 436"/>
              <a:gd name="connsiteY1" fmla="*/ 1657 h 5439"/>
              <a:gd name="connsiteX2" fmla="*/ 386 w 436"/>
              <a:gd name="connsiteY2" fmla="*/ 3223 h 5439"/>
              <a:gd name="connsiteX3" fmla="*/ 258 w 436"/>
              <a:gd name="connsiteY3" fmla="*/ 5439 h 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" h="5439">
                <a:moveTo>
                  <a:pt x="270" y="0"/>
                </a:moveTo>
                <a:cubicBezTo>
                  <a:pt x="268" y="430"/>
                  <a:pt x="26" y="505"/>
                  <a:pt x="0" y="1657"/>
                </a:cubicBezTo>
                <a:cubicBezTo>
                  <a:pt x="104" y="2731"/>
                  <a:pt x="346" y="2644"/>
                  <a:pt x="386" y="3223"/>
                </a:cubicBezTo>
                <a:cubicBezTo>
                  <a:pt x="386" y="3223"/>
                  <a:pt x="561" y="4334"/>
                  <a:pt x="258" y="5439"/>
                </a:cubicBezTo>
              </a:path>
            </a:pathLst>
          </a:custGeom>
          <a:noFill/>
          <a:ln w="15875" cap="rnd">
            <a:solidFill>
              <a:schemeClr val="accent1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6"/>
            </p:custDataLst>
          </p:nvPr>
        </p:nvSpPr>
        <p:spPr>
          <a:xfrm>
            <a:off x="10318192" y="5564742"/>
            <a:ext cx="119747" cy="1197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32" name="椭圆 31"/>
          <p:cNvSpPr/>
          <p:nvPr>
            <p:custDataLst>
              <p:tags r:id="rId17"/>
            </p:custDataLst>
          </p:nvPr>
        </p:nvSpPr>
        <p:spPr>
          <a:xfrm>
            <a:off x="10337000" y="5564742"/>
            <a:ext cx="119747" cy="119747"/>
          </a:xfrm>
          <a:prstGeom prst="ellipse">
            <a:avLst/>
          </a:prstGeom>
          <a:noFill/>
          <a:ln w="12700"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33" name="任意多边形: 形状 235"/>
          <p:cNvSpPr/>
          <p:nvPr>
            <p:custDataLst>
              <p:tags r:id="rId18"/>
            </p:custDataLst>
          </p:nvPr>
        </p:nvSpPr>
        <p:spPr>
          <a:xfrm>
            <a:off x="9982148" y="1489570"/>
            <a:ext cx="803749" cy="984311"/>
          </a:xfrm>
          <a:custGeom>
            <a:avLst/>
            <a:gdLst>
              <a:gd name="connsiteX0" fmla="*/ 641 w 1281"/>
              <a:gd name="connsiteY0" fmla="*/ 0 h 1570"/>
              <a:gd name="connsiteX1" fmla="*/ 1093 w 1281"/>
              <a:gd name="connsiteY1" fmla="*/ 188 h 1570"/>
              <a:gd name="connsiteX2" fmla="*/ 1093 w 1281"/>
              <a:gd name="connsiteY2" fmla="*/ 188 h 1570"/>
              <a:gd name="connsiteX3" fmla="*/ 1093 w 1281"/>
              <a:gd name="connsiteY3" fmla="*/ 1093 h 1570"/>
              <a:gd name="connsiteX4" fmla="*/ 710 w 1281"/>
              <a:gd name="connsiteY4" fmla="*/ 1531 h 1570"/>
              <a:gd name="connsiteX5" fmla="*/ 619 w 1281"/>
              <a:gd name="connsiteY5" fmla="*/ 1552 h 1570"/>
              <a:gd name="connsiteX6" fmla="*/ 188 w 1281"/>
              <a:gd name="connsiteY6" fmla="*/ 1093 h 1570"/>
              <a:gd name="connsiteX7" fmla="*/ 188 w 1281"/>
              <a:gd name="connsiteY7" fmla="*/ 188 h 1570"/>
              <a:gd name="connsiteX8" fmla="*/ 641 w 1281"/>
              <a:gd name="connsiteY8" fmla="*/ 0 h 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" h="1570">
                <a:moveTo>
                  <a:pt x="641" y="0"/>
                </a:moveTo>
                <a:cubicBezTo>
                  <a:pt x="804" y="0"/>
                  <a:pt x="968" y="63"/>
                  <a:pt x="1093" y="188"/>
                </a:cubicBezTo>
                <a:lnTo>
                  <a:pt x="1093" y="188"/>
                </a:lnTo>
                <a:cubicBezTo>
                  <a:pt x="1344" y="438"/>
                  <a:pt x="1344" y="843"/>
                  <a:pt x="1093" y="1093"/>
                </a:cubicBezTo>
                <a:lnTo>
                  <a:pt x="710" y="1531"/>
                </a:lnTo>
                <a:cubicBezTo>
                  <a:pt x="680" y="1570"/>
                  <a:pt x="661" y="1585"/>
                  <a:pt x="619" y="1552"/>
                </a:cubicBezTo>
                <a:lnTo>
                  <a:pt x="188" y="1093"/>
                </a:lnTo>
                <a:cubicBezTo>
                  <a:pt x="-63" y="843"/>
                  <a:pt x="-63" y="438"/>
                  <a:pt x="188" y="188"/>
                </a:cubicBezTo>
                <a:cubicBezTo>
                  <a:pt x="313" y="63"/>
                  <a:pt x="477" y="0"/>
                  <a:pt x="64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135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buClrTx/>
              <a:buSzTx/>
              <a:buFontTx/>
            </a:pPr>
            <a:r>
              <a:rPr lang="en-US" altLang="zh-CN" sz="2800">
                <a:solidFill>
                  <a:schemeClr val="lt1"/>
                </a:solidFill>
                <a:latin typeface="+mn-ea"/>
                <a:sym typeface="汉仪粗圆简" panose="02010600000101010101" charset="-122"/>
              </a:rPr>
              <a:t>03</a:t>
            </a:r>
            <a:endParaRPr lang="en-US" altLang="zh-CN" sz="2800">
              <a:solidFill>
                <a:schemeClr val="lt1"/>
              </a:solidFill>
              <a:latin typeface="+mn-ea"/>
              <a:sym typeface="汉仪粗圆简" panose="02010600000101010101" charset="-122"/>
            </a:endParaRPr>
          </a:p>
        </p:txBody>
      </p:sp>
      <p:sp>
        <p:nvSpPr>
          <p:cNvPr id="16" name="任意多边形: 形状 235"/>
          <p:cNvSpPr/>
          <p:nvPr>
            <p:custDataLst>
              <p:tags r:id="rId19"/>
            </p:custDataLst>
          </p:nvPr>
        </p:nvSpPr>
        <p:spPr>
          <a:xfrm>
            <a:off x="9930111" y="1495213"/>
            <a:ext cx="803749" cy="984311"/>
          </a:xfrm>
          <a:custGeom>
            <a:avLst/>
            <a:gdLst>
              <a:gd name="connsiteX0" fmla="*/ 641 w 1281"/>
              <a:gd name="connsiteY0" fmla="*/ 0 h 1570"/>
              <a:gd name="connsiteX1" fmla="*/ 1093 w 1281"/>
              <a:gd name="connsiteY1" fmla="*/ 188 h 1570"/>
              <a:gd name="connsiteX2" fmla="*/ 1093 w 1281"/>
              <a:gd name="connsiteY2" fmla="*/ 188 h 1570"/>
              <a:gd name="connsiteX3" fmla="*/ 1093 w 1281"/>
              <a:gd name="connsiteY3" fmla="*/ 1093 h 1570"/>
              <a:gd name="connsiteX4" fmla="*/ 710 w 1281"/>
              <a:gd name="connsiteY4" fmla="*/ 1531 h 1570"/>
              <a:gd name="connsiteX5" fmla="*/ 619 w 1281"/>
              <a:gd name="connsiteY5" fmla="*/ 1552 h 1570"/>
              <a:gd name="connsiteX6" fmla="*/ 188 w 1281"/>
              <a:gd name="connsiteY6" fmla="*/ 1093 h 1570"/>
              <a:gd name="connsiteX7" fmla="*/ 188 w 1281"/>
              <a:gd name="connsiteY7" fmla="*/ 188 h 1570"/>
              <a:gd name="connsiteX8" fmla="*/ 641 w 1281"/>
              <a:gd name="connsiteY8" fmla="*/ 0 h 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2" h="1570">
                <a:moveTo>
                  <a:pt x="641" y="0"/>
                </a:moveTo>
                <a:cubicBezTo>
                  <a:pt x="804" y="0"/>
                  <a:pt x="968" y="63"/>
                  <a:pt x="1093" y="188"/>
                </a:cubicBezTo>
                <a:lnTo>
                  <a:pt x="1093" y="188"/>
                </a:lnTo>
                <a:cubicBezTo>
                  <a:pt x="1344" y="438"/>
                  <a:pt x="1344" y="843"/>
                  <a:pt x="1093" y="1093"/>
                </a:cubicBezTo>
                <a:lnTo>
                  <a:pt x="710" y="1531"/>
                </a:lnTo>
                <a:cubicBezTo>
                  <a:pt x="680" y="1570"/>
                  <a:pt x="661" y="1585"/>
                  <a:pt x="619" y="1552"/>
                </a:cubicBezTo>
                <a:lnTo>
                  <a:pt x="188" y="1093"/>
                </a:lnTo>
                <a:cubicBezTo>
                  <a:pt x="-63" y="843"/>
                  <a:pt x="-63" y="438"/>
                  <a:pt x="188" y="188"/>
                </a:cubicBezTo>
                <a:cubicBezTo>
                  <a:pt x="313" y="63"/>
                  <a:pt x="477" y="0"/>
                  <a:pt x="641" y="0"/>
                </a:cubicBezTo>
                <a:close/>
              </a:path>
            </a:pathLst>
          </a:cu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4" tIns="45722" rIns="91444" bIns="45722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>
              <a:solidFill>
                <a:schemeClr val="lt1"/>
              </a:solidFill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目标性：五级梯队的跃迁策略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/data/temp/e7409bfa-24f5-11f0-86cf-b65f2f2ddc3e.jpg@base@tag=imgScale&amp;m=1&amp;w=729&amp;h=779&amp;q=95e7409bfa-24f5-11f0-86cf-b65f2f2ddc3e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0983" r="10983"/>
          <a:stretch>
            <a:fillRect/>
          </a:stretch>
        </p:blipFill>
        <p:spPr>
          <a:xfrm>
            <a:off x="8868132" y="65279"/>
            <a:ext cx="2627340" cy="2805145"/>
          </a:xfrm>
          <a:custGeom>
            <a:avLst/>
            <a:gdLst>
              <a:gd name="connsiteX0" fmla="*/ 1313698 w 2627403"/>
              <a:gd name="connsiteY0" fmla="*/ 0 h 2805212"/>
              <a:gd name="connsiteX1" fmla="*/ 1393218 w 2627403"/>
              <a:gd name="connsiteY1" fmla="*/ 19125 h 2805212"/>
              <a:gd name="connsiteX2" fmla="*/ 2529110 w 2627403"/>
              <a:gd name="connsiteY2" fmla="*/ 587071 h 2805212"/>
              <a:gd name="connsiteX3" fmla="*/ 2627403 w 2627403"/>
              <a:gd name="connsiteY3" fmla="*/ 746105 h 2805212"/>
              <a:gd name="connsiteX4" fmla="*/ 2627403 w 2627403"/>
              <a:gd name="connsiteY4" fmla="*/ 2059094 h 2805212"/>
              <a:gd name="connsiteX5" fmla="*/ 2529117 w 2627403"/>
              <a:gd name="connsiteY5" fmla="*/ 2218139 h 2805212"/>
              <a:gd name="connsiteX6" fmla="*/ 1393225 w 2627403"/>
              <a:gd name="connsiteY6" fmla="*/ 2786085 h 2805212"/>
              <a:gd name="connsiteX7" fmla="*/ 1234185 w 2627403"/>
              <a:gd name="connsiteY7" fmla="*/ 2786089 h 2805212"/>
              <a:gd name="connsiteX8" fmla="*/ 98293 w 2627403"/>
              <a:gd name="connsiteY8" fmla="*/ 2218143 h 2805212"/>
              <a:gd name="connsiteX9" fmla="*/ 0 w 2627403"/>
              <a:gd name="connsiteY9" fmla="*/ 2059109 h 2805212"/>
              <a:gd name="connsiteX10" fmla="*/ 0 w 2627403"/>
              <a:gd name="connsiteY10" fmla="*/ 746120 h 2805212"/>
              <a:gd name="connsiteX11" fmla="*/ 98286 w 2627403"/>
              <a:gd name="connsiteY11" fmla="*/ 587075 h 2805212"/>
              <a:gd name="connsiteX12" fmla="*/ 1234178 w 2627403"/>
              <a:gd name="connsiteY12" fmla="*/ 19129 h 2805212"/>
              <a:gd name="connsiteX13" fmla="*/ 1313698 w 2627403"/>
              <a:gd name="connsiteY13" fmla="*/ 0 h 280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27403" h="2805212">
                <a:moveTo>
                  <a:pt x="1313698" y="0"/>
                </a:moveTo>
                <a:cubicBezTo>
                  <a:pt x="1340707" y="-1"/>
                  <a:pt x="1367716" y="6374"/>
                  <a:pt x="1393218" y="19125"/>
                </a:cubicBezTo>
                <a:cubicBezTo>
                  <a:pt x="1444222" y="44627"/>
                  <a:pt x="2467209" y="556120"/>
                  <a:pt x="2529110" y="587071"/>
                </a:cubicBezTo>
                <a:cubicBezTo>
                  <a:pt x="2591012" y="618021"/>
                  <a:pt x="2627404" y="676896"/>
                  <a:pt x="2627403" y="746105"/>
                </a:cubicBezTo>
                <a:lnTo>
                  <a:pt x="2627403" y="2059094"/>
                </a:lnTo>
                <a:cubicBezTo>
                  <a:pt x="2627404" y="2128301"/>
                  <a:pt x="2591020" y="2187187"/>
                  <a:pt x="2529117" y="2218139"/>
                </a:cubicBezTo>
                <a:cubicBezTo>
                  <a:pt x="2467217" y="2249089"/>
                  <a:pt x="1444230" y="2760582"/>
                  <a:pt x="1393225" y="2786085"/>
                </a:cubicBezTo>
                <a:cubicBezTo>
                  <a:pt x="1342222" y="2811586"/>
                  <a:pt x="1285190" y="2811590"/>
                  <a:pt x="1234185" y="2786089"/>
                </a:cubicBezTo>
                <a:cubicBezTo>
                  <a:pt x="1183181" y="2760586"/>
                  <a:pt x="160195" y="2249092"/>
                  <a:pt x="98293" y="2218143"/>
                </a:cubicBezTo>
                <a:cubicBezTo>
                  <a:pt x="36393" y="2187191"/>
                  <a:pt x="1" y="2128316"/>
                  <a:pt x="0" y="2059109"/>
                </a:cubicBezTo>
                <a:cubicBezTo>
                  <a:pt x="1" y="1989900"/>
                  <a:pt x="1" y="815327"/>
                  <a:pt x="0" y="746120"/>
                </a:cubicBezTo>
                <a:cubicBezTo>
                  <a:pt x="1" y="676911"/>
                  <a:pt x="36386" y="618025"/>
                  <a:pt x="98286" y="587075"/>
                </a:cubicBezTo>
                <a:cubicBezTo>
                  <a:pt x="160188" y="556123"/>
                  <a:pt x="1183174" y="44630"/>
                  <a:pt x="1234178" y="19129"/>
                </a:cubicBezTo>
                <a:cubicBezTo>
                  <a:pt x="1259681" y="6378"/>
                  <a:pt x="1286689" y="1"/>
                  <a:pt x="1313698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390005" y="2804795"/>
            <a:ext cx="5193030" cy="21691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明确</a:t>
            </a:r>
            <a:r>
              <a:rPr lang="zh-CN" altLang="en-US" sz="320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  <a:sym typeface="+mn-ea"/>
              </a:rPr>
              <a:t>五级梯队</a:t>
            </a:r>
            <a:r>
              <a:rPr lang="zh-CN" altLang="en-US" sz="320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不同层级的目标与关键动作。</a:t>
            </a:r>
            <a:endParaRPr lang="zh-CN" altLang="en-US" sz="320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定好目标，量化行动。</a:t>
            </a:r>
            <a:endParaRPr lang="zh-CN" altLang="en-US" sz="320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6302737" y="746562"/>
            <a:ext cx="3004748" cy="462269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dirty="0">
                <a:solidFill>
                  <a:schemeClr val="accent1"/>
                </a:solidFill>
                <a:latin typeface="+mn-ea"/>
                <a:cs typeface="+mn-ea"/>
              </a:rPr>
              <a:t>目标分层</a:t>
            </a:r>
            <a:endParaRPr lang="zh-CN" altLang="en-US" sz="28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565" y="2804795"/>
            <a:ext cx="5215890" cy="2129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40000"/>
              </a:lnSpc>
            </a:pPr>
            <a:r>
              <a:rPr lang="zh-CN" altLang="en-US" sz="3200" kern="100" dirty="0">
                <a:effectLst/>
                <a:latin typeface="+mn-ea"/>
                <a:cs typeface="江城圆体 400W" panose="020B0500000000000000" pitchFamily="34" charset="-122"/>
              </a:rPr>
              <a:t>工作第</a:t>
            </a:r>
            <a:r>
              <a:rPr lang="en-US" altLang="zh-CN" sz="3200" kern="100" dirty="0">
                <a:effectLst/>
                <a:latin typeface="+mn-ea"/>
                <a:cs typeface="江城圆体 400W" panose="020B0500000000000000" pitchFamily="34" charset="-122"/>
              </a:rPr>
              <a:t>3</a:t>
            </a:r>
            <a:r>
              <a:rPr lang="zh-CN" altLang="en-US" sz="3200" kern="100" dirty="0">
                <a:effectLst/>
                <a:latin typeface="+mn-ea"/>
                <a:cs typeface="江城圆体 400W" panose="020B0500000000000000" pitchFamily="34" charset="-122"/>
              </a:rPr>
              <a:t>年：市教坛新秀</a:t>
            </a:r>
            <a:endParaRPr lang="zh-CN" altLang="en-US" sz="3200" kern="100" dirty="0">
              <a:effectLst/>
              <a:latin typeface="+mn-ea"/>
              <a:cs typeface="江城圆体 400W" panose="020B0500000000000000" pitchFamily="34" charset="-122"/>
            </a:endParaRPr>
          </a:p>
          <a:p>
            <a:pPr algn="l">
              <a:lnSpc>
                <a:spcPct val="140000"/>
              </a:lnSpc>
            </a:pPr>
            <a:r>
              <a:rPr lang="zh-CN" altLang="en-US" sz="3200" kern="100" dirty="0">
                <a:effectLst/>
                <a:latin typeface="+mn-ea"/>
                <a:cs typeface="江城圆体 400W" panose="020B0500000000000000" pitchFamily="34" charset="-122"/>
              </a:rPr>
              <a:t>工作第</a:t>
            </a:r>
            <a:r>
              <a:rPr lang="en-US" altLang="zh-CN" sz="3200" kern="100" dirty="0">
                <a:effectLst/>
                <a:latin typeface="+mn-ea"/>
                <a:cs typeface="江城圆体 400W" panose="020B0500000000000000" pitchFamily="34" charset="-122"/>
              </a:rPr>
              <a:t>6</a:t>
            </a:r>
            <a:r>
              <a:rPr lang="zh-CN" altLang="en-US" sz="3200" kern="100" dirty="0">
                <a:effectLst/>
                <a:latin typeface="+mn-ea"/>
                <a:cs typeface="江城圆体 400W" panose="020B0500000000000000" pitchFamily="34" charset="-122"/>
              </a:rPr>
              <a:t>年：市教学能手</a:t>
            </a:r>
            <a:endParaRPr lang="zh-CN" altLang="en-US" sz="3200" kern="100" dirty="0">
              <a:effectLst/>
              <a:latin typeface="+mn-ea"/>
              <a:cs typeface="江城圆体 400W" panose="020B0500000000000000" pitchFamily="34" charset="-122"/>
            </a:endParaRPr>
          </a:p>
          <a:p>
            <a:pPr algn="l">
              <a:lnSpc>
                <a:spcPct val="140000"/>
              </a:lnSpc>
            </a:pPr>
            <a:r>
              <a:rPr lang="zh-CN" altLang="en-US" sz="3200" kern="100" dirty="0">
                <a:effectLst/>
                <a:latin typeface="+mn-ea"/>
                <a:cs typeface="江城圆体 400W" panose="020B0500000000000000" pitchFamily="34" charset="-122"/>
              </a:rPr>
              <a:t>骨干的遗憾：论文不达标</a:t>
            </a:r>
            <a:endParaRPr lang="zh-CN" altLang="en-US" sz="32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085715" y="3619500"/>
            <a:ext cx="956310" cy="49974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工作第</a:t>
            </a:r>
            <a:r>
              <a:rPr lang="en-US" altLang="zh-CN"/>
              <a:t>2</a:t>
            </a:r>
            <a:r>
              <a:rPr lang="zh-CN" altLang="en-US"/>
              <a:t>年：八年级级部主任</a:t>
            </a:r>
            <a:r>
              <a:rPr lang="en-US" altLang="zh-CN"/>
              <a:t>+2</a:t>
            </a:r>
            <a:r>
              <a:rPr lang="zh-CN" altLang="en-US"/>
              <a:t>个班英语</a:t>
            </a:r>
            <a:r>
              <a:rPr lang="en-US" altLang="zh-CN"/>
              <a:t>+</a:t>
            </a:r>
            <a:r>
              <a:rPr lang="zh-CN" altLang="en-US"/>
              <a:t>班主任</a:t>
            </a:r>
            <a:r>
              <a:rPr lang="en-US" altLang="zh-CN"/>
              <a:t>+</a:t>
            </a:r>
            <a:r>
              <a:rPr lang="zh-CN" altLang="en-US"/>
              <a:t>课程处助理</a:t>
            </a:r>
            <a:endParaRPr lang="zh-CN" altLang="en-US"/>
          </a:p>
          <a:p>
            <a:r>
              <a:rPr lang="zh-CN" altLang="en-US"/>
              <a:t>工作第</a:t>
            </a:r>
            <a:r>
              <a:rPr lang="en-US" altLang="zh-CN"/>
              <a:t>3</a:t>
            </a:r>
            <a:r>
              <a:rPr lang="zh-CN" altLang="en-US"/>
              <a:t>年：</a:t>
            </a:r>
            <a:r>
              <a:rPr lang="zh-CN" altLang="en-US">
                <a:sym typeface="+mn-ea"/>
              </a:rPr>
              <a:t>九年级级部主任</a:t>
            </a:r>
            <a:r>
              <a:rPr lang="en-US" altLang="zh-CN">
                <a:sym typeface="+mn-ea"/>
              </a:rPr>
              <a:t>+2</a:t>
            </a:r>
            <a:r>
              <a:rPr lang="zh-CN" altLang="en-US">
                <a:sym typeface="+mn-ea"/>
              </a:rPr>
              <a:t>个班英语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班主任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课程处助理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怀孕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工作第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年：行政办副主任</a:t>
            </a:r>
            <a:r>
              <a:rPr lang="en-US" altLang="zh-CN">
                <a:sym typeface="+mn-ea"/>
              </a:rPr>
              <a:t>+2</a:t>
            </a:r>
            <a:r>
              <a:rPr lang="zh-CN" altLang="en-US">
                <a:sym typeface="+mn-ea"/>
              </a:rPr>
              <a:t>个班英语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班主任工作必不可少！评优评先、五级梯队称号、职称等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不要单一的专攻一项，要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“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面面俱到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”</a:t>
            </a:r>
            <a:r>
              <a:rPr lang="zh-CN" altLang="en-US">
                <a:sym typeface="+mn-ea"/>
              </a:rPr>
              <a:t>（班主任、学科竞赛、论文、课题、综合荣誉、区公开课、讲座、指导学生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等等。。。）</a:t>
            </a:r>
            <a:endParaRPr lang="zh-CN" altLang="en-US"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综合性：三维角色平衡术（班主任</a:t>
            </a:r>
            <a:r>
              <a:rPr lang="en-US" altLang="zh-CN"/>
              <a:t>+</a:t>
            </a:r>
            <a:r>
              <a:rPr lang="zh-CN" altLang="en-US"/>
              <a:t>学科教学</a:t>
            </a:r>
            <a:r>
              <a:rPr lang="en-US" altLang="zh-CN"/>
              <a:t>+</a:t>
            </a:r>
            <a:r>
              <a:rPr lang="zh-CN" altLang="en-US"/>
              <a:t>行政）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向上性：保持专业生命力</a:t>
            </a: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95960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417279" y="1416072"/>
            <a:ext cx="3358599" cy="464371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8137963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9" name="图片 8" descr="/data/temp/e77f1fd6-24f5-11f0-8a14-a69b35f347e8.jpg@base@tag=imgScale&amp;m=1&amp;w=932&amp;h=529&amp;q=95e77f1fd6-24f5-11f0-8a14-a69b35f347e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t="7403" b="7403"/>
          <a:stretch>
            <a:fillRect/>
          </a:stretch>
        </p:blipFill>
        <p:spPr>
          <a:xfrm>
            <a:off x="8137963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图片 18" descr="/data/temp/e77f1e84-24f5-11f0-8a14-a69b35f347e8.jpg@base@tag=imgScale&amp;m=1&amp;w=932&amp;h=529&amp;q=95e77f1e84-24f5-11f0-8a14-a69b35f347e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9935" b="14849"/>
          <a:stretch>
            <a:fillRect/>
          </a:stretch>
        </p:blipFill>
        <p:spPr>
          <a:xfrm>
            <a:off x="4417279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0" name="图片 19" descr="/data/temp/e77f1e66-24f5-11f0-8a14-a69b35f347e8.jpg@base@tag=imgScale&amp;m=1&amp;w=932&amp;h=529&amp;q=95e77f1e66-24f5-11f0-8a14-a69b35f347e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t="13303"/>
          <a:stretch>
            <a:fillRect/>
          </a:stretch>
        </p:blipFill>
        <p:spPr>
          <a:xfrm>
            <a:off x="695960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1052851" y="3413905"/>
            <a:ext cx="2661228" cy="5327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+mn-ea"/>
                <a:cs typeface="+mn-ea"/>
              </a:rPr>
              <a:t>挑战“不可能”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695960" y="4038600"/>
            <a:ext cx="3469640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每年挑战至少1件“不可能”的事情，如开发校本课程、尝试跨学科融合课、尝试没有开过的公开课类型。。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4842750" y="3505980"/>
            <a:ext cx="2659955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highlight>
                  <a:srgbClr val="FFFF00"/>
                </a:highlight>
                <a:latin typeface="+mn-ea"/>
                <a:cs typeface="+mn-ea"/>
              </a:rPr>
              <a:t>学习共同体</a:t>
            </a:r>
            <a:endParaRPr lang="zh-CN" altLang="en-US" sz="3200" b="1" dirty="0">
              <a:solidFill>
                <a:schemeClr val="tx1"/>
              </a:solidFill>
              <a:highlight>
                <a:srgbClr val="FFFF00"/>
              </a:highlight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4561205" y="3946525"/>
            <a:ext cx="3222625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加入学习共同体，避免“孤岛式成长”，促进专业生命力的持续增长。</a:t>
            </a:r>
            <a:endParaRPr lang="zh-CN" altLang="en-US" sz="24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8496124" y="3505980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+mn-ea"/>
                <a:cs typeface="+mn-ea"/>
              </a:rPr>
              <a:t>专业生命力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8178800" y="4138930"/>
            <a:ext cx="3244215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通过每年的挑战和学习共同体的参与，保持并提升教师的专业生命力。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3" grpId="0"/>
      <p:bldP spid="5" grpId="1" animBg="1"/>
      <p:bldP spid="24" grpId="1"/>
      <p:bldP spid="23" grpId="1"/>
      <p:bldP spid="25" grpId="0"/>
      <p:bldP spid="26" grpId="0"/>
      <p:bldP spid="6" grpId="0" animBg="1"/>
      <p:bldP spid="25" grpId="1"/>
      <p:bldP spid="26" grpId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04545" y="3215640"/>
            <a:ext cx="9308465" cy="2143125"/>
          </a:xfrm>
        </p:spPr>
        <p:txBody>
          <a:bodyPr>
            <a:normAutofit fontScale="90000"/>
          </a:bodyPr>
          <a:p>
            <a:r>
              <a:rPr lang="zh-CN" altLang="en-US" sz="7300" spc="3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结语：</a:t>
            </a:r>
            <a:br>
              <a:rPr lang="zh-CN" altLang="en-US" sz="7300" spc="3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</a:br>
            <a: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成长是</a:t>
            </a:r>
            <a:r>
              <a:rPr lang="en-US" altLang="zh-CN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破茧成蝶</a:t>
            </a:r>
            <a:r>
              <a:rPr lang="en-US" altLang="zh-CN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的长期主义</a:t>
            </a:r>
            <a:b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</a:b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Part 04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31230" y="1297260"/>
            <a:ext cx="10800000" cy="720000"/>
          </a:xfrm>
        </p:spPr>
        <p:txBody>
          <a:bodyPr>
            <a:noAutofit/>
          </a:bodyPr>
          <a:p>
            <a:pPr algn="ctr"/>
            <a:r>
              <a:rPr lang="zh-CN" altLang="en-US" sz="6600"/>
              <a:t>成长关键公式</a:t>
            </a:r>
            <a:endParaRPr lang="zh-CN" altLang="en-US" sz="6600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07035" y="3322320"/>
            <a:ext cx="11024235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主动意识</a:t>
            </a:r>
            <a:r>
              <a: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ea"/>
              </a:rPr>
              <a:t>×</a:t>
            </a:r>
            <a:r>
              <a:rPr lang="zh-CN" altLang="en-US" sz="4400" b="1" dirty="0">
                <a:solidFill>
                  <a:schemeClr val="accent3"/>
                </a:solidFill>
                <a:latin typeface="Arial" panose="020B0604020202020204" pitchFamily="34" charset="0"/>
                <a:cs typeface="+mn-ea"/>
                <a:sym typeface="+mn-ea"/>
              </a:rPr>
              <a:t>持续积累</a:t>
            </a:r>
            <a:r>
              <a: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ea"/>
              </a:rPr>
              <a:t>×</a:t>
            </a:r>
            <a:r>
              <a:rPr lang="zh-CN" altLang="en-US" sz="4400" b="1" dirty="0">
                <a:solidFill>
                  <a:schemeClr val="accent3"/>
                </a:solidFill>
                <a:latin typeface="Arial" panose="020B0604020202020204" pitchFamily="34" charset="0"/>
                <a:cs typeface="+mn-ea"/>
                <a:sym typeface="+mn-ea"/>
              </a:rPr>
              <a:t>清晰目标</a:t>
            </a:r>
            <a:r>
              <a:rPr lang="en-US" altLang="zh-CN" sz="4400" b="1" dirty="0">
                <a:solidFill>
                  <a:schemeClr val="accent1"/>
                </a:solidFill>
                <a:latin typeface="Arial" panose="020B0604020202020204" pitchFamily="34" charset="0"/>
                <a:cs typeface="+mn-ea"/>
                <a:sym typeface="+mn-ea"/>
              </a:rPr>
              <a:t>=</a:t>
            </a:r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+mn-ea"/>
                <a:sym typeface="+mn-ea"/>
              </a:rPr>
              <a:t>指数级成长！</a:t>
            </a:r>
            <a:endParaRPr lang="zh-CN" altLang="en-US" sz="4400" b="1" dirty="0">
              <a:solidFill>
                <a:srgbClr val="C00000"/>
              </a:solidFill>
              <a:latin typeface="Arial" panose="020B0604020202020204" pitchFamily="34" charset="0"/>
              <a:cs typeface="+mn-ea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000"/>
              <a:t>感谢聆听！</a:t>
            </a:r>
            <a:endParaRPr lang="en-US" altLang="zh-CN" sz="6000"/>
          </a:p>
        </p:txBody>
      </p:sp>
      <p:sp>
        <p:nvSpPr>
          <p:cNvPr id="34" name="文本框 33"/>
          <p:cNvSpPr txBox="1"/>
          <p:nvPr/>
        </p:nvSpPr>
        <p:spPr>
          <a:xfrm>
            <a:off x="10767695" y="1124585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>
              <a:lnSpc>
                <a:spcPct val="140000"/>
              </a:lnSpc>
            </a:pPr>
            <a:endParaRPr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团队共创活动：</a:t>
            </a:r>
            <a:r>
              <a:rPr>
                <a:sym typeface="+mn-ea"/>
              </a:rPr>
              <a:t>小组共创一份教师成长能量清单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10920" y="1261745"/>
            <a:ext cx="9766935" cy="4987925"/>
          </a:xfrm>
        </p:spPr>
        <p:txBody>
          <a:bodyPr>
            <a:normAutofit fontScale="90000" lnSpcReduction="10000"/>
          </a:bodyPr>
          <a:p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设计一个小组成长能量暗号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每人写下你的三年成长关键词（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分钟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每人快速写下</a:t>
            </a:r>
            <a:r>
              <a:rPr lang="en-US" altLang="zh-CN"/>
              <a:t>2-3</a:t>
            </a:r>
            <a:r>
              <a:rPr lang="zh-CN" altLang="en-US"/>
              <a:t>个能量行动（关键词即可）；（</a:t>
            </a:r>
            <a:r>
              <a:rPr lang="en-US" altLang="zh-CN"/>
              <a:t>2</a:t>
            </a:r>
            <a:r>
              <a:rPr lang="zh-CN" altLang="en-US"/>
              <a:t>分钟）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分类合并（</a:t>
            </a:r>
            <a:r>
              <a:rPr lang="en-US" altLang="zh-CN"/>
              <a:t>2</a:t>
            </a:r>
            <a:r>
              <a:rPr lang="zh-CN" altLang="en-US"/>
              <a:t>分钟）：合并同类项，每人选</a:t>
            </a:r>
            <a:r>
              <a:rPr lang="en-US" altLang="zh-CN"/>
              <a:t>2</a:t>
            </a:r>
            <a:r>
              <a:rPr lang="zh-CN" altLang="en-US"/>
              <a:t>条最想实践的条目，标记★形成最终清单。</a:t>
            </a:r>
            <a:r>
              <a:rPr lang="en-US" altLang="zh-CN"/>
              <a:t>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示例成果：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/>
              <a:t>&gt; “</a:t>
            </a:r>
            <a:r>
              <a:rPr lang="zh-CN" altLang="en-US"/>
              <a:t>每天记录</a:t>
            </a:r>
            <a:r>
              <a:rPr lang="en-US" altLang="zh-CN"/>
              <a:t>1</a:t>
            </a:r>
            <a:r>
              <a:rPr lang="zh-CN" altLang="en-US"/>
              <a:t>个学生暖心对话，每周尝试</a:t>
            </a:r>
            <a:r>
              <a:rPr lang="en-US" altLang="zh-CN"/>
              <a:t>1</a:t>
            </a:r>
            <a:r>
              <a:rPr lang="zh-CN" altLang="en-US"/>
              <a:t>次反向听课（听学生讲课），每月精读</a:t>
            </a:r>
            <a:r>
              <a:rPr lang="en-US" altLang="zh-CN"/>
              <a:t>1</a:t>
            </a:r>
            <a:r>
              <a:rPr lang="zh-CN" altLang="en-US"/>
              <a:t>本非教育类书拓展思维，每节课设计</a:t>
            </a:r>
            <a:r>
              <a:rPr lang="en-US" altLang="zh-CN"/>
              <a:t>1</a:t>
            </a:r>
            <a:r>
              <a:rPr lang="zh-CN" altLang="en-US"/>
              <a:t>个</a:t>
            </a:r>
            <a:r>
              <a:rPr lang="en-US" altLang="zh-CN"/>
              <a:t>*‘</a:t>
            </a:r>
            <a:r>
              <a:rPr lang="zh-CN" altLang="en-US"/>
              <a:t>哇哦时刻</a:t>
            </a:r>
            <a:r>
              <a:rPr lang="en-US" altLang="zh-CN"/>
              <a:t>’</a:t>
            </a:r>
            <a:r>
              <a:rPr lang="zh-CN" altLang="en-US"/>
              <a:t>悬念导入。我们小组的能量暗号是</a:t>
            </a:r>
            <a:r>
              <a:rPr lang="en-US" altLang="zh-CN"/>
              <a:t>“</a:t>
            </a:r>
            <a:r>
              <a:rPr lang="zh-CN" altLang="en-US"/>
              <a:t>课堂是师生相互照亮的过程</a:t>
            </a:r>
            <a:r>
              <a:rPr lang="en-US" altLang="zh-CN"/>
              <a:t>”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圆角 2"/>
          <p:cNvSpPr/>
          <p:nvPr>
            <p:custDataLst>
              <p:tags r:id="rId1"/>
            </p:custDataLst>
          </p:nvPr>
        </p:nvSpPr>
        <p:spPr>
          <a:xfrm>
            <a:off x="839788" y="2286000"/>
            <a:ext cx="5148000" cy="1595348"/>
          </a:xfrm>
          <a:prstGeom prst="roundRect">
            <a:avLst>
              <a:gd name="adj" fmla="val 6889"/>
            </a:avLst>
          </a:prstGeom>
          <a:solidFill>
            <a:schemeClr val="lt1"/>
          </a:solidFill>
          <a:ln>
            <a:noFill/>
          </a:ln>
          <a:effectLst>
            <a:outerShdw blurRad="190500" dist="190500" dir="5400000" sx="95000" sy="95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3" name="矩形: 圆角 12"/>
          <p:cNvSpPr/>
          <p:nvPr>
            <p:custDataLst>
              <p:tags r:id="rId2"/>
            </p:custDataLst>
          </p:nvPr>
        </p:nvSpPr>
        <p:spPr>
          <a:xfrm>
            <a:off x="839788" y="4076700"/>
            <a:ext cx="5148000" cy="1595348"/>
          </a:xfrm>
          <a:prstGeom prst="roundRect">
            <a:avLst>
              <a:gd name="adj" fmla="val 6889"/>
            </a:avLst>
          </a:prstGeom>
          <a:solidFill>
            <a:schemeClr val="lt1"/>
          </a:solidFill>
          <a:ln>
            <a:noFill/>
          </a:ln>
          <a:effectLst>
            <a:outerShdw blurRad="190500" dist="190500" dir="5400000" sx="95000" sy="95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4" name="矩形: 圆角 1"/>
          <p:cNvSpPr/>
          <p:nvPr>
            <p:custDataLst>
              <p:tags r:id="rId3"/>
            </p:custDataLst>
          </p:nvPr>
        </p:nvSpPr>
        <p:spPr>
          <a:xfrm>
            <a:off x="6196464" y="2286000"/>
            <a:ext cx="5148000" cy="1595348"/>
          </a:xfrm>
          <a:prstGeom prst="roundRect">
            <a:avLst>
              <a:gd name="adj" fmla="val 6889"/>
            </a:avLst>
          </a:prstGeom>
          <a:solidFill>
            <a:schemeClr val="lt1"/>
          </a:solidFill>
          <a:ln>
            <a:noFill/>
          </a:ln>
          <a:effectLst>
            <a:outerShdw blurRad="190500" dist="190500" dir="5400000" sx="95000" sy="95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5" name="矩形: 圆角 4"/>
          <p:cNvSpPr/>
          <p:nvPr>
            <p:custDataLst>
              <p:tags r:id="rId4"/>
            </p:custDataLst>
          </p:nvPr>
        </p:nvSpPr>
        <p:spPr>
          <a:xfrm>
            <a:off x="6196464" y="4076700"/>
            <a:ext cx="5148000" cy="1595348"/>
          </a:xfrm>
          <a:prstGeom prst="roundRect">
            <a:avLst>
              <a:gd name="adj" fmla="val 6889"/>
            </a:avLst>
          </a:prstGeom>
          <a:solidFill>
            <a:schemeClr val="lt1"/>
          </a:solidFill>
          <a:ln>
            <a:noFill/>
          </a:ln>
          <a:effectLst>
            <a:outerShdw blurRad="190500" dist="190500" dir="5400000" sx="95000" sy="95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6" name="标题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000"/>
              <a:t>目录</a:t>
            </a:r>
            <a:endParaRPr lang="zh-CN" altLang="en-US" sz="6000"/>
          </a:p>
        </p:txBody>
      </p:sp>
      <p:sp>
        <p:nvSpPr>
          <p:cNvPr id="67" name="序号"/>
          <p:cNvSpPr txBox="1"/>
          <p:nvPr>
            <p:custDataLst>
              <p:tags r:id="rId6"/>
            </p:custDataLst>
          </p:nvPr>
        </p:nvSpPr>
        <p:spPr>
          <a:xfrm>
            <a:off x="1083128" y="2627697"/>
            <a:ext cx="1150032" cy="9119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p>
            <a:pPr algn="ctr">
              <a:lnSpc>
                <a:spcPct val="100000"/>
              </a:lnSpc>
            </a:pPr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n-ea"/>
              </a:rPr>
              <a:t>01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8" name="项标题"/>
          <p:cNvSpPr txBox="1"/>
          <p:nvPr>
            <p:custDataLst>
              <p:tags r:id="rId7"/>
            </p:custDataLst>
          </p:nvPr>
        </p:nvSpPr>
        <p:spPr>
          <a:xfrm>
            <a:off x="2332355" y="2732754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</a:rPr>
              <a:t>从被动到主动</a:t>
            </a:r>
            <a:endParaRPr lang="zh-CN" altLang="en-US" sz="4000" b="1" spc="300" dirty="0">
              <a:solidFill>
                <a:schemeClr val="dk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9" name="序号"/>
          <p:cNvSpPr txBox="1"/>
          <p:nvPr>
            <p:custDataLst>
              <p:tags r:id="rId8"/>
            </p:custDataLst>
          </p:nvPr>
        </p:nvSpPr>
        <p:spPr>
          <a:xfrm>
            <a:off x="1083128" y="4418397"/>
            <a:ext cx="1150032" cy="9119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p>
            <a:pPr algn="ctr">
              <a:lnSpc>
                <a:spcPct val="100000"/>
              </a:lnSpc>
            </a:pPr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n-ea"/>
              </a:rPr>
              <a:t>03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70" name="项标题"/>
          <p:cNvSpPr txBox="1"/>
          <p:nvPr>
            <p:custDataLst>
              <p:tags r:id="rId9"/>
            </p:custDataLst>
          </p:nvPr>
        </p:nvSpPr>
        <p:spPr>
          <a:xfrm>
            <a:off x="2495550" y="4522819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dk1"/>
                </a:solidFill>
                <a:latin typeface="+mn-ea"/>
              </a:rPr>
              <a:t>单击添加目录项标题</a:t>
            </a:r>
            <a:endParaRPr lang="zh-CN" altLang="en-US" sz="2200" spc="300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71" name="序号"/>
          <p:cNvSpPr txBox="1"/>
          <p:nvPr>
            <p:custDataLst>
              <p:tags r:id="rId10"/>
            </p:custDataLst>
          </p:nvPr>
        </p:nvSpPr>
        <p:spPr>
          <a:xfrm>
            <a:off x="6439804" y="2627697"/>
            <a:ext cx="1150032" cy="9119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p>
            <a:pPr algn="ctr">
              <a:lnSpc>
                <a:spcPct val="100000"/>
              </a:lnSpc>
            </a:pPr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n-ea"/>
              </a:rPr>
              <a:t>02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72" name="项标题"/>
          <p:cNvSpPr txBox="1"/>
          <p:nvPr>
            <p:custDataLst>
              <p:tags r:id="rId11"/>
            </p:custDataLst>
          </p:nvPr>
        </p:nvSpPr>
        <p:spPr>
          <a:xfrm>
            <a:off x="7861751" y="2732119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dk1"/>
                </a:solidFill>
                <a:latin typeface="+mn-ea"/>
              </a:rPr>
              <a:t>单击添加目录项标题</a:t>
            </a:r>
            <a:endParaRPr lang="zh-CN" altLang="en-US" sz="2200" spc="300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73" name="序号"/>
          <p:cNvSpPr txBox="1"/>
          <p:nvPr>
            <p:custDataLst>
              <p:tags r:id="rId12"/>
            </p:custDataLst>
          </p:nvPr>
        </p:nvSpPr>
        <p:spPr>
          <a:xfrm>
            <a:off x="6439804" y="4418397"/>
            <a:ext cx="1150032" cy="9119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p>
            <a:pPr algn="ctr">
              <a:lnSpc>
                <a:spcPct val="100000"/>
              </a:lnSpc>
            </a:pPr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n-ea"/>
              </a:rPr>
              <a:t>04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74" name="项标题"/>
          <p:cNvSpPr txBox="1"/>
          <p:nvPr>
            <p:custDataLst>
              <p:tags r:id="rId13"/>
            </p:custDataLst>
          </p:nvPr>
        </p:nvSpPr>
        <p:spPr>
          <a:xfrm>
            <a:off x="7861751" y="4522819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200" spc="300" dirty="0">
                <a:solidFill>
                  <a:schemeClr val="dk1"/>
                </a:solidFill>
                <a:latin typeface="+mn-ea"/>
              </a:rPr>
              <a:t>单击添加目录项标题</a:t>
            </a:r>
            <a:endParaRPr lang="zh-CN" altLang="en-US" sz="2200" spc="300" dirty="0">
              <a:solidFill>
                <a:schemeClr val="dk1"/>
              </a:solidFill>
              <a:latin typeface="+mn-ea"/>
            </a:endParaRPr>
          </a:p>
        </p:txBody>
      </p:sp>
      <p:sp>
        <p:nvSpPr>
          <p:cNvPr id="61" name="任意多边形: 形状 17"/>
          <p:cNvSpPr/>
          <p:nvPr userDrawn="1">
            <p:custDataLst>
              <p:tags r:id="rId14"/>
            </p:custDataLst>
          </p:nvPr>
        </p:nvSpPr>
        <p:spPr>
          <a:xfrm>
            <a:off x="3190593" y="754384"/>
            <a:ext cx="4971798" cy="702720"/>
          </a:xfrm>
          <a:custGeom>
            <a:avLst/>
            <a:gdLst/>
            <a:ahLst/>
            <a:cxnLst/>
            <a:rect l="l" t="t" r="r" b="b"/>
            <a:pathLst>
              <a:path w="4269865" h="603508">
                <a:moveTo>
                  <a:pt x="802165" y="107742"/>
                </a:moveTo>
                <a:cubicBezTo>
                  <a:pt x="753443" y="107742"/>
                  <a:pt x="715080" y="125825"/>
                  <a:pt x="687077" y="161990"/>
                </a:cubicBezTo>
                <a:cubicBezTo>
                  <a:pt x="659074" y="198156"/>
                  <a:pt x="645073" y="244995"/>
                  <a:pt x="645073" y="302507"/>
                </a:cubicBezTo>
                <a:cubicBezTo>
                  <a:pt x="645073" y="359267"/>
                  <a:pt x="658760" y="405666"/>
                  <a:pt x="686135" y="441706"/>
                </a:cubicBezTo>
                <a:cubicBezTo>
                  <a:pt x="713510" y="477745"/>
                  <a:pt x="751057" y="495765"/>
                  <a:pt x="798775" y="495765"/>
                </a:cubicBezTo>
                <a:cubicBezTo>
                  <a:pt x="847498" y="495765"/>
                  <a:pt x="885421" y="478499"/>
                  <a:pt x="912545" y="443966"/>
                </a:cubicBezTo>
                <a:cubicBezTo>
                  <a:pt x="939669" y="409433"/>
                  <a:pt x="953231" y="363034"/>
                  <a:pt x="953231" y="304768"/>
                </a:cubicBezTo>
                <a:cubicBezTo>
                  <a:pt x="953231" y="243990"/>
                  <a:pt x="940045" y="195958"/>
                  <a:pt x="913675" y="160672"/>
                </a:cubicBezTo>
                <a:cubicBezTo>
                  <a:pt x="887304" y="125386"/>
                  <a:pt x="850135" y="107742"/>
                  <a:pt x="802165" y="107742"/>
                </a:cubicBezTo>
                <a:close/>
                <a:moveTo>
                  <a:pt x="3363293" y="9795"/>
                </a:moveTo>
                <a:lnTo>
                  <a:pt x="3820632" y="9795"/>
                </a:lnTo>
                <a:lnTo>
                  <a:pt x="3820632" y="111510"/>
                </a:lnTo>
                <a:lnTo>
                  <a:pt x="3654121" y="111510"/>
                </a:lnTo>
                <a:lnTo>
                  <a:pt x="3654121" y="593336"/>
                </a:lnTo>
                <a:lnTo>
                  <a:pt x="3529427" y="593336"/>
                </a:lnTo>
                <a:lnTo>
                  <a:pt x="3529427" y="111510"/>
                </a:lnTo>
                <a:lnTo>
                  <a:pt x="3363293" y="111510"/>
                </a:lnTo>
                <a:close/>
                <a:moveTo>
                  <a:pt x="2760692" y="9795"/>
                </a:moveTo>
                <a:lnTo>
                  <a:pt x="2896312" y="9795"/>
                </a:lnTo>
                <a:lnTo>
                  <a:pt x="3134400" y="376721"/>
                </a:lnTo>
                <a:cubicBezTo>
                  <a:pt x="3150222" y="401083"/>
                  <a:pt x="3159891" y="416528"/>
                  <a:pt x="3163407" y="423058"/>
                </a:cubicBezTo>
                <a:lnTo>
                  <a:pt x="3165291" y="423058"/>
                </a:lnTo>
                <a:cubicBezTo>
                  <a:pt x="3162779" y="408994"/>
                  <a:pt x="3161524" y="382121"/>
                  <a:pt x="3161524" y="342440"/>
                </a:cubicBezTo>
                <a:lnTo>
                  <a:pt x="3161524" y="9795"/>
                </a:lnTo>
                <a:lnTo>
                  <a:pt x="3279437" y="9795"/>
                </a:lnTo>
                <a:lnTo>
                  <a:pt x="3279437" y="593336"/>
                </a:lnTo>
                <a:lnTo>
                  <a:pt x="3152106" y="593336"/>
                </a:lnTo>
                <a:lnTo>
                  <a:pt x="2904976" y="215861"/>
                </a:lnTo>
                <a:cubicBezTo>
                  <a:pt x="2892168" y="196272"/>
                  <a:pt x="2882875" y="180450"/>
                  <a:pt x="2877099" y="168395"/>
                </a:cubicBezTo>
                <a:lnTo>
                  <a:pt x="2875215" y="168395"/>
                </a:lnTo>
                <a:cubicBezTo>
                  <a:pt x="2877476" y="188486"/>
                  <a:pt x="2878606" y="219503"/>
                  <a:pt x="2878606" y="261445"/>
                </a:cubicBezTo>
                <a:lnTo>
                  <a:pt x="2878606" y="593336"/>
                </a:lnTo>
                <a:lnTo>
                  <a:pt x="2760692" y="593336"/>
                </a:lnTo>
                <a:close/>
                <a:moveTo>
                  <a:pt x="2322542" y="9795"/>
                </a:moveTo>
                <a:lnTo>
                  <a:pt x="2654434" y="9795"/>
                </a:lnTo>
                <a:lnTo>
                  <a:pt x="2654434" y="111510"/>
                </a:lnTo>
                <a:lnTo>
                  <a:pt x="2446860" y="111510"/>
                </a:lnTo>
                <a:lnTo>
                  <a:pt x="2446860" y="249013"/>
                </a:lnTo>
                <a:lnTo>
                  <a:pt x="2639741" y="249013"/>
                </a:lnTo>
                <a:lnTo>
                  <a:pt x="2639741" y="350351"/>
                </a:lnTo>
                <a:lnTo>
                  <a:pt x="2446860" y="350351"/>
                </a:lnTo>
                <a:lnTo>
                  <a:pt x="2446860" y="491621"/>
                </a:lnTo>
                <a:lnTo>
                  <a:pt x="2667996" y="491621"/>
                </a:lnTo>
                <a:lnTo>
                  <a:pt x="2667996" y="593336"/>
                </a:lnTo>
                <a:lnTo>
                  <a:pt x="2322542" y="593336"/>
                </a:lnTo>
                <a:close/>
                <a:moveTo>
                  <a:pt x="1782143" y="9795"/>
                </a:moveTo>
                <a:lnTo>
                  <a:pt x="2239482" y="9795"/>
                </a:lnTo>
                <a:lnTo>
                  <a:pt x="2239482" y="111510"/>
                </a:lnTo>
                <a:lnTo>
                  <a:pt x="2072971" y="111510"/>
                </a:lnTo>
                <a:lnTo>
                  <a:pt x="2072971" y="593336"/>
                </a:lnTo>
                <a:lnTo>
                  <a:pt x="1948277" y="593336"/>
                </a:lnTo>
                <a:lnTo>
                  <a:pt x="1948277" y="111510"/>
                </a:lnTo>
                <a:lnTo>
                  <a:pt x="1782143" y="111510"/>
                </a:lnTo>
                <a:close/>
                <a:moveTo>
                  <a:pt x="1179542" y="9795"/>
                </a:moveTo>
                <a:lnTo>
                  <a:pt x="1315162" y="9795"/>
                </a:lnTo>
                <a:lnTo>
                  <a:pt x="1553250" y="376721"/>
                </a:lnTo>
                <a:cubicBezTo>
                  <a:pt x="1569072" y="401083"/>
                  <a:pt x="1578741" y="416528"/>
                  <a:pt x="1582257" y="423058"/>
                </a:cubicBezTo>
                <a:lnTo>
                  <a:pt x="1584141" y="423058"/>
                </a:lnTo>
                <a:cubicBezTo>
                  <a:pt x="1581630" y="408994"/>
                  <a:pt x="1580374" y="382121"/>
                  <a:pt x="1580374" y="342440"/>
                </a:cubicBezTo>
                <a:lnTo>
                  <a:pt x="1580374" y="9795"/>
                </a:lnTo>
                <a:lnTo>
                  <a:pt x="1698287" y="9795"/>
                </a:lnTo>
                <a:lnTo>
                  <a:pt x="1698287" y="593336"/>
                </a:lnTo>
                <a:lnTo>
                  <a:pt x="1570956" y="593336"/>
                </a:lnTo>
                <a:lnTo>
                  <a:pt x="1323826" y="215861"/>
                </a:lnTo>
                <a:cubicBezTo>
                  <a:pt x="1311018" y="196272"/>
                  <a:pt x="1301726" y="180450"/>
                  <a:pt x="1295949" y="168395"/>
                </a:cubicBezTo>
                <a:lnTo>
                  <a:pt x="1294066" y="168395"/>
                </a:lnTo>
                <a:cubicBezTo>
                  <a:pt x="1296326" y="188486"/>
                  <a:pt x="1297456" y="219503"/>
                  <a:pt x="1297456" y="261445"/>
                </a:cubicBezTo>
                <a:lnTo>
                  <a:pt x="1297456" y="593336"/>
                </a:lnTo>
                <a:lnTo>
                  <a:pt x="1179542" y="593336"/>
                </a:lnTo>
                <a:close/>
                <a:moveTo>
                  <a:pt x="4100717" y="0"/>
                </a:moveTo>
                <a:cubicBezTo>
                  <a:pt x="4157728" y="0"/>
                  <a:pt x="4205572" y="7409"/>
                  <a:pt x="4244248" y="22227"/>
                </a:cubicBezTo>
                <a:lnTo>
                  <a:pt x="4244248" y="139010"/>
                </a:lnTo>
                <a:cubicBezTo>
                  <a:pt x="4205069" y="112389"/>
                  <a:pt x="4159235" y="99078"/>
                  <a:pt x="4106745" y="99078"/>
                </a:cubicBezTo>
                <a:cubicBezTo>
                  <a:pt x="4076105" y="99078"/>
                  <a:pt x="4051618" y="104666"/>
                  <a:pt x="4033284" y="115842"/>
                </a:cubicBezTo>
                <a:cubicBezTo>
                  <a:pt x="4014951" y="127018"/>
                  <a:pt x="4005784" y="142024"/>
                  <a:pt x="4005784" y="160860"/>
                </a:cubicBezTo>
                <a:cubicBezTo>
                  <a:pt x="4005784" y="175929"/>
                  <a:pt x="4012062" y="189805"/>
                  <a:pt x="4024620" y="202488"/>
                </a:cubicBezTo>
                <a:cubicBezTo>
                  <a:pt x="4037177" y="215171"/>
                  <a:pt x="4068194" y="232312"/>
                  <a:pt x="4117670" y="253910"/>
                </a:cubicBezTo>
                <a:cubicBezTo>
                  <a:pt x="4175685" y="278774"/>
                  <a:pt x="4215555" y="305019"/>
                  <a:pt x="4237279" y="332645"/>
                </a:cubicBezTo>
                <a:cubicBezTo>
                  <a:pt x="4259004" y="360271"/>
                  <a:pt x="4269865" y="393172"/>
                  <a:pt x="4269865" y="431346"/>
                </a:cubicBezTo>
                <a:cubicBezTo>
                  <a:pt x="4269865" y="487352"/>
                  <a:pt x="4250025" y="530047"/>
                  <a:pt x="4210343" y="559431"/>
                </a:cubicBezTo>
                <a:cubicBezTo>
                  <a:pt x="4170662" y="588815"/>
                  <a:pt x="4114279" y="603508"/>
                  <a:pt x="4041195" y="603508"/>
                </a:cubicBezTo>
                <a:cubicBezTo>
                  <a:pt x="3974391" y="603508"/>
                  <a:pt x="3919640" y="592708"/>
                  <a:pt x="3876945" y="571110"/>
                </a:cubicBezTo>
                <a:lnTo>
                  <a:pt x="3876945" y="446415"/>
                </a:lnTo>
                <a:cubicBezTo>
                  <a:pt x="3923910" y="485343"/>
                  <a:pt x="3977278" y="504807"/>
                  <a:pt x="4037052" y="504807"/>
                </a:cubicBezTo>
                <a:cubicBezTo>
                  <a:pt x="4070956" y="504807"/>
                  <a:pt x="4096448" y="498967"/>
                  <a:pt x="4113526" y="487289"/>
                </a:cubicBezTo>
                <a:cubicBezTo>
                  <a:pt x="4130604" y="475611"/>
                  <a:pt x="4139143" y="460605"/>
                  <a:pt x="4139143" y="442271"/>
                </a:cubicBezTo>
                <a:cubicBezTo>
                  <a:pt x="4139143" y="426449"/>
                  <a:pt x="4132362" y="411505"/>
                  <a:pt x="4118800" y="397441"/>
                </a:cubicBezTo>
                <a:cubicBezTo>
                  <a:pt x="4105238" y="383377"/>
                  <a:pt x="4069450" y="364290"/>
                  <a:pt x="4011434" y="340179"/>
                </a:cubicBezTo>
                <a:cubicBezTo>
                  <a:pt x="3920268" y="301503"/>
                  <a:pt x="3874685" y="245246"/>
                  <a:pt x="3874685" y="171408"/>
                </a:cubicBezTo>
                <a:cubicBezTo>
                  <a:pt x="3874685" y="117160"/>
                  <a:pt x="3895342" y="75030"/>
                  <a:pt x="3936655" y="45018"/>
                </a:cubicBezTo>
                <a:cubicBezTo>
                  <a:pt x="3977969" y="15006"/>
                  <a:pt x="4032656" y="0"/>
                  <a:pt x="4100717" y="0"/>
                </a:cubicBezTo>
                <a:close/>
                <a:moveTo>
                  <a:pt x="805933" y="0"/>
                </a:moveTo>
                <a:cubicBezTo>
                  <a:pt x="889314" y="0"/>
                  <a:pt x="956433" y="27752"/>
                  <a:pt x="1007290" y="83256"/>
                </a:cubicBezTo>
                <a:cubicBezTo>
                  <a:pt x="1058147" y="138759"/>
                  <a:pt x="1083576" y="210085"/>
                  <a:pt x="1083576" y="297233"/>
                </a:cubicBezTo>
                <a:cubicBezTo>
                  <a:pt x="1083576" y="388149"/>
                  <a:pt x="1057143" y="461923"/>
                  <a:pt x="1004276" y="518557"/>
                </a:cubicBezTo>
                <a:cubicBezTo>
                  <a:pt x="951410" y="575191"/>
                  <a:pt x="882156" y="603508"/>
                  <a:pt x="796515" y="603508"/>
                </a:cubicBezTo>
                <a:cubicBezTo>
                  <a:pt x="712882" y="603508"/>
                  <a:pt x="644947" y="576070"/>
                  <a:pt x="592708" y="521194"/>
                </a:cubicBezTo>
                <a:cubicBezTo>
                  <a:pt x="540470" y="466318"/>
                  <a:pt x="514350" y="395683"/>
                  <a:pt x="514350" y="309288"/>
                </a:cubicBezTo>
                <a:cubicBezTo>
                  <a:pt x="514350" y="217871"/>
                  <a:pt x="541035" y="143468"/>
                  <a:pt x="594404" y="86081"/>
                </a:cubicBezTo>
                <a:cubicBezTo>
                  <a:pt x="647772" y="28694"/>
                  <a:pt x="718282" y="0"/>
                  <a:pt x="805933" y="0"/>
                </a:cubicBezTo>
                <a:close/>
                <a:moveTo>
                  <a:pt x="309665" y="0"/>
                </a:moveTo>
                <a:cubicBezTo>
                  <a:pt x="366676" y="0"/>
                  <a:pt x="414394" y="7409"/>
                  <a:pt x="452819" y="22227"/>
                </a:cubicBezTo>
                <a:lnTo>
                  <a:pt x="452819" y="142401"/>
                </a:lnTo>
                <a:cubicBezTo>
                  <a:pt x="413389" y="119295"/>
                  <a:pt x="368685" y="107742"/>
                  <a:pt x="318706" y="107742"/>
                </a:cubicBezTo>
                <a:cubicBezTo>
                  <a:pt x="261696" y="107742"/>
                  <a:pt x="216113" y="125951"/>
                  <a:pt x="181957" y="162367"/>
                </a:cubicBezTo>
                <a:cubicBezTo>
                  <a:pt x="147801" y="198783"/>
                  <a:pt x="130723" y="246376"/>
                  <a:pt x="130723" y="305144"/>
                </a:cubicBezTo>
                <a:cubicBezTo>
                  <a:pt x="130723" y="362406"/>
                  <a:pt x="146922" y="408492"/>
                  <a:pt x="179320" y="443401"/>
                </a:cubicBezTo>
                <a:cubicBezTo>
                  <a:pt x="211718" y="478311"/>
                  <a:pt x="255543" y="495765"/>
                  <a:pt x="310795" y="495765"/>
                </a:cubicBezTo>
                <a:cubicBezTo>
                  <a:pt x="362783" y="495765"/>
                  <a:pt x="410124" y="483208"/>
                  <a:pt x="452819" y="458093"/>
                </a:cubicBezTo>
                <a:lnTo>
                  <a:pt x="452819" y="572240"/>
                </a:lnTo>
                <a:cubicBezTo>
                  <a:pt x="410375" y="593085"/>
                  <a:pt x="354997" y="603508"/>
                  <a:pt x="286685" y="603508"/>
                </a:cubicBezTo>
                <a:cubicBezTo>
                  <a:pt x="198784" y="603508"/>
                  <a:pt x="129027" y="577200"/>
                  <a:pt x="77417" y="524584"/>
                </a:cubicBezTo>
                <a:cubicBezTo>
                  <a:pt x="25806" y="471969"/>
                  <a:pt x="0" y="401836"/>
                  <a:pt x="0" y="314186"/>
                </a:cubicBezTo>
                <a:cubicBezTo>
                  <a:pt x="0" y="222015"/>
                  <a:pt x="28819" y="146608"/>
                  <a:pt x="86458" y="87965"/>
                </a:cubicBezTo>
                <a:cubicBezTo>
                  <a:pt x="144096" y="29322"/>
                  <a:pt x="218499" y="0"/>
                  <a:pt x="30966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项标题"/>
          <p:cNvSpPr txBox="1"/>
          <p:nvPr>
            <p:custDataLst>
              <p:tags r:id="rId15"/>
            </p:custDataLst>
          </p:nvPr>
        </p:nvSpPr>
        <p:spPr>
          <a:xfrm>
            <a:off x="7522845" y="2732754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</a:rPr>
              <a:t>从量变到质变</a:t>
            </a:r>
            <a:endParaRPr lang="zh-CN" altLang="en-US" sz="4000" b="1" spc="300" dirty="0">
              <a:solidFill>
                <a:schemeClr val="dk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6" name="项标题"/>
          <p:cNvSpPr txBox="1"/>
          <p:nvPr>
            <p:custDataLst>
              <p:tags r:id="rId16"/>
            </p:custDataLst>
          </p:nvPr>
        </p:nvSpPr>
        <p:spPr>
          <a:xfrm>
            <a:off x="2233295" y="4520279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</a:rPr>
              <a:t>从迷茫到清晰</a:t>
            </a:r>
            <a:endParaRPr lang="zh-CN" altLang="en-US" sz="4000" b="1" spc="300" dirty="0">
              <a:solidFill>
                <a:schemeClr val="dk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7" name="项标题"/>
          <p:cNvSpPr txBox="1"/>
          <p:nvPr>
            <p:custDataLst>
              <p:tags r:id="rId17"/>
            </p:custDataLst>
          </p:nvPr>
        </p:nvSpPr>
        <p:spPr>
          <a:xfrm>
            <a:off x="7522845" y="4522819"/>
            <a:ext cx="3492238" cy="703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4000" b="1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</a:rPr>
              <a:t>结语</a:t>
            </a:r>
            <a:endParaRPr lang="zh-CN" altLang="en-US" sz="4000" b="1" spc="300" dirty="0">
              <a:solidFill>
                <a:schemeClr val="dk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4515" y="3215640"/>
            <a:ext cx="8288655" cy="2143125"/>
          </a:xfrm>
        </p:spPr>
        <p:txBody>
          <a:bodyPr>
            <a:normAutofit fontScale="90000"/>
          </a:bodyPr>
          <a:p>
            <a:r>
              <a:rPr lang="zh-CN" altLang="en-US" sz="7300" spc="3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从被动到主动</a:t>
            </a:r>
            <a:r>
              <a:rPr lang="zh-CN" altLang="en-US" sz="7300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：</a:t>
            </a:r>
            <a:b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</a:b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打破舒适区，寻找成长突破口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Part 01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文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77215" y="475615"/>
            <a:ext cx="10918825" cy="578675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100">
                <a:solidFill>
                  <a:schemeClr val="tx1"/>
                </a:solidFill>
                <a:highlight>
                  <a:srgbClr val="FFFF00"/>
                </a:highlight>
              </a:rPr>
              <a:t>1. </a:t>
            </a:r>
            <a:r>
              <a:rPr lang="zh-CN" altLang="en-US" sz="3100">
                <a:solidFill>
                  <a:schemeClr val="tx1"/>
                </a:solidFill>
                <a:highlight>
                  <a:srgbClr val="FFFF00"/>
                </a:highlight>
              </a:rPr>
              <a:t>积极参与比赛，以赛促教。</a:t>
            </a:r>
            <a:endParaRPr lang="zh-CN" altLang="en-US" sz="310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次基本功，</a:t>
            </a:r>
            <a:r>
              <a:rPr lang="en-US" altLang="zh-CN">
                <a:solidFill>
                  <a:schemeClr val="tx1"/>
                </a:solidFill>
              </a:rPr>
              <a:t>3</a:t>
            </a:r>
            <a:r>
              <a:rPr lang="zh-CN" altLang="en-US">
                <a:solidFill>
                  <a:schemeClr val="tx1"/>
                </a:solidFill>
              </a:rPr>
              <a:t>次评优课，演讲比赛，作业设计，讲题比赛，等等。。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参加比赛是提升基本技能的最佳方式。主动报名教学竞赛、微课大赛、基本功比赛等，将比赛视为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磨刀石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。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赛后复盘，整理评委反馈，形成改进清单。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 sz="3100">
                <a:solidFill>
                  <a:schemeClr val="tx1"/>
                </a:solidFill>
                <a:highlight>
                  <a:srgbClr val="FFFF00"/>
                </a:highlight>
              </a:rPr>
              <a:t>2. </a:t>
            </a:r>
            <a:r>
              <a:rPr lang="zh-CN" altLang="en-US" sz="3100">
                <a:solidFill>
                  <a:schemeClr val="tx1"/>
                </a:solidFill>
                <a:highlight>
                  <a:srgbClr val="FFFF00"/>
                </a:highlight>
              </a:rPr>
              <a:t>外出听课：站在巨人肩膀上学习。</a:t>
            </a:r>
            <a:endParaRPr lang="zh-CN" altLang="en-US" sz="310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</a:rPr>
              <a:t>主动外出听课，不要怕辛苦，关注课堂设计、师生互动、板书逻辑、衔接语等细节。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>
                <a:highlight>
                  <a:srgbClr val="FFFF00"/>
                </a:highlight>
                <a:sym typeface="+mn-ea"/>
              </a:rPr>
              <a:t>3. 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向老教师请教：建立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“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师徒型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”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成长关系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ym typeface="+mn-ea"/>
              </a:rPr>
              <a:t>带着具体问题请教（如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如何管理课堂纪律？</a:t>
            </a:r>
            <a:r>
              <a:rPr lang="en-US" altLang="zh-CN">
                <a:sym typeface="+mn-ea"/>
              </a:rPr>
              <a:t>”“</a:t>
            </a:r>
            <a:r>
              <a:rPr lang="zh-CN" altLang="en-US">
                <a:sym typeface="+mn-ea"/>
              </a:rPr>
              <a:t>如何设计分层作业？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），而非泛泛提问。</a:t>
            </a:r>
            <a:r>
              <a:rPr lang="en-US" altLang="zh-CN">
                <a:sym typeface="+mn-ea"/>
              </a:rPr>
              <a:t>  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zh-CN" altLang="en-US">
                <a:sym typeface="+mn-ea"/>
              </a:rPr>
              <a:t>新教师每周邀请老教师听一节课，课后针对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课堂时间分配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问题专项改进，一学期后教学效率提升</a:t>
            </a:r>
            <a:r>
              <a:rPr lang="en-US" altLang="zh-CN">
                <a:sym typeface="+mn-ea"/>
              </a:rPr>
              <a:t>30%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highlight>
                  <a:srgbClr val="FFFF00"/>
                </a:highlight>
              </a:rPr>
              <a:t>4. </a:t>
            </a:r>
            <a:r>
              <a:rPr lang="zh-CN" altLang="en-US">
                <a:highlight>
                  <a:srgbClr val="FFFF00"/>
                </a:highlight>
              </a:rPr>
              <a:t>主动学习的意识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积极学习最新技术、理念等等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4515" y="3215640"/>
            <a:ext cx="8288655" cy="2143125"/>
          </a:xfrm>
        </p:spPr>
        <p:txBody>
          <a:bodyPr>
            <a:normAutofit fontScale="90000"/>
          </a:bodyPr>
          <a:p>
            <a:r>
              <a:rPr lang="zh-CN" altLang="en-US" sz="7300" spc="300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从量变到质变</a:t>
            </a:r>
            <a:r>
              <a:rPr lang="zh-CN" altLang="en-US" sz="7300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：</a:t>
            </a:r>
            <a:br>
              <a:rPr lang="zh-CN" altLang="en-US" spc="300" dirty="0">
                <a:solidFill>
                  <a:schemeClr val="dk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</a:br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持续积累，打造个人教学体系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Part 02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olidFill>
                  <a:schemeClr val="accent1"/>
                </a:solidFill>
                <a:sym typeface="+mn-ea"/>
              </a:rPr>
              <a:t>系统性记录</a:t>
            </a:r>
            <a:endParaRPr lang="zh-CN" altLang="en-US" dirty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66" name="圆角矩形 65"/>
          <p:cNvSpPr/>
          <p:nvPr>
            <p:custDataLst>
              <p:tags r:id="rId1"/>
            </p:custDataLst>
          </p:nvPr>
        </p:nvSpPr>
        <p:spPr>
          <a:xfrm>
            <a:off x="1465984" y="2884436"/>
            <a:ext cx="8432013" cy="2072108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圆角矩形 35"/>
          <p:cNvSpPr/>
          <p:nvPr>
            <p:custDataLst>
              <p:tags r:id="rId2"/>
            </p:custDataLst>
          </p:nvPr>
        </p:nvSpPr>
        <p:spPr>
          <a:xfrm>
            <a:off x="1090721" y="3198352"/>
            <a:ext cx="2617057" cy="1119918"/>
          </a:xfrm>
          <a:prstGeom prst="roundRect">
            <a:avLst>
              <a:gd name="adj" fmla="val 14111"/>
            </a:avLst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工具推荐：电子化教学档案</a:t>
            </a:r>
            <a:endParaRPr lang="zh-CN" altLang="en-US" sz="28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圆角矩形 30"/>
          <p:cNvSpPr/>
          <p:nvPr>
            <p:custDataLst>
              <p:tags r:id="rId3"/>
            </p:custDataLst>
          </p:nvPr>
        </p:nvSpPr>
        <p:spPr>
          <a:xfrm>
            <a:off x="1465984" y="1182370"/>
            <a:ext cx="8432013" cy="2072108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4"/>
            </p:custDataLst>
          </p:nvPr>
        </p:nvSpPr>
        <p:spPr>
          <a:xfrm>
            <a:off x="1090721" y="1496939"/>
            <a:ext cx="2617057" cy="1119918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系统性记录：让成长“可视化”</a:t>
            </a:r>
            <a:endParaRPr lang="zh-CN" altLang="en-US" sz="28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3777615" y="2827020"/>
            <a:ext cx="6818630" cy="20732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使用云盘等工具建立教学档案，便于整理和回顾教学经验。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圆角矩形 35"/>
          <p:cNvSpPr/>
          <p:nvPr>
            <p:custDataLst>
              <p:tags r:id="rId6"/>
            </p:custDataLst>
          </p:nvPr>
        </p:nvSpPr>
        <p:spPr>
          <a:xfrm>
            <a:off x="1090721" y="4900418"/>
            <a:ext cx="2617057" cy="1119918"/>
          </a:xfrm>
          <a:prstGeom prst="roundRect">
            <a:avLst>
              <a:gd name="adj" fmla="val 14111"/>
            </a:avLst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记录方式：小红书记录灵感</a:t>
            </a:r>
            <a:endParaRPr lang="zh-CN" altLang="en-US" sz="28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043500" y="4423906"/>
            <a:ext cx="5656367" cy="20734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利用小红书等平台记录教学中的灵感和反思，形成个人成长的可视化轨迹。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1592984" y="1309370"/>
            <a:ext cx="8432013" cy="2072108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000">
              <a:solidFill>
                <a:schemeClr val="lt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912870" y="1018540"/>
            <a:ext cx="6547485" cy="18649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外出听课照片建立专门的相册，并上传云盘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8" name="图片 7" descr="IMG_89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3180" y="74295"/>
            <a:ext cx="5081270" cy="6858000"/>
          </a:xfrm>
          <a:prstGeom prst="rect">
            <a:avLst/>
          </a:prstGeom>
        </p:spPr>
      </p:pic>
      <p:pic>
        <p:nvPicPr>
          <p:cNvPr id="12" name="图片 11" descr="IMG_89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5215" y="74295"/>
            <a:ext cx="5874385" cy="6858000"/>
          </a:xfrm>
          <a:prstGeom prst="rect">
            <a:avLst/>
          </a:prstGeom>
        </p:spPr>
      </p:pic>
      <p:pic>
        <p:nvPicPr>
          <p:cNvPr id="11" name="图片 10" descr="IMG_89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930" y="0"/>
            <a:ext cx="5622290" cy="6858000"/>
          </a:xfrm>
          <a:prstGeom prst="rect">
            <a:avLst/>
          </a:prstGeom>
        </p:spPr>
      </p:pic>
      <p:pic>
        <p:nvPicPr>
          <p:cNvPr id="13" name="图片 12" descr="IMG_89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05" y="74295"/>
            <a:ext cx="3168650" cy="6858000"/>
          </a:xfrm>
          <a:prstGeom prst="rect">
            <a:avLst/>
          </a:prstGeom>
        </p:spPr>
      </p:pic>
      <p:pic>
        <p:nvPicPr>
          <p:cNvPr id="14" name="图片 13" descr="IMG_89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650" y="0"/>
            <a:ext cx="3168650" cy="6858000"/>
          </a:xfrm>
          <a:prstGeom prst="rect">
            <a:avLst/>
          </a:prstGeom>
        </p:spPr>
      </p:pic>
      <p:pic>
        <p:nvPicPr>
          <p:cNvPr id="15" name="图片 14" descr="IMG_89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7300" y="0"/>
            <a:ext cx="3168650" cy="6858000"/>
          </a:xfrm>
          <a:prstGeom prst="rect">
            <a:avLst/>
          </a:prstGeom>
        </p:spPr>
      </p:pic>
      <p:pic>
        <p:nvPicPr>
          <p:cNvPr id="16" name="图片 15" descr="IMG_89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23350" y="0"/>
            <a:ext cx="3168650" cy="6858000"/>
          </a:xfrm>
          <a:prstGeom prst="rect">
            <a:avLst/>
          </a:prstGeom>
        </p:spPr>
      </p:pic>
      <p:pic>
        <p:nvPicPr>
          <p:cNvPr id="17" name="图片 16" descr="IMG_89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6320" y="0"/>
            <a:ext cx="4961890" cy="68580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4" grpId="1" animBg="1"/>
      <p:bldP spid="36" grpId="1" animBg="1"/>
      <p:bldP spid="6" grpId="0"/>
      <p:bldP spid="6" grpId="1"/>
      <p:bldP spid="7" grpId="0" animBg="1"/>
      <p:bldP spid="5" grpId="0"/>
      <p:bldP spid="7" grpId="1" animBg="1"/>
      <p:bldP spid="5" grpId="1"/>
      <p:bldP spid="9" grpId="0" animBg="1"/>
      <p:bldP spid="10" grpId="0"/>
      <p:bldP spid="9" grpId="1" animBg="1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9000"/>
                  <a:lumOff val="51000"/>
                  <a:alpha val="100000"/>
                </a:scheme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55000"/>
                  <a:lumOff val="45000"/>
                  <a:alpha val="100000"/>
                </a:scheme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35000"/>
                  <a:lumOff val="65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823880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96278" y="3231198"/>
            <a:ext cx="2350135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用于评优课并获奖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1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553768" y="1708468"/>
            <a:ext cx="2905125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金薇老师工作室：课外阅读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9029383" y="4802823"/>
            <a:ext cx="2466975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形成思维框架，总结经验在小红书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993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5" name="任意多边形: 形状 40"/>
          <p:cNvSpPr/>
          <p:nvPr>
            <p:custDataLst>
              <p:tags r:id="rId23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任意多边形: 形状 40"/>
          <p:cNvSpPr/>
          <p:nvPr>
            <p:custDataLst>
              <p:tags r:id="rId24"/>
            </p:custDataLst>
          </p:nvPr>
        </p:nvSpPr>
        <p:spPr>
          <a:xfrm>
            <a:off x="815371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标题 14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举例：一次评优课的</a:t>
            </a:r>
            <a:r>
              <a:rPr lang="en-US" altLang="zh-CN"/>
              <a:t>“</a:t>
            </a:r>
            <a:r>
              <a:rPr lang="zh-CN" altLang="en-US"/>
              <a:t>资本积累</a:t>
            </a:r>
            <a:r>
              <a:rPr lang="en-US" altLang="zh-CN"/>
              <a:t>”</a:t>
            </a:r>
            <a:endParaRPr lang="en-US" altLang="zh-CN"/>
          </a:p>
        </p:txBody>
      </p:sp>
    </p:spTree>
    <p:custDataLst>
      <p:tags r:id="rId2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标题 2"/>
          <p:cNvSpPr>
            <a:spLocks noGrp="1"/>
          </p:cNvSpPr>
          <p:nvPr/>
        </p:nvSpPr>
        <p:spPr>
          <a:xfrm>
            <a:off x="823000" y="487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备课升级：从“知识点罗列”到“思维框架构建”</a:t>
            </a:r>
            <a:endParaRPr lang="zh-CN" altLang="en-US"/>
          </a:p>
        </p:txBody>
      </p:sp>
      <p:sp>
        <p:nvSpPr>
          <p:cNvPr id="8" name="任意多边形: 形状 55"/>
          <p:cNvSpPr/>
          <p:nvPr>
            <p:custDataLst>
              <p:tags r:id="rId1"/>
            </p:custDataLst>
          </p:nvPr>
        </p:nvSpPr>
        <p:spPr>
          <a:xfrm rot="1800000">
            <a:off x="5689918" y="3661093"/>
            <a:ext cx="1979930" cy="266636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24133" y="2415223"/>
            <a:ext cx="3081020" cy="1191895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25913" y="2697798"/>
            <a:ext cx="1769110" cy="267398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9000"/>
                  <a:lumOff val="51000"/>
                  <a:alpha val="100000"/>
                </a:scheme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任意多边形: 形状 44"/>
          <p:cNvSpPr/>
          <p:nvPr>
            <p:custDataLst>
              <p:tags r:id="rId4"/>
            </p:custDataLst>
          </p:nvPr>
        </p:nvSpPr>
        <p:spPr>
          <a:xfrm rot="1800000">
            <a:off x="5045393" y="2697163"/>
            <a:ext cx="2835910" cy="82677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55000"/>
                  <a:lumOff val="45000"/>
                  <a:alpha val="100000"/>
                </a:scheme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任意多边形: 形状 46"/>
          <p:cNvSpPr/>
          <p:nvPr>
            <p:custDataLst>
              <p:tags r:id="rId5"/>
            </p:custDataLst>
          </p:nvPr>
        </p:nvSpPr>
        <p:spPr>
          <a:xfrm rot="1800000">
            <a:off x="5794693" y="3590608"/>
            <a:ext cx="1601470" cy="2343150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35000"/>
                  <a:lumOff val="65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任意多边形: 形状 48"/>
          <p:cNvSpPr/>
          <p:nvPr>
            <p:custDataLst>
              <p:tags r:id="rId6"/>
            </p:custDataLst>
          </p:nvPr>
        </p:nvSpPr>
        <p:spPr>
          <a:xfrm rot="1800000">
            <a:off x="4405313" y="2901633"/>
            <a:ext cx="1450340" cy="2522855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任意多边形: 形状 39"/>
          <p:cNvSpPr/>
          <p:nvPr>
            <p:custDataLst>
              <p:tags r:id="rId7"/>
            </p:custDataLst>
          </p:nvPr>
        </p:nvSpPr>
        <p:spPr>
          <a:xfrm>
            <a:off x="3302953" y="3729673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: 形状 40"/>
          <p:cNvSpPr/>
          <p:nvPr>
            <p:custDataLst>
              <p:tags r:id="rId8"/>
            </p:custDataLst>
          </p:nvPr>
        </p:nvSpPr>
        <p:spPr>
          <a:xfrm>
            <a:off x="3217863" y="363188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39"/>
          <p:cNvSpPr/>
          <p:nvPr>
            <p:custDataLst>
              <p:tags r:id="rId9"/>
            </p:custDataLst>
          </p:nvPr>
        </p:nvSpPr>
        <p:spPr>
          <a:xfrm>
            <a:off x="8238808" y="5387023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96278" y="3231198"/>
            <a:ext cx="2350135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听课、备课、记录、存档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任意多边形: 形状 39"/>
          <p:cNvSpPr/>
          <p:nvPr>
            <p:custDataLst>
              <p:tags r:id="rId11"/>
            </p:custDataLst>
          </p:nvPr>
        </p:nvSpPr>
        <p:spPr>
          <a:xfrm>
            <a:off x="7762558" y="2037398"/>
            <a:ext cx="590400" cy="66240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553768" y="1708468"/>
            <a:ext cx="2905125" cy="1371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比赛、成长、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反馈、反思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9029383" y="4802823"/>
            <a:ext cx="2466975" cy="1837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形成思维框架，总结经验，再实践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7" name="图片 17" descr="343435383036303b343532343136313bcfeec4bfb0d1bfd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54083" y="3917633"/>
            <a:ext cx="288000" cy="288000"/>
          </a:xfrm>
          <a:prstGeom prst="rect">
            <a:avLst/>
          </a:prstGeom>
        </p:spPr>
      </p:pic>
      <p:pic>
        <p:nvPicPr>
          <p:cNvPr id="28" name="图片 5" descr="343435383036303b343532343134393bcdb7c4d4b7e7b1a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9938" y="5574348"/>
            <a:ext cx="288000" cy="288000"/>
          </a:xfrm>
          <a:prstGeom prst="rect">
            <a:avLst/>
          </a:prstGeom>
        </p:spPr>
      </p:pic>
      <p:pic>
        <p:nvPicPr>
          <p:cNvPr id="29" name="图片 11" descr="343435383038363b343532323339353bb6d4bbb0b9b5cda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13688" y="2224723"/>
            <a:ext cx="288000" cy="288000"/>
          </a:xfrm>
          <a:prstGeom prst="rect">
            <a:avLst/>
          </a:prstGeom>
        </p:spPr>
      </p:pic>
      <p:sp>
        <p:nvSpPr>
          <p:cNvPr id="6" name="任意多边形: 形状 40"/>
          <p:cNvSpPr/>
          <p:nvPr>
            <p:custDataLst>
              <p:tags r:id="rId23"/>
            </p:custDataLst>
          </p:nvPr>
        </p:nvSpPr>
        <p:spPr>
          <a:xfrm>
            <a:off x="7677468" y="193897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任意多边形: 形状 40"/>
          <p:cNvSpPr/>
          <p:nvPr>
            <p:custDataLst>
              <p:tags r:id="rId24"/>
            </p:custDataLst>
          </p:nvPr>
        </p:nvSpPr>
        <p:spPr>
          <a:xfrm>
            <a:off x="8153718" y="528923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57"/>
</p:tagLst>
</file>

<file path=ppt/tags/tag10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57"/>
  <p:tag name="KSO_WM_TEMPLATE_CATEGORY" val="custom"/>
  <p:tag name="KSO_WM_TEMPLATE_MASTER_TYPE" val="0"/>
</p:tagLst>
</file>

<file path=ppt/tags/tag1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  <p:tag name="KSO_WM_UNIT_VALUE" val="14"/>
  <p:tag name="KSO_WM_UNIT_PRESET_TEXT" val="单击此处添加文档标题"/>
  <p:tag name="KSO_WM_UNIT_TEXT_TYPE" val="1"/>
</p:tagLst>
</file>

<file path=ppt/tags/tag10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57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VALUE" val="13"/>
</p:tagLst>
</file>

<file path=ppt/tags/tag107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57"/>
  <p:tag name="KSO_WM_TEMPLATE_CATEGORY" val="custom"/>
  <p:tag name="KSO_WM_SLIDE_INDEX" val="1"/>
  <p:tag name="KSO_WM_SLIDE_ID" val="custom20235957_1"/>
  <p:tag name="KSO_WM_TEMPLATE_MASTER_TYPE" val="0"/>
  <p:tag name="KSO_WM_SLIDE_LAYOUT" val="a_b_f"/>
  <p:tag name="KSO_WM_SLIDE_LAYOUT_CNT" val="1_1_2"/>
  <p:tag name="KSO_WM_SLIDE_THEME_ID" val="3331697"/>
  <p:tag name="KSO_WM_SLIDE_THEME_NAME" val="黄色向日葵职场办公小清新主题"/>
</p:tagLst>
</file>

<file path=ppt/tags/tag108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1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5957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VALUE" val="2"/>
</p:tagLst>
</file>

<file path=ppt/tags/tag113.xml><?xml version="1.0" encoding="utf-8"?>
<p:tagLst xmlns:p="http://schemas.openxmlformats.org/presentationml/2006/main">
  <p:tag name="KSO_WM_UNIT_TYPE" val="l_h_i"/>
  <p:tag name="KSO_WM_UNIT_SUBTYPE" val="d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4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15.xml><?xml version="1.0" encoding="utf-8"?>
<p:tagLst xmlns:p="http://schemas.openxmlformats.org/presentationml/2006/main">
  <p:tag name="KSO_WM_UNIT_TYPE" val="l_h_i"/>
  <p:tag name="KSO_WM_UNIT_SUBTYPE" val="d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6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17.xml><?xml version="1.0" encoding="utf-8"?>
<p:tagLst xmlns:p="http://schemas.openxmlformats.org/presentationml/2006/main">
  <p:tag name="KSO_WM_UNIT_TYPE" val="l_h_i"/>
  <p:tag name="KSO_WM_UNIT_SUBTYPE" val="d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8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19.xml><?xml version="1.0" encoding="utf-8"?>
<p:tagLst xmlns:p="http://schemas.openxmlformats.org/presentationml/2006/main">
  <p:tag name="KSO_WM_UNIT_TYPE" val="l_h_i"/>
  <p:tag name="KSO_WM_UNIT_SUBTYPE" val="d"/>
  <p:tag name="KSO_WM_UNIT_INDEX" val="1_4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20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2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DIAGRAM_COLOR_TRICK" val="1"/>
  <p:tag name="KSO_WM_DIAGRAM_COLOR_TEXT_CAN_REMOVE" val="n"/>
  <p:tag name="KSO_WM_UNIT_ID" val="custom20235957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</p:tagLst>
</file>

<file path=ppt/tags/tag122.xml><?xml version="1.0" encoding="utf-8"?>
<p:tagLst xmlns:p="http://schemas.openxmlformats.org/presentationml/2006/main">
  <p:tag name="KSO_WM_UNIT_TYPE" val="l_h_f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23.xml><?xml version="1.0" encoding="utf-8"?>
<p:tagLst xmlns:p="http://schemas.openxmlformats.org/presentationml/2006/main">
  <p:tag name="KSO_WM_UNIT_TYPE" val="l_h_f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24.xml><?xml version="1.0" encoding="utf-8"?>
<p:tagLst xmlns:p="http://schemas.openxmlformats.org/presentationml/2006/main">
  <p:tag name="KSO_WM_UNIT_TYPE" val="l_h_f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57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7"/>
  <p:tag name="KSO_WM_TEMPLATE_CATEGORY" val="custom"/>
  <p:tag name="KSO_WM_UNIT_SUBTYPE" val="a"/>
  <p:tag name="KSO_WM_UNIT_VALUE" val="24"/>
  <p:tag name="KSO_WM_UNIT_PRESET_TEXT" val="单击添加目录项标题"/>
  <p:tag name="KSO_WM_DIAGRAM_MAX_ITEMCNT" val="6"/>
  <p:tag name="KSO_WM_DIAGRAM_MIN_ITEMCNT" val="2"/>
  <p:tag name="KSO_WM_DIAGRAM_VIRTUALLY_FRAME" val="{&quot;height&quot;:270.3091430664063,&quot;left&quot;:66.05042937992121,&quot;top&quot;:178.15440484474962,&quot;width&quot;:828.03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125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57"/>
  <p:tag name="KSO_WM_TEMPLATE_CATEGORY" val="custom"/>
  <p:tag name="KSO_WM_SLIDE_INDEX" val="4"/>
  <p:tag name="KSO_WM_SLIDE_ID" val="custom20235957_4"/>
  <p:tag name="KSO_WM_TEMPLATE_MASTER_TYPE" val="0"/>
  <p:tag name="KSO_WM_SLIDE_LAYOUT" val="a_l"/>
  <p:tag name="KSO_WM_SLIDE_LAYOUT_CNT" val="1_1"/>
  <p:tag name="KSO_WM_SLIDE_DIAGTYPE" val="l"/>
  <p:tag name="KSO_WM_SLIDE_THEME_ID" val="3331697"/>
  <p:tag name="KSO_WM_SLIDE_THEME_NAME" val="黄色向日葵职场办公小清新主题"/>
</p:tagLst>
</file>

<file path=ppt/tags/tag1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  <p:tag name="KSO_WM_UNIT_PRESET_TEXT" val="添加章节标题"/>
  <p:tag name="KSO_WM_UNIT_TEXT_TYPE" val="1"/>
</p:tagLst>
</file>

<file path=ppt/tags/tag12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7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</p:tagLst>
</file>

<file path=ppt/tags/tag12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7"/>
  <p:tag name="KSO_WM_SLIDE_ID" val="custom20235957_7"/>
  <p:tag name="KSO_WM_TEMPLATE_MASTER_TYPE" val="0"/>
  <p:tag name="KSO_WM_SLIDE_LAYOUT" val="a_e"/>
  <p:tag name="KSO_WM_SLIDE_LAYOUT_CNT" val="1_1"/>
  <p:tag name="KSO_WM_SLIDE_THEME_ID" val="3331697"/>
  <p:tag name="KSO_WM_SLIDE_THEME_NAME" val="黄色向日葵职场办公小清新主题"/>
</p:tagLst>
</file>

<file path=ppt/tags/tag129.xml><?xml version="1.0" encoding="utf-8"?>
<p:tagLst xmlns:p="http://schemas.openxmlformats.org/presentationml/2006/main">
  <p:tag name="KSO_WM_UNIT_SUBTYPE" val="a"/>
  <p:tag name="KSO_WM_TAG_VERSION" val="3.0"/>
  <p:tag name="KSO_WM_UNIT_ID" val="custom20235992_8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92"/>
  <p:tag name="KSO_WM_TEMPLATE_CATEGORY" val="custom"/>
  <p:tag name="KSO_WM_UNIT_PRESET_TEXT" val="单击此处添加文本"/>
  <p:tag name="KSO_WM_UNIT_TEXT_TYPE" val="1"/>
</p:tagLst>
</file>

<file path=ppt/tags/tag1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8"/>
</p:tagLst>
</file>

<file path=ppt/tags/tag130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8"/>
  <p:tag name="KSO_WM_SLIDE_ID" val="custom20235957_8"/>
  <p:tag name="KSO_WM_TEMPLATE_MASTER_TYPE" val="0"/>
  <p:tag name="KSO_WM_SLIDE_LAYOUT" val="a_f"/>
  <p:tag name="KSO_WM_SLIDE_LAYOUT_CNT" val="1_1"/>
  <p:tag name="KSO_WM_SLIDE_SIZE" val="850*457"/>
  <p:tag name="KSO_WM_SLIDE_POSITION" val="54*28"/>
  <p:tag name="KSO_WM_SPECIAL_SOURCE" val="bdnull"/>
  <p:tag name="KSO_WM_SLIDE_LAYOUT_NAME" val="标题和内容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</p:tagLst>
</file>

<file path=ppt/tags/tag1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  <p:tag name="KSO_WM_UNIT_PRESET_TEXT" val="添加章节标题"/>
  <p:tag name="KSO_WM_UNIT_TEXT_TYPE" val="1"/>
</p:tagLst>
</file>

<file path=ppt/tags/tag13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7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</p:tagLst>
</file>

<file path=ppt/tags/tag13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7"/>
  <p:tag name="KSO_WM_SLIDE_ID" val="custom20235957_7"/>
  <p:tag name="KSO_WM_TEMPLATE_MASTER_TYPE" val="0"/>
  <p:tag name="KSO_WM_SLIDE_LAYOUT" val="a_e"/>
  <p:tag name="KSO_WM_SLIDE_LAYOUT_CNT" val="1_1"/>
  <p:tag name="KSO_WM_SLIDE_THEME_ID" val="3331697"/>
  <p:tag name="KSO_WM_SLIDE_THEME_NAME" val="黄色向日葵职场办公小清新主题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TEXT_TYPE" val="1"/>
  <p:tag name="KSO_WM_UNIT_LINE_FILL_TYPE" val="2"/>
  <p:tag name="KSO_WM_UNIT_USESOURCEFORMAT_APPLY" val="0"/>
</p:tagLst>
</file>

<file path=ppt/tags/tag1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44.10421880586347,&quot;left&quot;:44.15,&quot;top&quot;:80.19578119413657,&quot;width&quot;:85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TEXT_TYPE" val="1"/>
  <p:tag name="KSO_WM_UNIT_USESOURCEFORMAT_APPLY" val="0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  <p:tag name="resource_record_key" val="{&quot;65&quot;:[20235957],&quot;70&quot;:[3312140]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5,6,5,6,5,6]}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88.7915676069595,&quot;left&quot;:54.79998779296875,&quot;top&quot;:134.34448852539063,&quot;width&quot;:850.4250515771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5,6,5,6,5,6]}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</p:tagLst>
</file>

<file path=ppt/tags/tag18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  <p:tag name="KSO_WM_UNIT_PRESET_TEXT" val="添加章节标题"/>
  <p:tag name="KSO_WM_UNIT_TEXT_TYPE" val="1"/>
</p:tagLst>
</file>

<file path=ppt/tags/tag18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7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</p:tagLst>
</file>

<file path=ppt/tags/tag18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7"/>
  <p:tag name="KSO_WM_SLIDE_ID" val="custom20235957_7"/>
  <p:tag name="KSO_WM_TEMPLATE_MASTER_TYPE" val="0"/>
  <p:tag name="KSO_WM_SLIDE_LAYOUT" val="a_e"/>
  <p:tag name="KSO_WM_SLIDE_LAYOUT_CNT" val="1_1"/>
  <p:tag name="KSO_WM_SLIDE_THEME_ID" val="3331697"/>
  <p:tag name="KSO_WM_SLIDE_THEME_NAME" val="黄色向日葵职场办公小清新主题"/>
</p:tagLst>
</file>

<file path=ppt/tags/tag1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4873_1*m_i*1_1"/>
  <p:tag name="KSO_WM_TEMPLATE_CATEGORY" val="diagram"/>
  <p:tag name="KSO_WM_TEMPLATE_INDEX" val="20234873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1"/>
  <p:tag name="KSO_WM_UNIT_LINE_FORE_SCHEMECOLOR_INDEX" val="5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88.xml><?xml version="1.0" encoding="utf-8"?>
<p:tagLst xmlns:p="http://schemas.openxmlformats.org/presentationml/2006/main">
  <p:tag name="KSO_WM_DIAGRAM_VIRTUALLY_FRAME" val="{&quot;height&quot;:422.72196850393703,&quot;left&quot;:6.1,&quot;top&quot;:117.28897637795276,&quot;width&quot;:947.8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4873_1*m_h_a*1_1_1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项标题"/>
  <p:tag name="KSO_WM_UNIT_LINE_FORE_SCHEMECOLOR_INDEX" val="-2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89.xml><?xml version="1.0" encoding="utf-8"?>
<p:tagLst xmlns:p="http://schemas.openxmlformats.org/presentationml/2006/main">
  <p:tag name="KSO_WM_DIAGRAM_VIRTUALLY_FRAME" val="{&quot;height&quot;:422.72196850393703,&quot;left&quot;:6.1,&quot;top&quot;:117.28897637795276,&quot;width&quot;:947.8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4873_1*m_h_a*1_2_1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项标题"/>
  <p:tag name="KSO_WM_UNIT_LINE_FORE_SCHEMECOLOR_INDEX" val="-2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DIAGRAM_VIRTUALLY_FRAME" val="{&quot;height&quot;:422.72196850393703,&quot;left&quot;:6.1,&quot;top&quot;:117.28897637795276,&quot;width&quot;:947.8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4873_1*m_h_a*1_3_1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项标题"/>
  <p:tag name="KSO_WM_UNIT_LINE_FORE_SCHEMECOLOR_INDEX" val="-2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34873_1*m_h_i*1_1_4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5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4873_1*m_h_i*1_1_1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FILL_TYPE" val="3"/>
  <p:tag name="KSO_WM_UNIT_LINE_FORE_SCHEMECOLOR_INDEX" val="-2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34873_1*m_h_i*1_1_5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4873_1*m_h_i*1_1_3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USE_COLOR_VALUE" val="{&quot;color_scheme&quot;:1,&quot;color_type&quot;:1,&quot;theme_color_indexes&quot;:[5,6,5,6,5,6]}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4873_1*m_h_i*1_1_2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2,&quot;rgb&quot;:&quot;#4a4a4a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34873_1*m_h_i*1_2_4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5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4873_1*m_h_i*1_2_3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USE_COLOR_VALUE" val="{&quot;color_scheme&quot;:1,&quot;color_type&quot;:1,&quot;theme_color_indexes&quot;:[5,6,5,6,5,6]}"/>
</p:tagLst>
</file>

<file path=ppt/tags/tag1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34873_1*m_h_i*1_2_1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FILL_TYPE" val="3"/>
  <p:tag name="KSO_WM_UNIT_LINE_FORE_SCHEMECOLOR_INDEX" val="-2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4873_1*m_h_i*1_2_2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2,&quot;rgb&quot;:&quot;#4a4a4a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34873_1*m_h_i*1_2_5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34873_1*m_h_i*1_3_4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5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4873_1*m_h_i*1_3_3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1"/>
  <p:tag name="KSO_WM_UNIT_LINE_FORE_SCHEMECOLOR_INDEX" val="-2"/>
  <p:tag name="KSO_WM_DIAGRAM_USE_COLOR_VALUE" val="{&quot;color_scheme&quot;:1,&quot;color_type&quot;:1,&quot;theme_color_indexes&quot;:[5,6,5,6,5,6]}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4873_1*m_h_i*1_3_2"/>
  <p:tag name="KSO_WM_TEMPLATE_CATEGORY" val="diagram"/>
  <p:tag name="KSO_WM_TEMPLATE_INDEX" val="20234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,&quot;colorType&quot;:2,&quot;rgb&quot;:&quot;#4a4a4a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2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4873_1*m_h_i*1_3_1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FILL_TYPE" val="3"/>
  <p:tag name="KSO_WM_UNIT_LINE_FORE_SCHEMECOLOR_INDEX" val="-2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34873_1*m_h_i*1_3_5"/>
  <p:tag name="KSO_WM_TEMPLATE_CATEGORY" val="diagram"/>
  <p:tag name="KSO_WM_TEMPLATE_INDEX" val="20234873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422.72196850393703,&quot;left&quot;:6.1,&quot;top&quot;:117.28897637795276,&quot;width&quot;:947.8}"/>
  <p:tag name="KSO_WM_DIAGRAM_COLOR_MATCH_VALUE" val="{&quot;shape&quot;:{&quot;fill&quot;:{&quot;type&quot;:0},&quot;glow&quot;:{&quot;colorType&quot;:0},&quot;line&quot;:{&quot;solidLine&quot;:{&quot;brightness&quot;:0.25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7"/>
  <p:tag name="resource_record_key" val="{&quot;65&quot;:[20235957],&quot;70&quot;:[3328090]}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8"/>
  <p:tag name="KSO_WM_UNIT_TEXT_FILL_TYPE" val="1"/>
  <p:tag name="KSO_WM_UNIT_USESOURCEFORMAT_APPLY" val="0"/>
</p:tagLst>
</file>

<file path=ppt/tags/tag2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79*7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7_1*l_h_d*1_1_1"/>
  <p:tag name="KSO_WM_TEMPLATE_CATEGORY" val="diagram"/>
  <p:tag name="KSO_WM_TEMPLATE_INDEX" val="2023314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506.8413385826772,&quot;left&quot;:33.92960629921261,&quot;top&quot;:-0.009921259842531071,&quot;width&quot;:878.1203937007874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04212769&quot;}*auto_gallery_ai_v2.0.9_ONLINE*1745929891364_0.105_fb4ec3625a0e-slide-12"/>
  <p:tag name="KSO_WM_UNIT_LINE_FILL_TYPE" val="2"/>
  <p:tag name="KSO_WM_UNIT_USESOURCEFORMAT_APPLY" val="0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3147_1*l_h_f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506.8413385826772,&quot;left&quot;:33.92960629921261,&quot;top&quot;:-0.009921259842531071,&quot;width&quot;:878.120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添加文本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1*l_h_a*1_1_1"/>
  <p:tag name="KSO_WM_TEMPLATE_CATEGORY" val="diagram"/>
  <p:tag name="KSO_WM_TEMPLATE_INDEX" val="2023314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506.8413385826772,&quot;left&quot;:33.92960629921261,&quot;top&quot;:-0.009921259842531071,&quot;width&quot;:878.12039370078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11.xml><?xml version="1.0" encoding="utf-8"?>
<p:tagLst xmlns:p="http://schemas.openxmlformats.org/presentationml/2006/main">
  <p:tag name="KSO_WM_SLIDE_ID" val="custom20235847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5847"/>
  <p:tag name="KSO_WM_SLIDE_TYPE" val="text"/>
  <p:tag name="KSO_WM_SLIDE_SUBTYPE" val="pureTxt"/>
  <p:tag name="KSO_WM_SLIDE_SIZE" val="850*457"/>
  <p:tag name="KSO_WM_SLIDE_POSITION" val="54*28"/>
  <p:tag name="KSO_WM_SLIDE_LAYOUT" val="a_f"/>
  <p:tag name="KSO_WM_SLIDE_LAYOUT_CNT" val="1_1"/>
  <p:tag name="KSO_WM_SPECIAL_SOURCE" val="bdnull"/>
  <p:tag name="KSO_WM_DIAGRAM_GROUP_CODE" val="l1-1"/>
  <p:tag name="KSO_WM_SLIDE_DIAGTYPE" val="l"/>
  <p:tag name="KSO_WM_SLIDE_LAYOUT_NAME" val="标题和内容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35847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UNIT_VALUE" val="529*93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584683066&quot;}*auto_gallery_ai_v2.0.9_ONLINE*1745929891364_0.105_fb4ec3625a0e-slide-14"/>
  <p:tag name="KSO_WM_UNIT_LINE_FILL_TYPE" val="2"/>
  <p:tag name="KSO_WM_UNIT_USESOURCEFORMAT_APPLY" val="0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UNIT_VALUE" val="529*932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633234732&quot;}*auto_gallery_ai_v2.0.9_ONLINE*1745929891364_0.105_fb4ec3625a0e-slide-14"/>
  <p:tag name="KSO_WM_UNIT_LINE_FILL_TYPE" val="2"/>
  <p:tag name="KSO_WM_UNIT_USESOURCEFORMAT_APPLY" val="0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1219964031&quot;}*auto_gallery_ai_v2.0.9_ONLINE*1745929891364_0.105_fb4ec3625a0e-slide-14"/>
  <p:tag name="KSO_WM_UNIT_LINE_FILL_TYPE" val="2"/>
  <p:tag name="KSO_WM_UNIT_USESOURCEFORMAT_APPLY" val="0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1.7,&quot;top&quot;:111.19306610347716,&quot;width&quot;:853.5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35847"/>
</p:tagLst>
</file>

<file path=ppt/tags/tag2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  <p:tag name="KSO_WM_UNIT_PRESET_TEXT" val="添加章节标题"/>
  <p:tag name="KSO_WM_UNIT_TEXT_TYPE" val="1"/>
</p:tagLst>
</file>

<file path=ppt/tags/tag22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7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</p:tagLst>
</file>

<file path=ppt/tags/tag22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7"/>
  <p:tag name="KSO_WM_SLIDE_ID" val="custom20235957_7"/>
  <p:tag name="KSO_WM_TEMPLATE_MASTER_TYPE" val="0"/>
  <p:tag name="KSO_WM_SLIDE_LAYOUT" val="a_e"/>
  <p:tag name="KSO_WM_SLIDE_LAYOUT_CNT" val="1_1"/>
  <p:tag name="KSO_WM_SLIDE_THEME_ID" val="3331697"/>
  <p:tag name="KSO_WM_SLIDE_THEME_NAME" val="黄色向日葵职场办公小清新主题"/>
</p:tagLst>
</file>

<file path=ppt/tags/tag2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132.15000000000003,&quot;left&quot;:54.8,&quot;top&quot;:374.4750393700787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35847"/>
  <p:tag name="resource_record_key" val="{&quot;13&quot;:[20362276],&quot;65&quot;:[20235957]}"/>
</p:tagLst>
</file>

<file path=ppt/tags/tag23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7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7"/>
  <p:tag name="KSO_WM_TEMPLATE_CATEGORY" val="custom"/>
  <p:tag name="KSO_WM_UNIT_ISCONTENTSTITLE" val="0"/>
</p:tagLst>
</file>

<file path=ppt/tags/tag232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7"/>
  <p:tag name="KSO_WM_TEMPLATE_CATEGORY" val="custom"/>
  <p:tag name="KSO_WM_SLIDE_INDEX" val="9"/>
  <p:tag name="KSO_WM_SLIDE_ID" val="custom20235957_9"/>
  <p:tag name="KSO_WM_TEMPLATE_MASTER_TYPE" val="0"/>
  <p:tag name="KSO_WM_SLIDE_LAYOUT" val="a_b"/>
  <p:tag name="KSO_WM_SLIDE_LAYOUT_CNT" val="1_1"/>
  <p:tag name="KSO_WM_SLIDE_THEME_ID" val="3331697"/>
  <p:tag name="KSO_WM_SLIDE_THEME_NAME" val="黄色向日葵职场办公小清新主题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35847"/>
</p:tagLst>
</file>

<file path=ppt/tags/tag234.xml><?xml version="1.0" encoding="utf-8"?>
<p:tagLst xmlns:p="http://schemas.openxmlformats.org/presentationml/2006/main">
  <p:tag name="resource_record_key" val="{&quot;13&quot;:[20362276],&quot;65&quot;:[20235957],&quot;70&quot;:[3312140,3328090]}"/>
</p:tagLst>
</file>

<file path=ppt/tags/tag2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3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1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5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56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57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80"/>
</p:tagLst>
</file>

<file path=ppt/tags/tag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8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3"/>
</p:tagLst>
</file>

<file path=ppt/tags/tag8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9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5957"/>
</p:tagLst>
</file>

<file path=ppt/theme/theme1.xml><?xml version="1.0" encoding="utf-8"?>
<a:theme xmlns:a="http://schemas.openxmlformats.org/drawingml/2006/main" name="Office 主题​​">
  <a:themeElements>
    <a:clrScheme name="自定义 315">
      <a:dk1>
        <a:srgbClr val="333333"/>
      </a:dk1>
      <a:lt1>
        <a:sysClr val="window" lastClr="FFFFFF"/>
      </a:lt1>
      <a:dk2>
        <a:srgbClr val="000000"/>
      </a:dk2>
      <a:lt2>
        <a:srgbClr val="FDF8ED"/>
      </a:lt2>
      <a:accent1>
        <a:srgbClr val="EA942E"/>
      </a:accent1>
      <a:accent2>
        <a:srgbClr val="EAB059"/>
      </a:accent2>
      <a:accent3>
        <a:srgbClr val="DE7546"/>
      </a:accent3>
      <a:accent4>
        <a:srgbClr val="BBE543"/>
      </a:accent4>
      <a:accent5>
        <a:srgbClr val="9DD556"/>
      </a:accent5>
      <a:accent6>
        <a:srgbClr val="5CAA31"/>
      </a:accent6>
      <a:hlink>
        <a:srgbClr val="0026E5"/>
      </a:hlink>
      <a:folHlink>
        <a:srgbClr val="7E1FAD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1492</Words>
  <Application>WPS 演示</Application>
  <PresentationFormat>宽屏</PresentationFormat>
  <Paragraphs>157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江城圆体 400W</vt:lpstr>
      <vt:lpstr>华文楷体</vt:lpstr>
      <vt:lpstr>汉仪粗圆简</vt:lpstr>
      <vt:lpstr>MiSans Normal</vt:lpstr>
      <vt:lpstr>微软雅黑</vt:lpstr>
      <vt:lpstr>Arial Unicode MS</vt:lpstr>
      <vt:lpstr>Calibri</vt:lpstr>
      <vt:lpstr>Office 主题​​</vt:lpstr>
      <vt:lpstr>青年教师 成长经验分享</vt:lpstr>
      <vt:lpstr>目录</vt:lpstr>
      <vt:lpstr>从被动到主动： 打破舒适区，寻找成长突破口</vt:lpstr>
      <vt:lpstr>PowerPoint 演示文稿</vt:lpstr>
      <vt:lpstr>PowerPoint 演示文稿</vt:lpstr>
      <vt:lpstr>从量变到质变： 持续积累，打造个人教学体系</vt:lpstr>
      <vt:lpstr>系统性记录</vt:lpstr>
      <vt:lpstr>举例：一次评优课的“资本积累”</vt:lpstr>
      <vt:lpstr>PowerPoint 演示文稿</vt:lpstr>
      <vt:lpstr>读书赋能：针对性主题阅读</vt:lpstr>
      <vt:lpstr>从迷茫到清晰： 锚定目标，规划职业发展路径</vt:lpstr>
      <vt:lpstr>PowerPoint 演示文稿</vt:lpstr>
      <vt:lpstr>目标性：五级梯队的跃迁策略</vt:lpstr>
      <vt:lpstr>综合性：三维角色平衡术（班主任+学科教学+行政）</vt:lpstr>
      <vt:lpstr>向上性：保持专业生命力</vt:lpstr>
      <vt:lpstr>结语： 成长是“破茧成蝶”的长期主义 </vt:lpstr>
      <vt:lpstr>成长关键公式</vt:lpstr>
      <vt:lpstr>感谢聆听！</vt:lpstr>
      <vt:lpstr>团队共创活动：小组共创一份教师成长能量清单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Voyage</cp:lastModifiedBy>
  <cp:revision>171</cp:revision>
  <dcterms:created xsi:type="dcterms:W3CDTF">2019-06-19T02:08:00Z</dcterms:created>
  <dcterms:modified xsi:type="dcterms:W3CDTF">2025-05-06T06:40:11Z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40B44FBD0E0B4E589CC2124F0E1F137C_11</vt:lpwstr>
  </property>
</Properties>
</file>