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76" r:id="rId7"/>
    <p:sldId id="261" r:id="rId8"/>
    <p:sldId id="262" r:id="rId9"/>
    <p:sldId id="266" r:id="rId10"/>
    <p:sldId id="267" r:id="rId11"/>
    <p:sldId id="271" r:id="rId12"/>
    <p:sldId id="268" r:id="rId13"/>
    <p:sldId id="277" r:id="rId14"/>
    <p:sldId id="269" r:id="rId15"/>
    <p:sldId id="274" r:id="rId16"/>
    <p:sldId id="275" r:id="rId17"/>
    <p:sldId id="270" r:id="rId18"/>
    <p:sldId id="272" r:id="rId19"/>
    <p:sldId id="27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11.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1"/>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2"/>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3"/>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4"/>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0" y="249646"/>
            <a:ext cx="12192000" cy="6608354"/>
            <a:chOff x="0" y="0"/>
            <a:chExt cx="12192000" cy="6608354"/>
          </a:xfrm>
        </p:grpSpPr>
        <p:sp>
          <p:nvSpPr>
            <p:cNvPr id="8" name="形状5"/>
            <p:cNvSpPr txBox="1"/>
            <p:nvPr/>
          </p:nvSpPr>
          <p:spPr>
            <a:xfrm>
              <a:off x="0" y="2747554"/>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形状6"/>
            <p:cNvSpPr txBox="1"/>
            <p:nvPr/>
          </p:nvSpPr>
          <p:spPr>
            <a:xfrm>
              <a:off x="106680" y="0"/>
              <a:ext cx="11971020" cy="6417945"/>
            </a:xfrm>
            <a:prstGeom prst="roundRect">
              <a:avLst/>
            </a:prstGeom>
            <a:blipFill>
              <a:blip r:embed="rId2"/>
              <a:stretch>
                <a:fillRect/>
              </a:stretch>
            </a:blipFill>
            <a:ln w="9525">
              <a:solidFill>
                <a:srgbClr val="FFFFFF">
                  <a:alpha val="0"/>
                </a:srgbClr>
              </a:solidFill>
            </a:ln>
          </p:spPr>
          <p:txBody>
            <a:bodyPr anchor="ctr"/>
            <a:lstStyle/>
            <a:p>
              <a:pPr marL="0" algn="ctr"/>
            </a:p>
          </p:txBody>
        </p:sp>
        <p:sp>
          <p:nvSpPr>
            <p:cNvPr id="10" name="形状7"/>
            <p:cNvSpPr txBox="1"/>
            <p:nvPr/>
          </p:nvSpPr>
          <p:spPr>
            <a:xfrm>
              <a:off x="384175" y="126592"/>
              <a:ext cx="11423650" cy="6096000"/>
            </a:xfrm>
            <a:prstGeom prst="roundRect">
              <a:avLst/>
            </a:prstGeom>
            <a:solidFill>
              <a:srgbClr val="FFFFFF">
                <a:alpha val="0"/>
              </a:srgbClr>
            </a:solidFill>
            <a:ln w="12700">
              <a:solidFill>
                <a:srgbClr val="A6A6A6">
                  <a:alpha val="100000"/>
                </a:srgbClr>
              </a:solidFill>
              <a:prstDash val="sysDash"/>
              <a:headEnd type="none" w="med" len="med"/>
              <a:tailEnd type="none" w="med" len="med"/>
            </a:ln>
          </p:spPr>
          <p:txBody>
            <a:bodyPr anchor="ctr"/>
            <a:lstStyle/>
            <a:p>
              <a:pPr marL="0" algn="ctr"/>
            </a:p>
          </p:txBody>
        </p:sp>
      </p:grpSp>
      <p:sp>
        <p:nvSpPr>
          <p:cNvPr id="11" name="文本1"/>
          <p:cNvSpPr txBox="1"/>
          <p:nvPr/>
        </p:nvSpPr>
        <p:spPr>
          <a:xfrm>
            <a:off x="3481705" y="1788795"/>
            <a:ext cx="5505450" cy="746125"/>
          </a:xfrm>
          <a:prstGeom prst="rect">
            <a:avLst/>
          </a:prstGeom>
          <a:noFill/>
        </p:spPr>
        <p:txBody>
          <a:bodyPr anchor="t"/>
          <a:lstStyle/>
          <a:p>
            <a:pPr marL="0" algn="ctr">
              <a:lnSpc>
                <a:spcPts val="3600"/>
              </a:lnSpc>
            </a:pPr>
            <a:r>
              <a:rPr lang="zh-CN" altLang="en-US" sz="2000" b="0" i="0" dirty="0">
                <a:solidFill>
                  <a:srgbClr val="000000">
                    <a:alpha val="100000"/>
                  </a:srgbClr>
                </a:solidFill>
                <a:latin typeface="黑体" panose="02010609060101010101" charset="-122"/>
                <a:ea typeface="黑体" panose="02010609060101010101" charset="-122"/>
              </a:rPr>
              <a:t>苏教版第二十二章</a:t>
            </a:r>
            <a:r>
              <a:rPr lang="zh-CN" altLang="en-US" sz="2000" b="0" i="0" dirty="0">
                <a:solidFill>
                  <a:srgbClr val="000000">
                    <a:alpha val="100000"/>
                  </a:srgbClr>
                </a:solidFill>
                <a:latin typeface="Verdana" panose="020B0604030504040204"/>
                <a:ea typeface="Verdana" panose="020B0604030504040204"/>
              </a:rPr>
              <a:t>  </a:t>
            </a:r>
            <a:r>
              <a:rPr lang="zh-CN" altLang="en-US" sz="2000" b="0" i="0" dirty="0">
                <a:solidFill>
                  <a:srgbClr val="000000">
                    <a:alpha val="100000"/>
                  </a:srgbClr>
                </a:solidFill>
                <a:latin typeface="黑体" panose="02010609060101010101" charset="-122"/>
                <a:ea typeface="黑体" panose="02010609060101010101" charset="-122"/>
              </a:rPr>
              <a:t>生物的遗传和变异</a:t>
            </a:r>
            <a:endParaRPr lang="zh-CN" altLang="en-US" sz="2000" b="0" i="0" dirty="0">
              <a:solidFill>
                <a:srgbClr val="000000">
                  <a:alpha val="100000"/>
                </a:srgbClr>
              </a:solidFill>
              <a:latin typeface="黑体" panose="02010609060101010101" charset="-122"/>
              <a:ea typeface="黑体" panose="02010609060101010101" charset="-122"/>
            </a:endParaRPr>
          </a:p>
        </p:txBody>
      </p:sp>
      <p:grpSp>
        <p:nvGrpSpPr>
          <p:cNvPr id="12" name="组合3"/>
          <p:cNvGrpSpPr/>
          <p:nvPr/>
        </p:nvGrpSpPr>
        <p:grpSpPr>
          <a:xfrm>
            <a:off x="1844040" y="2642870"/>
            <a:ext cx="8399780" cy="1017042"/>
            <a:chOff x="0" y="0"/>
            <a:chExt cx="8399780" cy="1017042"/>
          </a:xfrm>
        </p:grpSpPr>
        <p:sp>
          <p:nvSpPr>
            <p:cNvPr id="13" name="形状8"/>
            <p:cNvSpPr txBox="1"/>
            <p:nvPr/>
          </p:nvSpPr>
          <p:spPr>
            <a:xfrm>
              <a:off x="3810" y="49530"/>
              <a:ext cx="8395970" cy="922020"/>
            </a:xfrm>
            <a:prstGeom prst="rect">
              <a:avLst/>
            </a:prstGeom>
            <a:solidFill>
              <a:srgbClr val="60BFDB">
                <a:alpha val="100000"/>
              </a:srgbClr>
            </a:solidFill>
            <a:ln w="9525">
              <a:solidFill>
                <a:srgbClr val="FFFFFF">
                  <a:alpha val="0"/>
                </a:srgbClr>
              </a:solidFill>
            </a:ln>
          </p:spPr>
          <p:txBody>
            <a:bodyPr anchor="ctr"/>
            <a:lstStyle/>
            <a:p>
              <a:pPr marL="0" algn="ctr"/>
            </a:p>
          </p:txBody>
        </p:sp>
        <p:sp>
          <p:nvSpPr>
            <p:cNvPr id="14" name="文本2"/>
            <p:cNvSpPr txBox="1"/>
            <p:nvPr/>
          </p:nvSpPr>
          <p:spPr>
            <a:xfrm>
              <a:off x="0" y="0"/>
              <a:ext cx="8395970" cy="1017042"/>
            </a:xfrm>
            <a:prstGeom prst="rect">
              <a:avLst/>
            </a:prstGeom>
            <a:noFill/>
          </p:spPr>
          <p:txBody>
            <a:bodyPr anchor="t"/>
            <a:lstStyle/>
            <a:p>
              <a:pPr marL="0" algn="ctr">
                <a:lnSpc>
                  <a:spcPts val="6500"/>
                </a:lnSpc>
              </a:pPr>
              <a:r>
                <a:rPr lang="zh-CN" altLang="en-US" sz="5400" b="1" i="0" dirty="0">
                  <a:solidFill>
                    <a:srgbClr val="000000">
                      <a:alpha val="100000"/>
                    </a:srgbClr>
                  </a:solidFill>
                  <a:latin typeface="宋体" panose="02010600030101010101" pitchFamily="2" charset="-122"/>
                  <a:ea typeface="宋体" panose="02010600030101010101" pitchFamily="2" charset="-122"/>
                </a:rPr>
                <a:t>人的性状和遗传</a:t>
              </a:r>
              <a:endParaRPr lang="zh-CN" altLang="en-US" sz="5400" b="1" i="0" dirty="0">
                <a:solidFill>
                  <a:srgbClr val="000000">
                    <a:alpha val="100000"/>
                  </a:srgbClr>
                </a:solidFill>
                <a:latin typeface="宋体" panose="02010600030101010101" pitchFamily="2" charset="-122"/>
                <a:ea typeface="宋体" panose="02010600030101010101" pitchFamily="2"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635" y="0"/>
            <a:ext cx="12192000" cy="6858000"/>
            <a:chOff x="0" y="0"/>
            <a:chExt cx="12192000" cy="6858000"/>
          </a:xfrm>
        </p:grpSpPr>
        <p:sp>
          <p:nvSpPr>
            <p:cNvPr id="3" name="形状6"/>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7"/>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8"/>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9"/>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sp>
        <p:nvSpPr>
          <p:cNvPr id="10" name="文本1"/>
          <p:cNvSpPr txBox="1"/>
          <p:nvPr/>
        </p:nvSpPr>
        <p:spPr>
          <a:xfrm>
            <a:off x="1019042" y="913314"/>
            <a:ext cx="10154917" cy="1383562"/>
          </a:xfrm>
          <a:prstGeom prst="rect">
            <a:avLst/>
          </a:prstGeom>
          <a:noFill/>
        </p:spPr>
        <p:txBody>
          <a:bodyPr anchor="t"/>
          <a:lstStyle/>
          <a:p>
            <a:pPr marL="0" algn="l">
              <a:lnSpc>
                <a:spcPts val="4600"/>
              </a:lnSpc>
            </a:pPr>
            <a:r>
              <a:rPr lang="zh-CN" altLang="en-US" sz="3000" b="1" i="0" dirty="0">
                <a:solidFill>
                  <a:srgbClr val="000000">
                    <a:alpha val="100000"/>
                  </a:srgbClr>
                </a:solidFill>
                <a:latin typeface="楷体" panose="02010609060101010101" charset="-122"/>
                <a:ea typeface="楷体" panose="02010609060101010101" charset="-122"/>
              </a:rPr>
              <a:t>    </a:t>
            </a:r>
            <a:r>
              <a:rPr lang="zh-CN" altLang="en-US" sz="3200" b="1" i="0" dirty="0">
                <a:solidFill>
                  <a:srgbClr val="000000">
                    <a:alpha val="100000"/>
                  </a:srgbClr>
                </a:solidFill>
                <a:latin typeface="楷体" panose="02010609060101010101" charset="-122"/>
                <a:ea typeface="楷体" panose="02010609060101010101" charset="-122"/>
              </a:rPr>
              <a:t>现在你能尝试分析为什么人群中显性性状的个体数要多于隐性性状的个体数了吗？</a:t>
            </a:r>
            <a:endParaRPr lang="zh-CN" altLang="en-US" sz="3200" b="1" i="0" dirty="0">
              <a:solidFill>
                <a:srgbClr val="000000">
                  <a:alpha val="100000"/>
                </a:srgbClr>
              </a:solidFill>
              <a:latin typeface="楷体" panose="02010609060101010101" charset="-122"/>
              <a:ea typeface="楷体" panose="02010609060101010101" charset="-122"/>
            </a:endParaRPr>
          </a:p>
        </p:txBody>
      </p:sp>
      <p:sp>
        <p:nvSpPr>
          <p:cNvPr id="12" name="文本3"/>
          <p:cNvSpPr txBox="1"/>
          <p:nvPr/>
        </p:nvSpPr>
        <p:spPr>
          <a:xfrm>
            <a:off x="2044910" y="2439953"/>
            <a:ext cx="2403291" cy="625062"/>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DD</a:t>
            </a:r>
            <a:endParaRPr lang="zh-CN" altLang="en-US" sz="3000" b="0" i="0" dirty="0">
              <a:solidFill>
                <a:srgbClr val="000000">
                  <a:alpha val="100000"/>
                </a:srgbClr>
              </a:solidFill>
              <a:latin typeface="楷体" panose="02010609060101010101" charset="-122"/>
              <a:ea typeface="楷体" panose="02010609060101010101" charset="-122"/>
            </a:endParaRPr>
          </a:p>
        </p:txBody>
      </p:sp>
      <p:sp>
        <p:nvSpPr>
          <p:cNvPr id="15" name="文本6"/>
          <p:cNvSpPr txBox="1"/>
          <p:nvPr/>
        </p:nvSpPr>
        <p:spPr>
          <a:xfrm>
            <a:off x="3326765" y="2439670"/>
            <a:ext cx="6593205" cy="624840"/>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Dd</a:t>
            </a:r>
            <a:r>
              <a:rPr lang="en-US" altLang="zh-CN" sz="3000" b="0" i="0" dirty="0">
                <a:solidFill>
                  <a:srgbClr val="000000">
                    <a:alpha val="100000"/>
                  </a:srgbClr>
                </a:solidFill>
                <a:latin typeface="楷体" panose="02010609060101010101" charset="-122"/>
                <a:ea typeface="楷体" panose="02010609060101010101" charset="-122"/>
              </a:rPr>
              <a:t>   </a:t>
            </a:r>
            <a:r>
              <a:rPr lang="zh-CN" altLang="en-US" sz="3000" b="0" i="0" dirty="0">
                <a:solidFill>
                  <a:srgbClr val="000000">
                    <a:alpha val="100000"/>
                  </a:srgbClr>
                </a:solidFill>
                <a:latin typeface="楷体" panose="02010609060101010101" charset="-122"/>
                <a:ea typeface="楷体" panose="02010609060101010101" charset="-122"/>
              </a:rPr>
              <a:t>显性性状</a:t>
            </a:r>
            <a:endParaRPr lang="zh-CN" altLang="en-US" sz="3000" b="0" i="0" dirty="0">
              <a:solidFill>
                <a:srgbClr val="000000">
                  <a:alpha val="100000"/>
                </a:srgbClr>
              </a:solidFill>
              <a:latin typeface="楷体" panose="02010609060101010101" charset="-122"/>
              <a:ea typeface="楷体" panose="02010609060101010101" charset="-122"/>
            </a:endParaRPr>
          </a:p>
        </p:txBody>
      </p:sp>
      <p:sp>
        <p:nvSpPr>
          <p:cNvPr id="22" name="文本9"/>
          <p:cNvSpPr txBox="1"/>
          <p:nvPr/>
        </p:nvSpPr>
        <p:spPr>
          <a:xfrm>
            <a:off x="2340610" y="3429000"/>
            <a:ext cx="4589780" cy="624840"/>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dd</a:t>
            </a:r>
            <a:r>
              <a:rPr lang="en-US" altLang="zh-CN" sz="3000" b="0" i="0" dirty="0">
                <a:solidFill>
                  <a:srgbClr val="000000">
                    <a:alpha val="100000"/>
                  </a:srgbClr>
                </a:solidFill>
                <a:latin typeface="楷体" panose="02010609060101010101" charset="-122"/>
                <a:ea typeface="楷体" panose="02010609060101010101" charset="-122"/>
              </a:rPr>
              <a:t>    </a:t>
            </a:r>
            <a:r>
              <a:rPr lang="zh-CN" altLang="en-US" sz="3000" b="0" i="0" dirty="0">
                <a:solidFill>
                  <a:srgbClr val="000000">
                    <a:alpha val="100000"/>
                  </a:srgbClr>
                </a:solidFill>
                <a:latin typeface="楷体" panose="02010609060101010101" charset="-122"/>
                <a:ea typeface="楷体" panose="02010609060101010101" charset="-122"/>
              </a:rPr>
              <a:t>隐性性状</a:t>
            </a:r>
            <a:r>
              <a:rPr lang="en-US" altLang="zh-CN" sz="3000" b="0" i="0" dirty="0">
                <a:solidFill>
                  <a:srgbClr val="000000">
                    <a:alpha val="100000"/>
                  </a:srgbClr>
                </a:solidFill>
                <a:latin typeface="楷体" panose="02010609060101010101" charset="-122"/>
                <a:ea typeface="楷体" panose="02010609060101010101" charset="-122"/>
              </a:rPr>
              <a:t> </a:t>
            </a:r>
            <a:endParaRPr lang="en-US" altLang="zh-CN" sz="3000" b="0" i="0" dirty="0">
              <a:solidFill>
                <a:srgbClr val="000000">
                  <a:alpha val="100000"/>
                </a:srgbClr>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vertical)">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vertical)">
                                      <p:cBhvr>
                                        <p:cTn id="12" dur="3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vertical)">
                                      <p:cBhvr>
                                        <p:cTn id="17"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4"/>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5"/>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6"/>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7"/>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8"/>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7"/>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任务二：再研概念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0" name="文本1"/>
          <p:cNvSpPr txBox="1"/>
          <p:nvPr/>
        </p:nvSpPr>
        <p:spPr>
          <a:xfrm>
            <a:off x="5107940" y="342265"/>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学生活动3：构建概念体系</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sp>
        <p:nvSpPr>
          <p:cNvPr id="11" name="文本2"/>
          <p:cNvSpPr txBox="1"/>
          <p:nvPr/>
        </p:nvSpPr>
        <p:spPr>
          <a:xfrm>
            <a:off x="709930" y="1030605"/>
            <a:ext cx="6286500" cy="650875"/>
          </a:xfrm>
          <a:prstGeom prst="rect">
            <a:avLst/>
          </a:prstGeom>
          <a:noFill/>
        </p:spPr>
        <p:txBody>
          <a:bodyPr anchor="t"/>
          <a:lstStyle/>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三、概念构建</a:t>
            </a:r>
            <a:endParaRPr lang="zh-CN" altLang="en-US" sz="2400" b="1" i="0" dirty="0">
              <a:solidFill>
                <a:srgbClr val="000000">
                  <a:alpha val="100000"/>
                </a:srgbClr>
              </a:solidFill>
              <a:latin typeface="楷体" panose="02010609060101010101" charset="-122"/>
              <a:ea typeface="楷体" panose="02010609060101010101" charset="-122"/>
            </a:endParaRPr>
          </a:p>
        </p:txBody>
      </p:sp>
      <p:sp>
        <p:nvSpPr>
          <p:cNvPr id="12" name="形状1"/>
          <p:cNvSpPr txBox="1"/>
          <p:nvPr/>
        </p:nvSpPr>
        <p:spPr>
          <a:xfrm>
            <a:off x="1605915" y="1821815"/>
            <a:ext cx="2532380" cy="2506980"/>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sp>
        <p:nvSpPr>
          <p:cNvPr id="13" name="形状2"/>
          <p:cNvSpPr txBox="1"/>
          <p:nvPr/>
        </p:nvSpPr>
        <p:spPr>
          <a:xfrm>
            <a:off x="8794115" y="1821815"/>
            <a:ext cx="2539365" cy="2506980"/>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sp>
        <p:nvSpPr>
          <p:cNvPr id="14" name="文本3"/>
          <p:cNvSpPr txBox="1"/>
          <p:nvPr/>
        </p:nvSpPr>
        <p:spPr>
          <a:xfrm>
            <a:off x="491490" y="1743075"/>
            <a:ext cx="1450975" cy="984885"/>
          </a:xfrm>
          <a:prstGeom prst="rect">
            <a:avLst/>
          </a:prstGeom>
          <a:noFill/>
        </p:spPr>
        <p:txBody>
          <a:bodyPr anchor="t"/>
          <a:lstStyle/>
          <a:p>
            <a:pPr marL="0" algn="l">
              <a:lnSpc>
                <a:spcPts val="5000"/>
              </a:lnSpc>
            </a:pPr>
            <a:r>
              <a:rPr lang="zh-CN" altLang="en-US" sz="2800" b="1" i="0" dirty="0">
                <a:solidFill>
                  <a:srgbClr val="000000">
                    <a:alpha val="100000"/>
                  </a:srgbClr>
                </a:solidFill>
                <a:latin typeface="楷体" panose="02010609060101010101" charset="-122"/>
                <a:ea typeface="楷体" panose="02010609060101010101" charset="-122"/>
              </a:rPr>
              <a:t>有耳垂</a:t>
            </a:r>
            <a:endParaRPr lang="zh-CN" altLang="en-US" sz="2800" b="1" i="0" dirty="0">
              <a:solidFill>
                <a:srgbClr val="000000">
                  <a:alpha val="100000"/>
                </a:srgbClr>
              </a:solidFill>
              <a:latin typeface="楷体" panose="02010609060101010101" charset="-122"/>
              <a:ea typeface="楷体" panose="02010609060101010101" charset="-122"/>
            </a:endParaRPr>
          </a:p>
        </p:txBody>
      </p:sp>
      <p:sp>
        <p:nvSpPr>
          <p:cNvPr id="15" name="文本4"/>
          <p:cNvSpPr txBox="1"/>
          <p:nvPr/>
        </p:nvSpPr>
        <p:spPr>
          <a:xfrm>
            <a:off x="7496804" y="1681734"/>
            <a:ext cx="1450975" cy="984885"/>
          </a:xfrm>
          <a:prstGeom prst="rect">
            <a:avLst/>
          </a:prstGeom>
          <a:noFill/>
        </p:spPr>
        <p:txBody>
          <a:bodyPr anchor="t"/>
          <a:lstStyle/>
          <a:p>
            <a:pPr marL="0" algn="l">
              <a:lnSpc>
                <a:spcPts val="5000"/>
              </a:lnSpc>
            </a:pPr>
            <a:r>
              <a:rPr lang="zh-CN" altLang="en-US" sz="2800" b="1" i="0" dirty="0">
                <a:solidFill>
                  <a:srgbClr val="000000">
                    <a:alpha val="100000"/>
                  </a:srgbClr>
                </a:solidFill>
                <a:latin typeface="楷体" panose="02010609060101010101" charset="-122"/>
                <a:ea typeface="楷体" panose="02010609060101010101" charset="-122"/>
              </a:rPr>
              <a:t>无耳垂</a:t>
            </a:r>
            <a:endParaRPr lang="zh-CN" altLang="en-US" sz="2800" b="1" i="0" dirty="0">
              <a:solidFill>
                <a:srgbClr val="000000">
                  <a:alpha val="100000"/>
                </a:srgbClr>
              </a:solidFill>
              <a:latin typeface="楷体" panose="02010609060101010101" charset="-122"/>
              <a:ea typeface="楷体" panose="02010609060101010101" charset="-122"/>
            </a:endParaRPr>
          </a:p>
        </p:txBody>
      </p:sp>
      <p:sp>
        <p:nvSpPr>
          <p:cNvPr id="16" name="形状3"/>
          <p:cNvSpPr txBox="1"/>
          <p:nvPr/>
        </p:nvSpPr>
        <p:spPr>
          <a:xfrm>
            <a:off x="4522470" y="1821815"/>
            <a:ext cx="2539365" cy="2506980"/>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grpSp>
        <p:nvGrpSpPr>
          <p:cNvPr id="17" name="组合3"/>
          <p:cNvGrpSpPr/>
          <p:nvPr/>
        </p:nvGrpSpPr>
        <p:grpSpPr>
          <a:xfrm>
            <a:off x="2181225" y="1930400"/>
            <a:ext cx="1529080" cy="2206625"/>
            <a:chOff x="0" y="0"/>
            <a:chExt cx="1529080" cy="2206625"/>
          </a:xfrm>
        </p:grpSpPr>
        <p:sp>
          <p:nvSpPr>
            <p:cNvPr id="18" name="文本8"/>
            <p:cNvSpPr txBox="1"/>
            <p:nvPr/>
          </p:nvSpPr>
          <p:spPr>
            <a:xfrm>
              <a:off x="0" y="896620"/>
              <a:ext cx="518160"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19" name="文本9"/>
            <p:cNvSpPr txBox="1"/>
            <p:nvPr/>
          </p:nvSpPr>
          <p:spPr>
            <a:xfrm>
              <a:off x="1010920" y="896620"/>
              <a:ext cx="518160"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pic>
          <p:nvPicPr>
            <p:cNvPr id="20" name="图片1"/>
            <p:cNvPicPr>
              <a:picLocks noChangeAspect="1"/>
            </p:cNvPicPr>
            <p:nvPr/>
          </p:nvPicPr>
          <p:blipFill>
            <a:blip r:embed="rId2"/>
            <a:srcRect l="73529" t="6390" b="13157"/>
            <a:stretch>
              <a:fillRect/>
            </a:stretch>
          </p:blipFill>
          <p:spPr>
            <a:xfrm>
              <a:off x="268605" y="0"/>
              <a:ext cx="340360" cy="2200910"/>
            </a:xfrm>
            <a:prstGeom prst="rect">
              <a:avLst/>
            </a:prstGeom>
          </p:spPr>
        </p:pic>
        <p:pic>
          <p:nvPicPr>
            <p:cNvPr id="21" name="图片2"/>
            <p:cNvPicPr>
              <a:picLocks noChangeAspect="1"/>
            </p:cNvPicPr>
            <p:nvPr/>
          </p:nvPicPr>
          <p:blipFill>
            <a:blip r:embed="rId2"/>
            <a:srcRect l="73529" t="6390" b="13157"/>
            <a:stretch>
              <a:fillRect/>
            </a:stretch>
          </p:blipFill>
          <p:spPr>
            <a:xfrm>
              <a:off x="641350" y="5715"/>
              <a:ext cx="340360" cy="2200910"/>
            </a:xfrm>
            <a:prstGeom prst="rect">
              <a:avLst/>
            </a:prstGeom>
          </p:spPr>
        </p:pic>
      </p:grpSp>
      <p:grpSp>
        <p:nvGrpSpPr>
          <p:cNvPr id="22" name="组合4"/>
          <p:cNvGrpSpPr/>
          <p:nvPr/>
        </p:nvGrpSpPr>
        <p:grpSpPr>
          <a:xfrm>
            <a:off x="5109210" y="1969135"/>
            <a:ext cx="1508760" cy="2206625"/>
            <a:chOff x="0" y="0"/>
            <a:chExt cx="1508760" cy="2206625"/>
          </a:xfrm>
        </p:grpSpPr>
        <p:sp>
          <p:nvSpPr>
            <p:cNvPr id="23" name="文本10"/>
            <p:cNvSpPr txBox="1"/>
            <p:nvPr/>
          </p:nvSpPr>
          <p:spPr>
            <a:xfrm>
              <a:off x="0" y="871855"/>
              <a:ext cx="523875"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24" name="文本11"/>
            <p:cNvSpPr txBox="1"/>
            <p:nvPr/>
          </p:nvSpPr>
          <p:spPr>
            <a:xfrm>
              <a:off x="984885" y="871855"/>
              <a:ext cx="523875"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pic>
          <p:nvPicPr>
            <p:cNvPr id="25" name="图片3"/>
            <p:cNvPicPr>
              <a:picLocks noChangeAspect="1"/>
            </p:cNvPicPr>
            <p:nvPr/>
          </p:nvPicPr>
          <p:blipFill>
            <a:blip r:embed="rId2"/>
            <a:srcRect l="73529" t="6390" b="13157"/>
            <a:stretch>
              <a:fillRect/>
            </a:stretch>
          </p:blipFill>
          <p:spPr>
            <a:xfrm>
              <a:off x="284480" y="0"/>
              <a:ext cx="340360" cy="2200910"/>
            </a:xfrm>
            <a:prstGeom prst="rect">
              <a:avLst/>
            </a:prstGeom>
          </p:spPr>
        </p:pic>
        <p:pic>
          <p:nvPicPr>
            <p:cNvPr id="26" name="图片4"/>
            <p:cNvPicPr>
              <a:picLocks noChangeAspect="1"/>
            </p:cNvPicPr>
            <p:nvPr/>
          </p:nvPicPr>
          <p:blipFill>
            <a:blip r:embed="rId2"/>
            <a:srcRect l="73529" t="6390" b="13157"/>
            <a:stretch>
              <a:fillRect/>
            </a:stretch>
          </p:blipFill>
          <p:spPr>
            <a:xfrm>
              <a:off x="657225" y="5715"/>
              <a:ext cx="340360" cy="2200910"/>
            </a:xfrm>
            <a:prstGeom prst="rect">
              <a:avLst/>
            </a:prstGeom>
          </p:spPr>
        </p:pic>
      </p:grpSp>
      <p:grpSp>
        <p:nvGrpSpPr>
          <p:cNvPr id="27" name="组合5"/>
          <p:cNvGrpSpPr/>
          <p:nvPr/>
        </p:nvGrpSpPr>
        <p:grpSpPr>
          <a:xfrm>
            <a:off x="9398635" y="1945640"/>
            <a:ext cx="1489710" cy="2206625"/>
            <a:chOff x="0" y="0"/>
            <a:chExt cx="1489710" cy="2206625"/>
          </a:xfrm>
        </p:grpSpPr>
        <p:sp>
          <p:nvSpPr>
            <p:cNvPr id="28" name="文本12"/>
            <p:cNvSpPr txBox="1"/>
            <p:nvPr/>
          </p:nvSpPr>
          <p:spPr>
            <a:xfrm>
              <a:off x="0" y="855345"/>
              <a:ext cx="518160"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29" name="文本13"/>
            <p:cNvSpPr txBox="1"/>
            <p:nvPr/>
          </p:nvSpPr>
          <p:spPr>
            <a:xfrm>
              <a:off x="971550" y="855345"/>
              <a:ext cx="518160"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pic>
          <p:nvPicPr>
            <p:cNvPr id="30" name="图片5"/>
            <p:cNvPicPr>
              <a:picLocks noChangeAspect="1"/>
            </p:cNvPicPr>
            <p:nvPr/>
          </p:nvPicPr>
          <p:blipFill>
            <a:blip r:embed="rId2"/>
            <a:srcRect l="73529" t="6390" b="13157"/>
            <a:stretch>
              <a:fillRect/>
            </a:stretch>
          </p:blipFill>
          <p:spPr>
            <a:xfrm>
              <a:off x="289560" y="0"/>
              <a:ext cx="340360" cy="2200910"/>
            </a:xfrm>
            <a:prstGeom prst="rect">
              <a:avLst/>
            </a:prstGeom>
          </p:spPr>
        </p:pic>
        <p:pic>
          <p:nvPicPr>
            <p:cNvPr id="31" name="图片6"/>
            <p:cNvPicPr>
              <a:picLocks noChangeAspect="1"/>
            </p:cNvPicPr>
            <p:nvPr/>
          </p:nvPicPr>
          <p:blipFill>
            <a:blip r:embed="rId2"/>
            <a:srcRect l="73529" t="6390" b="13157"/>
            <a:stretch>
              <a:fillRect/>
            </a:stretch>
          </p:blipFill>
          <p:spPr>
            <a:xfrm>
              <a:off x="662305" y="5715"/>
              <a:ext cx="340360" cy="2200910"/>
            </a:xfrm>
            <a:prstGeom prst="rect">
              <a:avLst/>
            </a:prstGeom>
          </p:spPr>
        </p:pic>
      </p:grpSp>
      <p:sp>
        <p:nvSpPr>
          <p:cNvPr id="32" name="文本5"/>
          <p:cNvSpPr txBox="1"/>
          <p:nvPr/>
        </p:nvSpPr>
        <p:spPr>
          <a:xfrm>
            <a:off x="953770" y="4486910"/>
            <a:ext cx="10598785" cy="1266825"/>
          </a:xfrm>
          <a:prstGeom prst="rect">
            <a:avLst/>
          </a:prstGeom>
          <a:noFill/>
        </p:spPr>
        <p:txBody>
          <a:bodyPr anchor="t"/>
          <a:lstStyle/>
          <a:p>
            <a:pPr marL="0" algn="l">
              <a:lnSpc>
                <a:spcPts val="3800"/>
              </a:lnSpc>
            </a:pPr>
            <a:r>
              <a:rPr lang="zh-CN" altLang="en-US" sz="3200" b="0" i="0" dirty="0">
                <a:solidFill>
                  <a:srgbClr val="000000">
                    <a:alpha val="100000"/>
                  </a:srgbClr>
                </a:solidFill>
                <a:latin typeface="楷体" panose="02010609060101010101" charset="-122"/>
                <a:ea typeface="楷体" panose="02010609060101010101" charset="-122"/>
              </a:rPr>
              <a:t>他们各自产生的生殖细胞中染色体和基因组成是怎样的？</a:t>
            </a:r>
            <a:endParaRPr lang="zh-CN" altLang="en-US" sz="3200" b="0" i="0" dirty="0">
              <a:solidFill>
                <a:srgbClr val="000000">
                  <a:alpha val="100000"/>
                </a:srgbClr>
              </a:solidFill>
              <a:latin typeface="楷体" panose="02010609060101010101" charset="-122"/>
              <a:ea typeface="楷体" panose="02010609060101010101" charset="-122"/>
            </a:endParaRPr>
          </a:p>
          <a:p>
            <a:pPr marL="0" algn="l">
              <a:lnSpc>
                <a:spcPts val="3800"/>
              </a:lnSpc>
            </a:pPr>
            <a:r>
              <a:rPr lang="zh-CN" altLang="en-US" sz="3200" b="0" i="0" dirty="0">
                <a:solidFill>
                  <a:srgbClr val="000000">
                    <a:alpha val="100000"/>
                  </a:srgbClr>
                </a:solidFill>
                <a:latin typeface="楷体" panose="02010609060101010101" charset="-122"/>
                <a:ea typeface="楷体" panose="02010609060101010101" charset="-122"/>
              </a:rPr>
              <a:t>请同学们摆一摆、写一写。</a:t>
            </a:r>
            <a:endParaRPr lang="zh-CN" altLang="en-US" sz="3200" b="0" i="0" dirty="0">
              <a:solidFill>
                <a:srgbClr val="000000">
                  <a:alpha val="100000"/>
                </a:srgbClr>
              </a:solidFill>
              <a:latin typeface="楷体" panose="02010609060101010101" charset="-122"/>
              <a:ea typeface="楷体" panose="02010609060101010101" charset="-122"/>
            </a:endParaRPr>
          </a:p>
        </p:txBody>
      </p:sp>
      <p:sp>
        <p:nvSpPr>
          <p:cNvPr id="33" name="文本6"/>
          <p:cNvSpPr txBox="1"/>
          <p:nvPr/>
        </p:nvSpPr>
        <p:spPr>
          <a:xfrm>
            <a:off x="5052060" y="1040130"/>
            <a:ext cx="2445385" cy="835660"/>
          </a:xfrm>
          <a:prstGeom prst="rect">
            <a:avLst/>
          </a:prstGeom>
          <a:noFill/>
        </p:spPr>
        <p:txBody>
          <a:bodyPr anchor="t"/>
          <a:lstStyle/>
          <a:p>
            <a:pPr marL="0" algn="l">
              <a:lnSpc>
                <a:spcPts val="4300"/>
              </a:lnSpc>
            </a:pPr>
            <a:r>
              <a:rPr lang="zh-CN" altLang="en-US" sz="3600" b="1" i="0" dirty="0">
                <a:solidFill>
                  <a:srgbClr val="FF0000">
                    <a:alpha val="100000"/>
                  </a:srgbClr>
                </a:solidFill>
                <a:latin typeface="楷体" panose="02010609060101010101" charset="-122"/>
                <a:ea typeface="楷体" panose="02010609060101010101" charset="-122"/>
              </a:rPr>
              <a:t>体细胞</a:t>
            </a:r>
            <a:endParaRPr lang="zh-CN" altLang="en-US" sz="3600" b="1" i="0" dirty="0">
              <a:solidFill>
                <a:srgbClr val="FF0000">
                  <a:alpha val="100000"/>
                </a:srgbClr>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1"/>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2"/>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3"/>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4"/>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5"/>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15"/>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任务二：再研概念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0" name="文本1"/>
          <p:cNvSpPr txBox="1"/>
          <p:nvPr/>
        </p:nvSpPr>
        <p:spPr>
          <a:xfrm>
            <a:off x="5107940" y="342265"/>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学生活动3：构建概念体系</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sp>
        <p:nvSpPr>
          <p:cNvPr id="11" name="文本2"/>
          <p:cNvSpPr txBox="1"/>
          <p:nvPr/>
        </p:nvSpPr>
        <p:spPr>
          <a:xfrm>
            <a:off x="491414" y="900505"/>
            <a:ext cx="6286500" cy="650875"/>
          </a:xfrm>
          <a:prstGeom prst="rect">
            <a:avLst/>
          </a:prstGeom>
          <a:noFill/>
        </p:spPr>
        <p:txBody>
          <a:bodyPr anchor="t"/>
          <a:lstStyle/>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三、概念构建</a:t>
            </a:r>
            <a:endParaRPr lang="zh-CN" altLang="en-US" sz="2400" b="1" i="0" dirty="0">
              <a:solidFill>
                <a:srgbClr val="000000">
                  <a:alpha val="100000"/>
                </a:srgbClr>
              </a:solidFill>
              <a:latin typeface="楷体" panose="02010609060101010101" charset="-122"/>
              <a:ea typeface="楷体" panose="02010609060101010101" charset="-122"/>
            </a:endParaRPr>
          </a:p>
        </p:txBody>
      </p:sp>
      <p:sp>
        <p:nvSpPr>
          <p:cNvPr id="12" name="文本3"/>
          <p:cNvSpPr txBox="1"/>
          <p:nvPr/>
        </p:nvSpPr>
        <p:spPr>
          <a:xfrm>
            <a:off x="1554423" y="3537052"/>
            <a:ext cx="1450975" cy="984885"/>
          </a:xfrm>
          <a:prstGeom prst="rect">
            <a:avLst/>
          </a:prstGeom>
          <a:noFill/>
        </p:spPr>
        <p:txBody>
          <a:bodyPr anchor="t"/>
          <a:lstStyle/>
          <a:p>
            <a:pPr marL="0" algn="l">
              <a:lnSpc>
                <a:spcPts val="5000"/>
              </a:lnSpc>
            </a:pPr>
            <a:r>
              <a:rPr lang="zh-CN" altLang="en-US" sz="2800" b="1" i="0" dirty="0">
                <a:solidFill>
                  <a:srgbClr val="000000">
                    <a:alpha val="100000"/>
                  </a:srgbClr>
                </a:solidFill>
                <a:latin typeface="楷体" panose="02010609060101010101" charset="-122"/>
                <a:ea typeface="楷体" panose="02010609060101010101" charset="-122"/>
              </a:rPr>
              <a:t>有耳垂</a:t>
            </a:r>
            <a:endParaRPr lang="zh-CN" altLang="en-US" sz="2800" b="1" i="0" dirty="0">
              <a:solidFill>
                <a:srgbClr val="000000">
                  <a:alpha val="100000"/>
                </a:srgbClr>
              </a:solidFill>
              <a:latin typeface="楷体" panose="02010609060101010101" charset="-122"/>
              <a:ea typeface="楷体" panose="02010609060101010101" charset="-122"/>
            </a:endParaRPr>
          </a:p>
        </p:txBody>
      </p:sp>
      <p:sp>
        <p:nvSpPr>
          <p:cNvPr id="13" name="文本4"/>
          <p:cNvSpPr txBox="1"/>
          <p:nvPr/>
        </p:nvSpPr>
        <p:spPr>
          <a:xfrm>
            <a:off x="1554613" y="5120164"/>
            <a:ext cx="1450975" cy="984885"/>
          </a:xfrm>
          <a:prstGeom prst="rect">
            <a:avLst/>
          </a:prstGeom>
          <a:noFill/>
        </p:spPr>
        <p:txBody>
          <a:bodyPr anchor="t"/>
          <a:lstStyle/>
          <a:p>
            <a:pPr marL="0" algn="l">
              <a:lnSpc>
                <a:spcPts val="5000"/>
              </a:lnSpc>
            </a:pPr>
            <a:r>
              <a:rPr lang="zh-CN" altLang="en-US" sz="2800" b="1" i="0" dirty="0">
                <a:solidFill>
                  <a:srgbClr val="000000">
                    <a:alpha val="100000"/>
                  </a:srgbClr>
                </a:solidFill>
                <a:latin typeface="楷体" panose="02010609060101010101" charset="-122"/>
                <a:ea typeface="楷体" panose="02010609060101010101" charset="-122"/>
              </a:rPr>
              <a:t>无耳垂</a:t>
            </a:r>
            <a:endParaRPr lang="zh-CN" altLang="en-US" sz="2800" b="1" i="0" dirty="0">
              <a:solidFill>
                <a:srgbClr val="000000">
                  <a:alpha val="100000"/>
                </a:srgbClr>
              </a:solidFill>
              <a:latin typeface="楷体" panose="02010609060101010101" charset="-122"/>
              <a:ea typeface="楷体" panose="02010609060101010101" charset="-122"/>
            </a:endParaRPr>
          </a:p>
        </p:txBody>
      </p:sp>
      <p:grpSp>
        <p:nvGrpSpPr>
          <p:cNvPr id="14" name="组合3"/>
          <p:cNvGrpSpPr/>
          <p:nvPr/>
        </p:nvGrpSpPr>
        <p:grpSpPr>
          <a:xfrm>
            <a:off x="3190119" y="1597092"/>
            <a:ext cx="1598422" cy="1584677"/>
            <a:chOff x="0" y="0"/>
            <a:chExt cx="1598422" cy="1584677"/>
          </a:xfrm>
        </p:grpSpPr>
        <p:sp>
          <p:nvSpPr>
            <p:cNvPr id="15" name="形状6"/>
            <p:cNvSpPr txBox="1"/>
            <p:nvPr/>
          </p:nvSpPr>
          <p:spPr>
            <a:xfrm>
              <a:off x="0" y="0"/>
              <a:ext cx="1598422" cy="1584677"/>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sp>
          <p:nvSpPr>
            <p:cNvPr id="16" name="文本16"/>
            <p:cNvSpPr txBox="1"/>
            <p:nvPr/>
          </p:nvSpPr>
          <p:spPr>
            <a:xfrm>
              <a:off x="275452" y="527699"/>
              <a:ext cx="342900" cy="55784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17" name="文本17"/>
            <p:cNvSpPr txBox="1"/>
            <p:nvPr/>
          </p:nvSpPr>
          <p:spPr>
            <a:xfrm>
              <a:off x="932782" y="553947"/>
              <a:ext cx="342900" cy="55784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pic>
          <p:nvPicPr>
            <p:cNvPr id="18" name="图片1"/>
            <p:cNvPicPr>
              <a:picLocks noChangeAspect="1"/>
            </p:cNvPicPr>
            <p:nvPr/>
          </p:nvPicPr>
          <p:blipFill>
            <a:blip r:embed="rId2"/>
            <a:srcRect l="73529" t="6390" b="13157"/>
            <a:stretch>
              <a:fillRect/>
            </a:stretch>
          </p:blipFill>
          <p:spPr>
            <a:xfrm>
              <a:off x="531175" y="68343"/>
              <a:ext cx="214228" cy="1385288"/>
            </a:xfrm>
            <a:prstGeom prst="rect">
              <a:avLst/>
            </a:prstGeom>
          </p:spPr>
        </p:pic>
        <p:pic>
          <p:nvPicPr>
            <p:cNvPr id="19" name="图片2"/>
            <p:cNvPicPr>
              <a:picLocks noChangeAspect="1"/>
            </p:cNvPicPr>
            <p:nvPr/>
          </p:nvPicPr>
          <p:blipFill>
            <a:blip r:embed="rId2"/>
            <a:srcRect l="73529" t="6390" b="13157"/>
            <a:stretch>
              <a:fillRect/>
            </a:stretch>
          </p:blipFill>
          <p:spPr>
            <a:xfrm>
              <a:off x="765787" y="71940"/>
              <a:ext cx="214228" cy="1385288"/>
            </a:xfrm>
            <a:prstGeom prst="rect">
              <a:avLst/>
            </a:prstGeom>
          </p:spPr>
        </p:pic>
      </p:grpSp>
      <p:grpSp>
        <p:nvGrpSpPr>
          <p:cNvPr id="20" name="组合4"/>
          <p:cNvGrpSpPr/>
          <p:nvPr/>
        </p:nvGrpSpPr>
        <p:grpSpPr>
          <a:xfrm>
            <a:off x="3179661" y="3239206"/>
            <a:ext cx="1600878" cy="1580466"/>
            <a:chOff x="0" y="0"/>
            <a:chExt cx="1600878" cy="1580466"/>
          </a:xfrm>
        </p:grpSpPr>
        <p:sp>
          <p:nvSpPr>
            <p:cNvPr id="21" name="形状7"/>
            <p:cNvSpPr txBox="1"/>
            <p:nvPr/>
          </p:nvSpPr>
          <p:spPr>
            <a:xfrm>
              <a:off x="0" y="0"/>
              <a:ext cx="1600878" cy="1580466"/>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sp>
          <p:nvSpPr>
            <p:cNvPr id="22" name="文本18"/>
            <p:cNvSpPr txBox="1"/>
            <p:nvPr/>
          </p:nvSpPr>
          <p:spPr>
            <a:xfrm>
              <a:off x="309541" y="561294"/>
              <a:ext cx="342900" cy="55784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23" name="文本19"/>
            <p:cNvSpPr txBox="1"/>
            <p:nvPr/>
          </p:nvSpPr>
          <p:spPr>
            <a:xfrm>
              <a:off x="951434" y="521923"/>
              <a:ext cx="342900" cy="55784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pic>
          <p:nvPicPr>
            <p:cNvPr id="24" name="图片3"/>
            <p:cNvPicPr>
              <a:picLocks noChangeAspect="1"/>
            </p:cNvPicPr>
            <p:nvPr/>
          </p:nvPicPr>
          <p:blipFill>
            <a:blip r:embed="rId2"/>
            <a:srcRect l="73529" t="6390" b="13157"/>
            <a:stretch>
              <a:fillRect/>
            </a:stretch>
          </p:blipFill>
          <p:spPr>
            <a:xfrm>
              <a:off x="562377" y="78269"/>
              <a:ext cx="214571" cy="1387511"/>
            </a:xfrm>
            <a:prstGeom prst="rect">
              <a:avLst/>
            </a:prstGeom>
          </p:spPr>
        </p:pic>
        <p:pic>
          <p:nvPicPr>
            <p:cNvPr id="25" name="图片4"/>
            <p:cNvPicPr>
              <a:picLocks noChangeAspect="1"/>
            </p:cNvPicPr>
            <p:nvPr/>
          </p:nvPicPr>
          <p:blipFill>
            <a:blip r:embed="rId2"/>
            <a:srcRect l="73529" t="6390" b="13157"/>
            <a:stretch>
              <a:fillRect/>
            </a:stretch>
          </p:blipFill>
          <p:spPr>
            <a:xfrm>
              <a:off x="797364" y="81872"/>
              <a:ext cx="214571" cy="1387511"/>
            </a:xfrm>
            <a:prstGeom prst="rect">
              <a:avLst/>
            </a:prstGeom>
          </p:spPr>
        </p:pic>
      </p:grpSp>
      <p:grpSp>
        <p:nvGrpSpPr>
          <p:cNvPr id="26" name="组合5"/>
          <p:cNvGrpSpPr/>
          <p:nvPr/>
        </p:nvGrpSpPr>
        <p:grpSpPr>
          <a:xfrm>
            <a:off x="3147326" y="4895262"/>
            <a:ext cx="1684689" cy="1663201"/>
            <a:chOff x="0" y="0"/>
            <a:chExt cx="1684689" cy="1663201"/>
          </a:xfrm>
        </p:grpSpPr>
        <p:sp>
          <p:nvSpPr>
            <p:cNvPr id="27" name="形状8"/>
            <p:cNvSpPr txBox="1"/>
            <p:nvPr/>
          </p:nvSpPr>
          <p:spPr>
            <a:xfrm>
              <a:off x="0" y="0"/>
              <a:ext cx="1684689" cy="1663201"/>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sp>
          <p:nvSpPr>
            <p:cNvPr id="28" name="文本20"/>
            <p:cNvSpPr txBox="1"/>
            <p:nvPr/>
          </p:nvSpPr>
          <p:spPr>
            <a:xfrm>
              <a:off x="322314" y="570866"/>
              <a:ext cx="343763" cy="55784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29" name="文本21"/>
            <p:cNvSpPr txBox="1"/>
            <p:nvPr/>
          </p:nvSpPr>
          <p:spPr>
            <a:xfrm>
              <a:off x="1006240" y="557742"/>
              <a:ext cx="343763" cy="55784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pic>
          <p:nvPicPr>
            <p:cNvPr id="30" name="图片5"/>
            <p:cNvPicPr>
              <a:picLocks noChangeAspect="1"/>
            </p:cNvPicPr>
            <p:nvPr/>
          </p:nvPicPr>
          <p:blipFill>
            <a:blip r:embed="rId2"/>
            <a:srcRect l="73529" t="6390" b="13157"/>
            <a:stretch>
              <a:fillRect/>
            </a:stretch>
          </p:blipFill>
          <p:spPr>
            <a:xfrm>
              <a:off x="593159" y="82149"/>
              <a:ext cx="225805" cy="1460146"/>
            </a:xfrm>
            <a:prstGeom prst="rect">
              <a:avLst/>
            </a:prstGeom>
          </p:spPr>
        </p:pic>
        <p:pic>
          <p:nvPicPr>
            <p:cNvPr id="31" name="图片6"/>
            <p:cNvPicPr>
              <a:picLocks noChangeAspect="1"/>
            </p:cNvPicPr>
            <p:nvPr/>
          </p:nvPicPr>
          <p:blipFill>
            <a:blip r:embed="rId2"/>
            <a:srcRect l="73529" t="6390" b="13157"/>
            <a:stretch>
              <a:fillRect/>
            </a:stretch>
          </p:blipFill>
          <p:spPr>
            <a:xfrm>
              <a:off x="840449" y="85940"/>
              <a:ext cx="225805" cy="1460146"/>
            </a:xfrm>
            <a:prstGeom prst="rect">
              <a:avLst/>
            </a:prstGeom>
          </p:spPr>
        </p:pic>
      </p:grpSp>
      <p:sp>
        <p:nvSpPr>
          <p:cNvPr id="32" name="文本5"/>
          <p:cNvSpPr txBox="1"/>
          <p:nvPr/>
        </p:nvSpPr>
        <p:spPr>
          <a:xfrm>
            <a:off x="3279067" y="948799"/>
            <a:ext cx="2445385" cy="835660"/>
          </a:xfrm>
          <a:prstGeom prst="rect">
            <a:avLst/>
          </a:prstGeom>
          <a:noFill/>
        </p:spPr>
        <p:txBody>
          <a:bodyPr anchor="t"/>
          <a:lstStyle/>
          <a:p>
            <a:pPr marL="0" algn="l">
              <a:lnSpc>
                <a:spcPts val="4300"/>
              </a:lnSpc>
            </a:pPr>
            <a:r>
              <a:rPr lang="zh-CN" altLang="en-US" sz="3600" b="1" i="0" dirty="0">
                <a:solidFill>
                  <a:srgbClr val="FF0000">
                    <a:alpha val="100000"/>
                  </a:srgbClr>
                </a:solidFill>
                <a:latin typeface="楷体" panose="02010609060101010101" charset="-122"/>
                <a:ea typeface="楷体" panose="02010609060101010101" charset="-122"/>
              </a:rPr>
              <a:t>体细胞</a:t>
            </a:r>
            <a:endParaRPr lang="zh-CN" altLang="en-US" sz="3600" b="1" i="0" dirty="0">
              <a:solidFill>
                <a:srgbClr val="FF0000">
                  <a:alpha val="100000"/>
                </a:srgbClr>
              </a:solidFill>
              <a:latin typeface="楷体" panose="02010609060101010101" charset="-122"/>
              <a:ea typeface="楷体" panose="02010609060101010101" charset="-122"/>
            </a:endParaRPr>
          </a:p>
        </p:txBody>
      </p:sp>
      <p:sp>
        <p:nvSpPr>
          <p:cNvPr id="33" name="文本6"/>
          <p:cNvSpPr txBox="1"/>
          <p:nvPr/>
        </p:nvSpPr>
        <p:spPr>
          <a:xfrm>
            <a:off x="1554537" y="1897123"/>
            <a:ext cx="1450975" cy="984885"/>
          </a:xfrm>
          <a:prstGeom prst="rect">
            <a:avLst/>
          </a:prstGeom>
          <a:noFill/>
        </p:spPr>
        <p:txBody>
          <a:bodyPr anchor="t"/>
          <a:lstStyle/>
          <a:p>
            <a:pPr marL="0" algn="l">
              <a:lnSpc>
                <a:spcPts val="5000"/>
              </a:lnSpc>
            </a:pPr>
            <a:r>
              <a:rPr lang="zh-CN" altLang="en-US" sz="2800" b="1" i="0" dirty="0">
                <a:solidFill>
                  <a:srgbClr val="000000">
                    <a:alpha val="100000"/>
                  </a:srgbClr>
                </a:solidFill>
                <a:latin typeface="楷体" panose="02010609060101010101" charset="-122"/>
                <a:ea typeface="楷体" panose="02010609060101010101" charset="-122"/>
              </a:rPr>
              <a:t>有耳垂</a:t>
            </a:r>
            <a:endParaRPr lang="zh-CN" altLang="en-US" sz="2800" b="1" i="0" dirty="0">
              <a:solidFill>
                <a:srgbClr val="000000">
                  <a:alpha val="100000"/>
                </a:srgbClr>
              </a:solidFill>
              <a:latin typeface="楷体" panose="02010609060101010101" charset="-122"/>
              <a:ea typeface="楷体" panose="02010609060101010101" charset="-122"/>
            </a:endParaRPr>
          </a:p>
        </p:txBody>
      </p:sp>
      <p:sp>
        <p:nvSpPr>
          <p:cNvPr id="34" name="文本7"/>
          <p:cNvSpPr txBox="1"/>
          <p:nvPr/>
        </p:nvSpPr>
        <p:spPr>
          <a:xfrm>
            <a:off x="6527816" y="948909"/>
            <a:ext cx="2445385" cy="741517"/>
          </a:xfrm>
          <a:prstGeom prst="rect">
            <a:avLst/>
          </a:prstGeom>
          <a:noFill/>
        </p:spPr>
        <p:txBody>
          <a:bodyPr anchor="t"/>
          <a:lstStyle/>
          <a:p>
            <a:pPr marL="0" algn="l">
              <a:lnSpc>
                <a:spcPts val="4300"/>
              </a:lnSpc>
            </a:pPr>
            <a:r>
              <a:rPr lang="zh-CN" altLang="en-US" sz="3600" b="1" i="0" dirty="0">
                <a:solidFill>
                  <a:srgbClr val="FF0000">
                    <a:alpha val="100000"/>
                  </a:srgbClr>
                </a:solidFill>
                <a:latin typeface="楷体" panose="02010609060101010101" charset="-122"/>
                <a:ea typeface="楷体" panose="02010609060101010101" charset="-122"/>
              </a:rPr>
              <a:t>生殖细胞</a:t>
            </a:r>
            <a:endParaRPr lang="zh-CN" altLang="en-US" sz="3600" b="1" i="0" dirty="0">
              <a:solidFill>
                <a:srgbClr val="FF0000">
                  <a:alpha val="100000"/>
                </a:srgbClr>
              </a:solidFill>
              <a:latin typeface="楷体" panose="02010609060101010101" charset="-122"/>
              <a:ea typeface="楷体" panose="02010609060101010101" charset="-122"/>
            </a:endParaRPr>
          </a:p>
        </p:txBody>
      </p:sp>
      <p:grpSp>
        <p:nvGrpSpPr>
          <p:cNvPr id="35" name="组合6"/>
          <p:cNvGrpSpPr/>
          <p:nvPr/>
        </p:nvGrpSpPr>
        <p:grpSpPr>
          <a:xfrm>
            <a:off x="6941072" y="1576639"/>
            <a:ext cx="1399455" cy="1387415"/>
            <a:chOff x="0" y="0"/>
            <a:chExt cx="1399455" cy="1387415"/>
          </a:xfrm>
        </p:grpSpPr>
        <p:sp>
          <p:nvSpPr>
            <p:cNvPr id="36" name="形状9"/>
            <p:cNvSpPr txBox="1"/>
            <p:nvPr/>
          </p:nvSpPr>
          <p:spPr>
            <a:xfrm>
              <a:off x="0" y="0"/>
              <a:ext cx="1399455" cy="1387415"/>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pic>
          <p:nvPicPr>
            <p:cNvPr id="37" name="图片7"/>
            <p:cNvPicPr>
              <a:picLocks noChangeAspect="1"/>
            </p:cNvPicPr>
            <p:nvPr/>
          </p:nvPicPr>
          <p:blipFill>
            <a:blip r:embed="rId2"/>
            <a:srcRect l="73529" t="6390" b="13157"/>
            <a:stretch>
              <a:fillRect/>
            </a:stretch>
          </p:blipFill>
          <p:spPr>
            <a:xfrm>
              <a:off x="670463" y="62985"/>
              <a:ext cx="187562" cy="1212846"/>
            </a:xfrm>
            <a:prstGeom prst="rect">
              <a:avLst/>
            </a:prstGeom>
          </p:spPr>
        </p:pic>
        <p:sp>
          <p:nvSpPr>
            <p:cNvPr id="38" name="文本22"/>
            <p:cNvSpPr txBox="1"/>
            <p:nvPr/>
          </p:nvSpPr>
          <p:spPr>
            <a:xfrm>
              <a:off x="764176" y="445620"/>
              <a:ext cx="342900" cy="55784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grpSp>
      <p:grpSp>
        <p:nvGrpSpPr>
          <p:cNvPr id="39" name="组合7"/>
          <p:cNvGrpSpPr/>
          <p:nvPr/>
        </p:nvGrpSpPr>
        <p:grpSpPr>
          <a:xfrm>
            <a:off x="6789036" y="3336385"/>
            <a:ext cx="1399455" cy="1387415"/>
            <a:chOff x="0" y="0"/>
            <a:chExt cx="1399455" cy="1387415"/>
          </a:xfrm>
        </p:grpSpPr>
        <p:sp>
          <p:nvSpPr>
            <p:cNvPr id="40" name="形状10"/>
            <p:cNvSpPr txBox="1"/>
            <p:nvPr/>
          </p:nvSpPr>
          <p:spPr>
            <a:xfrm>
              <a:off x="0" y="0"/>
              <a:ext cx="1399455" cy="1387415"/>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pic>
          <p:nvPicPr>
            <p:cNvPr id="41" name="图片8"/>
            <p:cNvPicPr>
              <a:picLocks noChangeAspect="1"/>
            </p:cNvPicPr>
            <p:nvPr/>
          </p:nvPicPr>
          <p:blipFill>
            <a:blip r:embed="rId2"/>
            <a:srcRect l="73529" t="6390" b="13157"/>
            <a:stretch>
              <a:fillRect/>
            </a:stretch>
          </p:blipFill>
          <p:spPr>
            <a:xfrm>
              <a:off x="670464" y="62985"/>
              <a:ext cx="187562" cy="1212846"/>
            </a:xfrm>
            <a:prstGeom prst="rect">
              <a:avLst/>
            </a:prstGeom>
          </p:spPr>
        </p:pic>
        <p:sp>
          <p:nvSpPr>
            <p:cNvPr id="42" name="文本23"/>
            <p:cNvSpPr txBox="1"/>
            <p:nvPr/>
          </p:nvSpPr>
          <p:spPr>
            <a:xfrm>
              <a:off x="777300" y="432496"/>
              <a:ext cx="342900" cy="55784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grpSp>
      <p:grpSp>
        <p:nvGrpSpPr>
          <p:cNvPr id="43" name="组合8"/>
          <p:cNvGrpSpPr/>
          <p:nvPr/>
        </p:nvGrpSpPr>
        <p:grpSpPr>
          <a:xfrm>
            <a:off x="8574830" y="3336366"/>
            <a:ext cx="1399455" cy="1387415"/>
            <a:chOff x="0" y="0"/>
            <a:chExt cx="1399455" cy="1387415"/>
          </a:xfrm>
        </p:grpSpPr>
        <p:sp>
          <p:nvSpPr>
            <p:cNvPr id="44" name="形状11"/>
            <p:cNvSpPr txBox="1"/>
            <p:nvPr/>
          </p:nvSpPr>
          <p:spPr>
            <a:xfrm>
              <a:off x="0" y="0"/>
              <a:ext cx="1399455" cy="1387415"/>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pic>
          <p:nvPicPr>
            <p:cNvPr id="45" name="图片9"/>
            <p:cNvPicPr>
              <a:picLocks noChangeAspect="1"/>
            </p:cNvPicPr>
            <p:nvPr/>
          </p:nvPicPr>
          <p:blipFill>
            <a:blip r:embed="rId2"/>
            <a:srcRect l="73529" t="6390" b="13157"/>
            <a:stretch>
              <a:fillRect/>
            </a:stretch>
          </p:blipFill>
          <p:spPr>
            <a:xfrm>
              <a:off x="670464" y="62985"/>
              <a:ext cx="187562" cy="1212846"/>
            </a:xfrm>
            <a:prstGeom prst="rect">
              <a:avLst/>
            </a:prstGeom>
          </p:spPr>
        </p:pic>
        <p:sp>
          <p:nvSpPr>
            <p:cNvPr id="46" name="文本24"/>
            <p:cNvSpPr txBox="1"/>
            <p:nvPr/>
          </p:nvSpPr>
          <p:spPr>
            <a:xfrm>
              <a:off x="816672" y="419373"/>
              <a:ext cx="342900" cy="55784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grpSp>
      <p:grpSp>
        <p:nvGrpSpPr>
          <p:cNvPr id="47" name="组合9"/>
          <p:cNvGrpSpPr/>
          <p:nvPr/>
        </p:nvGrpSpPr>
        <p:grpSpPr>
          <a:xfrm>
            <a:off x="6841817" y="5023992"/>
            <a:ext cx="1399455" cy="1387415"/>
            <a:chOff x="0" y="0"/>
            <a:chExt cx="1399455" cy="1387415"/>
          </a:xfrm>
        </p:grpSpPr>
        <p:sp>
          <p:nvSpPr>
            <p:cNvPr id="48" name="形状12"/>
            <p:cNvSpPr txBox="1"/>
            <p:nvPr/>
          </p:nvSpPr>
          <p:spPr>
            <a:xfrm>
              <a:off x="0" y="0"/>
              <a:ext cx="1399455" cy="1387415"/>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pic>
          <p:nvPicPr>
            <p:cNvPr id="49" name="图片10"/>
            <p:cNvPicPr>
              <a:picLocks noChangeAspect="1"/>
            </p:cNvPicPr>
            <p:nvPr/>
          </p:nvPicPr>
          <p:blipFill>
            <a:blip r:embed="rId2"/>
            <a:srcRect l="73529" t="6390" b="13157"/>
            <a:stretch>
              <a:fillRect/>
            </a:stretch>
          </p:blipFill>
          <p:spPr>
            <a:xfrm>
              <a:off x="670463" y="62985"/>
              <a:ext cx="187562" cy="1212846"/>
            </a:xfrm>
            <a:prstGeom prst="rect">
              <a:avLst/>
            </a:prstGeom>
          </p:spPr>
        </p:pic>
        <p:sp>
          <p:nvSpPr>
            <p:cNvPr id="50" name="文本25"/>
            <p:cNvSpPr txBox="1"/>
            <p:nvPr/>
          </p:nvSpPr>
          <p:spPr>
            <a:xfrm>
              <a:off x="816671" y="419373"/>
              <a:ext cx="342900" cy="55784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grpSp>
      <p:sp>
        <p:nvSpPr>
          <p:cNvPr id="51" name="文本8"/>
          <p:cNvSpPr txBox="1"/>
          <p:nvPr/>
        </p:nvSpPr>
        <p:spPr>
          <a:xfrm>
            <a:off x="5515889" y="2055295"/>
            <a:ext cx="1315317" cy="668528"/>
          </a:xfrm>
          <a:prstGeom prst="rect">
            <a:avLst/>
          </a:prstGeom>
          <a:noFill/>
        </p:spPr>
        <p:txBody>
          <a:bodyPr anchor="t"/>
          <a:lstStyle/>
          <a:p>
            <a:pPr marL="0" algn="l"/>
            <a:r>
              <a:rPr lang="zh-CN" altLang="en-US" sz="3300" b="0" i="0" dirty="0">
                <a:solidFill>
                  <a:srgbClr val="FF0000">
                    <a:alpha val="100000"/>
                  </a:srgbClr>
                </a:solidFill>
                <a:latin typeface="黑体" panose="02010609060101010101" charset="-122"/>
                <a:ea typeface="黑体" panose="02010609060101010101" charset="-122"/>
              </a:rPr>
              <a:t>一种</a:t>
            </a:r>
            <a:endParaRPr lang="zh-CN" altLang="en-US" sz="3300" b="0" i="0" dirty="0">
              <a:solidFill>
                <a:srgbClr val="FF0000">
                  <a:alpha val="100000"/>
                </a:srgbClr>
              </a:solidFill>
              <a:latin typeface="黑体" panose="02010609060101010101" charset="-122"/>
              <a:ea typeface="黑体" panose="02010609060101010101" charset="-122"/>
            </a:endParaRPr>
          </a:p>
        </p:txBody>
      </p:sp>
      <p:sp>
        <p:nvSpPr>
          <p:cNvPr id="52" name="文本9"/>
          <p:cNvSpPr txBox="1"/>
          <p:nvPr/>
        </p:nvSpPr>
        <p:spPr>
          <a:xfrm>
            <a:off x="5515842" y="5520595"/>
            <a:ext cx="1315317" cy="668528"/>
          </a:xfrm>
          <a:prstGeom prst="rect">
            <a:avLst/>
          </a:prstGeom>
          <a:noFill/>
        </p:spPr>
        <p:txBody>
          <a:bodyPr anchor="t"/>
          <a:lstStyle/>
          <a:p>
            <a:pPr marL="0" algn="l"/>
            <a:r>
              <a:rPr lang="zh-CN" altLang="en-US" sz="3300" b="0" i="0" dirty="0">
                <a:solidFill>
                  <a:srgbClr val="FF0000">
                    <a:alpha val="100000"/>
                  </a:srgbClr>
                </a:solidFill>
                <a:latin typeface="黑体" panose="02010609060101010101" charset="-122"/>
                <a:ea typeface="黑体" panose="02010609060101010101" charset="-122"/>
              </a:rPr>
              <a:t>一种</a:t>
            </a:r>
            <a:endParaRPr lang="zh-CN" altLang="en-US" sz="3300" b="0" i="0" dirty="0">
              <a:solidFill>
                <a:srgbClr val="FF0000">
                  <a:alpha val="100000"/>
                </a:srgbClr>
              </a:solidFill>
              <a:latin typeface="黑体" panose="02010609060101010101" charset="-122"/>
              <a:ea typeface="黑体" panose="02010609060101010101" charset="-122"/>
            </a:endParaRPr>
          </a:p>
        </p:txBody>
      </p:sp>
      <p:sp>
        <p:nvSpPr>
          <p:cNvPr id="53" name="文本10"/>
          <p:cNvSpPr txBox="1"/>
          <p:nvPr/>
        </p:nvSpPr>
        <p:spPr>
          <a:xfrm>
            <a:off x="5515918" y="3853777"/>
            <a:ext cx="1315317" cy="668528"/>
          </a:xfrm>
          <a:prstGeom prst="rect">
            <a:avLst/>
          </a:prstGeom>
          <a:noFill/>
        </p:spPr>
        <p:txBody>
          <a:bodyPr anchor="t"/>
          <a:lstStyle/>
          <a:p>
            <a:pPr marL="0" algn="l"/>
            <a:r>
              <a:rPr lang="zh-CN" altLang="en-US" sz="3300" b="0" i="0" dirty="0">
                <a:solidFill>
                  <a:srgbClr val="FF0000">
                    <a:alpha val="100000"/>
                  </a:srgbClr>
                </a:solidFill>
                <a:latin typeface="黑体" panose="02010609060101010101" charset="-122"/>
                <a:ea typeface="黑体" panose="02010609060101010101" charset="-122"/>
              </a:rPr>
              <a:t>两种</a:t>
            </a:r>
            <a:endParaRPr lang="zh-CN" altLang="en-US" sz="3300" b="0" i="0" dirty="0">
              <a:solidFill>
                <a:srgbClr val="FF0000">
                  <a:alpha val="100000"/>
                </a:srgbClr>
              </a:solidFill>
              <a:latin typeface="黑体" panose="02010609060101010101" charset="-122"/>
              <a:ea typeface="黑体" panose="02010609060101010101" charset="-122"/>
            </a:endParaRPr>
          </a:p>
        </p:txBody>
      </p:sp>
      <p:sp>
        <p:nvSpPr>
          <p:cNvPr id="54" name="文本11"/>
          <p:cNvSpPr txBox="1"/>
          <p:nvPr/>
        </p:nvSpPr>
        <p:spPr>
          <a:xfrm>
            <a:off x="9861880" y="948395"/>
            <a:ext cx="2445385" cy="741517"/>
          </a:xfrm>
          <a:prstGeom prst="rect">
            <a:avLst/>
          </a:prstGeom>
          <a:noFill/>
        </p:spPr>
        <p:txBody>
          <a:bodyPr anchor="t"/>
          <a:lstStyle/>
          <a:p>
            <a:pPr marL="0" algn="l">
              <a:lnSpc>
                <a:spcPts val="4300"/>
              </a:lnSpc>
            </a:pPr>
            <a:r>
              <a:rPr lang="zh-CN" altLang="en-US" sz="3600" b="1" i="0" dirty="0">
                <a:solidFill>
                  <a:srgbClr val="FF0000">
                    <a:alpha val="100000"/>
                  </a:srgbClr>
                </a:solidFill>
                <a:latin typeface="楷体" panose="02010609060101010101" charset="-122"/>
                <a:ea typeface="楷体" panose="02010609060101010101" charset="-122"/>
              </a:rPr>
              <a:t>基因组成</a:t>
            </a:r>
            <a:endParaRPr lang="zh-CN" altLang="en-US" sz="3600" b="1" i="0" dirty="0">
              <a:solidFill>
                <a:srgbClr val="FF0000">
                  <a:alpha val="100000"/>
                </a:srgbClr>
              </a:solidFill>
              <a:latin typeface="楷体" panose="02010609060101010101" charset="-122"/>
              <a:ea typeface="楷体" panose="02010609060101010101" charset="-122"/>
            </a:endParaRPr>
          </a:p>
        </p:txBody>
      </p:sp>
      <p:sp>
        <p:nvSpPr>
          <p:cNvPr id="55" name="文本12"/>
          <p:cNvSpPr txBox="1"/>
          <p:nvPr/>
        </p:nvSpPr>
        <p:spPr>
          <a:xfrm>
            <a:off x="10595077" y="1784004"/>
            <a:ext cx="1407157" cy="741517"/>
          </a:xfrm>
          <a:prstGeom prst="rect">
            <a:avLst/>
          </a:prstGeom>
          <a:noFill/>
        </p:spPr>
        <p:txBody>
          <a:bodyPr anchor="t"/>
          <a:lstStyle/>
          <a:p>
            <a:pPr marL="0" algn="l">
              <a:lnSpc>
                <a:spcPts val="4300"/>
              </a:lnSpc>
            </a:pPr>
            <a:r>
              <a:rPr lang="zh-CN" altLang="en-US" sz="3600" b="1" i="0" dirty="0">
                <a:solidFill>
                  <a:srgbClr val="FF0000">
                    <a:alpha val="100000"/>
                  </a:srgbClr>
                </a:solidFill>
                <a:latin typeface="楷体" panose="02010609060101010101" charset="-122"/>
                <a:ea typeface="楷体" panose="02010609060101010101" charset="-122"/>
              </a:rPr>
              <a:t>D</a:t>
            </a:r>
            <a:endParaRPr lang="zh-CN" altLang="en-US" sz="3600" b="1" i="0" dirty="0">
              <a:solidFill>
                <a:srgbClr val="FF0000">
                  <a:alpha val="100000"/>
                </a:srgbClr>
              </a:solidFill>
              <a:latin typeface="楷体" panose="02010609060101010101" charset="-122"/>
              <a:ea typeface="楷体" panose="02010609060101010101" charset="-122"/>
            </a:endParaRPr>
          </a:p>
        </p:txBody>
      </p:sp>
      <p:sp>
        <p:nvSpPr>
          <p:cNvPr id="56" name="文本13"/>
          <p:cNvSpPr txBox="1"/>
          <p:nvPr/>
        </p:nvSpPr>
        <p:spPr>
          <a:xfrm>
            <a:off x="10350103" y="3658810"/>
            <a:ext cx="1407157" cy="741517"/>
          </a:xfrm>
          <a:prstGeom prst="rect">
            <a:avLst/>
          </a:prstGeom>
          <a:noFill/>
        </p:spPr>
        <p:txBody>
          <a:bodyPr anchor="t"/>
          <a:lstStyle/>
          <a:p>
            <a:pPr marL="0" algn="l">
              <a:lnSpc>
                <a:spcPts val="4300"/>
              </a:lnSpc>
            </a:pPr>
            <a:r>
              <a:rPr lang="zh-CN" altLang="en-US" sz="3600" b="1" i="0" dirty="0">
                <a:solidFill>
                  <a:srgbClr val="FF0000">
                    <a:alpha val="100000"/>
                  </a:srgbClr>
                </a:solidFill>
                <a:latin typeface="楷体" panose="02010609060101010101" charset="-122"/>
                <a:ea typeface="楷体" panose="02010609060101010101" charset="-122"/>
              </a:rPr>
              <a:t>D或d</a:t>
            </a:r>
            <a:endParaRPr lang="zh-CN" altLang="en-US" sz="3600" b="1" i="0" dirty="0">
              <a:solidFill>
                <a:srgbClr val="FF0000">
                  <a:alpha val="100000"/>
                </a:srgbClr>
              </a:solidFill>
              <a:latin typeface="楷体" panose="02010609060101010101" charset="-122"/>
              <a:ea typeface="楷体" panose="02010609060101010101" charset="-122"/>
            </a:endParaRPr>
          </a:p>
        </p:txBody>
      </p:sp>
      <p:sp>
        <p:nvSpPr>
          <p:cNvPr id="57" name="文本14"/>
          <p:cNvSpPr txBox="1"/>
          <p:nvPr/>
        </p:nvSpPr>
        <p:spPr>
          <a:xfrm>
            <a:off x="10506732" y="5356193"/>
            <a:ext cx="1407157" cy="741517"/>
          </a:xfrm>
          <a:prstGeom prst="rect">
            <a:avLst/>
          </a:prstGeom>
          <a:noFill/>
        </p:spPr>
        <p:txBody>
          <a:bodyPr anchor="t"/>
          <a:lstStyle/>
          <a:p>
            <a:pPr marL="0" algn="l">
              <a:lnSpc>
                <a:spcPts val="4300"/>
              </a:lnSpc>
            </a:pPr>
            <a:r>
              <a:rPr lang="zh-CN" altLang="en-US" sz="3600" b="1" i="0" dirty="0">
                <a:solidFill>
                  <a:srgbClr val="FF0000">
                    <a:alpha val="100000"/>
                  </a:srgbClr>
                </a:solidFill>
                <a:latin typeface="楷体" panose="02010609060101010101" charset="-122"/>
                <a:ea typeface="楷体" panose="02010609060101010101" charset="-122"/>
              </a:rPr>
              <a:t>d</a:t>
            </a:r>
            <a:endParaRPr lang="zh-CN" altLang="en-US" sz="3600" b="1" i="0" dirty="0">
              <a:solidFill>
                <a:srgbClr val="FF0000">
                  <a:alpha val="100000"/>
                </a:srgbClr>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vertical)">
                                      <p:cBhvr>
                                        <p:cTn id="7" dur="3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vertical)">
                                      <p:cBhvr>
                                        <p:cTn id="12" dur="3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vertical)">
                                      <p:cBhvr>
                                        <p:cTn id="17" dur="3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linds(vertical)">
                                      <p:cBhvr>
                                        <p:cTn id="22" dur="3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vertical)">
                                      <p:cBhvr>
                                        <p:cTn id="27" dur="3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blinds(vertical)">
                                      <p:cBhvr>
                                        <p:cTn id="32" dur="3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blinds(vertical)">
                                      <p:cBhvr>
                                        <p:cTn id="37" dur="3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vertical)">
                                      <p:cBhvr>
                                        <p:cTn id="42" dur="3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linds(vertical)">
                                      <p:cBhvr>
                                        <p:cTn id="47" dur="3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linds(vertical)">
                                      <p:cBhvr>
                                        <p:cTn id="52" dur="3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linds(vertical)">
                                      <p:cBhvr>
                                        <p:cTn id="57" dur="3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2" grpId="0" animBg="1"/>
      <p:bldP spid="54" grpId="0" animBg="1"/>
      <p:bldP spid="55" grpId="0" animBg="1"/>
      <p:bldP spid="56" grpId="0" animBg="1"/>
      <p:bldP spid="57" grpId="0" animBg="1"/>
      <p:bldP spid="35" grpId="0" bldLvl="0" animBg="1"/>
      <p:bldP spid="39" grpId="0" bldLvl="0" animBg="1"/>
      <p:bldP spid="43" grpId="0" bldLvl="0" animBg="1"/>
      <p:bldP spid="4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3"/>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4"/>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5"/>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6"/>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7"/>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18"/>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任务三：探究概念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0" name="文本1"/>
          <p:cNvSpPr txBox="1"/>
          <p:nvPr/>
        </p:nvSpPr>
        <p:spPr>
          <a:xfrm>
            <a:off x="5107940" y="342265"/>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学生活动4：建构遗传分析模型</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sp>
        <p:nvSpPr>
          <p:cNvPr id="11" name="文本2"/>
          <p:cNvSpPr txBox="1"/>
          <p:nvPr/>
        </p:nvSpPr>
        <p:spPr>
          <a:xfrm>
            <a:off x="1195070" y="1123315"/>
            <a:ext cx="3805555" cy="712470"/>
          </a:xfrm>
          <a:prstGeom prst="rect">
            <a:avLst/>
          </a:prstGeom>
          <a:noFill/>
        </p:spPr>
        <p:txBody>
          <a:bodyPr anchor="t"/>
          <a:lstStyle/>
          <a:p>
            <a:pPr marL="0" algn="l">
              <a:lnSpc>
                <a:spcPts val="3300"/>
              </a:lnSpc>
            </a:pPr>
            <a:r>
              <a:rPr lang="zh-CN" altLang="en-US" sz="2800" b="0" i="0" dirty="0">
                <a:solidFill>
                  <a:srgbClr val="000000">
                    <a:alpha val="100000"/>
                  </a:srgbClr>
                </a:solidFill>
                <a:latin typeface="楷体" panose="02010609060101010101" charset="-122"/>
                <a:ea typeface="楷体" panose="02010609060101010101" charset="-122"/>
              </a:rPr>
              <a:t>遗传分析模型示例</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12" name="文本3"/>
          <p:cNvSpPr txBox="1"/>
          <p:nvPr/>
        </p:nvSpPr>
        <p:spPr>
          <a:xfrm>
            <a:off x="668655" y="2685415"/>
            <a:ext cx="2583815" cy="712470"/>
          </a:xfrm>
          <a:prstGeom prst="rect">
            <a:avLst/>
          </a:prstGeom>
          <a:noFill/>
        </p:spPr>
        <p:txBody>
          <a:bodyPr anchor="t"/>
          <a:lstStyle/>
          <a:p>
            <a:pPr marL="0" algn="l">
              <a:lnSpc>
                <a:spcPts val="3300"/>
              </a:lnSpc>
            </a:pPr>
            <a:r>
              <a:rPr lang="zh-CN" altLang="en-US" sz="2800" b="0" i="0" dirty="0">
                <a:solidFill>
                  <a:srgbClr val="000000">
                    <a:alpha val="100000"/>
                  </a:srgbClr>
                </a:solidFill>
                <a:latin typeface="楷体" panose="02010609060101010101" charset="-122"/>
                <a:ea typeface="楷体" panose="02010609060101010101" charset="-122"/>
              </a:rPr>
              <a:t>亲代基因组成</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13" name="文本4"/>
          <p:cNvSpPr txBox="1"/>
          <p:nvPr/>
        </p:nvSpPr>
        <p:spPr>
          <a:xfrm>
            <a:off x="396240" y="3782695"/>
            <a:ext cx="3302000" cy="712470"/>
          </a:xfrm>
          <a:prstGeom prst="rect">
            <a:avLst/>
          </a:prstGeom>
          <a:noFill/>
        </p:spPr>
        <p:txBody>
          <a:bodyPr anchor="t"/>
          <a:lstStyle/>
          <a:p>
            <a:pPr marL="0" algn="l">
              <a:lnSpc>
                <a:spcPts val="3300"/>
              </a:lnSpc>
            </a:pPr>
            <a:r>
              <a:rPr lang="zh-CN" altLang="en-US" sz="2800" b="0" i="0" dirty="0">
                <a:solidFill>
                  <a:srgbClr val="000000">
                    <a:alpha val="100000"/>
                  </a:srgbClr>
                </a:solidFill>
                <a:latin typeface="楷体" panose="02010609060101010101" charset="-122"/>
                <a:ea typeface="楷体" panose="02010609060101010101" charset="-122"/>
              </a:rPr>
              <a:t>生殖细胞基因组成</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14" name="文本5"/>
          <p:cNvSpPr txBox="1"/>
          <p:nvPr/>
        </p:nvSpPr>
        <p:spPr>
          <a:xfrm>
            <a:off x="3532505" y="1904365"/>
            <a:ext cx="3067050"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母亲  有耳垂</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15" name="文本6"/>
          <p:cNvSpPr txBox="1"/>
          <p:nvPr/>
        </p:nvSpPr>
        <p:spPr>
          <a:xfrm>
            <a:off x="3818255" y="2685415"/>
            <a:ext cx="1612265" cy="712470"/>
          </a:xfrm>
          <a:prstGeom prst="rect">
            <a:avLst/>
          </a:prstGeom>
          <a:noFill/>
        </p:spPr>
        <p:txBody>
          <a:bodyPr anchor="t"/>
          <a:lstStyle/>
          <a:p>
            <a:pPr marL="0" algn="ctr">
              <a:lnSpc>
                <a:spcPts val="3300"/>
              </a:lnSpc>
            </a:pPr>
            <a:r>
              <a:rPr lang="zh-CN" altLang="en-US" sz="2800" b="0" i="0" dirty="0">
                <a:solidFill>
                  <a:srgbClr val="000000">
                    <a:alpha val="100000"/>
                  </a:srgbClr>
                </a:solidFill>
                <a:latin typeface="楷体" panose="02010609060101010101" charset="-122"/>
                <a:ea typeface="楷体" panose="02010609060101010101" charset="-122"/>
              </a:rPr>
              <a:t>Dd</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16" name="文本7"/>
          <p:cNvSpPr txBox="1"/>
          <p:nvPr/>
        </p:nvSpPr>
        <p:spPr>
          <a:xfrm>
            <a:off x="7217410" y="1904365"/>
            <a:ext cx="3067050"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父亲  无耳垂</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17" name="文本8"/>
          <p:cNvSpPr txBox="1"/>
          <p:nvPr/>
        </p:nvSpPr>
        <p:spPr>
          <a:xfrm>
            <a:off x="7541895" y="2685415"/>
            <a:ext cx="1612265" cy="712470"/>
          </a:xfrm>
          <a:prstGeom prst="rect">
            <a:avLst/>
          </a:prstGeom>
          <a:noFill/>
        </p:spPr>
        <p:txBody>
          <a:bodyPr anchor="t"/>
          <a:lstStyle/>
          <a:p>
            <a:pPr marL="0" algn="ctr">
              <a:lnSpc>
                <a:spcPts val="3300"/>
              </a:lnSpc>
            </a:pPr>
            <a:r>
              <a:rPr lang="zh-CN" altLang="en-US" sz="2800" b="0" i="0" dirty="0">
                <a:solidFill>
                  <a:srgbClr val="000000">
                    <a:alpha val="100000"/>
                  </a:srgbClr>
                </a:solidFill>
                <a:latin typeface="楷体" panose="02010609060101010101" charset="-122"/>
                <a:ea typeface="楷体" panose="02010609060101010101" charset="-122"/>
              </a:rPr>
              <a:t>dd</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18" name="形状1"/>
          <p:cNvSpPr txBox="1"/>
          <p:nvPr/>
        </p:nvSpPr>
        <p:spPr>
          <a:xfrm>
            <a:off x="6171565" y="1996440"/>
            <a:ext cx="538480" cy="408305"/>
          </a:xfrm>
          <a:prstGeom prst="mathMultiply">
            <a:avLst/>
          </a:prstGeom>
          <a:solidFill>
            <a:srgbClr val="5B9BD5">
              <a:alpha val="100000"/>
            </a:srgbClr>
          </a:solidFill>
          <a:ln w="12700">
            <a:solidFill>
              <a:srgbClr val="2E75B6">
                <a:alpha val="100000"/>
              </a:srgbClr>
            </a:solidFill>
            <a:prstDash val="solid"/>
            <a:headEnd type="none" w="med" len="med"/>
            <a:tailEnd type="none" w="med" len="med"/>
          </a:ln>
        </p:spPr>
        <p:txBody>
          <a:bodyPr anchor="ctr"/>
          <a:lstStyle/>
          <a:p>
            <a:pPr marL="0" algn="ctr"/>
          </a:p>
        </p:txBody>
      </p:sp>
      <p:sp>
        <p:nvSpPr>
          <p:cNvPr id="19" name="形状2"/>
          <p:cNvSpPr txBox="1"/>
          <p:nvPr/>
        </p:nvSpPr>
        <p:spPr>
          <a:xfrm>
            <a:off x="6165215" y="2734945"/>
            <a:ext cx="538480" cy="408305"/>
          </a:xfrm>
          <a:prstGeom prst="mathMultiply">
            <a:avLst/>
          </a:prstGeom>
          <a:solidFill>
            <a:srgbClr val="5B9BD5">
              <a:alpha val="100000"/>
            </a:srgbClr>
          </a:solidFill>
          <a:ln w="12700">
            <a:solidFill>
              <a:srgbClr val="2E75B6">
                <a:alpha val="100000"/>
              </a:srgbClr>
            </a:solidFill>
            <a:prstDash val="solid"/>
            <a:headEnd type="none" w="med" len="med"/>
            <a:tailEnd type="none" w="med" len="med"/>
          </a:ln>
        </p:spPr>
        <p:txBody>
          <a:bodyPr anchor="ctr"/>
          <a:lstStyle/>
          <a:p>
            <a:pPr marL="0" algn="ctr"/>
          </a:p>
        </p:txBody>
      </p:sp>
      <p:sp>
        <p:nvSpPr>
          <p:cNvPr id="20" name="文本9"/>
          <p:cNvSpPr txBox="1"/>
          <p:nvPr/>
        </p:nvSpPr>
        <p:spPr>
          <a:xfrm>
            <a:off x="661670" y="4792980"/>
            <a:ext cx="2709545" cy="712470"/>
          </a:xfrm>
          <a:prstGeom prst="rect">
            <a:avLst/>
          </a:prstGeom>
          <a:noFill/>
        </p:spPr>
        <p:txBody>
          <a:bodyPr anchor="t"/>
          <a:lstStyle/>
          <a:p>
            <a:pPr marL="0" algn="l">
              <a:lnSpc>
                <a:spcPts val="3300"/>
              </a:lnSpc>
            </a:pPr>
            <a:r>
              <a:rPr lang="zh-CN" altLang="en-US" sz="2800" b="0" i="0" dirty="0">
                <a:solidFill>
                  <a:srgbClr val="000000">
                    <a:alpha val="100000"/>
                  </a:srgbClr>
                </a:solidFill>
                <a:latin typeface="楷体" panose="02010609060101010101" charset="-122"/>
                <a:ea typeface="楷体" panose="02010609060101010101" charset="-122"/>
              </a:rPr>
              <a:t>子代基因组成</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21" name="文本10"/>
          <p:cNvSpPr txBox="1"/>
          <p:nvPr/>
        </p:nvSpPr>
        <p:spPr>
          <a:xfrm>
            <a:off x="7570470" y="4792980"/>
            <a:ext cx="1612265" cy="712470"/>
          </a:xfrm>
          <a:prstGeom prst="rect">
            <a:avLst/>
          </a:prstGeom>
          <a:noFill/>
        </p:spPr>
        <p:txBody>
          <a:bodyPr anchor="t"/>
          <a:lstStyle/>
          <a:p>
            <a:pPr marL="0" algn="ctr">
              <a:lnSpc>
                <a:spcPts val="3300"/>
              </a:lnSpc>
            </a:pPr>
            <a:r>
              <a:rPr lang="zh-CN" altLang="en-US" sz="2800" b="0" i="0" dirty="0">
                <a:solidFill>
                  <a:srgbClr val="000000">
                    <a:alpha val="100000"/>
                  </a:srgbClr>
                </a:solidFill>
                <a:latin typeface="楷体" panose="02010609060101010101" charset="-122"/>
                <a:ea typeface="楷体" panose="02010609060101010101" charset="-122"/>
              </a:rPr>
              <a:t>dd</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22" name="文本11"/>
          <p:cNvSpPr txBox="1"/>
          <p:nvPr/>
        </p:nvSpPr>
        <p:spPr>
          <a:xfrm>
            <a:off x="769620" y="5380138"/>
            <a:ext cx="2101850" cy="712470"/>
          </a:xfrm>
          <a:prstGeom prst="rect">
            <a:avLst/>
          </a:prstGeom>
          <a:noFill/>
        </p:spPr>
        <p:txBody>
          <a:bodyPr anchor="t"/>
          <a:lstStyle/>
          <a:p>
            <a:pPr marL="0" algn="l">
              <a:lnSpc>
                <a:spcPts val="3300"/>
              </a:lnSpc>
            </a:pPr>
            <a:r>
              <a:rPr lang="zh-CN" altLang="en-US" sz="2800" b="0" i="0" dirty="0">
                <a:solidFill>
                  <a:srgbClr val="000000">
                    <a:alpha val="100000"/>
                  </a:srgbClr>
                </a:solidFill>
                <a:latin typeface="楷体" panose="02010609060101010101" charset="-122"/>
                <a:ea typeface="楷体" panose="02010609060101010101" charset="-122"/>
              </a:rPr>
              <a:t>子代性状</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23" name="文本12"/>
          <p:cNvSpPr txBox="1"/>
          <p:nvPr/>
        </p:nvSpPr>
        <p:spPr>
          <a:xfrm>
            <a:off x="2891155" y="5353043"/>
            <a:ext cx="3067050" cy="650875"/>
          </a:xfrm>
          <a:prstGeom prst="rect">
            <a:avLst/>
          </a:prstGeom>
          <a:noFill/>
        </p:spPr>
        <p:txBody>
          <a:bodyPr anchor="t"/>
          <a:lstStyle/>
          <a:p>
            <a:pPr marL="0" algn="ctr">
              <a:lnSpc>
                <a:spcPts val="2800"/>
              </a:lnSpc>
            </a:pPr>
            <a:r>
              <a:rPr lang="zh-CN" altLang="en-US" sz="2400" b="0" i="0" dirty="0">
                <a:solidFill>
                  <a:srgbClr val="000000">
                    <a:alpha val="100000"/>
                  </a:srgbClr>
                </a:solidFill>
                <a:latin typeface="楷体" panose="02010609060101010101" charset="-122"/>
                <a:ea typeface="楷体" panose="02010609060101010101" charset="-122"/>
              </a:rPr>
              <a:t>有耳垂</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24" name="文本13"/>
          <p:cNvSpPr txBox="1"/>
          <p:nvPr/>
        </p:nvSpPr>
        <p:spPr>
          <a:xfrm>
            <a:off x="6750685" y="5359183"/>
            <a:ext cx="3067050" cy="650875"/>
          </a:xfrm>
          <a:prstGeom prst="rect">
            <a:avLst/>
          </a:prstGeom>
          <a:noFill/>
        </p:spPr>
        <p:txBody>
          <a:bodyPr anchor="t"/>
          <a:lstStyle/>
          <a:p>
            <a:pPr marL="0" algn="ctr">
              <a:lnSpc>
                <a:spcPts val="2800"/>
              </a:lnSpc>
            </a:pPr>
            <a:r>
              <a:rPr lang="zh-CN" altLang="en-US" sz="2400" b="0" i="0" dirty="0">
                <a:solidFill>
                  <a:srgbClr val="000000">
                    <a:alpha val="100000"/>
                  </a:srgbClr>
                </a:solidFill>
                <a:latin typeface="楷体" panose="02010609060101010101" charset="-122"/>
                <a:ea typeface="楷体" panose="02010609060101010101" charset="-122"/>
              </a:rPr>
              <a:t>无耳垂</a:t>
            </a:r>
            <a:endParaRPr lang="zh-CN" altLang="en-US" sz="2400" b="0" i="0" dirty="0">
              <a:solidFill>
                <a:srgbClr val="000000">
                  <a:alpha val="100000"/>
                </a:srgbClr>
              </a:solidFill>
              <a:latin typeface="楷体" panose="02010609060101010101" charset="-122"/>
              <a:ea typeface="楷体" panose="02010609060101010101" charset="-122"/>
            </a:endParaRPr>
          </a:p>
        </p:txBody>
      </p:sp>
      <p:grpSp>
        <p:nvGrpSpPr>
          <p:cNvPr id="25" name="组合3"/>
          <p:cNvGrpSpPr/>
          <p:nvPr/>
        </p:nvGrpSpPr>
        <p:grpSpPr>
          <a:xfrm>
            <a:off x="3061335" y="3259455"/>
            <a:ext cx="1301750" cy="1235075"/>
            <a:chOff x="0" y="0"/>
            <a:chExt cx="1301750" cy="1235075"/>
          </a:xfrm>
        </p:grpSpPr>
        <p:sp>
          <p:nvSpPr>
            <p:cNvPr id="26" name="文本19"/>
            <p:cNvSpPr txBox="1"/>
            <p:nvPr/>
          </p:nvSpPr>
          <p:spPr>
            <a:xfrm>
              <a:off x="0" y="522605"/>
              <a:ext cx="1288415" cy="712470"/>
            </a:xfrm>
            <a:prstGeom prst="rect">
              <a:avLst/>
            </a:prstGeom>
            <a:noFill/>
          </p:spPr>
          <p:txBody>
            <a:bodyPr anchor="t"/>
            <a:lstStyle/>
            <a:p>
              <a:pPr marL="0" algn="ctr">
                <a:lnSpc>
                  <a:spcPts val="3300"/>
                </a:lnSpc>
              </a:pPr>
              <a:r>
                <a:rPr lang="zh-CN" altLang="en-US" sz="2800" b="0" i="0" dirty="0">
                  <a:solidFill>
                    <a:srgbClr val="000000">
                      <a:alpha val="100000"/>
                    </a:srgbClr>
                  </a:solidFill>
                  <a:latin typeface="楷体" panose="02010609060101010101" charset="-122"/>
                  <a:ea typeface="楷体" panose="02010609060101010101" charset="-122"/>
                </a:rPr>
                <a:t>D</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27" name="形状8"/>
            <p:cNvSpPr txBox="1"/>
            <p:nvPr/>
          </p:nvSpPr>
          <p:spPr>
            <a:xfrm flipH="1">
              <a:off x="760730" y="0"/>
              <a:ext cx="541020" cy="572135"/>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grpSp>
      <p:grpSp>
        <p:nvGrpSpPr>
          <p:cNvPr id="28" name="组合4"/>
          <p:cNvGrpSpPr/>
          <p:nvPr/>
        </p:nvGrpSpPr>
        <p:grpSpPr>
          <a:xfrm>
            <a:off x="4456430" y="3256280"/>
            <a:ext cx="1612265" cy="1238250"/>
            <a:chOff x="0" y="0"/>
            <a:chExt cx="1612265" cy="1238250"/>
          </a:xfrm>
        </p:grpSpPr>
        <p:sp>
          <p:nvSpPr>
            <p:cNvPr id="29" name="文本20"/>
            <p:cNvSpPr txBox="1"/>
            <p:nvPr/>
          </p:nvSpPr>
          <p:spPr>
            <a:xfrm>
              <a:off x="0" y="525780"/>
              <a:ext cx="1612265" cy="712470"/>
            </a:xfrm>
            <a:prstGeom prst="rect">
              <a:avLst/>
            </a:prstGeom>
            <a:noFill/>
          </p:spPr>
          <p:txBody>
            <a:bodyPr anchor="t"/>
            <a:lstStyle/>
            <a:p>
              <a:pPr marL="0" algn="ctr">
                <a:lnSpc>
                  <a:spcPts val="3300"/>
                </a:lnSpc>
              </a:pPr>
              <a:r>
                <a:rPr lang="zh-CN" altLang="en-US" sz="2800" b="0" i="0" dirty="0">
                  <a:solidFill>
                    <a:srgbClr val="000000">
                      <a:alpha val="100000"/>
                    </a:srgbClr>
                  </a:solidFill>
                  <a:latin typeface="楷体" panose="02010609060101010101" charset="-122"/>
                  <a:ea typeface="楷体" panose="02010609060101010101" charset="-122"/>
                </a:rPr>
                <a:t>d</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30" name="形状9"/>
            <p:cNvSpPr txBox="1"/>
            <p:nvPr/>
          </p:nvSpPr>
          <p:spPr>
            <a:xfrm>
              <a:off x="189230" y="0"/>
              <a:ext cx="407670" cy="575310"/>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grpSp>
      <p:grpSp>
        <p:nvGrpSpPr>
          <p:cNvPr id="31" name="组合5"/>
          <p:cNvGrpSpPr/>
          <p:nvPr/>
        </p:nvGrpSpPr>
        <p:grpSpPr>
          <a:xfrm>
            <a:off x="7570470" y="3314700"/>
            <a:ext cx="1612265" cy="1179830"/>
            <a:chOff x="0" y="0"/>
            <a:chExt cx="1612265" cy="1179830"/>
          </a:xfrm>
        </p:grpSpPr>
        <p:sp>
          <p:nvSpPr>
            <p:cNvPr id="32" name="文本21"/>
            <p:cNvSpPr txBox="1"/>
            <p:nvPr/>
          </p:nvSpPr>
          <p:spPr>
            <a:xfrm>
              <a:off x="0" y="467360"/>
              <a:ext cx="1612265" cy="712470"/>
            </a:xfrm>
            <a:prstGeom prst="rect">
              <a:avLst/>
            </a:prstGeom>
            <a:noFill/>
          </p:spPr>
          <p:txBody>
            <a:bodyPr anchor="t"/>
            <a:lstStyle/>
            <a:p>
              <a:pPr marL="0" algn="ctr">
                <a:lnSpc>
                  <a:spcPts val="3300"/>
                </a:lnSpc>
              </a:pPr>
              <a:r>
                <a:rPr lang="zh-CN" altLang="en-US" sz="2800" b="0" i="0" dirty="0">
                  <a:solidFill>
                    <a:srgbClr val="000000">
                      <a:alpha val="100000"/>
                    </a:srgbClr>
                  </a:solidFill>
                  <a:latin typeface="楷体" panose="02010609060101010101" charset="-122"/>
                  <a:ea typeface="楷体" panose="02010609060101010101" charset="-122"/>
                </a:rPr>
                <a:t>d</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33" name="形状10"/>
            <p:cNvSpPr txBox="1"/>
            <p:nvPr/>
          </p:nvSpPr>
          <p:spPr>
            <a:xfrm>
              <a:off x="702310" y="0"/>
              <a:ext cx="28575" cy="575310"/>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grpSp>
      <p:sp>
        <p:nvSpPr>
          <p:cNvPr id="34" name="文本14"/>
          <p:cNvSpPr txBox="1"/>
          <p:nvPr/>
        </p:nvSpPr>
        <p:spPr>
          <a:xfrm>
            <a:off x="3697605" y="4792980"/>
            <a:ext cx="1612265" cy="712470"/>
          </a:xfrm>
          <a:prstGeom prst="rect">
            <a:avLst/>
          </a:prstGeom>
          <a:noFill/>
        </p:spPr>
        <p:txBody>
          <a:bodyPr anchor="t"/>
          <a:lstStyle/>
          <a:p>
            <a:pPr marL="0" algn="ctr">
              <a:lnSpc>
                <a:spcPts val="3300"/>
              </a:lnSpc>
            </a:pPr>
            <a:r>
              <a:rPr lang="zh-CN" altLang="en-US" sz="2800" b="0" i="0" dirty="0">
                <a:solidFill>
                  <a:srgbClr val="000000">
                    <a:alpha val="100000"/>
                  </a:srgbClr>
                </a:solidFill>
                <a:latin typeface="楷体" panose="02010609060101010101" charset="-122"/>
                <a:ea typeface="楷体" panose="02010609060101010101" charset="-122"/>
              </a:rPr>
              <a:t>Dd</a:t>
            </a:r>
            <a:endParaRPr lang="zh-CN" altLang="en-US" sz="2800" b="0" i="0" dirty="0">
              <a:solidFill>
                <a:srgbClr val="000000">
                  <a:alpha val="100000"/>
                </a:srgbClr>
              </a:solidFill>
              <a:latin typeface="楷体" panose="02010609060101010101" charset="-122"/>
              <a:ea typeface="楷体" panose="02010609060101010101" charset="-122"/>
            </a:endParaRPr>
          </a:p>
        </p:txBody>
      </p:sp>
      <p:grpSp>
        <p:nvGrpSpPr>
          <p:cNvPr id="35" name="组合6"/>
          <p:cNvGrpSpPr/>
          <p:nvPr/>
        </p:nvGrpSpPr>
        <p:grpSpPr>
          <a:xfrm>
            <a:off x="3614420" y="4353560"/>
            <a:ext cx="4658360" cy="488950"/>
            <a:chOff x="0" y="0"/>
            <a:chExt cx="4658360" cy="488950"/>
          </a:xfrm>
        </p:grpSpPr>
        <p:sp>
          <p:nvSpPr>
            <p:cNvPr id="36" name="形状11"/>
            <p:cNvSpPr txBox="1"/>
            <p:nvPr/>
          </p:nvSpPr>
          <p:spPr>
            <a:xfrm>
              <a:off x="0" y="0"/>
              <a:ext cx="748665" cy="488950"/>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sp>
          <p:nvSpPr>
            <p:cNvPr id="37" name="形状12"/>
            <p:cNvSpPr txBox="1"/>
            <p:nvPr/>
          </p:nvSpPr>
          <p:spPr>
            <a:xfrm flipH="1">
              <a:off x="845820" y="635"/>
              <a:ext cx="3812540" cy="488315"/>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grpSp>
      <p:grpSp>
        <p:nvGrpSpPr>
          <p:cNvPr id="38" name="组合7"/>
          <p:cNvGrpSpPr/>
          <p:nvPr/>
        </p:nvGrpSpPr>
        <p:grpSpPr>
          <a:xfrm>
            <a:off x="5210175" y="4297045"/>
            <a:ext cx="3091180" cy="575310"/>
            <a:chOff x="0" y="0"/>
            <a:chExt cx="3091180" cy="575310"/>
          </a:xfrm>
        </p:grpSpPr>
        <p:sp>
          <p:nvSpPr>
            <p:cNvPr id="39" name="形状13"/>
            <p:cNvSpPr txBox="1"/>
            <p:nvPr/>
          </p:nvSpPr>
          <p:spPr>
            <a:xfrm>
              <a:off x="0" y="0"/>
              <a:ext cx="2874010" cy="545465"/>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sp>
          <p:nvSpPr>
            <p:cNvPr id="40" name="形状14"/>
            <p:cNvSpPr txBox="1"/>
            <p:nvPr/>
          </p:nvSpPr>
          <p:spPr>
            <a:xfrm>
              <a:off x="3062605" y="0"/>
              <a:ext cx="28575" cy="575310"/>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grpSp>
      <p:grpSp>
        <p:nvGrpSpPr>
          <p:cNvPr id="41" name="组合8"/>
          <p:cNvGrpSpPr/>
          <p:nvPr/>
        </p:nvGrpSpPr>
        <p:grpSpPr>
          <a:xfrm>
            <a:off x="6165215" y="1374775"/>
            <a:ext cx="3932555" cy="1039495"/>
            <a:chOff x="0" y="0"/>
            <a:chExt cx="3932555" cy="1039495"/>
          </a:xfrm>
        </p:grpSpPr>
        <p:sp>
          <p:nvSpPr>
            <p:cNvPr id="42" name="形状15"/>
            <p:cNvSpPr txBox="1"/>
            <p:nvPr/>
          </p:nvSpPr>
          <p:spPr>
            <a:xfrm>
              <a:off x="0" y="579120"/>
              <a:ext cx="544830" cy="460375"/>
            </a:xfrm>
            <a:prstGeom prst="ellipse">
              <a:avLst/>
            </a:prstGeom>
            <a:solidFill>
              <a:srgbClr val="FFFFFF">
                <a:alpha val="0"/>
              </a:srgbClr>
            </a:solidFill>
            <a:ln w="28575">
              <a:solidFill>
                <a:srgbClr val="FF3300">
                  <a:alpha val="100000"/>
                </a:srgbClr>
              </a:solidFill>
              <a:prstDash val="solid"/>
              <a:headEnd type="none" w="med" len="med"/>
              <a:tailEnd type="none" w="med" len="med"/>
            </a:ln>
          </p:spPr>
          <p:txBody>
            <a:bodyPr anchor="ctr"/>
            <a:lstStyle/>
            <a:p>
              <a:pPr marL="0" algn="ctr"/>
            </a:p>
          </p:txBody>
        </p:sp>
        <p:sp>
          <p:nvSpPr>
            <p:cNvPr id="43" name="形状16"/>
            <p:cNvSpPr txBox="1"/>
            <p:nvPr/>
          </p:nvSpPr>
          <p:spPr>
            <a:xfrm rot="10800000" flipH="1">
              <a:off x="448310" y="0"/>
              <a:ext cx="3484245" cy="621665"/>
            </a:xfrm>
            <a:prstGeom prst="straightConnector1">
              <a:avLst/>
            </a:prstGeom>
            <a:solidFill>
              <a:srgbClr val="FFFFFF">
                <a:alpha val="0"/>
              </a:srgbClr>
            </a:solidFill>
            <a:ln w="25400">
              <a:solidFill>
                <a:srgbClr val="FF3300">
                  <a:alpha val="100000"/>
                </a:srgbClr>
              </a:solidFill>
              <a:prstDash val="solid"/>
              <a:tailEnd type="arrow" w="med" len="med"/>
            </a:ln>
          </p:spPr>
          <p:txBody>
            <a:bodyPr anchor="ctr"/>
            <a:lstStyle/>
            <a:p>
              <a:pPr marL="0" algn="ctr"/>
            </a:p>
          </p:txBody>
        </p:sp>
      </p:grpSp>
      <p:sp>
        <p:nvSpPr>
          <p:cNvPr id="44" name="文本15"/>
          <p:cNvSpPr txBox="1"/>
          <p:nvPr/>
        </p:nvSpPr>
        <p:spPr>
          <a:xfrm>
            <a:off x="10189210" y="986155"/>
            <a:ext cx="1949450" cy="712470"/>
          </a:xfrm>
          <a:prstGeom prst="rect">
            <a:avLst/>
          </a:prstGeom>
          <a:noFill/>
        </p:spPr>
        <p:txBody>
          <a:bodyPr anchor="t"/>
          <a:lstStyle/>
          <a:p>
            <a:pPr marL="0" algn="l">
              <a:lnSpc>
                <a:spcPts val="3300"/>
              </a:lnSpc>
            </a:pPr>
            <a:r>
              <a:rPr lang="zh-CN" altLang="en-US" sz="2800" b="1" i="0" dirty="0">
                <a:solidFill>
                  <a:srgbClr val="000000">
                    <a:alpha val="100000"/>
                  </a:srgbClr>
                </a:solidFill>
                <a:latin typeface="宋体" panose="02010600030101010101" pitchFamily="2" charset="-122"/>
                <a:ea typeface="宋体" panose="02010600030101010101" pitchFamily="2" charset="-122"/>
              </a:rPr>
              <a:t>杂交符号</a:t>
            </a:r>
            <a:endParaRPr lang="zh-CN" altLang="en-US" sz="2800" b="1" i="0" dirty="0">
              <a:solidFill>
                <a:srgbClr val="000000">
                  <a:alpha val="100000"/>
                </a:srgbClr>
              </a:solidFill>
              <a:latin typeface="宋体" panose="02010600030101010101" pitchFamily="2" charset="-122"/>
              <a:ea typeface="宋体" panose="02010600030101010101" pitchFamily="2" charset="-122"/>
            </a:endParaRPr>
          </a:p>
        </p:txBody>
      </p:sp>
      <p:pic>
        <p:nvPicPr>
          <p:cNvPr id="45" name="图片1"/>
          <p:cNvPicPr>
            <a:picLocks noChangeAspect="1"/>
          </p:cNvPicPr>
          <p:nvPr/>
        </p:nvPicPr>
        <p:blipFill>
          <a:blip r:embed="rId2"/>
          <a:stretch>
            <a:fillRect/>
          </a:stretch>
        </p:blipFill>
        <p:spPr>
          <a:xfrm>
            <a:off x="3932368" y="2526535"/>
            <a:ext cx="1144153" cy="1023718"/>
          </a:xfrm>
          <a:prstGeom prst="rect">
            <a:avLst/>
          </a:prstGeom>
        </p:spPr>
      </p:pic>
      <p:pic>
        <p:nvPicPr>
          <p:cNvPr id="46" name="图片2"/>
          <p:cNvPicPr>
            <a:picLocks noChangeAspect="1"/>
          </p:cNvPicPr>
          <p:nvPr/>
        </p:nvPicPr>
        <p:blipFill>
          <a:blip r:embed="rId3"/>
          <a:stretch>
            <a:fillRect/>
          </a:stretch>
        </p:blipFill>
        <p:spPr>
          <a:xfrm>
            <a:off x="7574166" y="2523811"/>
            <a:ext cx="1144010" cy="1029052"/>
          </a:xfrm>
          <a:prstGeom prst="rect">
            <a:avLst/>
          </a:prstGeom>
        </p:spPr>
      </p:pic>
      <p:sp>
        <p:nvSpPr>
          <p:cNvPr id="47" name="文本16"/>
          <p:cNvSpPr txBox="1"/>
          <p:nvPr/>
        </p:nvSpPr>
        <p:spPr>
          <a:xfrm>
            <a:off x="1146915" y="5811974"/>
            <a:ext cx="951475" cy="693356"/>
          </a:xfrm>
          <a:prstGeom prst="rect">
            <a:avLst/>
          </a:prstGeom>
          <a:noFill/>
        </p:spPr>
        <p:txBody>
          <a:bodyPr anchor="t"/>
          <a:lstStyle/>
          <a:p>
            <a:pPr marL="0" algn="l"/>
            <a:r>
              <a:rPr lang="zh-CN" altLang="en-US" sz="2800" b="0" i="0" dirty="0">
                <a:solidFill>
                  <a:srgbClr val="FF0000">
                    <a:alpha val="100000"/>
                  </a:srgbClr>
                </a:solidFill>
                <a:latin typeface="宋体" panose="02010600030101010101" pitchFamily="2" charset="-122"/>
                <a:ea typeface="宋体" panose="02010600030101010101" pitchFamily="2" charset="-122"/>
              </a:rPr>
              <a:t>比例</a:t>
            </a:r>
            <a:endParaRPr lang="zh-CN" altLang="en-US" sz="2800" b="0" i="0" dirty="0">
              <a:solidFill>
                <a:srgbClr val="FF0000">
                  <a:alpha val="100000"/>
                </a:srgbClr>
              </a:solidFill>
              <a:latin typeface="宋体" panose="02010600030101010101" pitchFamily="2" charset="-122"/>
              <a:ea typeface="宋体" panose="02010600030101010101" pitchFamily="2" charset="-122"/>
            </a:endParaRPr>
          </a:p>
        </p:txBody>
      </p:sp>
      <p:sp>
        <p:nvSpPr>
          <p:cNvPr id="48" name="文本17"/>
          <p:cNvSpPr txBox="1"/>
          <p:nvPr/>
        </p:nvSpPr>
        <p:spPr>
          <a:xfrm>
            <a:off x="4192791" y="5695553"/>
            <a:ext cx="4719133" cy="693353"/>
          </a:xfrm>
          <a:prstGeom prst="rect">
            <a:avLst/>
          </a:prstGeom>
          <a:noFill/>
        </p:spPr>
        <p:txBody>
          <a:bodyPr anchor="t"/>
          <a:lstStyle/>
          <a:p>
            <a:pPr marL="0" algn="l"/>
            <a:r>
              <a:rPr lang="zh-CN" altLang="en-US" sz="2800" b="1" i="0" dirty="0">
                <a:solidFill>
                  <a:srgbClr val="FF0000">
                    <a:alpha val="100000"/>
                  </a:srgbClr>
                </a:solidFill>
                <a:latin typeface="楷体" panose="02010609060101010101" charset="-122"/>
                <a:ea typeface="楷体" panose="02010609060101010101" charset="-122"/>
              </a:rPr>
              <a:t>1         ：         1</a:t>
            </a:r>
            <a:endParaRPr lang="zh-CN" altLang="en-US" sz="2800" b="1" i="0" dirty="0">
              <a:solidFill>
                <a:srgbClr val="FF0000">
                  <a:alpha val="100000"/>
                </a:srgbClr>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vertical)">
                                      <p:cBhvr>
                                        <p:cTn id="12" dur="3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linds(vertical)">
                                      <p:cBhvr>
                                        <p:cTn id="17" dur="3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8" fill="hold" grpId="1" nodeType="clickEffect">
                                  <p:stCondLst>
                                    <p:cond delay="0"/>
                                  </p:stCondLst>
                                  <p:childTnLst>
                                    <p:set>
                                      <p:cBhvr>
                                        <p:cTn id="41" dur="1" fill="hold">
                                          <p:stCondLst>
                                            <p:cond delay="300"/>
                                          </p:stCondLst>
                                        </p:cTn>
                                        <p:tgtEl>
                                          <p:spTgt spid="45"/>
                                        </p:tgtEl>
                                        <p:attrNameLst>
                                          <p:attrName>style.visibility</p:attrName>
                                        </p:attrNameLst>
                                      </p:cBhvr>
                                      <p:to>
                                        <p:strVal val="hidden"/>
                                      </p:to>
                                    </p:set>
                                    <p:anim calcmode="lin" valueType="num">
                                      <p:cBhvr>
                                        <p:cTn id="42" dur="300" fill="hold"/>
                                        <p:tgtEl>
                                          <p:spTgt spid="45"/>
                                        </p:tgtEl>
                                        <p:attrNameLst>
                                          <p:attrName>ppt_x</p:attrName>
                                        </p:attrNameLst>
                                      </p:cBhvr>
                                      <p:tavLst>
                                        <p:tav tm="0">
                                          <p:val>
                                            <p:strVal val="#ppt_x"/>
                                          </p:val>
                                        </p:tav>
                                        <p:tav tm="100000">
                                          <p:val>
                                            <p:strVal val="0-#ppt_w/2"/>
                                          </p:val>
                                        </p:tav>
                                      </p:tavLst>
                                    </p:anim>
                                    <p:anim calcmode="lin" valueType="num">
                                      <p:cBhvr>
                                        <p:cTn id="43" dur="3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5"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5"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xit" presetSubtype="8" fill="hold" grpId="1" nodeType="clickEffect">
                                  <p:stCondLst>
                                    <p:cond delay="0"/>
                                  </p:stCondLst>
                                  <p:childTnLst>
                                    <p:set>
                                      <p:cBhvr>
                                        <p:cTn id="57" dur="1" fill="hold">
                                          <p:stCondLst>
                                            <p:cond delay="300"/>
                                          </p:stCondLst>
                                        </p:cTn>
                                        <p:tgtEl>
                                          <p:spTgt spid="46"/>
                                        </p:tgtEl>
                                        <p:attrNameLst>
                                          <p:attrName>style.visibility</p:attrName>
                                        </p:attrNameLst>
                                      </p:cBhvr>
                                      <p:to>
                                        <p:strVal val="hidden"/>
                                      </p:to>
                                    </p:set>
                                    <p:anim calcmode="lin" valueType="num">
                                      <p:cBhvr>
                                        <p:cTn id="58" dur="300" fill="hold"/>
                                        <p:tgtEl>
                                          <p:spTgt spid="46"/>
                                        </p:tgtEl>
                                        <p:attrNameLst>
                                          <p:attrName>ppt_x</p:attrName>
                                        </p:attrNameLst>
                                      </p:cBhvr>
                                      <p:tavLst>
                                        <p:tav tm="0">
                                          <p:val>
                                            <p:strVal val="#ppt_x"/>
                                          </p:val>
                                        </p:tav>
                                        <p:tav tm="100000">
                                          <p:val>
                                            <p:strVal val="0-#ppt_w/2"/>
                                          </p:val>
                                        </p:tav>
                                      </p:tavLst>
                                    </p:anim>
                                    <p:anim calcmode="lin" valueType="num">
                                      <p:cBhvr>
                                        <p:cTn id="59" dur="3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5"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linds(horizont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5"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blinds(horizontal)">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5"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linds(horizont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5"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5"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1000"/>
                                        <p:tgtEl>
                                          <p:spTgt spid="47"/>
                                        </p:tgtEl>
                                      </p:cBhvr>
                                    </p:animEffect>
                                    <p:anim calcmode="lin" valueType="num">
                                      <p:cBhvr>
                                        <p:cTn id="90" dur="300" fill="hold"/>
                                        <p:tgtEl>
                                          <p:spTgt spid="47"/>
                                        </p:tgtEl>
                                        <p:attrNameLst>
                                          <p:attrName>ppt_x</p:attrName>
                                        </p:attrNameLst>
                                      </p:cBhvr>
                                      <p:tavLst>
                                        <p:tav tm="0">
                                          <p:val>
                                            <p:strVal val="#ppt_x"/>
                                          </p:val>
                                        </p:tav>
                                        <p:tav tm="100000">
                                          <p:val>
                                            <p:strVal val="#ppt_x"/>
                                          </p:val>
                                        </p:tav>
                                      </p:tavLst>
                                    </p:anim>
                                    <p:anim calcmode="lin" valueType="num">
                                      <p:cBhvr>
                                        <p:cTn id="91" dur="3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1000"/>
                                        <p:tgtEl>
                                          <p:spTgt spid="48"/>
                                        </p:tgtEl>
                                      </p:cBhvr>
                                    </p:animEffect>
                                    <p:anim calcmode="lin" valueType="num">
                                      <p:cBhvr>
                                        <p:cTn id="97" dur="300" fill="hold"/>
                                        <p:tgtEl>
                                          <p:spTgt spid="48"/>
                                        </p:tgtEl>
                                        <p:attrNameLst>
                                          <p:attrName>ppt_x</p:attrName>
                                        </p:attrNameLst>
                                      </p:cBhvr>
                                      <p:tavLst>
                                        <p:tav tm="0">
                                          <p:val>
                                            <p:strVal val="#ppt_x"/>
                                          </p:val>
                                        </p:tav>
                                        <p:tav tm="100000">
                                          <p:val>
                                            <p:strVal val="#ppt_x"/>
                                          </p:val>
                                        </p:tav>
                                      </p:tavLst>
                                    </p:anim>
                                    <p:anim calcmode="lin" valueType="num">
                                      <p:cBhvr>
                                        <p:cTn id="98" dur="3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 presetClass="entr" presetSubtype="5"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blinds(horizontal)">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5" fill="hold" grpId="0" nodeType="click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blinds(horizontal)">
                                      <p:cBhvr>
                                        <p:cTn id="108" dur="500"/>
                                        <p:tgtEl>
                                          <p:spTgt spid="28"/>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
                                        <p:tgtEl>
                                          <p:spTgt spid="31"/>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5"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blinds(horizontal)">
                                      <p:cBhvr>
                                        <p:cTn id="118" dur="500"/>
                                        <p:tgtEl>
                                          <p:spTgt spid="35"/>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5"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blinds(horizontal)">
                                      <p:cBhvr>
                                        <p:cTn id="123" dur="500"/>
                                        <p:tgtEl>
                                          <p:spTgt spid="38"/>
                                        </p:tgtEl>
                                      </p:cBhvr>
                                    </p:animEffect>
                                  </p:childTnLst>
                                </p:cTn>
                              </p:par>
                            </p:childTnLst>
                          </p:cTn>
                        </p:par>
                      </p:childTnLst>
                    </p:cTn>
                  </p:par>
                  <p:par>
                    <p:cTn id="124" fill="hold">
                      <p:stCondLst>
                        <p:cond delay="indefinite"/>
                      </p:stCondLst>
                      <p:childTnLst>
                        <p:par>
                          <p:cTn id="125" fill="hold">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41"/>
                                        </p:tgtEl>
                                        <p:attrNameLst>
                                          <p:attrName>style.visibility</p:attrName>
                                        </p:attrNameLst>
                                      </p:cBhvr>
                                      <p:to>
                                        <p:strVal val="visible"/>
                                      </p:to>
                                    </p:set>
                                    <p:anim calcmode="lin" valueType="num">
                                      <p:cBhvr>
                                        <p:cTn id="128" dur="500" fill="hold"/>
                                        <p:tgtEl>
                                          <p:spTgt spid="41"/>
                                        </p:tgtEl>
                                        <p:attrNameLst>
                                          <p:attrName>ppt_x</p:attrName>
                                        </p:attrNameLst>
                                      </p:cBhvr>
                                      <p:tavLst>
                                        <p:tav tm="0">
                                          <p:val>
                                            <p:strVal val="1+#ppt_w/2"/>
                                          </p:val>
                                        </p:tav>
                                        <p:tav tm="100000">
                                          <p:val>
                                            <p:strVal val="#ppt_x"/>
                                          </p:val>
                                        </p:tav>
                                      </p:tavLst>
                                    </p:anim>
                                    <p:anim calcmode="lin" valueType="num">
                                      <p:cBhvr>
                                        <p:cTn id="12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12" grpId="0" animBg="1"/>
      <p:bldP spid="13" grpId="0" animBg="1"/>
      <p:bldP spid="20" grpId="0" animBg="1"/>
      <p:bldP spid="22" grpId="0" animBg="1"/>
      <p:bldP spid="45" grpId="1" animBg="1"/>
      <p:bldP spid="15" grpId="0" animBg="1"/>
      <p:bldP spid="19" grpId="0" animBg="1"/>
      <p:bldP spid="46" grpId="1" animBg="1"/>
      <p:bldP spid="17" grpId="0" animBg="1"/>
      <p:bldP spid="34" grpId="0" animBg="1"/>
      <p:bldP spid="21" grpId="0" animBg="1"/>
      <p:bldP spid="23" grpId="0" animBg="1"/>
      <p:bldP spid="24" grpId="0" animBg="1"/>
      <p:bldP spid="47" grpId="0" animBg="1"/>
      <p:bldP spid="48" grpId="0" animBg="1"/>
      <p:bldP spid="25" grpId="0" animBg="1"/>
      <p:bldP spid="28" grpId="0" animBg="1"/>
      <p:bldP spid="31" grpId="0" animBg="1"/>
      <p:bldP spid="35" grpId="0" animBg="1"/>
      <p:bldP spid="38"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1"/>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2"/>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3"/>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4"/>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5"/>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13"/>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任务二：再研概念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0" name="文本1"/>
          <p:cNvSpPr txBox="1"/>
          <p:nvPr/>
        </p:nvSpPr>
        <p:spPr>
          <a:xfrm>
            <a:off x="5107940" y="342265"/>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a:t>
            </a:r>
            <a:r>
              <a:rPr lang="en-US" altLang="zh-CN" sz="2800" b="0" i="0" dirty="0">
                <a:solidFill>
                  <a:srgbClr val="369DCA">
                    <a:alpha val="100000"/>
                  </a:srgbClr>
                </a:solidFill>
                <a:latin typeface="华文新魏" panose="02010800040101010101" charset="-122"/>
                <a:ea typeface="华文新魏" panose="02010800040101010101" charset="-122"/>
              </a:rPr>
              <a:t>5</a:t>
            </a:r>
            <a:r>
              <a:rPr lang="zh-CN" altLang="en-US" sz="2800" b="0" i="0" dirty="0">
                <a:solidFill>
                  <a:srgbClr val="369DCA">
                    <a:alpha val="100000"/>
                  </a:srgbClr>
                </a:solidFill>
                <a:latin typeface="华文新魏" panose="02010800040101010101" charset="-122"/>
                <a:ea typeface="华文新魏" panose="02010800040101010101" charset="-122"/>
              </a:rPr>
              <a:t>：构建概念体系</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sp>
        <p:nvSpPr>
          <p:cNvPr id="11" name="文本2"/>
          <p:cNvSpPr txBox="1"/>
          <p:nvPr/>
        </p:nvSpPr>
        <p:spPr>
          <a:xfrm>
            <a:off x="562610" y="1416050"/>
            <a:ext cx="11249660" cy="1577975"/>
          </a:xfrm>
          <a:prstGeom prst="rect">
            <a:avLst/>
          </a:prstGeom>
          <a:noFill/>
        </p:spPr>
        <p:txBody>
          <a:bodyPr anchor="t"/>
          <a:lstStyle/>
          <a:p>
            <a:pPr marL="0" algn="l">
              <a:lnSpc>
                <a:spcPts val="5000"/>
              </a:lnSpc>
            </a:pPr>
            <a:r>
              <a:rPr lang="en-US" altLang="zh-CN" sz="2800" b="0" i="0" dirty="0">
                <a:solidFill>
                  <a:srgbClr val="000000">
                    <a:alpha val="100000"/>
                  </a:srgbClr>
                </a:solidFill>
                <a:latin typeface="楷体" panose="02010609060101010101" charset="-122"/>
                <a:ea typeface="楷体" panose="02010609060101010101" charset="-122"/>
              </a:rPr>
              <a:t>2.</a:t>
            </a:r>
            <a:r>
              <a:rPr lang="zh-CN" altLang="en-US" sz="2800" b="0" i="0" dirty="0">
                <a:solidFill>
                  <a:srgbClr val="000000">
                    <a:alpha val="100000"/>
                  </a:srgbClr>
                </a:solidFill>
                <a:latin typeface="楷体" panose="02010609060101010101" charset="-122"/>
                <a:ea typeface="楷体" panose="02010609060101010101" charset="-122"/>
              </a:rPr>
              <a:t>请以小组为单位，将以下概念名词用简洁的文字或箭头等符号构建出遗传相关的概念图。</a:t>
            </a:r>
            <a:endParaRPr lang="zh-CN" altLang="en-US" sz="2800" b="0" i="0" dirty="0">
              <a:solidFill>
                <a:srgbClr val="000000">
                  <a:alpha val="100000"/>
                </a:srgbClr>
              </a:solidFill>
              <a:latin typeface="楷体" panose="02010609060101010101" charset="-122"/>
              <a:ea typeface="楷体" panose="02010609060101010101" charset="-122"/>
            </a:endParaRPr>
          </a:p>
        </p:txBody>
      </p:sp>
      <p:sp>
        <p:nvSpPr>
          <p:cNvPr id="12" name="文本3"/>
          <p:cNvSpPr txBox="1"/>
          <p:nvPr/>
        </p:nvSpPr>
        <p:spPr>
          <a:xfrm>
            <a:off x="709930" y="1030605"/>
            <a:ext cx="6286500" cy="650875"/>
          </a:xfrm>
          <a:prstGeom prst="rect">
            <a:avLst/>
          </a:prstGeom>
          <a:noFill/>
        </p:spPr>
        <p:txBody>
          <a:bodyPr anchor="t"/>
          <a:lstStyle/>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三、概念构建</a:t>
            </a:r>
            <a:endParaRPr lang="zh-CN" altLang="en-US" sz="2400" b="1" i="0" dirty="0">
              <a:solidFill>
                <a:srgbClr val="000000">
                  <a:alpha val="100000"/>
                </a:srgbClr>
              </a:solidFill>
              <a:latin typeface="楷体" panose="02010609060101010101" charset="-122"/>
              <a:ea typeface="楷体" panose="02010609060101010101" charset="-122"/>
            </a:endParaRPr>
          </a:p>
        </p:txBody>
      </p:sp>
      <p:sp>
        <p:nvSpPr>
          <p:cNvPr id="13" name="文本4"/>
          <p:cNvSpPr txBox="1"/>
          <p:nvPr/>
        </p:nvSpPr>
        <p:spPr>
          <a:xfrm>
            <a:off x="3267008" y="2953664"/>
            <a:ext cx="2925445" cy="1065530"/>
          </a:xfrm>
          <a:prstGeom prst="rect">
            <a:avLst/>
          </a:prstGeom>
          <a:noFill/>
        </p:spPr>
        <p:txBody>
          <a:bodyPr anchor="t"/>
          <a:lstStyle/>
          <a:p>
            <a:pPr marL="0" algn="l">
              <a:lnSpc>
                <a:spcPts val="5700"/>
              </a:lnSpc>
            </a:pPr>
            <a:r>
              <a:rPr lang="zh-CN" altLang="en-US" sz="3200" b="1" i="0" dirty="0">
                <a:solidFill>
                  <a:srgbClr val="2E75B6">
                    <a:alpha val="100000"/>
                  </a:srgbClr>
                </a:solidFill>
                <a:latin typeface="楷体" panose="02010609060101010101" charset="-122"/>
                <a:ea typeface="楷体" panose="02010609060101010101" charset="-122"/>
              </a:rPr>
              <a:t> 相对性状</a:t>
            </a:r>
            <a:endParaRPr lang="zh-CN" altLang="en-US" sz="3200" b="1" i="0" dirty="0">
              <a:solidFill>
                <a:srgbClr val="2E75B6">
                  <a:alpha val="100000"/>
                </a:srgbClr>
              </a:solidFill>
              <a:latin typeface="楷体" panose="02010609060101010101" charset="-122"/>
              <a:ea typeface="楷体" panose="02010609060101010101" charset="-122"/>
            </a:endParaRPr>
          </a:p>
        </p:txBody>
      </p:sp>
      <p:sp>
        <p:nvSpPr>
          <p:cNvPr id="14" name="文本5"/>
          <p:cNvSpPr txBox="1"/>
          <p:nvPr/>
        </p:nvSpPr>
        <p:spPr>
          <a:xfrm>
            <a:off x="1038825" y="2993431"/>
            <a:ext cx="3766185" cy="984885"/>
          </a:xfrm>
          <a:prstGeom prst="rect">
            <a:avLst/>
          </a:prstGeom>
          <a:noFill/>
        </p:spPr>
        <p:txBody>
          <a:bodyPr anchor="t"/>
          <a:lstStyle/>
          <a:p>
            <a:pPr marL="0" algn="l">
              <a:lnSpc>
                <a:spcPts val="5700"/>
              </a:lnSpc>
            </a:pPr>
            <a:r>
              <a:rPr lang="zh-CN" altLang="en-US" sz="3200" b="0" i="0" dirty="0">
                <a:solidFill>
                  <a:srgbClr val="000000">
                    <a:alpha val="100000"/>
                  </a:srgbClr>
                </a:solidFill>
                <a:latin typeface="楷体" panose="02010609060101010101" charset="-122"/>
                <a:ea typeface="楷体" panose="02010609060101010101" charset="-122"/>
              </a:rPr>
              <a:t>显性性状</a:t>
            </a:r>
            <a:endParaRPr lang="zh-CN" altLang="en-US" sz="3200" b="0" i="0" dirty="0">
              <a:solidFill>
                <a:srgbClr val="000000">
                  <a:alpha val="100000"/>
                </a:srgbClr>
              </a:solidFill>
              <a:latin typeface="楷体" panose="02010609060101010101" charset="-122"/>
              <a:ea typeface="楷体" panose="02010609060101010101" charset="-122"/>
            </a:endParaRPr>
          </a:p>
        </p:txBody>
      </p:sp>
      <p:sp>
        <p:nvSpPr>
          <p:cNvPr id="15" name="文本6"/>
          <p:cNvSpPr txBox="1"/>
          <p:nvPr/>
        </p:nvSpPr>
        <p:spPr>
          <a:xfrm>
            <a:off x="1007955" y="4901851"/>
            <a:ext cx="2442845" cy="984885"/>
          </a:xfrm>
          <a:prstGeom prst="rect">
            <a:avLst/>
          </a:prstGeom>
          <a:noFill/>
        </p:spPr>
        <p:txBody>
          <a:bodyPr anchor="t"/>
          <a:lstStyle/>
          <a:p>
            <a:pPr marL="0" algn="l">
              <a:lnSpc>
                <a:spcPts val="5700"/>
              </a:lnSpc>
            </a:pPr>
            <a:r>
              <a:rPr lang="zh-CN" altLang="en-US" sz="3200" b="0" i="0" dirty="0">
                <a:solidFill>
                  <a:srgbClr val="000000">
                    <a:alpha val="100000"/>
                  </a:srgbClr>
                </a:solidFill>
                <a:latin typeface="楷体" panose="02010609060101010101" charset="-122"/>
                <a:ea typeface="楷体" panose="02010609060101010101" charset="-122"/>
              </a:rPr>
              <a:t>隐性性状</a:t>
            </a:r>
            <a:endParaRPr lang="zh-CN" altLang="en-US" sz="3200" b="0" i="0" dirty="0">
              <a:solidFill>
                <a:srgbClr val="000000">
                  <a:alpha val="100000"/>
                </a:srgbClr>
              </a:solidFill>
              <a:latin typeface="楷体" panose="02010609060101010101" charset="-122"/>
              <a:ea typeface="楷体" panose="02010609060101010101" charset="-122"/>
            </a:endParaRPr>
          </a:p>
        </p:txBody>
      </p:sp>
      <p:sp>
        <p:nvSpPr>
          <p:cNvPr id="16" name="文本7"/>
          <p:cNvSpPr txBox="1"/>
          <p:nvPr/>
        </p:nvSpPr>
        <p:spPr>
          <a:xfrm>
            <a:off x="6074140" y="3347180"/>
            <a:ext cx="1777365" cy="1020445"/>
          </a:xfrm>
          <a:prstGeom prst="rect">
            <a:avLst/>
          </a:prstGeom>
          <a:noFill/>
        </p:spPr>
        <p:txBody>
          <a:bodyPr anchor="t"/>
          <a:lstStyle/>
          <a:p>
            <a:pPr marL="0" algn="l">
              <a:lnSpc>
                <a:spcPts val="5700"/>
              </a:lnSpc>
            </a:pPr>
            <a:r>
              <a:rPr lang="zh-CN" altLang="en-US" sz="3200" b="1" i="0" dirty="0">
                <a:solidFill>
                  <a:srgbClr val="FF0000">
                    <a:alpha val="100000"/>
                  </a:srgbClr>
                </a:solidFill>
                <a:latin typeface="楷体" panose="02010609060101010101" charset="-122"/>
                <a:ea typeface="楷体" panose="02010609060101010101" charset="-122"/>
              </a:rPr>
              <a:t>基因</a:t>
            </a:r>
            <a:endParaRPr lang="zh-CN" altLang="en-US" sz="3200" b="1" i="0" dirty="0">
              <a:solidFill>
                <a:srgbClr val="FF0000">
                  <a:alpha val="100000"/>
                </a:srgbClr>
              </a:solidFill>
              <a:latin typeface="楷体" panose="02010609060101010101" charset="-122"/>
              <a:ea typeface="楷体" panose="02010609060101010101" charset="-122"/>
            </a:endParaRPr>
          </a:p>
        </p:txBody>
      </p:sp>
      <p:sp>
        <p:nvSpPr>
          <p:cNvPr id="17" name="文本8"/>
          <p:cNvSpPr txBox="1"/>
          <p:nvPr/>
        </p:nvSpPr>
        <p:spPr>
          <a:xfrm>
            <a:off x="1080630" y="3978069"/>
            <a:ext cx="2297430" cy="924499"/>
          </a:xfrm>
          <a:prstGeom prst="rect">
            <a:avLst/>
          </a:prstGeom>
          <a:noFill/>
        </p:spPr>
        <p:txBody>
          <a:bodyPr anchor="t"/>
          <a:lstStyle/>
          <a:p>
            <a:pPr marL="0" algn="l">
              <a:lnSpc>
                <a:spcPts val="5700"/>
              </a:lnSpc>
            </a:pPr>
            <a:r>
              <a:rPr lang="zh-CN" altLang="en-US" sz="3200" b="1" i="0" dirty="0">
                <a:solidFill>
                  <a:srgbClr val="FF0000">
                    <a:alpha val="100000"/>
                  </a:srgbClr>
                </a:solidFill>
                <a:latin typeface="楷体" panose="02010609060101010101" charset="-122"/>
                <a:ea typeface="楷体" panose="02010609060101010101" charset="-122"/>
              </a:rPr>
              <a:t>遗传性状</a:t>
            </a:r>
            <a:endParaRPr lang="zh-CN" altLang="en-US" sz="3200" b="1" i="0" dirty="0">
              <a:solidFill>
                <a:srgbClr val="FF0000">
                  <a:alpha val="100000"/>
                </a:srgbClr>
              </a:solidFill>
              <a:latin typeface="楷体" panose="02010609060101010101" charset="-122"/>
              <a:ea typeface="楷体" panose="02010609060101010101" charset="-122"/>
            </a:endParaRPr>
          </a:p>
        </p:txBody>
      </p:sp>
      <p:sp>
        <p:nvSpPr>
          <p:cNvPr id="18" name="文本9"/>
          <p:cNvSpPr txBox="1"/>
          <p:nvPr/>
        </p:nvSpPr>
        <p:spPr>
          <a:xfrm>
            <a:off x="3650990" y="5007464"/>
            <a:ext cx="2541905" cy="774065"/>
          </a:xfrm>
          <a:prstGeom prst="rect">
            <a:avLst/>
          </a:prstGeom>
          <a:noFill/>
        </p:spPr>
        <p:txBody>
          <a:bodyPr anchor="t"/>
          <a:lstStyle/>
          <a:p>
            <a:pPr marL="0" algn="l">
              <a:lnSpc>
                <a:spcPts val="3800"/>
              </a:lnSpc>
            </a:pPr>
            <a:r>
              <a:rPr lang="zh-CN" altLang="en-US" sz="3200" b="0" i="0" dirty="0">
                <a:solidFill>
                  <a:srgbClr val="000000">
                    <a:alpha val="100000"/>
                  </a:srgbClr>
                </a:solidFill>
                <a:latin typeface="楷体" panose="02010609060101010101" charset="-122"/>
                <a:ea typeface="楷体" panose="02010609060101010101" charset="-122"/>
              </a:rPr>
              <a:t>显性基因</a:t>
            </a:r>
            <a:endParaRPr lang="zh-CN" altLang="en-US" sz="3200" b="0" i="0" dirty="0">
              <a:solidFill>
                <a:srgbClr val="000000">
                  <a:alpha val="100000"/>
                </a:srgbClr>
              </a:solidFill>
              <a:latin typeface="楷体" panose="02010609060101010101" charset="-122"/>
              <a:ea typeface="楷体" panose="02010609060101010101" charset="-122"/>
            </a:endParaRPr>
          </a:p>
        </p:txBody>
      </p:sp>
      <p:sp>
        <p:nvSpPr>
          <p:cNvPr id="19" name="文本10"/>
          <p:cNvSpPr txBox="1"/>
          <p:nvPr/>
        </p:nvSpPr>
        <p:spPr>
          <a:xfrm>
            <a:off x="3650666" y="4128383"/>
            <a:ext cx="2541905" cy="774065"/>
          </a:xfrm>
          <a:prstGeom prst="rect">
            <a:avLst/>
          </a:prstGeom>
          <a:noFill/>
        </p:spPr>
        <p:txBody>
          <a:bodyPr anchor="t"/>
          <a:lstStyle/>
          <a:p>
            <a:pPr marL="0" algn="l">
              <a:lnSpc>
                <a:spcPts val="3800"/>
              </a:lnSpc>
            </a:pPr>
            <a:r>
              <a:rPr lang="zh-CN" altLang="en-US" sz="3200" b="0" i="0" dirty="0">
                <a:solidFill>
                  <a:srgbClr val="000000">
                    <a:alpha val="100000"/>
                  </a:srgbClr>
                </a:solidFill>
                <a:latin typeface="楷体" panose="02010609060101010101" charset="-122"/>
                <a:ea typeface="楷体" panose="02010609060101010101" charset="-122"/>
              </a:rPr>
              <a:t>隐性基因</a:t>
            </a:r>
            <a:endParaRPr lang="zh-CN" altLang="en-US" sz="3200" b="0" i="0" dirty="0">
              <a:solidFill>
                <a:srgbClr val="000000">
                  <a:alpha val="100000"/>
                </a:srgbClr>
              </a:solidFill>
              <a:latin typeface="楷体" panose="02010609060101010101" charset="-122"/>
              <a:ea typeface="楷体" panose="02010609060101010101" charset="-122"/>
            </a:endParaRPr>
          </a:p>
        </p:txBody>
      </p:sp>
      <p:sp>
        <p:nvSpPr>
          <p:cNvPr id="20" name="文本11"/>
          <p:cNvSpPr txBox="1"/>
          <p:nvPr/>
        </p:nvSpPr>
        <p:spPr>
          <a:xfrm>
            <a:off x="7946679" y="3977907"/>
            <a:ext cx="2946400" cy="774065"/>
          </a:xfrm>
          <a:prstGeom prst="rect">
            <a:avLst/>
          </a:prstGeom>
          <a:noFill/>
        </p:spPr>
        <p:txBody>
          <a:bodyPr anchor="t"/>
          <a:lstStyle/>
          <a:p>
            <a:pPr marL="0" algn="l">
              <a:lnSpc>
                <a:spcPts val="3800"/>
              </a:lnSpc>
              <a:buFont typeface="Arial" panose="020B0604020202020204"/>
              <a:buChar char=" "/>
            </a:pPr>
            <a:r>
              <a:rPr lang="zh-CN" altLang="en-US" sz="3200" b="1" i="0" dirty="0">
                <a:solidFill>
                  <a:srgbClr val="548235">
                    <a:alpha val="100000"/>
                  </a:srgbClr>
                </a:solidFill>
                <a:latin typeface="楷体" panose="02010609060101010101" charset="-122"/>
                <a:ea typeface="楷体" panose="02010609060101010101" charset="-122"/>
              </a:rPr>
              <a:t>染色体</a:t>
            </a:r>
            <a:endParaRPr lang="zh-CN" altLang="en-US" sz="3200" b="1" i="0" dirty="0">
              <a:solidFill>
                <a:srgbClr val="548235">
                  <a:alpha val="100000"/>
                </a:srgbClr>
              </a:solidFill>
              <a:latin typeface="楷体" panose="02010609060101010101" charset="-122"/>
              <a:ea typeface="楷体" panose="02010609060101010101" charset="-122"/>
            </a:endParaRPr>
          </a:p>
        </p:txBody>
      </p:sp>
      <p:sp>
        <p:nvSpPr>
          <p:cNvPr id="21" name="文本12"/>
          <p:cNvSpPr txBox="1"/>
          <p:nvPr/>
        </p:nvSpPr>
        <p:spPr>
          <a:xfrm>
            <a:off x="6192088" y="4729648"/>
            <a:ext cx="2442845" cy="984885"/>
          </a:xfrm>
          <a:prstGeom prst="rect">
            <a:avLst/>
          </a:prstGeom>
          <a:noFill/>
        </p:spPr>
        <p:txBody>
          <a:bodyPr anchor="t"/>
          <a:lstStyle/>
          <a:p>
            <a:pPr marL="0" algn="l">
              <a:lnSpc>
                <a:spcPts val="5700"/>
              </a:lnSpc>
            </a:pPr>
            <a:r>
              <a:rPr lang="zh-CN" altLang="en-US" sz="3200" b="1" i="0" dirty="0">
                <a:solidFill>
                  <a:srgbClr val="ED7D31">
                    <a:alpha val="100000"/>
                  </a:srgbClr>
                </a:solidFill>
                <a:latin typeface="楷体" panose="02010609060101010101" charset="-122"/>
                <a:ea typeface="楷体" panose="02010609060101010101" charset="-122"/>
              </a:rPr>
              <a:t>DNA</a:t>
            </a:r>
            <a:endParaRPr lang="zh-CN" altLang="en-US" sz="3200" b="1" i="0" dirty="0">
              <a:solidFill>
                <a:srgbClr val="ED7D31">
                  <a:alpha val="100000"/>
                </a:srgbClr>
              </a:solidFill>
              <a:latin typeface="楷体" panose="02010609060101010101" charset="-122"/>
              <a:ea typeface="楷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1"/>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2"/>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3"/>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4"/>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5"/>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3"/>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任务二：再研概念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0" name="文本1"/>
          <p:cNvSpPr txBox="1"/>
          <p:nvPr/>
        </p:nvSpPr>
        <p:spPr>
          <a:xfrm>
            <a:off x="5107940" y="342265"/>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a:t>
            </a:r>
            <a:r>
              <a:rPr lang="en-US" altLang="zh-CN" sz="2800" b="0" i="0" dirty="0">
                <a:solidFill>
                  <a:srgbClr val="369DCA">
                    <a:alpha val="100000"/>
                  </a:srgbClr>
                </a:solidFill>
                <a:latin typeface="华文新魏" panose="02010800040101010101" charset="-122"/>
                <a:ea typeface="华文新魏" panose="02010800040101010101" charset="-122"/>
              </a:rPr>
              <a:t>5</a:t>
            </a:r>
            <a:r>
              <a:rPr lang="zh-CN" altLang="en-US" sz="2800" b="0" i="0" dirty="0">
                <a:solidFill>
                  <a:srgbClr val="369DCA">
                    <a:alpha val="100000"/>
                  </a:srgbClr>
                </a:solidFill>
                <a:latin typeface="华文新魏" panose="02010800040101010101" charset="-122"/>
                <a:ea typeface="华文新魏" panose="02010800040101010101" charset="-122"/>
              </a:rPr>
              <a:t>：构建概念体系</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sp>
        <p:nvSpPr>
          <p:cNvPr id="11" name="文本2"/>
          <p:cNvSpPr txBox="1"/>
          <p:nvPr/>
        </p:nvSpPr>
        <p:spPr>
          <a:xfrm>
            <a:off x="709930" y="1030605"/>
            <a:ext cx="6286500" cy="650875"/>
          </a:xfrm>
          <a:prstGeom prst="rect">
            <a:avLst/>
          </a:prstGeom>
          <a:noFill/>
        </p:spPr>
        <p:txBody>
          <a:bodyPr anchor="t"/>
          <a:lstStyle/>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三、概念构建</a:t>
            </a:r>
            <a:endParaRPr lang="zh-CN" altLang="en-US" sz="2400" b="1" i="0" dirty="0">
              <a:solidFill>
                <a:srgbClr val="000000">
                  <a:alpha val="100000"/>
                </a:srgbClr>
              </a:solidFill>
              <a:latin typeface="楷体" panose="02010609060101010101" charset="-122"/>
              <a:ea typeface="楷体" panose="02010609060101010101" charset="-122"/>
            </a:endParaRPr>
          </a:p>
        </p:txBody>
      </p:sp>
      <p:grpSp>
        <p:nvGrpSpPr>
          <p:cNvPr id="12" name="组合3"/>
          <p:cNvGrpSpPr/>
          <p:nvPr/>
        </p:nvGrpSpPr>
        <p:grpSpPr>
          <a:xfrm>
            <a:off x="459740" y="1720215"/>
            <a:ext cx="1845310" cy="1494155"/>
            <a:chOff x="0" y="0"/>
            <a:chExt cx="2113350" cy="1494282"/>
          </a:xfrm>
        </p:grpSpPr>
        <p:sp>
          <p:nvSpPr>
            <p:cNvPr id="13" name="文本4"/>
            <p:cNvSpPr txBox="1"/>
            <p:nvPr/>
          </p:nvSpPr>
          <p:spPr>
            <a:xfrm>
              <a:off x="0" y="0"/>
              <a:ext cx="2113350" cy="1494282"/>
            </a:xfrm>
            <a:prstGeom prst="rect">
              <a:avLst/>
            </a:prstGeom>
            <a:noFill/>
          </p:spPr>
          <p:txBody>
            <a:bodyPr anchor="t"/>
            <a:lstStyle/>
            <a:p>
              <a:pPr marL="0" algn="l"/>
              <a:r>
                <a:rPr lang="zh-CN" altLang="en-US" sz="3000" b="1" i="0" dirty="0">
                  <a:solidFill>
                    <a:srgbClr val="000000">
                      <a:alpha val="100000"/>
                    </a:srgbClr>
                  </a:solidFill>
                  <a:latin typeface="楷体" panose="02010609060101010101" charset="-122"/>
                  <a:ea typeface="楷体" panose="02010609060101010101" charset="-122"/>
                </a:rPr>
                <a:t>携带遗传信息的物质</a:t>
              </a:r>
              <a:endParaRPr lang="zh-CN" altLang="en-US" sz="3000" b="1" i="0" dirty="0">
                <a:solidFill>
                  <a:srgbClr val="000000">
                    <a:alpha val="100000"/>
                  </a:srgbClr>
                </a:solidFill>
                <a:latin typeface="楷体" panose="02010609060101010101" charset="-122"/>
                <a:ea typeface="楷体" panose="02010609060101010101" charset="-122"/>
              </a:endParaRPr>
            </a:p>
          </p:txBody>
        </p:sp>
        <p:sp>
          <p:nvSpPr>
            <p:cNvPr id="14" name="形状6"/>
            <p:cNvSpPr txBox="1"/>
            <p:nvPr/>
          </p:nvSpPr>
          <p:spPr>
            <a:xfrm>
              <a:off x="75152" y="6401"/>
              <a:ext cx="1765992" cy="1405433"/>
            </a:xfrm>
            <a:prstGeom prst="rect">
              <a:avLst/>
            </a:prstGeom>
            <a:solidFill>
              <a:srgbClr val="FFFFFF">
                <a:alpha val="0"/>
              </a:srgbClr>
            </a:solidFill>
            <a:ln w="19050">
              <a:solidFill>
                <a:srgbClr val="000000">
                  <a:alpha val="100000"/>
                </a:srgbClr>
              </a:solidFill>
              <a:prstDash val="solid"/>
            </a:ln>
          </p:spPr>
          <p:txBody>
            <a:bodyPr anchor="ctr"/>
            <a:lstStyle/>
            <a:p>
              <a:pPr marL="0" algn="ctr"/>
            </a:p>
          </p:txBody>
        </p:sp>
      </p:grpSp>
      <p:pic>
        <p:nvPicPr>
          <p:cNvPr id="15" name="图片1"/>
          <p:cNvPicPr>
            <a:picLocks noChangeAspect="1"/>
          </p:cNvPicPr>
          <p:nvPr/>
        </p:nvPicPr>
        <p:blipFill>
          <a:blip r:embed="rId2"/>
          <a:stretch>
            <a:fillRect/>
          </a:stretch>
        </p:blipFill>
        <p:spPr>
          <a:xfrm>
            <a:off x="3107446" y="972417"/>
            <a:ext cx="8728186" cy="5647315"/>
          </a:xfrm>
          <a:prstGeom prst="rect">
            <a:avLst/>
          </a:prstGeom>
        </p:spPr>
      </p:pic>
      <p:grpSp>
        <p:nvGrpSpPr>
          <p:cNvPr id="16" name="组合4"/>
          <p:cNvGrpSpPr/>
          <p:nvPr/>
        </p:nvGrpSpPr>
        <p:grpSpPr>
          <a:xfrm>
            <a:off x="2364978" y="1010250"/>
            <a:ext cx="9432985" cy="1607664"/>
            <a:chOff x="0" y="0"/>
            <a:chExt cx="9432985" cy="1607664"/>
          </a:xfrm>
        </p:grpSpPr>
        <p:sp>
          <p:nvSpPr>
            <p:cNvPr id="17" name="形状7"/>
            <p:cNvSpPr txBox="1"/>
            <p:nvPr/>
          </p:nvSpPr>
          <p:spPr>
            <a:xfrm>
              <a:off x="731913" y="0"/>
              <a:ext cx="8701072" cy="1607664"/>
            </a:xfrm>
            <a:custGeom>
              <a:avLst/>
              <a:gdLst>
                <a:gd name="connsiteX0" fmla="*/ 267944 w 8701072"/>
                <a:gd name="connsiteY0" fmla="*/ 0 h 1607664"/>
                <a:gd name="connsiteX1" fmla="*/ 8433128 w 8701072"/>
                <a:gd name="connsiteY1" fmla="*/ 0 h 1607664"/>
                <a:gd name="connsiteX2" fmla="*/ 8504191 w 8701072"/>
                <a:gd name="connsiteY2" fmla="*/ 0 h 1607664"/>
                <a:gd name="connsiteX3" fmla="*/ 8672843 w 8701072"/>
                <a:gd name="connsiteY3" fmla="*/ 128728 h 1607664"/>
                <a:gd name="connsiteX4" fmla="*/ 8701072 w 8701072"/>
                <a:gd name="connsiteY4" fmla="*/ 1339720 h 1607664"/>
                <a:gd name="connsiteX5" fmla="*/ 8701072 w 8701072"/>
                <a:gd name="connsiteY5" fmla="*/ 1410783 h 1607664"/>
                <a:gd name="connsiteX6" fmla="*/ 8572344 w 8701072"/>
                <a:gd name="connsiteY6" fmla="*/ 1579435 h 1607664"/>
                <a:gd name="connsiteX7" fmla="*/ 267944 w 8701072"/>
                <a:gd name="connsiteY7" fmla="*/ 1607664 h 1607664"/>
                <a:gd name="connsiteX8" fmla="*/ 196881 w 8701072"/>
                <a:gd name="connsiteY8" fmla="*/ 1607664 h 1607664"/>
                <a:gd name="connsiteX9" fmla="*/ 28230 w 8701072"/>
                <a:gd name="connsiteY9" fmla="*/ 1478936 h 1607664"/>
                <a:gd name="connsiteX10" fmla="*/ 0 w 8701072"/>
                <a:gd name="connsiteY10" fmla="*/ 267944 h 1607664"/>
                <a:gd name="connsiteX11" fmla="*/ 0 w 8701072"/>
                <a:gd name="connsiteY11" fmla="*/ 119963 h 160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01072" h="1607664">
                  <a:moveTo>
                    <a:pt x="267944" y="0"/>
                  </a:moveTo>
                  <a:lnTo>
                    <a:pt x="8433128" y="0"/>
                  </a:lnTo>
                  <a:cubicBezTo>
                    <a:pt x="8504191" y="0"/>
                    <a:pt x="8572344" y="28230"/>
                    <a:pt x="8622593" y="78479"/>
                  </a:cubicBezTo>
                  <a:cubicBezTo>
                    <a:pt x="8672843" y="128728"/>
                    <a:pt x="8701072" y="196881"/>
                    <a:pt x="8701072" y="267944"/>
                  </a:cubicBezTo>
                  <a:lnTo>
                    <a:pt x="8701072" y="1339720"/>
                  </a:lnTo>
                  <a:cubicBezTo>
                    <a:pt x="8701072" y="1410783"/>
                    <a:pt x="8672843" y="1478936"/>
                    <a:pt x="8622593" y="1529185"/>
                  </a:cubicBezTo>
                  <a:cubicBezTo>
                    <a:pt x="8572344" y="1579435"/>
                    <a:pt x="8504191" y="1607664"/>
                    <a:pt x="8433128" y="1607664"/>
                  </a:cubicBezTo>
                  <a:lnTo>
                    <a:pt x="267944" y="1607664"/>
                  </a:lnTo>
                  <a:cubicBezTo>
                    <a:pt x="196881" y="1607664"/>
                    <a:pt x="128728" y="1579435"/>
                    <a:pt x="78479" y="1529185"/>
                  </a:cubicBezTo>
                  <a:cubicBezTo>
                    <a:pt x="28230" y="1478936"/>
                    <a:pt x="0" y="1410783"/>
                    <a:pt x="0" y="1339720"/>
                  </a:cubicBezTo>
                  <a:lnTo>
                    <a:pt x="0" y="267944"/>
                  </a:lnTo>
                  <a:cubicBezTo>
                    <a:pt x="0" y="119963"/>
                    <a:pt x="119963" y="0"/>
                    <a:pt x="267944" y="0"/>
                  </a:cubicBezTo>
                  <a:close/>
                </a:path>
              </a:pathLst>
            </a:custGeom>
            <a:solidFill>
              <a:srgbClr val="FFFFFF">
                <a:alpha val="0"/>
              </a:srgbClr>
            </a:solidFill>
            <a:ln w="76200">
              <a:solidFill>
                <a:srgbClr val="FF0000">
                  <a:alpha val="100000"/>
                </a:srgbClr>
              </a:solidFill>
              <a:prstDash val="solid"/>
            </a:ln>
          </p:spPr>
          <p:txBody>
            <a:bodyPr anchor="ctr"/>
            <a:lstStyle/>
            <a:p>
              <a:pPr marL="0" algn="ctr"/>
            </a:p>
          </p:txBody>
        </p:sp>
        <p:sp>
          <p:nvSpPr>
            <p:cNvPr id="18" name="形状8"/>
            <p:cNvSpPr txBox="1"/>
            <p:nvPr/>
          </p:nvSpPr>
          <p:spPr>
            <a:xfrm>
              <a:off x="0" y="709289"/>
              <a:ext cx="682437" cy="465895"/>
            </a:xfrm>
            <a:custGeom>
              <a:avLst/>
              <a:gdLst>
                <a:gd name="connsiteX0" fmla="*/ 279537 w 682437"/>
                <a:gd name="connsiteY0" fmla="*/ 0 h 465895"/>
                <a:gd name="connsiteX1" fmla="*/ 279537 w 682437"/>
                <a:gd name="connsiteY1" fmla="*/ 155298 h 465895"/>
                <a:gd name="connsiteX2" fmla="*/ 682437 w 682437"/>
                <a:gd name="connsiteY2" fmla="*/ 155298 h 465895"/>
                <a:gd name="connsiteX3" fmla="*/ 682437 w 682437"/>
                <a:gd name="connsiteY3" fmla="*/ 310596 h 465895"/>
                <a:gd name="connsiteX4" fmla="*/ 279537 w 682437"/>
                <a:gd name="connsiteY4" fmla="*/ 310596 h 465895"/>
                <a:gd name="connsiteX5" fmla="*/ 279537 w 682437"/>
                <a:gd name="connsiteY5" fmla="*/ 465895 h 465895"/>
                <a:gd name="connsiteX6" fmla="*/ 0 w 682437"/>
                <a:gd name="connsiteY6" fmla="*/ 232947 h 465895"/>
                <a:gd name="connsiteX7" fmla="*/ 279537 w 682437"/>
                <a:gd name="connsiteY7" fmla="*/ 0 h 46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2437" h="465895">
                  <a:moveTo>
                    <a:pt x="279537" y="0"/>
                  </a:moveTo>
                  <a:lnTo>
                    <a:pt x="279537" y="155298"/>
                  </a:lnTo>
                  <a:lnTo>
                    <a:pt x="682437" y="155298"/>
                  </a:lnTo>
                  <a:lnTo>
                    <a:pt x="682437" y="310596"/>
                  </a:lnTo>
                  <a:lnTo>
                    <a:pt x="279537" y="310596"/>
                  </a:lnTo>
                  <a:lnTo>
                    <a:pt x="279537" y="465895"/>
                  </a:lnTo>
                  <a:lnTo>
                    <a:pt x="0" y="232947"/>
                  </a:lnTo>
                  <a:lnTo>
                    <a:pt x="279537" y="0"/>
                  </a:lnTo>
                  <a:close/>
                </a:path>
              </a:pathLst>
            </a:custGeom>
            <a:solidFill>
              <a:srgbClr val="FFFFFF">
                <a:alpha val="0"/>
              </a:srgbClr>
            </a:solidFill>
            <a:ln w="76200">
              <a:solidFill>
                <a:srgbClr val="FF0000">
                  <a:alpha val="100000"/>
                </a:srgbClr>
              </a:solidFill>
              <a:prstDash val="solid"/>
            </a:ln>
          </p:spPr>
          <p:txBody>
            <a:bodyPr anchor="ctr"/>
            <a:lstStyle/>
            <a:p>
              <a:pPr marL="0" algn="c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vertical)">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300" fill="hold"/>
                                        <p:tgtEl>
                                          <p:spTgt spid="16"/>
                                        </p:tgtEl>
                                        <p:attrNameLst>
                                          <p:attrName>ppt_w</p:attrName>
                                        </p:attrNameLst>
                                      </p:cBhvr>
                                      <p:tavLst>
                                        <p:tav tm="0">
                                          <p:val>
                                            <p:fltVal val="0"/>
                                          </p:val>
                                        </p:tav>
                                        <p:tav tm="100000">
                                          <p:val>
                                            <p:strVal val="ppt_w"/>
                                          </p:val>
                                        </p:tav>
                                      </p:tavLst>
                                    </p:anim>
                                    <p:anim calcmode="lin" valueType="num">
                                      <p:cBhvr>
                                        <p:cTn id="13" dur="300" fill="hold"/>
                                        <p:tgtEl>
                                          <p:spTgt spid="16"/>
                                        </p:tgtEl>
                                        <p:attrNameLst>
                                          <p:attrName>ppt_h</p:attrName>
                                        </p:attrNameLst>
                                      </p:cBhvr>
                                      <p:tavLst>
                                        <p:tav tm="0">
                                          <p:val>
                                            <p:fltVal val="0"/>
                                          </p:val>
                                        </p:tav>
                                        <p:tav tm="100000">
                                          <p:val>
                                            <p:strVal val="ppt_h"/>
                                          </p:val>
                                        </p:tav>
                                      </p:tavLst>
                                    </p:anim>
                                    <p:animEffect transition="in" filter="fade">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1"/>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2"/>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3"/>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4"/>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5"/>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4"/>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任务四：</a:t>
              </a:r>
              <a:r>
                <a:rPr lang="zh-CN" altLang="en-US" sz="3300" b="1" dirty="0">
                  <a:solidFill>
                    <a:srgbClr val="FFFFFF">
                      <a:alpha val="100000"/>
                    </a:srgbClr>
                  </a:solidFill>
                  <a:latin typeface="华文楷体" panose="02010600040101010101" charset="-122"/>
                  <a:ea typeface="华文楷体" panose="02010600040101010101" charset="-122"/>
                  <a:sym typeface="+mn-ea"/>
                </a:rPr>
                <a:t>延申应用</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1" name="文本2"/>
          <p:cNvSpPr txBox="1"/>
          <p:nvPr/>
        </p:nvSpPr>
        <p:spPr>
          <a:xfrm>
            <a:off x="8754110" y="1391920"/>
            <a:ext cx="3225800" cy="2520950"/>
          </a:xfrm>
          <a:prstGeom prst="rect">
            <a:avLst/>
          </a:prstGeom>
          <a:noFill/>
        </p:spPr>
        <p:txBody>
          <a:bodyPr anchor="t"/>
          <a:lstStyle/>
          <a:p>
            <a:pPr marL="0" algn="l">
              <a:lnSpc>
                <a:spcPts val="4300"/>
              </a:lnSpc>
            </a:pPr>
            <a:r>
              <a:rPr lang="zh-CN" altLang="en-US" sz="2800" b="0" i="0" dirty="0">
                <a:solidFill>
                  <a:srgbClr val="000000">
                    <a:alpha val="100000"/>
                  </a:srgbClr>
                </a:solidFill>
                <a:latin typeface="楷体" panose="02010609060101010101" charset="-122"/>
                <a:ea typeface="楷体" panose="02010609060101010101" charset="-122"/>
              </a:rPr>
              <a:t>你能建构出这个家庭的遗传分析模型吗？请以小组为单位试一试吧！</a:t>
            </a:r>
            <a:endParaRPr lang="zh-CN" altLang="en-US" sz="2800" b="0" i="0" dirty="0">
              <a:solidFill>
                <a:srgbClr val="000000">
                  <a:alpha val="100000"/>
                </a:srgbClr>
              </a:solidFill>
              <a:latin typeface="楷体" panose="02010609060101010101" charset="-122"/>
              <a:ea typeface="楷体" panose="02010609060101010101" charset="-122"/>
            </a:endParaRPr>
          </a:p>
        </p:txBody>
      </p:sp>
      <p:pic>
        <p:nvPicPr>
          <p:cNvPr id="12" name="图片1"/>
          <p:cNvPicPr>
            <a:picLocks noChangeAspect="1"/>
          </p:cNvPicPr>
          <p:nvPr/>
        </p:nvPicPr>
        <p:blipFill>
          <a:blip r:embed="rId2"/>
          <a:stretch>
            <a:fillRect/>
          </a:stretch>
        </p:blipFill>
        <p:spPr>
          <a:xfrm>
            <a:off x="369970" y="981932"/>
            <a:ext cx="8233267" cy="4061498"/>
          </a:xfrm>
          <a:prstGeom prst="rect">
            <a:avLst/>
          </a:prstGeom>
        </p:spPr>
      </p:pic>
      <p:sp>
        <p:nvSpPr>
          <p:cNvPr id="13" name="文本3"/>
          <p:cNvSpPr txBox="1"/>
          <p:nvPr/>
        </p:nvSpPr>
        <p:spPr>
          <a:xfrm>
            <a:off x="698287" y="5043345"/>
            <a:ext cx="11064878" cy="1304054"/>
          </a:xfrm>
          <a:prstGeom prst="rect">
            <a:avLst/>
          </a:prstGeom>
          <a:noFill/>
        </p:spPr>
        <p:txBody>
          <a:bodyPr anchor="t"/>
          <a:lstStyle/>
          <a:p>
            <a:pPr marL="0" algn="l">
              <a:lnSpc>
                <a:spcPts val="4300"/>
              </a:lnSpc>
            </a:pPr>
            <a:r>
              <a:rPr lang="zh-CN" altLang="en-US" sz="2800" b="0" i="0" dirty="0">
                <a:solidFill>
                  <a:srgbClr val="3B00FF">
                    <a:alpha val="100000"/>
                  </a:srgbClr>
                </a:solidFill>
                <a:latin typeface="楷体" panose="02010609060101010101" charset="-122"/>
                <a:ea typeface="楷体" panose="02010609060101010101" charset="-122"/>
              </a:rPr>
              <a:t>该学生的基因组成是</a:t>
            </a:r>
            <a:r>
              <a:rPr lang="zh-CN" altLang="en-US" sz="2800" b="0" i="0" u="sng" dirty="0">
                <a:solidFill>
                  <a:srgbClr val="3B00FF">
                    <a:alpha val="100000"/>
                  </a:srgbClr>
                </a:solidFill>
                <a:latin typeface="楷体" panose="02010609060101010101" charset="-122"/>
                <a:ea typeface="楷体" panose="02010609060101010101" charset="-122"/>
              </a:rPr>
              <a:t>          </a:t>
            </a:r>
            <a:r>
              <a:rPr lang="zh-CN" altLang="en-US" sz="2800" b="0" i="0" dirty="0">
                <a:solidFill>
                  <a:srgbClr val="3B00FF">
                    <a:alpha val="100000"/>
                  </a:srgbClr>
                </a:solidFill>
                <a:latin typeface="楷体" panose="02010609060101010101" charset="-122"/>
                <a:ea typeface="楷体" panose="02010609060101010101" charset="-122"/>
              </a:rPr>
              <a:t>；此家庭响应国家号召生第三胎，第三胎是有耳垂的概率是多少？</a:t>
            </a:r>
            <a:endParaRPr lang="zh-CN" altLang="en-US" sz="2800" b="0" i="0" dirty="0">
              <a:solidFill>
                <a:srgbClr val="3B00FF">
                  <a:alpha val="100000"/>
                </a:srgbClr>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vertical)">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1"/>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2"/>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3"/>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4"/>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5"/>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3"/>
            <p:cNvSpPr txBox="1"/>
            <p:nvPr/>
          </p:nvSpPr>
          <p:spPr>
            <a:xfrm>
              <a:off x="0" y="0"/>
              <a:ext cx="4768850" cy="695325"/>
            </a:xfrm>
            <a:prstGeom prst="rect">
              <a:avLst/>
            </a:prstGeom>
            <a:noFill/>
          </p:spPr>
          <p:txBody>
            <a:bodyPr anchor="ctr"/>
            <a:lstStyle/>
            <a:p>
              <a:pPr marL="0" algn="ctr">
                <a:lnSpc>
                  <a:spcPts val="3900"/>
                </a:lnSpc>
              </a:pPr>
              <a:r>
                <a:rPr lang="zh-CN" altLang="en-US" sz="3300" b="1" dirty="0">
                  <a:solidFill>
                    <a:srgbClr val="FFFFFF">
                      <a:alpha val="100000"/>
                    </a:srgbClr>
                  </a:solidFill>
                  <a:latin typeface="华文楷体" panose="02010600040101010101" charset="-122"/>
                  <a:ea typeface="华文楷体" panose="02010600040101010101" charset="-122"/>
                  <a:sym typeface="+mn-ea"/>
                </a:rPr>
                <a:t>任务四：</a:t>
              </a:r>
              <a:r>
                <a:rPr lang="zh-CN" altLang="en-US" sz="3300" b="1" i="0" dirty="0">
                  <a:solidFill>
                    <a:srgbClr val="FFFFFF">
                      <a:alpha val="100000"/>
                    </a:srgbClr>
                  </a:solidFill>
                  <a:latin typeface="华文楷体" panose="02010600040101010101" charset="-122"/>
                  <a:ea typeface="华文楷体" panose="02010600040101010101" charset="-122"/>
                </a:rPr>
                <a:t>延申应用</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0" name="文本1"/>
          <p:cNvSpPr txBox="1"/>
          <p:nvPr/>
        </p:nvSpPr>
        <p:spPr>
          <a:xfrm>
            <a:off x="697230" y="1267460"/>
            <a:ext cx="10889615" cy="2974386"/>
          </a:xfrm>
          <a:prstGeom prst="rect">
            <a:avLst/>
          </a:prstGeom>
          <a:noFill/>
        </p:spPr>
        <p:txBody>
          <a:bodyPr anchor="t"/>
          <a:lstStyle/>
          <a:p>
            <a:pPr marL="0" algn="l">
              <a:lnSpc>
                <a:spcPts val="4300"/>
              </a:lnSpc>
            </a:pPr>
            <a:r>
              <a:rPr lang="zh-CN" altLang="en-US" sz="2800" b="0" i="0" dirty="0">
                <a:solidFill>
                  <a:srgbClr val="000000">
                    <a:alpha val="100000"/>
                  </a:srgbClr>
                </a:solidFill>
                <a:latin typeface="楷体" panose="02010609060101010101" charset="-122"/>
                <a:ea typeface="楷体" panose="02010609060101010101" charset="-122"/>
              </a:rPr>
              <a:t>1.白化病是一种基因突变引发的遗传病，由隐性基因控制遗传。</a:t>
            </a:r>
            <a:endParaRPr lang="zh-CN" altLang="en-US" sz="2800" b="0" i="0" dirty="0">
              <a:solidFill>
                <a:srgbClr val="000000">
                  <a:alpha val="100000"/>
                </a:srgbClr>
              </a:solidFill>
              <a:latin typeface="楷体" panose="02010609060101010101" charset="-122"/>
              <a:ea typeface="楷体" panose="02010609060101010101" charset="-122"/>
            </a:endParaRPr>
          </a:p>
          <a:p>
            <a:pPr marL="0" algn="l">
              <a:lnSpc>
                <a:spcPts val="4300"/>
              </a:lnSpc>
            </a:pPr>
            <a:r>
              <a:rPr lang="zh-CN" altLang="en-US" sz="2800" b="0" i="0" dirty="0">
                <a:solidFill>
                  <a:srgbClr val="000000">
                    <a:alpha val="100000"/>
                  </a:srgbClr>
                </a:solidFill>
                <a:latin typeface="楷体" panose="02010609060101010101" charset="-122"/>
                <a:ea typeface="楷体" panose="02010609060101010101" charset="-122"/>
              </a:rPr>
              <a:t>现有一家庭，丈夫表现正常，且家族中从未有过白化病患者；妻子是白化病患者，请你帮他们推测一下所生子女是否会患白化病？</a:t>
            </a:r>
            <a:endParaRPr lang="zh-CN" altLang="en-US" sz="2800" b="0" i="0" dirty="0">
              <a:solidFill>
                <a:srgbClr val="000000">
                  <a:alpha val="100000"/>
                </a:srgbClr>
              </a:solidFill>
              <a:latin typeface="楷体" panose="02010609060101010101" charset="-122"/>
              <a:ea typeface="楷体" panose="02010609060101010101" charset="-122"/>
            </a:endParaRPr>
          </a:p>
          <a:p>
            <a:pPr marL="0" algn="l">
              <a:lnSpc>
                <a:spcPts val="4300"/>
              </a:lnSpc>
            </a:pPr>
            <a:r>
              <a:rPr lang="zh-CN" altLang="en-US" sz="2800" b="0" i="0" dirty="0">
                <a:solidFill>
                  <a:srgbClr val="000000">
                    <a:alpha val="100000"/>
                  </a:srgbClr>
                </a:solidFill>
                <a:latin typeface="楷体" panose="02010609060101010101" charset="-122"/>
                <a:ea typeface="楷体" panose="02010609060101010101" charset="-122"/>
              </a:rPr>
              <a:t>（用字母A和a表示）</a:t>
            </a:r>
            <a:endParaRPr lang="zh-CN" altLang="en-US" sz="2800" b="0" i="0" dirty="0">
              <a:solidFill>
                <a:srgbClr val="000000">
                  <a:alpha val="100000"/>
                </a:srgbClr>
              </a:solidFill>
              <a:latin typeface="楷体" panose="02010609060101010101" charset="-122"/>
              <a:ea typeface="楷体" panose="02010609060101010101" charset="-122"/>
            </a:endParaRPr>
          </a:p>
          <a:p>
            <a:pPr marL="0" algn="l"/>
          </a:p>
        </p:txBody>
      </p:sp>
      <p:pic>
        <p:nvPicPr>
          <p:cNvPr id="11" name="图片1"/>
          <p:cNvPicPr>
            <a:picLocks noChangeAspect="1"/>
          </p:cNvPicPr>
          <p:nvPr/>
        </p:nvPicPr>
        <p:blipFill>
          <a:blip r:embed="rId2"/>
          <a:srcRect l="19714" r="10285"/>
          <a:stretch>
            <a:fillRect/>
          </a:stretch>
        </p:blipFill>
        <p:spPr>
          <a:xfrm>
            <a:off x="8146415" y="3169285"/>
            <a:ext cx="4045585" cy="3688715"/>
          </a:xfrm>
          <a:prstGeom prst="rect">
            <a:avLst/>
          </a:prstGeom>
        </p:spPr>
      </p:pic>
      <p:sp>
        <p:nvSpPr>
          <p:cNvPr id="12" name="文本2"/>
          <p:cNvSpPr txBox="1"/>
          <p:nvPr/>
        </p:nvSpPr>
        <p:spPr>
          <a:xfrm>
            <a:off x="614045" y="3712845"/>
            <a:ext cx="7535545" cy="1960880"/>
          </a:xfrm>
          <a:prstGeom prst="rect">
            <a:avLst/>
          </a:prstGeom>
          <a:noFill/>
        </p:spPr>
        <p:txBody>
          <a:bodyPr anchor="t"/>
          <a:lstStyle/>
          <a:p>
            <a:pPr marL="0" algn="l">
              <a:lnSpc>
                <a:spcPts val="4300"/>
              </a:lnSpc>
            </a:pPr>
            <a:r>
              <a:rPr lang="zh-CN" altLang="en-US" sz="2800" b="0" i="0" dirty="0">
                <a:solidFill>
                  <a:srgbClr val="000000">
                    <a:alpha val="100000"/>
                  </a:srgbClr>
                </a:solidFill>
                <a:latin typeface="楷体" panose="02010609060101010101" charset="-122"/>
                <a:ea typeface="楷体" panose="02010609060101010101" charset="-122"/>
              </a:rPr>
              <a:t>2.若这对夫妻生了一个女孩，该女孩与基因组成为Aa的男性结婚，则他们所生子女为白化病的概率是多少？</a:t>
            </a:r>
            <a:endParaRPr lang="zh-CN" altLang="en-US" sz="2800" b="0" i="0" dirty="0">
              <a:solidFill>
                <a:srgbClr val="000000">
                  <a:alpha val="100000"/>
                </a:srgbClr>
              </a:solidFill>
              <a:latin typeface="楷体" panose="02010609060101010101" charset="-122"/>
              <a:ea typeface="楷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1"/>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2"/>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3"/>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4"/>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0" y="5715"/>
            <a:ext cx="12192000" cy="6858000"/>
            <a:chOff x="0" y="0"/>
            <a:chExt cx="12192000" cy="6858000"/>
          </a:xfrm>
        </p:grpSpPr>
        <p:sp>
          <p:nvSpPr>
            <p:cNvPr id="8" name="形状5"/>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形状6"/>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10" name="形状7"/>
            <p:cNvSpPr txBox="1"/>
            <p:nvPr/>
          </p:nvSpPr>
          <p:spPr>
            <a:xfrm>
              <a:off x="234950" y="217488"/>
              <a:ext cx="11722100" cy="6411912"/>
            </a:xfrm>
            <a:prstGeom prst="roundRect">
              <a:avLst/>
            </a:prstGeom>
            <a:blipFill>
              <a:blip r:embed="rId2"/>
              <a:stretch>
                <a:fillRect/>
              </a:stretch>
            </a:blipFill>
            <a:ln w="9525">
              <a:solidFill>
                <a:srgbClr val="FFFFFF">
                  <a:alpha val="0"/>
                </a:srgbClr>
              </a:solidFill>
            </a:ln>
          </p:spPr>
          <p:txBody>
            <a:bodyPr anchor="ctr"/>
            <a:lstStyle/>
            <a:p>
              <a:pPr marL="0" algn="ctr"/>
            </a:p>
          </p:txBody>
        </p:sp>
        <p:sp>
          <p:nvSpPr>
            <p:cNvPr id="11" name="形状8"/>
            <p:cNvSpPr txBox="1"/>
            <p:nvPr/>
          </p:nvSpPr>
          <p:spPr>
            <a:xfrm>
              <a:off x="384175" y="376238"/>
              <a:ext cx="11423650" cy="6096000"/>
            </a:xfrm>
            <a:prstGeom prst="roundRect">
              <a:avLst/>
            </a:prstGeom>
            <a:solidFill>
              <a:srgbClr val="FFFFFF">
                <a:alpha val="0"/>
              </a:srgbClr>
            </a:solidFill>
            <a:ln w="12700">
              <a:solidFill>
                <a:srgbClr val="A6A6A6">
                  <a:alpha val="100000"/>
                </a:srgbClr>
              </a:solidFill>
              <a:prstDash val="sysDash"/>
              <a:headEnd type="none" w="med" len="med"/>
              <a:tailEnd type="none" w="med" len="med"/>
            </a:ln>
          </p:spPr>
          <p:txBody>
            <a:bodyPr anchor="ctr"/>
            <a:lstStyle/>
            <a:p>
              <a:pPr marL="0" algn="ctr"/>
            </a:p>
          </p:txBody>
        </p:sp>
      </p:grpSp>
      <p:sp>
        <p:nvSpPr>
          <p:cNvPr id="12" name="文本1"/>
          <p:cNvSpPr txBox="1"/>
          <p:nvPr/>
        </p:nvSpPr>
        <p:spPr>
          <a:xfrm>
            <a:off x="231140" y="2642870"/>
            <a:ext cx="11455400" cy="1389380"/>
          </a:xfrm>
          <a:prstGeom prst="rect">
            <a:avLst/>
          </a:prstGeom>
          <a:noFill/>
        </p:spPr>
        <p:txBody>
          <a:bodyPr anchor="t"/>
          <a:lstStyle/>
          <a:p>
            <a:pPr marL="0" algn="ctr">
              <a:lnSpc>
                <a:spcPts val="8600"/>
              </a:lnSpc>
            </a:pPr>
            <a:r>
              <a:rPr lang="zh-CN" altLang="en-US" sz="7200" b="1" i="0" dirty="0">
                <a:solidFill>
                  <a:srgbClr val="000000">
                    <a:alpha val="100000"/>
                  </a:srgbClr>
                </a:solidFill>
                <a:latin typeface="宋体" panose="02010600030101010101" pitchFamily="2" charset="-122"/>
                <a:ea typeface="宋体" panose="02010600030101010101" pitchFamily="2" charset="-122"/>
              </a:rPr>
              <a:t>非常感谢！</a:t>
            </a:r>
            <a:endParaRPr lang="zh-CN" altLang="en-US" sz="7200" b="1" i="0" dirty="0">
              <a:solidFill>
                <a:srgbClr val="000000">
                  <a:alpha val="100000"/>
                </a:srgbClr>
              </a:solidFill>
              <a:latin typeface="宋体" panose="02010600030101010101" pitchFamily="2" charset="-122"/>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1"/>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2"/>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3"/>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4"/>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sp>
        <p:nvSpPr>
          <p:cNvPr id="7" name="文本1"/>
          <p:cNvSpPr txBox="1"/>
          <p:nvPr/>
        </p:nvSpPr>
        <p:spPr>
          <a:xfrm>
            <a:off x="849630" y="561537"/>
            <a:ext cx="6932930" cy="774065"/>
          </a:xfrm>
          <a:prstGeom prst="rect">
            <a:avLst/>
          </a:prstGeom>
          <a:noFill/>
        </p:spPr>
        <p:txBody>
          <a:bodyPr anchor="t"/>
          <a:lstStyle/>
          <a:p>
            <a:pPr marL="0" algn="l">
              <a:lnSpc>
                <a:spcPts val="3800"/>
              </a:lnSpc>
            </a:pPr>
            <a:r>
              <a:rPr lang="zh-CN" altLang="en-US" sz="3200" b="0" i="0" dirty="0">
                <a:solidFill>
                  <a:srgbClr val="000000">
                    <a:alpha val="100000"/>
                  </a:srgbClr>
                </a:solidFill>
                <a:latin typeface="微软雅黑" panose="020B0503020204020204" charset="-122"/>
                <a:ea typeface="微软雅黑" panose="020B0503020204020204" charset="-122"/>
              </a:rPr>
              <a:t>《红楼梦》中某一人物的描写</a:t>
            </a:r>
            <a:endParaRPr lang="zh-CN" altLang="en-US" sz="3200" b="0" i="0" dirty="0">
              <a:solidFill>
                <a:srgbClr val="000000">
                  <a:alpha val="100000"/>
                </a:srgbClr>
              </a:solidFill>
              <a:latin typeface="微软雅黑" panose="020B0503020204020204" charset="-122"/>
              <a:ea typeface="微软雅黑" panose="020B0503020204020204" charset="-122"/>
            </a:endParaRPr>
          </a:p>
        </p:txBody>
      </p:sp>
      <p:sp>
        <p:nvSpPr>
          <p:cNvPr id="8" name="文本2"/>
          <p:cNvSpPr txBox="1"/>
          <p:nvPr/>
        </p:nvSpPr>
        <p:spPr>
          <a:xfrm>
            <a:off x="433705" y="1335405"/>
            <a:ext cx="7933690" cy="3235325"/>
          </a:xfrm>
          <a:prstGeom prst="rect">
            <a:avLst/>
          </a:prstGeom>
          <a:noFill/>
        </p:spPr>
        <p:txBody>
          <a:bodyPr anchor="t"/>
          <a:lstStyle/>
          <a:p>
            <a:pPr marL="0" algn="l">
              <a:lnSpc>
                <a:spcPts val="4000"/>
              </a:lnSpc>
            </a:pPr>
            <a:r>
              <a:rPr lang="zh-CN" altLang="en-US" sz="2800" b="0" i="0" dirty="0">
                <a:solidFill>
                  <a:srgbClr val="0F0F0F">
                    <a:alpha val="100000"/>
                  </a:srgbClr>
                </a:solidFill>
                <a:latin typeface="宋体" panose="02010600030101010101" pitchFamily="2" charset="-122"/>
                <a:ea typeface="宋体" panose="02010600030101010101" pitchFamily="2" charset="-122"/>
              </a:rPr>
              <a:t>    </a:t>
            </a:r>
            <a:r>
              <a:rPr lang="zh-CN" altLang="en-US" sz="2400" b="0" i="0" dirty="0">
                <a:solidFill>
                  <a:srgbClr val="0F0F0F">
                    <a:alpha val="100000"/>
                  </a:srgbClr>
                </a:solidFill>
                <a:latin typeface="宋体" panose="02010600030101010101" pitchFamily="2" charset="-122"/>
                <a:ea typeface="宋体" panose="02010600030101010101" pitchFamily="2" charset="-122"/>
              </a:rPr>
              <a:t>头上戴着金丝八宝攒珠髻，绾着朝阳五凤挂珠钗，项上戴着赤金盘螭璎珞圈，裙边系着豆绿宫绦、双衡比目玫瑰佩，身上穿着缕金百蝶穿花大红洋缎窄褃袄，外罩五彩刻丝石青银鼠褂，下着翡翠撒花洋绉裙。</a:t>
            </a:r>
            <a:r>
              <a:rPr lang="zh-CN" altLang="en-US" sz="2800" b="0" i="0" u="sng" dirty="0">
                <a:solidFill>
                  <a:srgbClr val="0F0F0F">
                    <a:alpha val="100000"/>
                  </a:srgbClr>
                </a:solidFill>
                <a:latin typeface="华文新魏" panose="02010800040101010101" charset="-122"/>
                <a:ea typeface="华文新魏" panose="02010800040101010101" charset="-122"/>
              </a:rPr>
              <a:t>一双丹凤三角眼，两弯柳叶吊梢眉，身量苗条，</a:t>
            </a:r>
            <a:r>
              <a:rPr lang="zh-CN" altLang="en-US" sz="2400" b="0" i="0" dirty="0">
                <a:solidFill>
                  <a:srgbClr val="0F0F0F">
                    <a:alpha val="100000"/>
                  </a:srgbClr>
                </a:solidFill>
                <a:latin typeface="宋体" panose="02010600030101010101" pitchFamily="2" charset="-122"/>
                <a:ea typeface="宋体" panose="02010600030101010101" pitchFamily="2" charset="-122"/>
              </a:rPr>
              <a:t>体格风骚，粉面含春威不露，丹唇未启笑先闻。</a:t>
            </a:r>
            <a:endParaRPr lang="zh-CN" altLang="en-US" sz="2400" b="0" i="0" dirty="0">
              <a:solidFill>
                <a:srgbClr val="0F0F0F">
                  <a:alpha val="100000"/>
                </a:srgbClr>
              </a:solidFill>
              <a:latin typeface="宋体" panose="02010600030101010101" pitchFamily="2" charset="-122"/>
              <a:ea typeface="宋体" panose="02010600030101010101" pitchFamily="2" charset="-122"/>
            </a:endParaRPr>
          </a:p>
        </p:txBody>
      </p:sp>
      <p:pic>
        <p:nvPicPr>
          <p:cNvPr id="9" name="图片1"/>
          <p:cNvPicPr>
            <a:picLocks noChangeAspect="1"/>
          </p:cNvPicPr>
          <p:nvPr/>
        </p:nvPicPr>
        <p:blipFill>
          <a:blip r:embed="rId2"/>
          <a:srcRect r="16861"/>
          <a:stretch>
            <a:fillRect/>
          </a:stretch>
        </p:blipFill>
        <p:spPr>
          <a:xfrm>
            <a:off x="8367112" y="824865"/>
            <a:ext cx="3824888" cy="5529986"/>
          </a:xfrm>
          <a:prstGeom prst="rect">
            <a:avLst/>
          </a:prstGeom>
        </p:spPr>
      </p:pic>
      <p:sp>
        <p:nvSpPr>
          <p:cNvPr id="10" name="文本3"/>
          <p:cNvSpPr txBox="1"/>
          <p:nvPr/>
        </p:nvSpPr>
        <p:spPr>
          <a:xfrm>
            <a:off x="2583180" y="5099050"/>
            <a:ext cx="5448935" cy="712470"/>
          </a:xfrm>
          <a:prstGeom prst="rect">
            <a:avLst/>
          </a:prstGeom>
          <a:noFill/>
        </p:spPr>
        <p:txBody>
          <a:bodyPr anchor="t"/>
          <a:lstStyle/>
          <a:p>
            <a:pPr marL="0" algn="l">
              <a:lnSpc>
                <a:spcPts val="3300"/>
              </a:lnSpc>
            </a:pPr>
            <a:r>
              <a:rPr lang="zh-CN" altLang="en-US" sz="2800" b="0" i="0" dirty="0">
                <a:solidFill>
                  <a:srgbClr val="FF0000">
                    <a:alpha val="100000"/>
                  </a:srgbClr>
                </a:solidFill>
                <a:latin typeface="微软雅黑" panose="020B0503020204020204" charset="-122"/>
                <a:ea typeface="微软雅黑" panose="020B0503020204020204" charset="-122"/>
              </a:rPr>
              <a:t>形态结构、生理特征或行为方式</a:t>
            </a:r>
            <a:endParaRPr lang="zh-CN" altLang="en-US" sz="2800" b="0" i="0" dirty="0">
              <a:solidFill>
                <a:srgbClr val="FF0000">
                  <a:alpha val="100000"/>
                </a:srgbClr>
              </a:solidFill>
              <a:latin typeface="微软雅黑" panose="020B0503020204020204" charset="-122"/>
              <a:ea typeface="微软雅黑" panose="020B0503020204020204" charset="-122"/>
            </a:endParaRPr>
          </a:p>
        </p:txBody>
      </p:sp>
      <p:sp>
        <p:nvSpPr>
          <p:cNvPr id="11" name="文本4"/>
          <p:cNvSpPr txBox="1"/>
          <p:nvPr/>
        </p:nvSpPr>
        <p:spPr>
          <a:xfrm>
            <a:off x="920750" y="5090795"/>
            <a:ext cx="2147570" cy="712470"/>
          </a:xfrm>
          <a:prstGeom prst="rect">
            <a:avLst/>
          </a:prstGeom>
          <a:noFill/>
        </p:spPr>
        <p:txBody>
          <a:bodyPr anchor="t"/>
          <a:lstStyle/>
          <a:p>
            <a:pPr marL="0" algn="l">
              <a:lnSpc>
                <a:spcPts val="3300"/>
              </a:lnSpc>
            </a:pPr>
            <a:r>
              <a:rPr lang="zh-CN" altLang="en-US" sz="2800" b="0" i="0" dirty="0">
                <a:solidFill>
                  <a:srgbClr val="000000">
                    <a:alpha val="100000"/>
                  </a:srgbClr>
                </a:solidFill>
                <a:latin typeface="微软雅黑" panose="020B0503020204020204" charset="-122"/>
                <a:ea typeface="微软雅黑" panose="020B0503020204020204" charset="-122"/>
              </a:rPr>
              <a:t>可遗传的</a:t>
            </a:r>
            <a:endParaRPr lang="zh-CN" altLang="en-US" sz="2800" b="0" i="0" dirty="0">
              <a:solidFill>
                <a:srgbClr val="000000">
                  <a:alpha val="100000"/>
                </a:srgbClr>
              </a:solidFill>
              <a:latin typeface="微软雅黑" panose="020B0503020204020204" charset="-122"/>
              <a:ea typeface="微软雅黑" panose="020B0503020204020204" charset="-122"/>
            </a:endParaRPr>
          </a:p>
        </p:txBody>
      </p:sp>
      <p:sp>
        <p:nvSpPr>
          <p:cNvPr id="12" name="文本5"/>
          <p:cNvSpPr txBox="1"/>
          <p:nvPr/>
        </p:nvSpPr>
        <p:spPr>
          <a:xfrm>
            <a:off x="467360" y="4430945"/>
            <a:ext cx="4254500" cy="835660"/>
          </a:xfrm>
          <a:prstGeom prst="rect">
            <a:avLst/>
          </a:prstGeom>
          <a:noFill/>
        </p:spPr>
        <p:txBody>
          <a:bodyPr anchor="t"/>
          <a:lstStyle/>
          <a:p>
            <a:pPr marL="0" algn="l">
              <a:lnSpc>
                <a:spcPts val="4300"/>
              </a:lnSpc>
            </a:pPr>
            <a:r>
              <a:rPr lang="zh-CN" altLang="en-US" sz="3600" b="0" i="0" dirty="0">
                <a:solidFill>
                  <a:srgbClr val="000000">
                    <a:alpha val="100000"/>
                  </a:srgbClr>
                </a:solidFill>
                <a:latin typeface="标准粗黑" panose="02000503000000000000" charset="-122"/>
                <a:ea typeface="标准粗黑" panose="02000503000000000000" charset="-122"/>
              </a:rPr>
              <a:t>遗传性状：</a:t>
            </a:r>
            <a:endParaRPr lang="zh-CN" altLang="en-US" sz="3600" b="0" i="0" dirty="0">
              <a:solidFill>
                <a:srgbClr val="000000">
                  <a:alpha val="100000"/>
                </a:srgbClr>
              </a:solidFill>
              <a:latin typeface="标准粗黑" panose="02000503000000000000" charset="-122"/>
              <a:ea typeface="标准粗黑" panose="02000503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4"/>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5"/>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6"/>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7"/>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pic>
        <p:nvPicPr>
          <p:cNvPr id="7" name="图片1"/>
          <p:cNvPicPr>
            <a:picLocks noChangeAspect="1"/>
          </p:cNvPicPr>
          <p:nvPr/>
        </p:nvPicPr>
        <p:blipFill>
          <a:blip r:embed="rId2"/>
          <a:stretch>
            <a:fillRect/>
          </a:stretch>
        </p:blipFill>
        <p:spPr>
          <a:xfrm>
            <a:off x="-394970" y="2422525"/>
            <a:ext cx="7488555" cy="4212590"/>
          </a:xfrm>
          <a:prstGeom prst="rect">
            <a:avLst/>
          </a:prstGeom>
        </p:spPr>
      </p:pic>
      <p:grpSp>
        <p:nvGrpSpPr>
          <p:cNvPr id="8" name="组合2"/>
          <p:cNvGrpSpPr/>
          <p:nvPr/>
        </p:nvGrpSpPr>
        <p:grpSpPr>
          <a:xfrm>
            <a:off x="7137718" y="3642678"/>
            <a:ext cx="3656647" cy="619068"/>
            <a:chOff x="0" y="0"/>
            <a:chExt cx="3656647" cy="619068"/>
          </a:xfrm>
        </p:grpSpPr>
        <p:sp>
          <p:nvSpPr>
            <p:cNvPr id="9" name="形状8"/>
            <p:cNvSpPr txBox="1"/>
            <p:nvPr/>
          </p:nvSpPr>
          <p:spPr>
            <a:xfrm>
              <a:off x="3810" y="49530"/>
              <a:ext cx="3652837" cy="521970"/>
            </a:xfrm>
            <a:prstGeom prst="rect">
              <a:avLst/>
            </a:prstGeom>
            <a:solidFill>
              <a:srgbClr val="FFFFFF">
                <a:alpha val="100000"/>
              </a:srgbClr>
            </a:solidFill>
            <a:ln w="9525">
              <a:solidFill>
                <a:srgbClr val="FFFFFF">
                  <a:alpha val="0"/>
                </a:srgbClr>
              </a:solidFill>
            </a:ln>
          </p:spPr>
          <p:txBody>
            <a:bodyPr anchor="ctr"/>
            <a:lstStyle/>
            <a:p>
              <a:pPr marL="0" algn="ctr"/>
            </a:p>
          </p:txBody>
        </p:sp>
        <p:sp>
          <p:nvSpPr>
            <p:cNvPr id="10" name="文本7"/>
            <p:cNvSpPr txBox="1"/>
            <p:nvPr/>
          </p:nvSpPr>
          <p:spPr>
            <a:xfrm>
              <a:off x="0" y="0"/>
              <a:ext cx="3652837" cy="619068"/>
            </a:xfrm>
            <a:prstGeom prst="rect">
              <a:avLst/>
            </a:prstGeom>
            <a:noFill/>
          </p:spPr>
          <p:txBody>
            <a:bodyPr anchor="t"/>
            <a:lstStyle/>
            <a:p>
              <a:pPr marL="0" algn="l">
                <a:lnSpc>
                  <a:spcPts val="3300"/>
                </a:lnSpc>
              </a:pPr>
              <a:r>
                <a:rPr lang="zh-CN" altLang="en-US" sz="2800" b="0" i="0" dirty="0">
                  <a:solidFill>
                    <a:srgbClr val="000000">
                      <a:alpha val="100000"/>
                    </a:srgbClr>
                  </a:solidFill>
                  <a:latin typeface="微软雅黑" panose="020B0503020204020204" charset="-122"/>
                  <a:ea typeface="微软雅黑" panose="020B0503020204020204" charset="-122"/>
                </a:rPr>
                <a:t>不同表现类型</a:t>
              </a:r>
              <a:endParaRPr lang="zh-CN" altLang="en-US" sz="2800" b="0" i="0" dirty="0">
                <a:solidFill>
                  <a:srgbClr val="000000">
                    <a:alpha val="100000"/>
                  </a:srgbClr>
                </a:solidFill>
                <a:latin typeface="微软雅黑" panose="020B0503020204020204" charset="-122"/>
                <a:ea typeface="微软雅黑" panose="020B0503020204020204" charset="-122"/>
              </a:endParaRPr>
            </a:p>
          </p:txBody>
        </p:sp>
      </p:grpSp>
      <p:grpSp>
        <p:nvGrpSpPr>
          <p:cNvPr id="11" name="组合3"/>
          <p:cNvGrpSpPr/>
          <p:nvPr/>
        </p:nvGrpSpPr>
        <p:grpSpPr>
          <a:xfrm>
            <a:off x="229870" y="168910"/>
            <a:ext cx="4772660" cy="744855"/>
            <a:chOff x="0" y="0"/>
            <a:chExt cx="4772660" cy="744855"/>
          </a:xfrm>
        </p:grpSpPr>
        <p:sp>
          <p:nvSpPr>
            <p:cNvPr id="12" name="形状9"/>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13" name="文本8"/>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任务一：初识概念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4" name="文本1"/>
          <p:cNvSpPr txBox="1"/>
          <p:nvPr/>
        </p:nvSpPr>
        <p:spPr>
          <a:xfrm>
            <a:off x="582295" y="991235"/>
            <a:ext cx="11216640" cy="835660"/>
          </a:xfrm>
          <a:prstGeom prst="rect">
            <a:avLst/>
          </a:prstGeom>
          <a:noFill/>
        </p:spPr>
        <p:txBody>
          <a:bodyPr anchor="t"/>
          <a:lstStyle/>
          <a:p>
            <a:pPr marL="0" algn="l">
              <a:lnSpc>
                <a:spcPts val="4300"/>
              </a:lnSpc>
            </a:pPr>
            <a:r>
              <a:rPr lang="zh-CN" altLang="en-US" sz="3600" b="0" i="0" dirty="0">
                <a:solidFill>
                  <a:srgbClr val="000000">
                    <a:alpha val="100000"/>
                  </a:srgbClr>
                </a:solidFill>
                <a:latin typeface="标准粗黑" panose="02000503000000000000" charset="-122"/>
                <a:ea typeface="标准粗黑" panose="02000503000000000000" charset="-122"/>
              </a:rPr>
              <a:t>遗传性状：</a:t>
            </a:r>
            <a:r>
              <a:rPr lang="zh-CN" altLang="en-US" sz="2800" b="0" i="0" dirty="0">
                <a:solidFill>
                  <a:srgbClr val="000000">
                    <a:alpha val="100000"/>
                  </a:srgbClr>
                </a:solidFill>
                <a:latin typeface="宋体" panose="02010600030101010101" pitchFamily="2" charset="-122"/>
                <a:ea typeface="宋体" panose="02010600030101010101" pitchFamily="2" charset="-122"/>
              </a:rPr>
              <a:t>生物可遗传的形态结构、生理特征和行为方式等。</a:t>
            </a:r>
            <a:endParaRPr lang="zh-CN" altLang="en-US" sz="2800" b="0" i="0" dirty="0">
              <a:solidFill>
                <a:srgbClr val="000000">
                  <a:alpha val="100000"/>
                </a:srgbClr>
              </a:solidFill>
              <a:latin typeface="宋体" panose="02010600030101010101" pitchFamily="2" charset="-122"/>
              <a:ea typeface="宋体" panose="02010600030101010101" pitchFamily="2" charset="-122"/>
            </a:endParaRPr>
          </a:p>
        </p:txBody>
      </p:sp>
      <p:sp>
        <p:nvSpPr>
          <p:cNvPr id="15" name="文本2"/>
          <p:cNvSpPr txBox="1"/>
          <p:nvPr/>
        </p:nvSpPr>
        <p:spPr>
          <a:xfrm>
            <a:off x="582295" y="1675130"/>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a:t>
            </a:r>
            <a:r>
              <a:rPr lang="zh-CN" altLang="en-US" sz="2800" b="0" i="0" dirty="0">
                <a:solidFill>
                  <a:srgbClr val="369DCA">
                    <a:alpha val="100000"/>
                  </a:srgbClr>
                </a:solidFill>
                <a:latin typeface="Arial" panose="020B0604020202020204"/>
                <a:ea typeface="Arial" panose="020B0604020202020204"/>
              </a:rPr>
              <a:t>1</a:t>
            </a:r>
            <a:r>
              <a:rPr lang="zh-CN" altLang="en-US" sz="2800" b="0" i="0" dirty="0">
                <a:solidFill>
                  <a:srgbClr val="369DCA">
                    <a:alpha val="100000"/>
                  </a:srgbClr>
                </a:solidFill>
                <a:latin typeface="华文新魏" panose="02010800040101010101" charset="-122"/>
                <a:ea typeface="华文新魏" panose="02010800040101010101" charset="-122"/>
              </a:rPr>
              <a:t>：调查分析人体常见的遗传性状</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sp>
        <p:nvSpPr>
          <p:cNvPr id="16" name="文本3"/>
          <p:cNvSpPr txBox="1"/>
          <p:nvPr/>
        </p:nvSpPr>
        <p:spPr>
          <a:xfrm>
            <a:off x="7087870" y="2463800"/>
            <a:ext cx="5916295" cy="712470"/>
          </a:xfrm>
          <a:prstGeom prst="rect">
            <a:avLst/>
          </a:prstGeom>
          <a:noFill/>
        </p:spPr>
        <p:txBody>
          <a:bodyPr anchor="t"/>
          <a:lstStyle/>
          <a:p>
            <a:pPr marL="0" algn="l">
              <a:lnSpc>
                <a:spcPts val="3300"/>
              </a:lnSpc>
            </a:pPr>
            <a:r>
              <a:rPr lang="zh-CN" altLang="en-US" sz="2800" b="0" i="0" dirty="0">
                <a:solidFill>
                  <a:srgbClr val="000000">
                    <a:alpha val="100000"/>
                  </a:srgbClr>
                </a:solidFill>
                <a:latin typeface="微软雅黑" panose="020B0503020204020204" charset="-122"/>
                <a:ea typeface="微软雅黑" panose="020B0503020204020204" charset="-122"/>
              </a:rPr>
              <a:t>同种生物（人）</a:t>
            </a:r>
            <a:endParaRPr lang="zh-CN" altLang="en-US" sz="2800" b="0" i="0" dirty="0">
              <a:solidFill>
                <a:srgbClr val="000000">
                  <a:alpha val="100000"/>
                </a:srgbClr>
              </a:solidFill>
              <a:latin typeface="微软雅黑" panose="020B0503020204020204" charset="-122"/>
              <a:ea typeface="微软雅黑" panose="020B0503020204020204" charset="-122"/>
            </a:endParaRPr>
          </a:p>
        </p:txBody>
      </p:sp>
      <p:sp>
        <p:nvSpPr>
          <p:cNvPr id="17" name="文本4"/>
          <p:cNvSpPr txBox="1"/>
          <p:nvPr/>
        </p:nvSpPr>
        <p:spPr>
          <a:xfrm>
            <a:off x="7089775" y="3037840"/>
            <a:ext cx="6286500" cy="712470"/>
          </a:xfrm>
          <a:prstGeom prst="rect">
            <a:avLst/>
          </a:prstGeom>
          <a:noFill/>
        </p:spPr>
        <p:txBody>
          <a:bodyPr anchor="t"/>
          <a:lstStyle/>
          <a:p>
            <a:pPr marL="0" algn="l">
              <a:lnSpc>
                <a:spcPts val="3300"/>
              </a:lnSpc>
            </a:pPr>
            <a:r>
              <a:rPr lang="zh-CN" altLang="en-US" sz="2800" b="0" i="0" dirty="0">
                <a:solidFill>
                  <a:srgbClr val="000000">
                    <a:alpha val="100000"/>
                  </a:srgbClr>
                </a:solidFill>
                <a:latin typeface="微软雅黑" panose="020B0503020204020204" charset="-122"/>
                <a:ea typeface="微软雅黑" panose="020B0503020204020204" charset="-122"/>
              </a:rPr>
              <a:t>同一遗传性状（耳垂形态）</a:t>
            </a:r>
            <a:endParaRPr lang="zh-CN" altLang="en-US" sz="2800" b="0" i="0" dirty="0">
              <a:solidFill>
                <a:srgbClr val="000000">
                  <a:alpha val="100000"/>
                </a:srgbClr>
              </a:solidFill>
              <a:latin typeface="微软雅黑" panose="020B0503020204020204" charset="-122"/>
              <a:ea typeface="微软雅黑" panose="020B0503020204020204" charset="-122"/>
            </a:endParaRPr>
          </a:p>
        </p:txBody>
      </p:sp>
      <p:sp>
        <p:nvSpPr>
          <p:cNvPr id="18" name="形状1"/>
          <p:cNvSpPr txBox="1"/>
          <p:nvPr/>
        </p:nvSpPr>
        <p:spPr>
          <a:xfrm>
            <a:off x="7026910" y="2345055"/>
            <a:ext cx="4568825" cy="1972945"/>
          </a:xfrm>
          <a:prstGeom prst="rect">
            <a:avLst/>
          </a:prstGeom>
          <a:solidFill>
            <a:srgbClr val="FFFFFF">
              <a:alpha val="0"/>
            </a:srgbClr>
          </a:solidFill>
          <a:ln w="41275">
            <a:solidFill>
              <a:srgbClr val="FF3300">
                <a:alpha val="100000"/>
              </a:srgbClr>
            </a:solidFill>
            <a:prstDash val="solid"/>
          </a:ln>
        </p:spPr>
        <p:txBody>
          <a:bodyPr anchor="ctr"/>
          <a:lstStyle/>
          <a:p>
            <a:pPr marL="0" algn="ctr"/>
          </a:p>
        </p:txBody>
      </p:sp>
      <p:sp>
        <p:nvSpPr>
          <p:cNvPr id="19" name="文本5"/>
          <p:cNvSpPr txBox="1"/>
          <p:nvPr/>
        </p:nvSpPr>
        <p:spPr>
          <a:xfrm>
            <a:off x="7023100" y="4341495"/>
            <a:ext cx="2823845" cy="835660"/>
          </a:xfrm>
          <a:prstGeom prst="rect">
            <a:avLst/>
          </a:prstGeom>
          <a:noFill/>
        </p:spPr>
        <p:txBody>
          <a:bodyPr anchor="t"/>
          <a:lstStyle/>
          <a:p>
            <a:pPr marL="0" algn="l">
              <a:lnSpc>
                <a:spcPts val="4300"/>
              </a:lnSpc>
            </a:pPr>
            <a:r>
              <a:rPr lang="zh-CN" altLang="en-US" sz="3600" b="0" i="0" dirty="0">
                <a:solidFill>
                  <a:srgbClr val="000000">
                    <a:alpha val="100000"/>
                  </a:srgbClr>
                </a:solidFill>
                <a:latin typeface="标准粗黑" panose="02000503000000000000" charset="-122"/>
                <a:ea typeface="标准粗黑" panose="02000503000000000000" charset="-122"/>
              </a:rPr>
              <a:t>相对性状：</a:t>
            </a:r>
            <a:endParaRPr lang="zh-CN" altLang="en-US" sz="3600" b="0" i="0" dirty="0">
              <a:solidFill>
                <a:srgbClr val="000000">
                  <a:alpha val="100000"/>
                </a:srgbClr>
              </a:solidFill>
              <a:latin typeface="标准粗黑" panose="02000503000000000000" charset="-122"/>
              <a:ea typeface="标准粗黑" panose="02000503000000000000" charset="-122"/>
            </a:endParaRPr>
          </a:p>
        </p:txBody>
      </p:sp>
      <p:sp>
        <p:nvSpPr>
          <p:cNvPr id="20" name="文本6"/>
          <p:cNvSpPr txBox="1"/>
          <p:nvPr/>
        </p:nvSpPr>
        <p:spPr>
          <a:xfrm>
            <a:off x="7138035" y="4986655"/>
            <a:ext cx="4817110" cy="1143635"/>
          </a:xfrm>
          <a:prstGeom prst="rect">
            <a:avLst/>
          </a:prstGeom>
          <a:noFill/>
        </p:spPr>
        <p:txBody>
          <a:bodyPr anchor="t"/>
          <a:lstStyle/>
          <a:p>
            <a:pPr marL="0" algn="l">
              <a:lnSpc>
                <a:spcPts val="3300"/>
              </a:lnSpc>
            </a:pPr>
            <a:r>
              <a:rPr lang="zh-CN" altLang="en-US" sz="2800" b="0" i="0" dirty="0">
                <a:solidFill>
                  <a:srgbClr val="000000">
                    <a:alpha val="100000"/>
                  </a:srgbClr>
                </a:solidFill>
                <a:latin typeface="宋体" panose="02010600030101010101" pitchFamily="2" charset="-122"/>
                <a:ea typeface="宋体" panose="02010600030101010101" pitchFamily="2" charset="-122"/>
              </a:rPr>
              <a:t>同种生物的同一遗传性状的不同表现类型</a:t>
            </a:r>
            <a:endParaRPr lang="zh-CN" altLang="en-US" sz="2800" b="0" i="0" dirty="0">
              <a:solidFill>
                <a:srgbClr val="000000">
                  <a:alpha val="100000"/>
                </a:srgbClr>
              </a:solidFill>
              <a:latin typeface="宋体" panose="02010600030101010101" pitchFamily="2" charset="-122"/>
              <a:ea typeface="宋体" panose="02010600030101010101" pitchFamily="2" charset="-122"/>
            </a:endParaRPr>
          </a:p>
        </p:txBody>
      </p:sp>
      <p:sp>
        <p:nvSpPr>
          <p:cNvPr id="21" name="形状2"/>
          <p:cNvSpPr txBox="1"/>
          <p:nvPr/>
        </p:nvSpPr>
        <p:spPr>
          <a:xfrm>
            <a:off x="2985135" y="4194175"/>
            <a:ext cx="3263900" cy="388620"/>
          </a:xfrm>
          <a:prstGeom prst="roundRect">
            <a:avLst/>
          </a:prstGeom>
          <a:solidFill>
            <a:srgbClr val="FFFFFF">
              <a:alpha val="0"/>
            </a:srgbClr>
          </a:solidFill>
          <a:ln w="38100">
            <a:solidFill>
              <a:srgbClr val="FF3300">
                <a:alpha val="100000"/>
              </a:srgbClr>
            </a:solidFill>
            <a:prstDash val="solid"/>
            <a:headEnd type="none" w="med" len="med"/>
            <a:tailEnd type="none" w="med" len="med"/>
          </a:ln>
        </p:spPr>
        <p:txBody>
          <a:bodyPr anchor="ctr"/>
          <a:lstStyle/>
          <a:p>
            <a:pPr marL="0" algn="ctr"/>
          </a:p>
        </p:txBody>
      </p:sp>
      <p:sp>
        <p:nvSpPr>
          <p:cNvPr id="22" name="形状3"/>
          <p:cNvSpPr txBox="1"/>
          <p:nvPr/>
        </p:nvSpPr>
        <p:spPr>
          <a:xfrm rot="10800000" flipH="1">
            <a:off x="5679440" y="3331845"/>
            <a:ext cx="1347470" cy="862965"/>
          </a:xfrm>
          <a:prstGeom prst="straightConnector1">
            <a:avLst/>
          </a:prstGeom>
          <a:solidFill>
            <a:srgbClr val="FFFFFF">
              <a:alpha val="0"/>
            </a:srgbClr>
          </a:solidFill>
          <a:ln w="28575">
            <a:solidFill>
              <a:srgbClr val="FF3300">
                <a:alpha val="100000"/>
              </a:srgbClr>
            </a:solidFill>
            <a:prstDash val="solid"/>
            <a:tailEnd type="arrow" w="med" len="med"/>
          </a:ln>
        </p:spPr>
        <p:txBody>
          <a:bodyPr anchor="ctr"/>
          <a:lstStyle/>
          <a:p>
            <a:pPr marL="0" algn="c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P spid="16" grpId="0" animBg="1"/>
      <p:bldP spid="17" grpId="0" animBg="1"/>
      <p:bldP spid="18" grpId="0" animBg="1"/>
      <p:bldP spid="20" grpId="0" animBg="1"/>
      <p:bldP spid="19"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2"/>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3"/>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4"/>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5"/>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sp>
        <p:nvSpPr>
          <p:cNvPr id="7" name="形状1"/>
          <p:cNvSpPr txBox="1"/>
          <p:nvPr/>
        </p:nvSpPr>
        <p:spPr>
          <a:xfrm>
            <a:off x="7234238" y="3735388"/>
            <a:ext cx="3652837" cy="388937"/>
          </a:xfrm>
          <a:prstGeom prst="rect">
            <a:avLst/>
          </a:prstGeom>
          <a:solidFill>
            <a:srgbClr val="FFFFFF">
              <a:alpha val="100000"/>
            </a:srgbClr>
          </a:solidFill>
          <a:ln w="9525">
            <a:solidFill>
              <a:srgbClr val="FFFFFF">
                <a:alpha val="0"/>
              </a:srgbClr>
            </a:solidFill>
          </a:ln>
        </p:spPr>
        <p:txBody>
          <a:bodyPr anchor="ctr"/>
          <a:lstStyle/>
          <a:p>
            <a:pPr marL="0" algn="ctr"/>
          </a:p>
        </p:txBody>
      </p:sp>
      <p:grpSp>
        <p:nvGrpSpPr>
          <p:cNvPr id="8" name="组合2"/>
          <p:cNvGrpSpPr/>
          <p:nvPr/>
        </p:nvGrpSpPr>
        <p:grpSpPr>
          <a:xfrm>
            <a:off x="229870" y="168910"/>
            <a:ext cx="4772660" cy="744855"/>
            <a:chOff x="0" y="0"/>
            <a:chExt cx="4772660" cy="744855"/>
          </a:xfrm>
        </p:grpSpPr>
        <p:sp>
          <p:nvSpPr>
            <p:cNvPr id="9" name="形状6"/>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10" name="文本7"/>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任务一：初识概念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1" name="文本1"/>
          <p:cNvSpPr txBox="1"/>
          <p:nvPr/>
        </p:nvSpPr>
        <p:spPr>
          <a:xfrm>
            <a:off x="582295" y="991235"/>
            <a:ext cx="11216640" cy="835660"/>
          </a:xfrm>
          <a:prstGeom prst="rect">
            <a:avLst/>
          </a:prstGeom>
          <a:noFill/>
        </p:spPr>
        <p:txBody>
          <a:bodyPr anchor="t"/>
          <a:lstStyle/>
          <a:p>
            <a:pPr marL="0" algn="l">
              <a:lnSpc>
                <a:spcPts val="4300"/>
              </a:lnSpc>
            </a:pPr>
            <a:r>
              <a:rPr lang="zh-CN" altLang="en-US" sz="3600" b="0" i="0" dirty="0">
                <a:solidFill>
                  <a:srgbClr val="000000">
                    <a:alpha val="100000"/>
                  </a:srgbClr>
                </a:solidFill>
                <a:latin typeface="标准粗黑" panose="02000503000000000000" charset="-122"/>
                <a:ea typeface="标准粗黑" panose="02000503000000000000" charset="-122"/>
              </a:rPr>
              <a:t>遗传性状：</a:t>
            </a:r>
            <a:r>
              <a:rPr lang="zh-CN" altLang="en-US" sz="2800" b="0" i="0" dirty="0">
                <a:solidFill>
                  <a:srgbClr val="000000">
                    <a:alpha val="100000"/>
                  </a:srgbClr>
                </a:solidFill>
                <a:latin typeface="宋体" panose="02010600030101010101" pitchFamily="2" charset="-122"/>
                <a:ea typeface="宋体" panose="02010600030101010101" pitchFamily="2" charset="-122"/>
              </a:rPr>
              <a:t>生物可遗传的特征（形态结构、生理或行为特征）</a:t>
            </a:r>
            <a:endParaRPr lang="zh-CN" altLang="en-US" sz="2800" b="0" i="0" dirty="0">
              <a:solidFill>
                <a:srgbClr val="000000">
                  <a:alpha val="100000"/>
                </a:srgbClr>
              </a:solidFill>
              <a:latin typeface="宋体" panose="02010600030101010101" pitchFamily="2" charset="-122"/>
              <a:ea typeface="宋体" panose="02010600030101010101" pitchFamily="2" charset="-122"/>
            </a:endParaRPr>
          </a:p>
        </p:txBody>
      </p:sp>
      <p:sp>
        <p:nvSpPr>
          <p:cNvPr id="12" name="文本2"/>
          <p:cNvSpPr txBox="1"/>
          <p:nvPr/>
        </p:nvSpPr>
        <p:spPr>
          <a:xfrm>
            <a:off x="703580" y="1763395"/>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a:t>
            </a:r>
            <a:r>
              <a:rPr lang="zh-CN" altLang="en-US" sz="2800" b="0" i="0" dirty="0">
                <a:solidFill>
                  <a:srgbClr val="369DCA">
                    <a:alpha val="100000"/>
                  </a:srgbClr>
                </a:solidFill>
                <a:latin typeface="Arial" panose="020B0604020202020204"/>
                <a:ea typeface="Arial" panose="020B0604020202020204"/>
              </a:rPr>
              <a:t>1</a:t>
            </a:r>
            <a:r>
              <a:rPr lang="zh-CN" altLang="en-US" sz="2800" b="0" i="0" dirty="0">
                <a:solidFill>
                  <a:srgbClr val="369DCA">
                    <a:alpha val="100000"/>
                  </a:srgbClr>
                </a:solidFill>
                <a:latin typeface="华文新魏" panose="02010800040101010101" charset="-122"/>
                <a:ea typeface="华文新魏" panose="02010800040101010101" charset="-122"/>
              </a:rPr>
              <a:t>：调查分析人体常见的遗传性状</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graphicFrame>
        <p:nvGraphicFramePr>
          <p:cNvPr id="13" name="表格1"/>
          <p:cNvGraphicFramePr>
            <a:graphicFrameLocks noGrp="1"/>
          </p:cNvGraphicFramePr>
          <p:nvPr/>
        </p:nvGraphicFramePr>
        <p:xfrm>
          <a:off x="685165" y="2454275"/>
          <a:ext cx="3735705" cy="3761197"/>
        </p:xfrm>
        <a:graphic>
          <a:graphicData uri="http://schemas.openxmlformats.org/drawingml/2006/table">
            <a:tbl>
              <a:tblPr firstRow="1" bandRow="1">
                <a:tableStyleId>{5C22544A-7EE6-4342-B048-85BDC9FD1C3A}</a:tableStyleId>
              </a:tblPr>
              <a:tblGrid>
                <a:gridCol w="1113790"/>
                <a:gridCol w="1478915"/>
                <a:gridCol w="1143000"/>
              </a:tblGrid>
              <a:tr h="460945">
                <a:tc>
                  <a:txBody>
                    <a:bodyPr/>
                    <a:lstStyle/>
                    <a:p>
                      <a:pPr marL="0" algn="ctr">
                        <a:lnSpc>
                          <a:spcPts val="2800"/>
                        </a:lnSpc>
                      </a:pPr>
                      <a:r>
                        <a:rPr lang="zh-CN" altLang="en-US" sz="2400" b="1" i="0" dirty="0">
                          <a:solidFill>
                            <a:srgbClr val="000000">
                              <a:alpha val="100000"/>
                            </a:srgbClr>
                          </a:solidFill>
                          <a:latin typeface="宋体" panose="02010600030101010101" pitchFamily="2" charset="-122"/>
                          <a:ea typeface="宋体" panose="02010600030101010101" pitchFamily="2" charset="-122"/>
                        </a:rPr>
                        <a:t>班级</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5B9BD5">
                          <a:alpha val="100000"/>
                        </a:srgbClr>
                      </a:solidFill>
                    </a:lnL>
                    <a:lnR w="9525" cap="flat">
                      <a:solidFill>
                        <a:srgbClr val="5B9BD5">
                          <a:alpha val="100000"/>
                        </a:srgbClr>
                      </a:solidFill>
                    </a:lnR>
                    <a:lnT w="9525" cap="flat">
                      <a:solidFill>
                        <a:srgbClr val="5B9BD5">
                          <a:alpha val="100000"/>
                        </a:srgbClr>
                      </a:solidFill>
                    </a:lnT>
                    <a:lnB w="9525" cap="flat">
                      <a:solidFill>
                        <a:srgbClr val="5B9BD5">
                          <a:alpha val="100000"/>
                        </a:srgbClr>
                      </a:solidFill>
                    </a:lnB>
                    <a:solidFill>
                      <a:srgbClr val="DEEBF7">
                        <a:alpha val="100000"/>
                      </a:srgbClr>
                    </a:solidFill>
                  </a:tcPr>
                </a:tc>
                <a:tc>
                  <a:txBody>
                    <a:bodyPr/>
                    <a:lstStyle/>
                    <a:p>
                      <a:pPr marL="0" algn="ctr">
                        <a:lnSpc>
                          <a:spcPts val="2800"/>
                        </a:lnSpc>
                      </a:pPr>
                      <a:r>
                        <a:rPr lang="zh-CN" altLang="en-US" sz="2400" b="1" i="0" dirty="0">
                          <a:solidFill>
                            <a:srgbClr val="000000">
                              <a:alpha val="100000"/>
                            </a:srgbClr>
                          </a:solidFill>
                          <a:latin typeface="宋体" panose="02010600030101010101" pitchFamily="2" charset="-122"/>
                          <a:ea typeface="宋体" panose="02010600030101010101" pitchFamily="2" charset="-122"/>
                        </a:rPr>
                        <a:t>遗传性状</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5B9BD5">
                          <a:alpha val="100000"/>
                        </a:srgbClr>
                      </a:solidFill>
                    </a:lnL>
                    <a:lnR w="9525" cap="flat">
                      <a:solidFill>
                        <a:srgbClr val="5B9BD5">
                          <a:alpha val="100000"/>
                        </a:srgbClr>
                      </a:solidFill>
                    </a:lnR>
                    <a:lnT w="9525" cap="flat">
                      <a:solidFill>
                        <a:srgbClr val="5B9BD5">
                          <a:alpha val="100000"/>
                        </a:srgbClr>
                      </a:solidFill>
                    </a:lnT>
                    <a:lnB w="9525" cap="flat">
                      <a:solidFill>
                        <a:srgbClr val="5B9BD5">
                          <a:alpha val="100000"/>
                        </a:srgbClr>
                      </a:solidFill>
                    </a:lnB>
                    <a:solidFill>
                      <a:srgbClr val="DEEBF7">
                        <a:alpha val="100000"/>
                      </a:srgbClr>
                    </a:solidFill>
                  </a:tcPr>
                </a:tc>
                <a:tc>
                  <a:txBody>
                    <a:bodyPr/>
                    <a:lstStyle/>
                    <a:p>
                      <a:pPr marL="0" algn="ctr">
                        <a:lnSpc>
                          <a:spcPts val="2800"/>
                        </a:lnSpc>
                      </a:pPr>
                      <a:r>
                        <a:rPr lang="zh-CN" altLang="en-US" sz="2400" b="1" i="0" dirty="0">
                          <a:solidFill>
                            <a:srgbClr val="000000">
                              <a:alpha val="100000"/>
                            </a:srgbClr>
                          </a:solidFill>
                          <a:latin typeface="宋体" panose="02010600030101010101" pitchFamily="2" charset="-122"/>
                          <a:ea typeface="宋体" panose="02010600030101010101" pitchFamily="2" charset="-122"/>
                        </a:rPr>
                        <a:t>人数</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5B9BD5">
                          <a:alpha val="100000"/>
                        </a:srgbClr>
                      </a:solidFill>
                    </a:lnL>
                    <a:lnR w="9525" cap="flat">
                      <a:solidFill>
                        <a:srgbClr val="5B9BD5">
                          <a:alpha val="100000"/>
                        </a:srgbClr>
                      </a:solidFill>
                    </a:lnR>
                    <a:lnT w="9525" cap="flat">
                      <a:solidFill>
                        <a:srgbClr val="5B9BD5">
                          <a:alpha val="100000"/>
                        </a:srgbClr>
                      </a:solidFill>
                    </a:lnT>
                    <a:lnB w="9525" cap="flat">
                      <a:solidFill>
                        <a:srgbClr val="5B9BD5">
                          <a:alpha val="100000"/>
                        </a:srgbClr>
                      </a:solidFill>
                    </a:lnB>
                    <a:solidFill>
                      <a:srgbClr val="DEEBF7">
                        <a:alpha val="100000"/>
                      </a:srgbClr>
                    </a:solidFill>
                  </a:tcPr>
                </a:tc>
              </a:tr>
              <a:tr h="550042">
                <a:tc rowSpan="6">
                  <a:txBody>
                    <a:bodyPr/>
                    <a:lstStyle/>
                    <a:p>
                      <a:pPr marL="0" algn="l"/>
                    </a:p>
                  </a:txBody>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能卷舌</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p>
                  </a:txBody>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r>
              <a:tr h="550042">
                <a:tc vMerge="1">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不能卷舌</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p>
                  </a:txBody>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r>
              <a:tr h="550042">
                <a:tc vMerge="1">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单眼皮</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p>
                  </a:txBody>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r>
              <a:tr h="550042">
                <a:tc vMerge="1">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双眼皮</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p>
                  </a:txBody>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r>
              <a:tr h="550042">
                <a:tc vMerge="1">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有耳垂</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p>
                  </a:txBody>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r>
              <a:tr h="550042">
                <a:tc vMerge="1">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5B9BD5">
                          <a:alpha val="100000"/>
                        </a:srgbClr>
                      </a:solidFill>
                    </a:lnB>
                    <a:solidFill>
                      <a:srgbClr val="FFFFFF">
                        <a:alpha val="0"/>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无耳垂</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5B9BD5">
                          <a:alpha val="100000"/>
                        </a:srgbClr>
                      </a:solidFill>
                    </a:lnB>
                    <a:solidFill>
                      <a:srgbClr val="FFFFFF">
                        <a:alpha val="0"/>
                      </a:srgbClr>
                    </a:solidFill>
                  </a:tcPr>
                </a:tc>
                <a:tc>
                  <a:txBody>
                    <a:bodyPr/>
                    <a:lstStyle/>
                    <a:p>
                      <a:pPr marL="0" algn="l"/>
                    </a:p>
                  </a:txBody>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5B9BD5">
                          <a:alpha val="100000"/>
                        </a:srgbClr>
                      </a:solidFill>
                    </a:lnB>
                    <a:solidFill>
                      <a:srgbClr val="FFFFFF">
                        <a:alpha val="0"/>
                      </a:srgbClr>
                    </a:solidFill>
                  </a:tcPr>
                </a:tc>
              </a:tr>
            </a:tbl>
          </a:graphicData>
        </a:graphic>
      </p:graphicFrame>
      <p:graphicFrame>
        <p:nvGraphicFramePr>
          <p:cNvPr id="14" name="表格2"/>
          <p:cNvGraphicFramePr>
            <a:graphicFrameLocks noGrp="1"/>
          </p:cNvGraphicFramePr>
          <p:nvPr/>
        </p:nvGraphicFramePr>
        <p:xfrm>
          <a:off x="4866465" y="2454078"/>
          <a:ext cx="6898767" cy="3761197"/>
        </p:xfrm>
        <a:graphic>
          <a:graphicData uri="http://schemas.openxmlformats.org/drawingml/2006/table">
            <a:tbl>
              <a:tblPr firstRow="1" bandRow="1">
                <a:tableStyleId>{5C22544A-7EE6-4342-B048-85BDC9FD1C3A}</a:tableStyleId>
              </a:tblPr>
              <a:tblGrid>
                <a:gridCol w="1195832"/>
                <a:gridCol w="1538605"/>
                <a:gridCol w="852805"/>
                <a:gridCol w="1411605"/>
                <a:gridCol w="1899920"/>
              </a:tblGrid>
              <a:tr h="460945">
                <a:tc>
                  <a:txBody>
                    <a:bodyPr/>
                    <a:lstStyle/>
                    <a:p>
                      <a:pPr marL="0" algn="ctr">
                        <a:lnSpc>
                          <a:spcPts val="2800"/>
                        </a:lnSpc>
                      </a:pPr>
                      <a:r>
                        <a:rPr lang="zh-CN" altLang="en-US" sz="2400" b="1" i="0" dirty="0">
                          <a:solidFill>
                            <a:srgbClr val="000000">
                              <a:alpha val="100000"/>
                            </a:srgbClr>
                          </a:solidFill>
                          <a:latin typeface="宋体" panose="02010600030101010101" pitchFamily="2" charset="-122"/>
                          <a:ea typeface="宋体" panose="02010600030101010101" pitchFamily="2" charset="-122"/>
                        </a:rPr>
                        <a:t>年级</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5B9BD5">
                          <a:alpha val="100000"/>
                        </a:srgbClr>
                      </a:solidFill>
                    </a:lnL>
                    <a:lnR w="9525" cap="flat">
                      <a:solidFill>
                        <a:srgbClr val="5B9BD5">
                          <a:alpha val="100000"/>
                        </a:srgbClr>
                      </a:solidFill>
                    </a:lnR>
                    <a:lnT w="9525" cap="flat">
                      <a:solidFill>
                        <a:srgbClr val="5B9BD5">
                          <a:alpha val="100000"/>
                        </a:srgbClr>
                      </a:solidFill>
                    </a:lnT>
                    <a:lnB w="9525" cap="flat">
                      <a:solidFill>
                        <a:srgbClr val="5B9BD5">
                          <a:alpha val="100000"/>
                        </a:srgbClr>
                      </a:solidFill>
                    </a:lnB>
                    <a:solidFill>
                      <a:srgbClr val="DEEBF7">
                        <a:alpha val="100000"/>
                      </a:srgbClr>
                    </a:solidFill>
                  </a:tcPr>
                </a:tc>
                <a:tc>
                  <a:txBody>
                    <a:bodyPr/>
                    <a:lstStyle/>
                    <a:p>
                      <a:pPr marL="0" algn="ctr">
                        <a:lnSpc>
                          <a:spcPts val="2800"/>
                        </a:lnSpc>
                      </a:pPr>
                      <a:r>
                        <a:rPr lang="zh-CN" altLang="en-US" sz="2400" b="1" i="0" dirty="0">
                          <a:solidFill>
                            <a:srgbClr val="000000">
                              <a:alpha val="100000"/>
                            </a:srgbClr>
                          </a:solidFill>
                          <a:latin typeface="宋体" panose="02010600030101010101" pitchFamily="2" charset="-122"/>
                          <a:ea typeface="宋体" panose="02010600030101010101" pitchFamily="2" charset="-122"/>
                        </a:rPr>
                        <a:t>遗传性状</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5B9BD5">
                          <a:alpha val="100000"/>
                        </a:srgbClr>
                      </a:solidFill>
                    </a:lnL>
                    <a:lnR w="9525" cap="flat">
                      <a:solidFill>
                        <a:srgbClr val="5B9BD5">
                          <a:alpha val="100000"/>
                        </a:srgbClr>
                      </a:solidFill>
                    </a:lnR>
                    <a:lnT w="9525" cap="flat">
                      <a:solidFill>
                        <a:srgbClr val="5B9BD5">
                          <a:alpha val="100000"/>
                        </a:srgbClr>
                      </a:solidFill>
                    </a:lnT>
                    <a:lnB w="9525" cap="flat">
                      <a:solidFill>
                        <a:srgbClr val="5B9BD5">
                          <a:alpha val="100000"/>
                        </a:srgbClr>
                      </a:solidFill>
                    </a:lnB>
                    <a:solidFill>
                      <a:srgbClr val="DEEBF7">
                        <a:alpha val="100000"/>
                      </a:srgbClr>
                    </a:solidFill>
                  </a:tcPr>
                </a:tc>
                <a:tc>
                  <a:txBody>
                    <a:bodyPr/>
                    <a:lstStyle/>
                    <a:p>
                      <a:pPr marL="0" algn="ctr">
                        <a:lnSpc>
                          <a:spcPts val="2800"/>
                        </a:lnSpc>
                      </a:pPr>
                      <a:r>
                        <a:rPr lang="zh-CN" altLang="en-US" sz="2400" b="1" i="0" dirty="0">
                          <a:solidFill>
                            <a:srgbClr val="000000">
                              <a:alpha val="100000"/>
                            </a:srgbClr>
                          </a:solidFill>
                          <a:latin typeface="宋体" panose="02010600030101010101" pitchFamily="2" charset="-122"/>
                          <a:ea typeface="宋体" panose="02010600030101010101" pitchFamily="2" charset="-122"/>
                        </a:rPr>
                        <a:t>人数</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5B9BD5">
                          <a:alpha val="100000"/>
                        </a:srgbClr>
                      </a:solidFill>
                    </a:lnL>
                    <a:lnR w="9525" cap="flat">
                      <a:solidFill>
                        <a:srgbClr val="5B9BD5">
                          <a:alpha val="100000"/>
                        </a:srgbClr>
                      </a:solidFill>
                    </a:lnR>
                    <a:lnT w="9525" cap="flat">
                      <a:solidFill>
                        <a:srgbClr val="5B9BD5">
                          <a:alpha val="100000"/>
                        </a:srgbClr>
                      </a:solidFill>
                    </a:lnT>
                    <a:lnB w="9525" cap="flat">
                      <a:solidFill>
                        <a:srgbClr val="5B9BD5">
                          <a:alpha val="100000"/>
                        </a:srgbClr>
                      </a:solidFill>
                    </a:lnB>
                    <a:solidFill>
                      <a:srgbClr val="DEEBF7">
                        <a:alpha val="100000"/>
                      </a:srgbClr>
                    </a:solidFill>
                  </a:tcPr>
                </a:tc>
                <a:tc>
                  <a:txBody>
                    <a:bodyPr/>
                    <a:lstStyle/>
                    <a:p>
                      <a:pPr marL="0" algn="ctr">
                        <a:lnSpc>
                          <a:spcPts val="2800"/>
                        </a:lnSpc>
                      </a:pPr>
                      <a:r>
                        <a:rPr lang="zh-CN" altLang="en-US" sz="2400" b="1" i="0" dirty="0">
                          <a:solidFill>
                            <a:srgbClr val="000000">
                              <a:alpha val="100000"/>
                            </a:srgbClr>
                          </a:solidFill>
                          <a:latin typeface="宋体" panose="02010600030101010101" pitchFamily="2" charset="-122"/>
                          <a:ea typeface="宋体" panose="02010600030101010101" pitchFamily="2" charset="-122"/>
                        </a:rPr>
                        <a:t>比例</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5B9BD5">
                          <a:alpha val="100000"/>
                        </a:srgbClr>
                      </a:solidFill>
                    </a:lnL>
                    <a:lnR w="9525" cap="flat">
                      <a:solidFill>
                        <a:srgbClr val="5B9BD5">
                          <a:alpha val="100000"/>
                        </a:srgbClr>
                      </a:solidFill>
                    </a:lnR>
                    <a:lnT w="9525" cap="flat">
                      <a:solidFill>
                        <a:srgbClr val="5B9BD5">
                          <a:alpha val="100000"/>
                        </a:srgbClr>
                      </a:solidFill>
                    </a:lnT>
                    <a:lnB w="9525" cap="flat">
                      <a:solidFill>
                        <a:srgbClr val="5B9BD5">
                          <a:alpha val="100000"/>
                        </a:srgbClr>
                      </a:solidFill>
                    </a:lnB>
                    <a:solidFill>
                      <a:srgbClr val="DEEBF7">
                        <a:alpha val="100000"/>
                      </a:srgbClr>
                    </a:solidFill>
                  </a:tcPr>
                </a:tc>
                <a:tc>
                  <a:txBody>
                    <a:bodyPr/>
                    <a:lstStyle/>
                    <a:p>
                      <a:pPr marL="0" algn="ctr">
                        <a:lnSpc>
                          <a:spcPts val="2800"/>
                        </a:lnSpc>
                      </a:pPr>
                      <a:r>
                        <a:rPr lang="zh-CN" altLang="en-US" sz="2400" b="1" i="0" dirty="0">
                          <a:solidFill>
                            <a:srgbClr val="000000">
                              <a:alpha val="100000"/>
                            </a:srgbClr>
                          </a:solidFill>
                          <a:latin typeface="宋体" panose="02010600030101010101" pitchFamily="2" charset="-122"/>
                          <a:ea typeface="宋体" panose="02010600030101010101" pitchFamily="2" charset="-122"/>
                        </a:rPr>
                        <a:t>现象</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5B9BD5">
                          <a:alpha val="100000"/>
                        </a:srgbClr>
                      </a:solidFill>
                    </a:lnL>
                    <a:lnR w="9525" cap="flat">
                      <a:solidFill>
                        <a:srgbClr val="5B9BD5">
                          <a:alpha val="100000"/>
                        </a:srgbClr>
                      </a:solidFill>
                    </a:lnR>
                    <a:lnT w="9525" cap="flat">
                      <a:solidFill>
                        <a:srgbClr val="5B9BD5">
                          <a:alpha val="100000"/>
                        </a:srgbClr>
                      </a:solidFill>
                    </a:lnT>
                    <a:lnB w="9525" cap="flat">
                      <a:solidFill>
                        <a:srgbClr val="5B9BD5">
                          <a:alpha val="100000"/>
                        </a:srgbClr>
                      </a:solidFill>
                    </a:lnB>
                    <a:solidFill>
                      <a:srgbClr val="DEEBF7">
                        <a:alpha val="100000"/>
                      </a:srgbClr>
                    </a:solidFill>
                  </a:tcPr>
                </a:tc>
              </a:tr>
              <a:tr h="550042">
                <a:tc rowSpan="6">
                  <a:txBody>
                    <a:bodyPr/>
                    <a:lstStyle/>
                    <a:p>
                      <a:pPr marL="0" algn="l"/>
                    </a:p>
                  </a:txBody>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能卷舌</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rowSpan="2">
                  <a:txBody>
                    <a:bodyPr/>
                    <a:lstStyle/>
                    <a:p>
                      <a:pPr marL="0" algn="l"/>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rowSpan="2">
                  <a:txBody>
                    <a:bodyPr/>
                    <a:lstStyle/>
                    <a:p>
                      <a:pPr marL="0" algn="l"/>
                    </a:p>
                  </a:txBody>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r>
              <a:tr h="550042">
                <a:tc vMerge="1">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BDD7EE">
                        <a:alpha val="25098"/>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不能卷舌</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BDD7EE">
                        <a:alpha val="25098"/>
                      </a:srgbClr>
                    </a:solidFill>
                  </a:tcPr>
                </a:tc>
                <a:tc>
                  <a:txBody>
                    <a:bodyPr/>
                    <a:lstStyle/>
                    <a:p>
                      <a:pPr marL="0" algn="l"/>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BDD7EE">
                        <a:alpha val="25098"/>
                      </a:srgbClr>
                    </a:solidFill>
                  </a:tcPr>
                </a:tc>
                <a:tc vMerge="1">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BDD7EE">
                        <a:alpha val="25098"/>
                      </a:srgbClr>
                    </a:solidFill>
                  </a:tcPr>
                </a:tc>
                <a:tc vMerge="1">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BDD7EE">
                          <a:alpha val="100000"/>
                        </a:srgbClr>
                      </a:solidFill>
                    </a:lnB>
                    <a:solidFill>
                      <a:srgbClr val="BDD7EE">
                        <a:alpha val="25098"/>
                      </a:srgbClr>
                    </a:solidFill>
                  </a:tcPr>
                </a:tc>
              </a:tr>
              <a:tr h="550042">
                <a:tc vMerge="1">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单眼皮</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rowSpan="2">
                  <a:txBody>
                    <a:bodyPr/>
                    <a:lstStyle/>
                    <a:p>
                      <a:pPr marL="0" algn="l"/>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rowSpan="2">
                  <a:txBody>
                    <a:bodyPr/>
                    <a:lstStyle/>
                    <a:p>
                      <a:pPr marL="0" algn="l"/>
                    </a:p>
                  </a:txBody>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r>
              <a:tr h="550042">
                <a:tc vMerge="1">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BDD7EE">
                        <a:alpha val="25098"/>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双眼皮</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BDD7EE">
                        <a:alpha val="25098"/>
                      </a:srgbClr>
                    </a:solidFill>
                  </a:tcPr>
                </a:tc>
                <a:tc>
                  <a:txBody>
                    <a:bodyPr/>
                    <a:lstStyle/>
                    <a:p>
                      <a:pPr marL="0" algn="l"/>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BDD7EE">
                        <a:alpha val="25098"/>
                      </a:srgbClr>
                    </a:solidFill>
                  </a:tcPr>
                </a:tc>
                <a:tc vMerge="1">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BDD7EE">
                        <a:alpha val="25098"/>
                      </a:srgbClr>
                    </a:solidFill>
                  </a:tcPr>
                </a:tc>
                <a:tc vMerge="1">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BDD7EE">
                          <a:alpha val="100000"/>
                        </a:srgbClr>
                      </a:solidFill>
                    </a:lnB>
                    <a:solidFill>
                      <a:srgbClr val="BDD7EE">
                        <a:alpha val="25098"/>
                      </a:srgbClr>
                    </a:solidFill>
                  </a:tcPr>
                </a:tc>
              </a:tr>
              <a:tr h="550042">
                <a:tc vMerge="1">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有耳垂</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a:txBody>
                    <a:bodyPr/>
                    <a:lstStyle/>
                    <a:p>
                      <a:pPr marL="0" algn="l"/>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rowSpan="2">
                  <a:txBody>
                    <a:bodyPr/>
                    <a:lstStyle/>
                    <a:p>
                      <a:pPr marL="0" algn="l"/>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c rowSpan="2">
                  <a:txBody>
                    <a:bodyPr/>
                    <a:lstStyle/>
                    <a:p>
                      <a:pPr marL="0" algn="l"/>
                    </a:p>
                  </a:txBody>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BDD7EE">
                          <a:alpha val="100000"/>
                        </a:srgbClr>
                      </a:solidFill>
                    </a:lnB>
                    <a:solidFill>
                      <a:srgbClr val="FFFFFF">
                        <a:alpha val="0"/>
                      </a:srgbClr>
                    </a:solidFill>
                  </a:tcPr>
                </a:tc>
              </a:tr>
              <a:tr h="550042">
                <a:tc vMerge="1">
                  <a:tcPr anchor="t">
                    <a:lnL w="9525" cap="flat">
                      <a:solidFill>
                        <a:srgbClr val="5B9BD5">
                          <a:alpha val="100000"/>
                        </a:srgbClr>
                      </a:solidFill>
                    </a:lnL>
                    <a:lnR w="9525" cap="flat">
                      <a:solidFill>
                        <a:srgbClr val="BDD7EE">
                          <a:alpha val="100000"/>
                        </a:srgbClr>
                      </a:solidFill>
                    </a:lnR>
                    <a:lnT w="9525" cap="flat">
                      <a:solidFill>
                        <a:srgbClr val="BDD7EE">
                          <a:alpha val="100000"/>
                        </a:srgbClr>
                      </a:solidFill>
                    </a:lnT>
                    <a:lnB w="9525" cap="flat">
                      <a:solidFill>
                        <a:srgbClr val="5B9BD5">
                          <a:alpha val="100000"/>
                        </a:srgbClr>
                      </a:solidFill>
                    </a:lnB>
                    <a:solidFill>
                      <a:srgbClr val="BDD7EE">
                        <a:alpha val="25098"/>
                      </a:srgbClr>
                    </a:solidFill>
                  </a:tcPr>
                </a:tc>
                <a:tc>
                  <a:txBody>
                    <a:bodyPr/>
                    <a:lstStyle/>
                    <a:p>
                      <a:pPr marL="0" algn="l">
                        <a:lnSpc>
                          <a:spcPts val="2100"/>
                        </a:lnSpc>
                      </a:pPr>
                      <a:r>
                        <a:rPr lang="zh-CN" altLang="en-US" sz="1800" b="0" i="0" dirty="0">
                          <a:solidFill>
                            <a:srgbClr val="000000">
                              <a:alpha val="100000"/>
                            </a:srgbClr>
                          </a:solidFill>
                          <a:latin typeface="宋体" panose="02010600030101010101" pitchFamily="2" charset="-122"/>
                          <a:ea typeface="宋体" panose="02010600030101010101" pitchFamily="2" charset="-122"/>
                        </a:rPr>
                        <a:t>无耳垂</a:t>
                      </a:r>
                      <a:endParaRPr lang="zh-CN" altLang="en-US" sz="1800" b="0" i="0" dirty="0">
                        <a:solidFill>
                          <a:srgbClr val="000000">
                            <a:alpha val="100000"/>
                          </a:srgbClr>
                        </a:solidFill>
                        <a:latin typeface="宋体" panose="02010600030101010101" pitchFamily="2" charset="-122"/>
                        <a:ea typeface="宋体" panose="02010600030101010101" pitchFamily="2" charset="-122"/>
                      </a:endParaRPr>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5B9BD5">
                          <a:alpha val="100000"/>
                        </a:srgbClr>
                      </a:solidFill>
                    </a:lnB>
                    <a:solidFill>
                      <a:srgbClr val="BDD7EE">
                        <a:alpha val="25098"/>
                      </a:srgbClr>
                    </a:solidFill>
                  </a:tcPr>
                </a:tc>
                <a:tc>
                  <a:txBody>
                    <a:bodyPr/>
                    <a:lstStyle/>
                    <a:p>
                      <a:pPr marL="0" algn="l"/>
                    </a:p>
                  </a:txBody>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5B9BD5">
                          <a:alpha val="100000"/>
                        </a:srgbClr>
                      </a:solidFill>
                    </a:lnB>
                    <a:solidFill>
                      <a:srgbClr val="BDD7EE">
                        <a:alpha val="25098"/>
                      </a:srgbClr>
                    </a:solidFill>
                  </a:tcPr>
                </a:tc>
                <a:tc vMerge="1">
                  <a:tcPr anchor="t">
                    <a:lnL w="9525" cap="flat">
                      <a:solidFill>
                        <a:srgbClr val="BDD7EE">
                          <a:alpha val="100000"/>
                        </a:srgbClr>
                      </a:solidFill>
                    </a:lnL>
                    <a:lnR w="9525" cap="flat">
                      <a:solidFill>
                        <a:srgbClr val="BDD7EE">
                          <a:alpha val="100000"/>
                        </a:srgbClr>
                      </a:solidFill>
                    </a:lnR>
                    <a:lnT w="9525" cap="flat">
                      <a:solidFill>
                        <a:srgbClr val="BDD7EE">
                          <a:alpha val="100000"/>
                        </a:srgbClr>
                      </a:solidFill>
                    </a:lnT>
                    <a:lnB w="9525" cap="flat">
                      <a:solidFill>
                        <a:srgbClr val="5B9BD5">
                          <a:alpha val="100000"/>
                        </a:srgbClr>
                      </a:solidFill>
                    </a:lnB>
                    <a:solidFill>
                      <a:srgbClr val="BDD7EE">
                        <a:alpha val="25098"/>
                      </a:srgbClr>
                    </a:solidFill>
                  </a:tcPr>
                </a:tc>
                <a:tc vMerge="1">
                  <a:tcPr anchor="t">
                    <a:lnL w="9525" cap="flat">
                      <a:solidFill>
                        <a:srgbClr val="BDD7EE">
                          <a:alpha val="100000"/>
                        </a:srgbClr>
                      </a:solidFill>
                    </a:lnL>
                    <a:lnR w="9525" cap="flat">
                      <a:solidFill>
                        <a:srgbClr val="5B9BD5">
                          <a:alpha val="100000"/>
                        </a:srgbClr>
                      </a:solidFill>
                    </a:lnR>
                    <a:lnT w="9525" cap="flat">
                      <a:solidFill>
                        <a:srgbClr val="BDD7EE">
                          <a:alpha val="100000"/>
                        </a:srgbClr>
                      </a:solidFill>
                    </a:lnT>
                    <a:lnB w="9525" cap="flat">
                      <a:solidFill>
                        <a:srgbClr val="5B9BD5">
                          <a:alpha val="100000"/>
                        </a:srgbClr>
                      </a:solidFill>
                    </a:lnB>
                    <a:solidFill>
                      <a:srgbClr val="BDD7EE">
                        <a:alpha val="25098"/>
                      </a:srgbClr>
                    </a:solidFill>
                  </a:tcPr>
                </a:tc>
              </a:tr>
            </a:tbl>
          </a:graphicData>
        </a:graphic>
      </p:graphicFrame>
      <p:sp>
        <p:nvSpPr>
          <p:cNvPr id="15" name="文本3"/>
          <p:cNvSpPr txBox="1"/>
          <p:nvPr/>
        </p:nvSpPr>
        <p:spPr>
          <a:xfrm>
            <a:off x="798830" y="5370830"/>
            <a:ext cx="1714500" cy="774065"/>
          </a:xfrm>
          <a:prstGeom prst="rect">
            <a:avLst/>
          </a:prstGeom>
          <a:noFill/>
        </p:spPr>
        <p:txBody>
          <a:bodyPr anchor="t"/>
          <a:lstStyle/>
          <a:p>
            <a:pPr marL="0" algn="l">
              <a:lnSpc>
                <a:spcPts val="3800"/>
              </a:lnSpc>
            </a:pPr>
            <a:r>
              <a:rPr lang="zh-CN" altLang="en-US" sz="3200" b="1" i="0" dirty="0">
                <a:solidFill>
                  <a:srgbClr val="FF0000">
                    <a:alpha val="100000"/>
                  </a:srgbClr>
                </a:solidFill>
                <a:latin typeface="隶书" panose="02010509060101010101" charset="-122"/>
                <a:ea typeface="隶书" panose="02010509060101010101" charset="-122"/>
              </a:rPr>
              <a:t>推测：</a:t>
            </a:r>
            <a:endParaRPr lang="zh-CN" altLang="en-US" sz="3200" b="1" i="0" dirty="0">
              <a:solidFill>
                <a:srgbClr val="FF0000">
                  <a:alpha val="100000"/>
                </a:srgbClr>
              </a:solidFill>
              <a:latin typeface="隶书" panose="02010509060101010101" charset="-122"/>
              <a:ea typeface="隶书" panose="02010509060101010101" charset="-122"/>
            </a:endParaRPr>
          </a:p>
        </p:txBody>
      </p:sp>
      <p:grpSp>
        <p:nvGrpSpPr>
          <p:cNvPr id="16" name="组合3"/>
          <p:cNvGrpSpPr/>
          <p:nvPr/>
        </p:nvGrpSpPr>
        <p:grpSpPr>
          <a:xfrm>
            <a:off x="4866637" y="3024502"/>
            <a:ext cx="5337810" cy="3097370"/>
            <a:chOff x="0" y="0"/>
            <a:chExt cx="5337810" cy="3097370"/>
          </a:xfrm>
        </p:grpSpPr>
        <p:sp>
          <p:nvSpPr>
            <p:cNvPr id="17" name="文本8"/>
            <p:cNvSpPr txBox="1"/>
            <p:nvPr/>
          </p:nvSpPr>
          <p:spPr>
            <a:xfrm>
              <a:off x="0" y="0"/>
              <a:ext cx="1598295" cy="2908687"/>
            </a:xfrm>
            <a:prstGeom prst="rect">
              <a:avLst/>
            </a:prstGeom>
            <a:noFill/>
          </p:spPr>
          <p:txBody>
            <a:bodyPr anchor="t"/>
            <a:lstStyle/>
            <a:p>
              <a:pPr marL="0" algn="l">
                <a:lnSpc>
                  <a:spcPts val="3300"/>
                </a:lnSpc>
              </a:pPr>
              <a:r>
                <a:rPr lang="zh-CN" altLang="en-US" sz="2800" b="0" i="0" dirty="0">
                  <a:solidFill>
                    <a:srgbClr val="000000">
                      <a:alpha val="100000"/>
                    </a:srgbClr>
                  </a:solidFill>
                  <a:latin typeface="微软雅黑" panose="020B0503020204020204" charset="-122"/>
                  <a:ea typeface="微软雅黑" panose="020B0503020204020204" charset="-122"/>
                </a:rPr>
                <a:t>七、八年级</a:t>
              </a:r>
              <a:r>
                <a:rPr lang="zh-CN" altLang="en-US" sz="2800" b="0" i="0" dirty="0">
                  <a:solidFill>
                    <a:srgbClr val="000000">
                      <a:alpha val="100000"/>
                    </a:srgbClr>
                  </a:solidFill>
                  <a:latin typeface="Arial" panose="020B0604020202020204"/>
                  <a:ea typeface="Arial" panose="020B0604020202020204"/>
                </a:rPr>
                <a:t>2627</a:t>
              </a:r>
              <a:r>
                <a:rPr lang="zh-CN" altLang="en-US" sz="2800" b="0" i="0" dirty="0">
                  <a:solidFill>
                    <a:srgbClr val="000000">
                      <a:alpha val="100000"/>
                    </a:srgbClr>
                  </a:solidFill>
                  <a:latin typeface="微软雅黑" panose="020B0503020204020204" charset="-122"/>
                  <a:ea typeface="微软雅黑" panose="020B0503020204020204" charset="-122"/>
                </a:rPr>
                <a:t>人</a:t>
              </a:r>
              <a:endParaRPr lang="zh-CN" altLang="en-US" sz="2800" b="0" i="0" dirty="0">
                <a:solidFill>
                  <a:srgbClr val="000000">
                    <a:alpha val="100000"/>
                  </a:srgbClr>
                </a:solidFill>
                <a:latin typeface="微软雅黑" panose="020B0503020204020204" charset="-122"/>
                <a:ea typeface="微软雅黑" panose="020B0503020204020204" charset="-122"/>
              </a:endParaRPr>
            </a:p>
          </p:txBody>
        </p:sp>
        <p:sp>
          <p:nvSpPr>
            <p:cNvPr id="18" name="文本9"/>
            <p:cNvSpPr txBox="1"/>
            <p:nvPr/>
          </p:nvSpPr>
          <p:spPr>
            <a:xfrm>
              <a:off x="3732952" y="209978"/>
              <a:ext cx="1598295" cy="845549"/>
            </a:xfrm>
            <a:prstGeom prst="rect">
              <a:avLst/>
            </a:prstGeom>
            <a:noFill/>
          </p:spPr>
          <p:txBody>
            <a:bodyPr anchor="t"/>
            <a:lstStyle/>
            <a:p>
              <a:pPr marL="0" algn="l">
                <a:lnSpc>
                  <a:spcPts val="2800"/>
                </a:lnSpc>
              </a:pPr>
              <a:r>
                <a:rPr lang="zh-CN" altLang="en-US" sz="2400" b="0" i="0" dirty="0">
                  <a:solidFill>
                    <a:srgbClr val="000000">
                      <a:alpha val="100000"/>
                    </a:srgbClr>
                  </a:solidFill>
                  <a:latin typeface="Arial" panose="020B0604020202020204"/>
                  <a:ea typeface="Arial" panose="020B0604020202020204"/>
                </a:rPr>
                <a:t>1.76/1</a:t>
              </a:r>
              <a:endParaRPr lang="zh-CN" altLang="en-US" sz="2400" b="0" i="0" dirty="0">
                <a:solidFill>
                  <a:srgbClr val="000000">
                    <a:alpha val="100000"/>
                  </a:srgbClr>
                </a:solidFill>
                <a:latin typeface="Arial" panose="020B0604020202020204"/>
                <a:ea typeface="Arial" panose="020B0604020202020204"/>
              </a:endParaRPr>
            </a:p>
          </p:txBody>
        </p:sp>
        <p:sp>
          <p:nvSpPr>
            <p:cNvPr id="19" name="文本10"/>
            <p:cNvSpPr txBox="1"/>
            <p:nvPr/>
          </p:nvSpPr>
          <p:spPr>
            <a:xfrm>
              <a:off x="3601717" y="1256433"/>
              <a:ext cx="1598295" cy="845549"/>
            </a:xfrm>
            <a:prstGeom prst="rect">
              <a:avLst/>
            </a:prstGeom>
            <a:noFill/>
          </p:spPr>
          <p:txBody>
            <a:bodyPr anchor="t"/>
            <a:lstStyle/>
            <a:p>
              <a:pPr marL="0" algn="l">
                <a:lnSpc>
                  <a:spcPts val="2800"/>
                </a:lnSpc>
              </a:pPr>
              <a:r>
                <a:rPr lang="zh-CN" altLang="en-US" sz="2400" b="0" i="0" dirty="0">
                  <a:solidFill>
                    <a:srgbClr val="000000">
                      <a:alpha val="100000"/>
                    </a:srgbClr>
                  </a:solidFill>
                  <a:latin typeface="Arial" panose="020B0604020202020204"/>
                  <a:ea typeface="Arial" panose="020B0604020202020204"/>
                </a:rPr>
                <a:t>0.497/1</a:t>
              </a:r>
              <a:endParaRPr lang="zh-CN" altLang="en-US" sz="2400" b="0" i="0" dirty="0">
                <a:solidFill>
                  <a:srgbClr val="000000">
                    <a:alpha val="100000"/>
                  </a:srgbClr>
                </a:solidFill>
                <a:latin typeface="Arial" panose="020B0604020202020204"/>
                <a:ea typeface="Arial" panose="020B0604020202020204"/>
              </a:endParaRPr>
            </a:p>
          </p:txBody>
        </p:sp>
        <p:sp>
          <p:nvSpPr>
            <p:cNvPr id="20" name="文本11"/>
            <p:cNvSpPr txBox="1"/>
            <p:nvPr/>
          </p:nvSpPr>
          <p:spPr>
            <a:xfrm>
              <a:off x="3739515" y="2251821"/>
              <a:ext cx="1598295" cy="845549"/>
            </a:xfrm>
            <a:prstGeom prst="rect">
              <a:avLst/>
            </a:prstGeom>
            <a:noFill/>
          </p:spPr>
          <p:txBody>
            <a:bodyPr anchor="t"/>
            <a:lstStyle/>
            <a:p>
              <a:pPr marL="0" algn="l">
                <a:lnSpc>
                  <a:spcPts val="2800"/>
                </a:lnSpc>
              </a:pPr>
              <a:r>
                <a:rPr lang="zh-CN" altLang="en-US" sz="2400" b="0" i="0" dirty="0">
                  <a:solidFill>
                    <a:srgbClr val="000000">
                      <a:alpha val="100000"/>
                    </a:srgbClr>
                  </a:solidFill>
                  <a:latin typeface="Arial" panose="020B0604020202020204"/>
                  <a:ea typeface="Arial" panose="020B0604020202020204"/>
                </a:rPr>
                <a:t>2.04/1</a:t>
              </a:r>
              <a:endParaRPr lang="zh-CN" altLang="en-US" sz="2400" b="0" i="0" dirty="0">
                <a:solidFill>
                  <a:srgbClr val="000000">
                    <a:alpha val="100000"/>
                  </a:srgbClr>
                </a:solidFill>
                <a:latin typeface="Arial" panose="020B0604020202020204"/>
                <a:ea typeface="Arial" panose="020B0604020202020204"/>
              </a:endParaRPr>
            </a:p>
          </p:txBody>
        </p:sp>
      </p:grpSp>
      <p:sp>
        <p:nvSpPr>
          <p:cNvPr id="21" name="文本4"/>
          <p:cNvSpPr txBox="1"/>
          <p:nvPr/>
        </p:nvSpPr>
        <p:spPr>
          <a:xfrm>
            <a:off x="9902825" y="3054357"/>
            <a:ext cx="2049145" cy="835660"/>
          </a:xfrm>
          <a:prstGeom prst="rect">
            <a:avLst/>
          </a:prstGeom>
          <a:noFill/>
        </p:spPr>
        <p:txBody>
          <a:bodyPr anchor="t"/>
          <a:lstStyle/>
          <a:p>
            <a:pPr marL="0" algn="l">
              <a:lnSpc>
                <a:spcPts val="2100"/>
              </a:lnSpc>
            </a:pPr>
            <a:r>
              <a:rPr lang="zh-CN" altLang="en-US" sz="1800" b="0" i="0" dirty="0">
                <a:solidFill>
                  <a:srgbClr val="000000">
                    <a:alpha val="100000"/>
                  </a:srgbClr>
                </a:solidFill>
                <a:latin typeface="微软雅黑" panose="020B0503020204020204" charset="-122"/>
                <a:ea typeface="微软雅黑" panose="020B0503020204020204" charset="-122"/>
              </a:rPr>
              <a:t>能卷舌的人比</a:t>
            </a:r>
            <a:endParaRPr lang="zh-CN" altLang="en-US" sz="1800" b="0" i="0" dirty="0">
              <a:solidFill>
                <a:srgbClr val="000000">
                  <a:alpha val="100000"/>
                </a:srgbClr>
              </a:solidFill>
              <a:latin typeface="微软雅黑" panose="020B0503020204020204" charset="-122"/>
              <a:ea typeface="微软雅黑" panose="020B0503020204020204" charset="-122"/>
            </a:endParaRPr>
          </a:p>
          <a:p>
            <a:pPr marL="0" algn="l">
              <a:lnSpc>
                <a:spcPts val="2100"/>
              </a:lnSpc>
            </a:pPr>
            <a:r>
              <a:rPr lang="zh-CN" altLang="en-US" sz="1800" b="0" i="0" dirty="0">
                <a:solidFill>
                  <a:srgbClr val="000000">
                    <a:alpha val="100000"/>
                  </a:srgbClr>
                </a:solidFill>
                <a:latin typeface="微软雅黑" panose="020B0503020204020204" charset="-122"/>
                <a:ea typeface="微软雅黑" panose="020B0503020204020204" charset="-122"/>
              </a:rPr>
              <a:t>不能卷舌的人多</a:t>
            </a:r>
            <a:endParaRPr lang="zh-CN" altLang="en-US" sz="1800" b="0" i="0" dirty="0">
              <a:solidFill>
                <a:srgbClr val="000000">
                  <a:alpha val="100000"/>
                </a:srgbClr>
              </a:solidFill>
              <a:latin typeface="微软雅黑" panose="020B0503020204020204" charset="-122"/>
              <a:ea typeface="微软雅黑" panose="020B0503020204020204" charset="-122"/>
            </a:endParaRPr>
          </a:p>
        </p:txBody>
      </p:sp>
      <p:sp>
        <p:nvSpPr>
          <p:cNvPr id="22" name="文本5"/>
          <p:cNvSpPr txBox="1"/>
          <p:nvPr/>
        </p:nvSpPr>
        <p:spPr>
          <a:xfrm>
            <a:off x="9902825" y="4280767"/>
            <a:ext cx="2049145" cy="835660"/>
          </a:xfrm>
          <a:prstGeom prst="rect">
            <a:avLst/>
          </a:prstGeom>
          <a:noFill/>
        </p:spPr>
        <p:txBody>
          <a:bodyPr anchor="t"/>
          <a:lstStyle/>
          <a:p>
            <a:pPr marL="0" algn="l">
              <a:lnSpc>
                <a:spcPts val="2100"/>
              </a:lnSpc>
            </a:pPr>
            <a:r>
              <a:rPr lang="zh-CN" altLang="en-US" sz="1800" b="0" i="0" dirty="0">
                <a:solidFill>
                  <a:srgbClr val="000000">
                    <a:alpha val="100000"/>
                  </a:srgbClr>
                </a:solidFill>
                <a:latin typeface="微软雅黑" panose="020B0503020204020204" charset="-122"/>
                <a:ea typeface="微软雅黑" panose="020B0503020204020204" charset="-122"/>
              </a:rPr>
              <a:t>双眼皮的人比</a:t>
            </a:r>
            <a:endParaRPr lang="zh-CN" altLang="en-US" sz="1800" b="0" i="0" dirty="0">
              <a:solidFill>
                <a:srgbClr val="000000">
                  <a:alpha val="100000"/>
                </a:srgbClr>
              </a:solidFill>
              <a:latin typeface="微软雅黑" panose="020B0503020204020204" charset="-122"/>
              <a:ea typeface="微软雅黑" panose="020B0503020204020204" charset="-122"/>
            </a:endParaRPr>
          </a:p>
          <a:p>
            <a:pPr marL="0" algn="l">
              <a:lnSpc>
                <a:spcPts val="2100"/>
              </a:lnSpc>
            </a:pPr>
            <a:r>
              <a:rPr lang="zh-CN" altLang="en-US" sz="1800" b="0" i="0" dirty="0">
                <a:solidFill>
                  <a:srgbClr val="000000">
                    <a:alpha val="100000"/>
                  </a:srgbClr>
                </a:solidFill>
                <a:latin typeface="微软雅黑" panose="020B0503020204020204" charset="-122"/>
                <a:ea typeface="微软雅黑" panose="020B0503020204020204" charset="-122"/>
              </a:rPr>
              <a:t>单眼皮的人多</a:t>
            </a:r>
            <a:endParaRPr lang="zh-CN" altLang="en-US" sz="1800" b="0" i="0" dirty="0">
              <a:solidFill>
                <a:srgbClr val="000000">
                  <a:alpha val="100000"/>
                </a:srgbClr>
              </a:solidFill>
              <a:latin typeface="微软雅黑" panose="020B0503020204020204" charset="-122"/>
              <a:ea typeface="微软雅黑" panose="020B0503020204020204" charset="-122"/>
            </a:endParaRPr>
          </a:p>
        </p:txBody>
      </p:sp>
      <p:sp>
        <p:nvSpPr>
          <p:cNvPr id="23" name="文本6"/>
          <p:cNvSpPr txBox="1"/>
          <p:nvPr/>
        </p:nvSpPr>
        <p:spPr>
          <a:xfrm>
            <a:off x="9902825" y="5322387"/>
            <a:ext cx="2049145" cy="835660"/>
          </a:xfrm>
          <a:prstGeom prst="rect">
            <a:avLst/>
          </a:prstGeom>
          <a:noFill/>
        </p:spPr>
        <p:txBody>
          <a:bodyPr anchor="t"/>
          <a:lstStyle/>
          <a:p>
            <a:pPr marL="0" algn="l">
              <a:lnSpc>
                <a:spcPts val="2100"/>
              </a:lnSpc>
            </a:pPr>
            <a:r>
              <a:rPr lang="zh-CN" altLang="en-US" sz="1800" b="0" i="0" dirty="0">
                <a:solidFill>
                  <a:srgbClr val="000000">
                    <a:alpha val="100000"/>
                  </a:srgbClr>
                </a:solidFill>
                <a:latin typeface="微软雅黑" panose="020B0503020204020204" charset="-122"/>
                <a:ea typeface="微软雅黑" panose="020B0503020204020204" charset="-122"/>
              </a:rPr>
              <a:t>有耳垂的人比</a:t>
            </a:r>
            <a:endParaRPr lang="zh-CN" altLang="en-US" sz="1800" b="0" i="0" dirty="0">
              <a:solidFill>
                <a:srgbClr val="000000">
                  <a:alpha val="100000"/>
                </a:srgbClr>
              </a:solidFill>
              <a:latin typeface="微软雅黑" panose="020B0503020204020204" charset="-122"/>
              <a:ea typeface="微软雅黑" panose="020B0503020204020204" charset="-122"/>
            </a:endParaRPr>
          </a:p>
          <a:p>
            <a:pPr marL="0" algn="l">
              <a:lnSpc>
                <a:spcPts val="2100"/>
              </a:lnSpc>
            </a:pPr>
            <a:r>
              <a:rPr lang="zh-CN" altLang="en-US" sz="1800" b="0" i="0" dirty="0">
                <a:solidFill>
                  <a:srgbClr val="000000">
                    <a:alpha val="100000"/>
                  </a:srgbClr>
                </a:solidFill>
                <a:latin typeface="微软雅黑" panose="020B0503020204020204" charset="-122"/>
                <a:ea typeface="微软雅黑" panose="020B0503020204020204" charset="-122"/>
              </a:rPr>
              <a:t>无耳垂的人多</a:t>
            </a:r>
            <a:endParaRPr lang="zh-CN" altLang="en-US" sz="1800" b="0" i="0" dirty="0">
              <a:solidFill>
                <a:srgbClr val="000000">
                  <a:alpha val="100000"/>
                </a:srgbClr>
              </a:solidFill>
              <a:latin typeface="微软雅黑" panose="020B0503020204020204" charset="-122"/>
              <a:ea typeface="微软雅黑" panose="020B0503020204020204" charset="-122"/>
            </a:endParaRPr>
          </a:p>
        </p:txBody>
      </p:sp>
      <p:pic>
        <p:nvPicPr>
          <p:cNvPr id="24" name="图片1"/>
          <p:cNvPicPr>
            <a:picLocks noChangeAspect="1"/>
          </p:cNvPicPr>
          <p:nvPr/>
        </p:nvPicPr>
        <p:blipFill>
          <a:blip r:embed="rId2"/>
          <a:stretch>
            <a:fillRect/>
          </a:stretch>
        </p:blipFill>
        <p:spPr>
          <a:xfrm>
            <a:off x="10890885" y="1316990"/>
            <a:ext cx="721360" cy="721360"/>
          </a:xfrm>
          <a:prstGeom prst="rect">
            <a:avLst/>
          </a:prstGeom>
        </p:spPr>
      </p:pic>
      <p:grpSp>
        <p:nvGrpSpPr>
          <p:cNvPr id="25" name="组合4"/>
          <p:cNvGrpSpPr/>
          <p:nvPr/>
        </p:nvGrpSpPr>
        <p:grpSpPr>
          <a:xfrm>
            <a:off x="1946696" y="5200221"/>
            <a:ext cx="9559290" cy="1170087"/>
            <a:chOff x="0" y="0"/>
            <a:chExt cx="9559290" cy="1170087"/>
          </a:xfrm>
        </p:grpSpPr>
        <p:sp>
          <p:nvSpPr>
            <p:cNvPr id="26" name="形状7"/>
            <p:cNvSpPr txBox="1"/>
            <p:nvPr/>
          </p:nvSpPr>
          <p:spPr>
            <a:xfrm>
              <a:off x="3810" y="49530"/>
              <a:ext cx="9555480" cy="1076325"/>
            </a:xfrm>
            <a:prstGeom prst="rect">
              <a:avLst/>
            </a:prstGeom>
            <a:solidFill>
              <a:srgbClr val="FFFFFF">
                <a:alpha val="100000"/>
              </a:srgbClr>
            </a:solidFill>
            <a:ln w="9525">
              <a:solidFill>
                <a:srgbClr val="FFFFFF">
                  <a:alpha val="0"/>
                </a:srgbClr>
              </a:solidFill>
            </a:ln>
          </p:spPr>
          <p:txBody>
            <a:bodyPr anchor="ctr"/>
            <a:lstStyle/>
            <a:p>
              <a:pPr marL="0" algn="ctr"/>
            </a:p>
          </p:txBody>
        </p:sp>
        <p:sp>
          <p:nvSpPr>
            <p:cNvPr id="27" name="文本12"/>
            <p:cNvSpPr txBox="1"/>
            <p:nvPr/>
          </p:nvSpPr>
          <p:spPr>
            <a:xfrm>
              <a:off x="0" y="0"/>
              <a:ext cx="9555480" cy="1170087"/>
            </a:xfrm>
            <a:prstGeom prst="rect">
              <a:avLst/>
            </a:prstGeom>
            <a:noFill/>
          </p:spPr>
          <p:txBody>
            <a:bodyPr anchor="t"/>
            <a:lstStyle/>
            <a:p>
              <a:pPr marL="0" algn="l">
                <a:lnSpc>
                  <a:spcPts val="3800"/>
                </a:lnSpc>
              </a:pPr>
              <a:r>
                <a:rPr lang="zh-CN" altLang="en-US" sz="3200" b="1" i="0" dirty="0">
                  <a:solidFill>
                    <a:srgbClr val="FF0000">
                      <a:alpha val="100000"/>
                    </a:srgbClr>
                  </a:solidFill>
                  <a:latin typeface="隶书" panose="02010509060101010101" charset="-122"/>
                  <a:ea typeface="隶书" panose="02010509060101010101" charset="-122"/>
                </a:rPr>
                <a:t>一般情况下，在人群中（数量足够多）个体数较多的性状为显性性状；个体数较少的为隐性性状。</a:t>
              </a:r>
              <a:endParaRPr lang="zh-CN" altLang="en-US" sz="3200" b="1" i="0" dirty="0">
                <a:solidFill>
                  <a:srgbClr val="FF0000">
                    <a:alpha val="100000"/>
                  </a:srgbClr>
                </a:solidFill>
                <a:latin typeface="隶书" panose="02010509060101010101" charset="-122"/>
                <a:ea typeface="隶书" panose="020105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1+#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1+#ppt_w/2"/>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ppt_x</p:attrName>
                                        </p:attrNameLst>
                                      </p:cBhvr>
                                      <p:tavLst>
                                        <p:tav tm="0">
                                          <p:val>
                                            <p:strVal val="1+#ppt_w/2"/>
                                          </p:val>
                                        </p:tav>
                                        <p:tav tm="100000">
                                          <p:val>
                                            <p:strVal val="#ppt_x"/>
                                          </p:val>
                                        </p:tav>
                                      </p:tavLst>
                                    </p:anim>
                                    <p:anim calcmode="lin" valueType="num">
                                      <p:cBhvr>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15" grpId="0" animBg="1"/>
      <p:bldP spid="16"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5"/>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6"/>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7"/>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8"/>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9"/>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11"/>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任务二：再研概念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0" name="文本1"/>
          <p:cNvSpPr txBox="1"/>
          <p:nvPr/>
        </p:nvSpPr>
        <p:spPr>
          <a:xfrm>
            <a:off x="5107940" y="342265"/>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学生活动3：构建概念体系</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sp>
        <p:nvSpPr>
          <p:cNvPr id="11" name="文本2"/>
          <p:cNvSpPr txBox="1"/>
          <p:nvPr/>
        </p:nvSpPr>
        <p:spPr>
          <a:xfrm>
            <a:off x="689096" y="913571"/>
            <a:ext cx="6286500" cy="650875"/>
          </a:xfrm>
          <a:prstGeom prst="rect">
            <a:avLst/>
          </a:prstGeom>
          <a:noFill/>
        </p:spPr>
        <p:txBody>
          <a:bodyPr anchor="t"/>
          <a:lstStyle/>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三、概念构建</a:t>
            </a:r>
            <a:endParaRPr lang="zh-CN" altLang="en-US" sz="2400" b="1" i="0" dirty="0">
              <a:solidFill>
                <a:srgbClr val="000000">
                  <a:alpha val="100000"/>
                </a:srgbClr>
              </a:solidFill>
              <a:latin typeface="楷体" panose="02010609060101010101" charset="-122"/>
              <a:ea typeface="楷体" panose="02010609060101010101" charset="-122"/>
            </a:endParaRPr>
          </a:p>
        </p:txBody>
      </p:sp>
      <p:grpSp>
        <p:nvGrpSpPr>
          <p:cNvPr id="12" name="组合3"/>
          <p:cNvGrpSpPr/>
          <p:nvPr/>
        </p:nvGrpSpPr>
        <p:grpSpPr>
          <a:xfrm>
            <a:off x="587426" y="1389831"/>
            <a:ext cx="11266875" cy="1059688"/>
            <a:chOff x="0" y="0"/>
            <a:chExt cx="11266875" cy="1059688"/>
          </a:xfrm>
        </p:grpSpPr>
        <p:sp>
          <p:nvSpPr>
            <p:cNvPr id="13" name="文本12"/>
            <p:cNvSpPr txBox="1"/>
            <p:nvPr/>
          </p:nvSpPr>
          <p:spPr>
            <a:xfrm>
              <a:off x="0" y="0"/>
              <a:ext cx="11266875" cy="1059688"/>
            </a:xfrm>
            <a:prstGeom prst="rect">
              <a:avLst/>
            </a:prstGeom>
            <a:noFill/>
          </p:spPr>
          <p:txBody>
            <a:bodyPr anchor="t"/>
            <a:lstStyle/>
            <a:p>
              <a:pPr marL="0" algn="l"/>
              <a:r>
                <a:rPr lang="zh-CN" altLang="en-US" sz="3000" b="1" i="0" dirty="0">
                  <a:solidFill>
                    <a:srgbClr val="000000">
                      <a:alpha val="100000"/>
                    </a:srgbClr>
                  </a:solidFill>
                  <a:latin typeface="楷体" panose="02010609060101010101" charset="-122"/>
                  <a:ea typeface="楷体" panose="02010609060101010101" charset="-122"/>
                </a:rPr>
                <a:t>携带遗传信息的物质(基因、DNA、染色体）是怎样从亲代遗传给子代的？</a:t>
              </a:r>
              <a:endParaRPr lang="zh-CN" altLang="en-US" sz="3000" b="1" i="0" dirty="0">
                <a:solidFill>
                  <a:srgbClr val="000000">
                    <a:alpha val="100000"/>
                  </a:srgbClr>
                </a:solidFill>
                <a:latin typeface="楷体" panose="02010609060101010101" charset="-122"/>
                <a:ea typeface="楷体" panose="02010609060101010101" charset="-122"/>
              </a:endParaRPr>
            </a:p>
          </p:txBody>
        </p:sp>
        <p:sp>
          <p:nvSpPr>
            <p:cNvPr id="14" name="形状10"/>
            <p:cNvSpPr txBox="1"/>
            <p:nvPr/>
          </p:nvSpPr>
          <p:spPr>
            <a:xfrm>
              <a:off x="99060" y="9306"/>
              <a:ext cx="11143069" cy="1020499"/>
            </a:xfrm>
            <a:prstGeom prst="rect">
              <a:avLst/>
            </a:prstGeom>
            <a:solidFill>
              <a:srgbClr val="FFFFFF">
                <a:alpha val="0"/>
              </a:srgbClr>
            </a:solidFill>
            <a:ln w="19050">
              <a:solidFill>
                <a:srgbClr val="000000">
                  <a:alpha val="100000"/>
                </a:srgbClr>
              </a:solidFill>
              <a:prstDash val="solid"/>
            </a:ln>
          </p:spPr>
          <p:txBody>
            <a:bodyPr anchor="ctr"/>
            <a:lstStyle/>
            <a:p>
              <a:pPr marL="0" algn="ctr"/>
            </a:p>
          </p:txBody>
        </p:sp>
      </p:grpSp>
      <p:sp>
        <p:nvSpPr>
          <p:cNvPr id="15" name="文本3"/>
          <p:cNvSpPr txBox="1"/>
          <p:nvPr/>
        </p:nvSpPr>
        <p:spPr>
          <a:xfrm>
            <a:off x="946231" y="2449335"/>
            <a:ext cx="3171549" cy="625094"/>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亲代(体细胞）</a:t>
            </a:r>
            <a:endParaRPr lang="zh-CN" altLang="en-US" sz="3000" b="0" i="0" dirty="0">
              <a:solidFill>
                <a:srgbClr val="000000">
                  <a:alpha val="100000"/>
                </a:srgbClr>
              </a:solidFill>
              <a:latin typeface="楷体" panose="02010609060101010101" charset="-122"/>
              <a:ea typeface="楷体" panose="02010609060101010101" charset="-122"/>
            </a:endParaRPr>
          </a:p>
        </p:txBody>
      </p:sp>
      <p:sp>
        <p:nvSpPr>
          <p:cNvPr id="16" name="文本4"/>
          <p:cNvSpPr txBox="1"/>
          <p:nvPr/>
        </p:nvSpPr>
        <p:spPr>
          <a:xfrm>
            <a:off x="4537504" y="2449344"/>
            <a:ext cx="1896388" cy="693356"/>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父亲</a:t>
            </a:r>
            <a:endParaRPr lang="zh-CN" altLang="en-US" sz="3000" b="0" i="0" dirty="0">
              <a:solidFill>
                <a:srgbClr val="000000">
                  <a:alpha val="100000"/>
                </a:srgbClr>
              </a:solidFill>
              <a:latin typeface="楷体" panose="02010609060101010101" charset="-122"/>
              <a:ea typeface="楷体" panose="02010609060101010101" charset="-122"/>
            </a:endParaRPr>
          </a:p>
        </p:txBody>
      </p:sp>
      <p:sp>
        <p:nvSpPr>
          <p:cNvPr id="17" name="文本5"/>
          <p:cNvSpPr txBox="1"/>
          <p:nvPr/>
        </p:nvSpPr>
        <p:spPr>
          <a:xfrm>
            <a:off x="6975580" y="2449382"/>
            <a:ext cx="1896388" cy="693356"/>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母亲</a:t>
            </a:r>
            <a:endParaRPr lang="zh-CN" altLang="en-US" sz="3000" b="0" i="0" dirty="0">
              <a:solidFill>
                <a:srgbClr val="000000">
                  <a:alpha val="100000"/>
                </a:srgbClr>
              </a:solidFill>
              <a:latin typeface="楷体" panose="02010609060101010101" charset="-122"/>
              <a:ea typeface="楷体" panose="02010609060101010101" charset="-122"/>
            </a:endParaRPr>
          </a:p>
        </p:txBody>
      </p:sp>
      <p:sp>
        <p:nvSpPr>
          <p:cNvPr id="18" name="文本6"/>
          <p:cNvSpPr txBox="1"/>
          <p:nvPr/>
        </p:nvSpPr>
        <p:spPr>
          <a:xfrm>
            <a:off x="587359" y="3644219"/>
            <a:ext cx="3791864" cy="625094"/>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生殖细胞（配子）</a:t>
            </a:r>
            <a:endParaRPr lang="zh-CN" altLang="en-US" sz="3000" b="0" i="0" dirty="0">
              <a:solidFill>
                <a:srgbClr val="000000">
                  <a:alpha val="100000"/>
                </a:srgbClr>
              </a:solidFill>
              <a:latin typeface="楷体" panose="02010609060101010101" charset="-122"/>
              <a:ea typeface="楷体" panose="02010609060101010101" charset="-122"/>
            </a:endParaRPr>
          </a:p>
        </p:txBody>
      </p:sp>
      <p:sp>
        <p:nvSpPr>
          <p:cNvPr id="19" name="文本7"/>
          <p:cNvSpPr txBox="1"/>
          <p:nvPr/>
        </p:nvSpPr>
        <p:spPr>
          <a:xfrm>
            <a:off x="4538005" y="3649520"/>
            <a:ext cx="1896388" cy="693356"/>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精子</a:t>
            </a:r>
            <a:endParaRPr lang="zh-CN" altLang="en-US" sz="3000" b="0" i="0" dirty="0">
              <a:solidFill>
                <a:srgbClr val="000000">
                  <a:alpha val="100000"/>
                </a:srgbClr>
              </a:solidFill>
              <a:latin typeface="楷体" panose="02010609060101010101" charset="-122"/>
              <a:ea typeface="楷体" panose="02010609060101010101" charset="-122"/>
            </a:endParaRPr>
          </a:p>
        </p:txBody>
      </p:sp>
      <p:sp>
        <p:nvSpPr>
          <p:cNvPr id="20" name="文本8"/>
          <p:cNvSpPr txBox="1"/>
          <p:nvPr/>
        </p:nvSpPr>
        <p:spPr>
          <a:xfrm>
            <a:off x="6975472" y="3583929"/>
            <a:ext cx="1896388" cy="693356"/>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卵细胞</a:t>
            </a:r>
            <a:endParaRPr lang="zh-CN" altLang="en-US" sz="3000" b="0" i="0" dirty="0">
              <a:solidFill>
                <a:srgbClr val="000000">
                  <a:alpha val="100000"/>
                </a:srgbClr>
              </a:solidFill>
              <a:latin typeface="楷体" panose="02010609060101010101" charset="-122"/>
              <a:ea typeface="楷体" panose="02010609060101010101" charset="-122"/>
            </a:endParaRPr>
          </a:p>
        </p:txBody>
      </p:sp>
      <p:sp>
        <p:nvSpPr>
          <p:cNvPr id="21" name="文本9"/>
          <p:cNvSpPr txBox="1"/>
          <p:nvPr/>
        </p:nvSpPr>
        <p:spPr>
          <a:xfrm>
            <a:off x="905511" y="5089350"/>
            <a:ext cx="3144164" cy="625094"/>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子代（体细胞）</a:t>
            </a:r>
            <a:endParaRPr lang="zh-CN" altLang="en-US" sz="3000" b="0" i="0" dirty="0">
              <a:solidFill>
                <a:srgbClr val="000000">
                  <a:alpha val="100000"/>
                </a:srgbClr>
              </a:solidFill>
              <a:latin typeface="楷体" panose="02010609060101010101" charset="-122"/>
              <a:ea typeface="楷体" panose="02010609060101010101" charset="-122"/>
            </a:endParaRPr>
          </a:p>
        </p:txBody>
      </p:sp>
      <p:sp>
        <p:nvSpPr>
          <p:cNvPr id="22" name="文本10"/>
          <p:cNvSpPr txBox="1"/>
          <p:nvPr/>
        </p:nvSpPr>
        <p:spPr>
          <a:xfrm>
            <a:off x="5367919" y="5048837"/>
            <a:ext cx="1896388" cy="693356"/>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受精卵</a:t>
            </a:r>
            <a:endParaRPr lang="zh-CN" altLang="en-US" sz="3000" b="0" i="0" dirty="0">
              <a:solidFill>
                <a:srgbClr val="000000">
                  <a:alpha val="100000"/>
                </a:srgbClr>
              </a:solidFill>
              <a:latin typeface="楷体" panose="02010609060101010101" charset="-122"/>
              <a:ea typeface="楷体" panose="02010609060101010101" charset="-122"/>
            </a:endParaRPr>
          </a:p>
        </p:txBody>
      </p:sp>
      <p:sp>
        <p:nvSpPr>
          <p:cNvPr id="23" name="形状1"/>
          <p:cNvSpPr txBox="1"/>
          <p:nvPr/>
        </p:nvSpPr>
        <p:spPr>
          <a:xfrm flipH="1">
            <a:off x="5038916" y="2933833"/>
            <a:ext cx="1191" cy="574912"/>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sp>
        <p:nvSpPr>
          <p:cNvPr id="24" name="形状2"/>
          <p:cNvSpPr txBox="1"/>
          <p:nvPr/>
        </p:nvSpPr>
        <p:spPr>
          <a:xfrm flipH="1">
            <a:off x="7463323" y="3001270"/>
            <a:ext cx="1191" cy="574912"/>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sp>
        <p:nvSpPr>
          <p:cNvPr id="25" name="形状3"/>
          <p:cNvSpPr txBox="1"/>
          <p:nvPr/>
        </p:nvSpPr>
        <p:spPr>
          <a:xfrm flipH="1">
            <a:off x="5038973" y="4189559"/>
            <a:ext cx="815483" cy="815483"/>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sp>
        <p:nvSpPr>
          <p:cNvPr id="26" name="形状4"/>
          <p:cNvSpPr txBox="1"/>
          <p:nvPr/>
        </p:nvSpPr>
        <p:spPr>
          <a:xfrm flipH="1">
            <a:off x="6096638" y="4168137"/>
            <a:ext cx="1421161" cy="820508"/>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grpSp>
        <p:nvGrpSpPr>
          <p:cNvPr id="27" name="组合4"/>
          <p:cNvGrpSpPr/>
          <p:nvPr/>
        </p:nvGrpSpPr>
        <p:grpSpPr>
          <a:xfrm>
            <a:off x="1979095" y="2991898"/>
            <a:ext cx="1278493" cy="625094"/>
            <a:chOff x="0" y="0"/>
            <a:chExt cx="1278493" cy="625094"/>
          </a:xfrm>
        </p:grpSpPr>
        <p:sp>
          <p:nvSpPr>
            <p:cNvPr id="28" name="形状11"/>
            <p:cNvSpPr txBox="1"/>
            <p:nvPr/>
          </p:nvSpPr>
          <p:spPr>
            <a:xfrm flipH="1">
              <a:off x="17559" y="9344"/>
              <a:ext cx="1191" cy="574912"/>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sp>
          <p:nvSpPr>
            <p:cNvPr id="29" name="文本13"/>
            <p:cNvSpPr txBox="1"/>
            <p:nvPr/>
          </p:nvSpPr>
          <p:spPr>
            <a:xfrm>
              <a:off x="0" y="0"/>
              <a:ext cx="1278493" cy="625094"/>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产生</a:t>
              </a:r>
              <a:endParaRPr lang="zh-CN" altLang="en-US" sz="3000" b="0" i="0" dirty="0">
                <a:solidFill>
                  <a:srgbClr val="000000">
                    <a:alpha val="100000"/>
                  </a:srgbClr>
                </a:solidFill>
                <a:latin typeface="楷体" panose="02010609060101010101" charset="-122"/>
                <a:ea typeface="楷体" panose="02010609060101010101" charset="-122"/>
              </a:endParaRPr>
            </a:p>
          </p:txBody>
        </p:sp>
      </p:grpSp>
      <p:grpSp>
        <p:nvGrpSpPr>
          <p:cNvPr id="30" name="组合5"/>
          <p:cNvGrpSpPr/>
          <p:nvPr/>
        </p:nvGrpSpPr>
        <p:grpSpPr>
          <a:xfrm>
            <a:off x="1979806" y="4289212"/>
            <a:ext cx="2478643" cy="769304"/>
            <a:chOff x="0" y="0"/>
            <a:chExt cx="2478643" cy="769304"/>
          </a:xfrm>
        </p:grpSpPr>
        <p:sp>
          <p:nvSpPr>
            <p:cNvPr id="31" name="形状12"/>
            <p:cNvSpPr txBox="1"/>
            <p:nvPr/>
          </p:nvSpPr>
          <p:spPr>
            <a:xfrm flipH="1">
              <a:off x="16840" y="0"/>
              <a:ext cx="1191" cy="769304"/>
            </a:xfrm>
            <a:prstGeom prst="straightConnector1">
              <a:avLst/>
            </a:prstGeom>
            <a:solidFill>
              <a:srgbClr val="FFFFFF">
                <a:alpha val="0"/>
              </a:srgbClr>
            </a:solidFill>
            <a:ln w="28575">
              <a:solidFill>
                <a:srgbClr val="41719C">
                  <a:alpha val="100000"/>
                </a:srgbClr>
              </a:solidFill>
              <a:prstDash val="solid"/>
              <a:tailEnd type="arrow" w="med" len="med"/>
            </a:ln>
          </p:spPr>
          <p:txBody>
            <a:bodyPr anchor="ctr"/>
            <a:lstStyle/>
            <a:p>
              <a:pPr marL="0" algn="ctr"/>
            </a:p>
          </p:txBody>
        </p:sp>
        <p:sp>
          <p:nvSpPr>
            <p:cNvPr id="32" name="文本14"/>
            <p:cNvSpPr txBox="1"/>
            <p:nvPr/>
          </p:nvSpPr>
          <p:spPr>
            <a:xfrm>
              <a:off x="0" y="87983"/>
              <a:ext cx="2478643" cy="625094"/>
            </a:xfrm>
            <a:prstGeom prst="rect">
              <a:avLst/>
            </a:prstGeom>
            <a:noFill/>
          </p:spPr>
          <p:txBody>
            <a:bodyPr anchor="t"/>
            <a:lstStyle/>
            <a:p>
              <a:pPr marL="0" algn="l"/>
              <a:r>
                <a:rPr lang="zh-CN" altLang="en-US" sz="3000" b="0" i="0" dirty="0">
                  <a:solidFill>
                    <a:srgbClr val="000000">
                      <a:alpha val="100000"/>
                    </a:srgbClr>
                  </a:solidFill>
                  <a:latin typeface="楷体" panose="02010609060101010101" charset="-122"/>
                  <a:ea typeface="楷体" panose="02010609060101010101" charset="-122"/>
                </a:rPr>
                <a:t>受精作用</a:t>
              </a:r>
              <a:endParaRPr lang="zh-CN" altLang="en-US" sz="3000" b="0" i="0" dirty="0">
                <a:solidFill>
                  <a:srgbClr val="000000">
                    <a:alpha val="100000"/>
                  </a:srgbClr>
                </a:solidFill>
                <a:latin typeface="楷体" panose="02010609060101010101" charset="-122"/>
                <a:ea typeface="楷体" panose="02010609060101010101" charset="-122"/>
              </a:endParaRPr>
            </a:p>
          </p:txBody>
        </p:sp>
      </p:grpSp>
      <p:pic>
        <p:nvPicPr>
          <p:cNvPr id="33" name="图片1"/>
          <p:cNvPicPr>
            <a:picLocks noChangeAspect="1"/>
          </p:cNvPicPr>
          <p:nvPr/>
        </p:nvPicPr>
        <p:blipFill>
          <a:blip r:embed="rId2"/>
          <a:stretch>
            <a:fillRect/>
          </a:stretch>
        </p:blipFill>
        <p:spPr>
          <a:xfrm>
            <a:off x="8301218" y="2573969"/>
            <a:ext cx="3891172" cy="4231900"/>
          </a:xfrm>
          <a:prstGeom prst="rect">
            <a:avLst/>
          </a:prstGeom>
        </p:spPr>
      </p:pic>
      <p:grpSp>
        <p:nvGrpSpPr>
          <p:cNvPr id="34" name="组合6"/>
          <p:cNvGrpSpPr/>
          <p:nvPr/>
        </p:nvGrpSpPr>
        <p:grpSpPr>
          <a:xfrm>
            <a:off x="6541406" y="1461753"/>
            <a:ext cx="3088215" cy="2558519"/>
            <a:chOff x="0" y="0"/>
            <a:chExt cx="3088215" cy="2558519"/>
          </a:xfrm>
        </p:grpSpPr>
        <p:sp>
          <p:nvSpPr>
            <p:cNvPr id="35" name="形状13"/>
            <p:cNvSpPr txBox="1"/>
            <p:nvPr/>
          </p:nvSpPr>
          <p:spPr>
            <a:xfrm>
              <a:off x="1293173" y="480286"/>
              <a:ext cx="1795042" cy="2078233"/>
            </a:xfrm>
            <a:prstGeom prst="line">
              <a:avLst/>
            </a:prstGeom>
            <a:solidFill>
              <a:srgbClr val="FFFFFF">
                <a:alpha val="0"/>
              </a:srgbClr>
            </a:solidFill>
            <a:ln w="38100">
              <a:solidFill>
                <a:srgbClr val="FF0000">
                  <a:alpha val="100000"/>
                </a:srgbClr>
              </a:solidFill>
              <a:prstDash val="solid"/>
              <a:tailEnd type="arrow" w="sm" len="sm"/>
            </a:ln>
          </p:spPr>
          <p:txBody>
            <a:bodyPr anchor="ctr"/>
            <a:lstStyle/>
            <a:p>
              <a:pPr marL="0" algn="ctr"/>
            </a:p>
          </p:txBody>
        </p:sp>
        <p:sp>
          <p:nvSpPr>
            <p:cNvPr id="36" name="形状14"/>
            <p:cNvSpPr txBox="1"/>
            <p:nvPr/>
          </p:nvSpPr>
          <p:spPr>
            <a:xfrm>
              <a:off x="0" y="0"/>
              <a:ext cx="1299515" cy="454476"/>
            </a:xfrm>
            <a:prstGeom prst="rect">
              <a:avLst/>
            </a:prstGeom>
            <a:solidFill>
              <a:srgbClr val="FFFFFF">
                <a:alpha val="0"/>
              </a:srgbClr>
            </a:solidFill>
            <a:ln w="38100">
              <a:solidFill>
                <a:srgbClr val="FF0000">
                  <a:alpha val="100000"/>
                </a:srgbClr>
              </a:solidFill>
              <a:prstDash val="solid"/>
            </a:ln>
          </p:spPr>
          <p:txBody>
            <a:bodyPr anchor="ctr"/>
            <a:lstStyle/>
            <a:p>
              <a:pPr marL="0" algn="ct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vertical)">
                                      <p:cBhvr>
                                        <p:cTn id="7" dur="3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vertical)">
                                      <p:cBhvr>
                                        <p:cTn id="12" dur="3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vertical)">
                                      <p:cBhvr>
                                        <p:cTn id="17" dur="3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vertical)">
                                      <p:cBhvr>
                                        <p:cTn id="22" dur="3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vertical)">
                                      <p:cBhvr>
                                        <p:cTn id="27" dur="3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vertical)">
                                      <p:cBhvr>
                                        <p:cTn id="32" dur="3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vertical)">
                                      <p:cBhvr>
                                        <p:cTn id="37" dur="3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vertical)">
                                      <p:cBhvr>
                                        <p:cTn id="42" dur="3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vertical)">
                                      <p:cBhvr>
                                        <p:cTn id="47" dur="3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vertical)">
                                      <p:cBhvr>
                                        <p:cTn id="52" dur="3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5"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vertical)">
                                      <p:cBhvr>
                                        <p:cTn id="57" dur="3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5"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vertical)">
                                      <p:cBhvr>
                                        <p:cTn id="62" dur="3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300" fill="hold"/>
                                        <p:tgtEl>
                                          <p:spTgt spid="33"/>
                                        </p:tgtEl>
                                        <p:attrNameLst>
                                          <p:attrName>ppt_x</p:attrName>
                                        </p:attrNameLst>
                                      </p:cBhvr>
                                      <p:tavLst>
                                        <p:tav tm="0">
                                          <p:val>
                                            <p:strVal val="#ppt_x"/>
                                          </p:val>
                                        </p:tav>
                                        <p:tav tm="100000">
                                          <p:val>
                                            <p:strVal val="#ppt_x"/>
                                          </p:val>
                                        </p:tav>
                                      </p:tavLst>
                                    </p:anim>
                                    <p:anim calcmode="lin" valueType="num">
                                      <p:cBhvr>
                                        <p:cTn id="69" dur="3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 presetClass="entr" presetSubtype="5"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blinds(vertical)">
                                      <p:cBhvr>
                                        <p:cTn id="74" dur="3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5"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linds(vertical)">
                                      <p:cBhvr>
                                        <p:cTn id="79" dur="3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5"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linds(vertical)">
                                      <p:cBhvr>
                                        <p:cTn id="84" dur="3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3" grpId="0" bldLvl="0" animBg="1"/>
      <p:bldP spid="24" grpId="0" bldLvl="0" animBg="1"/>
      <p:bldP spid="18" grpId="0" animBg="1"/>
      <p:bldP spid="19" grpId="0" animBg="1"/>
      <p:bldP spid="20" grpId="0" animBg="1"/>
      <p:bldP spid="25" grpId="0" bldLvl="0" animBg="1"/>
      <p:bldP spid="26" grpId="0" bldLvl="0" animBg="1"/>
      <p:bldP spid="21" grpId="0" animBg="1"/>
      <p:bldP spid="22" grpId="0" animBg="1"/>
      <p:bldP spid="33" grpId="0" bldLvl="0" animBg="1"/>
      <p:bldP spid="27" grpId="0" bldLvl="0" animBg="1"/>
      <p:bldP spid="30" grpId="0" bldLvl="0" animBg="1"/>
      <p:bldP spid="3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1"/>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2"/>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3"/>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4"/>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5"/>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5"/>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任务二：再研概念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0" name="文本1"/>
          <p:cNvSpPr txBox="1"/>
          <p:nvPr/>
        </p:nvSpPr>
        <p:spPr>
          <a:xfrm>
            <a:off x="5107940" y="342265"/>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学生活动2：走进遗传科学史</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sp>
        <p:nvSpPr>
          <p:cNvPr id="11" name="文本2"/>
          <p:cNvSpPr txBox="1"/>
          <p:nvPr/>
        </p:nvSpPr>
        <p:spPr>
          <a:xfrm>
            <a:off x="562610" y="1739900"/>
            <a:ext cx="11249660" cy="1581150"/>
          </a:xfrm>
          <a:prstGeom prst="rect">
            <a:avLst/>
          </a:prstGeom>
          <a:noFill/>
        </p:spPr>
        <p:txBody>
          <a:bodyPr anchor="t"/>
          <a:lstStyle/>
          <a:p>
            <a:pPr marL="0" algn="l"/>
            <a:r>
              <a:rPr lang="en-US" altLang="zh-CN" sz="2800" dirty="0">
                <a:solidFill>
                  <a:srgbClr val="000000">
                    <a:alpha val="100000"/>
                  </a:srgbClr>
                </a:solidFill>
                <a:latin typeface="楷体" panose="02010609060101010101" charset="-122"/>
                <a:ea typeface="楷体" panose="02010609060101010101" charset="-122"/>
                <a:sym typeface="+mn-ea"/>
              </a:rPr>
              <a:t>1.</a:t>
            </a:r>
            <a:r>
              <a:rPr lang="zh-CN" altLang="en-US" sz="2800" dirty="0">
                <a:solidFill>
                  <a:srgbClr val="000000">
                    <a:alpha val="100000"/>
                  </a:srgbClr>
                </a:solidFill>
                <a:latin typeface="楷体" panose="02010609060101010101" charset="-122"/>
                <a:ea typeface="楷体" panose="02010609060101010101" charset="-122"/>
                <a:sym typeface="+mn-ea"/>
              </a:rPr>
              <a:t>美国生物学家摩尔根等人利用果蝇作为实验材料，首次将代表某种遗传性状的基因定位于染色体上，创立了关于</a:t>
            </a:r>
            <a:r>
              <a:rPr lang="zh-CN" altLang="en-US" sz="2800" b="1" dirty="0">
                <a:solidFill>
                  <a:srgbClr val="FF0000">
                    <a:alpha val="100000"/>
                  </a:srgbClr>
                </a:solidFill>
                <a:latin typeface="楷体" panose="02010609060101010101" charset="-122"/>
                <a:ea typeface="楷体" panose="02010609060101010101" charset="-122"/>
                <a:sym typeface="+mn-ea"/>
              </a:rPr>
              <a:t>遗传基因在染色体上</a:t>
            </a:r>
            <a:r>
              <a:rPr lang="zh-CN" altLang="en-US" sz="2800" dirty="0">
                <a:solidFill>
                  <a:srgbClr val="000000">
                    <a:alpha val="100000"/>
                  </a:srgbClr>
                </a:solidFill>
                <a:latin typeface="楷体" panose="02010609060101010101" charset="-122"/>
                <a:ea typeface="楷体" panose="02010609060101010101" charset="-122"/>
                <a:sym typeface="+mn-ea"/>
              </a:rPr>
              <a:t>的基因理论。</a:t>
            </a:r>
            <a:endParaRPr lang="zh-CN" altLang="en-US" sz="2800" dirty="0">
              <a:solidFill>
                <a:srgbClr val="000000">
                  <a:alpha val="100000"/>
                </a:srgbClr>
              </a:solidFill>
              <a:latin typeface="楷体" panose="02010609060101010101" charset="-122"/>
              <a:ea typeface="楷体" panose="02010609060101010101" charset="-122"/>
              <a:sym typeface="+mn-ea"/>
            </a:endParaRPr>
          </a:p>
        </p:txBody>
      </p:sp>
      <p:sp>
        <p:nvSpPr>
          <p:cNvPr id="12" name="文本3"/>
          <p:cNvSpPr txBox="1"/>
          <p:nvPr/>
        </p:nvSpPr>
        <p:spPr>
          <a:xfrm>
            <a:off x="709930" y="1030605"/>
            <a:ext cx="6286500" cy="650875"/>
          </a:xfrm>
          <a:prstGeom prst="rect">
            <a:avLst/>
          </a:prstGeom>
          <a:noFill/>
        </p:spPr>
        <p:txBody>
          <a:bodyPr anchor="t"/>
          <a:lstStyle/>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二、科学史资料</a:t>
            </a:r>
            <a:endParaRPr lang="zh-CN" altLang="en-US" sz="2400" b="1" i="0" dirty="0">
              <a:solidFill>
                <a:srgbClr val="000000">
                  <a:alpha val="100000"/>
                </a:srgbClr>
              </a:solidFill>
              <a:latin typeface="楷体" panose="02010609060101010101" charset="-122"/>
              <a:ea typeface="楷体" panose="02010609060101010101" charset="-122"/>
            </a:endParaRPr>
          </a:p>
        </p:txBody>
      </p:sp>
      <p:sp>
        <p:nvSpPr>
          <p:cNvPr id="13" name="文本4"/>
          <p:cNvSpPr txBox="1"/>
          <p:nvPr/>
        </p:nvSpPr>
        <p:spPr>
          <a:xfrm>
            <a:off x="562610" y="3214370"/>
            <a:ext cx="11249660" cy="2219960"/>
          </a:xfrm>
          <a:prstGeom prst="rect">
            <a:avLst/>
          </a:prstGeom>
          <a:noFill/>
        </p:spPr>
        <p:txBody>
          <a:bodyPr anchor="t"/>
          <a:lstStyle/>
          <a:p>
            <a:pPr marL="0" algn="l">
              <a:lnSpc>
                <a:spcPts val="4300"/>
              </a:lnSpc>
            </a:pPr>
            <a:r>
              <a:rPr lang="en-US" altLang="zh-CN" sz="2800" dirty="0">
                <a:solidFill>
                  <a:srgbClr val="333333">
                    <a:alpha val="100000"/>
                  </a:srgbClr>
                </a:solidFill>
                <a:latin typeface="楷体" panose="02010609060101010101" charset="-122"/>
                <a:ea typeface="楷体" panose="02010609060101010101" charset="-122"/>
                <a:sym typeface="+mn-ea"/>
              </a:rPr>
              <a:t>2.</a:t>
            </a:r>
            <a:r>
              <a:rPr lang="zh-CN" altLang="en-US" sz="2800" dirty="0">
                <a:solidFill>
                  <a:srgbClr val="333333">
                    <a:alpha val="100000"/>
                  </a:srgbClr>
                </a:solidFill>
                <a:latin typeface="楷体" panose="02010609060101010101" charset="-122"/>
                <a:ea typeface="楷体" panose="02010609060101010101" charset="-122"/>
                <a:sym typeface="+mn-ea"/>
              </a:rPr>
              <a:t>孟德尔通过豌豆实验，发现了遗传学两大基本规律即分离定律及自由组合定律。在研究过程中，提出</a:t>
            </a:r>
            <a:r>
              <a:rPr lang="zh-CN" altLang="en-US" sz="2800" b="1" dirty="0">
                <a:solidFill>
                  <a:srgbClr val="FF0000">
                    <a:alpha val="100000"/>
                  </a:srgbClr>
                </a:solidFill>
                <a:latin typeface="楷体" panose="02010609060101010101" charset="-122"/>
                <a:ea typeface="楷体" panose="02010609060101010101" charset="-122"/>
                <a:sym typeface="+mn-ea"/>
              </a:rPr>
              <a:t>一对相对性状的亲本杂交,子一代只表现出一种性状，这种性状叫显性性状；隐而未现的另一种性状叫隐性性状。</a:t>
            </a:r>
            <a:endParaRPr lang="zh-CN" altLang="en-US" sz="2800" b="0" i="0" dirty="0">
              <a:solidFill>
                <a:srgbClr val="000000">
                  <a:alpha val="100000"/>
                </a:srgbClr>
              </a:solidFill>
              <a:latin typeface="楷体" panose="02010609060101010101" charset="-122"/>
              <a:ea typeface="楷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1"/>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2"/>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3"/>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4"/>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5"/>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5"/>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任务二：再研概念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0" name="文本1"/>
          <p:cNvSpPr txBox="1"/>
          <p:nvPr/>
        </p:nvSpPr>
        <p:spPr>
          <a:xfrm>
            <a:off x="5107940" y="342265"/>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学生活动2：走进遗传科学史</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sp>
        <p:nvSpPr>
          <p:cNvPr id="12" name="文本3"/>
          <p:cNvSpPr txBox="1"/>
          <p:nvPr/>
        </p:nvSpPr>
        <p:spPr>
          <a:xfrm>
            <a:off x="709930" y="1030605"/>
            <a:ext cx="6286500" cy="650875"/>
          </a:xfrm>
          <a:prstGeom prst="rect">
            <a:avLst/>
          </a:prstGeom>
          <a:noFill/>
        </p:spPr>
        <p:txBody>
          <a:bodyPr anchor="t"/>
          <a:lstStyle/>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二、科学史资料</a:t>
            </a:r>
            <a:endParaRPr lang="zh-CN" altLang="en-US" sz="2400" b="1" i="0" dirty="0">
              <a:solidFill>
                <a:srgbClr val="000000">
                  <a:alpha val="100000"/>
                </a:srgbClr>
              </a:solidFill>
              <a:latin typeface="楷体" panose="02010609060101010101" charset="-122"/>
              <a:ea typeface="楷体" panose="02010609060101010101" charset="-122"/>
            </a:endParaRPr>
          </a:p>
        </p:txBody>
      </p:sp>
      <p:sp>
        <p:nvSpPr>
          <p:cNvPr id="13" name="文本4"/>
          <p:cNvSpPr txBox="1"/>
          <p:nvPr/>
        </p:nvSpPr>
        <p:spPr>
          <a:xfrm>
            <a:off x="707390" y="1681480"/>
            <a:ext cx="11249660" cy="4341495"/>
          </a:xfrm>
          <a:prstGeom prst="rect">
            <a:avLst/>
          </a:prstGeom>
          <a:noFill/>
        </p:spPr>
        <p:txBody>
          <a:bodyPr anchor="t"/>
          <a:lstStyle/>
          <a:p>
            <a:pPr marL="0" algn="l">
              <a:lnSpc>
                <a:spcPts val="4300"/>
              </a:lnSpc>
            </a:pPr>
            <a:r>
              <a:rPr lang="en-US" altLang="zh-CN" sz="2400" b="0" i="0" dirty="0">
                <a:solidFill>
                  <a:srgbClr val="000000">
                    <a:alpha val="100000"/>
                  </a:srgbClr>
                </a:solidFill>
                <a:latin typeface="楷体" panose="02010609060101010101" charset="-122"/>
                <a:ea typeface="楷体" panose="02010609060101010101" charset="-122"/>
              </a:rPr>
              <a:t>3</a:t>
            </a:r>
            <a:r>
              <a:rPr lang="zh-CN" altLang="en-US" sz="2400" b="0" i="0" dirty="0">
                <a:solidFill>
                  <a:srgbClr val="000000">
                    <a:alpha val="100000"/>
                  </a:srgbClr>
                </a:solidFill>
                <a:latin typeface="楷体" panose="02010609060101010101" charset="-122"/>
                <a:ea typeface="楷体" panose="02010609060101010101" charset="-122"/>
              </a:rPr>
              <a:t>.同时</a:t>
            </a:r>
            <a:r>
              <a:rPr lang="zh-CN" altLang="en-US" sz="2400" b="0" i="0" dirty="0">
                <a:solidFill>
                  <a:srgbClr val="333333">
                    <a:alpha val="100000"/>
                  </a:srgbClr>
                </a:solidFill>
                <a:latin typeface="楷体" panose="02010609060101010101" charset="-122"/>
                <a:ea typeface="楷体" panose="02010609060101010101" charset="-122"/>
              </a:rPr>
              <a:t>孟德尔在对分离定律解释过程中，提出</a:t>
            </a:r>
            <a:endParaRPr lang="zh-CN" altLang="en-US" sz="2400" b="0" i="0" dirty="0">
              <a:solidFill>
                <a:srgbClr val="333333">
                  <a:alpha val="100000"/>
                </a:srgbClr>
              </a:solidFill>
              <a:latin typeface="楷体" panose="02010609060101010101" charset="-122"/>
              <a:ea typeface="楷体" panose="02010609060101010101" charset="-122"/>
            </a:endParaRPr>
          </a:p>
          <a:p>
            <a:pPr marL="0" algn="l">
              <a:lnSpc>
                <a:spcPts val="4300"/>
              </a:lnSpc>
            </a:pPr>
            <a:r>
              <a:rPr lang="zh-CN" altLang="en-US" sz="2400" b="0" i="0" dirty="0">
                <a:solidFill>
                  <a:srgbClr val="FF0000">
                    <a:alpha val="100000"/>
                  </a:srgbClr>
                </a:solidFill>
                <a:latin typeface="楷体" panose="02010609060101010101" charset="-122"/>
                <a:ea typeface="楷体" panose="02010609060101010101" charset="-122"/>
              </a:rPr>
              <a:t>①生物的性状是由</a:t>
            </a:r>
            <a:r>
              <a:rPr lang="zh-CN" altLang="en-US" sz="2400" b="0" i="0" dirty="0">
                <a:solidFill>
                  <a:srgbClr val="002060">
                    <a:alpha val="100000"/>
                  </a:srgbClr>
                </a:solidFill>
                <a:latin typeface="楷体" panose="02010609060101010101" charset="-122"/>
                <a:ea typeface="楷体" panose="02010609060101010101" charset="-122"/>
              </a:rPr>
              <a:t>遗传因子</a:t>
            </a:r>
            <a:r>
              <a:rPr lang="zh-CN" altLang="en-US" sz="2400" b="0" i="0" dirty="0">
                <a:solidFill>
                  <a:srgbClr val="FF0000">
                    <a:alpha val="100000"/>
                  </a:srgbClr>
                </a:solidFill>
                <a:latin typeface="楷体" panose="02010609060101010101" charset="-122"/>
                <a:ea typeface="楷体" panose="02010609060101010101" charset="-122"/>
              </a:rPr>
              <a:t>决定的，用字母表示。显性性状由</a:t>
            </a:r>
            <a:r>
              <a:rPr lang="zh-CN" altLang="en-US" sz="2400" b="0" i="0" dirty="0">
                <a:solidFill>
                  <a:srgbClr val="002060">
                    <a:alpha val="100000"/>
                  </a:srgbClr>
                </a:solidFill>
                <a:latin typeface="楷体" panose="02010609060101010101" charset="-122"/>
                <a:ea typeface="楷体" panose="02010609060101010101" charset="-122"/>
              </a:rPr>
              <a:t>显性遗传因子</a:t>
            </a:r>
            <a:r>
              <a:rPr lang="zh-CN" altLang="en-US" sz="2400" b="0" i="0" dirty="0">
                <a:solidFill>
                  <a:srgbClr val="FF0000">
                    <a:alpha val="100000"/>
                  </a:srgbClr>
                </a:solidFill>
                <a:latin typeface="楷体" panose="02010609060101010101" charset="-122"/>
                <a:ea typeface="楷体" panose="02010609060101010101" charset="-122"/>
              </a:rPr>
              <a:t>(大写字母表示）控制，隐性性状由</a:t>
            </a:r>
            <a:r>
              <a:rPr lang="zh-CN" altLang="en-US" sz="2400" b="0" i="0" dirty="0">
                <a:solidFill>
                  <a:srgbClr val="002060">
                    <a:alpha val="100000"/>
                  </a:srgbClr>
                </a:solidFill>
                <a:latin typeface="楷体" panose="02010609060101010101" charset="-122"/>
                <a:ea typeface="楷体" panose="02010609060101010101" charset="-122"/>
              </a:rPr>
              <a:t>隐性遗传因子</a:t>
            </a:r>
            <a:r>
              <a:rPr lang="zh-CN" altLang="en-US" sz="2400" b="0" i="0" dirty="0">
                <a:solidFill>
                  <a:srgbClr val="FF0000">
                    <a:alpha val="100000"/>
                  </a:srgbClr>
                </a:solidFill>
                <a:latin typeface="楷体" panose="02010609060101010101" charset="-122"/>
                <a:ea typeface="楷体" panose="02010609060101010101" charset="-122"/>
              </a:rPr>
              <a:t>（小写字母表示）控制。</a:t>
            </a:r>
            <a:endParaRPr lang="zh-CN" altLang="en-US" sz="2400" b="0" i="0" dirty="0">
              <a:solidFill>
                <a:srgbClr val="FF0000">
                  <a:alpha val="100000"/>
                </a:srgbClr>
              </a:solidFill>
              <a:latin typeface="楷体" panose="02010609060101010101" charset="-122"/>
              <a:ea typeface="楷体" panose="02010609060101010101" charset="-122"/>
            </a:endParaRPr>
          </a:p>
          <a:p>
            <a:pPr marL="0" algn="l">
              <a:lnSpc>
                <a:spcPts val="4300"/>
              </a:lnSpc>
            </a:pPr>
            <a:r>
              <a:rPr lang="zh-CN" altLang="en-US" sz="2400" b="0" i="0" dirty="0">
                <a:solidFill>
                  <a:srgbClr val="FF0000">
                    <a:alpha val="100000"/>
                  </a:srgbClr>
                </a:solidFill>
                <a:latin typeface="楷体" panose="02010609060101010101" charset="-122"/>
                <a:ea typeface="楷体" panose="02010609060101010101" charset="-122"/>
              </a:rPr>
              <a:t>②体细胞中</a:t>
            </a:r>
            <a:r>
              <a:rPr lang="zh-CN" altLang="en-US" sz="2400" b="0" i="0" dirty="0">
                <a:solidFill>
                  <a:srgbClr val="002060">
                    <a:alpha val="100000"/>
                  </a:srgbClr>
                </a:solidFill>
                <a:latin typeface="楷体" panose="02010609060101010101" charset="-122"/>
                <a:ea typeface="楷体" panose="02010609060101010101" charset="-122"/>
              </a:rPr>
              <a:t>遗传因子</a:t>
            </a:r>
            <a:r>
              <a:rPr lang="zh-CN" altLang="en-US" sz="2400" b="0" i="0" dirty="0">
                <a:solidFill>
                  <a:srgbClr val="FF0000">
                    <a:alpha val="100000"/>
                  </a:srgbClr>
                </a:solidFill>
                <a:latin typeface="楷体" panose="02010609060101010101" charset="-122"/>
                <a:ea typeface="楷体" panose="02010609060101010101" charset="-122"/>
              </a:rPr>
              <a:t>是成对存在的。</a:t>
            </a:r>
            <a:endParaRPr lang="zh-CN" altLang="en-US" sz="2400" b="0" i="0" dirty="0">
              <a:solidFill>
                <a:srgbClr val="FF0000">
                  <a:alpha val="100000"/>
                </a:srgbClr>
              </a:solidFill>
              <a:latin typeface="楷体" panose="02010609060101010101" charset="-122"/>
              <a:ea typeface="楷体" panose="02010609060101010101" charset="-122"/>
            </a:endParaRPr>
          </a:p>
          <a:p>
            <a:pPr marL="0" algn="l">
              <a:lnSpc>
                <a:spcPts val="4300"/>
              </a:lnSpc>
            </a:pPr>
            <a:r>
              <a:rPr lang="zh-CN" altLang="en-US" sz="2400" b="0" i="0" dirty="0">
                <a:solidFill>
                  <a:srgbClr val="FF0000">
                    <a:alpha val="100000"/>
                  </a:srgbClr>
                </a:solidFill>
                <a:latin typeface="楷体" panose="02010609060101010101" charset="-122"/>
                <a:ea typeface="楷体" panose="02010609060101010101" charset="-122"/>
              </a:rPr>
              <a:t>③形成生殖细胞时，成对的</a:t>
            </a:r>
            <a:r>
              <a:rPr lang="zh-CN" altLang="en-US" sz="2400" b="0" i="0" dirty="0">
                <a:solidFill>
                  <a:srgbClr val="002060">
                    <a:alpha val="100000"/>
                  </a:srgbClr>
                </a:solidFill>
                <a:latin typeface="楷体" panose="02010609060101010101" charset="-122"/>
                <a:ea typeface="楷体" panose="02010609060101010101" charset="-122"/>
              </a:rPr>
              <a:t>遗传因子</a:t>
            </a:r>
            <a:r>
              <a:rPr lang="zh-CN" altLang="en-US" sz="2400" b="0" i="0" dirty="0">
                <a:solidFill>
                  <a:srgbClr val="FF0000">
                    <a:alpha val="100000"/>
                  </a:srgbClr>
                </a:solidFill>
                <a:latin typeface="楷体" panose="02010609060101010101" charset="-122"/>
                <a:ea typeface="楷体" panose="02010609060101010101" charset="-122"/>
              </a:rPr>
              <a:t>彼此分离，分别进入不同的生殖细胞中。</a:t>
            </a:r>
            <a:endParaRPr lang="zh-CN" altLang="en-US" sz="2400" b="0" i="0" dirty="0">
              <a:solidFill>
                <a:srgbClr val="FF0000">
                  <a:alpha val="100000"/>
                </a:srgbClr>
              </a:solidFill>
              <a:latin typeface="楷体" panose="02010609060101010101" charset="-122"/>
              <a:ea typeface="楷体" panose="02010609060101010101" charset="-122"/>
            </a:endParaRPr>
          </a:p>
          <a:p>
            <a:pPr marL="0" algn="l">
              <a:lnSpc>
                <a:spcPts val="4300"/>
              </a:lnSpc>
            </a:pPr>
            <a:r>
              <a:rPr lang="zh-CN" altLang="en-US" sz="2400" b="0" i="0" dirty="0">
                <a:solidFill>
                  <a:srgbClr val="FF0000">
                    <a:alpha val="100000"/>
                  </a:srgbClr>
                </a:solidFill>
                <a:latin typeface="楷体" panose="02010609060101010101" charset="-122"/>
                <a:ea typeface="楷体" panose="02010609060101010101" charset="-122"/>
              </a:rPr>
              <a:t>④受精时，雌、雄生殖细胞的结合是随机的。</a:t>
            </a:r>
            <a:endParaRPr lang="zh-CN" altLang="en-US" sz="2400" b="0" i="0" dirty="0">
              <a:solidFill>
                <a:srgbClr val="FF0000">
                  <a:alpha val="100000"/>
                </a:srgbClr>
              </a:solidFill>
              <a:latin typeface="楷体" panose="02010609060101010101" charset="-122"/>
              <a:ea typeface="楷体" panose="02010609060101010101" charset="-122"/>
            </a:endParaRPr>
          </a:p>
        </p:txBody>
      </p:sp>
      <p:grpSp>
        <p:nvGrpSpPr>
          <p:cNvPr id="14" name="组合3"/>
          <p:cNvGrpSpPr/>
          <p:nvPr/>
        </p:nvGrpSpPr>
        <p:grpSpPr>
          <a:xfrm>
            <a:off x="519430" y="2444750"/>
            <a:ext cx="11239500" cy="4057650"/>
            <a:chOff x="3810" y="-1146810"/>
            <a:chExt cx="11239500" cy="4057650"/>
          </a:xfrm>
        </p:grpSpPr>
        <p:sp>
          <p:nvSpPr>
            <p:cNvPr id="15" name="形状6"/>
            <p:cNvSpPr txBox="1"/>
            <p:nvPr/>
          </p:nvSpPr>
          <p:spPr>
            <a:xfrm>
              <a:off x="3810" y="49530"/>
              <a:ext cx="11051540" cy="2861310"/>
            </a:xfrm>
            <a:prstGeom prst="rect">
              <a:avLst/>
            </a:prstGeom>
            <a:solidFill>
              <a:srgbClr val="FFFFFF">
                <a:alpha val="100000"/>
              </a:srgbClr>
            </a:solidFill>
            <a:ln w="9525">
              <a:solidFill>
                <a:srgbClr val="FFFFFF">
                  <a:alpha val="0"/>
                </a:srgbClr>
              </a:solidFill>
            </a:ln>
          </p:spPr>
          <p:txBody>
            <a:bodyPr anchor="ctr"/>
            <a:lstStyle/>
            <a:p>
              <a:pPr marL="0" algn="ctr"/>
            </a:p>
          </p:txBody>
        </p:sp>
        <p:sp>
          <p:nvSpPr>
            <p:cNvPr id="16" name="文本6"/>
            <p:cNvSpPr txBox="1"/>
            <p:nvPr/>
          </p:nvSpPr>
          <p:spPr>
            <a:xfrm>
              <a:off x="191770" y="-1146810"/>
              <a:ext cx="11051540" cy="2942996"/>
            </a:xfrm>
            <a:prstGeom prst="rect">
              <a:avLst/>
            </a:prstGeom>
            <a:solidFill>
              <a:schemeClr val="bg1"/>
            </a:solidFill>
          </p:spPr>
          <p:txBody>
            <a:bodyPr anchor="t"/>
            <a:lstStyle/>
            <a:p>
              <a:pPr marL="0" algn="l">
                <a:lnSpc>
                  <a:spcPts val="4300"/>
                </a:lnSpc>
              </a:pPr>
              <a:r>
                <a:rPr lang="zh-CN" altLang="en-US" sz="2800" b="1" i="0" dirty="0">
                  <a:solidFill>
                    <a:srgbClr val="FF0000">
                      <a:alpha val="100000"/>
                    </a:srgbClr>
                  </a:solidFill>
                  <a:latin typeface="楷体" panose="02010609060101010101" charset="-122"/>
                  <a:ea typeface="楷体" panose="02010609060101010101" charset="-122"/>
                </a:rPr>
                <a:t>①生物的性状是由基因决定的，用字母表示。显性性状由显性基因（大写字母）控制，隐性性状由隐性基因（小写字母）控制。</a:t>
              </a:r>
              <a:endParaRPr lang="zh-CN" altLang="en-US" sz="2800" b="1" i="0" dirty="0">
                <a:solidFill>
                  <a:srgbClr val="FF0000">
                    <a:alpha val="100000"/>
                  </a:srgbClr>
                </a:solidFill>
                <a:latin typeface="楷体" panose="02010609060101010101" charset="-122"/>
                <a:ea typeface="楷体" panose="02010609060101010101" charset="-122"/>
              </a:endParaRPr>
            </a:p>
            <a:p>
              <a:pPr marL="0" algn="l">
                <a:lnSpc>
                  <a:spcPts val="4300"/>
                </a:lnSpc>
              </a:pPr>
              <a:r>
                <a:rPr lang="zh-CN" altLang="en-US" sz="2800" b="1" i="0" dirty="0">
                  <a:solidFill>
                    <a:srgbClr val="FF0000">
                      <a:alpha val="100000"/>
                    </a:srgbClr>
                  </a:solidFill>
                  <a:latin typeface="楷体" panose="02010609060101010101" charset="-122"/>
                  <a:ea typeface="楷体" panose="02010609060101010101" charset="-122"/>
                </a:rPr>
                <a:t>②体细胞中基因是成对存在的。</a:t>
              </a:r>
              <a:endParaRPr lang="zh-CN" altLang="en-US" sz="2800" b="1" i="0" dirty="0">
                <a:solidFill>
                  <a:srgbClr val="FF0000">
                    <a:alpha val="100000"/>
                  </a:srgbClr>
                </a:solidFill>
                <a:latin typeface="楷体" panose="02010609060101010101" charset="-122"/>
                <a:ea typeface="楷体" panose="02010609060101010101" charset="-122"/>
              </a:endParaRPr>
            </a:p>
            <a:p>
              <a:pPr marL="0" algn="l">
                <a:lnSpc>
                  <a:spcPts val="4300"/>
                </a:lnSpc>
              </a:pPr>
              <a:r>
                <a:rPr lang="zh-CN" altLang="en-US" sz="2800" b="1" i="0" dirty="0">
                  <a:solidFill>
                    <a:srgbClr val="FF0000">
                      <a:alpha val="100000"/>
                    </a:srgbClr>
                  </a:solidFill>
                  <a:latin typeface="楷体" panose="02010609060101010101" charset="-122"/>
                  <a:ea typeface="楷体" panose="02010609060101010101" charset="-122"/>
                </a:rPr>
                <a:t>③形成生殖细胞时，成对的基因彼此分离，分别进入不同的生殖细胞中。</a:t>
              </a:r>
              <a:endParaRPr lang="zh-CN" altLang="en-US" sz="2800" b="1" i="0" dirty="0">
                <a:solidFill>
                  <a:srgbClr val="FF0000">
                    <a:alpha val="100000"/>
                  </a:srgbClr>
                </a:solidFill>
                <a:latin typeface="楷体" panose="02010609060101010101" charset="-122"/>
                <a:ea typeface="楷体" panose="02010609060101010101" charset="-122"/>
              </a:endParaRPr>
            </a:p>
            <a:p>
              <a:pPr marL="0" algn="l">
                <a:lnSpc>
                  <a:spcPts val="4300"/>
                </a:lnSpc>
              </a:pPr>
              <a:r>
                <a:rPr lang="zh-CN" altLang="en-US" sz="2800" b="1" i="0" dirty="0">
                  <a:solidFill>
                    <a:srgbClr val="FF0000">
                      <a:alpha val="100000"/>
                    </a:srgbClr>
                  </a:solidFill>
                  <a:latin typeface="楷体" panose="02010609060101010101" charset="-122"/>
                  <a:ea typeface="楷体" panose="02010609060101010101" charset="-122"/>
                </a:rPr>
                <a:t>④受精时，雌、雄生殖细胞的结合是随机的。</a:t>
              </a:r>
              <a:endParaRPr lang="zh-CN" altLang="en-US" sz="2800" b="1" i="0" dirty="0">
                <a:solidFill>
                  <a:srgbClr val="FF0000">
                    <a:alpha val="100000"/>
                  </a:srgbClr>
                </a:solidFill>
                <a:latin typeface="楷体" panose="02010609060101010101" charset="-122"/>
                <a:ea typeface="楷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3"/>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4"/>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5"/>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6"/>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7"/>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8"/>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任务二：再研概念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0" name="文本1"/>
          <p:cNvSpPr txBox="1"/>
          <p:nvPr/>
        </p:nvSpPr>
        <p:spPr>
          <a:xfrm>
            <a:off x="5107940" y="342265"/>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学生活动3：构建概念体系</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sp>
        <p:nvSpPr>
          <p:cNvPr id="11" name="文本2"/>
          <p:cNvSpPr txBox="1"/>
          <p:nvPr/>
        </p:nvSpPr>
        <p:spPr>
          <a:xfrm>
            <a:off x="562610" y="1416050"/>
            <a:ext cx="11249660" cy="1653540"/>
          </a:xfrm>
          <a:prstGeom prst="rect">
            <a:avLst/>
          </a:prstGeom>
          <a:noFill/>
        </p:spPr>
        <p:txBody>
          <a:bodyPr anchor="t"/>
          <a:lstStyle/>
          <a:p>
            <a:pPr marL="0" algn="l">
              <a:lnSpc>
                <a:spcPts val="5000"/>
              </a:lnSpc>
            </a:pPr>
            <a:r>
              <a:rPr lang="en-US" altLang="zh-CN" sz="2800" b="0" i="0" dirty="0">
                <a:solidFill>
                  <a:srgbClr val="000000">
                    <a:alpha val="100000"/>
                  </a:srgbClr>
                </a:solidFill>
                <a:latin typeface="楷体" panose="02010609060101010101" charset="-122"/>
                <a:ea typeface="楷体" panose="02010609060101010101" charset="-122"/>
              </a:rPr>
              <a:t>1</a:t>
            </a:r>
            <a:r>
              <a:rPr lang="zh-CN" altLang="en-US" sz="2800" b="0" i="0" dirty="0">
                <a:solidFill>
                  <a:srgbClr val="000000">
                    <a:alpha val="100000"/>
                  </a:srgbClr>
                </a:solidFill>
                <a:latin typeface="楷体" panose="02010609060101010101" charset="-122"/>
                <a:ea typeface="楷体" panose="02010609060101010101" charset="-122"/>
              </a:rPr>
              <a:t>.请以小组为单位，利用材料尝试构建出</a:t>
            </a:r>
            <a:r>
              <a:rPr lang="zh-CN" altLang="en-US" sz="2800" b="1" i="0" dirty="0">
                <a:solidFill>
                  <a:srgbClr val="FF0000">
                    <a:alpha val="100000"/>
                  </a:srgbClr>
                </a:solidFill>
                <a:latin typeface="楷体" panose="02010609060101010101" charset="-122"/>
                <a:ea typeface="楷体" panose="02010609060101010101" charset="-122"/>
              </a:rPr>
              <a:t>体细胞</a:t>
            </a:r>
            <a:r>
              <a:rPr lang="zh-CN" altLang="en-US" sz="2800" b="0" i="0" dirty="0">
                <a:solidFill>
                  <a:srgbClr val="000000">
                    <a:alpha val="100000"/>
                  </a:srgbClr>
                </a:solidFill>
                <a:latin typeface="楷体" panose="02010609060101010101" charset="-122"/>
                <a:ea typeface="楷体" panose="02010609060101010101" charset="-122"/>
              </a:rPr>
              <a:t>中的的染色体及基因组成。</a:t>
            </a:r>
            <a:r>
              <a:rPr lang="zh-CN" altLang="en-US" sz="2800" b="0" i="0" dirty="0">
                <a:solidFill>
                  <a:srgbClr val="FF0000">
                    <a:alpha val="100000"/>
                  </a:srgbClr>
                </a:solidFill>
                <a:latin typeface="楷体" panose="02010609060101010101" charset="-122"/>
                <a:ea typeface="楷体" panose="02010609060101010101" charset="-122"/>
              </a:rPr>
              <a:t>注意：</a:t>
            </a:r>
            <a:r>
              <a:rPr lang="zh-CN" altLang="en-US" sz="2800" dirty="0">
                <a:solidFill>
                  <a:srgbClr val="FF0000">
                    <a:alpha val="100000"/>
                  </a:srgbClr>
                </a:solidFill>
                <a:latin typeface="楷体" panose="02010609060101010101" charset="-122"/>
                <a:ea typeface="楷体" panose="02010609060101010101" charset="-122"/>
                <a:sym typeface="+mn-ea"/>
              </a:rPr>
              <a:t>1体细胞中染色体成对存在；2基因在染色体上</a:t>
            </a:r>
            <a:endParaRPr lang="zh-CN" altLang="en-US" sz="2800" b="0" i="0" dirty="0">
              <a:solidFill>
                <a:srgbClr val="FF0000">
                  <a:alpha val="100000"/>
                </a:srgbClr>
              </a:solidFill>
              <a:latin typeface="楷体" panose="02010609060101010101" charset="-122"/>
              <a:ea typeface="楷体" panose="02010609060101010101" charset="-122"/>
            </a:endParaRPr>
          </a:p>
        </p:txBody>
      </p:sp>
      <p:sp>
        <p:nvSpPr>
          <p:cNvPr id="12" name="文本3"/>
          <p:cNvSpPr txBox="1"/>
          <p:nvPr/>
        </p:nvSpPr>
        <p:spPr>
          <a:xfrm>
            <a:off x="709930" y="1030605"/>
            <a:ext cx="6286500" cy="650875"/>
          </a:xfrm>
          <a:prstGeom prst="rect">
            <a:avLst/>
          </a:prstGeom>
          <a:noFill/>
        </p:spPr>
        <p:txBody>
          <a:bodyPr anchor="t"/>
          <a:lstStyle/>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三、概念构建</a:t>
            </a:r>
            <a:endParaRPr lang="zh-CN" altLang="en-US" sz="2400" b="1" i="0" dirty="0">
              <a:solidFill>
                <a:srgbClr val="000000">
                  <a:alpha val="100000"/>
                </a:srgbClr>
              </a:solidFill>
              <a:latin typeface="楷体" panose="02010609060101010101" charset="-122"/>
              <a:ea typeface="楷体" panose="02010609060101010101" charset="-122"/>
            </a:endParaRPr>
          </a:p>
        </p:txBody>
      </p:sp>
      <p:sp>
        <p:nvSpPr>
          <p:cNvPr id="13" name="文本4"/>
          <p:cNvSpPr txBox="1"/>
          <p:nvPr/>
        </p:nvSpPr>
        <p:spPr>
          <a:xfrm>
            <a:off x="890905" y="2596515"/>
            <a:ext cx="11249660" cy="1065530"/>
          </a:xfrm>
          <a:prstGeom prst="rect">
            <a:avLst/>
          </a:prstGeom>
          <a:noFill/>
        </p:spPr>
        <p:txBody>
          <a:bodyPr anchor="t"/>
          <a:lstStyle/>
          <a:p>
            <a:pPr marL="0" algn="l">
              <a:lnSpc>
                <a:spcPts val="5000"/>
              </a:lnSpc>
            </a:pPr>
            <a:r>
              <a:rPr lang="zh-CN" altLang="en-US" sz="2800" b="1" i="0" dirty="0">
                <a:solidFill>
                  <a:srgbClr val="2E75B6">
                    <a:alpha val="100000"/>
                  </a:srgbClr>
                </a:solidFill>
                <a:latin typeface="楷体" panose="02010609060101010101" charset="-122"/>
                <a:ea typeface="楷体" panose="02010609060101010101" charset="-122"/>
              </a:rPr>
              <a:t>案例： 相对性状：有耳垂和无耳垂；等位基因用字母D/d表示。</a:t>
            </a:r>
            <a:endParaRPr lang="zh-CN" altLang="en-US" sz="2800" b="1" i="0" dirty="0">
              <a:solidFill>
                <a:srgbClr val="2E75B6">
                  <a:alpha val="100000"/>
                </a:srgbClr>
              </a:solidFill>
              <a:latin typeface="楷体" panose="02010609060101010101" charset="-122"/>
              <a:ea typeface="楷体" panose="02010609060101010101" charset="-122"/>
            </a:endParaRPr>
          </a:p>
        </p:txBody>
      </p:sp>
      <p:sp>
        <p:nvSpPr>
          <p:cNvPr id="14" name="形状1"/>
          <p:cNvSpPr txBox="1"/>
          <p:nvPr/>
        </p:nvSpPr>
        <p:spPr>
          <a:xfrm>
            <a:off x="1605915" y="3458210"/>
            <a:ext cx="2532380" cy="2506980"/>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sp>
        <p:nvSpPr>
          <p:cNvPr id="15" name="形状2"/>
          <p:cNvSpPr txBox="1"/>
          <p:nvPr/>
        </p:nvSpPr>
        <p:spPr>
          <a:xfrm>
            <a:off x="8694420" y="3356610"/>
            <a:ext cx="2539365" cy="2506980"/>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sp>
        <p:nvSpPr>
          <p:cNvPr id="16" name="文本5"/>
          <p:cNvSpPr txBox="1"/>
          <p:nvPr/>
        </p:nvSpPr>
        <p:spPr>
          <a:xfrm>
            <a:off x="491490" y="3379470"/>
            <a:ext cx="1450975" cy="984885"/>
          </a:xfrm>
          <a:prstGeom prst="rect">
            <a:avLst/>
          </a:prstGeom>
          <a:noFill/>
        </p:spPr>
        <p:txBody>
          <a:bodyPr anchor="t"/>
          <a:lstStyle/>
          <a:p>
            <a:pPr marL="0" algn="l">
              <a:lnSpc>
                <a:spcPts val="5000"/>
              </a:lnSpc>
            </a:pPr>
            <a:r>
              <a:rPr lang="zh-CN" altLang="en-US" sz="2800" b="1" i="0" dirty="0">
                <a:solidFill>
                  <a:srgbClr val="000000">
                    <a:alpha val="100000"/>
                  </a:srgbClr>
                </a:solidFill>
                <a:latin typeface="楷体" panose="02010609060101010101" charset="-122"/>
                <a:ea typeface="楷体" panose="02010609060101010101" charset="-122"/>
              </a:rPr>
              <a:t>有耳垂</a:t>
            </a:r>
            <a:endParaRPr lang="zh-CN" altLang="en-US" sz="2800" b="1" i="0" dirty="0">
              <a:solidFill>
                <a:srgbClr val="000000">
                  <a:alpha val="100000"/>
                </a:srgbClr>
              </a:solidFill>
              <a:latin typeface="楷体" panose="02010609060101010101" charset="-122"/>
              <a:ea typeface="楷体" panose="02010609060101010101" charset="-122"/>
            </a:endParaRPr>
          </a:p>
        </p:txBody>
      </p:sp>
      <p:sp>
        <p:nvSpPr>
          <p:cNvPr id="17" name="文本6"/>
          <p:cNvSpPr txBox="1"/>
          <p:nvPr/>
        </p:nvSpPr>
        <p:spPr>
          <a:xfrm>
            <a:off x="7533005" y="3379470"/>
            <a:ext cx="1450975" cy="984885"/>
          </a:xfrm>
          <a:prstGeom prst="rect">
            <a:avLst/>
          </a:prstGeom>
          <a:noFill/>
        </p:spPr>
        <p:txBody>
          <a:bodyPr anchor="t"/>
          <a:lstStyle/>
          <a:p>
            <a:pPr marL="0" algn="l">
              <a:lnSpc>
                <a:spcPts val="5000"/>
              </a:lnSpc>
            </a:pPr>
            <a:r>
              <a:rPr lang="zh-CN" altLang="en-US" sz="2800" b="1" i="0" dirty="0">
                <a:solidFill>
                  <a:srgbClr val="000000">
                    <a:alpha val="100000"/>
                  </a:srgbClr>
                </a:solidFill>
                <a:latin typeface="楷体" panose="02010609060101010101" charset="-122"/>
                <a:ea typeface="楷体" panose="02010609060101010101" charset="-122"/>
              </a:rPr>
              <a:t>无耳垂</a:t>
            </a:r>
            <a:endParaRPr lang="zh-CN" altLang="en-US" sz="2800" b="1" i="0" dirty="0">
              <a:solidFill>
                <a:srgbClr val="000000">
                  <a:alpha val="100000"/>
                </a:srgbClr>
              </a:solidFill>
              <a:latin typeface="楷体" panose="02010609060101010101" charset="-122"/>
              <a:ea typeface="楷体" panose="02010609060101010101" charset="-122"/>
            </a:endParaRPr>
          </a:p>
        </p:txBody>
      </p:sp>
      <p:sp>
        <p:nvSpPr>
          <p:cNvPr id="18" name="文本7"/>
          <p:cNvSpPr txBox="1"/>
          <p:nvPr/>
        </p:nvSpPr>
        <p:spPr>
          <a:xfrm>
            <a:off x="334645" y="5877560"/>
            <a:ext cx="1955800" cy="1047636"/>
          </a:xfrm>
          <a:prstGeom prst="rect">
            <a:avLst/>
          </a:prstGeom>
          <a:noFill/>
        </p:spPr>
        <p:txBody>
          <a:bodyPr anchor="t"/>
          <a:lstStyle/>
          <a:p>
            <a:pPr marL="0" algn="l">
              <a:lnSpc>
                <a:spcPts val="3300"/>
              </a:lnSpc>
            </a:pPr>
            <a:r>
              <a:rPr lang="zh-CN" altLang="en-US" sz="2800" b="0" i="0" dirty="0">
                <a:solidFill>
                  <a:srgbClr val="000000">
                    <a:alpha val="100000"/>
                  </a:srgbClr>
                </a:solidFill>
                <a:latin typeface="微软雅黑" panose="020B0503020204020204" charset="-122"/>
                <a:ea typeface="微软雅黑" panose="020B0503020204020204" charset="-122"/>
              </a:rPr>
              <a:t>基因组成：</a:t>
            </a:r>
            <a:endParaRPr lang="zh-CN" altLang="en-US" sz="2800" b="0" i="0" dirty="0">
              <a:solidFill>
                <a:srgbClr val="000000">
                  <a:alpha val="100000"/>
                </a:srgbClr>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grpSp>
        <p:nvGrpSpPr>
          <p:cNvPr id="2" name="组合1"/>
          <p:cNvGrpSpPr/>
          <p:nvPr/>
        </p:nvGrpSpPr>
        <p:grpSpPr>
          <a:xfrm>
            <a:off x="0" y="0"/>
            <a:ext cx="12192000" cy="6858000"/>
            <a:chOff x="0" y="0"/>
            <a:chExt cx="12192000" cy="6858000"/>
          </a:xfrm>
        </p:grpSpPr>
        <p:sp>
          <p:nvSpPr>
            <p:cNvPr id="3" name="形状4"/>
            <p:cNvSpPr txBox="1"/>
            <p:nvPr/>
          </p:nvSpPr>
          <p:spPr>
            <a:xfrm>
              <a:off x="0" y="2997200"/>
              <a:ext cx="12192000" cy="3860800"/>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4" name="形状5"/>
            <p:cNvSpPr txBox="1"/>
            <p:nvPr/>
          </p:nvSpPr>
          <p:spPr>
            <a:xfrm>
              <a:off x="0" y="0"/>
              <a:ext cx="12192000" cy="3546475"/>
            </a:xfrm>
            <a:prstGeom prst="rect">
              <a:avLst/>
            </a:prstGeom>
            <a:solidFill>
              <a:srgbClr val="2993C6">
                <a:alpha val="100000"/>
              </a:srgbClr>
            </a:solidFill>
            <a:ln w="9525">
              <a:solidFill>
                <a:srgbClr val="FFFFFF">
                  <a:alpha val="0"/>
                </a:srgbClr>
              </a:solidFill>
            </a:ln>
          </p:spPr>
          <p:txBody>
            <a:bodyPr anchor="ctr"/>
            <a:lstStyle/>
            <a:p>
              <a:pPr marL="0" algn="ctr"/>
            </a:p>
          </p:txBody>
        </p:sp>
        <p:sp>
          <p:nvSpPr>
            <p:cNvPr id="5" name="形状6"/>
            <p:cNvSpPr txBox="1"/>
            <p:nvPr/>
          </p:nvSpPr>
          <p:spPr>
            <a:xfrm>
              <a:off x="234950" y="217488"/>
              <a:ext cx="11722100" cy="6411912"/>
            </a:xfrm>
            <a:prstGeom prst="roundRect">
              <a:avLst/>
            </a:prstGeom>
            <a:blipFill>
              <a:blip r:embed="rId1"/>
              <a:stretch>
                <a:fillRect/>
              </a:stretch>
            </a:blipFill>
            <a:ln w="9525">
              <a:solidFill>
                <a:srgbClr val="FFFFFF">
                  <a:alpha val="0"/>
                </a:srgbClr>
              </a:solidFill>
            </a:ln>
          </p:spPr>
          <p:txBody>
            <a:bodyPr anchor="ctr"/>
            <a:lstStyle/>
            <a:p>
              <a:pPr marL="0" algn="ctr"/>
            </a:p>
          </p:txBody>
        </p:sp>
        <p:sp>
          <p:nvSpPr>
            <p:cNvPr id="6" name="形状7"/>
            <p:cNvSpPr txBox="1"/>
            <p:nvPr/>
          </p:nvSpPr>
          <p:spPr>
            <a:xfrm>
              <a:off x="384175" y="376238"/>
              <a:ext cx="11423650" cy="6096000"/>
            </a:xfrm>
            <a:prstGeom prst="roundRect">
              <a:avLst/>
            </a:prstGeom>
            <a:solidFill>
              <a:srgbClr val="FFFFFF">
                <a:alpha val="0"/>
              </a:srgbClr>
            </a:solidFill>
            <a:ln w="12700">
              <a:solidFill>
                <a:srgbClr val="7F7F7F">
                  <a:alpha val="100000"/>
                </a:srgbClr>
              </a:solidFill>
              <a:prstDash val="sysDash"/>
              <a:headEnd type="none" w="med" len="med"/>
              <a:tailEnd type="none" w="med" len="med"/>
            </a:ln>
          </p:spPr>
          <p:txBody>
            <a:bodyPr anchor="ctr"/>
            <a:lstStyle/>
            <a:p>
              <a:pPr marL="0" algn="ctr"/>
            </a:p>
          </p:txBody>
        </p:sp>
      </p:grpSp>
      <p:grpSp>
        <p:nvGrpSpPr>
          <p:cNvPr id="7" name="组合2"/>
          <p:cNvGrpSpPr/>
          <p:nvPr/>
        </p:nvGrpSpPr>
        <p:grpSpPr>
          <a:xfrm>
            <a:off x="229870" y="168910"/>
            <a:ext cx="4772660" cy="744855"/>
            <a:chOff x="0" y="0"/>
            <a:chExt cx="4772660" cy="744855"/>
          </a:xfrm>
        </p:grpSpPr>
        <p:sp>
          <p:nvSpPr>
            <p:cNvPr id="8" name="形状8"/>
            <p:cNvSpPr txBox="1"/>
            <p:nvPr/>
          </p:nvSpPr>
          <p:spPr>
            <a:xfrm>
              <a:off x="3810" y="49530"/>
              <a:ext cx="4768850" cy="695325"/>
            </a:xfrm>
            <a:prstGeom prst="rect">
              <a:avLst/>
            </a:prstGeom>
            <a:solidFill>
              <a:srgbClr val="FFC000">
                <a:alpha val="100000"/>
              </a:srgbClr>
            </a:solidFill>
            <a:ln w="9525">
              <a:solidFill>
                <a:srgbClr val="FFFFFF">
                  <a:alpha val="0"/>
                </a:srgbClr>
              </a:solidFill>
            </a:ln>
          </p:spPr>
          <p:txBody>
            <a:bodyPr anchor="ctr"/>
            <a:lstStyle/>
            <a:p>
              <a:pPr marL="0" algn="ctr"/>
            </a:p>
          </p:txBody>
        </p:sp>
        <p:sp>
          <p:nvSpPr>
            <p:cNvPr id="9" name="文本11"/>
            <p:cNvSpPr txBox="1"/>
            <p:nvPr/>
          </p:nvSpPr>
          <p:spPr>
            <a:xfrm>
              <a:off x="0" y="0"/>
              <a:ext cx="4768850" cy="695325"/>
            </a:xfrm>
            <a:prstGeom prst="rect">
              <a:avLst/>
            </a:prstGeom>
            <a:noFill/>
          </p:spPr>
          <p:txBody>
            <a:bodyPr anchor="ctr"/>
            <a:lstStyle/>
            <a:p>
              <a:pPr marL="0" algn="ctr">
                <a:lnSpc>
                  <a:spcPts val="3900"/>
                </a:lnSpc>
              </a:pPr>
              <a:r>
                <a:rPr lang="zh-CN" altLang="en-US" sz="3300" b="1" i="0" dirty="0">
                  <a:solidFill>
                    <a:srgbClr val="FFFFFF">
                      <a:alpha val="100000"/>
                    </a:srgbClr>
                  </a:solidFill>
                  <a:latin typeface="华文楷体" panose="02010600040101010101" charset="-122"/>
                  <a:ea typeface="华文楷体" panose="02010600040101010101" charset="-122"/>
                </a:rPr>
                <a:t>任务二：再研概念</a:t>
              </a:r>
              <a:endParaRPr lang="zh-CN" altLang="en-US" sz="3300" b="1" i="0" dirty="0">
                <a:solidFill>
                  <a:srgbClr val="FFFFFF">
                    <a:alpha val="100000"/>
                  </a:srgbClr>
                </a:solidFill>
                <a:latin typeface="华文楷体" panose="02010600040101010101" charset="-122"/>
                <a:ea typeface="华文楷体" panose="02010600040101010101" charset="-122"/>
              </a:endParaRPr>
            </a:p>
          </p:txBody>
        </p:sp>
      </p:grpSp>
      <p:sp>
        <p:nvSpPr>
          <p:cNvPr id="10" name="文本1"/>
          <p:cNvSpPr txBox="1"/>
          <p:nvPr/>
        </p:nvSpPr>
        <p:spPr>
          <a:xfrm>
            <a:off x="5107940" y="342265"/>
            <a:ext cx="7544435" cy="712470"/>
          </a:xfrm>
          <a:prstGeom prst="rect">
            <a:avLst/>
          </a:prstGeom>
          <a:noFill/>
        </p:spPr>
        <p:txBody>
          <a:bodyPr anchor="t"/>
          <a:lstStyle/>
          <a:p>
            <a:pPr marL="0" algn="l">
              <a:lnSpc>
                <a:spcPts val="3300"/>
              </a:lnSpc>
            </a:pPr>
            <a:r>
              <a:rPr lang="zh-CN" altLang="en-US" sz="2800" b="0" i="0" dirty="0">
                <a:solidFill>
                  <a:srgbClr val="369DCA">
                    <a:alpha val="100000"/>
                  </a:srgbClr>
                </a:solidFill>
                <a:latin typeface="华文新魏" panose="02010800040101010101" charset="-122"/>
                <a:ea typeface="华文新魏" panose="02010800040101010101" charset="-122"/>
              </a:rPr>
              <a:t>学生活动3：构建概念体系</a:t>
            </a:r>
            <a:endParaRPr lang="zh-CN" altLang="en-US" sz="2800" b="0" i="0" dirty="0">
              <a:solidFill>
                <a:srgbClr val="369DCA">
                  <a:alpha val="100000"/>
                </a:srgbClr>
              </a:solidFill>
              <a:latin typeface="华文新魏" panose="02010800040101010101" charset="-122"/>
              <a:ea typeface="华文新魏" panose="02010800040101010101" charset="-122"/>
            </a:endParaRPr>
          </a:p>
        </p:txBody>
      </p:sp>
      <p:sp>
        <p:nvSpPr>
          <p:cNvPr id="11" name="文本2"/>
          <p:cNvSpPr txBox="1"/>
          <p:nvPr/>
        </p:nvSpPr>
        <p:spPr>
          <a:xfrm>
            <a:off x="562610" y="1416050"/>
            <a:ext cx="11249660" cy="1653540"/>
          </a:xfrm>
          <a:prstGeom prst="rect">
            <a:avLst/>
          </a:prstGeom>
          <a:noFill/>
        </p:spPr>
        <p:txBody>
          <a:bodyPr anchor="t"/>
          <a:lstStyle/>
          <a:p>
            <a:pPr marL="0" algn="l">
              <a:lnSpc>
                <a:spcPts val="5000"/>
              </a:lnSpc>
            </a:pPr>
            <a:r>
              <a:rPr lang="zh-CN" altLang="en-US" sz="2800" b="0" i="0" dirty="0">
                <a:solidFill>
                  <a:srgbClr val="000000">
                    <a:alpha val="100000"/>
                  </a:srgbClr>
                </a:solidFill>
                <a:latin typeface="楷体" panose="02010609060101010101" charset="-122"/>
                <a:ea typeface="楷体" panose="02010609060101010101" charset="-122"/>
              </a:rPr>
              <a:t>2.请以小组为单位，利用材料尝试构建出</a:t>
            </a:r>
            <a:r>
              <a:rPr lang="zh-CN" altLang="en-US" sz="2800" b="1" i="0" dirty="0">
                <a:solidFill>
                  <a:srgbClr val="FF0000">
                    <a:alpha val="100000"/>
                  </a:srgbClr>
                </a:solidFill>
                <a:latin typeface="楷体" panose="02010609060101010101" charset="-122"/>
                <a:ea typeface="楷体" panose="02010609060101010101" charset="-122"/>
              </a:rPr>
              <a:t>体细胞</a:t>
            </a:r>
            <a:r>
              <a:rPr lang="zh-CN" altLang="en-US" sz="2800" b="0" i="0" dirty="0">
                <a:solidFill>
                  <a:srgbClr val="000000">
                    <a:alpha val="100000"/>
                  </a:srgbClr>
                </a:solidFill>
                <a:latin typeface="楷体" panose="02010609060101010101" charset="-122"/>
                <a:ea typeface="楷体" panose="02010609060101010101" charset="-122"/>
              </a:rPr>
              <a:t>中的的染色体及基因组成。</a:t>
            </a:r>
            <a:r>
              <a:rPr lang="zh-CN" altLang="en-US" sz="2800" b="0" i="0" dirty="0">
                <a:solidFill>
                  <a:srgbClr val="FF0000">
                    <a:alpha val="100000"/>
                  </a:srgbClr>
                </a:solidFill>
                <a:latin typeface="楷体" panose="02010609060101010101" charset="-122"/>
                <a:ea typeface="楷体" panose="02010609060101010101" charset="-122"/>
              </a:rPr>
              <a:t>注意：</a:t>
            </a:r>
            <a:r>
              <a:rPr lang="zh-CN" altLang="en-US" sz="2800" dirty="0">
                <a:solidFill>
                  <a:srgbClr val="FF0000">
                    <a:alpha val="100000"/>
                  </a:srgbClr>
                </a:solidFill>
                <a:latin typeface="楷体" panose="02010609060101010101" charset="-122"/>
                <a:ea typeface="楷体" panose="02010609060101010101" charset="-122"/>
                <a:sym typeface="+mn-ea"/>
              </a:rPr>
              <a:t>1体细胞中染色体成对存在；2基因在染色体上</a:t>
            </a:r>
            <a:endParaRPr lang="zh-CN" altLang="en-US" sz="2800" b="0" i="0" dirty="0">
              <a:solidFill>
                <a:srgbClr val="FF0000">
                  <a:alpha val="100000"/>
                </a:srgbClr>
              </a:solidFill>
              <a:latin typeface="楷体" panose="02010609060101010101" charset="-122"/>
              <a:ea typeface="楷体" panose="02010609060101010101" charset="-122"/>
            </a:endParaRPr>
          </a:p>
        </p:txBody>
      </p:sp>
      <p:sp>
        <p:nvSpPr>
          <p:cNvPr id="12" name="文本3"/>
          <p:cNvSpPr txBox="1"/>
          <p:nvPr/>
        </p:nvSpPr>
        <p:spPr>
          <a:xfrm>
            <a:off x="709930" y="1030605"/>
            <a:ext cx="6286500" cy="650875"/>
          </a:xfrm>
          <a:prstGeom prst="rect">
            <a:avLst/>
          </a:prstGeom>
          <a:noFill/>
        </p:spPr>
        <p:txBody>
          <a:bodyPr anchor="t"/>
          <a:lstStyle/>
          <a:p>
            <a:pPr marL="0" algn="l">
              <a:lnSpc>
                <a:spcPts val="2800"/>
              </a:lnSpc>
            </a:pPr>
            <a:r>
              <a:rPr lang="zh-CN" altLang="en-US" sz="2400" b="1" i="0" dirty="0">
                <a:solidFill>
                  <a:srgbClr val="000000">
                    <a:alpha val="100000"/>
                  </a:srgbClr>
                </a:solidFill>
                <a:latin typeface="楷体" panose="02010609060101010101" charset="-122"/>
                <a:ea typeface="楷体" panose="02010609060101010101" charset="-122"/>
              </a:rPr>
              <a:t>三、概念构建</a:t>
            </a:r>
            <a:endParaRPr lang="zh-CN" altLang="en-US" sz="2400" b="1" i="0" dirty="0">
              <a:solidFill>
                <a:srgbClr val="000000">
                  <a:alpha val="100000"/>
                </a:srgbClr>
              </a:solidFill>
              <a:latin typeface="楷体" panose="02010609060101010101" charset="-122"/>
              <a:ea typeface="楷体" panose="02010609060101010101" charset="-122"/>
            </a:endParaRPr>
          </a:p>
        </p:txBody>
      </p:sp>
      <p:sp>
        <p:nvSpPr>
          <p:cNvPr id="13" name="文本4"/>
          <p:cNvSpPr txBox="1"/>
          <p:nvPr/>
        </p:nvSpPr>
        <p:spPr>
          <a:xfrm>
            <a:off x="890905" y="2596515"/>
            <a:ext cx="11249660" cy="1065530"/>
          </a:xfrm>
          <a:prstGeom prst="rect">
            <a:avLst/>
          </a:prstGeom>
          <a:noFill/>
        </p:spPr>
        <p:txBody>
          <a:bodyPr anchor="t"/>
          <a:lstStyle/>
          <a:p>
            <a:pPr marL="0" algn="l">
              <a:lnSpc>
                <a:spcPts val="5000"/>
              </a:lnSpc>
            </a:pPr>
            <a:r>
              <a:rPr lang="zh-CN" altLang="en-US" sz="2800" b="1" i="0" dirty="0">
                <a:solidFill>
                  <a:srgbClr val="2E75B6">
                    <a:alpha val="100000"/>
                  </a:srgbClr>
                </a:solidFill>
                <a:latin typeface="楷体" panose="02010609060101010101" charset="-122"/>
                <a:ea typeface="楷体" panose="02010609060101010101" charset="-122"/>
              </a:rPr>
              <a:t>案例： 相对性状：有耳垂和无耳垂；等位基因用字母D/d表示。</a:t>
            </a:r>
            <a:endParaRPr lang="zh-CN" altLang="en-US" sz="2800" b="1" i="0" dirty="0">
              <a:solidFill>
                <a:srgbClr val="2E75B6">
                  <a:alpha val="100000"/>
                </a:srgbClr>
              </a:solidFill>
              <a:latin typeface="楷体" panose="02010609060101010101" charset="-122"/>
              <a:ea typeface="楷体" panose="02010609060101010101" charset="-122"/>
            </a:endParaRPr>
          </a:p>
        </p:txBody>
      </p:sp>
      <p:sp>
        <p:nvSpPr>
          <p:cNvPr id="14" name="形状1"/>
          <p:cNvSpPr txBox="1"/>
          <p:nvPr/>
        </p:nvSpPr>
        <p:spPr>
          <a:xfrm>
            <a:off x="1605915" y="3458210"/>
            <a:ext cx="2532380" cy="2506980"/>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sp>
        <p:nvSpPr>
          <p:cNvPr id="15" name="形状2"/>
          <p:cNvSpPr txBox="1"/>
          <p:nvPr/>
        </p:nvSpPr>
        <p:spPr>
          <a:xfrm>
            <a:off x="8694420" y="3356610"/>
            <a:ext cx="2539365" cy="2506980"/>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sp>
        <p:nvSpPr>
          <p:cNvPr id="16" name="文本5"/>
          <p:cNvSpPr txBox="1"/>
          <p:nvPr/>
        </p:nvSpPr>
        <p:spPr>
          <a:xfrm>
            <a:off x="491490" y="3379470"/>
            <a:ext cx="1450975" cy="984885"/>
          </a:xfrm>
          <a:prstGeom prst="rect">
            <a:avLst/>
          </a:prstGeom>
          <a:noFill/>
        </p:spPr>
        <p:txBody>
          <a:bodyPr anchor="t"/>
          <a:lstStyle/>
          <a:p>
            <a:pPr marL="0" algn="l">
              <a:lnSpc>
                <a:spcPts val="5000"/>
              </a:lnSpc>
            </a:pPr>
            <a:r>
              <a:rPr lang="zh-CN" altLang="en-US" sz="2800" b="1" i="0" dirty="0">
                <a:solidFill>
                  <a:srgbClr val="000000">
                    <a:alpha val="100000"/>
                  </a:srgbClr>
                </a:solidFill>
                <a:latin typeface="楷体" panose="02010609060101010101" charset="-122"/>
                <a:ea typeface="楷体" panose="02010609060101010101" charset="-122"/>
              </a:rPr>
              <a:t>有耳垂</a:t>
            </a:r>
            <a:endParaRPr lang="zh-CN" altLang="en-US" sz="2800" b="1" i="0" dirty="0">
              <a:solidFill>
                <a:srgbClr val="000000">
                  <a:alpha val="100000"/>
                </a:srgbClr>
              </a:solidFill>
              <a:latin typeface="楷体" panose="02010609060101010101" charset="-122"/>
              <a:ea typeface="楷体" panose="02010609060101010101" charset="-122"/>
            </a:endParaRPr>
          </a:p>
        </p:txBody>
      </p:sp>
      <p:sp>
        <p:nvSpPr>
          <p:cNvPr id="17" name="文本6"/>
          <p:cNvSpPr txBox="1"/>
          <p:nvPr/>
        </p:nvSpPr>
        <p:spPr>
          <a:xfrm>
            <a:off x="7533005" y="3379470"/>
            <a:ext cx="1450975" cy="984885"/>
          </a:xfrm>
          <a:prstGeom prst="rect">
            <a:avLst/>
          </a:prstGeom>
          <a:noFill/>
        </p:spPr>
        <p:txBody>
          <a:bodyPr anchor="t"/>
          <a:lstStyle/>
          <a:p>
            <a:pPr marL="0" algn="l">
              <a:lnSpc>
                <a:spcPts val="5000"/>
              </a:lnSpc>
            </a:pPr>
            <a:r>
              <a:rPr lang="zh-CN" altLang="en-US" sz="2800" b="1" i="0" dirty="0">
                <a:solidFill>
                  <a:srgbClr val="000000">
                    <a:alpha val="100000"/>
                  </a:srgbClr>
                </a:solidFill>
                <a:latin typeface="楷体" panose="02010609060101010101" charset="-122"/>
                <a:ea typeface="楷体" panose="02010609060101010101" charset="-122"/>
              </a:rPr>
              <a:t>无耳垂</a:t>
            </a:r>
            <a:endParaRPr lang="zh-CN" altLang="en-US" sz="2800" b="1" i="0" dirty="0">
              <a:solidFill>
                <a:srgbClr val="000000">
                  <a:alpha val="100000"/>
                </a:srgbClr>
              </a:solidFill>
              <a:latin typeface="楷体" panose="02010609060101010101" charset="-122"/>
              <a:ea typeface="楷体" panose="02010609060101010101" charset="-122"/>
            </a:endParaRPr>
          </a:p>
        </p:txBody>
      </p:sp>
      <p:sp>
        <p:nvSpPr>
          <p:cNvPr id="18" name="形状3"/>
          <p:cNvSpPr txBox="1"/>
          <p:nvPr/>
        </p:nvSpPr>
        <p:spPr>
          <a:xfrm>
            <a:off x="4522470" y="3458210"/>
            <a:ext cx="2539365" cy="2506980"/>
          </a:xfrm>
          <a:prstGeom prst="ellipse">
            <a:avLst/>
          </a:prstGeom>
          <a:solidFill>
            <a:srgbClr val="FFFFFF">
              <a:alpha val="0"/>
            </a:srgbClr>
          </a:solidFill>
          <a:ln w="22225">
            <a:solidFill>
              <a:srgbClr val="2E75B6">
                <a:alpha val="100000"/>
              </a:srgbClr>
            </a:solidFill>
            <a:prstDash val="solid"/>
            <a:headEnd type="none" w="med" len="med"/>
            <a:tailEnd type="none" w="med" len="med"/>
          </a:ln>
        </p:spPr>
        <p:txBody>
          <a:bodyPr anchor="ctr"/>
          <a:lstStyle/>
          <a:p>
            <a:pPr marL="0" algn="ctr"/>
          </a:p>
        </p:txBody>
      </p:sp>
      <p:sp>
        <p:nvSpPr>
          <p:cNvPr id="19" name="文本7"/>
          <p:cNvSpPr txBox="1"/>
          <p:nvPr/>
        </p:nvSpPr>
        <p:spPr>
          <a:xfrm>
            <a:off x="334645" y="5877560"/>
            <a:ext cx="1955800" cy="1047636"/>
          </a:xfrm>
          <a:prstGeom prst="rect">
            <a:avLst/>
          </a:prstGeom>
          <a:noFill/>
        </p:spPr>
        <p:txBody>
          <a:bodyPr anchor="t"/>
          <a:lstStyle/>
          <a:p>
            <a:pPr marL="0" algn="l">
              <a:lnSpc>
                <a:spcPts val="3300"/>
              </a:lnSpc>
            </a:pPr>
            <a:r>
              <a:rPr lang="zh-CN" altLang="en-US" sz="2800" b="0" i="0" dirty="0">
                <a:solidFill>
                  <a:srgbClr val="000000">
                    <a:alpha val="100000"/>
                  </a:srgbClr>
                </a:solidFill>
                <a:latin typeface="微软雅黑" panose="020B0503020204020204" charset="-122"/>
                <a:ea typeface="微软雅黑" panose="020B0503020204020204" charset="-122"/>
              </a:rPr>
              <a:t>基因组成：</a:t>
            </a:r>
            <a:endParaRPr lang="zh-CN" altLang="en-US" sz="2800" b="0" i="0" dirty="0">
              <a:solidFill>
                <a:srgbClr val="000000">
                  <a:alpha val="100000"/>
                </a:srgbClr>
              </a:solidFill>
              <a:latin typeface="微软雅黑" panose="020B0503020204020204" charset="-122"/>
              <a:ea typeface="微软雅黑" panose="020B0503020204020204" charset="-122"/>
            </a:endParaRPr>
          </a:p>
        </p:txBody>
      </p:sp>
      <p:sp>
        <p:nvSpPr>
          <p:cNvPr id="20" name="文本8"/>
          <p:cNvSpPr txBox="1"/>
          <p:nvPr/>
        </p:nvSpPr>
        <p:spPr>
          <a:xfrm>
            <a:off x="2489835" y="5966460"/>
            <a:ext cx="1113790" cy="712470"/>
          </a:xfrm>
          <a:prstGeom prst="rect">
            <a:avLst/>
          </a:prstGeom>
          <a:noFill/>
        </p:spPr>
        <p:txBody>
          <a:bodyPr anchor="t"/>
          <a:lstStyle/>
          <a:p>
            <a:pPr marL="0" algn="l">
              <a:lnSpc>
                <a:spcPts val="3300"/>
              </a:lnSpc>
            </a:pPr>
            <a:r>
              <a:rPr lang="zh-CN" altLang="en-US" sz="2800" b="0" i="0" dirty="0">
                <a:solidFill>
                  <a:srgbClr val="000000">
                    <a:alpha val="100000"/>
                  </a:srgbClr>
                </a:solidFill>
                <a:latin typeface="Arial" panose="020B0604020202020204"/>
                <a:ea typeface="Arial" panose="020B0604020202020204"/>
              </a:rPr>
              <a:t>DD</a:t>
            </a:r>
            <a:endParaRPr lang="zh-CN" altLang="en-US" sz="2800" b="0" i="0" dirty="0">
              <a:solidFill>
                <a:srgbClr val="000000">
                  <a:alpha val="100000"/>
                </a:srgbClr>
              </a:solidFill>
              <a:latin typeface="Arial" panose="020B0604020202020204"/>
              <a:ea typeface="Arial" panose="020B0604020202020204"/>
            </a:endParaRPr>
          </a:p>
        </p:txBody>
      </p:sp>
      <p:sp>
        <p:nvSpPr>
          <p:cNvPr id="21" name="文本9"/>
          <p:cNvSpPr txBox="1"/>
          <p:nvPr/>
        </p:nvSpPr>
        <p:spPr>
          <a:xfrm>
            <a:off x="5383530" y="5975985"/>
            <a:ext cx="1113790" cy="712470"/>
          </a:xfrm>
          <a:prstGeom prst="rect">
            <a:avLst/>
          </a:prstGeom>
          <a:noFill/>
        </p:spPr>
        <p:txBody>
          <a:bodyPr anchor="t"/>
          <a:lstStyle/>
          <a:p>
            <a:pPr marL="0" algn="l">
              <a:lnSpc>
                <a:spcPts val="3300"/>
              </a:lnSpc>
            </a:pPr>
            <a:r>
              <a:rPr lang="zh-CN" altLang="en-US" sz="2800" b="0" i="0" dirty="0">
                <a:solidFill>
                  <a:srgbClr val="000000">
                    <a:alpha val="100000"/>
                  </a:srgbClr>
                </a:solidFill>
                <a:latin typeface="Arial" panose="020B0604020202020204"/>
                <a:ea typeface="Arial" panose="020B0604020202020204"/>
              </a:rPr>
              <a:t>Dd</a:t>
            </a:r>
            <a:endParaRPr lang="zh-CN" altLang="en-US" sz="2800" b="0" i="0" dirty="0">
              <a:solidFill>
                <a:srgbClr val="000000">
                  <a:alpha val="100000"/>
                </a:srgbClr>
              </a:solidFill>
              <a:latin typeface="Arial" panose="020B0604020202020204"/>
              <a:ea typeface="Arial" panose="020B0604020202020204"/>
            </a:endParaRPr>
          </a:p>
        </p:txBody>
      </p:sp>
      <p:sp>
        <p:nvSpPr>
          <p:cNvPr id="22" name="文本10"/>
          <p:cNvSpPr txBox="1"/>
          <p:nvPr/>
        </p:nvSpPr>
        <p:spPr>
          <a:xfrm>
            <a:off x="9590405" y="5915660"/>
            <a:ext cx="1113790" cy="712470"/>
          </a:xfrm>
          <a:prstGeom prst="rect">
            <a:avLst/>
          </a:prstGeom>
          <a:noFill/>
        </p:spPr>
        <p:txBody>
          <a:bodyPr anchor="t"/>
          <a:lstStyle/>
          <a:p>
            <a:pPr marL="0" algn="l">
              <a:lnSpc>
                <a:spcPts val="3300"/>
              </a:lnSpc>
            </a:pPr>
            <a:r>
              <a:rPr lang="zh-CN" altLang="en-US" sz="2800" b="0" i="0" dirty="0">
                <a:solidFill>
                  <a:srgbClr val="000000">
                    <a:alpha val="100000"/>
                  </a:srgbClr>
                </a:solidFill>
                <a:latin typeface="Arial" panose="020B0604020202020204"/>
                <a:ea typeface="Arial" panose="020B0604020202020204"/>
              </a:rPr>
              <a:t>dd</a:t>
            </a:r>
            <a:endParaRPr lang="zh-CN" altLang="en-US" sz="2800" b="0" i="0" dirty="0">
              <a:solidFill>
                <a:srgbClr val="000000">
                  <a:alpha val="100000"/>
                </a:srgbClr>
              </a:solidFill>
              <a:latin typeface="Arial" panose="020B0604020202020204"/>
              <a:ea typeface="Arial" panose="020B0604020202020204"/>
            </a:endParaRPr>
          </a:p>
        </p:txBody>
      </p:sp>
      <p:grpSp>
        <p:nvGrpSpPr>
          <p:cNvPr id="23" name="组合3"/>
          <p:cNvGrpSpPr/>
          <p:nvPr/>
        </p:nvGrpSpPr>
        <p:grpSpPr>
          <a:xfrm>
            <a:off x="2181225" y="3566795"/>
            <a:ext cx="1529080" cy="2206625"/>
            <a:chOff x="0" y="0"/>
            <a:chExt cx="1529080" cy="2206625"/>
          </a:xfrm>
        </p:grpSpPr>
        <p:sp>
          <p:nvSpPr>
            <p:cNvPr id="24" name="文本12"/>
            <p:cNvSpPr txBox="1"/>
            <p:nvPr/>
          </p:nvSpPr>
          <p:spPr>
            <a:xfrm>
              <a:off x="0" y="896620"/>
              <a:ext cx="518160"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25" name="文本13"/>
            <p:cNvSpPr txBox="1"/>
            <p:nvPr/>
          </p:nvSpPr>
          <p:spPr>
            <a:xfrm>
              <a:off x="1010920" y="896620"/>
              <a:ext cx="518160"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pic>
          <p:nvPicPr>
            <p:cNvPr id="26" name="图片1"/>
            <p:cNvPicPr>
              <a:picLocks noChangeAspect="1"/>
            </p:cNvPicPr>
            <p:nvPr/>
          </p:nvPicPr>
          <p:blipFill>
            <a:blip r:embed="rId2"/>
            <a:srcRect l="73529" t="6390" b="13157"/>
            <a:stretch>
              <a:fillRect/>
            </a:stretch>
          </p:blipFill>
          <p:spPr>
            <a:xfrm>
              <a:off x="268605" y="0"/>
              <a:ext cx="340360" cy="2200910"/>
            </a:xfrm>
            <a:prstGeom prst="rect">
              <a:avLst/>
            </a:prstGeom>
          </p:spPr>
        </p:pic>
        <p:pic>
          <p:nvPicPr>
            <p:cNvPr id="27" name="图片2"/>
            <p:cNvPicPr>
              <a:picLocks noChangeAspect="1"/>
            </p:cNvPicPr>
            <p:nvPr/>
          </p:nvPicPr>
          <p:blipFill>
            <a:blip r:embed="rId2"/>
            <a:srcRect l="73529" t="6390" b="13157"/>
            <a:stretch>
              <a:fillRect/>
            </a:stretch>
          </p:blipFill>
          <p:spPr>
            <a:xfrm>
              <a:off x="641350" y="5715"/>
              <a:ext cx="340360" cy="2200910"/>
            </a:xfrm>
            <a:prstGeom prst="rect">
              <a:avLst/>
            </a:prstGeom>
          </p:spPr>
        </p:pic>
      </p:grpSp>
      <p:grpSp>
        <p:nvGrpSpPr>
          <p:cNvPr id="28" name="组合4"/>
          <p:cNvGrpSpPr/>
          <p:nvPr/>
        </p:nvGrpSpPr>
        <p:grpSpPr>
          <a:xfrm>
            <a:off x="5109210" y="3605530"/>
            <a:ext cx="1508760" cy="2206625"/>
            <a:chOff x="0" y="0"/>
            <a:chExt cx="1508760" cy="2206625"/>
          </a:xfrm>
        </p:grpSpPr>
        <p:sp>
          <p:nvSpPr>
            <p:cNvPr id="29" name="文本14"/>
            <p:cNvSpPr txBox="1"/>
            <p:nvPr/>
          </p:nvSpPr>
          <p:spPr>
            <a:xfrm>
              <a:off x="0" y="871855"/>
              <a:ext cx="523875"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30" name="文本15"/>
            <p:cNvSpPr txBox="1"/>
            <p:nvPr/>
          </p:nvSpPr>
          <p:spPr>
            <a:xfrm>
              <a:off x="984885" y="871855"/>
              <a:ext cx="523875"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pic>
          <p:nvPicPr>
            <p:cNvPr id="31" name="图片3"/>
            <p:cNvPicPr>
              <a:picLocks noChangeAspect="1"/>
            </p:cNvPicPr>
            <p:nvPr/>
          </p:nvPicPr>
          <p:blipFill>
            <a:blip r:embed="rId2"/>
            <a:srcRect l="73529" t="6390" b="13157"/>
            <a:stretch>
              <a:fillRect/>
            </a:stretch>
          </p:blipFill>
          <p:spPr>
            <a:xfrm>
              <a:off x="284480" y="0"/>
              <a:ext cx="340360" cy="2200910"/>
            </a:xfrm>
            <a:prstGeom prst="rect">
              <a:avLst/>
            </a:prstGeom>
          </p:spPr>
        </p:pic>
        <p:pic>
          <p:nvPicPr>
            <p:cNvPr id="32" name="图片4"/>
            <p:cNvPicPr>
              <a:picLocks noChangeAspect="1"/>
            </p:cNvPicPr>
            <p:nvPr/>
          </p:nvPicPr>
          <p:blipFill>
            <a:blip r:embed="rId2"/>
            <a:srcRect l="73529" t="6390" b="13157"/>
            <a:stretch>
              <a:fillRect/>
            </a:stretch>
          </p:blipFill>
          <p:spPr>
            <a:xfrm>
              <a:off x="657225" y="5715"/>
              <a:ext cx="340360" cy="2200910"/>
            </a:xfrm>
            <a:prstGeom prst="rect">
              <a:avLst/>
            </a:prstGeom>
          </p:spPr>
        </p:pic>
      </p:grpSp>
      <p:grpSp>
        <p:nvGrpSpPr>
          <p:cNvPr id="33" name="组合5"/>
          <p:cNvGrpSpPr/>
          <p:nvPr/>
        </p:nvGrpSpPr>
        <p:grpSpPr>
          <a:xfrm>
            <a:off x="9298940" y="3480435"/>
            <a:ext cx="1489710" cy="2206625"/>
            <a:chOff x="0" y="0"/>
            <a:chExt cx="1489710" cy="2206625"/>
          </a:xfrm>
        </p:grpSpPr>
        <p:sp>
          <p:nvSpPr>
            <p:cNvPr id="34" name="文本16"/>
            <p:cNvSpPr txBox="1"/>
            <p:nvPr/>
          </p:nvSpPr>
          <p:spPr>
            <a:xfrm>
              <a:off x="0" y="855345"/>
              <a:ext cx="518160"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35" name="文本17"/>
            <p:cNvSpPr txBox="1"/>
            <p:nvPr/>
          </p:nvSpPr>
          <p:spPr>
            <a:xfrm>
              <a:off x="971550" y="855345"/>
              <a:ext cx="518160" cy="650875"/>
            </a:xfrm>
            <a:prstGeom prst="rect">
              <a:avLst/>
            </a:prstGeom>
            <a:noFill/>
          </p:spPr>
          <p:txBody>
            <a:bodyPr anchor="t"/>
            <a:lstStyle/>
            <a:p>
              <a:pPr marL="0" algn="l">
                <a:lnSpc>
                  <a:spcPts val="2800"/>
                </a:lnSpc>
              </a:pPr>
              <a:r>
                <a:rPr lang="zh-CN" altLang="en-US" sz="2400" b="0" i="0" dirty="0">
                  <a:solidFill>
                    <a:srgbClr val="000000">
                      <a:alpha val="100000"/>
                    </a:srgbClr>
                  </a:solidFill>
                  <a:latin typeface="楷体" panose="02010609060101010101" charset="-122"/>
                  <a:ea typeface="楷体" panose="02010609060101010101" charset="-122"/>
                </a:rPr>
                <a:t>d</a:t>
              </a:r>
              <a:endParaRPr lang="zh-CN" altLang="en-US" sz="2400" b="0" i="0" dirty="0">
                <a:solidFill>
                  <a:srgbClr val="000000">
                    <a:alpha val="100000"/>
                  </a:srgbClr>
                </a:solidFill>
                <a:latin typeface="楷体" panose="02010609060101010101" charset="-122"/>
                <a:ea typeface="楷体" panose="02010609060101010101" charset="-122"/>
              </a:endParaRPr>
            </a:p>
          </p:txBody>
        </p:sp>
        <p:pic>
          <p:nvPicPr>
            <p:cNvPr id="36" name="图片5"/>
            <p:cNvPicPr>
              <a:picLocks noChangeAspect="1"/>
            </p:cNvPicPr>
            <p:nvPr/>
          </p:nvPicPr>
          <p:blipFill>
            <a:blip r:embed="rId2"/>
            <a:srcRect l="73529" t="6390" b="13157"/>
            <a:stretch>
              <a:fillRect/>
            </a:stretch>
          </p:blipFill>
          <p:spPr>
            <a:xfrm>
              <a:off x="289560" y="0"/>
              <a:ext cx="340360" cy="2200910"/>
            </a:xfrm>
            <a:prstGeom prst="rect">
              <a:avLst/>
            </a:prstGeom>
          </p:spPr>
        </p:pic>
        <p:pic>
          <p:nvPicPr>
            <p:cNvPr id="37" name="图片6"/>
            <p:cNvPicPr>
              <a:picLocks noChangeAspect="1"/>
            </p:cNvPicPr>
            <p:nvPr/>
          </p:nvPicPr>
          <p:blipFill>
            <a:blip r:embed="rId2"/>
            <a:srcRect l="73529" t="6390" b="13157"/>
            <a:stretch>
              <a:fillRect/>
            </a:stretch>
          </p:blipFill>
          <p:spPr>
            <a:xfrm>
              <a:off x="662305" y="5715"/>
              <a:ext cx="340360" cy="220091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ppt_x</p:attrName>
                                        </p:attrNameLst>
                                      </p:cBhvr>
                                      <p:tavLst>
                                        <p:tav tm="0">
                                          <p:val>
                                            <p:strVal val="#ppt_x"/>
                                          </p:val>
                                        </p:tav>
                                        <p:tav tm="100000">
                                          <p:val>
                                            <p:strVal val="#ppt_x"/>
                                          </p:val>
                                        </p:tav>
                                      </p:tavLst>
                                    </p:anim>
                                    <p:anim calcmode="lin" valueType="num">
                                      <p:cBhvr>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ppt_x</p:attrName>
                                        </p:attrNameLst>
                                      </p:cBhvr>
                                      <p:tavLst>
                                        <p:tav tm="0">
                                          <p:val>
                                            <p:strVal val="#ppt_x"/>
                                          </p:val>
                                        </p:tav>
                                        <p:tav tm="100000">
                                          <p:val>
                                            <p:strVal val="#ppt_x"/>
                                          </p:val>
                                        </p:tav>
                                      </p:tavLst>
                                    </p:anim>
                                    <p:anim calcmode="lin" valueType="num">
                                      <p:cBhvr>
                                        <p:cTn id="4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8" grpId="0" animBg="1"/>
      <p:bldP spid="3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2081</Words>
  <Application>WPS 演示</Application>
  <PresentationFormat>宽屏</PresentationFormat>
  <Paragraphs>380</Paragraphs>
  <Slides>18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宋体</vt:lpstr>
      <vt:lpstr>Wingdings</vt:lpstr>
      <vt:lpstr>黑体</vt:lpstr>
      <vt:lpstr>Verdana</vt:lpstr>
      <vt:lpstr>微软雅黑</vt:lpstr>
      <vt:lpstr>华文新魏</vt:lpstr>
      <vt:lpstr>标准粗黑</vt:lpstr>
      <vt:lpstr>华文楷体</vt:lpstr>
      <vt:lpstr>Arial</vt:lpstr>
      <vt:lpstr>隶书</vt:lpstr>
      <vt:lpstr>楷体</vt:lpstr>
      <vt:lpstr>等线</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人的性状和遗传</dc:title>
  <dc:creator>韩丽</dc:creator>
  <cp:lastModifiedBy>荷荷</cp:lastModifiedBy>
  <cp:revision>3</cp:revision>
  <dcterms:created xsi:type="dcterms:W3CDTF">2025-03-19T07:53:00Z</dcterms:created>
  <dcterms:modified xsi:type="dcterms:W3CDTF">2025-03-23T23:55:19Z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licationName">
    <vt:lpwstr>EasiNote5</vt:lpwstr>
  </property>
  <property fmtid="{D5CDD505-2E9C-101B-9397-08002B2CF9AE}" pid="3" name="ApplicationVersion">
    <vt:lpwstr>5.2.4.8609</vt:lpwstr>
  </property>
  <property fmtid="{D5CDD505-2E9C-101B-9397-08002B2CF9AE}" pid="4" name="EasiNoteCoursewareInfo">
    <vt:lpwstr>046983de-c544-4c7d-9717-3352970731ed:11</vt:lpwstr>
  </property>
  <property fmtid="{D5CDD505-2E9C-101B-9397-08002B2CF9AE}" pid="5" name="EasiNoteDocumentName">
    <vt:lpwstr>人的性状和遗传</vt:lpwstr>
  </property>
  <property fmtid="{D5CDD505-2E9C-101B-9397-08002B2CF9AE}" pid="6" name="EasiNoteAuthor">
    <vt:lpwstr>rwtuqwsotzluijnizgmulh154466q261</vt:lpwstr>
  </property>
  <property fmtid="{D5CDD505-2E9C-101B-9397-08002B2CF9AE}" pid="7" name="EasiNoteUpstreamCoursewareInfo_0">
    <vt:lpwstr>a32e7f42-8440-4791-85c8-e56ed3ada98f</vt:lpwstr>
  </property>
  <property fmtid="{D5CDD505-2E9C-101B-9397-08002B2CF9AE}" pid="8" name="EasiNoteUpstreamCoursewareInfo_1">
    <vt:lpwstr>10bbc4a4-9a05-4edd-b111-3b0c7a2fc1ff</vt:lpwstr>
  </property>
  <property fmtid="{D5CDD505-2E9C-101B-9397-08002B2CF9AE}" pid="9" name="EasiNoteUpstreamCoursewareInfo_2">
    <vt:lpwstr>7dcbbb1f-9e6f-4496-817b-7f3192621450</vt:lpwstr>
  </property>
  <property fmtid="{D5CDD505-2E9C-101B-9397-08002B2CF9AE}" pid="10" name="EasiNoteUpstreamCoursewareInfo_3">
    <vt:lpwstr>df2adb1e-6b06-44d9-9879-8e1d0226751a</vt:lpwstr>
  </property>
  <property fmtid="{D5CDD505-2E9C-101B-9397-08002B2CF9AE}" pid="11" name="EasiNoteUpstreamCoursewareInfo_4">
    <vt:lpwstr>06b391c9-6480-4bb3-bb96-0236a20907ea</vt:lpwstr>
  </property>
  <property fmtid="{D5CDD505-2E9C-101B-9397-08002B2CF9AE}" pid="12" name="EasiNoteUpstreamCoursewareInfo_5">
    <vt:lpwstr>b751071d-a0a6-4589-a9fa-f1aeec6f9187</vt:lpwstr>
  </property>
  <property fmtid="{D5CDD505-2E9C-101B-9397-08002B2CF9AE}" pid="13" name="EasiNoteUpstreamCoursewareInfo_6">
    <vt:lpwstr>82cc49a8-5cea-4380-8e94-1352bee2aeb8</vt:lpwstr>
  </property>
  <property fmtid="{D5CDD505-2E9C-101B-9397-08002B2CF9AE}" pid="14" name="EasiNoteUpstreamCoursewareInfo_7">
    <vt:lpwstr>2996486c-9e2c-4971-a106-7a1fd954c47e</vt:lpwstr>
  </property>
  <property fmtid="{D5CDD505-2E9C-101B-9397-08002B2CF9AE}" pid="15" name="EasiNoteUpstreamCoursewareInfo_8">
    <vt:lpwstr>eda5c659-96a1-4303-8a30-e800e6f8ad1d</vt:lpwstr>
  </property>
  <property fmtid="{D5CDD505-2E9C-101B-9397-08002B2CF9AE}" pid="16" name="EasiNoteUpstreamCoursewareInfo_9">
    <vt:lpwstr>d56663f9-73c4-438e-a18c-8257cf9d9c8e</vt:lpwstr>
  </property>
  <property fmtid="{D5CDD505-2E9C-101B-9397-08002B2CF9AE}" pid="17" name="EasiNoteUpstreamCoursewareInfo_10">
    <vt:lpwstr>3af0d3ee-2273-4ac3-a330-5445c4ecc0e4</vt:lpwstr>
  </property>
  <property fmtid="{D5CDD505-2E9C-101B-9397-08002B2CF9AE}" pid="18" name="EasiNoteUpstreamCoursewareInfo_11">
    <vt:lpwstr>046983de-c544-4c7d-9717-3352970731ed</vt:lpwstr>
  </property>
  <property fmtid="{D5CDD505-2E9C-101B-9397-08002B2CF9AE}" pid="19" name="ICV">
    <vt:lpwstr>2F1F09F011C34EBBB2E461664B2BD3C4_12</vt:lpwstr>
  </property>
  <property fmtid="{D5CDD505-2E9C-101B-9397-08002B2CF9AE}" pid="20" name="KSOProductBuildVer">
    <vt:lpwstr>2052-12.1.0.20305</vt:lpwstr>
  </property>
</Properties>
</file>