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65" r:id="rId3"/>
    <p:sldId id="258" r:id="rId4"/>
    <p:sldId id="269" r:id="rId5"/>
    <p:sldId id="277" r:id="rId6"/>
    <p:sldId id="270" r:id="rId7"/>
    <p:sldId id="286" r:id="rId8"/>
    <p:sldId id="273" r:id="rId10"/>
    <p:sldId id="274" r:id="rId11"/>
    <p:sldId id="272" r:id="rId12"/>
    <p:sldId id="271" r:id="rId13"/>
    <p:sldId id="283" r:id="rId14"/>
    <p:sldId id="281" r:id="rId15"/>
    <p:sldId id="284" r:id="rId16"/>
    <p:sldId id="278" r:id="rId17"/>
    <p:sldId id="288" r:id="rId18"/>
    <p:sldId id="266" r:id="rId19"/>
    <p:sldId id="287" r:id="rId20"/>
    <p:sldId id="267" r:id="rId21"/>
    <p:sldId id="285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2" pos="38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83810881" name="WPS_1679281038" initials="W" lastIdx="1" clrIdx="2"/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40"/>
        <p:guide pos="38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image" Target="../media/image39.png"/><Relationship Id="rId25" Type="http://schemas.openxmlformats.org/officeDocument/2006/relationships/notesSlide" Target="../notesSlides/notesSlide3.xml"/><Relationship Id="rId24" Type="http://schemas.openxmlformats.org/officeDocument/2006/relationships/slideLayout" Target="../slideLayouts/slideLayout2.xml"/><Relationship Id="rId23" Type="http://schemas.openxmlformats.org/officeDocument/2006/relationships/tags" Target="../tags/tag149.xml"/><Relationship Id="rId22" Type="http://schemas.openxmlformats.org/officeDocument/2006/relationships/image" Target="../media/image41.png"/><Relationship Id="rId21" Type="http://schemas.openxmlformats.org/officeDocument/2006/relationships/image" Target="../media/image40.png"/><Relationship Id="rId20" Type="http://schemas.openxmlformats.org/officeDocument/2006/relationships/tags" Target="../tags/tag148.xml"/><Relationship Id="rId2" Type="http://schemas.openxmlformats.org/officeDocument/2006/relationships/image" Target="../media/image38.png"/><Relationship Id="rId19" Type="http://schemas.openxmlformats.org/officeDocument/2006/relationships/tags" Target="../tags/tag147.xml"/><Relationship Id="rId18" Type="http://schemas.openxmlformats.org/officeDocument/2006/relationships/tags" Target="../tags/tag146.xml"/><Relationship Id="rId17" Type="http://schemas.openxmlformats.org/officeDocument/2006/relationships/tags" Target="../tags/tag145.xml"/><Relationship Id="rId16" Type="http://schemas.openxmlformats.org/officeDocument/2006/relationships/tags" Target="../tags/tag144.xml"/><Relationship Id="rId15" Type="http://schemas.openxmlformats.org/officeDocument/2006/relationships/tags" Target="../tags/tag143.xml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image" Target="../media/image43.png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71.xml"/><Relationship Id="rId24" Type="http://schemas.openxmlformats.org/officeDocument/2006/relationships/tags" Target="../tags/tag170.xml"/><Relationship Id="rId23" Type="http://schemas.openxmlformats.org/officeDocument/2006/relationships/tags" Target="../tags/tag169.xml"/><Relationship Id="rId22" Type="http://schemas.openxmlformats.org/officeDocument/2006/relationships/tags" Target="../tags/tag168.xml"/><Relationship Id="rId21" Type="http://schemas.openxmlformats.org/officeDocument/2006/relationships/tags" Target="../tags/tag167.xml"/><Relationship Id="rId20" Type="http://schemas.openxmlformats.org/officeDocument/2006/relationships/tags" Target="../tags/tag166.xml"/><Relationship Id="rId2" Type="http://schemas.openxmlformats.org/officeDocument/2006/relationships/image" Target="../media/image42.png"/><Relationship Id="rId19" Type="http://schemas.openxmlformats.org/officeDocument/2006/relationships/tags" Target="../tags/tag165.xml"/><Relationship Id="rId18" Type="http://schemas.openxmlformats.org/officeDocument/2006/relationships/tags" Target="../tags/tag164.xml"/><Relationship Id="rId17" Type="http://schemas.openxmlformats.org/officeDocument/2006/relationships/tags" Target="../tags/tag163.xml"/><Relationship Id="rId16" Type="http://schemas.openxmlformats.org/officeDocument/2006/relationships/tags" Target="../tags/tag162.xml"/><Relationship Id="rId15" Type="http://schemas.openxmlformats.org/officeDocument/2006/relationships/tags" Target="../tags/tag161.xml"/><Relationship Id="rId14" Type="http://schemas.openxmlformats.org/officeDocument/2006/relationships/tags" Target="../tags/tag160.xml"/><Relationship Id="rId13" Type="http://schemas.openxmlformats.org/officeDocument/2006/relationships/tags" Target="../tags/tag159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86.xml"/><Relationship Id="rId17" Type="http://schemas.openxmlformats.org/officeDocument/2006/relationships/tags" Target="../tags/tag185.xml"/><Relationship Id="rId16" Type="http://schemas.openxmlformats.org/officeDocument/2006/relationships/tags" Target="../tags/tag184.xml"/><Relationship Id="rId15" Type="http://schemas.openxmlformats.org/officeDocument/2006/relationships/tags" Target="../tags/tag183.xml"/><Relationship Id="rId14" Type="http://schemas.openxmlformats.org/officeDocument/2006/relationships/tags" Target="../tags/tag182.xml"/><Relationship Id="rId13" Type="http://schemas.openxmlformats.org/officeDocument/2006/relationships/tags" Target="../tags/tag181.xml"/><Relationship Id="rId12" Type="http://schemas.openxmlformats.org/officeDocument/2006/relationships/tags" Target="../tags/tag180.xml"/><Relationship Id="rId11" Type="http://schemas.openxmlformats.org/officeDocument/2006/relationships/tags" Target="../tags/tag179.xml"/><Relationship Id="rId10" Type="http://schemas.openxmlformats.org/officeDocument/2006/relationships/tags" Target="../tags/tag178.xml"/><Relationship Id="rId1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94.xml"/><Relationship Id="rId8" Type="http://schemas.openxmlformats.org/officeDocument/2006/relationships/tags" Target="../tags/tag193.xml"/><Relationship Id="rId7" Type="http://schemas.openxmlformats.org/officeDocument/2006/relationships/tags" Target="../tags/tag192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3" Type="http://schemas.openxmlformats.org/officeDocument/2006/relationships/tags" Target="../tags/tag188.xml"/><Relationship Id="rId28" Type="http://schemas.openxmlformats.org/officeDocument/2006/relationships/notesSlide" Target="../notesSlides/notesSlide4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206.xml"/><Relationship Id="rId25" Type="http://schemas.openxmlformats.org/officeDocument/2006/relationships/image" Target="../media/image51.png"/><Relationship Id="rId24" Type="http://schemas.openxmlformats.org/officeDocument/2006/relationships/image" Target="../media/image50.png"/><Relationship Id="rId23" Type="http://schemas.openxmlformats.org/officeDocument/2006/relationships/image" Target="../media/image49.png"/><Relationship Id="rId22" Type="http://schemas.openxmlformats.org/officeDocument/2006/relationships/image" Target="../media/image48.png"/><Relationship Id="rId21" Type="http://schemas.openxmlformats.org/officeDocument/2006/relationships/image" Target="../media/image47.png"/><Relationship Id="rId20" Type="http://schemas.openxmlformats.org/officeDocument/2006/relationships/tags" Target="../tags/tag205.xml"/><Relationship Id="rId2" Type="http://schemas.openxmlformats.org/officeDocument/2006/relationships/tags" Target="../tags/tag187.xml"/><Relationship Id="rId19" Type="http://schemas.openxmlformats.org/officeDocument/2006/relationships/tags" Target="../tags/tag204.xml"/><Relationship Id="rId18" Type="http://schemas.openxmlformats.org/officeDocument/2006/relationships/tags" Target="../tags/tag203.xml"/><Relationship Id="rId17" Type="http://schemas.openxmlformats.org/officeDocument/2006/relationships/tags" Target="../tags/tag202.xml"/><Relationship Id="rId16" Type="http://schemas.openxmlformats.org/officeDocument/2006/relationships/tags" Target="../tags/tag201.xml"/><Relationship Id="rId15" Type="http://schemas.openxmlformats.org/officeDocument/2006/relationships/tags" Target="../tags/tag200.xml"/><Relationship Id="rId14" Type="http://schemas.openxmlformats.org/officeDocument/2006/relationships/tags" Target="../tags/tag199.xml"/><Relationship Id="rId13" Type="http://schemas.openxmlformats.org/officeDocument/2006/relationships/tags" Target="../tags/tag198.xml"/><Relationship Id="rId12" Type="http://schemas.openxmlformats.org/officeDocument/2006/relationships/tags" Target="../tags/tag197.xml"/><Relationship Id="rId11" Type="http://schemas.openxmlformats.org/officeDocument/2006/relationships/tags" Target="../tags/tag196.xml"/><Relationship Id="rId10" Type="http://schemas.openxmlformats.org/officeDocument/2006/relationships/tags" Target="../tags/tag195.xml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tags" Target="../tags/tag213.xml"/><Relationship Id="rId7" Type="http://schemas.openxmlformats.org/officeDocument/2006/relationships/tags" Target="../tags/tag212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208.xml"/><Relationship Id="rId29" Type="http://schemas.openxmlformats.org/officeDocument/2006/relationships/tags" Target="../tags/tag232.xml"/><Relationship Id="rId28" Type="http://schemas.openxmlformats.org/officeDocument/2006/relationships/image" Target="../media/image53.png"/><Relationship Id="rId27" Type="http://schemas.openxmlformats.org/officeDocument/2006/relationships/image" Target="../media/image52.png"/><Relationship Id="rId26" Type="http://schemas.openxmlformats.org/officeDocument/2006/relationships/tags" Target="../tags/tag231.xml"/><Relationship Id="rId25" Type="http://schemas.openxmlformats.org/officeDocument/2006/relationships/tags" Target="../tags/tag230.xml"/><Relationship Id="rId24" Type="http://schemas.openxmlformats.org/officeDocument/2006/relationships/tags" Target="../tags/tag229.xml"/><Relationship Id="rId23" Type="http://schemas.openxmlformats.org/officeDocument/2006/relationships/tags" Target="../tags/tag228.xml"/><Relationship Id="rId22" Type="http://schemas.openxmlformats.org/officeDocument/2006/relationships/tags" Target="../tags/tag227.xml"/><Relationship Id="rId21" Type="http://schemas.openxmlformats.org/officeDocument/2006/relationships/tags" Target="../tags/tag226.xml"/><Relationship Id="rId20" Type="http://schemas.openxmlformats.org/officeDocument/2006/relationships/tags" Target="../tags/tag225.xml"/><Relationship Id="rId2" Type="http://schemas.openxmlformats.org/officeDocument/2006/relationships/tags" Target="../tags/tag207.xml"/><Relationship Id="rId19" Type="http://schemas.openxmlformats.org/officeDocument/2006/relationships/tags" Target="../tags/tag224.xml"/><Relationship Id="rId18" Type="http://schemas.openxmlformats.org/officeDocument/2006/relationships/tags" Target="../tags/tag223.xml"/><Relationship Id="rId17" Type="http://schemas.openxmlformats.org/officeDocument/2006/relationships/tags" Target="../tags/tag222.xml"/><Relationship Id="rId16" Type="http://schemas.openxmlformats.org/officeDocument/2006/relationships/tags" Target="../tags/tag221.xml"/><Relationship Id="rId15" Type="http://schemas.openxmlformats.org/officeDocument/2006/relationships/tags" Target="../tags/tag220.xml"/><Relationship Id="rId14" Type="http://schemas.openxmlformats.org/officeDocument/2006/relationships/tags" Target="../tags/tag219.xml"/><Relationship Id="rId13" Type="http://schemas.openxmlformats.org/officeDocument/2006/relationships/tags" Target="../tags/tag218.xml"/><Relationship Id="rId12" Type="http://schemas.openxmlformats.org/officeDocument/2006/relationships/tags" Target="../tags/tag217.xml"/><Relationship Id="rId11" Type="http://schemas.openxmlformats.org/officeDocument/2006/relationships/tags" Target="../tags/tag216.xml"/><Relationship Id="rId10" Type="http://schemas.openxmlformats.org/officeDocument/2006/relationships/tags" Target="../tags/tag215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3.xml"/><Relationship Id="rId3" Type="http://schemas.openxmlformats.org/officeDocument/2006/relationships/image" Target="../media/image55.png"/><Relationship Id="rId2" Type="http://schemas.openxmlformats.org/officeDocument/2006/relationships/image" Target="../media/image17.png"/><Relationship Id="rId1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4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5.xml"/><Relationship Id="rId1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6.xml"/><Relationship Id="rId2" Type="http://schemas.openxmlformats.org/officeDocument/2006/relationships/image" Target="../media/image60.jpeg"/><Relationship Id="rId1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39.xml"/><Relationship Id="rId5" Type="http://schemas.openxmlformats.org/officeDocument/2006/relationships/image" Target="../media/image59.png"/><Relationship Id="rId4" Type="http://schemas.openxmlformats.org/officeDocument/2006/relationships/image" Target="../media/image62.png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5.xml"/><Relationship Id="rId5" Type="http://schemas.openxmlformats.org/officeDocument/2006/relationships/image" Target="../media/image3.png"/><Relationship Id="rId4" Type="http://schemas.openxmlformats.org/officeDocument/2006/relationships/tags" Target="../tags/tag64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6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67.xml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8" Type="http://schemas.openxmlformats.org/officeDocument/2006/relationships/notesSlide" Target="../notesSlides/notesSlide1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90.xml"/><Relationship Id="rId25" Type="http://schemas.openxmlformats.org/officeDocument/2006/relationships/image" Target="../media/image24.png"/><Relationship Id="rId24" Type="http://schemas.openxmlformats.org/officeDocument/2006/relationships/image" Target="../media/image23.png"/><Relationship Id="rId23" Type="http://schemas.openxmlformats.org/officeDocument/2006/relationships/tags" Target="../tags/tag89.xml"/><Relationship Id="rId22" Type="http://schemas.openxmlformats.org/officeDocument/2006/relationships/tags" Target="../tags/tag88.xml"/><Relationship Id="rId21" Type="http://schemas.openxmlformats.org/officeDocument/2006/relationships/tags" Target="../tags/tag87.xml"/><Relationship Id="rId20" Type="http://schemas.openxmlformats.org/officeDocument/2006/relationships/tags" Target="../tags/tag86.xml"/><Relationship Id="rId2" Type="http://schemas.openxmlformats.org/officeDocument/2006/relationships/image" Target="../media/image22.png"/><Relationship Id="rId19" Type="http://schemas.openxmlformats.org/officeDocument/2006/relationships/tags" Target="../tags/tag85.xml"/><Relationship Id="rId18" Type="http://schemas.openxmlformats.org/officeDocument/2006/relationships/tags" Target="../tags/tag84.xml"/><Relationship Id="rId17" Type="http://schemas.openxmlformats.org/officeDocument/2006/relationships/tags" Target="../tags/tag83.xml"/><Relationship Id="rId16" Type="http://schemas.openxmlformats.org/officeDocument/2006/relationships/tags" Target="../tags/tag82.xml"/><Relationship Id="rId15" Type="http://schemas.openxmlformats.org/officeDocument/2006/relationships/tags" Target="../tags/tag81.xml"/><Relationship Id="rId14" Type="http://schemas.openxmlformats.org/officeDocument/2006/relationships/tags" Target="../tags/tag80.xml"/><Relationship Id="rId13" Type="http://schemas.openxmlformats.org/officeDocument/2006/relationships/tags" Target="../tags/tag79.xml"/><Relationship Id="rId12" Type="http://schemas.openxmlformats.org/officeDocument/2006/relationships/tags" Target="../tags/tag78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4" Type="http://schemas.openxmlformats.org/officeDocument/2006/relationships/notesSlide" Target="../notesSlides/notesSlide2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110.xml"/><Relationship Id="rId21" Type="http://schemas.openxmlformats.org/officeDocument/2006/relationships/image" Target="../media/image25.png"/><Relationship Id="rId20" Type="http://schemas.openxmlformats.org/officeDocument/2006/relationships/tags" Target="../tags/tag109.xml"/><Relationship Id="rId2" Type="http://schemas.openxmlformats.org/officeDocument/2006/relationships/tags" Target="../tags/tag91.xml"/><Relationship Id="rId19" Type="http://schemas.openxmlformats.org/officeDocument/2006/relationships/tags" Target="../tags/tag108.xml"/><Relationship Id="rId18" Type="http://schemas.openxmlformats.org/officeDocument/2006/relationships/tags" Target="../tags/tag107.xml"/><Relationship Id="rId17" Type="http://schemas.openxmlformats.org/officeDocument/2006/relationships/tags" Target="../tags/tag106.xml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1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131.xml"/><Relationship Id="rId23" Type="http://schemas.openxmlformats.org/officeDocument/2006/relationships/image" Target="../media/image36.png"/><Relationship Id="rId22" Type="http://schemas.openxmlformats.org/officeDocument/2006/relationships/image" Target="../media/image35.png"/><Relationship Id="rId21" Type="http://schemas.openxmlformats.org/officeDocument/2006/relationships/tags" Target="../tags/tag130.xml"/><Relationship Id="rId20" Type="http://schemas.openxmlformats.org/officeDocument/2006/relationships/tags" Target="../tags/tag129.xml"/><Relationship Id="rId2" Type="http://schemas.openxmlformats.org/officeDocument/2006/relationships/image" Target="../media/image34.png"/><Relationship Id="rId19" Type="http://schemas.openxmlformats.org/officeDocument/2006/relationships/tags" Target="../tags/tag128.xml"/><Relationship Id="rId18" Type="http://schemas.openxmlformats.org/officeDocument/2006/relationships/tags" Target="../tags/tag127.xml"/><Relationship Id="rId17" Type="http://schemas.openxmlformats.org/officeDocument/2006/relationships/tags" Target="../tags/tag126.xml"/><Relationship Id="rId16" Type="http://schemas.openxmlformats.org/officeDocument/2006/relationships/tags" Target="../tags/tag125.xml"/><Relationship Id="rId15" Type="http://schemas.openxmlformats.org/officeDocument/2006/relationships/tags" Target="../tags/tag124.xml"/><Relationship Id="rId14" Type="http://schemas.openxmlformats.org/officeDocument/2006/relationships/tags" Target="../tags/tag123.xml"/><Relationship Id="rId13" Type="http://schemas.openxmlformats.org/officeDocument/2006/relationships/tags" Target="../tags/tag122.xml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9f4ca2975d34344f37d912b44e2c13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41275" y="-635"/>
            <a:ext cx="12322175" cy="69519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594475" y="608012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汇报</a:t>
            </a:r>
            <a:r>
              <a:rPr lang="zh-CN" altLang="en-US" sz="2000"/>
              <a:t>人：高一（</a:t>
            </a:r>
            <a:r>
              <a:rPr lang="en-US" altLang="zh-CN" sz="2000"/>
              <a:t>4</a:t>
            </a:r>
            <a:r>
              <a:rPr lang="zh-CN" altLang="en-US" sz="2000"/>
              <a:t>）班</a:t>
            </a:r>
            <a:r>
              <a:rPr lang="en-US" altLang="zh-CN" sz="2000"/>
              <a:t> </a:t>
            </a:r>
            <a:r>
              <a:rPr lang="zh-CN" altLang="en-US" sz="2000"/>
              <a:t>薛雅馨</a:t>
            </a:r>
            <a:endParaRPr lang="zh-CN" altLang="en-US" sz="2000"/>
          </a:p>
        </p:txBody>
      </p:sp>
      <p:sp>
        <p:nvSpPr>
          <p:cNvPr id="2" name="文本框 1"/>
          <p:cNvSpPr txBox="1"/>
          <p:nvPr/>
        </p:nvSpPr>
        <p:spPr>
          <a:xfrm>
            <a:off x="5607050" y="5496560"/>
            <a:ext cx="48101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——</a:t>
            </a:r>
            <a:r>
              <a:rPr lang="zh-CN" altLang="en-US" sz="3200"/>
              <a:t>人际交往与</a:t>
            </a:r>
            <a:r>
              <a:rPr lang="en-US" altLang="zh-CN" sz="3200"/>
              <a:t> </a:t>
            </a:r>
            <a:r>
              <a:rPr lang="zh-CN" altLang="en-US" sz="3200"/>
              <a:t>精神焦虑</a:t>
            </a:r>
            <a:endParaRPr lang="zh-CN" altLang="en-US" sz="3200"/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alphaModFix amt="80000"/>
          </a:blip>
          <a:stretch>
            <a:fillRect/>
          </a:stretch>
        </p:blipFill>
        <p:spPr>
          <a:xfrm>
            <a:off x="78105" y="4984750"/>
            <a:ext cx="1828800" cy="182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6662420" y="140970"/>
            <a:ext cx="2511425" cy="250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272395" y="140970"/>
            <a:ext cx="1834515" cy="1838960"/>
          </a:xfrm>
          <a:prstGeom prst="rect">
            <a:avLst/>
          </a:prstGeom>
        </p:spPr>
      </p:pic>
      <p:sp>
        <p:nvSpPr>
          <p:cNvPr id="3" name="标题 1"/>
          <p:cNvSpPr txBox="1"/>
          <p:nvPr>
            <p:custDataLst>
              <p:tags r:id="rId4"/>
            </p:custDataLst>
          </p:nvPr>
        </p:nvSpPr>
        <p:spPr>
          <a:xfrm>
            <a:off x="1907040" y="1748821"/>
            <a:ext cx="900002" cy="90000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5"/>
            </p:custDataLst>
          </p:nvPr>
        </p:nvSpPr>
        <p:spPr>
          <a:xfrm>
            <a:off x="2142059" y="2003915"/>
            <a:ext cx="429964" cy="389812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/>
          </a:solidFill>
          <a:ln cap="rnd">
            <a:noFill/>
            <a:prstDash val="solid"/>
            <a:round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6"/>
            </p:custDataLst>
          </p:nvPr>
        </p:nvSpPr>
        <p:spPr>
          <a:xfrm>
            <a:off x="759304" y="3666766"/>
            <a:ext cx="3195476" cy="22641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积极心态能帮助学生看到事物的积极面，增强自信心，更好地应对挑战。
例如，积极的学生面对困难时会寻找解决方法，而不是陷入消极情绪。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7"/>
            </p:custDataLst>
          </p:nvPr>
        </p:nvSpPr>
        <p:spPr>
          <a:xfrm>
            <a:off x="2221420" y="3450489"/>
            <a:ext cx="271242" cy="57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8"/>
            </p:custDataLst>
          </p:nvPr>
        </p:nvSpPr>
        <p:spPr>
          <a:xfrm>
            <a:off x="4491914" y="3666766"/>
            <a:ext cx="3195476" cy="22641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每天早上对自己说一句积极的肯定语，如“我可以做到”；记录每天的积极经历，增强自信。
通过持续的自我暗示和积极记录，逐渐培养积极心态。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9"/>
            </p:custDataLst>
          </p:nvPr>
        </p:nvSpPr>
        <p:spPr>
          <a:xfrm>
            <a:off x="5960378" y="3450489"/>
            <a:ext cx="271242" cy="57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0"/>
            </p:custDataLst>
          </p:nvPr>
        </p:nvSpPr>
        <p:spPr>
          <a:xfrm>
            <a:off x="5645998" y="1748821"/>
            <a:ext cx="900002" cy="90000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1"/>
            </p:custDataLst>
          </p:nvPr>
        </p:nvSpPr>
        <p:spPr>
          <a:xfrm>
            <a:off x="5881017" y="1999368"/>
            <a:ext cx="429964" cy="405250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cap="rnd">
            <a:noFill/>
            <a:prstDash val="solid"/>
            <a:round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2"/>
            </p:custDataLst>
          </p:nvPr>
        </p:nvSpPr>
        <p:spPr>
          <a:xfrm>
            <a:off x="8224523" y="3666766"/>
            <a:ext cx="3195476" cy="22641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小华通过每天对自己说“我可以做到”，逐渐增强了自信心，在学习和生活中更加积极主动。
积极心态使他面对困难时不再退缩，而是勇敢尝试。</a:t>
            </a: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3"/>
            </p:custDataLst>
          </p:nvPr>
        </p:nvSpPr>
        <p:spPr>
          <a:xfrm>
            <a:off x="9686639" y="3450489"/>
            <a:ext cx="271242" cy="57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4"/>
            </p:custDataLst>
          </p:nvPr>
        </p:nvSpPr>
        <p:spPr>
          <a:xfrm>
            <a:off x="9372259" y="1748821"/>
            <a:ext cx="900002" cy="90000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5"/>
            </p:custDataLst>
          </p:nvPr>
        </p:nvSpPr>
        <p:spPr>
          <a:xfrm>
            <a:off x="9607278" y="1987011"/>
            <a:ext cx="429964" cy="429964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cap="rnd">
            <a:noFill/>
            <a:prstDash val="solid"/>
            <a:round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6"/>
            </p:custDataLst>
          </p:nvPr>
        </p:nvSpPr>
        <p:spPr>
          <a:xfrm flipH="1">
            <a:off x="4205347" y="1465581"/>
            <a:ext cx="36000" cy="45669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7"/>
            </p:custDataLst>
          </p:nvPr>
        </p:nvSpPr>
        <p:spPr>
          <a:xfrm flipH="1">
            <a:off x="7937957" y="1465581"/>
            <a:ext cx="36000" cy="45669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18"/>
            </p:custDataLst>
          </p:nvPr>
        </p:nvSpPr>
        <p:spPr>
          <a:xfrm>
            <a:off x="759304" y="2765066"/>
            <a:ext cx="3195476" cy="5623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AA8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积极心态的重要性</a:t>
            </a: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19"/>
            </p:custDataLst>
          </p:nvPr>
        </p:nvSpPr>
        <p:spPr>
          <a:xfrm>
            <a:off x="4493104" y="2765066"/>
            <a:ext cx="3195476" cy="5623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AA8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积极心态的培养方法</a:t>
            </a: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20"/>
            </p:custDataLst>
          </p:nvPr>
        </p:nvSpPr>
        <p:spPr>
          <a:xfrm>
            <a:off x="8226904" y="2765066"/>
            <a:ext cx="3195476" cy="5623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AA8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积极心态的案例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积极心态培养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159385" y="133477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accent6"/>
                </a:solidFill>
                <a:sym typeface="+mn-ea"/>
              </a:rPr>
              <a:t>🌷</a:t>
            </a:r>
            <a:endParaRPr lang="zh-CN" altLang="en-US" sz="3600">
              <a:solidFill>
                <a:schemeClr val="accent6"/>
              </a:solidFill>
              <a:sym typeface="+mn-ea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0485" y="5226050"/>
            <a:ext cx="1722755" cy="15043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505440" y="5309870"/>
            <a:ext cx="1601470" cy="1420495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0"/>
            <a:ext cx="12286615" cy="68586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290" y="180975"/>
            <a:ext cx="3650615" cy="6496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4722495" cy="1770380"/>
          </a:xfrm>
          <a:prstGeom prst="rect">
            <a:avLst/>
          </a:prstGeom>
        </p:spPr>
      </p:pic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1868805" y="2256155"/>
            <a:ext cx="6282690" cy="1122045"/>
          </a:xfrm>
          <a:prstGeom prst="roundRect">
            <a:avLst>
              <a:gd name="adj" fmla="val 6411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523240" y="3799205"/>
            <a:ext cx="6282690" cy="1122045"/>
          </a:xfrm>
          <a:prstGeom prst="roundRect">
            <a:avLst>
              <a:gd name="adj" fmla="val 6411"/>
            </a:avLst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1868805" y="5418455"/>
            <a:ext cx="6282690" cy="1122045"/>
          </a:xfrm>
          <a:prstGeom prst="roundRect">
            <a:avLst>
              <a:gd name="adj" fmla="val 6411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1830705" y="2197100"/>
            <a:ext cx="6282690" cy="1122045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2250440" y="2475865"/>
            <a:ext cx="5878830" cy="7131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合理的时间管理能帮助学生高效完成学习任务，减少因拖延或任务堆积带来的焦虑。
例如，合理安排学习时间，能避免考前突击，减轻学习压力。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485140" y="3740150"/>
            <a:ext cx="6282690" cy="1122045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904875" y="4018915"/>
            <a:ext cx="5878830" cy="7131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制定学习计划表，将任务分解为小步骤，设定完成时间；使用番茄工作法，专注学习25分钟，休息5分钟。
通过科学的时间管理方法，提高学习效率，避免因时间问题导致的精神内耗。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1830705" y="5359400"/>
            <a:ext cx="6282690" cy="1122045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2250440" y="5638165"/>
            <a:ext cx="5878830" cy="7131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小李通过制定学习计划表和使用番茄工作法，合理安排学习时间，学习效率大幅提高，焦虑情绪减少。
他能按时完成学习任务，有更多时间进行休息和娱乐。</a:t>
            </a: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1386205" y="2383790"/>
            <a:ext cx="516255" cy="54673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1533525" y="2479040"/>
            <a:ext cx="311785" cy="2495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40640" y="3914140"/>
            <a:ext cx="516255" cy="546735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187960" y="4009390"/>
            <a:ext cx="311785" cy="2495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1386205" y="5527675"/>
            <a:ext cx="516255" cy="54673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1533525" y="5623560"/>
            <a:ext cx="311785" cy="2495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03</a:t>
            </a: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>
            <a:off x="1424305" y="2145665"/>
            <a:ext cx="88265" cy="9334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>
            <a:off x="78740" y="3676015"/>
            <a:ext cx="88265" cy="9334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21"/>
            </p:custDataLst>
          </p:nvPr>
        </p:nvSpPr>
        <p:spPr>
          <a:xfrm>
            <a:off x="1424305" y="5289550"/>
            <a:ext cx="88265" cy="9334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22"/>
            </p:custDataLst>
          </p:nvPr>
        </p:nvSpPr>
        <p:spPr>
          <a:xfrm>
            <a:off x="1830705" y="1951355"/>
            <a:ext cx="5878195" cy="2495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时间管理的意义</a:t>
            </a:r>
            <a:endParaRPr kumimoji="1" lang="zh-CN" altLang="en-US" sz="2000"/>
          </a:p>
        </p:txBody>
      </p:sp>
      <p:sp>
        <p:nvSpPr>
          <p:cNvPr id="25" name="标题 1"/>
          <p:cNvSpPr txBox="1"/>
          <p:nvPr>
            <p:custDataLst>
              <p:tags r:id="rId23"/>
            </p:custDataLst>
          </p:nvPr>
        </p:nvSpPr>
        <p:spPr>
          <a:xfrm>
            <a:off x="1845310" y="5045075"/>
            <a:ext cx="5878195" cy="2495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时间管理的案例</a:t>
            </a:r>
            <a:endParaRPr kumimoji="1" lang="zh-CN" altLang="en-US" sz="2000"/>
          </a:p>
        </p:txBody>
      </p:sp>
      <p:sp>
        <p:nvSpPr>
          <p:cNvPr id="26" name="标题 1"/>
          <p:cNvSpPr txBox="1"/>
          <p:nvPr>
            <p:custDataLst>
              <p:tags r:id="rId24"/>
            </p:custDataLst>
          </p:nvPr>
        </p:nvSpPr>
        <p:spPr>
          <a:xfrm>
            <a:off x="485140" y="3463925"/>
            <a:ext cx="5878195" cy="2495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时间管理的方法</a:t>
            </a:r>
            <a:endParaRPr kumimoji="1" lang="zh-CN" altLang="en-US" sz="2000"/>
          </a:p>
        </p:txBody>
      </p:sp>
      <p:sp>
        <p:nvSpPr>
          <p:cNvPr id="27" name="标题 1"/>
          <p:cNvSpPr txBox="1"/>
          <p:nvPr/>
        </p:nvSpPr>
        <p:spPr>
          <a:xfrm>
            <a:off x="3551555" y="1344930"/>
            <a:ext cx="7553960" cy="3448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chemeClr val="accent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时间管理技巧</a:t>
            </a:r>
            <a:endParaRPr kumimoji="1" lang="en-US" altLang="zh-CN" sz="3200">
              <a:ln w="12700">
                <a:noFill/>
              </a:ln>
              <a:solidFill>
                <a:schemeClr val="accent1">
                  <a:alpha val="100000"/>
                </a:scheme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8" name="标题 1"/>
          <p:cNvSpPr txBox="1"/>
          <p:nvPr/>
        </p:nvSpPr>
        <p:spPr>
          <a:xfrm>
            <a:off x="40640" y="1720850"/>
            <a:ext cx="4613275" cy="762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77"/>
          <p:cNvPicPr>
            <a:picLocks noChangeAspect="1"/>
          </p:cNvPicPr>
          <p:nvPr>
            <p:ph idx="1"/>
          </p:nvPr>
        </p:nvPicPr>
        <p:blipFill>
          <a:blip r:embed="rId1">
            <a:alphaModFix amt="37000"/>
          </a:blip>
          <a:stretch>
            <a:fillRect/>
          </a:stretch>
        </p:blipFill>
        <p:spPr>
          <a:xfrm>
            <a:off x="972185" y="865505"/>
            <a:ext cx="9512300" cy="57670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135" y="19685"/>
            <a:ext cx="5269865" cy="1365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" y="5379085"/>
            <a:ext cx="5145405" cy="1253490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>
          <a:xfrm>
            <a:off x="754708" y="3606583"/>
            <a:ext cx="3239284" cy="11665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良好的人际交往能为学生提供情感支持，缓解压力，增强自信心，促         进心理健康。
例如，学生在遇到困难时，朋友的支持和鼓励能让他们更有力量面对。</a:t>
            </a:r>
            <a:endParaRPr kumimoji="1" lang="zh-CN" altLang="en-US" sz="1600"/>
          </a:p>
        </p:txBody>
      </p:sp>
      <p:sp>
        <p:nvSpPr>
          <p:cNvPr id="7" name="标题 1"/>
          <p:cNvSpPr txBox="1"/>
          <p:nvPr/>
        </p:nvSpPr>
        <p:spPr>
          <a:xfrm>
            <a:off x="754708" y="3122382"/>
            <a:ext cx="3239284" cy="4963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chemeClr val="accent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人际交往对心理健康的作用</a:t>
            </a:r>
            <a:endParaRPr kumimoji="1" lang="en-US" altLang="zh-CN" sz="2000">
              <a:ln w="12700">
                <a:noFill/>
              </a:ln>
              <a:solidFill>
                <a:schemeClr val="accent1">
                  <a:alpha val="100000"/>
                </a:scheme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1737934" y="2833761"/>
            <a:ext cx="1272832" cy="411060"/>
          </a:xfrm>
          <a:prstGeom prst="ellipse">
            <a:avLst/>
          </a:prstGeom>
          <a:noFill/>
          <a:ln w="57150" cap="sq">
            <a:solidFill>
              <a:schemeClr val="bg1">
                <a:lumMod val="95000"/>
              </a:schemeClr>
            </a:solidFill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932900" y="2279979"/>
            <a:ext cx="882902" cy="8829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973782" y="2320861"/>
            <a:ext cx="801138" cy="80113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223146" y="2575103"/>
            <a:ext cx="302408" cy="292650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1851861" y="2290355"/>
            <a:ext cx="121920" cy="12192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4"/>
            </p:custDataLst>
          </p:nvPr>
        </p:nvSpPr>
        <p:spPr>
          <a:xfrm>
            <a:off x="8185308" y="3901858"/>
            <a:ext cx="3239284" cy="11665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良好的人际交往能力有助于学生建立广泛的人脉，为未来发展创造机会。
例如，良好的人际关系能为学生提供实习、就业等方面的信息和帮助。</a:t>
            </a: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5"/>
            </p:custDataLst>
          </p:nvPr>
        </p:nvSpPr>
        <p:spPr>
          <a:xfrm>
            <a:off x="8185308" y="3317962"/>
            <a:ext cx="3239284" cy="4963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chemeClr val="accent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人际交往对个人发展的意义</a:t>
            </a:r>
            <a:endParaRPr kumimoji="1" lang="en-US" altLang="zh-CN" sz="2000">
              <a:ln w="12700">
                <a:noFill/>
              </a:ln>
              <a:solidFill>
                <a:schemeClr val="accent1">
                  <a:alpha val="100000"/>
                </a:scheme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标题 1"/>
          <p:cNvSpPr txBox="1"/>
          <p:nvPr>
            <p:custDataLst>
              <p:tags r:id="rId6"/>
            </p:custDataLst>
          </p:nvPr>
        </p:nvSpPr>
        <p:spPr>
          <a:xfrm>
            <a:off x="9168534" y="2833761"/>
            <a:ext cx="1272832" cy="411060"/>
          </a:xfrm>
          <a:prstGeom prst="ellipse">
            <a:avLst/>
          </a:prstGeom>
          <a:noFill/>
          <a:ln w="57150" cap="sq">
            <a:solidFill>
              <a:schemeClr val="bg1">
                <a:lumMod val="95000"/>
              </a:schemeClr>
            </a:solidFill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7"/>
            </p:custDataLst>
          </p:nvPr>
        </p:nvSpPr>
        <p:spPr>
          <a:xfrm>
            <a:off x="9363500" y="2279979"/>
            <a:ext cx="882902" cy="8829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8"/>
            </p:custDataLst>
          </p:nvPr>
        </p:nvSpPr>
        <p:spPr>
          <a:xfrm>
            <a:off x="9404382" y="2320861"/>
            <a:ext cx="801138" cy="80113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9"/>
            </p:custDataLst>
          </p:nvPr>
        </p:nvSpPr>
        <p:spPr>
          <a:xfrm>
            <a:off x="9653746" y="2581554"/>
            <a:ext cx="302408" cy="279748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0"/>
            </p:custDataLst>
          </p:nvPr>
        </p:nvSpPr>
        <p:spPr>
          <a:xfrm flipH="1">
            <a:off x="9282461" y="2290355"/>
            <a:ext cx="121920" cy="12192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1"/>
            </p:custDataLst>
          </p:nvPr>
        </p:nvSpPr>
        <p:spPr>
          <a:xfrm>
            <a:off x="4470008" y="3901858"/>
            <a:ext cx="3239284" cy="11665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通过与同学交流学习经验、互相帮助，学生能更好地掌握知识，提高学习效率。
比如，在小组学习中，成员之间的讨论能激发思维，加深对知识的理解。</a:t>
            </a: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2"/>
            </p:custDataLst>
          </p:nvPr>
        </p:nvSpPr>
        <p:spPr>
          <a:xfrm>
            <a:off x="4360153" y="3325582"/>
            <a:ext cx="3239284" cy="4963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chemeClr val="accent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人际交往对学习的帮助</a:t>
            </a:r>
            <a:endParaRPr kumimoji="1" lang="en-US" altLang="zh-CN" sz="2000">
              <a:ln w="12700">
                <a:noFill/>
              </a:ln>
              <a:solidFill>
                <a:schemeClr val="accent1">
                  <a:alpha val="100000"/>
                </a:scheme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13"/>
            </p:custDataLst>
          </p:nvPr>
        </p:nvSpPr>
        <p:spPr>
          <a:xfrm>
            <a:off x="5453234" y="2833761"/>
            <a:ext cx="1272832" cy="411060"/>
          </a:xfrm>
          <a:prstGeom prst="ellipse">
            <a:avLst/>
          </a:prstGeom>
          <a:noFill/>
          <a:ln w="57150" cap="sq">
            <a:solidFill>
              <a:schemeClr val="bg1">
                <a:lumMod val="95000"/>
              </a:schemeClr>
            </a:solidFill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14"/>
            </p:custDataLst>
          </p:nvPr>
        </p:nvSpPr>
        <p:spPr>
          <a:xfrm>
            <a:off x="5648200" y="2279979"/>
            <a:ext cx="882902" cy="8829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15"/>
            </p:custDataLst>
          </p:nvPr>
        </p:nvSpPr>
        <p:spPr>
          <a:xfrm>
            <a:off x="5689082" y="2320861"/>
            <a:ext cx="801138" cy="80113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16"/>
            </p:custDataLst>
          </p:nvPr>
        </p:nvSpPr>
        <p:spPr>
          <a:xfrm>
            <a:off x="5938446" y="2584345"/>
            <a:ext cx="302408" cy="274167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17"/>
            </p:custDataLst>
          </p:nvPr>
        </p:nvSpPr>
        <p:spPr>
          <a:xfrm flipH="1">
            <a:off x="5567161" y="2290355"/>
            <a:ext cx="121920" cy="12192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chemeClr val="accent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人际交往的重要性</a:t>
            </a:r>
            <a:endParaRPr kumimoji="1" lang="en-US" altLang="zh-CN" sz="3600">
              <a:ln w="12700">
                <a:noFill/>
              </a:ln>
              <a:solidFill>
                <a:schemeClr val="accent1">
                  <a:alpha val="100000"/>
                </a:scheme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8" name="标题 1"/>
          <p:cNvSpPr txBox="1"/>
          <p:nvPr/>
        </p:nvSpPr>
        <p:spPr>
          <a:xfrm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0"/>
            <a:ext cx="12286615" cy="6858635"/>
          </a:xfrm>
          <a:prstGeom prst="rect">
            <a:avLst/>
          </a:prstGeom>
        </p:spPr>
      </p:pic>
      <p:sp>
        <p:nvSpPr>
          <p:cNvPr id="5" name="标题 1"/>
          <p:cNvSpPr txBox="1"/>
          <p:nvPr>
            <p:custDataLst>
              <p:tags r:id="rId2"/>
            </p:custDataLst>
          </p:nvPr>
        </p:nvSpPr>
        <p:spPr>
          <a:xfrm>
            <a:off x="450215" y="3035935"/>
            <a:ext cx="1944370" cy="4768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AA8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倾听技巧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295910" y="3507740"/>
            <a:ext cx="2223770" cy="12007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倾听是人际交往的基础，认真倾听他人的观点和想法，能增进彼此的了解和信任。
在倾听时，，不打断对方，给予适当的反馈。</a:t>
            </a:r>
            <a:endParaRPr kumimoji="1" lang="zh-CN" altLang="en-US" sz="1600"/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>
            <a:off x="2636520" y="3035935"/>
            <a:ext cx="1944370" cy="4768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BC01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表达技巧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2726690" y="3442335"/>
            <a:ext cx="1946275" cy="12007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清晰、准确地表达自己的想法和感受，能让他人更好地理解自己，避免误解。
表达时要注意语气、语速和措辞，使对方容易接受。</a:t>
            </a:r>
            <a:endParaRPr kumimoji="1" lang="zh-CN" altLang="en-US" sz="1600"/>
          </a:p>
        </p:txBody>
      </p:sp>
      <p:sp>
        <p:nvSpPr>
          <p:cNvPr id="9" name="标题 1"/>
          <p:cNvSpPr txBox="1"/>
          <p:nvPr>
            <p:custDataLst>
              <p:tags r:id="rId6"/>
            </p:custDataLst>
          </p:nvPr>
        </p:nvSpPr>
        <p:spPr>
          <a:xfrm>
            <a:off x="4698365" y="3030855"/>
            <a:ext cx="1944370" cy="4768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AA8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合作技巧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7"/>
            </p:custDataLst>
          </p:nvPr>
        </p:nvSpPr>
        <p:spPr>
          <a:xfrm>
            <a:off x="4765675" y="3512820"/>
            <a:ext cx="1946275" cy="12007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在团队活动中，学会合作，发挥自己的优势，同时尊重他人的意见，共同完成任务。
合作中要明确分工，积极沟通，及时解决出现的问题。</a:t>
            </a:r>
            <a:endParaRPr kumimoji="1" lang="zh-CN" altLang="en-US" sz="1600"/>
          </a:p>
        </p:txBody>
      </p:sp>
      <p:sp>
        <p:nvSpPr>
          <p:cNvPr id="11" name="标题 1"/>
          <p:cNvSpPr txBox="1"/>
          <p:nvPr>
            <p:custDataLst>
              <p:tags r:id="rId8"/>
            </p:custDataLst>
          </p:nvPr>
        </p:nvSpPr>
        <p:spPr>
          <a:xfrm>
            <a:off x="822960" y="1691005"/>
            <a:ext cx="1441450" cy="970915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ahLst/>
            <a:cxnLst/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noFill/>
          <a:ln w="1905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9"/>
            </p:custDataLst>
          </p:nvPr>
        </p:nvSpPr>
        <p:spPr>
          <a:xfrm>
            <a:off x="822960" y="1502410"/>
            <a:ext cx="1441450" cy="970915"/>
          </a:xfrm>
          <a:custGeom>
            <a:avLst/>
            <a:gdLst>
              <a:gd name="connsiteX0" fmla="*/ 2131289 w 2134919"/>
              <a:gd name="connsiteY0" fmla="*/ 669755 h 1319994"/>
              <a:gd name="connsiteX1" fmla="*/ 2131289 w 2134919"/>
              <a:gd name="connsiteY1" fmla="*/ 655317 h 1319994"/>
              <a:gd name="connsiteX2" fmla="*/ 2131289 w 2134919"/>
              <a:gd name="connsiteY2" fmla="*/ 525904 h 1319994"/>
              <a:gd name="connsiteX3" fmla="*/ 1973520 w 2134919"/>
              <a:gd name="connsiteY3" fmla="*/ 525904 h 1319994"/>
              <a:gd name="connsiteX4" fmla="*/ 1103085 w 2134919"/>
              <a:gd name="connsiteY4" fmla="*/ 17308 h 1319994"/>
              <a:gd name="connsiteX5" fmla="*/ 1025305 w 2134919"/>
              <a:gd name="connsiteY5" fmla="*/ 17308 h 1319994"/>
              <a:gd name="connsiteX6" fmla="*/ 154869 w 2134919"/>
              <a:gd name="connsiteY6" fmla="*/ 525904 h 1319994"/>
              <a:gd name="connsiteX7" fmla="*/ -1772 w 2134919"/>
              <a:gd name="connsiteY7" fmla="*/ 525904 h 1319994"/>
              <a:gd name="connsiteX8" fmla="*/ -1772 w 2134919"/>
              <a:gd name="connsiteY8" fmla="*/ 647298 h 1319994"/>
              <a:gd name="connsiteX9" fmla="*/ 34515 w 2134919"/>
              <a:gd name="connsiteY9" fmla="*/ 728718 h 1319994"/>
              <a:gd name="connsiteX10" fmla="*/ 1024872 w 2134919"/>
              <a:gd name="connsiteY10" fmla="*/ 1316003 h 1319994"/>
              <a:gd name="connsiteX11" fmla="*/ 1103517 w 2134919"/>
              <a:gd name="connsiteY11" fmla="*/ 1316003 h 1319994"/>
              <a:gd name="connsiteX12" fmla="*/ 2093873 w 2134919"/>
              <a:gd name="connsiteY12" fmla="*/ 728718 h 1319994"/>
              <a:gd name="connsiteX13" fmla="*/ 2130552 w 2134919"/>
              <a:gd name="connsiteY13" fmla="*/ 675174 h 1319994"/>
              <a:gd name="connsiteX14" fmla="*/ 2131289 w 2134919"/>
              <a:gd name="connsiteY14" fmla="*/ 675174 h 1319994"/>
            </a:gdLst>
            <a:ahLst/>
            <a:cxnLst/>
            <a:rect l="l" t="t" r="r" b="b"/>
            <a:pathLst>
              <a:path w="2134919" h="1319994">
                <a:moveTo>
                  <a:pt x="2131289" y="669755"/>
                </a:moveTo>
                <a:cubicBezTo>
                  <a:pt x="2131722" y="664943"/>
                  <a:pt x="2131722" y="660131"/>
                  <a:pt x="2131289" y="655317"/>
                </a:cubicBezTo>
                <a:lnTo>
                  <a:pt x="2131289" y="525904"/>
                </a:lnTo>
                <a:lnTo>
                  <a:pt x="1973520" y="525904"/>
                </a:lnTo>
                <a:lnTo>
                  <a:pt x="1103085" y="17308"/>
                </a:lnTo>
                <a:cubicBezTo>
                  <a:pt x="1079066" y="3260"/>
                  <a:pt x="1049324" y="3260"/>
                  <a:pt x="1025305" y="17308"/>
                </a:cubicBezTo>
                <a:lnTo>
                  <a:pt x="154869" y="525904"/>
                </a:lnTo>
                <a:lnTo>
                  <a:pt x="-1772" y="525904"/>
                </a:lnTo>
                <a:lnTo>
                  <a:pt x="-1772" y="647298"/>
                </a:lnTo>
                <a:cubicBezTo>
                  <a:pt x="-8275" y="679380"/>
                  <a:pt x="6291" y="712113"/>
                  <a:pt x="34515" y="728718"/>
                </a:cubicBezTo>
                <a:lnTo>
                  <a:pt x="1024872" y="1316003"/>
                </a:lnTo>
                <a:cubicBezTo>
                  <a:pt x="1049107" y="1330354"/>
                  <a:pt x="1079282" y="1330354"/>
                  <a:pt x="1103517" y="1316003"/>
                </a:cubicBezTo>
                <a:lnTo>
                  <a:pt x="2093873" y="728718"/>
                </a:lnTo>
                <a:cubicBezTo>
                  <a:pt x="2113470" y="717229"/>
                  <a:pt x="2126910" y="697588"/>
                  <a:pt x="2130552" y="675174"/>
                </a:cubicBezTo>
                <a:lnTo>
                  <a:pt x="2131289" y="675174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0"/>
            </p:custDataLst>
          </p:nvPr>
        </p:nvSpPr>
        <p:spPr>
          <a:xfrm>
            <a:off x="822960" y="1369060"/>
            <a:ext cx="1441450" cy="970915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ahLst/>
            <a:cxnLst/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45720" tIns="22860" rIns="45720" bIns="2286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1"/>
            </p:custDataLst>
          </p:nvPr>
        </p:nvSpPr>
        <p:spPr>
          <a:xfrm>
            <a:off x="1602740" y="1533525"/>
            <a:ext cx="387985" cy="3714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2"/>
            </p:custDataLst>
          </p:nvPr>
        </p:nvSpPr>
        <p:spPr>
          <a:xfrm>
            <a:off x="3009265" y="1691005"/>
            <a:ext cx="1441450" cy="970915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ahLst/>
            <a:cxnLst/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noFill/>
          <a:ln w="19050" cap="sq">
            <a:solidFill>
              <a:schemeClr val="accent2"/>
            </a:solidFill>
            <a:miter/>
          </a:ln>
          <a:effectLst/>
        </p:spPr>
        <p:txBody>
          <a:bodyPr vert="horz" wrap="square" lIns="91440" tIns="45720" rIns="91440" bIns="45720" rtlCol="0" anchor="ctr"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3"/>
            </p:custDataLst>
          </p:nvPr>
        </p:nvSpPr>
        <p:spPr>
          <a:xfrm>
            <a:off x="3009265" y="1502410"/>
            <a:ext cx="1441450" cy="970915"/>
          </a:xfrm>
          <a:custGeom>
            <a:avLst/>
            <a:gdLst>
              <a:gd name="connsiteX0" fmla="*/ 2131289 w 2134919"/>
              <a:gd name="connsiteY0" fmla="*/ 669755 h 1319994"/>
              <a:gd name="connsiteX1" fmla="*/ 2131289 w 2134919"/>
              <a:gd name="connsiteY1" fmla="*/ 655317 h 1319994"/>
              <a:gd name="connsiteX2" fmla="*/ 2131289 w 2134919"/>
              <a:gd name="connsiteY2" fmla="*/ 525904 h 1319994"/>
              <a:gd name="connsiteX3" fmla="*/ 1973520 w 2134919"/>
              <a:gd name="connsiteY3" fmla="*/ 525904 h 1319994"/>
              <a:gd name="connsiteX4" fmla="*/ 1103085 w 2134919"/>
              <a:gd name="connsiteY4" fmla="*/ 17308 h 1319994"/>
              <a:gd name="connsiteX5" fmla="*/ 1025305 w 2134919"/>
              <a:gd name="connsiteY5" fmla="*/ 17308 h 1319994"/>
              <a:gd name="connsiteX6" fmla="*/ 154869 w 2134919"/>
              <a:gd name="connsiteY6" fmla="*/ 525904 h 1319994"/>
              <a:gd name="connsiteX7" fmla="*/ -1772 w 2134919"/>
              <a:gd name="connsiteY7" fmla="*/ 525904 h 1319994"/>
              <a:gd name="connsiteX8" fmla="*/ -1772 w 2134919"/>
              <a:gd name="connsiteY8" fmla="*/ 647298 h 1319994"/>
              <a:gd name="connsiteX9" fmla="*/ 34515 w 2134919"/>
              <a:gd name="connsiteY9" fmla="*/ 728718 h 1319994"/>
              <a:gd name="connsiteX10" fmla="*/ 1024872 w 2134919"/>
              <a:gd name="connsiteY10" fmla="*/ 1316003 h 1319994"/>
              <a:gd name="connsiteX11" fmla="*/ 1103517 w 2134919"/>
              <a:gd name="connsiteY11" fmla="*/ 1316003 h 1319994"/>
              <a:gd name="connsiteX12" fmla="*/ 2093873 w 2134919"/>
              <a:gd name="connsiteY12" fmla="*/ 728718 h 1319994"/>
              <a:gd name="connsiteX13" fmla="*/ 2130552 w 2134919"/>
              <a:gd name="connsiteY13" fmla="*/ 675174 h 1319994"/>
              <a:gd name="connsiteX14" fmla="*/ 2131289 w 2134919"/>
              <a:gd name="connsiteY14" fmla="*/ 675174 h 1319994"/>
            </a:gdLst>
            <a:ahLst/>
            <a:cxnLst/>
            <a:rect l="l" t="t" r="r" b="b"/>
            <a:pathLst>
              <a:path w="2134919" h="1319994">
                <a:moveTo>
                  <a:pt x="2131289" y="669755"/>
                </a:moveTo>
                <a:cubicBezTo>
                  <a:pt x="2131722" y="664943"/>
                  <a:pt x="2131722" y="660131"/>
                  <a:pt x="2131289" y="655317"/>
                </a:cubicBezTo>
                <a:lnTo>
                  <a:pt x="2131289" y="525904"/>
                </a:lnTo>
                <a:lnTo>
                  <a:pt x="1973520" y="525904"/>
                </a:lnTo>
                <a:lnTo>
                  <a:pt x="1103085" y="17308"/>
                </a:lnTo>
                <a:cubicBezTo>
                  <a:pt x="1079066" y="3260"/>
                  <a:pt x="1049324" y="3260"/>
                  <a:pt x="1025305" y="17308"/>
                </a:cubicBezTo>
                <a:lnTo>
                  <a:pt x="154869" y="525904"/>
                </a:lnTo>
                <a:lnTo>
                  <a:pt x="-1772" y="525904"/>
                </a:lnTo>
                <a:lnTo>
                  <a:pt x="-1772" y="647298"/>
                </a:lnTo>
                <a:cubicBezTo>
                  <a:pt x="-8275" y="679380"/>
                  <a:pt x="6291" y="712113"/>
                  <a:pt x="34515" y="728718"/>
                </a:cubicBezTo>
                <a:lnTo>
                  <a:pt x="1024872" y="1316003"/>
                </a:lnTo>
                <a:cubicBezTo>
                  <a:pt x="1049107" y="1330354"/>
                  <a:pt x="1079282" y="1330354"/>
                  <a:pt x="1103517" y="1316003"/>
                </a:cubicBezTo>
                <a:lnTo>
                  <a:pt x="2093873" y="728718"/>
                </a:lnTo>
                <a:cubicBezTo>
                  <a:pt x="2113470" y="717229"/>
                  <a:pt x="2126910" y="697588"/>
                  <a:pt x="2130552" y="675174"/>
                </a:cubicBezTo>
                <a:lnTo>
                  <a:pt x="2131289" y="675174"/>
                </a:lnTo>
                <a:close/>
              </a:path>
            </a:pathLst>
          </a:custGeom>
          <a:solidFill>
            <a:schemeClr val="accent2"/>
          </a:solidFill>
          <a:ln w="4317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4"/>
            </p:custDataLst>
          </p:nvPr>
        </p:nvSpPr>
        <p:spPr>
          <a:xfrm>
            <a:off x="3009265" y="1369060"/>
            <a:ext cx="1441450" cy="970915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ahLst/>
            <a:cxnLst/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 cap="sq">
            <a:noFill/>
            <a:prstDash val="solid"/>
            <a:miter/>
          </a:ln>
          <a:effectLst>
            <a:outerShdw blurRad="330200" dist="381000" dir="5400000" sx="90000" sy="90000" algn="t" rotWithShape="0">
              <a:schemeClr val="accent2">
                <a:lumMod val="75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5"/>
            </p:custDataLst>
          </p:nvPr>
        </p:nvSpPr>
        <p:spPr>
          <a:xfrm>
            <a:off x="3789045" y="1533525"/>
            <a:ext cx="387985" cy="3714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6"/>
            </p:custDataLst>
          </p:nvPr>
        </p:nvSpPr>
        <p:spPr>
          <a:xfrm>
            <a:off x="5071110" y="1685925"/>
            <a:ext cx="1441450" cy="970915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ahLst/>
            <a:cxnLst/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noFill/>
          <a:ln w="1905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7"/>
            </p:custDataLst>
          </p:nvPr>
        </p:nvSpPr>
        <p:spPr>
          <a:xfrm>
            <a:off x="5071110" y="1497330"/>
            <a:ext cx="1441450" cy="970915"/>
          </a:xfrm>
          <a:custGeom>
            <a:avLst/>
            <a:gdLst>
              <a:gd name="connsiteX0" fmla="*/ 2131289 w 2134919"/>
              <a:gd name="connsiteY0" fmla="*/ 669755 h 1319994"/>
              <a:gd name="connsiteX1" fmla="*/ 2131289 w 2134919"/>
              <a:gd name="connsiteY1" fmla="*/ 655317 h 1319994"/>
              <a:gd name="connsiteX2" fmla="*/ 2131289 w 2134919"/>
              <a:gd name="connsiteY2" fmla="*/ 525904 h 1319994"/>
              <a:gd name="connsiteX3" fmla="*/ 1973520 w 2134919"/>
              <a:gd name="connsiteY3" fmla="*/ 525904 h 1319994"/>
              <a:gd name="connsiteX4" fmla="*/ 1103085 w 2134919"/>
              <a:gd name="connsiteY4" fmla="*/ 17308 h 1319994"/>
              <a:gd name="connsiteX5" fmla="*/ 1025305 w 2134919"/>
              <a:gd name="connsiteY5" fmla="*/ 17308 h 1319994"/>
              <a:gd name="connsiteX6" fmla="*/ 154869 w 2134919"/>
              <a:gd name="connsiteY6" fmla="*/ 525904 h 1319994"/>
              <a:gd name="connsiteX7" fmla="*/ -1772 w 2134919"/>
              <a:gd name="connsiteY7" fmla="*/ 525904 h 1319994"/>
              <a:gd name="connsiteX8" fmla="*/ -1772 w 2134919"/>
              <a:gd name="connsiteY8" fmla="*/ 647298 h 1319994"/>
              <a:gd name="connsiteX9" fmla="*/ 34515 w 2134919"/>
              <a:gd name="connsiteY9" fmla="*/ 728718 h 1319994"/>
              <a:gd name="connsiteX10" fmla="*/ 1024872 w 2134919"/>
              <a:gd name="connsiteY10" fmla="*/ 1316003 h 1319994"/>
              <a:gd name="connsiteX11" fmla="*/ 1103517 w 2134919"/>
              <a:gd name="connsiteY11" fmla="*/ 1316003 h 1319994"/>
              <a:gd name="connsiteX12" fmla="*/ 2093873 w 2134919"/>
              <a:gd name="connsiteY12" fmla="*/ 728718 h 1319994"/>
              <a:gd name="connsiteX13" fmla="*/ 2130552 w 2134919"/>
              <a:gd name="connsiteY13" fmla="*/ 675174 h 1319994"/>
              <a:gd name="connsiteX14" fmla="*/ 2131289 w 2134919"/>
              <a:gd name="connsiteY14" fmla="*/ 675174 h 1319994"/>
            </a:gdLst>
            <a:ahLst/>
            <a:cxnLst/>
            <a:rect l="l" t="t" r="r" b="b"/>
            <a:pathLst>
              <a:path w="2134919" h="1319994">
                <a:moveTo>
                  <a:pt x="2131289" y="669755"/>
                </a:moveTo>
                <a:cubicBezTo>
                  <a:pt x="2131722" y="664943"/>
                  <a:pt x="2131722" y="660131"/>
                  <a:pt x="2131289" y="655317"/>
                </a:cubicBezTo>
                <a:lnTo>
                  <a:pt x="2131289" y="525904"/>
                </a:lnTo>
                <a:lnTo>
                  <a:pt x="1973520" y="525904"/>
                </a:lnTo>
                <a:lnTo>
                  <a:pt x="1103085" y="17308"/>
                </a:lnTo>
                <a:cubicBezTo>
                  <a:pt x="1079066" y="3260"/>
                  <a:pt x="1049324" y="3260"/>
                  <a:pt x="1025305" y="17308"/>
                </a:cubicBezTo>
                <a:lnTo>
                  <a:pt x="154869" y="525904"/>
                </a:lnTo>
                <a:lnTo>
                  <a:pt x="-1772" y="525904"/>
                </a:lnTo>
                <a:lnTo>
                  <a:pt x="-1772" y="647298"/>
                </a:lnTo>
                <a:cubicBezTo>
                  <a:pt x="-8275" y="679380"/>
                  <a:pt x="6291" y="712113"/>
                  <a:pt x="34515" y="728718"/>
                </a:cubicBezTo>
                <a:lnTo>
                  <a:pt x="1024872" y="1316003"/>
                </a:lnTo>
                <a:cubicBezTo>
                  <a:pt x="1049107" y="1330354"/>
                  <a:pt x="1079282" y="1330354"/>
                  <a:pt x="1103517" y="1316003"/>
                </a:cubicBezTo>
                <a:lnTo>
                  <a:pt x="2093873" y="728718"/>
                </a:lnTo>
                <a:cubicBezTo>
                  <a:pt x="2113470" y="717229"/>
                  <a:pt x="2126910" y="697588"/>
                  <a:pt x="2130552" y="675174"/>
                </a:cubicBezTo>
                <a:lnTo>
                  <a:pt x="2131289" y="675174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8"/>
            </p:custDataLst>
          </p:nvPr>
        </p:nvSpPr>
        <p:spPr>
          <a:xfrm>
            <a:off x="5071110" y="1363980"/>
            <a:ext cx="1441450" cy="970915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ahLst/>
            <a:cxnLst/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45720" tIns="22860" rIns="45720" bIns="2286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19"/>
            </p:custDataLst>
          </p:nvPr>
        </p:nvSpPr>
        <p:spPr>
          <a:xfrm>
            <a:off x="5850890" y="1528445"/>
            <a:ext cx="387985" cy="3714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60400" y="608330"/>
            <a:ext cx="7331075" cy="3448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有效的人际交往技巧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60400" y="1054100"/>
            <a:ext cx="4476750" cy="762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alphaModFix amt="80000"/>
          </a:blip>
          <a:stretch>
            <a:fillRect/>
          </a:stretch>
        </p:blipFill>
        <p:spPr>
          <a:xfrm>
            <a:off x="7002780" y="0"/>
            <a:ext cx="2846705" cy="390144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86010" y="142240"/>
            <a:ext cx="2205990" cy="275463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73345" y="4445"/>
            <a:ext cx="1829435" cy="136461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250805" y="3035935"/>
            <a:ext cx="1928495" cy="15246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02780" y="4113530"/>
            <a:ext cx="3561080" cy="2765425"/>
          </a:xfrm>
          <a:prstGeom prst="rect">
            <a:avLst/>
          </a:prstGeom>
        </p:spPr>
      </p:pic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5810" cy="6858000"/>
          </a:xfrm>
          <a:prstGeom prst="rect">
            <a:avLst/>
          </a:prstGeom>
        </p:spPr>
      </p:pic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746576" y="2594880"/>
            <a:ext cx="3363686" cy="3929743"/>
          </a:xfrm>
          <a:prstGeom prst="rect">
            <a:avLst/>
          </a:prstGeom>
          <a:solidFill>
            <a:schemeClr val="bg1"/>
          </a:solidFill>
          <a:ln w="25400" cap="sq">
            <a:solidFill>
              <a:schemeClr val="bg1">
                <a:lumMod val="95000"/>
              </a:schemeClr>
            </a:solidFill>
            <a:miter/>
          </a:ln>
          <a:effectLst>
            <a:outerShdw blurRad="127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3"/>
            </p:custDataLst>
          </p:nvPr>
        </p:nvSpPr>
        <p:spPr>
          <a:xfrm>
            <a:off x="1943100" y="2891001"/>
            <a:ext cx="1977346" cy="68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AA8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倾听技巧的案例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 rot="16200000">
            <a:off x="764257" y="2772155"/>
            <a:ext cx="1172998" cy="801190"/>
          </a:xfrm>
          <a:custGeom>
            <a:avLst/>
            <a:gdLst>
              <a:gd name="connsiteX0" fmla="*/ 1172998 w 1172998"/>
              <a:gd name="connsiteY0" fmla="*/ 0 h 801190"/>
              <a:gd name="connsiteX1" fmla="*/ 1172998 w 1172998"/>
              <a:gd name="connsiteY1" fmla="*/ 801190 h 801190"/>
              <a:gd name="connsiteX2" fmla="*/ 400595 w 1172998"/>
              <a:gd name="connsiteY2" fmla="*/ 801190 h 801190"/>
              <a:gd name="connsiteX3" fmla="*/ 0 w 1172998"/>
              <a:gd name="connsiteY3" fmla="*/ 400595 h 801190"/>
              <a:gd name="connsiteX4" fmla="*/ 400595 w 1172998"/>
              <a:gd name="connsiteY4" fmla="*/ 0 h 801190"/>
            </a:gdLst>
            <a:ahLst/>
            <a:cxnLst/>
            <a:rect l="l" t="t" r="r" b="b"/>
            <a:pathLst>
              <a:path w="1172998" h="801190">
                <a:moveTo>
                  <a:pt x="1172998" y="0"/>
                </a:moveTo>
                <a:lnTo>
                  <a:pt x="1172998" y="801190"/>
                </a:lnTo>
                <a:lnTo>
                  <a:pt x="400595" y="801190"/>
                </a:lnTo>
                <a:cubicBezTo>
                  <a:pt x="179352" y="801190"/>
                  <a:pt x="0" y="621838"/>
                  <a:pt x="0" y="400595"/>
                </a:cubicBezTo>
                <a:cubicBezTo>
                  <a:pt x="0" y="179352"/>
                  <a:pt x="179352" y="0"/>
                  <a:pt x="400595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5"/>
            </p:custDataLst>
          </p:nvPr>
        </p:nvSpPr>
        <p:spPr>
          <a:xfrm>
            <a:off x="952630" y="2414914"/>
            <a:ext cx="984613" cy="18403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6"/>
            </p:custDataLst>
          </p:nvPr>
        </p:nvSpPr>
        <p:spPr>
          <a:xfrm>
            <a:off x="1753821" y="2414914"/>
            <a:ext cx="222949" cy="184034"/>
          </a:xfrm>
          <a:custGeom>
            <a:avLst/>
            <a:gdLst>
              <a:gd name="connsiteX0" fmla="*/ 344091 w 688182"/>
              <a:gd name="connsiteY0" fmla="*/ 0 h 360510"/>
              <a:gd name="connsiteX1" fmla="*/ 688182 w 688182"/>
              <a:gd name="connsiteY1" fmla="*/ 344091 h 360510"/>
              <a:gd name="connsiteX2" fmla="*/ 686527 w 688182"/>
              <a:gd name="connsiteY2" fmla="*/ 360510 h 360510"/>
              <a:gd name="connsiteX3" fmla="*/ 1655 w 688182"/>
              <a:gd name="connsiteY3" fmla="*/ 360510 h 360510"/>
              <a:gd name="connsiteX4" fmla="*/ 0 w 688182"/>
              <a:gd name="connsiteY4" fmla="*/ 344091 h 360510"/>
              <a:gd name="connsiteX5" fmla="*/ 344091 w 688182"/>
              <a:gd name="connsiteY5" fmla="*/ 0 h 360510"/>
            </a:gdLst>
            <a:ahLst/>
            <a:cxnLst/>
            <a:rect l="l" t="t" r="r" b="b"/>
            <a:pathLst>
              <a:path w="688182" h="360510">
                <a:moveTo>
                  <a:pt x="344091" y="0"/>
                </a:moveTo>
                <a:cubicBezTo>
                  <a:pt x="534127" y="0"/>
                  <a:pt x="688182" y="154055"/>
                  <a:pt x="688182" y="344091"/>
                </a:cubicBezTo>
                <a:lnTo>
                  <a:pt x="686527" y="360510"/>
                </a:lnTo>
                <a:lnTo>
                  <a:pt x="1655" y="360510"/>
                </a:lnTo>
                <a:lnTo>
                  <a:pt x="0" y="344091"/>
                </a:lnTo>
                <a:cubicBezTo>
                  <a:pt x="0" y="154055"/>
                  <a:pt x="154055" y="0"/>
                  <a:pt x="34409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7"/>
            </p:custDataLst>
          </p:nvPr>
        </p:nvSpPr>
        <p:spPr>
          <a:xfrm>
            <a:off x="946708" y="3916472"/>
            <a:ext cx="2963424" cy="23198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小红在小组讨论中学会倾听他人的意见，逐渐增强了自信，也敢于表达自己的观点。
倾听让她更好地理解他人，获得了同学们的认可。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8"/>
            </p:custDataLst>
          </p:nvPr>
        </p:nvSpPr>
        <p:spPr>
          <a:xfrm>
            <a:off x="1593098" y="6429373"/>
            <a:ext cx="1670643" cy="95250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9"/>
            </p:custDataLst>
          </p:nvPr>
        </p:nvSpPr>
        <p:spPr>
          <a:xfrm>
            <a:off x="4414157" y="2594880"/>
            <a:ext cx="3363686" cy="3929743"/>
          </a:xfrm>
          <a:prstGeom prst="rect">
            <a:avLst/>
          </a:prstGeom>
          <a:solidFill>
            <a:schemeClr val="bg1"/>
          </a:solidFill>
          <a:ln w="25400" cap="sq">
            <a:solidFill>
              <a:schemeClr val="bg1">
                <a:lumMod val="95000"/>
              </a:schemeClr>
            </a:solidFill>
            <a:miter/>
          </a:ln>
          <a:effectLst>
            <a:outerShdw blurRad="127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0"/>
            </p:custDataLst>
          </p:nvPr>
        </p:nvSpPr>
        <p:spPr>
          <a:xfrm>
            <a:off x="5638800" y="2891001"/>
            <a:ext cx="1949227" cy="68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AA8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表达技巧的案例</a:t>
            </a: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1"/>
            </p:custDataLst>
          </p:nvPr>
        </p:nvSpPr>
        <p:spPr>
          <a:xfrm rot="16200000">
            <a:off x="4431838" y="2772155"/>
            <a:ext cx="1172998" cy="801190"/>
          </a:xfrm>
          <a:custGeom>
            <a:avLst/>
            <a:gdLst>
              <a:gd name="connsiteX0" fmla="*/ 1172998 w 1172998"/>
              <a:gd name="connsiteY0" fmla="*/ 0 h 801190"/>
              <a:gd name="connsiteX1" fmla="*/ 1172998 w 1172998"/>
              <a:gd name="connsiteY1" fmla="*/ 801190 h 801190"/>
              <a:gd name="connsiteX2" fmla="*/ 400595 w 1172998"/>
              <a:gd name="connsiteY2" fmla="*/ 801190 h 801190"/>
              <a:gd name="connsiteX3" fmla="*/ 0 w 1172998"/>
              <a:gd name="connsiteY3" fmla="*/ 400595 h 801190"/>
              <a:gd name="connsiteX4" fmla="*/ 400595 w 1172998"/>
              <a:gd name="connsiteY4" fmla="*/ 0 h 801190"/>
            </a:gdLst>
            <a:ahLst/>
            <a:cxnLst/>
            <a:rect l="l" t="t" r="r" b="b"/>
            <a:pathLst>
              <a:path w="1172998" h="801190">
                <a:moveTo>
                  <a:pt x="1172998" y="0"/>
                </a:moveTo>
                <a:lnTo>
                  <a:pt x="1172998" y="801190"/>
                </a:lnTo>
                <a:lnTo>
                  <a:pt x="400595" y="801190"/>
                </a:lnTo>
                <a:cubicBezTo>
                  <a:pt x="179352" y="801190"/>
                  <a:pt x="0" y="621838"/>
                  <a:pt x="0" y="400595"/>
                </a:cubicBezTo>
                <a:cubicBezTo>
                  <a:pt x="0" y="179352"/>
                  <a:pt x="179352" y="0"/>
                  <a:pt x="400595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2"/>
            </p:custDataLst>
          </p:nvPr>
        </p:nvSpPr>
        <p:spPr>
          <a:xfrm>
            <a:off x="4620211" y="2414914"/>
            <a:ext cx="984613" cy="18403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3"/>
            </p:custDataLst>
          </p:nvPr>
        </p:nvSpPr>
        <p:spPr>
          <a:xfrm>
            <a:off x="5421402" y="2414914"/>
            <a:ext cx="222949" cy="184034"/>
          </a:xfrm>
          <a:custGeom>
            <a:avLst/>
            <a:gdLst>
              <a:gd name="connsiteX0" fmla="*/ 344091 w 688182"/>
              <a:gd name="connsiteY0" fmla="*/ 0 h 360510"/>
              <a:gd name="connsiteX1" fmla="*/ 688182 w 688182"/>
              <a:gd name="connsiteY1" fmla="*/ 344091 h 360510"/>
              <a:gd name="connsiteX2" fmla="*/ 686527 w 688182"/>
              <a:gd name="connsiteY2" fmla="*/ 360510 h 360510"/>
              <a:gd name="connsiteX3" fmla="*/ 1655 w 688182"/>
              <a:gd name="connsiteY3" fmla="*/ 360510 h 360510"/>
              <a:gd name="connsiteX4" fmla="*/ 0 w 688182"/>
              <a:gd name="connsiteY4" fmla="*/ 344091 h 360510"/>
              <a:gd name="connsiteX5" fmla="*/ 344091 w 688182"/>
              <a:gd name="connsiteY5" fmla="*/ 0 h 360510"/>
            </a:gdLst>
            <a:ahLst/>
            <a:cxnLst/>
            <a:rect l="l" t="t" r="r" b="b"/>
            <a:pathLst>
              <a:path w="688182" h="360510">
                <a:moveTo>
                  <a:pt x="344091" y="0"/>
                </a:moveTo>
                <a:cubicBezTo>
                  <a:pt x="534127" y="0"/>
                  <a:pt x="688182" y="154055"/>
                  <a:pt x="688182" y="344091"/>
                </a:cubicBezTo>
                <a:lnTo>
                  <a:pt x="686527" y="360510"/>
                </a:lnTo>
                <a:lnTo>
                  <a:pt x="1655" y="360510"/>
                </a:lnTo>
                <a:lnTo>
                  <a:pt x="0" y="344091"/>
                </a:lnTo>
                <a:cubicBezTo>
                  <a:pt x="0" y="154055"/>
                  <a:pt x="154055" y="0"/>
                  <a:pt x="34409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4"/>
            </p:custDataLst>
          </p:nvPr>
        </p:nvSpPr>
        <p:spPr>
          <a:xfrm>
            <a:off x="4614289" y="3916471"/>
            <a:ext cx="2963424" cy="23198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小刚通过学习表达技巧，在课堂上能清晰地表达自己的观点，得到了老师的表扬和同学的认可。
他的表达能力提升后，学习积极性也更高了。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5"/>
            </p:custDataLst>
          </p:nvPr>
        </p:nvSpPr>
        <p:spPr>
          <a:xfrm>
            <a:off x="5260679" y="6429373"/>
            <a:ext cx="1670643" cy="95250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6"/>
            </p:custDataLst>
          </p:nvPr>
        </p:nvSpPr>
        <p:spPr>
          <a:xfrm>
            <a:off x="8081738" y="2594880"/>
            <a:ext cx="3363686" cy="3929743"/>
          </a:xfrm>
          <a:prstGeom prst="rect">
            <a:avLst/>
          </a:prstGeom>
          <a:solidFill>
            <a:schemeClr val="bg1"/>
          </a:solidFill>
          <a:ln w="25400" cap="sq">
            <a:solidFill>
              <a:schemeClr val="bg1">
                <a:lumMod val="95000"/>
              </a:schemeClr>
            </a:solidFill>
            <a:miter/>
          </a:ln>
          <a:effectLst>
            <a:outerShdw blurRad="127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7"/>
            </p:custDataLst>
          </p:nvPr>
        </p:nvSpPr>
        <p:spPr>
          <a:xfrm>
            <a:off x="9309100" y="2891001"/>
            <a:ext cx="1946508" cy="68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AA8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合作技巧的案例</a:t>
            </a: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18"/>
            </p:custDataLst>
          </p:nvPr>
        </p:nvSpPr>
        <p:spPr>
          <a:xfrm rot="16200000">
            <a:off x="8099419" y="2772155"/>
            <a:ext cx="1172998" cy="801190"/>
          </a:xfrm>
          <a:custGeom>
            <a:avLst/>
            <a:gdLst>
              <a:gd name="connsiteX0" fmla="*/ 1172998 w 1172998"/>
              <a:gd name="connsiteY0" fmla="*/ 0 h 801190"/>
              <a:gd name="connsiteX1" fmla="*/ 1172998 w 1172998"/>
              <a:gd name="connsiteY1" fmla="*/ 801190 h 801190"/>
              <a:gd name="connsiteX2" fmla="*/ 400595 w 1172998"/>
              <a:gd name="connsiteY2" fmla="*/ 801190 h 801190"/>
              <a:gd name="connsiteX3" fmla="*/ 0 w 1172998"/>
              <a:gd name="connsiteY3" fmla="*/ 400595 h 801190"/>
              <a:gd name="connsiteX4" fmla="*/ 400595 w 1172998"/>
              <a:gd name="connsiteY4" fmla="*/ 0 h 801190"/>
            </a:gdLst>
            <a:ahLst/>
            <a:cxnLst/>
            <a:rect l="l" t="t" r="r" b="b"/>
            <a:pathLst>
              <a:path w="1172998" h="801190">
                <a:moveTo>
                  <a:pt x="1172998" y="0"/>
                </a:moveTo>
                <a:lnTo>
                  <a:pt x="1172998" y="801190"/>
                </a:lnTo>
                <a:lnTo>
                  <a:pt x="400595" y="801190"/>
                </a:lnTo>
                <a:cubicBezTo>
                  <a:pt x="179352" y="801190"/>
                  <a:pt x="0" y="621838"/>
                  <a:pt x="0" y="400595"/>
                </a:cubicBezTo>
                <a:cubicBezTo>
                  <a:pt x="0" y="179352"/>
                  <a:pt x="179352" y="0"/>
                  <a:pt x="400595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19"/>
            </p:custDataLst>
          </p:nvPr>
        </p:nvSpPr>
        <p:spPr>
          <a:xfrm>
            <a:off x="8287792" y="2414914"/>
            <a:ext cx="984613" cy="18403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20"/>
            </p:custDataLst>
          </p:nvPr>
        </p:nvSpPr>
        <p:spPr>
          <a:xfrm>
            <a:off x="9088983" y="2414914"/>
            <a:ext cx="222949" cy="184034"/>
          </a:xfrm>
          <a:custGeom>
            <a:avLst/>
            <a:gdLst>
              <a:gd name="connsiteX0" fmla="*/ 344091 w 688182"/>
              <a:gd name="connsiteY0" fmla="*/ 0 h 360510"/>
              <a:gd name="connsiteX1" fmla="*/ 688182 w 688182"/>
              <a:gd name="connsiteY1" fmla="*/ 344091 h 360510"/>
              <a:gd name="connsiteX2" fmla="*/ 686527 w 688182"/>
              <a:gd name="connsiteY2" fmla="*/ 360510 h 360510"/>
              <a:gd name="connsiteX3" fmla="*/ 1655 w 688182"/>
              <a:gd name="connsiteY3" fmla="*/ 360510 h 360510"/>
              <a:gd name="connsiteX4" fmla="*/ 0 w 688182"/>
              <a:gd name="connsiteY4" fmla="*/ 344091 h 360510"/>
              <a:gd name="connsiteX5" fmla="*/ 344091 w 688182"/>
              <a:gd name="connsiteY5" fmla="*/ 0 h 360510"/>
            </a:gdLst>
            <a:ahLst/>
            <a:cxnLst/>
            <a:rect l="l" t="t" r="r" b="b"/>
            <a:pathLst>
              <a:path w="688182" h="360510">
                <a:moveTo>
                  <a:pt x="344091" y="0"/>
                </a:moveTo>
                <a:cubicBezTo>
                  <a:pt x="534127" y="0"/>
                  <a:pt x="688182" y="154055"/>
                  <a:pt x="688182" y="344091"/>
                </a:cubicBezTo>
                <a:lnTo>
                  <a:pt x="686527" y="360510"/>
                </a:lnTo>
                <a:lnTo>
                  <a:pt x="1655" y="360510"/>
                </a:lnTo>
                <a:lnTo>
                  <a:pt x="0" y="344091"/>
                </a:lnTo>
                <a:cubicBezTo>
                  <a:pt x="0" y="154055"/>
                  <a:pt x="154055" y="0"/>
                  <a:pt x="34409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21"/>
            </p:custDataLst>
          </p:nvPr>
        </p:nvSpPr>
        <p:spPr>
          <a:xfrm>
            <a:off x="8281870" y="3916472"/>
            <a:ext cx="2963424" cy="23198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小组成员在活动中运用合作技巧，明确分工，互相支持，成功完成了任务，增强了团队凝聚力。
合作让他们学会了如何与他人协作，提高了人际交往能力。</a:t>
            </a: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22"/>
            </p:custDataLst>
          </p:nvPr>
        </p:nvSpPr>
        <p:spPr>
          <a:xfrm>
            <a:off x="8928260" y="6429373"/>
            <a:ext cx="1670643" cy="95250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23"/>
            </p:custDataLst>
          </p:nvPr>
        </p:nvSpPr>
        <p:spPr>
          <a:xfrm>
            <a:off x="990600" y="2713201"/>
            <a:ext cx="758146" cy="68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24"/>
            </p:custDataLst>
          </p:nvPr>
        </p:nvSpPr>
        <p:spPr>
          <a:xfrm>
            <a:off x="4635500" y="2713201"/>
            <a:ext cx="758146" cy="68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9" name="标题 1"/>
          <p:cNvSpPr txBox="1"/>
          <p:nvPr>
            <p:custDataLst>
              <p:tags r:id="rId25"/>
            </p:custDataLst>
          </p:nvPr>
        </p:nvSpPr>
        <p:spPr>
          <a:xfrm>
            <a:off x="8331200" y="2713201"/>
            <a:ext cx="758146" cy="68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人际交往技巧的案例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alphaModFix amt="80000"/>
          </a:blip>
          <a:stretch>
            <a:fillRect/>
          </a:stretch>
        </p:blipFill>
        <p:spPr>
          <a:xfrm>
            <a:off x="6929755" y="285750"/>
            <a:ext cx="4551680" cy="275018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8">
            <a:alphaModFix amt="60000"/>
          </a:blip>
          <a:stretch>
            <a:fillRect/>
          </a:stretch>
        </p:blipFill>
        <p:spPr>
          <a:xfrm>
            <a:off x="746760" y="1214120"/>
            <a:ext cx="1704975" cy="1086485"/>
          </a:xfrm>
          <a:prstGeom prst="rect">
            <a:avLst/>
          </a:prstGeom>
        </p:spPr>
      </p:pic>
    </p:spTree>
    <p:custDataLst>
      <p:tags r:id="rId2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994910" y="1490345"/>
            <a:ext cx="2195195" cy="4759325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81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5025" y="186055"/>
            <a:ext cx="3003550" cy="6511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925" y="186055"/>
            <a:ext cx="3003550" cy="65119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47520" y="186055"/>
            <a:ext cx="403415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🌷：</a:t>
            </a:r>
            <a:endParaRPr lang="en-US" altLang="zh-CN" sz="3600"/>
          </a:p>
          <a:p>
            <a:r>
              <a:rPr lang="zh-CN" altLang="en-US" sz="3600">
                <a:solidFill>
                  <a:srgbClr val="FF0000"/>
                </a:solidFill>
              </a:rPr>
              <a:t>你在意什么</a:t>
            </a:r>
            <a:r>
              <a:rPr lang="en-US" altLang="zh-CN" sz="3600">
                <a:solidFill>
                  <a:srgbClr val="FF0000"/>
                </a:solidFill>
              </a:rPr>
              <a:t> </a:t>
            </a:r>
            <a:r>
              <a:rPr lang="zh-CN" altLang="en-US" sz="3600">
                <a:solidFill>
                  <a:srgbClr val="FF0000"/>
                </a:solidFill>
              </a:rPr>
              <a:t>什么就会折磨你</a:t>
            </a:r>
            <a:r>
              <a:rPr lang="en-US" altLang="zh-CN" sz="3600">
                <a:solidFill>
                  <a:srgbClr val="FF0000"/>
                </a:solidFill>
              </a:rPr>
              <a:t> </a:t>
            </a:r>
            <a:endParaRPr lang="en-US" altLang="zh-CN" sz="3600">
              <a:solidFill>
                <a:srgbClr val="FF0000"/>
              </a:solidFill>
            </a:endParaRPr>
          </a:p>
          <a:p>
            <a:r>
              <a:rPr lang="zh-CN" altLang="en-US" sz="3600">
                <a:solidFill>
                  <a:srgbClr val="FF0000"/>
                </a:solidFill>
              </a:rPr>
              <a:t>你计较什么</a:t>
            </a:r>
            <a:r>
              <a:rPr lang="en-US" altLang="zh-CN" sz="3600">
                <a:solidFill>
                  <a:srgbClr val="FF0000"/>
                </a:solidFill>
              </a:rPr>
              <a:t> </a:t>
            </a:r>
            <a:r>
              <a:rPr lang="zh-CN" altLang="en-US" sz="3600">
                <a:solidFill>
                  <a:srgbClr val="FF0000"/>
                </a:solidFill>
              </a:rPr>
              <a:t>什么就会困扰你</a:t>
            </a:r>
            <a:endParaRPr lang="zh-CN" altLang="en-US" sz="3600">
              <a:solidFill>
                <a:srgbClr val="FF0000"/>
              </a:solidFill>
            </a:endParaRPr>
          </a:p>
          <a:p>
            <a:r>
              <a:rPr lang="zh-CN" altLang="en-US" sz="3600">
                <a:solidFill>
                  <a:schemeClr val="accent1"/>
                </a:solidFill>
              </a:rPr>
              <a:t>如果无法共鸣那就独行</a:t>
            </a:r>
            <a:endParaRPr lang="zh-CN" altLang="en-US" sz="3600">
              <a:solidFill>
                <a:schemeClr val="accent1"/>
              </a:solidFill>
            </a:endParaRPr>
          </a:p>
          <a:p>
            <a:r>
              <a:rPr lang="zh-CN" altLang="en-US" sz="3600">
                <a:solidFill>
                  <a:schemeClr val="accent1"/>
                </a:solidFill>
              </a:rPr>
              <a:t>来是偶然</a:t>
            </a:r>
            <a:r>
              <a:rPr lang="en-US" altLang="zh-CN" sz="3600">
                <a:solidFill>
                  <a:schemeClr val="accent1"/>
                </a:solidFill>
              </a:rPr>
              <a:t> </a:t>
            </a:r>
            <a:r>
              <a:rPr lang="zh-CN" altLang="en-US" sz="3600">
                <a:solidFill>
                  <a:schemeClr val="accent1"/>
                </a:solidFill>
              </a:rPr>
              <a:t>去是必然</a:t>
            </a:r>
            <a:r>
              <a:rPr lang="en-US" altLang="zh-CN" sz="3600">
                <a:solidFill>
                  <a:schemeClr val="accent1"/>
                </a:solidFill>
              </a:rPr>
              <a:t> </a:t>
            </a:r>
            <a:r>
              <a:rPr lang="zh-CN" altLang="en-US" sz="3600">
                <a:solidFill>
                  <a:schemeClr val="accent1"/>
                </a:solidFill>
              </a:rPr>
              <a:t>尽其当然</a:t>
            </a:r>
            <a:r>
              <a:rPr lang="en-US" altLang="zh-CN" sz="3600">
                <a:solidFill>
                  <a:schemeClr val="accent1"/>
                </a:solidFill>
              </a:rPr>
              <a:t> </a:t>
            </a:r>
            <a:r>
              <a:rPr lang="zh-CN" altLang="en-US" sz="3600">
                <a:solidFill>
                  <a:schemeClr val="accent1"/>
                </a:solidFill>
              </a:rPr>
              <a:t>顺其自然。</a:t>
            </a:r>
            <a:endParaRPr lang="zh-CN" altLang="en-US" sz="3600">
              <a:solidFill>
                <a:schemeClr val="accent1"/>
              </a:solidFill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4335" y="643255"/>
            <a:ext cx="10946130" cy="705485"/>
          </a:xfrm>
        </p:spPr>
        <p:txBody>
          <a:bodyPr>
            <a:noAutofit/>
          </a:bodyPr>
          <a:p>
            <a:r>
              <a:rPr lang="zh-CN" altLang="en-US" sz="4000">
                <a:solidFill>
                  <a:schemeClr val="accent1"/>
                </a:solidFill>
              </a:rPr>
              <a:t>对于精神焦虑</a:t>
            </a:r>
            <a:br>
              <a:rPr lang="zh-CN" altLang="en-US" sz="4000">
                <a:solidFill>
                  <a:schemeClr val="accent1"/>
                </a:solidFill>
              </a:rPr>
            </a:br>
            <a:r>
              <a:rPr lang="zh-CN" altLang="en-US" sz="4000">
                <a:solidFill>
                  <a:schemeClr val="accent1"/>
                </a:solidFill>
              </a:rPr>
              <a:t>以及内耗怎么办</a:t>
            </a:r>
            <a:endParaRPr lang="zh-CN" altLang="en-US" sz="4000">
              <a:solidFill>
                <a:schemeClr val="accent1"/>
              </a:solidFill>
            </a:endParaRPr>
          </a:p>
        </p:txBody>
      </p:sp>
      <p:sp>
        <p:nvSpPr>
          <p:cNvPr id="3" name="标题 1"/>
          <p:cNvSpPr txBox="1"/>
          <p:nvPr/>
        </p:nvSpPr>
        <p:spPr>
          <a:xfrm>
            <a:off x="495817" y="2143834"/>
            <a:ext cx="10144996" cy="413091"/>
          </a:xfrm>
          <a:custGeom>
            <a:avLst/>
            <a:gdLst>
              <a:gd name="connsiteX0" fmla="*/ 106891 w 10144996"/>
              <a:gd name="connsiteY0" fmla="*/ 0 h 413091"/>
              <a:gd name="connsiteX1" fmla="*/ 1116202 w 10144996"/>
              <a:gd name="connsiteY1" fmla="*/ 0 h 413091"/>
              <a:gd name="connsiteX2" fmla="*/ 4374091 w 10144996"/>
              <a:gd name="connsiteY2" fmla="*/ 0 h 413091"/>
              <a:gd name="connsiteX3" fmla="*/ 4761595 w 10144996"/>
              <a:gd name="connsiteY3" fmla="*/ 0 h 413091"/>
              <a:gd name="connsiteX4" fmla="*/ 5383402 w 10144996"/>
              <a:gd name="connsiteY4" fmla="*/ 0 h 413091"/>
              <a:gd name="connsiteX5" fmla="*/ 5770906 w 10144996"/>
              <a:gd name="connsiteY5" fmla="*/ 0 h 413091"/>
              <a:gd name="connsiteX6" fmla="*/ 9028795 w 10144996"/>
              <a:gd name="connsiteY6" fmla="*/ 0 h 413091"/>
              <a:gd name="connsiteX7" fmla="*/ 10038106 w 10144996"/>
              <a:gd name="connsiteY7" fmla="*/ 0 h 413091"/>
              <a:gd name="connsiteX8" fmla="*/ 10144996 w 10144996"/>
              <a:gd name="connsiteY8" fmla="*/ 106890 h 413091"/>
              <a:gd name="connsiteX9" fmla="*/ 10144996 w 10144996"/>
              <a:gd name="connsiteY9" fmla="*/ 413091 h 413091"/>
              <a:gd name="connsiteX10" fmla="*/ 9135685 w 10144996"/>
              <a:gd name="connsiteY10" fmla="*/ 413091 h 413091"/>
              <a:gd name="connsiteX11" fmla="*/ 5877796 w 10144996"/>
              <a:gd name="connsiteY11" fmla="*/ 413091 h 413091"/>
              <a:gd name="connsiteX12" fmla="*/ 5276511 w 10144996"/>
              <a:gd name="connsiteY12" fmla="*/ 413091 h 413091"/>
              <a:gd name="connsiteX13" fmla="*/ 4868485 w 10144996"/>
              <a:gd name="connsiteY13" fmla="*/ 413091 h 413091"/>
              <a:gd name="connsiteX14" fmla="*/ 4267200 w 10144996"/>
              <a:gd name="connsiteY14" fmla="*/ 413091 h 413091"/>
              <a:gd name="connsiteX15" fmla="*/ 1009311 w 10144996"/>
              <a:gd name="connsiteY15" fmla="*/ 413091 h 413091"/>
              <a:gd name="connsiteX16" fmla="*/ 0 w 10144996"/>
              <a:gd name="connsiteY16" fmla="*/ 413091 h 413091"/>
              <a:gd name="connsiteX17" fmla="*/ 0 w 10144996"/>
              <a:gd name="connsiteY17" fmla="*/ 106890 h 413091"/>
              <a:gd name="connsiteX18" fmla="*/ 106891 w 10144996"/>
              <a:gd name="connsiteY18" fmla="*/ 0 h 413091"/>
            </a:gdLst>
            <a:ahLst/>
            <a:cxnLst/>
            <a:rect l="l" t="t" r="r" b="b"/>
            <a:pathLst>
              <a:path w="10144996" h="413091">
                <a:moveTo>
                  <a:pt x="106891" y="0"/>
                </a:moveTo>
                <a:lnTo>
                  <a:pt x="1116202" y="0"/>
                </a:lnTo>
                <a:lnTo>
                  <a:pt x="4374091" y="0"/>
                </a:lnTo>
                <a:lnTo>
                  <a:pt x="4761595" y="0"/>
                </a:lnTo>
                <a:lnTo>
                  <a:pt x="5383402" y="0"/>
                </a:lnTo>
                <a:lnTo>
                  <a:pt x="5770906" y="0"/>
                </a:lnTo>
                <a:lnTo>
                  <a:pt x="9028795" y="0"/>
                </a:lnTo>
                <a:lnTo>
                  <a:pt x="10038106" y="0"/>
                </a:lnTo>
                <a:cubicBezTo>
                  <a:pt x="10097140" y="0"/>
                  <a:pt x="10144996" y="47856"/>
                  <a:pt x="10144996" y="106890"/>
                </a:cubicBezTo>
                <a:lnTo>
                  <a:pt x="10144996" y="413091"/>
                </a:lnTo>
                <a:lnTo>
                  <a:pt x="9135685" y="413091"/>
                </a:lnTo>
                <a:lnTo>
                  <a:pt x="5877796" y="413091"/>
                </a:lnTo>
                <a:lnTo>
                  <a:pt x="5276511" y="413091"/>
                </a:lnTo>
                <a:lnTo>
                  <a:pt x="4868485" y="413091"/>
                </a:lnTo>
                <a:lnTo>
                  <a:pt x="4267200" y="413091"/>
                </a:lnTo>
                <a:lnTo>
                  <a:pt x="1009311" y="413091"/>
                </a:lnTo>
                <a:lnTo>
                  <a:pt x="0" y="413091"/>
                </a:lnTo>
                <a:lnTo>
                  <a:pt x="0" y="106890"/>
                </a:lnTo>
                <a:cubicBezTo>
                  <a:pt x="0" y="47856"/>
                  <a:pt x="47857" y="0"/>
                  <a:pt x="106891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70000"/>
                </a:schemeClr>
              </a:gs>
              <a:gs pos="97000">
                <a:schemeClr val="bg1">
                  <a:alpha val="0"/>
                </a:schemeClr>
              </a:gs>
            </a:gsLst>
            <a:lin ang="2700000" scaled="0"/>
          </a:gradFill>
          <a:ln w="19050" cap="sq">
            <a:gradFill>
              <a:gsLst>
                <a:gs pos="0">
                  <a:schemeClr val="bg1"/>
                </a:gs>
                <a:gs pos="98000">
                  <a:schemeClr val="bg1">
                    <a:alpha val="0"/>
                  </a:schemeClr>
                </a:gs>
              </a:gsLst>
              <a:lin ang="27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95817" y="2431829"/>
            <a:ext cx="10144996" cy="4156424"/>
          </a:xfrm>
          <a:custGeom>
            <a:avLst/>
            <a:gdLst>
              <a:gd name="connsiteX0" fmla="*/ 0 w 10144996"/>
              <a:gd name="connsiteY0" fmla="*/ 0 h 2670524"/>
              <a:gd name="connsiteX1" fmla="*/ 1009311 w 10144996"/>
              <a:gd name="connsiteY1" fmla="*/ 0 h 2670524"/>
              <a:gd name="connsiteX2" fmla="*/ 4267200 w 10144996"/>
              <a:gd name="connsiteY2" fmla="*/ 0 h 2670524"/>
              <a:gd name="connsiteX3" fmla="*/ 4868485 w 10144996"/>
              <a:gd name="connsiteY3" fmla="*/ 0 h 2670524"/>
              <a:gd name="connsiteX4" fmla="*/ 5276511 w 10144996"/>
              <a:gd name="connsiteY4" fmla="*/ 0 h 2670524"/>
              <a:gd name="connsiteX5" fmla="*/ 5877796 w 10144996"/>
              <a:gd name="connsiteY5" fmla="*/ 0 h 2670524"/>
              <a:gd name="connsiteX6" fmla="*/ 9135685 w 10144996"/>
              <a:gd name="connsiteY6" fmla="*/ 0 h 2670524"/>
              <a:gd name="connsiteX7" fmla="*/ 10144996 w 10144996"/>
              <a:gd name="connsiteY7" fmla="*/ 0 h 2670524"/>
              <a:gd name="connsiteX8" fmla="*/ 10144996 w 10144996"/>
              <a:gd name="connsiteY8" fmla="*/ 413091 h 2670524"/>
              <a:gd name="connsiteX9" fmla="*/ 10144996 w 10144996"/>
              <a:gd name="connsiteY9" fmla="*/ 431061 h 2670524"/>
              <a:gd name="connsiteX10" fmla="*/ 10144996 w 10144996"/>
              <a:gd name="connsiteY10" fmla="*/ 844152 h 2670524"/>
              <a:gd name="connsiteX11" fmla="*/ 10144996 w 10144996"/>
              <a:gd name="connsiteY11" fmla="*/ 1719482 h 2670524"/>
              <a:gd name="connsiteX12" fmla="*/ 10144996 w 10144996"/>
              <a:gd name="connsiteY12" fmla="*/ 2132573 h 2670524"/>
              <a:gd name="connsiteX13" fmla="*/ 10144996 w 10144996"/>
              <a:gd name="connsiteY13" fmla="*/ 2150543 h 2670524"/>
              <a:gd name="connsiteX14" fmla="*/ 10144996 w 10144996"/>
              <a:gd name="connsiteY14" fmla="*/ 2563634 h 2670524"/>
              <a:gd name="connsiteX15" fmla="*/ 10038106 w 10144996"/>
              <a:gd name="connsiteY15" fmla="*/ 2670524 h 2670524"/>
              <a:gd name="connsiteX16" fmla="*/ 9028795 w 10144996"/>
              <a:gd name="connsiteY16" fmla="*/ 2670524 h 2670524"/>
              <a:gd name="connsiteX17" fmla="*/ 5770906 w 10144996"/>
              <a:gd name="connsiteY17" fmla="*/ 2670524 h 2670524"/>
              <a:gd name="connsiteX18" fmla="*/ 5383401 w 10144996"/>
              <a:gd name="connsiteY18" fmla="*/ 2670524 h 2670524"/>
              <a:gd name="connsiteX19" fmla="*/ 4761595 w 10144996"/>
              <a:gd name="connsiteY19" fmla="*/ 2670524 h 2670524"/>
              <a:gd name="connsiteX20" fmla="*/ 4374090 w 10144996"/>
              <a:gd name="connsiteY20" fmla="*/ 2670524 h 2670524"/>
              <a:gd name="connsiteX21" fmla="*/ 1116201 w 10144996"/>
              <a:gd name="connsiteY21" fmla="*/ 2670524 h 2670524"/>
              <a:gd name="connsiteX22" fmla="*/ 106890 w 10144996"/>
              <a:gd name="connsiteY22" fmla="*/ 2670524 h 2670524"/>
              <a:gd name="connsiteX23" fmla="*/ 0 w 10144996"/>
              <a:gd name="connsiteY23" fmla="*/ 2563634 h 2670524"/>
              <a:gd name="connsiteX24" fmla="*/ 0 w 10144996"/>
              <a:gd name="connsiteY24" fmla="*/ 2150543 h 2670524"/>
              <a:gd name="connsiteX25" fmla="*/ 0 w 10144996"/>
              <a:gd name="connsiteY25" fmla="*/ 2132573 h 2670524"/>
              <a:gd name="connsiteX26" fmla="*/ 0 w 10144996"/>
              <a:gd name="connsiteY26" fmla="*/ 1719482 h 2670524"/>
              <a:gd name="connsiteX27" fmla="*/ 0 w 10144996"/>
              <a:gd name="connsiteY27" fmla="*/ 844152 h 2670524"/>
              <a:gd name="connsiteX28" fmla="*/ 0 w 10144996"/>
              <a:gd name="connsiteY28" fmla="*/ 537951 h 2670524"/>
              <a:gd name="connsiteX29" fmla="*/ 0 w 10144996"/>
              <a:gd name="connsiteY29" fmla="*/ 431061 h 2670524"/>
              <a:gd name="connsiteX30" fmla="*/ 0 w 10144996"/>
              <a:gd name="connsiteY30" fmla="*/ 413091 h 2670524"/>
              <a:gd name="connsiteX31" fmla="*/ 0 w 10144996"/>
              <a:gd name="connsiteY31" fmla="*/ 124860 h 2670524"/>
            </a:gdLst>
            <a:ahLst/>
            <a:cxnLst/>
            <a:rect l="l" t="t" r="r" b="b"/>
            <a:pathLst>
              <a:path w="10144996" h="2670524">
                <a:moveTo>
                  <a:pt x="0" y="0"/>
                </a:moveTo>
                <a:lnTo>
                  <a:pt x="1009311" y="0"/>
                </a:lnTo>
                <a:lnTo>
                  <a:pt x="4267200" y="0"/>
                </a:lnTo>
                <a:lnTo>
                  <a:pt x="4868485" y="0"/>
                </a:lnTo>
                <a:lnTo>
                  <a:pt x="5276511" y="0"/>
                </a:lnTo>
                <a:lnTo>
                  <a:pt x="5877796" y="0"/>
                </a:lnTo>
                <a:lnTo>
                  <a:pt x="9135685" y="0"/>
                </a:lnTo>
                <a:lnTo>
                  <a:pt x="10144996" y="0"/>
                </a:lnTo>
                <a:lnTo>
                  <a:pt x="10144996" y="413091"/>
                </a:lnTo>
                <a:lnTo>
                  <a:pt x="10144996" y="431061"/>
                </a:lnTo>
                <a:lnTo>
                  <a:pt x="10144996" y="844152"/>
                </a:lnTo>
                <a:lnTo>
                  <a:pt x="10144996" y="1719482"/>
                </a:lnTo>
                <a:lnTo>
                  <a:pt x="10144996" y="2132573"/>
                </a:lnTo>
                <a:lnTo>
                  <a:pt x="10144996" y="2150543"/>
                </a:lnTo>
                <a:lnTo>
                  <a:pt x="10144996" y="2563634"/>
                </a:lnTo>
                <a:cubicBezTo>
                  <a:pt x="10144996" y="2622668"/>
                  <a:pt x="10097140" y="2670524"/>
                  <a:pt x="10038106" y="2670524"/>
                </a:cubicBezTo>
                <a:lnTo>
                  <a:pt x="9028795" y="2670524"/>
                </a:lnTo>
                <a:lnTo>
                  <a:pt x="5770906" y="2670524"/>
                </a:lnTo>
                <a:lnTo>
                  <a:pt x="5383401" y="2670524"/>
                </a:lnTo>
                <a:lnTo>
                  <a:pt x="4761595" y="2670524"/>
                </a:lnTo>
                <a:lnTo>
                  <a:pt x="4374090" y="2670524"/>
                </a:lnTo>
                <a:lnTo>
                  <a:pt x="1116201" y="2670524"/>
                </a:lnTo>
                <a:lnTo>
                  <a:pt x="106890" y="2670524"/>
                </a:lnTo>
                <a:cubicBezTo>
                  <a:pt x="47856" y="2670524"/>
                  <a:pt x="0" y="2622668"/>
                  <a:pt x="0" y="2563634"/>
                </a:cubicBezTo>
                <a:lnTo>
                  <a:pt x="0" y="2150543"/>
                </a:lnTo>
                <a:lnTo>
                  <a:pt x="0" y="2132573"/>
                </a:lnTo>
                <a:lnTo>
                  <a:pt x="0" y="1719482"/>
                </a:lnTo>
                <a:lnTo>
                  <a:pt x="0" y="844152"/>
                </a:lnTo>
                <a:lnTo>
                  <a:pt x="0" y="537951"/>
                </a:lnTo>
                <a:lnTo>
                  <a:pt x="0" y="431061"/>
                </a:lnTo>
                <a:lnTo>
                  <a:pt x="0" y="413091"/>
                </a:lnTo>
                <a:lnTo>
                  <a:pt x="0" y="124860"/>
                </a:lnTo>
                <a:close/>
              </a:path>
            </a:pathLst>
          </a:custGeom>
          <a:solidFill>
            <a:schemeClr val="bg1"/>
          </a:solidFill>
          <a:ln w="19050" cap="flat">
            <a:solidFill>
              <a:schemeClr val="bg1"/>
            </a:solidFill>
            <a:miter/>
          </a:ln>
          <a:effectLst>
            <a:outerShdw blurRad="381000" dist="190500" dir="5400000" sx="102000" sy="102000" algn="t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250158" y="2254625"/>
            <a:ext cx="58550" cy="58550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16310" y="2254625"/>
            <a:ext cx="58550" cy="5855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982462" y="2254625"/>
            <a:ext cx="58550" cy="5855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48614" y="2254625"/>
            <a:ext cx="58550" cy="5855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14765" y="2254625"/>
            <a:ext cx="58550" cy="5855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11" name="标题 1"/>
          <p:cNvCxnSpPr/>
          <p:nvPr/>
        </p:nvCxnSpPr>
        <p:spPr>
          <a:xfrm>
            <a:off x="1420741" y="2283900"/>
            <a:ext cx="121592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miter/>
          </a:ln>
        </p:spPr>
      </p:cxnSp>
      <p:sp>
        <p:nvSpPr>
          <p:cNvPr id="12" name="标题 1"/>
          <p:cNvSpPr txBox="1"/>
          <p:nvPr/>
        </p:nvSpPr>
        <p:spPr>
          <a:xfrm rot="18900000">
            <a:off x="1449359" y="2241416"/>
            <a:ext cx="84968" cy="84968"/>
          </a:xfrm>
          <a:custGeom>
            <a:avLst/>
            <a:gdLst>
              <a:gd name="connsiteX0" fmla="*/ 252248 w 252248"/>
              <a:gd name="connsiteY0" fmla="*/ 0 h 252248"/>
              <a:gd name="connsiteX1" fmla="*/ 252248 w 252248"/>
              <a:gd name="connsiteY1" fmla="*/ 252248 h 252248"/>
              <a:gd name="connsiteX2" fmla="*/ 0 w 252248"/>
              <a:gd name="connsiteY2" fmla="*/ 252248 h 252248"/>
              <a:gd name="connsiteX3" fmla="*/ 91440 w 252248"/>
              <a:gd name="connsiteY3" fmla="*/ 91440 h 252248"/>
              <a:gd name="connsiteX4" fmla="*/ 91440 w 252248"/>
              <a:gd name="connsiteY4" fmla="*/ 91440 h 252248"/>
            </a:gdLst>
            <a:ahLst/>
            <a:cxnLst/>
            <a:rect l="l" t="t" r="r" b="b"/>
            <a:pathLst>
              <a:path w="252248" h="252248">
                <a:moveTo>
                  <a:pt x="252248" y="0"/>
                </a:moveTo>
                <a:lnTo>
                  <a:pt x="252248" y="252248"/>
                </a:lnTo>
                <a:lnTo>
                  <a:pt x="0" y="252248"/>
                </a:lnTo>
              </a:path>
            </a:pathLst>
          </a:custGeom>
          <a:noFill/>
          <a:ln w="12700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95935" y="1890395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7" name="内容占位符 3" descr="22"/>
          <p:cNvPicPr>
            <a:picLocks noChangeAspect="1"/>
          </p:cNvPicPr>
          <p:nvPr/>
        </p:nvPicPr>
        <p:blipFill>
          <a:blip r:embed="rId1">
            <a:alphaModFix amt="36000"/>
          </a:blip>
          <a:stretch>
            <a:fillRect/>
          </a:stretch>
        </p:blipFill>
        <p:spPr>
          <a:xfrm>
            <a:off x="2909570" y="-420370"/>
            <a:ext cx="10509885" cy="5408295"/>
          </a:xfrm>
          <a:prstGeom prst="rect">
            <a:avLst/>
          </a:prstGeom>
        </p:spPr>
      </p:pic>
      <p:pic>
        <p:nvPicPr>
          <p:cNvPr id="18" name="内容占位符 17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9405" y="4301490"/>
            <a:ext cx="5339715" cy="228663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15010" y="2892425"/>
            <a:ext cx="595439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1">
                    <a:lumMod val="50000"/>
                  </a:schemeClr>
                </a:solidFill>
              </a:rPr>
              <a:t>拒绝精神内耗，需改变认知、积极行动，专注当下，接纳自我。促进心理健康，可培养积极心态、健康生活。良好人际关系能缓解心理压力，应真诚待人、善于倾听，以和谐的人际交往促进心理健康。</a:t>
            </a:r>
            <a:endParaRPr lang="zh-CN" altLang="en-US" sz="32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145" y="103575"/>
            <a:ext cx="10969200" cy="705600"/>
          </a:xfrm>
        </p:spPr>
        <p:txBody>
          <a:bodyPr/>
          <a:p>
            <a:r>
              <a:rPr lang="zh-CN" altLang="en-US">
                <a:sym typeface="+mn-ea"/>
              </a:rPr>
              <a:t>人各有各，不过尔尔</a:t>
            </a:r>
            <a:endParaRPr lang="zh-CN" altLang="en-US"/>
          </a:p>
        </p:txBody>
      </p:sp>
      <p:pic>
        <p:nvPicPr>
          <p:cNvPr id="4" name="内容占位符 3" descr="9043e9bd0edc698902f3a17c9836590"/>
          <p:cNvPicPr>
            <a:picLocks noChangeAspect="1"/>
          </p:cNvPicPr>
          <p:nvPr>
            <p:ph idx="1"/>
          </p:nvPr>
        </p:nvPicPr>
        <p:blipFill>
          <a:blip r:embed="rId1">
            <a:alphaModFix amt="36000"/>
          </a:blip>
          <a:stretch>
            <a:fillRect/>
          </a:stretch>
        </p:blipFill>
        <p:spPr>
          <a:xfrm>
            <a:off x="-635" y="810895"/>
            <a:ext cx="12192635" cy="59029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10635" y="808990"/>
            <a:ext cx="8381365" cy="2784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/>
              <a:t>其实我们并没有想象中的差劲，我们一个人走过许多路。</a:t>
            </a:r>
            <a:endParaRPr lang="zh-CN" altLang="en-US" sz="2500"/>
          </a:p>
          <a:p>
            <a:r>
              <a:rPr lang="zh-CN" altLang="en-US" sz="2500"/>
              <a:t>翻越了一座又一座难以翻过的山，我们不用去掩盖自己敏感的缺点，或许当时也会想为什么会这么差劲是不是自己的问题。可是</a:t>
            </a:r>
            <a:r>
              <a:rPr lang="en-US" altLang="zh-CN" sz="2500"/>
              <a:t> </a:t>
            </a:r>
            <a:r>
              <a:rPr lang="zh-CN" altLang="en-US" sz="2500"/>
              <a:t>我们有时候不用去想那么多，也不必因抓不住的关系而烦恼如何维护友谊之间的关系，所以我们不如去珍惜当下，抓住一分一秒，不用否定自己，不要去自我怀疑。</a:t>
            </a:r>
            <a:endParaRPr lang="zh-CN" altLang="en-US" sz="2500"/>
          </a:p>
        </p:txBody>
      </p:sp>
      <p:sp>
        <p:nvSpPr>
          <p:cNvPr id="15" name="标题 1"/>
          <p:cNvSpPr txBox="1"/>
          <p:nvPr/>
        </p:nvSpPr>
        <p:spPr>
          <a:xfrm>
            <a:off x="0" y="709295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-635" y="-136525"/>
            <a:ext cx="12192635" cy="14503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0" y="5111750"/>
            <a:ext cx="12475845" cy="1746250"/>
          </a:xfrm>
          <a:prstGeom prst="rect">
            <a:avLst/>
          </a:prstGeom>
        </p:spPr>
      </p:pic>
      <p:pic>
        <p:nvPicPr>
          <p:cNvPr id="4" name="内容占位符 3" descr="e7ad3550c8caf528be5c215d8bb74ca"/>
          <p:cNvPicPr>
            <a:picLocks noChangeAspect="1"/>
          </p:cNvPicPr>
          <p:nvPr>
            <p:ph idx="1"/>
          </p:nvPr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1095375" y="608330"/>
            <a:ext cx="13616940" cy="54121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27780" y="3561080"/>
            <a:ext cx="8495665" cy="3865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solidFill>
                  <a:schemeClr val="accent6">
                    <a:lumMod val="75000"/>
                  </a:schemeClr>
                </a:solidFill>
              </a:rPr>
              <a:t>只要你想，你就可以去做那些看似毫无意义的事情，比如说发呆、看日出、数星星、坐在草地上一整天</a:t>
            </a:r>
            <a:r>
              <a:rPr lang="en-US" altLang="zh-CN" sz="2400">
                <a:solidFill>
                  <a:schemeClr val="accent6">
                    <a:lumMod val="75000"/>
                  </a:schemeClr>
                </a:solidFill>
              </a:rPr>
              <a:t>…</a:t>
            </a:r>
            <a:r>
              <a:rPr lang="zh-CN" altLang="en-US" sz="2400">
                <a:solidFill>
                  <a:schemeClr val="accent6">
                    <a:lumMod val="75000"/>
                  </a:schemeClr>
                </a:solidFill>
              </a:rPr>
              <a:t>你的体验就是意义。人生不一定要去做大家世俗认为有意义的事情才对，也不是非得按照社会主流价值观去生活，这都是别人给的意义，而意义是我们自己赋予的，人生是旷野不是轨道，只要你当下认为那是正确的，那人生就是有意义的。</a:t>
            </a:r>
            <a:endParaRPr lang="zh-CN" altLang="en-US" sz="24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9060" y="773430"/>
            <a:ext cx="548513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sym typeface="+mn-ea"/>
              </a:rPr>
              <a:t>大部分人忽略了一个真相，那就是很多事情它不需要有意义，吃喝玩乐并不等于虚度光阴，吃苦耐劳也不等手意义非凡。当你精神内耗的时候，请一定要记得，人生是各种各样体验的叠加。</a:t>
            </a:r>
            <a:endParaRPr lang="zh-CN" altLang="en-US" sz="24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1"/>
          <p:cNvPicPr>
            <a:picLocks noChangeAspect="1"/>
          </p:cNvPicPr>
          <p:nvPr/>
        </p:nvPicPr>
        <p:blipFill>
          <a:blip r:embed="rId1">
            <a:alphaModFix amt="60000"/>
          </a:blip>
          <a:stretch>
            <a:fillRect/>
          </a:stretch>
        </p:blipFill>
        <p:spPr>
          <a:xfrm>
            <a:off x="2149475" y="242570"/>
            <a:ext cx="10579735" cy="54349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-1676480" y="2011045"/>
            <a:ext cx="9799200" cy="2570400"/>
          </a:xfrm>
        </p:spPr>
        <p:txBody>
          <a:bodyPr/>
          <a:p>
            <a:r>
              <a:rPr lang="zh-CN" altLang="en-US" sz="8000">
                <a:solidFill>
                  <a:schemeClr val="tx1"/>
                </a:solidFill>
              </a:rPr>
              <a:t>感谢观看</a:t>
            </a:r>
            <a:endParaRPr lang="zh-CN" altLang="en-US" sz="8000">
              <a:solidFill>
                <a:schemeClr val="tx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18815" y="4439240"/>
            <a:ext cx="9799200" cy="1472400"/>
          </a:xfrm>
        </p:spPr>
        <p:txBody>
          <a:bodyPr/>
          <a:p>
            <a:r>
              <a:rPr lang="en-US" altLang="zh-CN" sz="2800"/>
              <a:t>——</a:t>
            </a:r>
            <a:r>
              <a:rPr lang="zh-CN" altLang="en-US" sz="2800"/>
              <a:t>接受一切，包括自己！</a:t>
            </a:r>
            <a:endParaRPr lang="zh-CN" altLang="en-US" sz="2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109855" y="98425"/>
            <a:ext cx="6891655" cy="2844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5111750"/>
            <a:ext cx="12475845" cy="17462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3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54100" y="410210"/>
            <a:ext cx="10083800" cy="6207760"/>
          </a:xfrm>
          <a:prstGeom prst="rect">
            <a:avLst/>
          </a:prstGeom>
        </p:spPr>
      </p:pic>
      <p:pic>
        <p:nvPicPr>
          <p:cNvPr id="3" name="视频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5875"/>
            <a:ext cx="12192000" cy="6842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437515"/>
            <a:ext cx="4613275" cy="57454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19395" y="1757680"/>
            <a:ext cx="4064000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/>
              <a:t>1.</a:t>
            </a:r>
            <a:endParaRPr lang="en-US" altLang="zh-CN" sz="4400"/>
          </a:p>
          <a:p>
            <a:endParaRPr lang="en-US" altLang="zh-CN" sz="4400"/>
          </a:p>
          <a:p>
            <a:r>
              <a:rPr lang="en-US" altLang="zh-CN" sz="4400"/>
              <a:t>2.</a:t>
            </a:r>
            <a:endParaRPr lang="en-US" altLang="zh-CN" sz="4400"/>
          </a:p>
          <a:p>
            <a:endParaRPr lang="en-US" altLang="zh-CN" sz="4400"/>
          </a:p>
          <a:p>
            <a:r>
              <a:rPr lang="en-US" altLang="zh-CN" sz="4400"/>
              <a:t>3.</a:t>
            </a:r>
            <a:endParaRPr lang="en-US" altLang="zh-CN" sz="4400"/>
          </a:p>
          <a:p>
            <a:endParaRPr lang="en-US" altLang="zh-CN" sz="4400"/>
          </a:p>
          <a:p>
            <a:endParaRPr lang="en-US" altLang="zh-CN" sz="4400"/>
          </a:p>
        </p:txBody>
      </p:sp>
      <p:sp>
        <p:nvSpPr>
          <p:cNvPr id="3" name="标题 1"/>
          <p:cNvSpPr txBox="1"/>
          <p:nvPr/>
        </p:nvSpPr>
        <p:spPr>
          <a:xfrm>
            <a:off x="6289675" y="1757680"/>
            <a:ext cx="3777615" cy="9194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精神内耗的定义与危害</a:t>
            </a:r>
            <a:endParaRPr kumimoji="1" lang="en-US" altLang="zh-CN" sz="2800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6290054" y="2917329"/>
            <a:ext cx="3327574" cy="9193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心理调适方法</a:t>
            </a:r>
            <a:endParaRPr kumimoji="1" lang="en-US" altLang="zh-CN" sz="2800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6290310" y="4377055"/>
            <a:ext cx="4655820" cy="9194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人际交往的重要性与技巧</a:t>
            </a:r>
            <a:endParaRPr kumimoji="1" lang="en-US" altLang="zh-CN" sz="2800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94615" y="-635"/>
            <a:ext cx="12286615" cy="68586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" y="210820"/>
            <a:ext cx="2290445" cy="23698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7390" y="2767330"/>
            <a:ext cx="2248535" cy="22485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160" y="2767330"/>
            <a:ext cx="2267585" cy="22675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185" y="2767330"/>
            <a:ext cx="2266950" cy="2266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145" y="2767330"/>
            <a:ext cx="2279015" cy="22790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" y="2767330"/>
            <a:ext cx="2289810" cy="22783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6755" y="210820"/>
            <a:ext cx="2290445" cy="23704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9160" y="210820"/>
            <a:ext cx="2268220" cy="23704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145" y="210820"/>
            <a:ext cx="2279015" cy="23698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4740" y="210185"/>
            <a:ext cx="2249170" cy="237045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98120" y="5127625"/>
            <a:ext cx="11891010" cy="412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r>
              <a:rPr lang="zh-CN" altLang="en-US" sz="4800">
                <a:solidFill>
                  <a:schemeClr val="accent1"/>
                </a:solidFill>
                <a:highlight>
                  <a:srgbClr val="FFFF00"/>
                </a:highlight>
              </a:rPr>
              <a:t>在精神内耗</a:t>
            </a:r>
            <a:r>
              <a:rPr lang="zh-CN" altLang="en-US" sz="4800">
                <a:solidFill>
                  <a:schemeClr val="accent1"/>
                </a:solidFill>
                <a:highlight>
                  <a:srgbClr val="FFFF00"/>
                </a:highlight>
              </a:rPr>
              <a:t>中，拯救自己，成为自己的光，让我们</a:t>
            </a:r>
            <a:r>
              <a:rPr lang="zh-CN" altLang="en-US" sz="4800">
                <a:solidFill>
                  <a:schemeClr val="accent1"/>
                </a:solidFill>
                <a:highlight>
                  <a:srgbClr val="FFFF00"/>
                </a:highlight>
              </a:rPr>
              <a:t>一同踏入光里。</a:t>
            </a:r>
            <a:endParaRPr lang="zh-CN" altLang="en-US" sz="480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8425" y="0"/>
            <a:ext cx="1219581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" y="1577975"/>
            <a:ext cx="2190750" cy="2190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535" y="643890"/>
            <a:ext cx="2190115" cy="21901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0735" y="4337685"/>
            <a:ext cx="2190115" cy="2190750"/>
          </a:xfrm>
          <a:prstGeom prst="rect">
            <a:avLst/>
          </a:prstGeom>
        </p:spPr>
      </p:pic>
      <p:sp>
        <p:nvSpPr>
          <p:cNvPr id="3" name="标题 1"/>
          <p:cNvSpPr txBox="1"/>
          <p:nvPr/>
        </p:nvSpPr>
        <p:spPr>
          <a:xfrm>
            <a:off x="3155288" y="1894994"/>
            <a:ext cx="2888042" cy="3023928"/>
          </a:xfrm>
          <a:prstGeom prst="roundRect">
            <a:avLst>
              <a:gd name="adj" fmla="val 7034"/>
            </a:avLst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515529" y="1894994"/>
            <a:ext cx="2888042" cy="3028796"/>
          </a:xfrm>
          <a:prstGeom prst="roundRect">
            <a:avLst>
              <a:gd name="adj" fmla="val 7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381000" dist="127000" dir="5400000" sx="102000" sy="102000" algn="t" rotWithShape="0">
              <a:schemeClr val="accent1">
                <a:lumMod val="40000"/>
                <a:lumOff val="60000"/>
                <a:alpha val="15000"/>
              </a:schemeClr>
            </a:outerShdw>
          </a:effectLst>
        </p:spPr>
        <p:txBody>
          <a:bodyPr vert="horz" wrap="square" lIns="0" tIns="0" rIns="0" bIns="0" rtlCol="0" anchor="t"/>
          <a:p>
            <a:pPr algn="just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346709" y="2149467"/>
            <a:ext cx="500191" cy="500191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714374" y="2119562"/>
            <a:ext cx="490353" cy="560000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312980" y="2834301"/>
            <a:ext cx="2572658" cy="19226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精神内耗是指个体在心理活动中，因过度焦虑、自我否定等负面情绪，消耗大量心理能量，导致心理疲惫的现象。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670583" y="2834301"/>
            <a:ext cx="2577933" cy="17846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例如，学生因担心考试成绩而反复纠结，耗费大量精力，却无法有效投入学习。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60400" y="55418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精神内耗的定义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60400" y="1097915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765" y="4150995"/>
            <a:ext cx="2190750" cy="21907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" y="0"/>
            <a:ext cx="1219581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775" y="125095"/>
            <a:ext cx="1891665" cy="1891665"/>
          </a:xfrm>
          <a:prstGeom prst="rect">
            <a:avLst/>
          </a:prstGeom>
        </p:spPr>
      </p:pic>
      <p:sp>
        <p:nvSpPr>
          <p:cNvPr id="16" name="标题 1"/>
          <p:cNvSpPr txBox="1"/>
          <p:nvPr>
            <p:custDataLst>
              <p:tags r:id="rId3"/>
            </p:custDataLst>
          </p:nvPr>
        </p:nvSpPr>
        <p:spPr>
          <a:xfrm>
            <a:off x="4433650" y="1652200"/>
            <a:ext cx="3312000" cy="3960000"/>
          </a:xfrm>
          <a:prstGeom prst="round1Rect">
            <a:avLst>
              <a:gd name="adj" fmla="val 17542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4"/>
            </p:custDataLst>
          </p:nvPr>
        </p:nvSpPr>
        <p:spPr>
          <a:xfrm>
            <a:off x="4433650" y="1652200"/>
            <a:ext cx="648000" cy="648000"/>
          </a:xfrm>
          <a:custGeom>
            <a:avLst/>
            <a:gdLst>
              <a:gd name="connsiteX0" fmla="*/ 0 w 4762500"/>
              <a:gd name="connsiteY0" fmla="*/ 4762500 h 4762500"/>
              <a:gd name="connsiteX1" fmla="*/ 4762500 w 4762500"/>
              <a:gd name="connsiteY1" fmla="*/ 0 h 4762500"/>
              <a:gd name="connsiteX2" fmla="*/ 0 w 4762500"/>
              <a:gd name="connsiteY2" fmla="*/ 0 h 4762500"/>
            </a:gdLst>
            <a:ahLst/>
            <a:cxnLst/>
            <a:rect l="l" t="t" r="r" b="b"/>
            <a:pathLst>
              <a:path w="4762500" h="4762500">
                <a:moveTo>
                  <a:pt x="0" y="4762500"/>
                </a:moveTo>
                <a:cubicBezTo>
                  <a:pt x="2630234" y="4762500"/>
                  <a:pt x="4762500" y="2630234"/>
                  <a:pt x="476250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5"/>
            </p:custDataLst>
          </p:nvPr>
        </p:nvSpPr>
        <p:spPr>
          <a:xfrm>
            <a:off x="8206900" y="1652200"/>
            <a:ext cx="3312000" cy="3960000"/>
          </a:xfrm>
          <a:prstGeom prst="round1Rect">
            <a:avLst>
              <a:gd name="adj" fmla="val 17542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6"/>
            </p:custDataLst>
          </p:nvPr>
        </p:nvSpPr>
        <p:spPr>
          <a:xfrm>
            <a:off x="8206900" y="1652200"/>
            <a:ext cx="648000" cy="648000"/>
          </a:xfrm>
          <a:custGeom>
            <a:avLst/>
            <a:gdLst>
              <a:gd name="connsiteX0" fmla="*/ 0 w 4762500"/>
              <a:gd name="connsiteY0" fmla="*/ 4762500 h 4762500"/>
              <a:gd name="connsiteX1" fmla="*/ 4762500 w 4762500"/>
              <a:gd name="connsiteY1" fmla="*/ 0 h 4762500"/>
              <a:gd name="connsiteX2" fmla="*/ 0 w 4762500"/>
              <a:gd name="connsiteY2" fmla="*/ 0 h 4762500"/>
            </a:gdLst>
            <a:ahLst/>
            <a:cxnLst/>
            <a:rect l="l" t="t" r="r" b="b"/>
            <a:pathLst>
              <a:path w="4762500" h="4762500">
                <a:moveTo>
                  <a:pt x="0" y="4762500"/>
                </a:moveTo>
                <a:cubicBezTo>
                  <a:pt x="2630234" y="4762500"/>
                  <a:pt x="4762500" y="2630234"/>
                  <a:pt x="476250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7"/>
            </p:custDataLst>
          </p:nvPr>
        </p:nvSpPr>
        <p:spPr>
          <a:xfrm>
            <a:off x="660400" y="1652200"/>
            <a:ext cx="3312000" cy="3960000"/>
          </a:xfrm>
          <a:prstGeom prst="round1Rect">
            <a:avLst>
              <a:gd name="adj" fmla="val 17542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8"/>
            </p:custDataLst>
          </p:nvPr>
        </p:nvSpPr>
        <p:spPr>
          <a:xfrm>
            <a:off x="660400" y="1652200"/>
            <a:ext cx="648000" cy="648000"/>
          </a:xfrm>
          <a:custGeom>
            <a:avLst/>
            <a:gdLst>
              <a:gd name="connsiteX0" fmla="*/ 0 w 4762500"/>
              <a:gd name="connsiteY0" fmla="*/ 4762500 h 4762500"/>
              <a:gd name="connsiteX1" fmla="*/ 4762500 w 4762500"/>
              <a:gd name="connsiteY1" fmla="*/ 0 h 4762500"/>
              <a:gd name="connsiteX2" fmla="*/ 0 w 4762500"/>
              <a:gd name="connsiteY2" fmla="*/ 0 h 4762500"/>
            </a:gdLst>
            <a:ahLst/>
            <a:cxnLst/>
            <a:rect l="l" t="t" r="r" b="b"/>
            <a:pathLst>
              <a:path w="4762500" h="4762500">
                <a:moveTo>
                  <a:pt x="0" y="4762500"/>
                </a:moveTo>
                <a:cubicBezTo>
                  <a:pt x="2630234" y="4762500"/>
                  <a:pt x="4762500" y="2630234"/>
                  <a:pt x="476250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9"/>
            </p:custDataLst>
          </p:nvPr>
        </p:nvSpPr>
        <p:spPr>
          <a:xfrm>
            <a:off x="671743" y="1747938"/>
            <a:ext cx="504000" cy="39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10"/>
            </p:custDataLst>
          </p:nvPr>
        </p:nvSpPr>
        <p:spPr>
          <a:xfrm>
            <a:off x="1920400" y="2016676"/>
            <a:ext cx="792000" cy="7920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 cap="flat">
            <a:noFill/>
            <a:prstDash val="solid"/>
            <a:miter/>
          </a:ln>
          <a:effectLst>
            <a:outerShdw blurRad="317500" dist="127000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11"/>
            </p:custDataLst>
          </p:nvPr>
        </p:nvSpPr>
        <p:spPr>
          <a:xfrm>
            <a:off x="2118400" y="2242962"/>
            <a:ext cx="396000" cy="339428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12"/>
            </p:custDataLst>
          </p:nvPr>
        </p:nvSpPr>
        <p:spPr>
          <a:xfrm>
            <a:off x="4444992" y="1747938"/>
            <a:ext cx="504000" cy="39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13"/>
            </p:custDataLst>
          </p:nvPr>
        </p:nvSpPr>
        <p:spPr>
          <a:xfrm>
            <a:off x="5693650" y="2016676"/>
            <a:ext cx="792000" cy="7920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0"/>
          </a:gradFill>
          <a:ln cap="flat">
            <a:noFill/>
            <a:prstDash val="solid"/>
            <a:miter/>
          </a:ln>
          <a:effectLst>
            <a:outerShdw blurRad="317500" dist="127000" dir="5400000" algn="t" rotWithShape="0">
              <a:schemeClr val="accent2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14"/>
            </p:custDataLst>
          </p:nvPr>
        </p:nvSpPr>
        <p:spPr>
          <a:xfrm>
            <a:off x="5891650" y="2242962"/>
            <a:ext cx="396000" cy="339428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15"/>
            </p:custDataLst>
          </p:nvPr>
        </p:nvSpPr>
        <p:spPr>
          <a:xfrm>
            <a:off x="8218243" y="1747938"/>
            <a:ext cx="504000" cy="39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9" name="标题 1"/>
          <p:cNvSpPr txBox="1"/>
          <p:nvPr>
            <p:custDataLst>
              <p:tags r:id="rId16"/>
            </p:custDataLst>
          </p:nvPr>
        </p:nvSpPr>
        <p:spPr>
          <a:xfrm>
            <a:off x="9466900" y="2016676"/>
            <a:ext cx="792000" cy="7920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 cap="flat">
            <a:noFill/>
            <a:prstDash val="solid"/>
            <a:miter/>
          </a:ln>
          <a:effectLst>
            <a:outerShdw blurRad="317500" dist="127000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>
            <p:custDataLst>
              <p:tags r:id="rId17"/>
            </p:custDataLst>
          </p:nvPr>
        </p:nvSpPr>
        <p:spPr>
          <a:xfrm>
            <a:off x="9664900" y="2242962"/>
            <a:ext cx="396000" cy="339428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>
            <p:custDataLst>
              <p:tags r:id="rId18"/>
            </p:custDataLst>
          </p:nvPr>
        </p:nvSpPr>
        <p:spPr>
          <a:xfrm>
            <a:off x="876400" y="3060362"/>
            <a:ext cx="288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过度焦虑</a:t>
            </a:r>
            <a:endParaRPr kumimoji="1" lang="zh-CN" altLang="en-US"/>
          </a:p>
        </p:txBody>
      </p:sp>
      <p:sp>
        <p:nvSpPr>
          <p:cNvPr id="32" name="标题 1"/>
          <p:cNvSpPr txBox="1"/>
          <p:nvPr>
            <p:custDataLst>
              <p:tags r:id="rId19"/>
            </p:custDataLst>
          </p:nvPr>
        </p:nvSpPr>
        <p:spPr>
          <a:xfrm>
            <a:off x="876400" y="3593401"/>
            <a:ext cx="288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学生在面对考试、比赛等重要事件时，过度担忧结果，出现心慌、失眠等症状，影响正常学习和生活。
如小明考试前过度焦虑，导致复习效率低下，考试成绩不理想。</a:t>
            </a:r>
            <a:endParaRPr kumimoji="1" lang="zh-CN" altLang="en-US"/>
          </a:p>
        </p:txBody>
      </p:sp>
      <p:sp>
        <p:nvSpPr>
          <p:cNvPr id="33" name="标题 1"/>
          <p:cNvSpPr txBox="1"/>
          <p:nvPr>
            <p:custDataLst>
              <p:tags r:id="rId20"/>
            </p:custDataLst>
          </p:nvPr>
        </p:nvSpPr>
        <p:spPr>
          <a:xfrm>
            <a:off x="4649650" y="3060362"/>
            <a:ext cx="288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自我否定</a:t>
            </a:r>
            <a:endParaRPr kumimoji="1" lang="zh-CN" altLang="en-US"/>
          </a:p>
        </p:txBody>
      </p:sp>
      <p:sp>
        <p:nvSpPr>
          <p:cNvPr id="34" name="标题 1"/>
          <p:cNvSpPr txBox="1"/>
          <p:nvPr>
            <p:custDataLst>
              <p:tags r:id="rId21"/>
            </p:custDataLst>
          </p:nvPr>
        </p:nvSpPr>
        <p:spPr>
          <a:xfrm>
            <a:off x="4649650" y="3593401"/>
            <a:ext cx="288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学生因一次失败或挫折，就全盘否定自己，认为自己一无是处，缺乏自信，难以积极面对挑战。
例如，学生在一次演讲失误后，觉得自己永远无法做好演讲，失去尝试的勇气。</a:t>
            </a:r>
            <a:endParaRPr kumimoji="1" lang="zh-CN" altLang="en-US"/>
          </a:p>
        </p:txBody>
      </p:sp>
      <p:sp>
        <p:nvSpPr>
          <p:cNvPr id="35" name="标题 1"/>
          <p:cNvSpPr txBox="1"/>
          <p:nvPr>
            <p:custDataLst>
              <p:tags r:id="rId22"/>
            </p:custDataLst>
          </p:nvPr>
        </p:nvSpPr>
        <p:spPr>
          <a:xfrm>
            <a:off x="8422900" y="3060362"/>
            <a:ext cx="288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情绪低落</a:t>
            </a:r>
            <a:endParaRPr kumimoji="1" lang="zh-CN" altLang="en-US"/>
          </a:p>
        </p:txBody>
      </p:sp>
      <p:sp>
        <p:nvSpPr>
          <p:cNvPr id="36" name="标题 1"/>
          <p:cNvSpPr txBox="1"/>
          <p:nvPr>
            <p:custDataLst>
              <p:tags r:id="rId23"/>
            </p:custDataLst>
          </p:nvPr>
        </p:nvSpPr>
        <p:spPr>
          <a:xfrm>
            <a:off x="8422900" y="3384486"/>
            <a:ext cx="288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长期的精神内耗会导致学生情绪持续低落，对学习和生活失去兴趣，甚至出现抑郁倾向。
</a:t>
            </a: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精神内耗的表现形式</a:t>
            </a: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4775" y="5203825"/>
            <a:ext cx="1653540" cy="15506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735820" y="4587875"/>
            <a:ext cx="2184400" cy="2092325"/>
          </a:xfrm>
          <a:prstGeom prst="rect">
            <a:avLst/>
          </a:prstGeom>
        </p:spPr>
      </p:pic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810" y="0"/>
            <a:ext cx="12195810" cy="6858000"/>
          </a:xfrm>
          <a:prstGeom prst="rect">
            <a:avLst/>
          </a:prstGeom>
        </p:spPr>
      </p:pic>
      <p:sp>
        <p:nvSpPr>
          <p:cNvPr id="3" name="标题 1"/>
          <p:cNvSpPr txBox="1"/>
          <p:nvPr>
            <p:custDataLst>
              <p:tags r:id="rId2"/>
            </p:custDataLst>
          </p:nvPr>
        </p:nvSpPr>
        <p:spPr>
          <a:xfrm>
            <a:off x="971225" y="1765300"/>
            <a:ext cx="3101783" cy="4076700"/>
          </a:xfrm>
          <a:prstGeom prst="rect">
            <a:avLst/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88900" sx="99000" sy="99000" algn="ctr" rotWithShape="0">
              <a:schemeClr val="accent1">
                <a:lumMod val="75000"/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971225" y="1663849"/>
            <a:ext cx="3101783" cy="98532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1155395" y="3843600"/>
            <a:ext cx="2733442" cy="17310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5778" tIns="27889" rIns="55778" bIns="27889" rtlCol="0" anchor="t"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精神内耗使学生难以集中注意力，学习效率大幅下降，成绩难以提升。
如过度焦虑的学生，学习时总是走神，无法有效吸收知识。</a:t>
            </a:r>
            <a:endParaRPr kumimoji="1" lang="zh-CN" altLang="en-US"/>
          </a:p>
        </p:txBody>
      </p:sp>
      <p:cxnSp>
        <p:nvCxnSpPr>
          <p:cNvPr id="7" name="标题 1"/>
          <p:cNvCxnSpPr/>
          <p:nvPr>
            <p:custDataLst>
              <p:tags r:id="rId5"/>
            </p:custDataLst>
          </p:nvPr>
        </p:nvCxnSpPr>
        <p:spPr>
          <a:xfrm>
            <a:off x="2330664" y="3716867"/>
            <a:ext cx="382905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miter/>
          </a:ln>
        </p:spPr>
      </p:cxnSp>
      <p:sp>
        <p:nvSpPr>
          <p:cNvPr id="11" name="标题 1"/>
          <p:cNvSpPr txBox="1"/>
          <p:nvPr>
            <p:custDataLst>
              <p:tags r:id="rId6"/>
            </p:custDataLst>
          </p:nvPr>
        </p:nvSpPr>
        <p:spPr>
          <a:xfrm>
            <a:off x="4545109" y="1765300"/>
            <a:ext cx="3101783" cy="4076700"/>
          </a:xfrm>
          <a:prstGeom prst="rect">
            <a:avLst/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88900" sx="99000" sy="99000" algn="ctr" rotWithShape="0">
              <a:schemeClr val="accent1">
                <a:lumMod val="75000"/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7"/>
            </p:custDataLst>
          </p:nvPr>
        </p:nvSpPr>
        <p:spPr>
          <a:xfrm>
            <a:off x="4545109" y="1663849"/>
            <a:ext cx="3101783" cy="98532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8"/>
            </p:custDataLst>
          </p:nvPr>
        </p:nvSpPr>
        <p:spPr>
          <a:xfrm>
            <a:off x="4735629" y="3843600"/>
            <a:ext cx="2720742" cy="17310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5778" tIns="27889" rIns="55778" bIns="27889" rtlCol="0" anchor="t"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长期的精神内耗会导致心理问题，如焦虑症、抑郁症等，严重影响学生的身心健康。
例如，长期情绪低落的学生，容易发展成抑郁症。</a:t>
            </a:r>
            <a:endParaRPr kumimoji="1" lang="zh-CN" altLang="en-US"/>
          </a:p>
        </p:txBody>
      </p:sp>
      <p:cxnSp>
        <p:nvCxnSpPr>
          <p:cNvPr id="14" name="标题 1"/>
          <p:cNvCxnSpPr/>
          <p:nvPr>
            <p:custDataLst>
              <p:tags r:id="rId9"/>
            </p:custDataLst>
          </p:nvPr>
        </p:nvCxnSpPr>
        <p:spPr>
          <a:xfrm>
            <a:off x="5904548" y="3716867"/>
            <a:ext cx="382905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miter/>
          </a:ln>
        </p:spPr>
      </p:cxnSp>
      <p:sp>
        <p:nvSpPr>
          <p:cNvPr id="15" name="标题 1"/>
          <p:cNvSpPr txBox="1"/>
          <p:nvPr>
            <p:custDataLst>
              <p:tags r:id="rId10"/>
            </p:custDataLst>
          </p:nvPr>
        </p:nvSpPr>
        <p:spPr>
          <a:xfrm>
            <a:off x="8118993" y="1765300"/>
            <a:ext cx="3101783" cy="4073829"/>
          </a:xfrm>
          <a:prstGeom prst="rect">
            <a:avLst/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88900" sx="99000" sy="99000" algn="ctr" rotWithShape="0">
              <a:schemeClr val="accent1">
                <a:lumMod val="75000"/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>
            <p:custDataLst>
              <p:tags r:id="rId11"/>
            </p:custDataLst>
          </p:nvPr>
        </p:nvSpPr>
        <p:spPr>
          <a:xfrm>
            <a:off x="8118993" y="1663849"/>
            <a:ext cx="3101783" cy="98532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>
            <p:custDataLst>
              <p:tags r:id="rId12"/>
            </p:custDataLst>
          </p:nvPr>
        </p:nvSpPr>
        <p:spPr>
          <a:xfrm>
            <a:off x="8322213" y="3843600"/>
            <a:ext cx="2695342" cy="17240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5778" tIns="27889" rIns="55778" bIns="27889" rtlCol="0" anchor="t"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精神内耗的学生往往缺乏自信，不敢与他人交流，影响人际交往能力。
比如，自我否定的学生在小组活动中不敢发言，难以融入集体。</a:t>
            </a:r>
            <a:endParaRPr kumimoji="1" lang="zh-CN" altLang="en-US"/>
          </a:p>
        </p:txBody>
      </p:sp>
      <p:cxnSp>
        <p:nvCxnSpPr>
          <p:cNvPr id="41" name="标题 1"/>
          <p:cNvCxnSpPr/>
          <p:nvPr>
            <p:custDataLst>
              <p:tags r:id="rId13"/>
            </p:custDataLst>
          </p:nvPr>
        </p:nvCxnSpPr>
        <p:spPr>
          <a:xfrm>
            <a:off x="9478431" y="3716867"/>
            <a:ext cx="382905" cy="0"/>
          </a:xfrm>
          <a:prstGeom prst="line">
            <a:avLst/>
          </a:prstGeom>
          <a:noFill/>
          <a:ln w="28575" cap="sq">
            <a:solidFill>
              <a:schemeClr val="accent1"/>
            </a:solidFill>
            <a:miter/>
          </a:ln>
        </p:spPr>
      </p:cxnSp>
      <p:sp>
        <p:nvSpPr>
          <p:cNvPr id="42" name="标题 1"/>
          <p:cNvSpPr txBox="1"/>
          <p:nvPr>
            <p:custDataLst>
              <p:tags r:id="rId14"/>
            </p:custDataLst>
          </p:nvPr>
        </p:nvSpPr>
        <p:spPr>
          <a:xfrm>
            <a:off x="9287930" y="2079701"/>
            <a:ext cx="763907" cy="720000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3" name="标题 1"/>
          <p:cNvSpPr txBox="1"/>
          <p:nvPr>
            <p:custDataLst>
              <p:tags r:id="rId15"/>
            </p:custDataLst>
          </p:nvPr>
        </p:nvSpPr>
        <p:spPr>
          <a:xfrm>
            <a:off x="2189780" y="2091055"/>
            <a:ext cx="664672" cy="720001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>
            <p:custDataLst>
              <p:tags r:id="rId16"/>
            </p:custDataLst>
          </p:nvPr>
        </p:nvSpPr>
        <p:spPr>
          <a:xfrm flipH="1" flipV="1">
            <a:off x="5723998" y="2091055"/>
            <a:ext cx="744004" cy="720001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5" name="标题 1"/>
          <p:cNvSpPr txBox="1"/>
          <p:nvPr>
            <p:custDataLst>
              <p:tags r:id="rId17"/>
            </p:custDataLst>
          </p:nvPr>
        </p:nvSpPr>
        <p:spPr>
          <a:xfrm>
            <a:off x="1155395" y="3018100"/>
            <a:ext cx="2733442" cy="5626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5778" tIns="27889" rIns="55778" bIns="27889" rtlCol="0" anchor="ctr"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6CCBFF">
                        <a:alpha val="100000"/>
                      </a:srgbClr>
                    </a:gs>
                    <a:gs pos="100000">
                      <a:srgbClr val="0AA8FF">
                        <a:alpha val="100000"/>
                      </a:srgbClr>
                    </a:gs>
                  </a:gsLst>
                  <a:lin ang="30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影响学习效率</a:t>
            </a:r>
            <a:endParaRPr kumimoji="1" lang="zh-CN" altLang="en-US"/>
          </a:p>
        </p:txBody>
      </p:sp>
      <p:sp>
        <p:nvSpPr>
          <p:cNvPr id="46" name="标题 1"/>
          <p:cNvSpPr txBox="1"/>
          <p:nvPr>
            <p:custDataLst>
              <p:tags r:id="rId18"/>
            </p:custDataLst>
          </p:nvPr>
        </p:nvSpPr>
        <p:spPr>
          <a:xfrm>
            <a:off x="4724095" y="3018100"/>
            <a:ext cx="2733442" cy="5626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5778" tIns="27889" rIns="55778" bIns="27889" rtlCol="0" anchor="ctr"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6CCBFF">
                        <a:alpha val="100000"/>
                      </a:srgbClr>
                    </a:gs>
                    <a:gs pos="100000">
                      <a:srgbClr val="0AA8FF">
                        <a:alpha val="100000"/>
                      </a:srgbClr>
                    </a:gs>
                  </a:gsLst>
                  <a:lin ang="30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损害心理健康</a:t>
            </a:r>
            <a:endParaRPr kumimoji="1" lang="zh-CN" altLang="en-US"/>
          </a:p>
        </p:txBody>
      </p:sp>
      <p:sp>
        <p:nvSpPr>
          <p:cNvPr id="47" name="标题 1"/>
          <p:cNvSpPr txBox="1"/>
          <p:nvPr>
            <p:custDataLst>
              <p:tags r:id="rId19"/>
            </p:custDataLst>
          </p:nvPr>
        </p:nvSpPr>
        <p:spPr>
          <a:xfrm>
            <a:off x="8292795" y="3018100"/>
            <a:ext cx="2733442" cy="5626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5778" tIns="27889" rIns="55778" bIns="27889" rtlCol="0" anchor="ctr"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6CCBFF">
                        <a:alpha val="100000"/>
                      </a:srgbClr>
                    </a:gs>
                    <a:gs pos="100000">
                      <a:srgbClr val="0AA8FF">
                        <a:alpha val="100000"/>
                      </a:srgbClr>
                    </a:gs>
                  </a:gsLst>
                  <a:lin ang="30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影响人际交往</a:t>
            </a:r>
            <a:endParaRPr kumimoji="1" lang="zh-CN" altLang="en-US"/>
          </a:p>
        </p:txBody>
      </p:sp>
      <p:sp>
        <p:nvSpPr>
          <p:cNvPr id="48" name="标题 1"/>
          <p:cNvSpPr txBox="1"/>
          <p:nvPr/>
        </p:nvSpPr>
        <p:spPr>
          <a:xfrm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精神内耗的危害</a:t>
            </a:r>
            <a:endParaRPr kumimoji="1" lang="zh-CN" altLang="en-US"/>
          </a:p>
        </p:txBody>
      </p:sp>
      <p:sp>
        <p:nvSpPr>
          <p:cNvPr id="49" name="标题 1"/>
          <p:cNvSpPr txBox="1"/>
          <p:nvPr>
            <p:custDataLst>
              <p:tags r:id="rId20"/>
            </p:custDataLst>
          </p:nvPr>
        </p:nvSpPr>
        <p:spPr>
          <a:xfrm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719695" y="123825"/>
            <a:ext cx="3451225" cy="1427480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4615" y="-635"/>
            <a:ext cx="12286615" cy="6858635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5860" y="1706245"/>
            <a:ext cx="8572500" cy="5151755"/>
          </a:xfrm>
          <a:prstGeom prst="rect">
            <a:avLst/>
          </a:prstGeom>
        </p:spPr>
      </p:pic>
      <p:sp>
        <p:nvSpPr>
          <p:cNvPr id="9" name="标题 1"/>
          <p:cNvSpPr txBox="1"/>
          <p:nvPr/>
        </p:nvSpPr>
        <p:spPr>
          <a:xfrm>
            <a:off x="3103787" y="278745"/>
            <a:ext cx="6082217" cy="19331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cene3d>
              <a:camera prst="orthographicFront"/>
              <a:lightRig rig="threePt" dir="t"/>
            </a:scene3d>
          </a:bodyPr>
          <a:p>
            <a:pPr algn="ctr">
              <a:lnSpc>
                <a:spcPct val="130000"/>
              </a:lnSpc>
            </a:pPr>
            <a:endParaRPr kumimoji="1" lang="en-US" altLang="zh-CN" sz="4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09645" cy="18421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2135"/>
            <a:ext cx="3509645" cy="17138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12185"/>
            <a:ext cx="3509645" cy="15398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65700"/>
            <a:ext cx="3509645" cy="18929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9900" y="-635"/>
            <a:ext cx="2600325" cy="17062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9380" y="-635"/>
            <a:ext cx="2890520" cy="17062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9980" y="-635"/>
            <a:ext cx="2914650" cy="170624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810" y="0"/>
            <a:ext cx="1219581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" y="132080"/>
            <a:ext cx="3460750" cy="1181735"/>
          </a:xfrm>
          <a:prstGeom prst="rect">
            <a:avLst/>
          </a:prstGeom>
        </p:spPr>
      </p:pic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851370" y="2814320"/>
            <a:ext cx="2989736" cy="3817620"/>
          </a:xfrm>
          <a:custGeom>
            <a:avLst/>
            <a:gdLst>
              <a:gd name="connsiteX0" fmla="*/ 201239 w 2989736"/>
              <a:gd name="connsiteY0" fmla="*/ 0 h 4113711"/>
              <a:gd name="connsiteX1" fmla="*/ 1220988 w 2989736"/>
              <a:gd name="connsiteY1" fmla="*/ 0 h 4113711"/>
              <a:gd name="connsiteX2" fmla="*/ 1220549 w 2989736"/>
              <a:gd name="connsiteY2" fmla="*/ 4356 h 4113711"/>
              <a:gd name="connsiteX3" fmla="*/ 1494869 w 2989736"/>
              <a:gd name="connsiteY3" fmla="*/ 278676 h 4113711"/>
              <a:gd name="connsiteX4" fmla="*/ 1769189 w 2989736"/>
              <a:gd name="connsiteY4" fmla="*/ 4356 h 4113711"/>
              <a:gd name="connsiteX5" fmla="*/ 1768750 w 2989736"/>
              <a:gd name="connsiteY5" fmla="*/ 0 h 4113711"/>
              <a:gd name="connsiteX6" fmla="*/ 2788497 w 2989736"/>
              <a:gd name="connsiteY6" fmla="*/ 0 h 4113711"/>
              <a:gd name="connsiteX7" fmla="*/ 2989736 w 2989736"/>
              <a:gd name="connsiteY7" fmla="*/ 201239 h 4113711"/>
              <a:gd name="connsiteX8" fmla="*/ 2989736 w 2989736"/>
              <a:gd name="connsiteY8" fmla="*/ 3912472 h 4113711"/>
              <a:gd name="connsiteX9" fmla="*/ 2788497 w 2989736"/>
              <a:gd name="connsiteY9" fmla="*/ 4113711 h 4113711"/>
              <a:gd name="connsiteX10" fmla="*/ 201239 w 2989736"/>
              <a:gd name="connsiteY10" fmla="*/ 4113711 h 4113711"/>
              <a:gd name="connsiteX11" fmla="*/ 0 w 2989736"/>
              <a:gd name="connsiteY11" fmla="*/ 3912472 h 4113711"/>
              <a:gd name="connsiteX12" fmla="*/ 0 w 2989736"/>
              <a:gd name="connsiteY12" fmla="*/ 201239 h 4113711"/>
              <a:gd name="connsiteX13" fmla="*/ 201239 w 2989736"/>
              <a:gd name="connsiteY13" fmla="*/ 0 h 4113711"/>
            </a:gdLst>
            <a:ahLst/>
            <a:cxnLst/>
            <a:rect l="l" t="t" r="r" b="b"/>
            <a:pathLst>
              <a:path w="2989736" h="4113711">
                <a:moveTo>
                  <a:pt x="201239" y="0"/>
                </a:moveTo>
                <a:lnTo>
                  <a:pt x="1220988" y="0"/>
                </a:lnTo>
                <a:lnTo>
                  <a:pt x="1220549" y="4356"/>
                </a:lnTo>
                <a:cubicBezTo>
                  <a:pt x="1220549" y="155859"/>
                  <a:pt x="1343366" y="278676"/>
                  <a:pt x="1494869" y="278676"/>
                </a:cubicBezTo>
                <a:cubicBezTo>
                  <a:pt x="1646372" y="278676"/>
                  <a:pt x="1769189" y="155859"/>
                  <a:pt x="1769189" y="4356"/>
                </a:cubicBezTo>
                <a:lnTo>
                  <a:pt x="1768750" y="0"/>
                </a:lnTo>
                <a:lnTo>
                  <a:pt x="2788497" y="0"/>
                </a:lnTo>
                <a:cubicBezTo>
                  <a:pt x="2899638" y="0"/>
                  <a:pt x="2989736" y="90098"/>
                  <a:pt x="2989736" y="201239"/>
                </a:cubicBezTo>
                <a:lnTo>
                  <a:pt x="2989736" y="3912472"/>
                </a:lnTo>
                <a:cubicBezTo>
                  <a:pt x="2989736" y="4023613"/>
                  <a:pt x="2899638" y="4113711"/>
                  <a:pt x="2788497" y="4113711"/>
                </a:cubicBezTo>
                <a:lnTo>
                  <a:pt x="201239" y="4113711"/>
                </a:lnTo>
                <a:cubicBezTo>
                  <a:pt x="90098" y="4113711"/>
                  <a:pt x="0" y="4023613"/>
                  <a:pt x="0" y="3912472"/>
                </a:cubicBezTo>
                <a:lnTo>
                  <a:pt x="0" y="201239"/>
                </a:lnTo>
                <a:cubicBezTo>
                  <a:pt x="0" y="90098"/>
                  <a:pt x="90098" y="0"/>
                  <a:pt x="201239" y="0"/>
                </a:cubicBezTo>
                <a:close/>
              </a:path>
            </a:pathLst>
          </a:custGeom>
          <a:solidFill>
            <a:schemeClr val="bg1"/>
          </a:solidFill>
          <a:ln w="571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 rot="5400000">
            <a:off x="1831746" y="4473420"/>
            <a:ext cx="1028986" cy="3431218"/>
          </a:xfrm>
          <a:custGeom>
            <a:avLst/>
            <a:gdLst>
              <a:gd name="connsiteX0" fmla="*/ 0 w 1197713"/>
              <a:gd name="connsiteY0" fmla="*/ 1737909 h 3475818"/>
              <a:gd name="connsiteX1" fmla="*/ 1064655 w 1197713"/>
              <a:gd name="connsiteY1" fmla="*/ 49729 h 3475818"/>
              <a:gd name="connsiteX2" fmla="*/ 1197713 w 1197713"/>
              <a:gd name="connsiteY2" fmla="*/ 0 h 3475818"/>
              <a:gd name="connsiteX3" fmla="*/ 1197713 w 1197713"/>
              <a:gd name="connsiteY3" fmla="*/ 3475818 h 3475818"/>
              <a:gd name="connsiteX4" fmla="*/ 1064654 w 1197713"/>
              <a:gd name="connsiteY4" fmla="*/ 3426090 h 3475818"/>
              <a:gd name="connsiteX5" fmla="*/ 0 w 1197713"/>
              <a:gd name="connsiteY5" fmla="*/ 1737909 h 3475818"/>
            </a:gdLst>
            <a:ahLst/>
            <a:cxnLst/>
            <a:rect l="l" t="t" r="r" b="b"/>
            <a:pathLst>
              <a:path w="1197713" h="3475818">
                <a:moveTo>
                  <a:pt x="0" y="1737909"/>
                </a:moveTo>
                <a:cubicBezTo>
                  <a:pt x="0" y="972929"/>
                  <a:pt x="440634" y="318277"/>
                  <a:pt x="1064655" y="49729"/>
                </a:cubicBezTo>
                <a:lnTo>
                  <a:pt x="1197713" y="0"/>
                </a:lnTo>
                <a:lnTo>
                  <a:pt x="1197713" y="3475818"/>
                </a:lnTo>
                <a:lnTo>
                  <a:pt x="1064654" y="3426090"/>
                </a:lnTo>
                <a:cubicBezTo>
                  <a:pt x="440633" y="3157541"/>
                  <a:pt x="0" y="2502889"/>
                  <a:pt x="0" y="1737909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5"/>
            </p:custDataLst>
          </p:nvPr>
        </p:nvSpPr>
        <p:spPr>
          <a:xfrm>
            <a:off x="1126864" y="3908483"/>
            <a:ext cx="2438749" cy="17325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深呼吸能调节神经系统，使身体放松，缓解紧张情绪，减轻焦虑。
通过控制呼吸节奏，激活副交感神经，降低心率，放松肌肉。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6"/>
            </p:custDataLst>
          </p:nvPr>
        </p:nvSpPr>
        <p:spPr>
          <a:xfrm>
            <a:off x="1126864" y="3223716"/>
            <a:ext cx="2438749" cy="551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深呼吸放松的原理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7"/>
            </p:custDataLst>
          </p:nvPr>
        </p:nvSpPr>
        <p:spPr>
          <a:xfrm>
            <a:off x="1537173" y="5980200"/>
            <a:ext cx="1618130" cy="551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8"/>
            </p:custDataLst>
          </p:nvPr>
        </p:nvSpPr>
        <p:spPr>
          <a:xfrm>
            <a:off x="4542711" y="2094865"/>
            <a:ext cx="2989736" cy="3817620"/>
          </a:xfrm>
          <a:custGeom>
            <a:avLst/>
            <a:gdLst>
              <a:gd name="connsiteX0" fmla="*/ 201239 w 2989736"/>
              <a:gd name="connsiteY0" fmla="*/ 0 h 4113711"/>
              <a:gd name="connsiteX1" fmla="*/ 1220988 w 2989736"/>
              <a:gd name="connsiteY1" fmla="*/ 0 h 4113711"/>
              <a:gd name="connsiteX2" fmla="*/ 1220549 w 2989736"/>
              <a:gd name="connsiteY2" fmla="*/ 4356 h 4113711"/>
              <a:gd name="connsiteX3" fmla="*/ 1494869 w 2989736"/>
              <a:gd name="connsiteY3" fmla="*/ 278676 h 4113711"/>
              <a:gd name="connsiteX4" fmla="*/ 1769189 w 2989736"/>
              <a:gd name="connsiteY4" fmla="*/ 4356 h 4113711"/>
              <a:gd name="connsiteX5" fmla="*/ 1768750 w 2989736"/>
              <a:gd name="connsiteY5" fmla="*/ 0 h 4113711"/>
              <a:gd name="connsiteX6" fmla="*/ 2788497 w 2989736"/>
              <a:gd name="connsiteY6" fmla="*/ 0 h 4113711"/>
              <a:gd name="connsiteX7" fmla="*/ 2989736 w 2989736"/>
              <a:gd name="connsiteY7" fmla="*/ 201239 h 4113711"/>
              <a:gd name="connsiteX8" fmla="*/ 2989736 w 2989736"/>
              <a:gd name="connsiteY8" fmla="*/ 3912472 h 4113711"/>
              <a:gd name="connsiteX9" fmla="*/ 2788497 w 2989736"/>
              <a:gd name="connsiteY9" fmla="*/ 4113711 h 4113711"/>
              <a:gd name="connsiteX10" fmla="*/ 201239 w 2989736"/>
              <a:gd name="connsiteY10" fmla="*/ 4113711 h 4113711"/>
              <a:gd name="connsiteX11" fmla="*/ 0 w 2989736"/>
              <a:gd name="connsiteY11" fmla="*/ 3912472 h 4113711"/>
              <a:gd name="connsiteX12" fmla="*/ 0 w 2989736"/>
              <a:gd name="connsiteY12" fmla="*/ 201239 h 4113711"/>
              <a:gd name="connsiteX13" fmla="*/ 201239 w 2989736"/>
              <a:gd name="connsiteY13" fmla="*/ 0 h 4113711"/>
            </a:gdLst>
            <a:ahLst/>
            <a:cxnLst/>
            <a:rect l="l" t="t" r="r" b="b"/>
            <a:pathLst>
              <a:path w="2989736" h="4113711">
                <a:moveTo>
                  <a:pt x="201239" y="0"/>
                </a:moveTo>
                <a:lnTo>
                  <a:pt x="1220988" y="0"/>
                </a:lnTo>
                <a:lnTo>
                  <a:pt x="1220549" y="4356"/>
                </a:lnTo>
                <a:cubicBezTo>
                  <a:pt x="1220549" y="155859"/>
                  <a:pt x="1343366" y="278676"/>
                  <a:pt x="1494869" y="278676"/>
                </a:cubicBezTo>
                <a:cubicBezTo>
                  <a:pt x="1646372" y="278676"/>
                  <a:pt x="1769189" y="155859"/>
                  <a:pt x="1769189" y="4356"/>
                </a:cubicBezTo>
                <a:lnTo>
                  <a:pt x="1768750" y="0"/>
                </a:lnTo>
                <a:lnTo>
                  <a:pt x="2788497" y="0"/>
                </a:lnTo>
                <a:cubicBezTo>
                  <a:pt x="2899638" y="0"/>
                  <a:pt x="2989736" y="90098"/>
                  <a:pt x="2989736" y="201239"/>
                </a:cubicBezTo>
                <a:lnTo>
                  <a:pt x="2989736" y="3912472"/>
                </a:lnTo>
                <a:cubicBezTo>
                  <a:pt x="2989736" y="4023613"/>
                  <a:pt x="2899638" y="4113711"/>
                  <a:pt x="2788497" y="4113711"/>
                </a:cubicBezTo>
                <a:lnTo>
                  <a:pt x="201239" y="4113711"/>
                </a:lnTo>
                <a:cubicBezTo>
                  <a:pt x="90098" y="4113711"/>
                  <a:pt x="0" y="4023613"/>
                  <a:pt x="0" y="3912472"/>
                </a:cubicBezTo>
                <a:lnTo>
                  <a:pt x="0" y="201239"/>
                </a:lnTo>
                <a:cubicBezTo>
                  <a:pt x="0" y="90098"/>
                  <a:pt x="90098" y="0"/>
                  <a:pt x="201239" y="0"/>
                </a:cubicBezTo>
                <a:close/>
              </a:path>
            </a:pathLst>
          </a:custGeom>
          <a:solidFill>
            <a:schemeClr val="bg1"/>
          </a:solidFill>
          <a:ln w="571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9"/>
            </p:custDataLst>
          </p:nvPr>
        </p:nvSpPr>
        <p:spPr>
          <a:xfrm rot="5400000">
            <a:off x="5523088" y="3835879"/>
            <a:ext cx="1028984" cy="3431218"/>
          </a:xfrm>
          <a:custGeom>
            <a:avLst/>
            <a:gdLst>
              <a:gd name="connsiteX0" fmla="*/ 0 w 1197713"/>
              <a:gd name="connsiteY0" fmla="*/ 1737909 h 3475818"/>
              <a:gd name="connsiteX1" fmla="*/ 1064655 w 1197713"/>
              <a:gd name="connsiteY1" fmla="*/ 49729 h 3475818"/>
              <a:gd name="connsiteX2" fmla="*/ 1197713 w 1197713"/>
              <a:gd name="connsiteY2" fmla="*/ 0 h 3475818"/>
              <a:gd name="connsiteX3" fmla="*/ 1197713 w 1197713"/>
              <a:gd name="connsiteY3" fmla="*/ 3475818 h 3475818"/>
              <a:gd name="connsiteX4" fmla="*/ 1064654 w 1197713"/>
              <a:gd name="connsiteY4" fmla="*/ 3426090 h 3475818"/>
              <a:gd name="connsiteX5" fmla="*/ 0 w 1197713"/>
              <a:gd name="connsiteY5" fmla="*/ 1737909 h 3475818"/>
            </a:gdLst>
            <a:ahLst/>
            <a:cxnLst/>
            <a:rect l="l" t="t" r="r" b="b"/>
            <a:pathLst>
              <a:path w="1197713" h="3475818">
                <a:moveTo>
                  <a:pt x="0" y="1737909"/>
                </a:moveTo>
                <a:cubicBezTo>
                  <a:pt x="0" y="972929"/>
                  <a:pt x="440634" y="318277"/>
                  <a:pt x="1064655" y="49729"/>
                </a:cubicBezTo>
                <a:lnTo>
                  <a:pt x="1197713" y="0"/>
                </a:lnTo>
                <a:lnTo>
                  <a:pt x="1197713" y="3475818"/>
                </a:lnTo>
                <a:lnTo>
                  <a:pt x="1064654" y="3426090"/>
                </a:lnTo>
                <a:cubicBezTo>
                  <a:pt x="440633" y="3157541"/>
                  <a:pt x="0" y="2502889"/>
                  <a:pt x="0" y="1737909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0"/>
            </p:custDataLst>
          </p:nvPr>
        </p:nvSpPr>
        <p:spPr>
          <a:xfrm>
            <a:off x="4818205" y="3270943"/>
            <a:ext cx="2438749" cy="17325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吸气时腹部鼓起，呼气时腹部收缩，每次呼吸持续5 - 6秒，连续做5 - 10分钟。
可在考试前、紧张时使用，快速缓解紧张情绪。</a:t>
            </a: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1"/>
            </p:custDataLst>
          </p:nvPr>
        </p:nvSpPr>
        <p:spPr>
          <a:xfrm>
            <a:off x="4818205" y="2586176"/>
            <a:ext cx="2438749" cy="551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深呼吸放松的步骤</a:t>
            </a: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2"/>
            </p:custDataLst>
          </p:nvPr>
        </p:nvSpPr>
        <p:spPr>
          <a:xfrm>
            <a:off x="5228514" y="5342660"/>
            <a:ext cx="1618130" cy="551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3"/>
            </p:custDataLst>
          </p:nvPr>
        </p:nvSpPr>
        <p:spPr>
          <a:xfrm>
            <a:off x="8234052" y="2732405"/>
            <a:ext cx="2989736" cy="3817620"/>
          </a:xfrm>
          <a:custGeom>
            <a:avLst/>
            <a:gdLst>
              <a:gd name="connsiteX0" fmla="*/ 201239 w 2989736"/>
              <a:gd name="connsiteY0" fmla="*/ 0 h 4113711"/>
              <a:gd name="connsiteX1" fmla="*/ 1220988 w 2989736"/>
              <a:gd name="connsiteY1" fmla="*/ 0 h 4113711"/>
              <a:gd name="connsiteX2" fmla="*/ 1220549 w 2989736"/>
              <a:gd name="connsiteY2" fmla="*/ 4356 h 4113711"/>
              <a:gd name="connsiteX3" fmla="*/ 1494869 w 2989736"/>
              <a:gd name="connsiteY3" fmla="*/ 278676 h 4113711"/>
              <a:gd name="connsiteX4" fmla="*/ 1769189 w 2989736"/>
              <a:gd name="connsiteY4" fmla="*/ 4356 h 4113711"/>
              <a:gd name="connsiteX5" fmla="*/ 1768750 w 2989736"/>
              <a:gd name="connsiteY5" fmla="*/ 0 h 4113711"/>
              <a:gd name="connsiteX6" fmla="*/ 2788497 w 2989736"/>
              <a:gd name="connsiteY6" fmla="*/ 0 h 4113711"/>
              <a:gd name="connsiteX7" fmla="*/ 2989736 w 2989736"/>
              <a:gd name="connsiteY7" fmla="*/ 201239 h 4113711"/>
              <a:gd name="connsiteX8" fmla="*/ 2989736 w 2989736"/>
              <a:gd name="connsiteY8" fmla="*/ 3912472 h 4113711"/>
              <a:gd name="connsiteX9" fmla="*/ 2788497 w 2989736"/>
              <a:gd name="connsiteY9" fmla="*/ 4113711 h 4113711"/>
              <a:gd name="connsiteX10" fmla="*/ 201239 w 2989736"/>
              <a:gd name="connsiteY10" fmla="*/ 4113711 h 4113711"/>
              <a:gd name="connsiteX11" fmla="*/ 0 w 2989736"/>
              <a:gd name="connsiteY11" fmla="*/ 3912472 h 4113711"/>
              <a:gd name="connsiteX12" fmla="*/ 0 w 2989736"/>
              <a:gd name="connsiteY12" fmla="*/ 201239 h 4113711"/>
              <a:gd name="connsiteX13" fmla="*/ 201239 w 2989736"/>
              <a:gd name="connsiteY13" fmla="*/ 0 h 4113711"/>
            </a:gdLst>
            <a:ahLst/>
            <a:cxnLst/>
            <a:rect l="l" t="t" r="r" b="b"/>
            <a:pathLst>
              <a:path w="2989736" h="4113711">
                <a:moveTo>
                  <a:pt x="201239" y="0"/>
                </a:moveTo>
                <a:lnTo>
                  <a:pt x="1220988" y="0"/>
                </a:lnTo>
                <a:lnTo>
                  <a:pt x="1220549" y="4356"/>
                </a:lnTo>
                <a:cubicBezTo>
                  <a:pt x="1220549" y="155859"/>
                  <a:pt x="1343366" y="278676"/>
                  <a:pt x="1494869" y="278676"/>
                </a:cubicBezTo>
                <a:cubicBezTo>
                  <a:pt x="1646372" y="278676"/>
                  <a:pt x="1769189" y="155859"/>
                  <a:pt x="1769189" y="4356"/>
                </a:cubicBezTo>
                <a:lnTo>
                  <a:pt x="1768750" y="0"/>
                </a:lnTo>
                <a:lnTo>
                  <a:pt x="2788497" y="0"/>
                </a:lnTo>
                <a:cubicBezTo>
                  <a:pt x="2899638" y="0"/>
                  <a:pt x="2989736" y="90098"/>
                  <a:pt x="2989736" y="201239"/>
                </a:cubicBezTo>
                <a:lnTo>
                  <a:pt x="2989736" y="3912472"/>
                </a:lnTo>
                <a:cubicBezTo>
                  <a:pt x="2989736" y="4023613"/>
                  <a:pt x="2899638" y="4113711"/>
                  <a:pt x="2788497" y="4113711"/>
                </a:cubicBezTo>
                <a:lnTo>
                  <a:pt x="201239" y="4113711"/>
                </a:lnTo>
                <a:cubicBezTo>
                  <a:pt x="90098" y="4113711"/>
                  <a:pt x="0" y="4023613"/>
                  <a:pt x="0" y="3912472"/>
                </a:cubicBezTo>
                <a:lnTo>
                  <a:pt x="0" y="201239"/>
                </a:lnTo>
                <a:cubicBezTo>
                  <a:pt x="0" y="90098"/>
                  <a:pt x="90098" y="0"/>
                  <a:pt x="201239" y="0"/>
                </a:cubicBezTo>
                <a:close/>
              </a:path>
            </a:pathLst>
          </a:custGeom>
          <a:solidFill>
            <a:schemeClr val="bg1"/>
          </a:solidFill>
          <a:ln w="571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4"/>
            </p:custDataLst>
          </p:nvPr>
        </p:nvSpPr>
        <p:spPr>
          <a:xfrm rot="5400000">
            <a:off x="9214428" y="4473419"/>
            <a:ext cx="1028985" cy="3431218"/>
          </a:xfrm>
          <a:custGeom>
            <a:avLst/>
            <a:gdLst>
              <a:gd name="connsiteX0" fmla="*/ 0 w 1197713"/>
              <a:gd name="connsiteY0" fmla="*/ 1737909 h 3475818"/>
              <a:gd name="connsiteX1" fmla="*/ 1064655 w 1197713"/>
              <a:gd name="connsiteY1" fmla="*/ 49729 h 3475818"/>
              <a:gd name="connsiteX2" fmla="*/ 1197713 w 1197713"/>
              <a:gd name="connsiteY2" fmla="*/ 0 h 3475818"/>
              <a:gd name="connsiteX3" fmla="*/ 1197713 w 1197713"/>
              <a:gd name="connsiteY3" fmla="*/ 3475818 h 3475818"/>
              <a:gd name="connsiteX4" fmla="*/ 1064654 w 1197713"/>
              <a:gd name="connsiteY4" fmla="*/ 3426090 h 3475818"/>
              <a:gd name="connsiteX5" fmla="*/ 0 w 1197713"/>
              <a:gd name="connsiteY5" fmla="*/ 1737909 h 3475818"/>
            </a:gdLst>
            <a:ahLst/>
            <a:cxnLst/>
            <a:rect l="l" t="t" r="r" b="b"/>
            <a:pathLst>
              <a:path w="1197713" h="3475818">
                <a:moveTo>
                  <a:pt x="0" y="1737909"/>
                </a:moveTo>
                <a:cubicBezTo>
                  <a:pt x="0" y="972929"/>
                  <a:pt x="440634" y="318277"/>
                  <a:pt x="1064655" y="49729"/>
                </a:cubicBezTo>
                <a:lnTo>
                  <a:pt x="1197713" y="0"/>
                </a:lnTo>
                <a:lnTo>
                  <a:pt x="1197713" y="3475818"/>
                </a:lnTo>
                <a:lnTo>
                  <a:pt x="1064654" y="3426090"/>
                </a:lnTo>
                <a:cubicBezTo>
                  <a:pt x="440633" y="3157541"/>
                  <a:pt x="0" y="2502889"/>
                  <a:pt x="0" y="1737909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5"/>
            </p:custDataLst>
          </p:nvPr>
        </p:nvSpPr>
        <p:spPr>
          <a:xfrm>
            <a:off x="8509546" y="3908483"/>
            <a:ext cx="2438749" cy="17325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ctr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小明在考试前运用深呼吸放松技巧，缓解了焦虑情绪，考试时能集中注意力，成绩有所提高。
该技巧简单易学，适合学生在日常学习中使用。</a:t>
            </a: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6"/>
            </p:custDataLst>
          </p:nvPr>
        </p:nvSpPr>
        <p:spPr>
          <a:xfrm>
            <a:off x="8509546" y="3223716"/>
            <a:ext cx="2438749" cy="551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深呼吸放松的案例</a:t>
            </a: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7"/>
            </p:custDataLst>
          </p:nvPr>
        </p:nvSpPr>
        <p:spPr>
          <a:xfrm>
            <a:off x="8919855" y="5980200"/>
            <a:ext cx="1618130" cy="551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03</a:t>
            </a: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18"/>
            </p:custDataLst>
          </p:nvPr>
        </p:nvSpPr>
        <p:spPr>
          <a:xfrm>
            <a:off x="1010376" y="2915285"/>
            <a:ext cx="139337" cy="139337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19"/>
            </p:custDataLst>
          </p:nvPr>
        </p:nvSpPr>
        <p:spPr>
          <a:xfrm>
            <a:off x="8386536" y="2915285"/>
            <a:ext cx="139337" cy="139337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20"/>
            </p:custDataLst>
          </p:nvPr>
        </p:nvSpPr>
        <p:spPr>
          <a:xfrm>
            <a:off x="4698456" y="2262142"/>
            <a:ext cx="139337" cy="13933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851535" y="1205695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深呼吸放松技巧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08330" y="1749425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alphaModFix amt="60000"/>
          </a:blip>
          <a:stretch>
            <a:fillRect/>
          </a:stretch>
        </p:blipFill>
        <p:spPr>
          <a:xfrm>
            <a:off x="5974080" y="132080"/>
            <a:ext cx="2667635" cy="2520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19210" y="109220"/>
            <a:ext cx="3181350" cy="2945130"/>
          </a:xfrm>
          <a:prstGeom prst="rect">
            <a:avLst/>
          </a:prstGeom>
        </p:spPr>
      </p:pic>
    </p:spTree>
    <p:custDataLst>
      <p:tags r:id="rId2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DIAGRAM_VIRTUALLY_FRAME" val="{&quot;height&quot;:453.25,&quot;left&quot;:25.45,&quot;top&quot;:75.05,&quot;width&quot;:858.0756692913386}"/>
</p:tagLst>
</file>

<file path=ppt/tags/tag101.xml><?xml version="1.0" encoding="utf-8"?>
<p:tagLst xmlns:p="http://schemas.openxmlformats.org/presentationml/2006/main">
  <p:tag name="KSO_WM_DIAGRAM_VIRTUALLY_FRAME" val="{&quot;height&quot;:453.25,&quot;left&quot;:25.45,&quot;top&quot;:75.05,&quot;width&quot;:858.0756692913386}"/>
</p:tagLst>
</file>

<file path=ppt/tags/tag102.xml><?xml version="1.0" encoding="utf-8"?>
<p:tagLst xmlns:p="http://schemas.openxmlformats.org/presentationml/2006/main">
  <p:tag name="KSO_WM_DIAGRAM_VIRTUALLY_FRAME" val="{&quot;height&quot;:453.25,&quot;left&quot;:25.45,&quot;top&quot;:75.05,&quot;width&quot;:858.0756692913386}"/>
</p:tagLst>
</file>

<file path=ppt/tags/tag103.xml><?xml version="1.0" encoding="utf-8"?>
<p:tagLst xmlns:p="http://schemas.openxmlformats.org/presentationml/2006/main">
  <p:tag name="KSO_WM_DIAGRAM_VIRTUALLY_FRAME" val="{&quot;height&quot;:453.25,&quot;left&quot;:25.45,&quot;top&quot;:75.05,&quot;width&quot;:858.0756692913386}"/>
</p:tagLst>
</file>

<file path=ppt/tags/tag104.xml><?xml version="1.0" encoding="utf-8"?>
<p:tagLst xmlns:p="http://schemas.openxmlformats.org/presentationml/2006/main">
  <p:tag name="KSO_WM_DIAGRAM_VIRTUALLY_FRAME" val="{&quot;height&quot;:453.25,&quot;left&quot;:25.45,&quot;top&quot;:75.05,&quot;width&quot;:858.0756692913386}"/>
</p:tagLst>
</file>

<file path=ppt/tags/tag105.xml><?xml version="1.0" encoding="utf-8"?>
<p:tagLst xmlns:p="http://schemas.openxmlformats.org/presentationml/2006/main">
  <p:tag name="KSO_WM_DIAGRAM_VIRTUALLY_FRAME" val="{&quot;height&quot;:453.25,&quot;left&quot;:25.45,&quot;top&quot;:75.05,&quot;width&quot;:858.0756692913386}"/>
</p:tagLst>
</file>

<file path=ppt/tags/tag106.xml><?xml version="1.0" encoding="utf-8"?>
<p:tagLst xmlns:p="http://schemas.openxmlformats.org/presentationml/2006/main">
  <p:tag name="KSO_WM_DIAGRAM_VIRTUALLY_FRAME" val="{&quot;height&quot;:453.25,&quot;left&quot;:25.45,&quot;top&quot;:75.05,&quot;width&quot;:858.0756692913386}"/>
</p:tagLst>
</file>

<file path=ppt/tags/tag107.xml><?xml version="1.0" encoding="utf-8"?>
<p:tagLst xmlns:p="http://schemas.openxmlformats.org/presentationml/2006/main">
  <p:tag name="KSO_WM_DIAGRAM_VIRTUALLY_FRAME" val="{&quot;height&quot;:453.25,&quot;left&quot;:25.45,&quot;top&quot;:75.05,&quot;width&quot;:858.0756692913386}"/>
</p:tagLst>
</file>

<file path=ppt/tags/tag108.xml><?xml version="1.0" encoding="utf-8"?>
<p:tagLst xmlns:p="http://schemas.openxmlformats.org/presentationml/2006/main">
  <p:tag name="KSO_WM_DIAGRAM_VIRTUALLY_FRAME" val="{&quot;height&quot;:453.25,&quot;left&quot;:25.45,&quot;top&quot;:75.05,&quot;width&quot;:858.0756692913386}"/>
</p:tagLst>
</file>

<file path=ppt/tags/tag109.xml><?xml version="1.0" encoding="utf-8"?>
<p:tagLst xmlns:p="http://schemas.openxmlformats.org/presentationml/2006/main">
  <p:tag name="KSO_WM_DIAGRAM_VIRTUALLY_FRAME" val="{&quot;height&quot;:453.25,&quot;left&quot;:25.45,&quot;top&quot;:75.05,&quot;width&quot;:858.0756692913386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DIAGRAM_VIRTUALLY_FRAME" val="{&quot;height&quot;:541.35,&quot;left&quot;:49.655905511811035,&quot;top&quot;:5.2,&quot;width&quot;:896.394094488189}"/>
</p:tagLst>
</file>

<file path=ppt/tags/tag113.xml><?xml version="1.0" encoding="utf-8"?>
<p:tagLst xmlns:p="http://schemas.openxmlformats.org/presentationml/2006/main">
  <p:tag name="KSO_WM_DIAGRAM_VIRTUALLY_FRAME" val="{&quot;height&quot;:541.35,&quot;left&quot;:49.655905511811035,&quot;top&quot;:5.2,&quot;width&quot;:896.394094488189}"/>
</p:tagLst>
</file>

<file path=ppt/tags/tag114.xml><?xml version="1.0" encoding="utf-8"?>
<p:tagLst xmlns:p="http://schemas.openxmlformats.org/presentationml/2006/main">
  <p:tag name="KSO_WM_DIAGRAM_VIRTUALLY_FRAME" val="{&quot;height&quot;:541.35,&quot;left&quot;:49.655905511811035,&quot;top&quot;:5.2,&quot;width&quot;:896.394094488189}"/>
</p:tagLst>
</file>

<file path=ppt/tags/tag115.xml><?xml version="1.0" encoding="utf-8"?>
<p:tagLst xmlns:p="http://schemas.openxmlformats.org/presentationml/2006/main">
  <p:tag name="KSO_WM_DIAGRAM_VIRTUALLY_FRAME" val="{&quot;height&quot;:541.35,&quot;left&quot;:49.655905511811035,&quot;top&quot;:5.2,&quot;width&quot;:896.394094488189}"/>
</p:tagLst>
</file>

<file path=ppt/tags/tag116.xml><?xml version="1.0" encoding="utf-8"?>
<p:tagLst xmlns:p="http://schemas.openxmlformats.org/presentationml/2006/main">
  <p:tag name="KSO_WM_DIAGRAM_VIRTUALLY_FRAME" val="{&quot;height&quot;:541.35,&quot;left&quot;:49.655905511811035,&quot;top&quot;:5.2,&quot;width&quot;:896.394094488189}"/>
</p:tagLst>
</file>

<file path=ppt/tags/tag117.xml><?xml version="1.0" encoding="utf-8"?>
<p:tagLst xmlns:p="http://schemas.openxmlformats.org/presentationml/2006/main">
  <p:tag name="KSO_WM_DIAGRAM_VIRTUALLY_FRAME" val="{&quot;height&quot;:541.35,&quot;left&quot;:49.655905511811035,&quot;top&quot;:5.2,&quot;width&quot;:896.394094488189}"/>
</p:tagLst>
</file>

<file path=ppt/tags/tag118.xml><?xml version="1.0" encoding="utf-8"?>
<p:tagLst xmlns:p="http://schemas.openxmlformats.org/presentationml/2006/main">
  <p:tag name="KSO_WM_DIAGRAM_VIRTUALLY_FRAME" val="{&quot;height&quot;:541.35,&quot;left&quot;:49.655905511811035,&quot;top&quot;:5.2,&quot;width&quot;:896.394094488189}"/>
</p:tagLst>
</file>

<file path=ppt/tags/tag119.xml><?xml version="1.0" encoding="utf-8"?>
<p:tagLst xmlns:p="http://schemas.openxmlformats.org/presentationml/2006/main">
  <p:tag name="KSO_WM_DIAGRAM_VIRTUALLY_FRAME" val="{&quot;height&quot;:541.35,&quot;left&quot;:49.655905511811035,&quot;top&quot;:5.2,&quot;width&quot;:896.394094488189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DIAGRAM_VIRTUALLY_FRAME" val="{&quot;height&quot;:541.35,&quot;left&quot;:49.655905511811035,&quot;top&quot;:5.2,&quot;width&quot;:896.394094488189}"/>
</p:tagLst>
</file>

<file path=ppt/tags/tag121.xml><?xml version="1.0" encoding="utf-8"?>
<p:tagLst xmlns:p="http://schemas.openxmlformats.org/presentationml/2006/main">
  <p:tag name="KSO_WM_DIAGRAM_VIRTUALLY_FRAME" val="{&quot;height&quot;:541.35,&quot;left&quot;:49.655905511811035,&quot;top&quot;:5.2,&quot;width&quot;:896.394094488189}"/>
</p:tagLst>
</file>

<file path=ppt/tags/tag122.xml><?xml version="1.0" encoding="utf-8"?>
<p:tagLst xmlns:p="http://schemas.openxmlformats.org/presentationml/2006/main">
  <p:tag name="KSO_WM_DIAGRAM_VIRTUALLY_FRAME" val="{&quot;height&quot;:541.35,&quot;left&quot;:49.655905511811035,&quot;top&quot;:5.2,&quot;width&quot;:896.394094488189}"/>
</p:tagLst>
</file>

<file path=ppt/tags/tag123.xml><?xml version="1.0" encoding="utf-8"?>
<p:tagLst xmlns:p="http://schemas.openxmlformats.org/presentationml/2006/main">
  <p:tag name="KSO_WM_DIAGRAM_VIRTUALLY_FRAME" val="{&quot;height&quot;:541.35,&quot;left&quot;:49.655905511811035,&quot;top&quot;:5.2,&quot;width&quot;:896.394094488189}"/>
</p:tagLst>
</file>

<file path=ppt/tags/tag124.xml><?xml version="1.0" encoding="utf-8"?>
<p:tagLst xmlns:p="http://schemas.openxmlformats.org/presentationml/2006/main">
  <p:tag name="KSO_WM_DIAGRAM_VIRTUALLY_FRAME" val="{&quot;height&quot;:541.35,&quot;left&quot;:49.655905511811035,&quot;top&quot;:5.2,&quot;width&quot;:896.394094488189}"/>
</p:tagLst>
</file>

<file path=ppt/tags/tag125.xml><?xml version="1.0" encoding="utf-8"?>
<p:tagLst xmlns:p="http://schemas.openxmlformats.org/presentationml/2006/main">
  <p:tag name="KSO_WM_DIAGRAM_VIRTUALLY_FRAME" val="{&quot;height&quot;:541.35,&quot;left&quot;:49.655905511811035,&quot;top&quot;:5.2,&quot;width&quot;:896.394094488189}"/>
</p:tagLst>
</file>

<file path=ppt/tags/tag126.xml><?xml version="1.0" encoding="utf-8"?>
<p:tagLst xmlns:p="http://schemas.openxmlformats.org/presentationml/2006/main">
  <p:tag name="KSO_WM_DIAGRAM_VIRTUALLY_FRAME" val="{&quot;height&quot;:541.35,&quot;left&quot;:49.655905511811035,&quot;top&quot;:5.2,&quot;width&quot;:896.394094488189}"/>
</p:tagLst>
</file>

<file path=ppt/tags/tag127.xml><?xml version="1.0" encoding="utf-8"?>
<p:tagLst xmlns:p="http://schemas.openxmlformats.org/presentationml/2006/main">
  <p:tag name="KSO_WM_DIAGRAM_VIRTUALLY_FRAME" val="{&quot;height&quot;:541.35,&quot;left&quot;:49.655905511811035,&quot;top&quot;:5.2,&quot;width&quot;:896.394094488189}"/>
</p:tagLst>
</file>

<file path=ppt/tags/tag128.xml><?xml version="1.0" encoding="utf-8"?>
<p:tagLst xmlns:p="http://schemas.openxmlformats.org/presentationml/2006/main">
  <p:tag name="KSO_WM_DIAGRAM_VIRTUALLY_FRAME" val="{&quot;height&quot;:541.35,&quot;left&quot;:49.655905511811035,&quot;top&quot;:5.2,&quot;width&quot;:896.394094488189}"/>
</p:tagLst>
</file>

<file path=ppt/tags/tag129.xml><?xml version="1.0" encoding="utf-8"?>
<p:tagLst xmlns:p="http://schemas.openxmlformats.org/presentationml/2006/main">
  <p:tag name="KSO_WM_DIAGRAM_VIRTUALLY_FRAME" val="{&quot;height&quot;:541.35,&quot;left&quot;:49.655905511811035,&quot;top&quot;:5.2,&quot;width&quot;:896.394094488189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DIAGRAM_VIRTUALLY_FRAME" val="{&quot;height&quot;:541.35,&quot;left&quot;:49.655905511811035,&quot;top&quot;:5.2,&quot;width&quot;:896.394094488189}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DIAGRAM_VIRTUALLY_FRAME" val="{&quot;height&quot;:359.6,&quot;left&quot;:59.78771653543307,&quot;top&quot;:115.40007874015745,&quot;width&quot;:839.612283464567}"/>
</p:tagLst>
</file>

<file path=ppt/tags/tag133.xml><?xml version="1.0" encoding="utf-8"?>
<p:tagLst xmlns:p="http://schemas.openxmlformats.org/presentationml/2006/main">
  <p:tag name="KSO_WM_DIAGRAM_VIRTUALLY_FRAME" val="{&quot;height&quot;:359.6,&quot;left&quot;:59.78771653543307,&quot;top&quot;:115.40007874015745,&quot;width&quot;:839.612283464567}"/>
</p:tagLst>
</file>

<file path=ppt/tags/tag134.xml><?xml version="1.0" encoding="utf-8"?>
<p:tagLst xmlns:p="http://schemas.openxmlformats.org/presentationml/2006/main">
  <p:tag name="KSO_WM_DIAGRAM_VIRTUALLY_FRAME" val="{&quot;height&quot;:359.6,&quot;left&quot;:59.78771653543307,&quot;top&quot;:115.40007874015745,&quot;width&quot;:839.612283464567}"/>
</p:tagLst>
</file>

<file path=ppt/tags/tag135.xml><?xml version="1.0" encoding="utf-8"?>
<p:tagLst xmlns:p="http://schemas.openxmlformats.org/presentationml/2006/main">
  <p:tag name="KSO_WM_DIAGRAM_VIRTUALLY_FRAME" val="{&quot;height&quot;:359.6,&quot;left&quot;:59.78771653543307,&quot;top&quot;:115.40007874015745,&quot;width&quot;:839.612283464567}"/>
</p:tagLst>
</file>

<file path=ppt/tags/tag136.xml><?xml version="1.0" encoding="utf-8"?>
<p:tagLst xmlns:p="http://schemas.openxmlformats.org/presentationml/2006/main">
  <p:tag name="KSO_WM_DIAGRAM_VIRTUALLY_FRAME" val="{&quot;height&quot;:359.6,&quot;left&quot;:59.78771653543307,&quot;top&quot;:115.40007874015745,&quot;width&quot;:839.612283464567}"/>
</p:tagLst>
</file>

<file path=ppt/tags/tag137.xml><?xml version="1.0" encoding="utf-8"?>
<p:tagLst xmlns:p="http://schemas.openxmlformats.org/presentationml/2006/main">
  <p:tag name="KSO_WM_DIAGRAM_VIRTUALLY_FRAME" val="{&quot;height&quot;:359.6,&quot;left&quot;:59.78771653543307,&quot;top&quot;:115.40007874015745,&quot;width&quot;:839.612283464567}"/>
</p:tagLst>
</file>

<file path=ppt/tags/tag138.xml><?xml version="1.0" encoding="utf-8"?>
<p:tagLst xmlns:p="http://schemas.openxmlformats.org/presentationml/2006/main">
  <p:tag name="KSO_WM_DIAGRAM_VIRTUALLY_FRAME" val="{&quot;height&quot;:359.6,&quot;left&quot;:59.78771653543307,&quot;top&quot;:115.40007874015745,&quot;width&quot;:839.612283464567}"/>
</p:tagLst>
</file>

<file path=ppt/tags/tag139.xml><?xml version="1.0" encoding="utf-8"?>
<p:tagLst xmlns:p="http://schemas.openxmlformats.org/presentationml/2006/main">
  <p:tag name="KSO_WM_DIAGRAM_VIRTUALLY_FRAME" val="{&quot;height&quot;:359.6,&quot;left&quot;:59.78771653543307,&quot;top&quot;:115.40007874015745,&quot;width&quot;:839.612283464567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DIAGRAM_VIRTUALLY_FRAME" val="{&quot;height&quot;:359.6,&quot;left&quot;:59.78771653543307,&quot;top&quot;:115.40007874015745,&quot;width&quot;:839.612283464567}"/>
</p:tagLst>
</file>

<file path=ppt/tags/tag141.xml><?xml version="1.0" encoding="utf-8"?>
<p:tagLst xmlns:p="http://schemas.openxmlformats.org/presentationml/2006/main">
  <p:tag name="KSO_WM_DIAGRAM_VIRTUALLY_FRAME" val="{&quot;height&quot;:359.6,&quot;left&quot;:59.78771653543307,&quot;top&quot;:115.40007874015745,&quot;width&quot;:839.612283464567}"/>
</p:tagLst>
</file>

<file path=ppt/tags/tag142.xml><?xml version="1.0" encoding="utf-8"?>
<p:tagLst xmlns:p="http://schemas.openxmlformats.org/presentationml/2006/main">
  <p:tag name="KSO_WM_DIAGRAM_VIRTUALLY_FRAME" val="{&quot;height&quot;:359.6,&quot;left&quot;:59.78771653543307,&quot;top&quot;:115.40007874015745,&quot;width&quot;:839.612283464567}"/>
</p:tagLst>
</file>

<file path=ppt/tags/tag143.xml><?xml version="1.0" encoding="utf-8"?>
<p:tagLst xmlns:p="http://schemas.openxmlformats.org/presentationml/2006/main">
  <p:tag name="KSO_WM_DIAGRAM_VIRTUALLY_FRAME" val="{&quot;height&quot;:359.6,&quot;left&quot;:59.78771653543307,&quot;top&quot;:115.40007874015745,&quot;width&quot;:839.612283464567}"/>
</p:tagLst>
</file>

<file path=ppt/tags/tag144.xml><?xml version="1.0" encoding="utf-8"?>
<p:tagLst xmlns:p="http://schemas.openxmlformats.org/presentationml/2006/main">
  <p:tag name="KSO_WM_DIAGRAM_VIRTUALLY_FRAME" val="{&quot;height&quot;:359.6,&quot;left&quot;:59.78771653543307,&quot;top&quot;:115.40007874015745,&quot;width&quot;:839.612283464567}"/>
</p:tagLst>
</file>

<file path=ppt/tags/tag145.xml><?xml version="1.0" encoding="utf-8"?>
<p:tagLst xmlns:p="http://schemas.openxmlformats.org/presentationml/2006/main">
  <p:tag name="KSO_WM_DIAGRAM_VIRTUALLY_FRAME" val="{&quot;height&quot;:359.6,&quot;left&quot;:59.78771653543307,&quot;top&quot;:115.40007874015745,&quot;width&quot;:839.612283464567}"/>
</p:tagLst>
</file>

<file path=ppt/tags/tag146.xml><?xml version="1.0" encoding="utf-8"?>
<p:tagLst xmlns:p="http://schemas.openxmlformats.org/presentationml/2006/main">
  <p:tag name="KSO_WM_DIAGRAM_VIRTUALLY_FRAME" val="{&quot;height&quot;:359.6,&quot;left&quot;:59.78771653543307,&quot;top&quot;:115.40007874015745,&quot;width&quot;:839.612283464567}"/>
</p:tagLst>
</file>

<file path=ppt/tags/tag147.xml><?xml version="1.0" encoding="utf-8"?>
<p:tagLst xmlns:p="http://schemas.openxmlformats.org/presentationml/2006/main">
  <p:tag name="KSO_WM_DIAGRAM_VIRTUALLY_FRAME" val="{&quot;height&quot;:359.6,&quot;left&quot;:59.78771653543307,&quot;top&quot;:115.40007874015745,&quot;width&quot;:839.612283464567}"/>
</p:tagLst>
</file>

<file path=ppt/tags/tag148.xml><?xml version="1.0" encoding="utf-8"?>
<p:tagLst xmlns:p="http://schemas.openxmlformats.org/presentationml/2006/main">
  <p:tag name="KSO_WM_DIAGRAM_VIRTUALLY_FRAME" val="{&quot;height&quot;:359.6,&quot;left&quot;:59.78771653543307,&quot;top&quot;:115.40007874015745,&quot;width&quot;:839.612283464567}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51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52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53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54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55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56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57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58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59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61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62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63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64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65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66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67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68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69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DIAGRAM_VIRTUALLY_FRAME" val="{&quot;height&quot;:361.35,&quot;left&quot;:3.2,&quot;top&quot;:153.65,&quot;width&quot;:638.65}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2.xml><?xml version="1.0" encoding="utf-8"?>
<p:tagLst xmlns:p="http://schemas.openxmlformats.org/presentationml/2006/main">
  <p:tag name="KSO_WM_DIAGRAM_VIRTUALLY_FRAME" val="{&quot;height&quot;:219.5596062992126,&quot;left&quot;:343.3191338582677,&quot;top&quot;:179.525905511811,&quot;width&quot;:556.2550393700787}"/>
</p:tagLst>
</file>

<file path=ppt/tags/tag173.xml><?xml version="1.0" encoding="utf-8"?>
<p:tagLst xmlns:p="http://schemas.openxmlformats.org/presentationml/2006/main">
  <p:tag name="KSO_WM_DIAGRAM_VIRTUALLY_FRAME" val="{&quot;height&quot;:219.5596062992126,&quot;left&quot;:343.3191338582677,&quot;top&quot;:179.525905511811,&quot;width&quot;:556.2550393700787}"/>
</p:tagLst>
</file>

<file path=ppt/tags/tag174.xml><?xml version="1.0" encoding="utf-8"?>
<p:tagLst xmlns:p="http://schemas.openxmlformats.org/presentationml/2006/main">
  <p:tag name="KSO_WM_DIAGRAM_VIRTUALLY_FRAME" val="{&quot;height&quot;:219.5596062992126,&quot;left&quot;:343.3191338582677,&quot;top&quot;:179.525905511811,&quot;width&quot;:556.2550393700787}"/>
</p:tagLst>
</file>

<file path=ppt/tags/tag175.xml><?xml version="1.0" encoding="utf-8"?>
<p:tagLst xmlns:p="http://schemas.openxmlformats.org/presentationml/2006/main">
  <p:tag name="KSO_WM_DIAGRAM_VIRTUALLY_FRAME" val="{&quot;height&quot;:219.5596062992126,&quot;left&quot;:343.3191338582677,&quot;top&quot;:179.525905511811,&quot;width&quot;:556.2550393700787}"/>
</p:tagLst>
</file>

<file path=ppt/tags/tag176.xml><?xml version="1.0" encoding="utf-8"?>
<p:tagLst xmlns:p="http://schemas.openxmlformats.org/presentationml/2006/main">
  <p:tag name="KSO_WM_DIAGRAM_VIRTUALLY_FRAME" val="{&quot;height&quot;:219.5596062992126,&quot;left&quot;:343.3191338582677,&quot;top&quot;:179.525905511811,&quot;width&quot;:556.2550393700787}"/>
</p:tagLst>
</file>

<file path=ppt/tags/tag177.xml><?xml version="1.0" encoding="utf-8"?>
<p:tagLst xmlns:p="http://schemas.openxmlformats.org/presentationml/2006/main">
  <p:tag name="KSO_WM_DIAGRAM_VIRTUALLY_FRAME" val="{&quot;height&quot;:219.5596062992126,&quot;left&quot;:343.3191338582677,&quot;top&quot;:179.525905511811,&quot;width&quot;:556.2550393700787}"/>
</p:tagLst>
</file>

<file path=ppt/tags/tag178.xml><?xml version="1.0" encoding="utf-8"?>
<p:tagLst xmlns:p="http://schemas.openxmlformats.org/presentationml/2006/main">
  <p:tag name="KSO_WM_DIAGRAM_VIRTUALLY_FRAME" val="{&quot;height&quot;:219.5596062992126,&quot;left&quot;:343.3191338582677,&quot;top&quot;:179.525905511811,&quot;width&quot;:556.2550393700787}"/>
</p:tagLst>
</file>

<file path=ppt/tags/tag179.xml><?xml version="1.0" encoding="utf-8"?>
<p:tagLst xmlns:p="http://schemas.openxmlformats.org/presentationml/2006/main">
  <p:tag name="KSO_WM_DIAGRAM_VIRTUALLY_FRAME" val="{&quot;height&quot;:219.5596062992126,&quot;left&quot;:343.3191338582677,&quot;top&quot;:179.525905511811,&quot;width&quot;:556.2550393700787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DIAGRAM_VIRTUALLY_FRAME" val="{&quot;height&quot;:219.5596062992126,&quot;left&quot;:343.3191338582677,&quot;top&quot;:179.525905511811,&quot;width&quot;:556.2550393700787}"/>
</p:tagLst>
</file>

<file path=ppt/tags/tag181.xml><?xml version="1.0" encoding="utf-8"?>
<p:tagLst xmlns:p="http://schemas.openxmlformats.org/presentationml/2006/main">
  <p:tag name="KSO_WM_DIAGRAM_VIRTUALLY_FRAME" val="{&quot;height&quot;:219.5596062992126,&quot;left&quot;:343.3191338582677,&quot;top&quot;:179.525905511811,&quot;width&quot;:556.2550393700787}"/>
</p:tagLst>
</file>

<file path=ppt/tags/tag182.xml><?xml version="1.0" encoding="utf-8"?>
<p:tagLst xmlns:p="http://schemas.openxmlformats.org/presentationml/2006/main">
  <p:tag name="KSO_WM_DIAGRAM_VIRTUALLY_FRAME" val="{&quot;height&quot;:219.5596062992126,&quot;left&quot;:343.3191338582677,&quot;top&quot;:179.525905511811,&quot;width&quot;:556.2550393700787}"/>
</p:tagLst>
</file>

<file path=ppt/tags/tag183.xml><?xml version="1.0" encoding="utf-8"?>
<p:tagLst xmlns:p="http://schemas.openxmlformats.org/presentationml/2006/main">
  <p:tag name="KSO_WM_DIAGRAM_VIRTUALLY_FRAME" val="{&quot;height&quot;:219.5596062992126,&quot;left&quot;:343.3191338582677,&quot;top&quot;:179.525905511811,&quot;width&quot;:556.2550393700787}"/>
</p:tagLst>
</file>

<file path=ppt/tags/tag184.xml><?xml version="1.0" encoding="utf-8"?>
<p:tagLst xmlns:p="http://schemas.openxmlformats.org/presentationml/2006/main">
  <p:tag name="KSO_WM_DIAGRAM_VIRTUALLY_FRAME" val="{&quot;height&quot;:219.5596062992126,&quot;left&quot;:343.3191338582677,&quot;top&quot;:179.525905511811,&quot;width&quot;:556.2550393700787}"/>
</p:tagLst>
</file>

<file path=ppt/tags/tag185.xml><?xml version="1.0" encoding="utf-8"?>
<p:tagLst xmlns:p="http://schemas.openxmlformats.org/presentationml/2006/main">
  <p:tag name="KSO_WM_DIAGRAM_VIRTUALLY_FRAME" val="{&quot;height&quot;:219.5596062992126,&quot;left&quot;:343.3191338582677,&quot;top&quot;:179.525905511811,&quot;width&quot;:556.2550393700787}"/>
</p:tagLst>
</file>

<file path=ppt/tags/tag1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7.xml><?xml version="1.0" encoding="utf-8"?>
<p:tagLst xmlns:p="http://schemas.openxmlformats.org/presentationml/2006/main">
  <p:tag name="KSO_WM_DIAGRAM_VIRTUALLY_FRAME" val="{&quot;height&quot;:424.1,&quot;left&quot;:23.3,&quot;top&quot;:107.4,&quot;width&quot;:957.4}"/>
</p:tagLst>
</file>

<file path=ppt/tags/tag188.xml><?xml version="1.0" encoding="utf-8"?>
<p:tagLst xmlns:p="http://schemas.openxmlformats.org/presentationml/2006/main">
  <p:tag name="KSO_WM_DIAGRAM_VIRTUALLY_FRAME" val="{&quot;height&quot;:424.1,&quot;left&quot;:23.3,&quot;top&quot;:107.4,&quot;width&quot;:957.4}"/>
</p:tagLst>
</file>

<file path=ppt/tags/tag189.xml><?xml version="1.0" encoding="utf-8"?>
<p:tagLst xmlns:p="http://schemas.openxmlformats.org/presentationml/2006/main">
  <p:tag name="KSO_WM_DIAGRAM_VIRTUALLY_FRAME" val="{&quot;height&quot;:424.1,&quot;left&quot;:23.3,&quot;top&quot;:107.4,&quot;width&quot;:957.4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DIAGRAM_VIRTUALLY_FRAME" val="{&quot;height&quot;:424.1,&quot;left&quot;:23.3,&quot;top&quot;:107.4,&quot;width&quot;:957.4}"/>
</p:tagLst>
</file>

<file path=ppt/tags/tag191.xml><?xml version="1.0" encoding="utf-8"?>
<p:tagLst xmlns:p="http://schemas.openxmlformats.org/presentationml/2006/main">
  <p:tag name="KSO_WM_DIAGRAM_VIRTUALLY_FRAME" val="{&quot;height&quot;:424.1,&quot;left&quot;:23.3,&quot;top&quot;:107.4,&quot;width&quot;:957.4}"/>
</p:tagLst>
</file>

<file path=ppt/tags/tag192.xml><?xml version="1.0" encoding="utf-8"?>
<p:tagLst xmlns:p="http://schemas.openxmlformats.org/presentationml/2006/main">
  <p:tag name="KSO_WM_DIAGRAM_VIRTUALLY_FRAME" val="{&quot;height&quot;:424.1,&quot;left&quot;:23.3,&quot;top&quot;:107.4,&quot;width&quot;:957.4}"/>
</p:tagLst>
</file>

<file path=ppt/tags/tag193.xml><?xml version="1.0" encoding="utf-8"?>
<p:tagLst xmlns:p="http://schemas.openxmlformats.org/presentationml/2006/main">
  <p:tag name="KSO_WM_DIAGRAM_VIRTUALLY_FRAME" val="{&quot;height&quot;:424.1,&quot;left&quot;:23.3,&quot;top&quot;:107.4,&quot;width&quot;:957.4}"/>
</p:tagLst>
</file>

<file path=ppt/tags/tag194.xml><?xml version="1.0" encoding="utf-8"?>
<p:tagLst xmlns:p="http://schemas.openxmlformats.org/presentationml/2006/main">
  <p:tag name="KSO_WM_DIAGRAM_VIRTUALLY_FRAME" val="{&quot;height&quot;:424.1,&quot;left&quot;:23.3,&quot;top&quot;:107.4,&quot;width&quot;:957.4}"/>
</p:tagLst>
</file>

<file path=ppt/tags/tag195.xml><?xml version="1.0" encoding="utf-8"?>
<p:tagLst xmlns:p="http://schemas.openxmlformats.org/presentationml/2006/main">
  <p:tag name="KSO_WM_DIAGRAM_VIRTUALLY_FRAME" val="{&quot;height&quot;:424.1,&quot;left&quot;:23.3,&quot;top&quot;:107.4,&quot;width&quot;:957.4}"/>
</p:tagLst>
</file>

<file path=ppt/tags/tag196.xml><?xml version="1.0" encoding="utf-8"?>
<p:tagLst xmlns:p="http://schemas.openxmlformats.org/presentationml/2006/main">
  <p:tag name="KSO_WM_DIAGRAM_VIRTUALLY_FRAME" val="{&quot;height&quot;:424.1,&quot;left&quot;:23.3,&quot;top&quot;:107.4,&quot;width&quot;:957.4}"/>
</p:tagLst>
</file>

<file path=ppt/tags/tag197.xml><?xml version="1.0" encoding="utf-8"?>
<p:tagLst xmlns:p="http://schemas.openxmlformats.org/presentationml/2006/main">
  <p:tag name="KSO_WM_DIAGRAM_VIRTUALLY_FRAME" val="{&quot;height&quot;:424.1,&quot;left&quot;:23.3,&quot;top&quot;:107.4,&quot;width&quot;:957.4}"/>
</p:tagLst>
</file>

<file path=ppt/tags/tag198.xml><?xml version="1.0" encoding="utf-8"?>
<p:tagLst xmlns:p="http://schemas.openxmlformats.org/presentationml/2006/main">
  <p:tag name="KSO_WM_DIAGRAM_VIRTUALLY_FRAME" val="{&quot;height&quot;:424.1,&quot;left&quot;:23.3,&quot;top&quot;:107.4,&quot;width&quot;:957.4}"/>
</p:tagLst>
</file>

<file path=ppt/tags/tag199.xml><?xml version="1.0" encoding="utf-8"?>
<p:tagLst xmlns:p="http://schemas.openxmlformats.org/presentationml/2006/main">
  <p:tag name="KSO_WM_DIAGRAM_VIRTUALLY_FRAME" val="{&quot;height&quot;:424.1,&quot;left&quot;:23.3,&quot;top&quot;:107.4,&quot;width&quot;:957.4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DIAGRAM_VIRTUALLY_FRAME" val="{&quot;height&quot;:424.1,&quot;left&quot;:23.3,&quot;top&quot;:107.4,&quot;width&quot;:957.4}"/>
</p:tagLst>
</file>

<file path=ppt/tags/tag201.xml><?xml version="1.0" encoding="utf-8"?>
<p:tagLst xmlns:p="http://schemas.openxmlformats.org/presentationml/2006/main">
  <p:tag name="KSO_WM_DIAGRAM_VIRTUALLY_FRAME" val="{&quot;height&quot;:424.1,&quot;left&quot;:23.3,&quot;top&quot;:107.4,&quot;width&quot;:957.4}"/>
</p:tagLst>
</file>

<file path=ppt/tags/tag202.xml><?xml version="1.0" encoding="utf-8"?>
<p:tagLst xmlns:p="http://schemas.openxmlformats.org/presentationml/2006/main">
  <p:tag name="KSO_WM_DIAGRAM_VIRTUALLY_FRAME" val="{&quot;height&quot;:424.1,&quot;left&quot;:23.3,&quot;top&quot;:107.4,&quot;width&quot;:957.4}"/>
</p:tagLst>
</file>

<file path=ppt/tags/tag203.xml><?xml version="1.0" encoding="utf-8"?>
<p:tagLst xmlns:p="http://schemas.openxmlformats.org/presentationml/2006/main">
  <p:tag name="KSO_WM_DIAGRAM_VIRTUALLY_FRAME" val="{&quot;height&quot;:424.1,&quot;left&quot;:23.3,&quot;top&quot;:107.4,&quot;width&quot;:957.4}"/>
</p:tagLst>
</file>

<file path=ppt/tags/tag204.xml><?xml version="1.0" encoding="utf-8"?>
<p:tagLst xmlns:p="http://schemas.openxmlformats.org/presentationml/2006/main">
  <p:tag name="KSO_WM_DIAGRAM_VIRTUALLY_FRAME" val="{&quot;height&quot;:424.1,&quot;left&quot;:23.3,&quot;top&quot;:107.4,&quot;width&quot;:957.4}"/>
</p:tagLst>
</file>

<file path=ppt/tags/tag205.xml><?xml version="1.0" encoding="utf-8"?>
<p:tagLst xmlns:p="http://schemas.openxmlformats.org/presentationml/2006/main">
  <p:tag name="KSO_WM_DIAGRAM_VIRTUALLY_FRAME" val="{&quot;height&quot;:413.5992913385827,&quot;left&quot;:1.3,&quot;top&quot;:126.40070866141733,&quot;width&quot;:899.9144881889764}"/>
</p:tagLst>
</file>

<file path=ppt/tags/tag2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7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08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09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11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12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13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14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15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16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17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18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19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21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22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23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24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25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26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27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28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29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31.xml><?xml version="1.0" encoding="utf-8"?>
<p:tagLst xmlns:p="http://schemas.openxmlformats.org/presentationml/2006/main">
  <p:tag name="KSO_WM_DIAGRAM_VIRTUALLY_FRAME" val="{&quot;height&quot;:607.7,&quot;left&quot;:6.9,&quot;top&quot;:-80.55,&quot;width&quot;:945.25}"/>
</p:tagLst>
</file>

<file path=ppt/tags/tag2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ID" val="custom20205081_1*a*1"/>
  <p:tag name="KSO_WM_TEMPLATE_CATEGORY" val="custom"/>
  <p:tag name="KSO_WM_TEMPLATE_INDEX" val="20205081"/>
  <p:tag name="KSO_WM_UNIT_LAYERLEVEL" val="1"/>
  <p:tag name="KSO_WM_TAG_VERSION" val="1.0"/>
</p:tagLst>
</file>

<file path=ppt/tags/tag2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71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72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73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74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75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76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77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78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79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81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82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83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84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85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86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87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88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89.xml><?xml version="1.0" encoding="utf-8"?>
<p:tagLst xmlns:p="http://schemas.openxmlformats.org/presentationml/2006/main">
  <p:tag name="KSO_WM_DIAGRAM_VIRTUALLY_FRAME" val="{&quot;height&quot;:311.8110236220473,&quot;left&quot;:52,&quot;top&quot;:130.09448818897638,&quot;width&quot;:855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DIAGRAM_VIRTUALLY_FRAME" val="{&quot;height&quot;:453.25,&quot;left&quot;:25.45,&quot;top&quot;:75.05,&quot;width&quot;:858.0756692913386}"/>
</p:tagLst>
</file>

<file path=ppt/tags/tag92.xml><?xml version="1.0" encoding="utf-8"?>
<p:tagLst xmlns:p="http://schemas.openxmlformats.org/presentationml/2006/main">
  <p:tag name="KSO_WM_DIAGRAM_VIRTUALLY_FRAME" val="{&quot;height&quot;:453.25,&quot;left&quot;:25.45,&quot;top&quot;:75.05,&quot;width&quot;:858.0756692913386}"/>
</p:tagLst>
</file>

<file path=ppt/tags/tag93.xml><?xml version="1.0" encoding="utf-8"?>
<p:tagLst xmlns:p="http://schemas.openxmlformats.org/presentationml/2006/main">
  <p:tag name="KSO_WM_DIAGRAM_VIRTUALLY_FRAME" val="{&quot;height&quot;:453.25,&quot;left&quot;:25.45,&quot;top&quot;:75.05,&quot;width&quot;:858.0756692913386}"/>
</p:tagLst>
</file>

<file path=ppt/tags/tag94.xml><?xml version="1.0" encoding="utf-8"?>
<p:tagLst xmlns:p="http://schemas.openxmlformats.org/presentationml/2006/main">
  <p:tag name="KSO_WM_DIAGRAM_VIRTUALLY_FRAME" val="{&quot;height&quot;:453.25,&quot;left&quot;:25.45,&quot;top&quot;:75.05,&quot;width&quot;:858.0756692913386}"/>
</p:tagLst>
</file>

<file path=ppt/tags/tag95.xml><?xml version="1.0" encoding="utf-8"?>
<p:tagLst xmlns:p="http://schemas.openxmlformats.org/presentationml/2006/main">
  <p:tag name="KSO_WM_DIAGRAM_VIRTUALLY_FRAME" val="{&quot;height&quot;:453.25,&quot;left&quot;:25.45,&quot;top&quot;:75.05,&quot;width&quot;:858.0756692913386}"/>
</p:tagLst>
</file>

<file path=ppt/tags/tag96.xml><?xml version="1.0" encoding="utf-8"?>
<p:tagLst xmlns:p="http://schemas.openxmlformats.org/presentationml/2006/main">
  <p:tag name="KSO_WM_DIAGRAM_VIRTUALLY_FRAME" val="{&quot;height&quot;:453.25,&quot;left&quot;:25.45,&quot;top&quot;:75.05,&quot;width&quot;:858.0756692913386}"/>
</p:tagLst>
</file>

<file path=ppt/tags/tag97.xml><?xml version="1.0" encoding="utf-8"?>
<p:tagLst xmlns:p="http://schemas.openxmlformats.org/presentationml/2006/main">
  <p:tag name="KSO_WM_DIAGRAM_VIRTUALLY_FRAME" val="{&quot;height&quot;:453.25,&quot;left&quot;:25.45,&quot;top&quot;:75.05,&quot;width&quot;:858.0756692913386}"/>
</p:tagLst>
</file>

<file path=ppt/tags/tag98.xml><?xml version="1.0" encoding="utf-8"?>
<p:tagLst xmlns:p="http://schemas.openxmlformats.org/presentationml/2006/main">
  <p:tag name="KSO_WM_DIAGRAM_VIRTUALLY_FRAME" val="{&quot;height&quot;:453.25,&quot;left&quot;:25.45,&quot;top&quot;:75.05,&quot;width&quot;:858.0756692913386}"/>
</p:tagLst>
</file>

<file path=ppt/tags/tag99.xml><?xml version="1.0" encoding="utf-8"?>
<p:tagLst xmlns:p="http://schemas.openxmlformats.org/presentationml/2006/main">
  <p:tag name="KSO_WM_DIAGRAM_VIRTUALLY_FRAME" val="{&quot;height&quot;:453.25,&quot;left&quot;:25.45,&quot;top&quot;:75.05,&quot;width&quot;:858.0756692913386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2558</Words>
  <Application>WPS 演示</Application>
  <PresentationFormat>宽屏</PresentationFormat>
  <Paragraphs>193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OPPOSans H</vt:lpstr>
      <vt:lpstr>Source Han Sans</vt:lpstr>
      <vt:lpstr>Source Han Sans CN Bold</vt:lpstr>
      <vt:lpstr>OPPOSans L</vt:lpstr>
      <vt:lpstr>OPPOSans B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人各有各，不过尔尔。</vt:lpstr>
      <vt:lpstr>PowerPoint 演示文稿</vt:lpstr>
      <vt:lpstr>PowerPoint 演示文稿</vt:lpstr>
      <vt:lpstr>感谢观看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僞艺术家.</cp:lastModifiedBy>
  <cp:revision>165</cp:revision>
  <dcterms:created xsi:type="dcterms:W3CDTF">2019-06-19T02:08:00Z</dcterms:created>
  <dcterms:modified xsi:type="dcterms:W3CDTF">2025-04-13T14:23:13Z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FB022575CF254EBA9799217D3D5361E3_12</vt:lpwstr>
  </property>
</Properties>
</file>