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6" r:id="rId3"/>
    <p:sldId id="284" r:id="rId5"/>
    <p:sldId id="369" r:id="rId6"/>
    <p:sldId id="370" r:id="rId7"/>
    <p:sldId id="371" r:id="rId8"/>
    <p:sldId id="372" r:id="rId9"/>
    <p:sldId id="286" r:id="rId10"/>
    <p:sldId id="373" r:id="rId11"/>
    <p:sldId id="390" r:id="rId12"/>
    <p:sldId id="408" r:id="rId13"/>
    <p:sldId id="379" r:id="rId14"/>
    <p:sldId id="392" r:id="rId15"/>
    <p:sldId id="393" r:id="rId16"/>
    <p:sldId id="285" r:id="rId17"/>
    <p:sldId id="340" r:id="rId18"/>
    <p:sldId id="403" r:id="rId19"/>
    <p:sldId id="401" r:id="rId20"/>
    <p:sldId id="344" r:id="rId21"/>
    <p:sldId id="404" r:id="rId22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7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xjj" initials="x" lastIdx="0" clrIdx="1"/>
  <p:cmAuthor id="3" name="lenovo" initials="l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BC"/>
    <a:srgbClr val="00B8E6"/>
    <a:srgbClr val="0BA3B5"/>
    <a:srgbClr val="F7DD68"/>
    <a:srgbClr val="F3CB1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6" y="507"/>
      </p:cViewPr>
      <p:guideLst>
        <p:guide orient="horz" pos="1697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3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5F195-B56D-4A1E-BF89-DB11145174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40874-489B-4DEC-BD28-FB26B798C2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940874-489B-4DEC-BD28-FB26B798C2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0874-489B-4DEC-BD28-FB26B798C2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0874-489B-4DEC-BD28-FB26B798C2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0874-489B-4DEC-BD28-FB26B798C2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0874-489B-4DEC-BD28-FB26B798C2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sterShapeName?linknodeid=back_to_first_catalog" descr="preencoded.png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472" y="48131"/>
            <a:ext cx="988416" cy="254406"/>
          </a:xfrm>
          <a:prstGeom prst="rect">
            <a:avLst/>
          </a:prstGeom>
        </p:spPr>
      </p:pic>
      <p:sp>
        <p:nvSpPr>
          <p:cNvPr id="4" name="MasterShapeName?linknodeid=back_to_first_catalog&amp;color=RGB(0,165,165)">
            <a:hlinkClick r:id="" action="ppaction://noaction"/>
          </p:cNvPr>
          <p:cNvSpPr/>
          <p:nvPr/>
        </p:nvSpPr>
        <p:spPr>
          <a:xfrm>
            <a:off x="7817472" y="48131"/>
            <a:ext cx="988416" cy="2544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355" b="1" i="0">
                <a:solidFill>
                  <a:srgbClr val="0054A5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34" charset="-120"/>
              </a:rPr>
              <a:t>返回目录</a:t>
            </a:r>
            <a:endParaRPr lang="en-US" sz="1355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D53045-1990-4317-B6C4-BCBD41DC18C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通用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0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tags" Target="../tags/tag20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3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3" Type="http://schemas.openxmlformats.org/officeDocument/2006/relationships/image" Target="../media/image23.png"/><Relationship Id="rId2" Type="http://schemas.openxmlformats.org/officeDocument/2006/relationships/tags" Target="../tags/tag24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24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3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6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12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ṡlïďè"/>
          <p:cNvSpPr/>
          <p:nvPr/>
        </p:nvSpPr>
        <p:spPr>
          <a:xfrm flipV="1">
            <a:off x="4962590" y="4331755"/>
            <a:ext cx="489084" cy="41844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anose="02010600040101010101" charset="-122"/>
              <a:ea typeface="等线" panose="02010600030101010101" charset="-122"/>
              <a:cs typeface="+mn-cs"/>
              <a:sym typeface="华文细黑" panose="02010600040101010101" charset="-122"/>
            </a:endParaRPr>
          </a:p>
        </p:txBody>
      </p:sp>
      <p:sp>
        <p:nvSpPr>
          <p:cNvPr id="5" name="ï$líḋè"/>
          <p:cNvSpPr/>
          <p:nvPr/>
        </p:nvSpPr>
        <p:spPr>
          <a:xfrm>
            <a:off x="4962590" y="437357"/>
            <a:ext cx="489084" cy="41844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anose="02010600040101010101" charset="-122"/>
              <a:ea typeface="等线" panose="02010600030101010101" charset="-122"/>
              <a:cs typeface="+mn-cs"/>
              <a:sym typeface="华文细黑" panose="02010600040101010101" charset="-122"/>
            </a:endParaRPr>
          </a:p>
        </p:txBody>
      </p:sp>
      <p:grpSp>
        <p:nvGrpSpPr>
          <p:cNvPr id="6" name="îṧlïḓê"/>
          <p:cNvGrpSpPr/>
          <p:nvPr/>
        </p:nvGrpSpPr>
        <p:grpSpPr>
          <a:xfrm>
            <a:off x="1" y="773477"/>
            <a:ext cx="9144000" cy="3629027"/>
            <a:chOff x="1" y="1200149"/>
            <a:chExt cx="12192000" cy="4838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išḻïḓè"/>
            <p:cNvSpPr/>
            <p:nvPr/>
          </p:nvSpPr>
          <p:spPr>
            <a:xfrm>
              <a:off x="1" y="1200149"/>
              <a:ext cx="9464039" cy="4838703"/>
            </a:xfrm>
            <a:prstGeom prst="rect">
              <a:avLst/>
            </a:prstGeom>
            <a:blipFill dpi="0" rotWithShape="1">
              <a:blip r:embed="rId1"/>
              <a:srcRect/>
              <a:stretch>
                <a:fillRect l="-718" r="-715"/>
              </a:stretch>
            </a:blipFill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细黑" panose="02010600040101010101" charset="-122"/>
                <a:ea typeface="等线" panose="02010600030101010101" charset="-122"/>
                <a:cs typeface="+mn-cs"/>
                <a:sym typeface="华文细黑" panose="02010600040101010101" charset="-122"/>
              </a:endParaRPr>
            </a:p>
          </p:txBody>
        </p:sp>
        <p:sp>
          <p:nvSpPr>
            <p:cNvPr id="17" name="ï$ļíḍê"/>
            <p:cNvSpPr/>
            <p:nvPr/>
          </p:nvSpPr>
          <p:spPr>
            <a:xfrm>
              <a:off x="9784080" y="1200149"/>
              <a:ext cx="2407921" cy="4838703"/>
            </a:xfrm>
            <a:prstGeom prst="rect">
              <a:avLst/>
            </a:prstGeom>
            <a:blipFill dpi="0" rotWithShape="1">
              <a:blip r:embed="rId1"/>
              <a:srcRect/>
              <a:tile tx="635000" ty="-254000" sx="100000" sy="100000" flip="none" algn="ctr"/>
            </a:blipFill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细黑" panose="02010600040101010101" charset="-122"/>
                <a:ea typeface="等线" panose="02010600030101010101" charset="-122"/>
                <a:cs typeface="+mn-cs"/>
                <a:sym typeface="华文细黑" panose="02010600040101010101" charset="-122"/>
              </a:endParaRPr>
            </a:p>
          </p:txBody>
        </p:sp>
      </p:grpSp>
      <p:sp>
        <p:nvSpPr>
          <p:cNvPr id="7" name="í$ļïḋè"/>
          <p:cNvSpPr/>
          <p:nvPr/>
        </p:nvSpPr>
        <p:spPr>
          <a:xfrm rot="5400000">
            <a:off x="1833925" y="-863707"/>
            <a:ext cx="3475954" cy="6914970"/>
          </a:xfrm>
          <a:prstGeom prst="rect">
            <a:avLst/>
          </a:prstGeom>
          <a:solidFill>
            <a:schemeClr val="bg1"/>
          </a:solidFill>
          <a:ln w="53975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65100" dist="381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anose="02010600040101010101" charset="-122"/>
              <a:ea typeface="等线" panose="02010600030101010101" charset="-122"/>
              <a:cs typeface="+mn-cs"/>
              <a:sym typeface="华文细黑" panose="02010600040101010101" charset="-122"/>
            </a:endParaRPr>
          </a:p>
        </p:txBody>
      </p:sp>
      <p:sp>
        <p:nvSpPr>
          <p:cNvPr id="22" name="标题 3"/>
          <p:cNvSpPr txBox="1"/>
          <p:nvPr/>
        </p:nvSpPr>
        <p:spPr>
          <a:xfrm>
            <a:off x="929006" y="1407796"/>
            <a:ext cx="3207385" cy="10445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35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D6A75A">
                  <a:lumMod val="50000"/>
                </a:srgbClr>
              </a:solidFill>
              <a:effectLst/>
              <a:uLnTx/>
              <a:uFillTx/>
              <a:latin typeface="华文细黑" panose="02010600040101010101" charset="-122"/>
              <a:ea typeface="思源黑体 CN Bold" panose="020B0800000000000000" pitchFamily="34" charset="-122"/>
              <a:cs typeface="+mj-cs"/>
              <a:sym typeface="华文细黑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594" y="1101512"/>
            <a:ext cx="668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6A7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常州市第二届自觉教育联盟活动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6A75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457" y="1858408"/>
            <a:ext cx="640063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主题：初中数学中考备考优化策略分析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地点：海涵楼一楼 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100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人报告厅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755" y="3016760"/>
            <a:ext cx="640063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D6A75A">
                    <a:lumMod val="5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常州市河海实验学校</a:t>
            </a: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D6A75A">
                  <a:lumMod val="50000"/>
                </a:srgb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D6A75A">
                    <a:lumMod val="5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2025.03.11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D6A75A">
                  <a:lumMod val="50000"/>
                </a:srgb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43890" y="579442"/>
            <a:ext cx="748411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zh-CN" sz="20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4．</a:t>
            </a:r>
            <a:r>
              <a:rPr lang="zh-CN" altLang="zh-CN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2022</a:t>
            </a:r>
            <a:r>
              <a:rPr lang="zh-CN" alt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常州模拟题</a:t>
            </a:r>
            <a:r>
              <a:rPr lang="zh-CN" altLang="zh-CN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zh-CN" sz="20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某校想了解学生每周的课外阅读时间情况，随机调查了部分学生．对学生每周的课外阅读时间</a:t>
            </a:r>
            <a:r>
              <a:rPr lang="zh-CN" altLang="zh-CN" sz="20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0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（单位：时）进行分组整理，并得到如下不完整的统计图．</a:t>
            </a:r>
            <a:endParaRPr lang="zh-CN" altLang="zh-CN" sz="20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0005" name="图片 100005" descr="@@@a5af5f70-f3db-4b98-842b-f6810a1ebc7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9155" y="1603696"/>
            <a:ext cx="4248785" cy="1953895"/>
          </a:xfrm>
          <a:prstGeom prst="rect">
            <a:avLst/>
          </a:prstGeom>
        </p:spPr>
      </p:pic>
      <p:pic>
        <p:nvPicPr>
          <p:cNvPr id="23" name="图片 22" descr="772B1814-661D-4805-B0A7-354D5F3A67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30" y="1780225"/>
            <a:ext cx="3048000" cy="14097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43890" y="3945890"/>
            <a:ext cx="7961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/>
              <a:t>中位数是描述数据</a:t>
            </a:r>
            <a:r>
              <a:rPr lang="zh-CN" altLang="en-US" sz="1800" b="1">
                <a:solidFill>
                  <a:srgbClr val="FF0000"/>
                </a:solidFill>
              </a:rPr>
              <a:t>集中趋势</a:t>
            </a:r>
            <a:r>
              <a:rPr lang="zh-CN" altLang="en-US" sz="1800"/>
              <a:t>的统计量，还有哪些量能够描述数据的</a:t>
            </a:r>
            <a:r>
              <a:rPr lang="zh-CN" altLang="en-US" sz="1800">
                <a:highlight>
                  <a:srgbClr val="FFFF00"/>
                </a:highlight>
              </a:rPr>
              <a:t>集中趋势</a:t>
            </a:r>
            <a:r>
              <a:rPr lang="zh-CN" altLang="en-US" sz="1800"/>
              <a:t>？</a:t>
            </a:r>
            <a:endParaRPr lang="zh-CN" altLang="en-US" sz="1800"/>
          </a:p>
        </p:txBody>
      </p:sp>
      <p:sp>
        <p:nvSpPr>
          <p:cNvPr id="34" name="圆角矩形 33"/>
          <p:cNvSpPr/>
          <p:nvPr/>
        </p:nvSpPr>
        <p:spPr>
          <a:xfrm>
            <a:off x="4572000" y="178435"/>
            <a:ext cx="1350645" cy="340995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charset="-122"/>
              <a:sym typeface="华文细黑" panose="0201060004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66615" y="186690"/>
            <a:ext cx="26231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数据的分析</a:t>
            </a:r>
            <a:endParaRPr lang="zh-CN" sz="1600" b="1" dirty="0"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3" name="文本框 6"/>
          <p:cNvSpPr txBox="1"/>
          <p:nvPr>
            <p:custDataLst>
              <p:tags r:id="rId4"/>
            </p:custDataLst>
          </p:nvPr>
        </p:nvSpPr>
        <p:spPr>
          <a:xfrm>
            <a:off x="130176" y="171135"/>
            <a:ext cx="4332288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板块二   容理，方法应用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深化学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7755" y="3618865"/>
            <a:ext cx="6967855" cy="798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b="0">
                <a:latin typeface="Times New Roman" panose="02020603050405020304" pitchFamily="18" charset="0"/>
                <a:cs typeface="宋体" panose="02010600030101010101" pitchFamily="2" charset="-122"/>
              </a:rPr>
              <a:t>(1)</a:t>
            </a:r>
            <a:r>
              <a:rPr lang="zh-CN" altLang="en-US" b="0">
                <a:latin typeface="Times New Roman" panose="02020603050405020304" pitchFamily="18" charset="0"/>
                <a:cs typeface="宋体" panose="02010600030101010101" pitchFamily="2" charset="-122"/>
              </a:rPr>
              <a:t>共有</a:t>
            </a:r>
            <a:r>
              <a:rPr lang="zh-CN" altLang="en-US" b="0" u="sng">
                <a:latin typeface="Times New Roman" panose="02020603050405020304" pitchFamily="18" charset="0"/>
                <a:cs typeface="宋体" panose="02010600030101010101" pitchFamily="2" charset="-122"/>
              </a:rPr>
              <a:t> </a:t>
            </a:r>
            <a:r>
              <a:rPr lang="en-US" altLang="zh-CN" b="0" u="sng">
                <a:latin typeface="Times New Roman" panose="02020603050405020304" pitchFamily="18" charset="0"/>
                <a:cs typeface="宋体" panose="02010600030101010101" pitchFamily="2" charset="-122"/>
              </a:rPr>
              <a:t>           </a:t>
            </a:r>
            <a:r>
              <a:rPr lang="zh-CN" altLang="en-US" b="0">
                <a:latin typeface="Times New Roman" panose="02020603050405020304" pitchFamily="18" charset="0"/>
                <a:cs typeface="宋体" panose="02010600030101010101" pitchFamily="2" charset="-122"/>
              </a:rPr>
              <a:t>人参与调查；请</a:t>
            </a:r>
            <a:r>
              <a:rPr lang="zh-CN" b="0">
                <a:cs typeface="宋体" panose="02010600030101010101" pitchFamily="2" charset="-122"/>
              </a:rPr>
              <a:t>补全频数分布直方图；</a:t>
            </a:r>
            <a:endParaRPr lang="zh-CN" b="0">
              <a:cs typeface="宋体" panose="02010600030101010101" pitchFamily="2" charset="-122"/>
            </a:endParaRPr>
          </a:p>
          <a:p>
            <a:pPr marL="0" indent="0" algn="l"/>
            <a:endParaRPr lang="zh-CN" sz="1600" b="0">
              <a:cs typeface="宋体" panose="02010600030101010101" pitchFamily="2" charset="-122"/>
            </a:endParaRPr>
          </a:p>
          <a:p>
            <a:pPr marL="0" indent="0" algn="l"/>
            <a:endParaRPr lang="zh-CN" altLang="en-US" sz="1600" b="0">
              <a:cs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86155" y="3853815"/>
            <a:ext cx="57981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（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）解：本次调查的样本容量为：</a:t>
            </a:r>
            <a:r>
              <a:rPr lang="en-US" altLang="zh-CN" b="1">
                <a:solidFill>
                  <a:srgbClr val="FF0000"/>
                </a:solidFill>
              </a:rPr>
              <a:t>10</a:t>
            </a:r>
            <a:r>
              <a:rPr lang="en-US" altLang="en-US" b="1">
                <a:solidFill>
                  <a:srgbClr val="FF0000"/>
                </a:solidFill>
              </a:rPr>
              <a:t>÷</a:t>
            </a:r>
            <a:r>
              <a:rPr lang="en-US" altLang="zh-CN" b="1">
                <a:solidFill>
                  <a:srgbClr val="FF0000"/>
                </a:solidFill>
              </a:rPr>
              <a:t>10%</a:t>
            </a:r>
            <a:r>
              <a:rPr lang="en-US" altLang="zh-CN" b="1">
                <a:solidFill>
                  <a:srgbClr val="FF0000"/>
                </a:solidFill>
              </a:rPr>
              <a:t>=100</a:t>
            </a:r>
            <a:r>
              <a:rPr lang="zh-CN" altLang="en-US" b="1">
                <a:solidFill>
                  <a:srgbClr val="FF0000"/>
                </a:solidFill>
              </a:rPr>
              <a:t>（户），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  ∴D</a:t>
            </a:r>
            <a:r>
              <a:rPr lang="zh-CN" altLang="en-US" b="1">
                <a:solidFill>
                  <a:srgbClr val="FF0000"/>
                </a:solidFill>
              </a:rPr>
              <a:t>使用情况的户数为：</a:t>
            </a:r>
            <a:r>
              <a:rPr lang="en-US" altLang="zh-CN" b="1">
                <a:solidFill>
                  <a:srgbClr val="FF0000"/>
                </a:solidFill>
              </a:rPr>
              <a:t>100</a:t>
            </a:r>
            <a:r>
              <a:rPr lang="en-US" altLang="en-US" b="1">
                <a:solidFill>
                  <a:srgbClr val="FF0000"/>
                </a:solidFill>
              </a:rPr>
              <a:t>×</a:t>
            </a:r>
            <a:r>
              <a:rPr lang="en-US" altLang="zh-CN" b="1">
                <a:solidFill>
                  <a:srgbClr val="FF0000"/>
                </a:solidFill>
              </a:rPr>
              <a:t>25%=25</a:t>
            </a:r>
            <a:r>
              <a:rPr lang="zh-CN" altLang="en-US" b="1">
                <a:solidFill>
                  <a:srgbClr val="FF0000"/>
                </a:solidFill>
              </a:rPr>
              <a:t>（户），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 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1256384218" name="图片 1256384218" descr="@@@83e6bd3c-23e9-467b-94bf-34ff470f251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020" y="3498850"/>
            <a:ext cx="1417955" cy="1323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63955" y="3557905"/>
            <a:ext cx="5028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/>
            <a:r>
              <a:rPr lang="en-US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(2)</a:t>
            </a:r>
            <a:r>
              <a:rPr lang="zh-CN">
                <a:cs typeface="宋体" panose="02010600030101010101" pitchFamily="2" charset="-122"/>
                <a:sym typeface="+mn-ea"/>
              </a:rPr>
              <a:t>求扇形统计图中</a:t>
            </a:r>
            <a:r>
              <a:rPr lang="en-US" i="1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m</a:t>
            </a:r>
            <a:r>
              <a:rPr lang="zh-CN">
                <a:cs typeface="宋体" panose="02010600030101010101" pitchFamily="2" charset="-122"/>
                <a:sym typeface="+mn-ea"/>
              </a:rPr>
              <a:t>的值和</a:t>
            </a:r>
            <a:r>
              <a:rPr lang="en-US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“</a:t>
            </a:r>
            <a:r>
              <a:rPr lang="en-US" i="1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E</a:t>
            </a:r>
            <a:r>
              <a:rPr lang="en-US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”</a:t>
            </a:r>
            <a:r>
              <a:rPr lang="zh-CN">
                <a:cs typeface="宋体" panose="02010600030101010101" pitchFamily="2" charset="-122"/>
                <a:sym typeface="+mn-ea"/>
              </a:rPr>
              <a:t>组对应的圆心角的度数．</a:t>
            </a:r>
            <a:endParaRPr lang="zh-CN" b="0">
              <a:cs typeface="宋体" panose="02010600030101010101" pitchFamily="2" charset="-122"/>
            </a:endParaRPr>
          </a:p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087755" y="3800475"/>
            <a:ext cx="579818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（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）解：</a:t>
            </a:r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zh-CN" b="1">
                <a:solidFill>
                  <a:srgbClr val="FF0000"/>
                </a:solidFill>
              </a:rPr>
              <a:t>%=40</a:t>
            </a:r>
            <a:r>
              <a:rPr lang="en-US" altLang="en-US" b="1">
                <a:solidFill>
                  <a:srgbClr val="FF0000"/>
                </a:solidFill>
                <a:sym typeface="+mn-ea"/>
              </a:rPr>
              <a:t>÷100=40%</a:t>
            </a:r>
            <a:endParaRPr lang="en-US" altLang="en-US" b="1">
              <a:solidFill>
                <a:srgbClr val="FF0000"/>
              </a:solidFill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sym typeface="+mn-ea"/>
              </a:rPr>
              <a:t>                    ∴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en-US" b="1">
                <a:solidFill>
                  <a:srgbClr val="FF0000"/>
                </a:solidFill>
                <a:sym typeface="+mn-ea"/>
              </a:rPr>
              <a:t>=40</a:t>
            </a:r>
            <a:endParaRPr lang="en-US" altLang="en-US" b="1">
              <a:solidFill>
                <a:srgbClr val="FF0000"/>
              </a:solidFill>
              <a:sym typeface="+mn-ea"/>
            </a:endParaRPr>
          </a:p>
          <a:p>
            <a:r>
              <a:rPr lang="en-US" altLang="en-US" b="1">
                <a:solidFill>
                  <a:srgbClr val="FF0000"/>
                </a:solidFill>
                <a:sym typeface="+mn-ea"/>
              </a:rPr>
              <a:t>                  4</a:t>
            </a:r>
            <a:r>
              <a:rPr lang="en-US" altLang="en-US" b="1">
                <a:solidFill>
                  <a:srgbClr val="FF0000"/>
                </a:solidFill>
                <a:sym typeface="+mn-ea"/>
              </a:rPr>
              <a:t>÷100</a:t>
            </a:r>
            <a:r>
              <a:rPr lang="en-US" altLang="en-US" b="1">
                <a:solidFill>
                  <a:srgbClr val="FF0000"/>
                </a:solidFill>
                <a:sym typeface="+mn-ea"/>
              </a:rPr>
              <a:t>×360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°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=14.4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°</a:t>
            </a:r>
            <a:endParaRPr lang="en-US" altLang="en-US" b="1">
              <a:solidFill>
                <a:srgbClr val="FF0000"/>
              </a:solidFill>
              <a:sym typeface="+mn-ea"/>
            </a:endParaRPr>
          </a:p>
          <a:p>
            <a:r>
              <a:rPr lang="en-US" altLang="en-US" b="1">
                <a:solidFill>
                  <a:srgbClr val="FF0000"/>
                </a:solidFill>
                <a:sym typeface="+mn-ea"/>
              </a:rPr>
              <a:t>         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答：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的值为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40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，“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E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”组对应的圆心角的度数为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14.4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°。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8735" y="3567430"/>
            <a:ext cx="4101465" cy="555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）本次调查的</a:t>
            </a:r>
            <a:r>
              <a:rPr lang="zh-CN" altLang="en-US">
                <a:highlight>
                  <a:srgbClr val="FFFF00"/>
                </a:highlight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中位数</a:t>
            </a:r>
            <a:r>
              <a:rPr lang="zh-CN" altLang="en-US">
                <a:latin typeface="Times New Roman" panose="02020603050405020304" pitchFamily="18" charset="0"/>
                <a:cs typeface="宋体" panose="02010600030101010101" pitchFamily="2" charset="-122"/>
                <a:sym typeface="+mn-ea"/>
              </a:rPr>
              <a:t>应该出现在哪一组数据中？</a:t>
            </a:r>
            <a:endParaRPr lang="en-US">
              <a:latin typeface="Times New Roman" panose="02020603050405020304" pitchFamily="18" charset="0"/>
              <a:cs typeface="宋体" panose="02010600030101010101" pitchFamily="2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732280" y="3639185"/>
            <a:ext cx="5359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100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38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638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638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56384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38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256384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38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" grpId="0"/>
      <p:bldP spid="2" grpId="1"/>
      <p:bldP spid="30" grpId="0"/>
      <p:bldP spid="30" grpId="1"/>
      <p:bldP spid="30" grpId="2"/>
      <p:bldP spid="30" grpId="3"/>
      <p:bldP spid="2" grpId="2"/>
      <p:bldP spid="5" grpId="1"/>
      <p:bldP spid="5" grpId="2"/>
      <p:bldP spid="32" grpId="0"/>
      <p:bldP spid="32" grpId="1"/>
      <p:bldP spid="32" grpId="2"/>
      <p:bldP spid="5" grpId="3"/>
      <p:bldP spid="6" grpId="0"/>
      <p:bldP spid="31" grpId="0"/>
      <p:bldP spid="31" grpId="1"/>
      <p:bldP spid="3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_6#19074de1c?sp=1&amp;vcp=1&amp;pid=1e38f0aba&amp;color=0,0,0&amp;vtp=1&amp;bbb=1"/>
          <p:cNvSpPr/>
          <p:nvPr/>
        </p:nvSpPr>
        <p:spPr>
          <a:xfrm>
            <a:off x="2783840" y="477917"/>
            <a:ext cx="8264525" cy="152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1805" b="1" i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34" charset="-120"/>
              </a:rPr>
              <a:t>1.反映数据</a:t>
            </a:r>
            <a:r>
              <a:rPr lang="en-US" altLang="zh-CN" sz="1805" b="1" i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34" charset="-120"/>
              </a:rPr>
              <a:t>集中趋势</a:t>
            </a:r>
            <a:r>
              <a:rPr lang="en-US" altLang="zh-CN" sz="1805" b="1" i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34" charset="-120"/>
              </a:rPr>
              <a:t>的统计量</a:t>
            </a:r>
            <a:endParaRPr lang="en-US" altLang="zh-CN" sz="1805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P_6_BD#19074de1c?colgroup=3,5,8,16&amp;vcp=1&amp;pid=1e38f0aba&amp;color=0,0,0&amp;vtp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262255" y="1010606"/>
              <a:ext cx="8334375" cy="1790700"/>
            </p:xfrm>
            <a:graphic>
              <a:graphicData uri="http://schemas.openxmlformats.org/drawingml/2006/table">
                <a:tbl>
                  <a:tblPr/>
                  <a:tblGrid>
                    <a:gridCol w="912495"/>
                    <a:gridCol w="1421765"/>
                    <a:gridCol w="2091055"/>
                    <a:gridCol w="3909060"/>
                  </a:tblGrid>
                  <a:tr h="929640">
                    <a:tc row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1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平均数</a:t>
                          </a:r>
                          <a:endParaRPr lang="en-US" altLang="zh-CN" sz="1400" b="1" i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endParaRPr>
                        </a:p>
                      </a:txBody>
                      <a:tcPr marL="54140" marR="5414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l" fontAlgn="auto" latinLnBrk="1" hangingPunct="0">
                            <a:lnSpc>
                              <a:spcPct val="100000"/>
                            </a:lnSpc>
                          </a:pPr>
                          <a:r>
                            <a:rPr lang="zh-CN" sz="165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反映数据的平均水平，易受极端值的影响</a:t>
                          </a:r>
                          <a:endParaRPr lang="zh-CN" sz="1650" b="1" i="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4140" marR="5414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zh-CN" sz="165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算术平均数</a:t>
                          </a:r>
                          <a:endParaRPr lang="zh-CN" sz="1650" b="1" i="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4140" marR="5414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l" fontAlgn="auto" latinLnBrk="1" hangingPunct="0">
                            <a:lnSpc>
                              <a:spcPct val="100000"/>
                            </a:lnSpc>
                          </a:pPr>
                          <a:r>
                            <a:rPr lang="zh-CN" sz="140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一组数据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40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40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40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zh-CN" sz="140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 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40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 ，它们的平均数</a:t>
                          </a:r>
                          <a:endParaRPr lang="zh-CN" sz="1400" b="1" i="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  <a:p>
                          <a:pPr indent="0" algn="l" fontAlgn="auto" latinLnBrk="1" hangingPunct="0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</m:bar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zh-CN" sz="140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  _________________</a:t>
                          </a:r>
                          <a:endParaRPr lang="zh-CN" sz="1400" b="1" i="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4140" marR="5414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61060">
                    <a:tc vMerge="1">
                      <a:tcPr/>
                    </a:tc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zh-CN" sz="165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加权平均数</a:t>
                          </a:r>
                          <a:endParaRPr lang="zh-CN" sz="1650" b="1" i="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4140" marR="5414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l" fontAlgn="auto" latinLnBrk="1" hangingPunct="0">
                            <a:lnSpc>
                              <a:spcPct val="100000"/>
                            </a:lnSpc>
                          </a:pPr>
                          <a:r>
                            <a:rPr lang="zh-CN" sz="1400" b="1" i="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如果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oMath>
                          </a14:m>
                          <a:r>
                            <a:rPr lang="zh-CN" sz="1400" b="1" i="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个数据中，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400" b="1" i="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出现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400" b="1" i="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次，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400" b="1" i="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 出现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400" b="1" i="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次，</a:t>
                          </a:r>
                          <a14:m>
                            <m:oMath xmlns:m="http://schemas.openxmlformats.org/officeDocument/2006/math"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oMath>
                          </a14:m>
                          <a:r>
                            <a:rPr lang="zh-CN" sz="1400" b="1" i="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 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400" b="1" i="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出现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400" b="1" i="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 次（这里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sub>
                              </m:sSub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oMath>
                          </a14:m>
                          <a:r>
                            <a:rPr lang="zh-CN" sz="1400" b="1" i="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 ），则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</m:bar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den>
                              </m:f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sub>
                              </m:sSub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CN" sz="1400" b="1" i="1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zh-CN" sz="1400" b="1" i="0">
                                      <a:effectLst/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sub>
                              </m:sSub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sz="1400" b="1" i="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sz="1400" b="1" i="0" dirty="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4140" marR="5414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P_6_BD#19074de1c?colgroup=3,5,8,16&amp;vcp=1&amp;pid=1e38f0aba&amp;color=0,0,0&amp;vtp=1&amp;bbb=1&amp;hb=1"/>
              <p:cNvGraphicFramePr>
                <a:graphicFrameLocks noGrp="1"/>
              </p:cNvGraphicFramePr>
              <p:nvPr>
                <p:custDataLst>
                  <p:tags r:id="rId2"/>
                </p:custDataLst>
              </p:nvPr>
            </p:nvGraphicFramePr>
            <p:xfrm>
              <a:off x="262255" y="1010606"/>
              <a:ext cx="8334375" cy="1790700"/>
            </p:xfrm>
            <a:graphic>
              <a:graphicData uri="http://schemas.openxmlformats.org/drawingml/2006/table">
                <a:tbl>
                  <a:tblPr/>
                  <a:tblGrid>
                    <a:gridCol w="912495"/>
                    <a:gridCol w="1421765"/>
                    <a:gridCol w="2091055"/>
                    <a:gridCol w="3909060"/>
                  </a:tblGrid>
                  <a:tr h="929640">
                    <a:tc row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14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34" charset="-120"/>
                            </a:rPr>
                            <a:t>平均数</a:t>
                          </a:r>
                          <a:endParaRPr lang="en-US" altLang="zh-CN" sz="1400" b="1" i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endParaRPr>
                        </a:p>
                      </a:txBody>
                      <a:tcPr marL="54140" marR="5414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l" fontAlgn="auto" latinLnBrk="1" hangingPunct="0">
                            <a:lnSpc>
                              <a:spcPct val="100000"/>
                            </a:lnSpc>
                          </a:pPr>
                          <a:r>
                            <a:rPr lang="zh-CN" sz="165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反映数据的平均水平，易受极端值的影响</a:t>
                          </a:r>
                          <a:endParaRPr lang="zh-CN" sz="1650" b="1" i="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4140" marR="5414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zh-CN" sz="165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算术平均数</a:t>
                          </a:r>
                          <a:endParaRPr lang="zh-CN" sz="1650" b="1" i="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4140" marR="5414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4140" marR="5414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861060">
                    <a:tc vMerge="1">
                      <a:tcPr/>
                    </a:tc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zh-CN" sz="1650" b="1" i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加权平均数</a:t>
                          </a:r>
                          <a:endParaRPr lang="zh-CN" sz="1650" b="1" i="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4140" marR="5414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4140" marR="5414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_6_AN.30_1#19074de1c.blank?vcp=1&amp;pid=1e38f0aba&amp;color=0,0,0&amp;vpa=22&amp;vtp=1&amp;bbb=1&amp;rh=41.6&amp;hb=1"/>
              <p:cNvSpPr/>
              <p:nvPr/>
            </p:nvSpPr>
            <p:spPr>
              <a:xfrm>
                <a:off x="5153660" y="1287469"/>
                <a:ext cx="2162175" cy="65278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3600"/>
                  </a:lnSpc>
                </a:pPr>
                <a:r>
                  <a:rPr lang="en-US" altLang="zh-CN" sz="1805" b="1" i="0" kern="0" dirty="0">
                    <a:solidFill>
                      <a:srgbClr val="FFFFFF"/>
                    </a:solidFill>
                    <a:latin typeface="宋体" panose="02010600030101010101" pitchFamily="2" charset="-122"/>
                    <a:ea typeface="微软雅黑" panose="020B0503020204020204" charset="-122"/>
                    <a:cs typeface="Times New Roman" panose="02020603050405020304" pitchFamily="34" charset="-12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𝟏</m:t>
                        </m:r>
                      </m:num>
                      <m:den>
                        <m:r>
                          <a:rPr lang="en-US" altLang="zh-CN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𝐧</m:t>
                        </m:r>
                      </m:den>
                    </m:f>
                    <m:r>
                      <a:rPr lang="en-US" altLang="zh-CN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𝐱</m:t>
                        </m:r>
                      </m:e>
                      <m:sub>
                        <m:r>
                          <a:rPr lang="en-US" altLang="zh-CN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𝟏</m:t>
                        </m:r>
                      </m:sub>
                    </m:sSub>
                    <m:r>
                      <a:rPr lang="en-US" altLang="zh-CN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𝐱</m:t>
                        </m:r>
                      </m:e>
                      <m:sub>
                        <m:r>
                          <a:rPr lang="en-US" altLang="zh-CN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𝟐</m:t>
                        </m:r>
                      </m:sub>
                    </m:sSub>
                    <m:r>
                      <a:rPr lang="en-US" altLang="zh-CN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+⋯+</m:t>
                    </m:r>
                    <m:sSub>
                      <m:sSubPr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𝐱</m:t>
                        </m:r>
                      </m:e>
                      <m:sub>
                        <m:r>
                          <a:rPr lang="en-US" altLang="zh-CN" sz="1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𝐧</m:t>
                        </m:r>
                      </m:sub>
                    </m:sSub>
                    <m:r>
                      <a:rPr lang="en-US" altLang="zh-CN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5" name="P_6_AN.30_1#19074de1c.blank?vcp=1&amp;pid=1e38f0aba&amp;color=0,0,0&amp;vpa=22&amp;vtp=1&amp;bbb=1&amp;rh=41.6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60" y="1287469"/>
                <a:ext cx="2162175" cy="652780"/>
              </a:xfrm>
              <a:prstGeom prst="rect">
                <a:avLst/>
              </a:prstGeom>
              <a:blipFill rotWithShape="1">
                <a:blip r:embed="rId4"/>
                <a:stretch>
                  <a:fillRect t="-50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圆角矩形 17"/>
          <p:cNvSpPr/>
          <p:nvPr/>
        </p:nvSpPr>
        <p:spPr>
          <a:xfrm>
            <a:off x="4746156" y="232973"/>
            <a:ext cx="1444625" cy="340995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charset="-122"/>
              <a:sym typeface="华文细黑" panose="0201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52212" y="246667"/>
            <a:ext cx="131475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数据的分析</a:t>
            </a:r>
            <a:endParaRPr lang="zh-CN" sz="1600" b="1" dirty="0"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graphicFrame>
        <p:nvGraphicFramePr>
          <p:cNvPr id="6" name="P_6_BD#19074de1c?colgroup=3,5,25&amp;vcp=1&amp;pid=1e38f0aba&amp;color=0,0,0&amp;vtp=1&amp;bt=1&amp;bbb=1&amp;hb=1"/>
          <p:cNvGraphicFramePr>
            <a:graphicFrameLocks noGrp="1"/>
          </p:cNvGraphicFramePr>
          <p:nvPr/>
        </p:nvGraphicFramePr>
        <p:xfrm>
          <a:off x="256029" y="2666236"/>
          <a:ext cx="8328660" cy="2210435"/>
        </p:xfrm>
        <a:graphic>
          <a:graphicData uri="http://schemas.openxmlformats.org/drawingml/2006/table">
            <a:tbl>
              <a:tblPr/>
              <a:tblGrid>
                <a:gridCol w="923290"/>
                <a:gridCol w="1421130"/>
                <a:gridCol w="5984240"/>
              </a:tblGrid>
              <a:tr h="1257935">
                <a:tc>
                  <a:txBody>
                    <a:bodyPr/>
                    <a:lstStyle/>
                    <a:p>
                      <a:pPr indent="0" algn="ctr" fontAlgn="auto" latinLnBrk="1" hangingPunct="0">
                        <a:lnSpc>
                          <a:spcPct val="100000"/>
                        </a:lnSpc>
                      </a:pPr>
                      <a:r>
                        <a:rPr lang="en-US" altLang="zh-CN" sz="14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中位数</a:t>
                      </a:r>
                      <a:endParaRPr lang="en-US" altLang="zh-CN" sz="1400" b="1" i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54140" marR="5414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auto" latinLnBrk="1" hangingPunct="0">
                        <a:lnSpc>
                          <a:spcPct val="100000"/>
                        </a:lnSpc>
                      </a:pPr>
                      <a:r>
                        <a:rPr lang="zh-CN" sz="1650" b="1" i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反映数据的中等水平，不受极端数据的影响</a:t>
                      </a:r>
                      <a:endParaRPr lang="zh-CN" sz="1650" b="1" i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auto" latinLnBrk="1" hangingPunct="0">
                        <a:lnSpc>
                          <a:spcPct val="100000"/>
                        </a:lnSpc>
                      </a:pPr>
                      <a:r>
                        <a:rPr lang="zh-CN" sz="1650" b="1" i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将一组数据按照</a:t>
                      </a:r>
                      <a:r>
                        <a:rPr lang="en-US" altLang="zh-CN" sz="1650" b="1" i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650" b="1" i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________________________的顺序排列，如果数据的个数是奇数，则称处于</a:t>
                      </a:r>
                      <a:r>
                        <a:rPr lang="en-US" altLang="zh-CN" sz="1650" b="1" i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650" b="1" i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______位置的数为这组数据的中位数;如果数据的个数是偶数，则称中间两个数据的</a:t>
                      </a:r>
                      <a:r>
                        <a:rPr lang="en-US" altLang="zh-CN" sz="1650" b="1" i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650" b="1" i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________为这组数据的中位数</a:t>
                      </a:r>
                      <a:endParaRPr lang="zh-CN" sz="1650" b="1" i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indent="0" algn="ctr" fontAlgn="auto" latinLnBrk="1" hangingPunct="0">
                        <a:lnSpc>
                          <a:spcPct val="100000"/>
                        </a:lnSpc>
                      </a:pPr>
                      <a:r>
                        <a:rPr lang="en-US" altLang="zh-CN" sz="14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众数</a:t>
                      </a:r>
                      <a:endParaRPr lang="en-US" altLang="zh-CN" sz="1400" b="1" i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54140" marR="5414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auto" latinLnBrk="1" hangingPunct="0">
                        <a:lnSpc>
                          <a:spcPct val="100000"/>
                        </a:lnSpc>
                      </a:pPr>
                      <a:r>
                        <a:rPr lang="zh-CN" sz="1650" b="1" i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反映数据的集中趋势</a:t>
                      </a:r>
                      <a:endParaRPr lang="zh-CN" sz="1650" b="1" i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auto" latinLnBrk="1" hangingPunct="0">
                        <a:lnSpc>
                          <a:spcPct val="100000"/>
                        </a:lnSpc>
                      </a:pPr>
                      <a:r>
                        <a:rPr lang="zh-CN" sz="1650" b="1" i="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在一组数据中，出现次数</a:t>
                      </a:r>
                      <a:r>
                        <a:rPr lang="en-US" altLang="zh-CN" sz="1650" b="1" i="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650" b="1" i="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______的数据叫做这组数据的</a:t>
                      </a:r>
                      <a:endParaRPr lang="zh-CN" sz="1650" b="1" i="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lvl="0" indent="0" algn="l" fontAlgn="auto" latinLnBrk="1" hangingPunct="0">
                        <a:lnSpc>
                          <a:spcPct val="100000"/>
                        </a:lnSpc>
                      </a:pPr>
                      <a:r>
                        <a:rPr lang="zh-CN" sz="1650" b="1" i="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众数.一组数据的众数可能不止一个</a:t>
                      </a:r>
                      <a:endParaRPr lang="zh-CN" sz="1650" b="1" i="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140" marR="5414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P_6_AN.31_1#19074de1c.blank?vcp=1&amp;pid=1e38f0aba&amp;color=0,0,0&amp;vpa=23&amp;vtp=1&amp;bbb=1"/>
          <p:cNvSpPr/>
          <p:nvPr/>
        </p:nvSpPr>
        <p:spPr>
          <a:xfrm>
            <a:off x="4080415" y="2603923"/>
            <a:ext cx="2687064" cy="32421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1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34" charset="-120"/>
              </a:rPr>
              <a:t>由小到大（或由大到小</a:t>
            </a:r>
            <a:r>
              <a:rPr lang="en-US" altLang="zh-CN" sz="1600" b="1" i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34" charset="-120"/>
              </a:rPr>
              <a:t>）</a:t>
            </a:r>
            <a:endParaRPr lang="en-US" altLang="zh-CN" sz="1600" b="1" i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sp>
        <p:nvSpPr>
          <p:cNvPr id="8" name="P_6_AN.32_1#19074de1c.blank?vcp=1&amp;pid=1e38f0aba&amp;color=0,0,0&amp;vpa=24&amp;vtp=1&amp;bbb=1"/>
          <p:cNvSpPr/>
          <p:nvPr/>
        </p:nvSpPr>
        <p:spPr>
          <a:xfrm>
            <a:off x="5409014" y="2880137"/>
            <a:ext cx="624316" cy="32421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1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34" charset="-120"/>
              </a:rPr>
              <a:t>中间</a:t>
            </a:r>
            <a:endParaRPr lang="en-US" altLang="zh-CN" sz="1600" b="1" i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sp>
        <p:nvSpPr>
          <p:cNvPr id="9" name="P_6_AN.33_1#19074de1c.blank?vcp=1&amp;pid=1e38f0aba&amp;color=0,0,0&amp;vpa=25&amp;vtp=1&amp;bbb=1"/>
          <p:cNvSpPr/>
          <p:nvPr/>
        </p:nvSpPr>
        <p:spPr>
          <a:xfrm>
            <a:off x="7413017" y="3143855"/>
            <a:ext cx="853510" cy="32421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1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34" charset="-120"/>
              </a:rPr>
              <a:t>平均数</a:t>
            </a:r>
            <a:endParaRPr lang="en-US" altLang="zh-CN" sz="1600" b="1" i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sp>
        <p:nvSpPr>
          <p:cNvPr id="10" name="P_6_AN.34_1#19074de1c.blank?vcp=1&amp;pid=1e38f0aba&amp;color=0,0,0&amp;vpa=26&amp;vtp=1&amp;bbb=1"/>
          <p:cNvSpPr/>
          <p:nvPr/>
        </p:nvSpPr>
        <p:spPr>
          <a:xfrm>
            <a:off x="5058764" y="3956681"/>
            <a:ext cx="624316" cy="32421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1600" b="1" i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34" charset="-120"/>
              </a:rPr>
              <a:t>最多</a:t>
            </a:r>
            <a:endParaRPr lang="en-US" altLang="zh-CN" sz="1600" b="1" i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sp>
        <p:nvSpPr>
          <p:cNvPr id="2" name="文本框 6"/>
          <p:cNvSpPr txBox="1"/>
          <p:nvPr>
            <p:custDataLst>
              <p:tags r:id="rId5"/>
            </p:custDataLst>
          </p:nvPr>
        </p:nvSpPr>
        <p:spPr>
          <a:xfrm>
            <a:off x="256029" y="196942"/>
            <a:ext cx="4332288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板块二   容理，方法应用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深化学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  <p:bldP spid="7" grpId="0" animBg="1" uiExpand="1" build="p"/>
      <p:bldP spid="8" grpId="0" animBg="1" uiExpand="1" build="p"/>
      <p:bldP spid="9" grpId="0" animBg="1" uiExpand="1" build="p"/>
      <p:bldP spid="10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250825" y="697553"/>
            <a:ext cx="88931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zh-CN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5.如表是小明一学期数学成绩的记录，根据表格提供的信息，解答下列问题．</a:t>
            </a:r>
            <a:endParaRPr lang="zh-CN" altLang="zh-CN" sz="1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 descr="600E9DE3-3DC4-45BD-9111-663F897329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670" y="1142936"/>
            <a:ext cx="5297805" cy="18669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0" y="3077210"/>
            <a:ext cx="78701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(1)小明6次成绩的众数是_______分，中位数是________分；</a:t>
            </a:r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平时成绩</a:t>
            </a:r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平均数是</a:t>
            </a:r>
            <a:r>
              <a:rPr lang="zh-CN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_______分</a:t>
            </a:r>
            <a:r>
              <a:rPr lang="en-US" altLang="zh-CN" sz="20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;</a:t>
            </a:r>
            <a:endParaRPr lang="zh-CN" altLang="zh-CN" sz="1800" b="1" kern="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zh-CN" sz="1800" b="1" kern="1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0007" name="图片 100007" descr="@@@991690f0-3ee5-4c49-a5bf-8b077d63fa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22060" y="1282129"/>
            <a:ext cx="1638935" cy="16141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5125" y="3949700"/>
            <a:ext cx="5605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highlight>
                  <a:srgbClr val="FFFF00"/>
                </a:highlight>
              </a:rPr>
              <a:t>极差</a:t>
            </a:r>
            <a:r>
              <a:rPr lang="zh-CN" altLang="en-US" sz="2000"/>
              <a:t>和</a:t>
            </a:r>
            <a:r>
              <a:rPr lang="zh-CN" altLang="en-US" sz="2000">
                <a:highlight>
                  <a:srgbClr val="FFFF00"/>
                </a:highlight>
              </a:rPr>
              <a:t>方差</a:t>
            </a:r>
            <a:r>
              <a:rPr lang="zh-CN" altLang="en-US" sz="2000"/>
              <a:t>是描述数据哪方面的统计量</a:t>
            </a:r>
            <a:r>
              <a:rPr lang="en-US" altLang="zh-CN" sz="2000"/>
              <a:t> </a:t>
            </a:r>
            <a:r>
              <a:rPr lang="zh-CN" altLang="en-US" sz="2000"/>
              <a:t>？</a:t>
            </a:r>
            <a:endParaRPr lang="zh-CN" altLang="en-US" sz="2000"/>
          </a:p>
        </p:txBody>
      </p:sp>
      <p:sp>
        <p:nvSpPr>
          <p:cNvPr id="34" name="圆角矩形 33"/>
          <p:cNvSpPr/>
          <p:nvPr/>
        </p:nvSpPr>
        <p:spPr>
          <a:xfrm>
            <a:off x="4840191" y="251460"/>
            <a:ext cx="1350645" cy="340995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charset="-122"/>
              <a:sym typeface="华文细黑" panose="0201060004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06326" y="268287"/>
            <a:ext cx="26231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数据的分析</a:t>
            </a:r>
            <a:endParaRPr lang="en-US" altLang="zh-CN" sz="1600" b="1" dirty="0"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8180" y="3157220"/>
            <a:ext cx="7924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/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)按照学校规定，本学期的综合成绩的权重如图所示，请你求出小明本学期的综合成绩（注意：“平时成绩”用四次成绩的平均数）</a:t>
            </a:r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;</a:t>
            </a:r>
            <a:endParaRPr lang="en-US" altLang="zh-CN" sz="1800" b="1" kern="1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8180" y="3157220"/>
            <a:ext cx="5298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)计算小明“平时成绩”的极差和方差；</a:t>
            </a:r>
            <a:endParaRPr lang="zh-CN" altLang="zh-CN" sz="1800" b="1" kern="1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endParaRPr lang="zh-CN" altLang="zh-CN" sz="1800" b="1" kern="1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03575" y="3077845"/>
            <a:ext cx="4114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  <a:sym typeface="+mn-ea"/>
              </a:rPr>
              <a:t>90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05755" y="3061335"/>
            <a:ext cx="4114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  <a:sym typeface="+mn-ea"/>
              </a:rPr>
              <a:t>90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3645" y="3351530"/>
            <a:ext cx="4114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</a:rPr>
              <a:t>89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12" name="文本框 6"/>
          <p:cNvSpPr txBox="1"/>
          <p:nvPr>
            <p:custDataLst>
              <p:tags r:id="rId4"/>
            </p:custDataLst>
          </p:nvPr>
        </p:nvSpPr>
        <p:spPr>
          <a:xfrm>
            <a:off x="265555" y="220756"/>
            <a:ext cx="4332288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板块二   容理，方法应用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深化学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" grpId="0"/>
      <p:bldP spid="2" grpId="1"/>
      <p:bldP spid="2" grpId="2"/>
      <p:bldP spid="3" grpId="0"/>
      <p:bldP spid="3" grpId="1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02590" y="1233170"/>
              <a:ext cx="8381365" cy="308152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88060"/>
                    <a:gridCol w="7393305"/>
                  </a:tblGrid>
                  <a:tr h="1486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ct val="0"/>
                            </a:spcAft>
                          </a:pPr>
                          <a:r>
                            <a:rPr lang="zh-CN" sz="16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方差</a:t>
                          </a:r>
                          <a:endParaRPr lang="zh-CN" sz="1600" b="1" kern="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ct val="0"/>
                            </a:spcAft>
                          </a:pPr>
                          <a:r>
                            <a:rPr lang="zh-CN" sz="1600" b="1" kern="100">
                              <a:solidFill>
                                <a:srgbClr val="7030A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定义：</a:t>
                          </a:r>
                          <a:r>
                            <a:rPr lang="zh-CN" sz="1600" b="1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在一组数据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1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600" b="1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1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600" b="1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，…，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1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600" b="1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中，各个数据与平均数的差的平方的平均数叫做这组数据的方差，记作</a:t>
                          </a:r>
                          <a:r>
                            <a:rPr lang="en-US" altLang="zh-CN" sz="1600" b="1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S²</a:t>
                          </a:r>
                          <a:r>
                            <a:rPr lang="en-US" sz="1600" b="1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.</a:t>
                          </a:r>
                          <a:r>
                            <a:rPr lang="zh-CN" sz="1600" b="1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计算公式是：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1600" b="1" i="1" kern="1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sz="16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sz="16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6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𝒏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zh-CN" sz="16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[</m:t>
                                  </m:r>
                                  <m:d>
                                    <m:dPr>
                                      <m:ctrlPr>
                                        <a:rPr lang="zh-CN" sz="16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𝒙</m:t>
                                      </m:r>
                                      <m:r>
                                        <a:rPr lang="en-US" sz="1600" b="1" i="1" kern="100" baseline="-250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𝟏</m:t>
                                      </m:r>
                                      <m:r>
                                        <a:rPr lang="en-US" sz="16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zh-CN" sz="1600" b="1" i="1" kern="10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1" i="1" kern="10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sz="16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sz="16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𝒙</m:t>
                                      </m:r>
                                      <m:r>
                                        <a:rPr lang="en-US" sz="1600" b="1" i="1" kern="100" baseline="-250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𝟐</m:t>
                                      </m:r>
                                      <m:r>
                                        <a:rPr lang="en-US" sz="16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zh-CN" sz="1600" b="1" i="1" kern="10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1" i="1" kern="10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+...+</m:t>
                              </m:r>
                              <m:sSup>
                                <m:sSupPr>
                                  <m:ctrlPr>
                                    <a:rPr lang="zh-CN" sz="16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sz="16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𝒙</m:t>
                                      </m:r>
                                      <m:r>
                                        <a:rPr lang="en-US" sz="1600" b="1" i="1" kern="100" baseline="-250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𝒏</m:t>
                                      </m:r>
                                      <m:r>
                                        <a:rPr lang="en-US" sz="16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zh-CN" sz="1600" b="1" i="1" kern="10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1" i="1" kern="10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600" b="1" kern="100">
                              <a:solidFill>
                                <a:srgbClr val="FF0000"/>
                              </a:solidFill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.</a:t>
                          </a:r>
                          <a:endParaRPr lang="zh-CN" sz="1600" b="1" kern="1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ct val="0"/>
                            </a:spcAft>
                          </a:pPr>
                          <a:r>
                            <a:rPr lang="zh-CN" sz="1600" b="1" kern="1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意义：</a:t>
                          </a:r>
                          <a:r>
                            <a:rPr lang="zh-CN" sz="1600" b="1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方差是用来衡量数据在平均数附近波动大小的量，</a:t>
                          </a:r>
                          <a:r>
                            <a:rPr lang="zh-CN" sz="1600" b="1" kern="100"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方差越大，数据的波动性越大，方差越小，数据的波动性越小</a:t>
                          </a:r>
                          <a:r>
                            <a:rPr lang="en-US" sz="1600" b="1" kern="100"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.</a:t>
                          </a:r>
                          <a:endParaRPr lang="en-US" sz="1600" b="1" kern="100">
                            <a:solidFill>
                              <a:srgbClr val="0070C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27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ct val="0"/>
                            </a:spcAft>
                          </a:pPr>
                          <a:r>
                            <a:rPr lang="en-US" sz="1600" b="1" kern="100" dirty="0">
                              <a:solidFill>
                                <a:srgbClr val="000000"/>
                              </a:solidFill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 </a:t>
                          </a:r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ct val="0"/>
                            </a:spcAft>
                          </a:pPr>
                          <a:r>
                            <a:rPr lang="zh-CN" sz="16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极差</a:t>
                          </a:r>
                          <a:endParaRPr lang="zh-CN" sz="1600" b="1" kern="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ct val="0"/>
                            </a:spcAft>
                          </a:pPr>
                          <a:r>
                            <a:rPr lang="zh-CN" sz="1600" b="1" kern="100" dirty="0">
                              <a:solidFill>
                                <a:srgbClr val="7030A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定义：</a:t>
                          </a:r>
                          <a:r>
                            <a:rPr lang="zh-CN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一组数据中</a:t>
                          </a:r>
                          <a:r>
                            <a:rPr lang="zh-CN" sz="16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最大值减去最小值</a:t>
                          </a:r>
                          <a:r>
                            <a:rPr lang="zh-CN" sz="16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的差</a:t>
                          </a:r>
                          <a:r>
                            <a:rPr lang="zh-CN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叫做极差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.</a:t>
                          </a:r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ct val="0"/>
                            </a:spcAft>
                          </a:pPr>
                          <a:r>
                            <a:rPr lang="zh-CN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【注意】极差是由数据中的两个极端值所决定的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,</a:t>
                          </a:r>
                          <a:r>
                            <a:rPr lang="zh-CN" sz="1600" b="1" kern="100" dirty="0"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当个别极端值远离其他数据时，极差往往不能反映全体数据的实际波动情况</a:t>
                          </a:r>
                          <a:r>
                            <a:rPr lang="en-US" sz="1600" b="1" kern="100" dirty="0"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.</a:t>
                          </a:r>
                          <a:endParaRPr lang="en-US" sz="1600" b="1" kern="100" dirty="0">
                            <a:solidFill>
                              <a:srgbClr val="0070C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/>
              <p:cNvGraphicFramePr>
                <a:graphicFrameLocks noGrp="1"/>
              </p:cNvGraphicFramePr>
              <p:nvPr>
                <p:custDataLst>
                  <p:tags r:id="rId2"/>
                </p:custDataLst>
              </p:nvPr>
            </p:nvGraphicFramePr>
            <p:xfrm>
              <a:off x="402590" y="1233170"/>
              <a:ext cx="8381365" cy="308152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88060"/>
                    <a:gridCol w="7393305"/>
                  </a:tblGrid>
                  <a:tr h="19824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ct val="0"/>
                            </a:spcAft>
                          </a:pPr>
                          <a:r>
                            <a:rPr lang="zh-CN" sz="16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方差</a:t>
                          </a:r>
                          <a:endParaRPr lang="zh-CN" sz="1600" b="1" kern="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1127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ct val="0"/>
                            </a:spcAft>
                          </a:pPr>
                          <a:r>
                            <a:rPr lang="en-US" sz="1600" b="1" kern="100" dirty="0">
                              <a:solidFill>
                                <a:srgbClr val="000000"/>
                              </a:solidFill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 </a:t>
                          </a:r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ct val="0"/>
                            </a:spcAft>
                          </a:pPr>
                          <a:r>
                            <a:rPr lang="zh-CN" sz="16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极差</a:t>
                          </a:r>
                          <a:endParaRPr lang="zh-CN" sz="1600" b="1" kern="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ct val="0"/>
                            </a:spcAft>
                          </a:pPr>
                          <a:r>
                            <a:rPr lang="zh-CN" sz="1600" b="1" kern="100" dirty="0">
                              <a:solidFill>
                                <a:srgbClr val="7030A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定义：</a:t>
                          </a:r>
                          <a:r>
                            <a:rPr lang="zh-CN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一组数据中</a:t>
                          </a:r>
                          <a:r>
                            <a:rPr lang="zh-CN" sz="16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最大值减去最小值</a:t>
                          </a:r>
                          <a:r>
                            <a:rPr lang="zh-CN" sz="16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的差</a:t>
                          </a:r>
                          <a:r>
                            <a:rPr lang="zh-CN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叫做极差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.</a:t>
                          </a:r>
                          <a:endParaRPr lang="zh-CN" sz="1600" b="1" kern="1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ct val="0"/>
                            </a:spcAft>
                          </a:pPr>
                          <a:r>
                            <a:rPr lang="zh-CN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【注意】极差是由数据中的两个极端值所决定的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,</a:t>
                          </a:r>
                          <a:r>
                            <a:rPr lang="zh-CN" sz="1600" b="1" kern="100" dirty="0"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当个别极端值远离其他数据时，极差往往不能反映全体数据的实际波动情况</a:t>
                          </a:r>
                          <a:r>
                            <a:rPr lang="en-US" sz="1600" b="1" kern="100" dirty="0"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.</a:t>
                          </a:r>
                          <a:endParaRPr lang="en-US" sz="1600" b="1" kern="100" dirty="0">
                            <a:solidFill>
                              <a:srgbClr val="0070C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51435" marR="5143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P_6#19074de1c?sp=1&amp;vcp=1&amp;pid=1e38f0aba&amp;color=0,0,0&amp;vtp=1&amp;bbb=1"/>
          <p:cNvSpPr/>
          <p:nvPr>
            <p:custDataLst>
              <p:tags r:id="rId4"/>
            </p:custDataLst>
          </p:nvPr>
        </p:nvSpPr>
        <p:spPr>
          <a:xfrm>
            <a:off x="2792731" y="575161"/>
            <a:ext cx="6186805" cy="3594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1805" b="1" i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34" charset="-120"/>
              </a:rPr>
              <a:t> 2.反映数据</a:t>
            </a:r>
            <a:r>
              <a:rPr lang="zh-CN" altLang="en-US" sz="1805" b="1" i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34" charset="-120"/>
              </a:rPr>
              <a:t>离散程度</a:t>
            </a:r>
            <a:r>
              <a:rPr lang="en-US" altLang="zh-CN" sz="1805" b="1" i="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34" charset="-120"/>
              </a:rPr>
              <a:t>的统计量</a:t>
            </a:r>
            <a:endParaRPr lang="en-US" altLang="zh-CN" sz="1805" dirty="0">
              <a:solidFill>
                <a:srgbClr val="000000"/>
              </a:solidFill>
            </a:endParaRPr>
          </a:p>
        </p:txBody>
      </p:sp>
      <p:sp>
        <p:nvSpPr>
          <p:cNvPr id="18" name="圆角矩形 17"/>
          <p:cNvSpPr/>
          <p:nvPr>
            <p:custDataLst>
              <p:tags r:id="rId5"/>
            </p:custDataLst>
          </p:nvPr>
        </p:nvSpPr>
        <p:spPr>
          <a:xfrm>
            <a:off x="4789337" y="220756"/>
            <a:ext cx="1444625" cy="340995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charset="-122"/>
              <a:sym typeface="华文细黑" panose="0201060004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69193" y="237976"/>
            <a:ext cx="28067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数据的分析</a:t>
            </a:r>
            <a:endParaRPr lang="zh-CN" sz="1600" b="1" dirty="0"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2" name="文本框 6"/>
          <p:cNvSpPr txBox="1"/>
          <p:nvPr>
            <p:custDataLst>
              <p:tags r:id="rId7"/>
            </p:custDataLst>
          </p:nvPr>
        </p:nvSpPr>
        <p:spPr>
          <a:xfrm>
            <a:off x="265555" y="220756"/>
            <a:ext cx="4332288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板块二   容理，方法应用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深化学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-52070"/>
            <a:ext cx="5429885" cy="5038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15335" y="4464685"/>
            <a:ext cx="318135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315335" y="85725"/>
            <a:ext cx="3181350" cy="702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315335" y="881380"/>
            <a:ext cx="3486150" cy="1807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315335" y="2688590"/>
            <a:ext cx="3571240" cy="16522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6"/>
          <p:cNvSpPr txBox="1"/>
          <p:nvPr>
            <p:custDataLst>
              <p:tags r:id="rId2"/>
            </p:custDataLst>
          </p:nvPr>
        </p:nvSpPr>
        <p:spPr>
          <a:xfrm>
            <a:off x="152400" y="396875"/>
            <a:ext cx="2465705" cy="99187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板块三  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容新，拓展提升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 </a:t>
            </a:r>
            <a:endParaRPr lang="en-US" altLang="zh-CN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  <a:p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                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深度学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309880" y="1056005"/>
            <a:ext cx="81616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zh-CN" sz="1800" b="1" kern="1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1800" b="1" kern="1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2024·</a:t>
            </a:r>
            <a:r>
              <a:rPr lang="zh-CN" altLang="zh-CN" sz="1800" b="1" kern="1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常州</a:t>
            </a:r>
            <a:r>
              <a:rPr lang="en-US" altLang="zh-CN" sz="1800" b="1" kern="1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·17</a:t>
            </a:r>
            <a:r>
              <a:rPr lang="zh-CN" altLang="zh-CN" sz="1800" b="1" kern="1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题）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小丽进行投掷标枪训练，总共投掷10次，前9次标枪的落点如图所示，记录成绩（单位：</a:t>
            </a:r>
            <a:r>
              <a:rPr lang="zh-CN" altLang="zh-CN" sz="1800" b="1" i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），此时这组成绩的平均数是</a:t>
            </a:r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20 </a:t>
            </a:r>
            <a:r>
              <a:rPr lang="zh-CN" altLang="zh-CN" sz="1800" b="1" i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，方差是</a:t>
            </a:r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1800" b="1" kern="1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1800" b="1" kern="1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zh-CN" altLang="zh-CN" sz="1800" b="1" i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sz="1800" b="1" i="1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．若第10次投掷标枪的落点恰好在</a:t>
            </a:r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20 </a:t>
            </a:r>
            <a:r>
              <a:rPr lang="zh-CN" altLang="zh-CN" sz="1800" b="1" i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线上，且投掷结束后这组成绩的方差是</a:t>
            </a:r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</a:t>
            </a:r>
            <a:r>
              <a:rPr lang="en-US" altLang="zh-CN" sz="1800" b="1" kern="100" baseline="-25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1800" b="1" kern="100" baseline="30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 </a:t>
            </a:r>
            <a:r>
              <a:rPr lang="zh-CN" altLang="zh-CN" sz="1800" b="1" i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1800" b="1" i="1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，则 </a:t>
            </a:r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</a:t>
            </a:r>
            <a:r>
              <a:rPr lang="en-US" altLang="zh-CN" sz="1800" b="1" kern="100" baseline="-25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1800" b="1" kern="100" baseline="30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 </a:t>
            </a:r>
            <a:r>
              <a:rPr lang="zh-CN" altLang="zh-CN" sz="1800" b="1" i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1800" b="1" i="1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1800" b="1" u="sng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</a:t>
            </a:r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</a:t>
            </a:r>
            <a:r>
              <a:rPr lang="en-US" altLang="zh-CN" sz="1800" b="1" kern="100" baseline="-25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1800" b="1" kern="100" baseline="30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 </a:t>
            </a:r>
            <a:r>
              <a:rPr lang="zh-CN" altLang="zh-CN" sz="1800" b="1" i="1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1800" b="1" i="1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  （填“</a:t>
            </a:r>
            <a:r>
              <a:rPr lang="zh-CN" altLang="en-US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﹥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”、“</a:t>
            </a:r>
            <a:r>
              <a:rPr lang="en-US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”或“</a:t>
            </a:r>
            <a:r>
              <a:rPr lang="zh-CN" altLang="en-US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﹤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”）．</a:t>
            </a:r>
            <a:endParaRPr lang="en-US" altLang="zh-CN"/>
          </a:p>
        </p:txBody>
      </p:sp>
      <p:pic>
        <p:nvPicPr>
          <p:cNvPr id="100005" name="图片 100005" descr="@@@e399a600-5b2c-4303-96e3-2283c1a444c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8470" y="2571750"/>
            <a:ext cx="2596515" cy="155257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594995" y="4184650"/>
            <a:ext cx="7957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若第10次投掷标枪的落点恰好在</a:t>
            </a:r>
            <a:r>
              <a:rPr lang="en-US" altLang="zh-CN" sz="18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30m</a:t>
            </a:r>
            <a:r>
              <a:rPr lang="zh-CN" altLang="zh-CN" sz="18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线上，</a:t>
            </a:r>
            <a:r>
              <a:rPr lang="en-US" altLang="zh-CN" sz="18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</a:t>
            </a:r>
            <a:r>
              <a:rPr lang="en-US" altLang="zh-CN" sz="1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1800" b="1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 </a:t>
            </a:r>
            <a:r>
              <a:rPr lang="zh-CN" altLang="zh-CN" sz="1800" b="1" i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1800" b="1" i="1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1800" b="1" i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800" b="1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与</a:t>
            </a:r>
            <a:r>
              <a:rPr lang="en-US" altLang="zh-CN" sz="1800" b="1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18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</a:t>
            </a:r>
            <a:r>
              <a:rPr lang="en-US" altLang="zh-CN" sz="1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1800" b="1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 </a:t>
            </a:r>
            <a:r>
              <a:rPr lang="zh-CN" altLang="zh-CN" sz="1800" b="1" i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1800" b="1" i="1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18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有什么大小关系？</a:t>
            </a:r>
            <a:endParaRPr lang="zh-CN" altLang="zh-CN" sz="1800" b="1" kern="1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152400" y="396968"/>
            <a:ext cx="4332288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板块三  容新，拓展提升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 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深度学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4928" y="1916649"/>
            <a:ext cx="404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＞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50215" y="818515"/>
            <a:ext cx="8028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zh-CN" sz="1800" b="1" kern="1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1800" b="1" kern="1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2024·</a:t>
            </a:r>
            <a:r>
              <a:rPr lang="zh-CN" altLang="zh-CN" sz="1800" b="1" kern="1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常州</a:t>
            </a:r>
            <a:r>
              <a:rPr lang="en-US" altLang="zh-CN" sz="1800" b="1" kern="1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·21</a:t>
            </a:r>
            <a:r>
              <a:rPr lang="zh-CN" altLang="zh-CN" sz="1800" b="1" kern="1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题）</a:t>
            </a:r>
            <a:r>
              <a:rPr lang="zh-CN" altLang="zh-CN" sz="18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某企业生产了2000个充电宝，为了解这批充电宝的使用寿命（完全充放电次数），从中随机抽取了20个进行检测，数据整理如下：</a:t>
            </a:r>
            <a:endParaRPr lang="zh-CN" altLang="zh-CN" sz="1800" b="1" kern="1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1"/>
            </p:custDataLst>
          </p:nvPr>
        </p:nvGraphicFramePr>
        <p:xfrm>
          <a:off x="2014855" y="1463675"/>
          <a:ext cx="4899025" cy="1297305"/>
        </p:xfrm>
        <a:graphic>
          <a:graphicData uri="http://schemas.openxmlformats.org/drawingml/2006/table">
            <a:tbl>
              <a:tblPr/>
              <a:tblGrid>
                <a:gridCol w="1153160"/>
                <a:gridCol w="959485"/>
                <a:gridCol w="1037590"/>
                <a:gridCol w="949960"/>
                <a:gridCol w="798830"/>
              </a:tblGrid>
              <a:tr h="927735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zh-CN" sz="1200" b="1" kern="1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完全充放电次数t</a:t>
                      </a:r>
                      <a:endParaRPr lang="zh-CN" altLang="zh-CN" sz="1200" b="1" kern="1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300</a:t>
                      </a:r>
                      <a:r>
                        <a:rPr lang="en-US" altLang="zh-CN" sz="1200" b="1"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≤</a:t>
                      </a:r>
                      <a:r>
                        <a:rPr lang="en-US" sz="1200" b="1"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t</a:t>
                      </a:r>
                      <a:r>
                        <a:rPr lang="zh-CN" altLang="en-US" sz="1200" b="1"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﹤</a:t>
                      </a:r>
                      <a:r>
                        <a:rPr lang="en-US" sz="1200" b="1"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400</a:t>
                      </a:r>
                      <a:endParaRPr lang="en-US" sz="1200" b="1"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>
                        <a:latin typeface="Times New Roman" panose="02020603050405020304" pitchFamily="24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400</a:t>
                      </a:r>
                      <a:r>
                        <a:rPr lang="en-US" altLang="zh-CN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≤</a:t>
                      </a:r>
                      <a:r>
                        <a:rPr lang="en-US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t</a:t>
                      </a:r>
                      <a:r>
                        <a:rPr lang="zh-CN" altLang="en-US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﹤</a:t>
                      </a:r>
                      <a:r>
                        <a:rPr lang="en-US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500</a:t>
                      </a:r>
                      <a:endParaRPr lang="en-US" sz="1200" b="1"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>
                        <a:latin typeface="Times New Roman" panose="02020603050405020304" pitchFamily="24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500</a:t>
                      </a:r>
                      <a:r>
                        <a:rPr lang="en-US" altLang="zh-CN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≤</a:t>
                      </a:r>
                      <a:r>
                        <a:rPr lang="en-US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t</a:t>
                      </a:r>
                      <a:r>
                        <a:rPr lang="zh-CN" altLang="en-US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﹤</a:t>
                      </a:r>
                      <a:r>
                        <a:rPr lang="en-US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600</a:t>
                      </a:r>
                      <a:endParaRPr lang="en-US" sz="1200" b="1"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600</a:t>
                      </a:r>
                      <a:r>
                        <a:rPr lang="en-US" altLang="zh-CN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≤</a:t>
                      </a:r>
                      <a:r>
                        <a:rPr lang="en-US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t</a:t>
                      </a:r>
                      <a:r>
                        <a:rPr lang="en-US" altLang="zh-CN" sz="1200" b="1">
                          <a:latin typeface="Times New Roman" panose="02020603050405020304" pitchFamily="24"/>
                          <a:ea typeface="宋体" panose="02010600030101010101" pitchFamily="2" charset="-122"/>
                          <a:sym typeface="+mn-ea"/>
                        </a:rPr>
                        <a:t> </a:t>
                      </a:r>
                      <a:endParaRPr lang="en-US" altLang="zh-CN" sz="1200" b="1">
                        <a:latin typeface="Times New Roman" panose="02020603050405020304" pitchFamily="24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zh-CN" sz="1200" b="1" kern="1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充电宝数量/个</a:t>
                      </a:r>
                      <a:endParaRPr lang="zh-CN" altLang="zh-CN" sz="1200" b="1" kern="1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1"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b="1"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200" b="1"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pitchFamily="24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200" b="1">
                        <a:latin typeface="Times New Roman" panose="02020603050405020304" pitchFamily="24"/>
                        <a:ea typeface="宋体" panose="02010600030101010101" pitchFamily="2" charset="-122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548005" y="2677160"/>
            <a:ext cx="729615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latin typeface="Times New Roman" panose="02020603050405020304" pitchFamily="24"/>
                <a:ea typeface="宋体" panose="02010600030101010101" pitchFamily="2" charset="-122"/>
              </a:rPr>
              <a:t>(1)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本次检测采用的是抽样调查，试说明没有采用普查的理由；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latin typeface="Times New Roman" panose="02020603050405020304" pitchFamily="24"/>
                <a:ea typeface="宋体" panose="02010600030101010101" pitchFamily="2" charset="-122"/>
              </a:rPr>
              <a:t>(2)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根据上述信息，下列说法中正确的是</a:t>
            </a:r>
            <a:r>
              <a:rPr lang="en-US" altLang="zh-CN" b="1">
                <a:latin typeface="Times New Roman" panose="02020603050405020304" pitchFamily="24"/>
                <a:ea typeface="宋体" panose="02010600030101010101" pitchFamily="2" charset="-122"/>
              </a:rPr>
              <a:t>________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（写出所有正确说法的序号）；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latin typeface="Times New Roman" panose="02020603050405020304" pitchFamily="24"/>
                <a:ea typeface="宋体" panose="02010600030101010101" pitchFamily="2" charset="-122"/>
              </a:rPr>
              <a:t>①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en-US" altLang="zh-CN" b="1">
                <a:latin typeface="Times New Roman" panose="02020603050405020304" pitchFamily="24"/>
                <a:ea typeface="宋体" panose="02010600030101010101" pitchFamily="2" charset="-122"/>
              </a:rPr>
              <a:t>20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个充电宝的完全充放电次数都不低于</a:t>
            </a:r>
            <a:r>
              <a:rPr lang="en-US" altLang="zh-CN" b="1">
                <a:latin typeface="Times New Roman" panose="02020603050405020304" pitchFamily="24"/>
                <a:ea typeface="宋体" panose="02010600030101010101" pitchFamily="2" charset="-122"/>
              </a:rPr>
              <a:t>300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次；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altLang="zh-CN" b="1">
                <a:latin typeface="Times New Roman" panose="02020603050405020304" pitchFamily="24"/>
                <a:ea typeface="宋体" panose="02010600030101010101" pitchFamily="2" charset="-122"/>
              </a:rPr>
              <a:t>这20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个充电宝的完全充放电次数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的中位数满足</a:t>
            </a:r>
            <a:r>
              <a:rPr lang="en-US" b="1">
                <a:latin typeface="Times New Roman" panose="02020603050405020304" pitchFamily="24"/>
                <a:ea typeface="宋体" panose="02010600030101010101" pitchFamily="2" charset="-122"/>
                <a:sym typeface="+mn-ea"/>
              </a:rPr>
              <a:t>500</a:t>
            </a:r>
            <a:r>
              <a:rPr lang="en-US" altLang="zh-CN" b="1">
                <a:latin typeface="Times New Roman" panose="02020603050405020304" pitchFamily="24"/>
                <a:ea typeface="宋体" panose="02010600030101010101" pitchFamily="2" charset="-122"/>
                <a:sym typeface="+mn-ea"/>
              </a:rPr>
              <a:t>≤</a:t>
            </a:r>
            <a:r>
              <a:rPr lang="en-US" b="1">
                <a:latin typeface="Times New Roman" panose="02020603050405020304" pitchFamily="24"/>
                <a:ea typeface="宋体" panose="02010600030101010101" pitchFamily="2" charset="-122"/>
                <a:sym typeface="+mn-ea"/>
              </a:rPr>
              <a:t>t</a:t>
            </a:r>
            <a:r>
              <a:rPr lang="zh-CN" altLang="en-US" b="1">
                <a:latin typeface="Times New Roman" panose="02020603050405020304" pitchFamily="24"/>
                <a:ea typeface="宋体" panose="02010600030101010101" pitchFamily="2" charset="-122"/>
                <a:sym typeface="+mn-ea"/>
              </a:rPr>
              <a:t>﹤</a:t>
            </a:r>
            <a:r>
              <a:rPr lang="en-US" b="1">
                <a:latin typeface="Times New Roman" panose="02020603050405020304" pitchFamily="24"/>
                <a:ea typeface="宋体" panose="02010600030101010101" pitchFamily="2" charset="-122"/>
                <a:sym typeface="+mn-ea"/>
              </a:rPr>
              <a:t>600</a:t>
            </a:r>
            <a:r>
              <a:rPr lang="zh-CN" altLang="en-US" b="1">
                <a:latin typeface="Times New Roman" panose="02020603050405020304" pitchFamily="24"/>
                <a:ea typeface="宋体" panose="02010600030101010101" pitchFamily="2" charset="-122"/>
                <a:sym typeface="+mn-ea"/>
              </a:rPr>
              <a:t>；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en-US" altLang="zh-CN" b="1">
                <a:latin typeface="Times New Roman" panose="02020603050405020304" pitchFamily="24"/>
                <a:ea typeface="宋体" panose="02010600030101010101" pitchFamily="2" charset="-122"/>
              </a:rPr>
              <a:t>20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个充电宝的完全充放电次数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的平均数满足</a:t>
            </a:r>
            <a:r>
              <a:rPr lang="en-US" b="1">
                <a:latin typeface="Times New Roman" panose="02020603050405020304" pitchFamily="24"/>
                <a:ea typeface="宋体" panose="02010600030101010101" pitchFamily="2" charset="-122"/>
                <a:sym typeface="+mn-ea"/>
              </a:rPr>
              <a:t>300</a:t>
            </a:r>
            <a:r>
              <a:rPr lang="en-US" altLang="zh-CN" b="1">
                <a:latin typeface="Times New Roman" panose="02020603050405020304" pitchFamily="24"/>
                <a:ea typeface="宋体" panose="02010600030101010101" pitchFamily="2" charset="-122"/>
                <a:sym typeface="+mn-ea"/>
              </a:rPr>
              <a:t>≤</a:t>
            </a:r>
            <a:r>
              <a:rPr lang="en-US" b="1">
                <a:latin typeface="Times New Roman" panose="02020603050405020304" pitchFamily="24"/>
                <a:ea typeface="宋体" panose="02010600030101010101" pitchFamily="2" charset="-122"/>
                <a:sym typeface="+mn-ea"/>
              </a:rPr>
              <a:t>t</a:t>
            </a:r>
            <a:r>
              <a:rPr lang="zh-CN" altLang="en-US" b="1">
                <a:latin typeface="Times New Roman" panose="02020603050405020304" pitchFamily="24"/>
                <a:ea typeface="宋体" panose="02010600030101010101" pitchFamily="2" charset="-122"/>
                <a:sym typeface="+mn-ea"/>
              </a:rPr>
              <a:t>﹤</a:t>
            </a:r>
            <a:r>
              <a:rPr lang="en-US" b="1">
                <a:latin typeface="Times New Roman" panose="02020603050405020304" pitchFamily="24"/>
                <a:ea typeface="宋体" panose="02010600030101010101" pitchFamily="2" charset="-122"/>
                <a:sym typeface="+mn-ea"/>
              </a:rPr>
              <a:t>400</a:t>
            </a:r>
            <a:r>
              <a:rPr lang="zh-CN" altLang="en-US" b="1">
                <a:latin typeface="Times New Roman" panose="02020603050405020304" pitchFamily="24"/>
                <a:ea typeface="宋体" panose="02010600030101010101" pitchFamily="2" charset="-122"/>
                <a:sym typeface="+mn-ea"/>
              </a:rPr>
              <a:t>；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估计这批充电宝中完全充放电次数在</a:t>
            </a:r>
            <a:r>
              <a:rPr lang="en-US" altLang="zh-CN" b="1">
                <a:latin typeface="Times New Roman" panose="02020603050405020304" pitchFamily="24"/>
                <a:ea typeface="宋体" panose="02010600030101010101" pitchFamily="2" charset="-122"/>
              </a:rPr>
              <a:t>600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次及以上的数量．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152400" y="396968"/>
            <a:ext cx="4332288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板块三  容新，拓展提升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 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深度学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6"/>
          <p:cNvSpPr txBox="1"/>
          <p:nvPr/>
        </p:nvSpPr>
        <p:spPr>
          <a:xfrm>
            <a:off x="2678434" y="1625981"/>
            <a:ext cx="2130261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 </a:t>
            </a:r>
            <a:endParaRPr lang="en-US" altLang="zh-CN" sz="3200" b="1" dirty="0">
              <a:solidFill>
                <a:schemeClr val="accent1"/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36395" y="991870"/>
            <a:ext cx="2170430" cy="1195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46930" y="147320"/>
            <a:ext cx="2547620" cy="567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7395" y="0"/>
            <a:ext cx="5429885" cy="50387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287655"/>
            <a:ext cx="1844675" cy="1236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290195" y="496887"/>
            <a:ext cx="85636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zh-CN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2022·</a:t>
            </a:r>
            <a:r>
              <a:rPr lang="zh-CN" altLang="zh-CN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常州</a:t>
            </a:r>
            <a:r>
              <a:rPr lang="en-US" altLang="zh-CN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·8</a:t>
            </a:r>
            <a:r>
              <a:rPr lang="zh-CN" altLang="zh-CN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题）</a:t>
            </a:r>
            <a:r>
              <a:rPr lang="en-US" altLang="zh-CN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某汽车评测机构对市面上多款新能源汽车的0-100</a:t>
            </a:r>
            <a:r>
              <a:rPr lang="en-US" altLang="zh-CN" sz="1800" b="1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km/h</a:t>
            </a:r>
            <a:r>
              <a:rPr lang="en-US" altLang="zh-CN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的加速时间和满电续航里程进行了性能评测，评测结果绘制如下，每个点都对应一款新能源汽车的评测数据．已知</a:t>
            </a:r>
            <a:r>
              <a:rPr lang="en-US" altLang="zh-CN" sz="1800" b="1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0-100</a:t>
            </a:r>
            <a:r>
              <a:rPr lang="en-US" altLang="zh-CN" sz="1800" b="1" i="1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km/</a:t>
            </a:r>
            <a:r>
              <a:rPr lang="en-US" altLang="zh-CN" sz="1800" b="1" i="1" kern="100" dirty="0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</a:t>
            </a:r>
            <a:r>
              <a:rPr lang="en-US" altLang="zh-CN" sz="1800" b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的加速时间的中位数是m</a:t>
            </a:r>
            <a:r>
              <a:rPr lang="en-US" altLang="zh-CN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b="1" i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1800" b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，满电续航里程的中位数是n</a:t>
            </a:r>
            <a:r>
              <a:rPr lang="en-US" altLang="zh-CN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b="1" i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km</a:t>
            </a:r>
            <a:r>
              <a:rPr lang="en-US" altLang="zh-CN" sz="1800" b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，相应的直线将平面分成了</a:t>
            </a:r>
            <a:r>
              <a:rPr lang="en-US" altLang="zh-CN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①、②、③、④四个区域（直线不属于任何区域）．欲将最新上市的两款新能源汽车的评测数据对应的点绘制到平面内，若以上两组数据的中位数均保持不变，则这两个点可能分别落在（    ）</a:t>
            </a:r>
            <a:endParaRPr lang="en-US" altLang="zh-CN" sz="1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．区域</a:t>
            </a:r>
            <a:r>
              <a:rPr lang="en-US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①</a:t>
            </a:r>
            <a:r>
              <a:rPr lang="zh-CN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②</a:t>
            </a:r>
            <a:r>
              <a:rPr lang="en-US" altLang="zh-CN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	B</a:t>
            </a:r>
            <a:r>
              <a:rPr lang="zh-CN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．区域</a:t>
            </a:r>
            <a:r>
              <a:rPr lang="en-US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①</a:t>
            </a:r>
            <a:r>
              <a:rPr lang="zh-CN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③</a:t>
            </a:r>
            <a:r>
              <a:rPr lang="en-US" altLang="zh-CN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	C</a:t>
            </a:r>
            <a:r>
              <a:rPr lang="zh-CN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．区域</a:t>
            </a:r>
            <a:r>
              <a:rPr lang="en-US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①</a:t>
            </a:r>
            <a:r>
              <a:rPr lang="zh-CN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④</a:t>
            </a:r>
            <a:r>
              <a:rPr lang="en-US" altLang="zh-CN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	D</a:t>
            </a:r>
            <a:r>
              <a:rPr lang="zh-CN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．区域</a:t>
            </a:r>
            <a:r>
              <a:rPr lang="en-US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③</a:t>
            </a:r>
            <a:r>
              <a:rPr lang="zh-CN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④</a:t>
            </a:r>
            <a:endParaRPr lang="en-US" altLang="en-US" sz="1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0003" name="图片 100003" descr="@@@74476dee-8099-4585-9407-c3493cb097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4895" y="2616519"/>
            <a:ext cx="3352165" cy="2458720"/>
          </a:xfrm>
          <a:prstGeom prst="rect">
            <a:avLst/>
          </a:prstGeom>
        </p:spPr>
      </p:pic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239712" y="49306"/>
            <a:ext cx="4332288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板块三  容新，拓展提升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 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深度学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47850" y="962025"/>
            <a:ext cx="51498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</a:rPr>
              <a:t>谢谢！</a:t>
            </a:r>
            <a:endParaRPr lang="zh-CN" altLang="en-US" sz="7200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ṡlïďè"/>
          <p:cNvSpPr/>
          <p:nvPr/>
        </p:nvSpPr>
        <p:spPr>
          <a:xfrm flipV="1">
            <a:off x="4962590" y="4331755"/>
            <a:ext cx="489084" cy="41844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华文细黑" panose="02010600040101010101" charset="-122"/>
              <a:sym typeface="华文细黑" panose="02010600040101010101" charset="-122"/>
            </a:endParaRPr>
          </a:p>
        </p:txBody>
      </p:sp>
      <p:sp>
        <p:nvSpPr>
          <p:cNvPr id="5" name="ï$líḋè"/>
          <p:cNvSpPr/>
          <p:nvPr/>
        </p:nvSpPr>
        <p:spPr>
          <a:xfrm>
            <a:off x="4962590" y="437357"/>
            <a:ext cx="489084" cy="41844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华文细黑" panose="02010600040101010101" charset="-122"/>
              <a:sym typeface="华文细黑" panose="02010600040101010101" charset="-122"/>
            </a:endParaRPr>
          </a:p>
        </p:txBody>
      </p:sp>
      <p:grpSp>
        <p:nvGrpSpPr>
          <p:cNvPr id="6" name="îṧlïḓê"/>
          <p:cNvGrpSpPr/>
          <p:nvPr/>
        </p:nvGrpSpPr>
        <p:grpSpPr>
          <a:xfrm>
            <a:off x="1" y="773477"/>
            <a:ext cx="9144000" cy="3629027"/>
            <a:chOff x="1" y="1200149"/>
            <a:chExt cx="12192000" cy="4838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išḻïḓè"/>
            <p:cNvSpPr/>
            <p:nvPr/>
          </p:nvSpPr>
          <p:spPr>
            <a:xfrm>
              <a:off x="1" y="1200149"/>
              <a:ext cx="9464039" cy="4838703"/>
            </a:xfrm>
            <a:prstGeom prst="rect">
              <a:avLst/>
            </a:prstGeom>
            <a:blipFill dpi="0" rotWithShape="1">
              <a:blip r:embed="rId1"/>
              <a:srcRect/>
              <a:stretch>
                <a:fillRect l="-718" r="-715"/>
              </a:stretch>
            </a:blipFill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latin typeface="华文细黑" panose="02010600040101010101" charset="-122"/>
                <a:sym typeface="华文细黑" panose="02010600040101010101" charset="-122"/>
              </a:endParaRPr>
            </a:p>
          </p:txBody>
        </p:sp>
        <p:sp>
          <p:nvSpPr>
            <p:cNvPr id="17" name="ï$ļíḍê"/>
            <p:cNvSpPr/>
            <p:nvPr/>
          </p:nvSpPr>
          <p:spPr>
            <a:xfrm>
              <a:off x="9784080" y="1200149"/>
              <a:ext cx="2407921" cy="4838703"/>
            </a:xfrm>
            <a:prstGeom prst="rect">
              <a:avLst/>
            </a:prstGeom>
            <a:blipFill dpi="0" rotWithShape="1">
              <a:blip r:embed="rId1"/>
              <a:srcRect/>
              <a:tile tx="635000" ty="-254000" sx="100000" sy="100000" flip="none" algn="ctr"/>
            </a:blipFill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latin typeface="华文细黑" panose="02010600040101010101" charset="-122"/>
                <a:sym typeface="华文细黑" panose="02010600040101010101" charset="-122"/>
              </a:endParaRPr>
            </a:p>
          </p:txBody>
        </p:sp>
      </p:grpSp>
      <p:sp>
        <p:nvSpPr>
          <p:cNvPr id="7" name="í$ļïḋè"/>
          <p:cNvSpPr/>
          <p:nvPr/>
        </p:nvSpPr>
        <p:spPr>
          <a:xfrm rot="5400000">
            <a:off x="593725" y="723265"/>
            <a:ext cx="3984625" cy="3728720"/>
          </a:xfrm>
          <a:prstGeom prst="rect">
            <a:avLst/>
          </a:prstGeom>
          <a:solidFill>
            <a:schemeClr val="bg1"/>
          </a:solidFill>
          <a:ln w="53975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65100" dist="38100" algn="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 lang="zh-CN" altLang="en-US" dirty="0">
              <a:latin typeface="华文细黑" panose="02010600040101010101" charset="-122"/>
              <a:sym typeface="华文细黑" panose="02010600040101010101" charset="-122"/>
            </a:endParaRPr>
          </a:p>
        </p:txBody>
      </p:sp>
      <p:sp>
        <p:nvSpPr>
          <p:cNvPr id="22" name="标题 3"/>
          <p:cNvSpPr txBox="1"/>
          <p:nvPr/>
        </p:nvSpPr>
        <p:spPr>
          <a:xfrm>
            <a:off x="929005" y="1407795"/>
            <a:ext cx="3207385" cy="104457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35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6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思源黑体 CN Bold" panose="020B0800000000000000" pitchFamily="34" charset="-122"/>
                <a:sym typeface="华文细黑" panose="02010600040101010101" charset="-122"/>
              </a:rPr>
              <a:t>中考一轮复习</a:t>
            </a:r>
            <a:endParaRPr lang="zh-CN" altLang="en-US" sz="6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思源黑体 CN Bold" panose="020B0800000000000000" pitchFamily="34" charset="-122"/>
              <a:sym typeface="华文细黑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6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思源黑体 CN Bold" panose="020B0800000000000000" pitchFamily="34" charset="-122"/>
                <a:sym typeface="华文细黑" panose="02010600040101010101" charset="-122"/>
              </a:rPr>
              <a:t> </a:t>
            </a:r>
            <a:r>
              <a:rPr lang="en-US" altLang="zh-CN" sz="6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思源黑体 CN Bold" panose="020B0800000000000000" pitchFamily="34" charset="-122"/>
                <a:sym typeface="华文细黑" panose="02010600040101010101" charset="-122"/>
              </a:rPr>
              <a:t>            ——</a:t>
            </a:r>
            <a:r>
              <a:rPr lang="zh-CN" altLang="en-US" sz="6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思源黑体 CN Bold" panose="020B0800000000000000" pitchFamily="34" charset="-122"/>
                <a:sym typeface="华文细黑" panose="02010600040101010101" charset="-122"/>
              </a:rPr>
              <a:t>统计</a:t>
            </a:r>
            <a:r>
              <a:rPr lang="en-US" altLang="zh-CN" sz="6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思源黑体 CN Bold" panose="020B0800000000000000" pitchFamily="34" charset="-122"/>
                <a:sym typeface="华文细黑" panose="02010600040101010101" charset="-122"/>
              </a:rPr>
              <a:t> </a:t>
            </a:r>
            <a:endParaRPr lang="en-US" altLang="zh-CN" sz="6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思源黑体 CN Bold" panose="020B0800000000000000" pitchFamily="34" charset="-122"/>
              <a:sym typeface="华文细黑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6510" y="3394710"/>
            <a:ext cx="1689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常州市河海实验学校</a:t>
            </a:r>
            <a:endParaRPr lang="zh-CN" altLang="en-US" sz="1200" b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1200" b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王亚琴</a:t>
            </a:r>
            <a:endParaRPr lang="zh-CN" altLang="en-US" sz="1200" b="1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6872" y="575626"/>
            <a:ext cx="5062220" cy="650875"/>
          </a:xfrm>
        </p:spPr>
        <p:txBody>
          <a:bodyPr/>
          <a:lstStyle/>
          <a:p>
            <a:r>
              <a:rPr lang="zh-CN" altLang="en-US" sz="2800" b="1" dirty="0"/>
              <a:t>常州市近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年中考统计题目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28963" y="1059497"/>
            <a:ext cx="4797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2022</a:t>
            </a:r>
            <a:r>
              <a:rPr lang="zh-CN" altLang="en-US" sz="2400" b="1" dirty="0">
                <a:solidFill>
                  <a:srgbClr val="FF0000"/>
                </a:solidFill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第</a:t>
            </a:r>
            <a:r>
              <a:rPr lang="en-US" altLang="zh-CN" sz="2400" b="1" dirty="0">
                <a:solidFill>
                  <a:srgbClr val="FF0000"/>
                </a:solidFill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题</a:t>
            </a: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分；第</a:t>
            </a:r>
            <a:r>
              <a:rPr lang="en-US" altLang="zh-CN" sz="2400" b="1" dirty="0">
                <a:solidFill>
                  <a:srgbClr val="FF0000"/>
                </a:solidFill>
              </a:rPr>
              <a:t>21</a:t>
            </a:r>
            <a:r>
              <a:rPr lang="zh-CN" altLang="en-US" sz="2400" b="1" dirty="0">
                <a:solidFill>
                  <a:srgbClr val="FF0000"/>
                </a:solidFill>
              </a:rPr>
              <a:t>题</a:t>
            </a:r>
            <a:r>
              <a:rPr lang="en-US" altLang="zh-CN" sz="2400" b="1" dirty="0">
                <a:solidFill>
                  <a:srgbClr val="FF0000"/>
                </a:solidFill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分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图片 2" descr="B765FA9E-5265-4DE9-8975-98D13372FAD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05" y="1775460"/>
            <a:ext cx="4457065" cy="2723515"/>
          </a:xfrm>
          <a:prstGeom prst="rect">
            <a:avLst/>
          </a:prstGeom>
        </p:spPr>
      </p:pic>
      <p:pic>
        <p:nvPicPr>
          <p:cNvPr id="5" name="图片 4" descr="F5EF62B8-5898-440E-BCDB-83C6B6EC86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155" y="1520190"/>
            <a:ext cx="4335145" cy="3338195"/>
          </a:xfrm>
          <a:prstGeom prst="rect">
            <a:avLst/>
          </a:prstGeom>
        </p:spPr>
      </p:pic>
      <p:sp>
        <p:nvSpPr>
          <p:cNvPr id="13" name="文本框 6"/>
          <p:cNvSpPr txBox="1"/>
          <p:nvPr>
            <p:custDataLst>
              <p:tags r:id="rId3"/>
            </p:custDataLst>
          </p:nvPr>
        </p:nvSpPr>
        <p:spPr>
          <a:xfrm>
            <a:off x="128963" y="119384"/>
            <a:ext cx="4306873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板块一  容疑，自主构建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能动学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650" y="1635760"/>
            <a:ext cx="4496435" cy="30022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47565" y="1519555"/>
            <a:ext cx="4373880" cy="33388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03286" y="1059815"/>
            <a:ext cx="4797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2023</a:t>
            </a:r>
            <a:r>
              <a:rPr lang="zh-CN" altLang="en-US" sz="2400" b="1" dirty="0">
                <a:solidFill>
                  <a:srgbClr val="FF0000"/>
                </a:solidFill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第</a:t>
            </a:r>
            <a:r>
              <a:rPr lang="en-US" altLang="zh-CN" sz="2400" b="1" dirty="0">
                <a:solidFill>
                  <a:srgbClr val="FF0000"/>
                </a:solidFill>
              </a:rPr>
              <a:t>21</a:t>
            </a:r>
            <a:r>
              <a:rPr lang="zh-CN" altLang="en-US" sz="2400" b="1" dirty="0">
                <a:solidFill>
                  <a:srgbClr val="FF0000"/>
                </a:solidFill>
              </a:rPr>
              <a:t>题</a:t>
            </a:r>
            <a:r>
              <a:rPr lang="en-US" altLang="zh-CN" sz="2400" b="1" dirty="0">
                <a:solidFill>
                  <a:srgbClr val="FF0000"/>
                </a:solidFill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分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图片 4" descr="E941A5CC-7CD8-4EED-B495-82DBDD61E8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90" y="1177761"/>
            <a:ext cx="4628650" cy="3922154"/>
          </a:xfrm>
          <a:prstGeom prst="rect">
            <a:avLst/>
          </a:prstGeom>
        </p:spPr>
      </p:pic>
      <p:sp>
        <p:nvSpPr>
          <p:cNvPr id="10" name="文本框 6"/>
          <p:cNvSpPr txBox="1"/>
          <p:nvPr>
            <p:custDataLst>
              <p:tags r:id="rId3"/>
            </p:custDataLst>
          </p:nvPr>
        </p:nvSpPr>
        <p:spPr>
          <a:xfrm>
            <a:off x="128963" y="119384"/>
            <a:ext cx="4306873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板块一  容疑，自主构建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能动学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436872" y="575626"/>
            <a:ext cx="5062220" cy="650875"/>
          </a:xfrm>
        </p:spPr>
        <p:txBody>
          <a:bodyPr/>
          <a:lstStyle/>
          <a:p>
            <a:r>
              <a:rPr lang="zh-CN" altLang="en-US" sz="2800" b="1" dirty="0"/>
              <a:t>常州市近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年中考统计题目</a:t>
            </a:r>
            <a:endParaRPr lang="zh-CN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3047365" y="1115695"/>
            <a:ext cx="4396105" cy="39833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B40A751-46F4-40D9-A672-F7D99A8A82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0" y="1660771"/>
            <a:ext cx="5391150" cy="21062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39700" y="1008677"/>
            <a:ext cx="4797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2024</a:t>
            </a:r>
            <a:r>
              <a:rPr lang="zh-CN" altLang="en-US" sz="2400" b="1" dirty="0">
                <a:solidFill>
                  <a:srgbClr val="FF0000"/>
                </a:solidFill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第</a:t>
            </a:r>
            <a:r>
              <a:rPr lang="en-US" altLang="zh-CN" sz="2400" b="1" dirty="0">
                <a:solidFill>
                  <a:srgbClr val="FF0000"/>
                </a:solidFill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题</a:t>
            </a: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分；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 sz="2400" b="1" dirty="0">
                <a:solidFill>
                  <a:srgbClr val="FF0000"/>
                </a:solidFill>
                <a:sym typeface="+mn-ea"/>
              </a:rPr>
              <a:t>21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题</a:t>
            </a:r>
            <a:r>
              <a:rPr lang="en-US" altLang="zh-CN" sz="2400" b="1" dirty="0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分</a:t>
            </a:r>
            <a:r>
              <a:rPr lang="en-US" altLang="zh-CN" sz="2400" b="1" dirty="0">
                <a:solidFill>
                  <a:srgbClr val="FF0000"/>
                </a:solidFill>
                <a:sym typeface="+mn-ea"/>
              </a:rPr>
              <a:t> </a:t>
            </a:r>
            <a:endParaRPr lang="zh-CN" altLang="en-US" sz="2400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6" name="图片 5" descr="A6EFAF52-BA9A-405E-A6AD-5E5F2561CC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045" y="1669554"/>
            <a:ext cx="5735955" cy="3123565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436872" y="575626"/>
            <a:ext cx="5062220" cy="650875"/>
          </a:xfrm>
        </p:spPr>
        <p:txBody>
          <a:bodyPr/>
          <a:lstStyle/>
          <a:p>
            <a:r>
              <a:rPr lang="zh-CN" altLang="en-US" sz="2800" b="1" dirty="0"/>
              <a:t>常州市近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年中考统计题目</a:t>
            </a:r>
            <a:endParaRPr lang="zh-CN" altLang="en-US" sz="2800" b="1" dirty="0"/>
          </a:p>
        </p:txBody>
      </p:sp>
      <p:sp>
        <p:nvSpPr>
          <p:cNvPr id="10" name="文本框 6"/>
          <p:cNvSpPr txBox="1"/>
          <p:nvPr>
            <p:custDataLst>
              <p:tags r:id="rId4"/>
            </p:custDataLst>
          </p:nvPr>
        </p:nvSpPr>
        <p:spPr>
          <a:xfrm>
            <a:off x="128963" y="119384"/>
            <a:ext cx="4306873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板块一  容疑，自主构建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能动学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230" y="1660525"/>
            <a:ext cx="3421380" cy="23406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35045" y="1562100"/>
            <a:ext cx="5226685" cy="33388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445" y="939019"/>
            <a:ext cx="8361680" cy="994410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初中阶段，你学过哪些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统计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相关的知识？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58570" y="1530350"/>
          <a:ext cx="6412865" cy="316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116965"/>
                <a:gridCol w="1163320"/>
                <a:gridCol w="1124585"/>
                <a:gridCol w="1991995"/>
              </a:tblGrid>
              <a:tr h="4502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年份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题号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分值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占比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考察知识点</a:t>
                      </a:r>
                      <a:endParaRPr lang="zh-CN" altLang="en-US" sz="1800"/>
                    </a:p>
                  </a:txBody>
                  <a:tcPr/>
                </a:tc>
              </a:tr>
              <a:tr h="81534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000"/>
                        <a:t>2022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/>
                        <a:t>8</a:t>
                      </a:r>
                      <a:r>
                        <a:rPr lang="zh-CN" altLang="en-US" sz="2400"/>
                        <a:t>，</a:t>
                      </a:r>
                      <a:r>
                        <a:rPr lang="en-US" altLang="zh-CN" sz="2400"/>
                        <a:t>21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/>
                        <a:t>2+8=10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/>
                        <a:t>8.33%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/>
                        <a:t>中位数；条形统计图及扇形统计图，样本估计总体</a:t>
                      </a:r>
                      <a:endParaRPr lang="zh-CN" altLang="en-US" sz="1600" b="1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000"/>
                        <a:t>2023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/>
                        <a:t>21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dirty="0"/>
                        <a:t>8</a:t>
                      </a:r>
                      <a:endParaRPr lang="en-US" altLang="zh-CN" sz="2400" dirty="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/>
                        <a:t>6.67%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/>
                        <a:t>从图像获取信息，</a:t>
                      </a:r>
                      <a:r>
                        <a:rPr lang="zh-CN" altLang="en-US" sz="1600" b="1">
                          <a:sym typeface="+mn-ea"/>
                        </a:rPr>
                        <a:t>样本估计总体，一次函数解析式及性质</a:t>
                      </a:r>
                      <a:endParaRPr lang="zh-CN" altLang="en-US" sz="1600" b="1">
                        <a:sym typeface="+mn-ea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000"/>
                        <a:t>2024</a:t>
                      </a:r>
                      <a:endParaRPr lang="en-US" altLang="zh-CN" sz="20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dirty="0"/>
                        <a:t>17</a:t>
                      </a:r>
                      <a:r>
                        <a:rPr lang="zh-CN" altLang="en-US" sz="2400" dirty="0"/>
                        <a:t>，</a:t>
                      </a:r>
                      <a:r>
                        <a:rPr lang="en-US" altLang="zh-CN" sz="2400" dirty="0"/>
                        <a:t>21</a:t>
                      </a:r>
                      <a:endParaRPr lang="en-US" altLang="zh-CN" sz="2400" dirty="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/>
                        <a:t>2+8=10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/>
                        <a:t>8.83%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/>
                        <a:t>方差；调查方式，求中位数，众数，利用样本估计总体</a:t>
                      </a:r>
                      <a:endParaRPr lang="zh-CN" alt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6"/>
          <p:cNvSpPr txBox="1"/>
          <p:nvPr>
            <p:custDataLst>
              <p:tags r:id="rId2"/>
            </p:custDataLst>
          </p:nvPr>
        </p:nvSpPr>
        <p:spPr>
          <a:xfrm>
            <a:off x="128963" y="119384"/>
            <a:ext cx="4306873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板块一  容疑，自主构建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能动学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8085" y="1306830"/>
            <a:ext cx="3701415" cy="23660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395335" y="2342515"/>
            <a:ext cx="748665" cy="186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应用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8" name="图片 7" descr="IMG_8230(20250310-12031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280" y="1071880"/>
            <a:ext cx="3727450" cy="2778760"/>
          </a:xfrm>
          <a:prstGeom prst="rect">
            <a:avLst/>
          </a:prstGeom>
        </p:spPr>
      </p:pic>
      <p:pic>
        <p:nvPicPr>
          <p:cNvPr id="7" name="图片 6" descr="IMG_8228(20250310-12030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330" y="988695"/>
            <a:ext cx="3742055" cy="25863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005965" y="1663065"/>
            <a:ext cx="1153160" cy="255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数据收集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05965" y="2137410"/>
            <a:ext cx="1153160" cy="255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数据整理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4" name="右中括号 23"/>
          <p:cNvSpPr/>
          <p:nvPr/>
        </p:nvSpPr>
        <p:spPr>
          <a:xfrm>
            <a:off x="1852930" y="2032635"/>
            <a:ext cx="76200" cy="604520"/>
          </a:xfrm>
          <a:prstGeom prst="rightBracke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899150" y="2212340"/>
            <a:ext cx="1153160" cy="255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数据分析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98675" y="2637155"/>
            <a:ext cx="1153160" cy="255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应用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12005" y="1934845"/>
            <a:ext cx="1371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/>
              <a:t>数据的集中趋势</a:t>
            </a:r>
            <a:endParaRPr lang="zh-CN" altLang="en-US" sz="1200" b="1"/>
          </a:p>
        </p:txBody>
      </p:sp>
      <p:sp>
        <p:nvSpPr>
          <p:cNvPr id="29" name="右大括号 28"/>
          <p:cNvSpPr/>
          <p:nvPr/>
        </p:nvSpPr>
        <p:spPr>
          <a:xfrm>
            <a:off x="4544060" y="1778000"/>
            <a:ext cx="76200" cy="588645"/>
          </a:xfrm>
          <a:prstGeom prst="rightBrac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大括号 29"/>
          <p:cNvSpPr/>
          <p:nvPr/>
        </p:nvSpPr>
        <p:spPr>
          <a:xfrm>
            <a:off x="4544060" y="2470785"/>
            <a:ext cx="76200" cy="499745"/>
          </a:xfrm>
          <a:prstGeom prst="rightBrac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629785" y="2592070"/>
            <a:ext cx="1371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/>
              <a:t>数据的离散程度</a:t>
            </a:r>
            <a:endParaRPr lang="zh-CN" altLang="en-US" sz="1200" b="1"/>
          </a:p>
        </p:txBody>
      </p:sp>
      <p:sp>
        <p:nvSpPr>
          <p:cNvPr id="32" name="右中括号 31"/>
          <p:cNvSpPr/>
          <p:nvPr/>
        </p:nvSpPr>
        <p:spPr>
          <a:xfrm>
            <a:off x="5867400" y="2078355"/>
            <a:ext cx="76200" cy="604520"/>
          </a:xfrm>
          <a:prstGeom prst="rightBracke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909310" y="2991485"/>
            <a:ext cx="1153160" cy="255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应用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2990" y="556895"/>
            <a:ext cx="1579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八年级下册</a:t>
            </a:r>
            <a:endParaRPr lang="zh-CN" altLang="en-US" sz="2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203065" y="568960"/>
            <a:ext cx="1579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九年级上册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7062470" y="589598"/>
            <a:ext cx="1579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九年级下册</a:t>
            </a:r>
            <a:endParaRPr lang="zh-CN" altLang="en-US" sz="2000" b="1" dirty="0"/>
          </a:p>
        </p:txBody>
      </p:sp>
      <p:sp>
        <p:nvSpPr>
          <p:cNvPr id="2" name="文本框 6"/>
          <p:cNvSpPr txBox="1"/>
          <p:nvPr>
            <p:custDataLst>
              <p:tags r:id="rId4"/>
            </p:custDataLst>
          </p:nvPr>
        </p:nvSpPr>
        <p:spPr>
          <a:xfrm>
            <a:off x="128963" y="119384"/>
            <a:ext cx="4306873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板块一  容疑，自主构建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能动学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0" grpId="2"/>
      <p:bldP spid="19" grpId="1"/>
      <p:bldP spid="19" grpId="2"/>
      <p:bldP spid="20" grpId="1"/>
      <p:bldP spid="20" grpId="2"/>
      <p:bldP spid="24" grpId="1" animBg="1"/>
      <p:bldP spid="24" grpId="2" animBg="1"/>
      <p:bldP spid="25" grpId="1"/>
      <p:bldP spid="25" grpId="2"/>
      <p:bldP spid="26" grpId="1"/>
      <p:bldP spid="26" grpId="2"/>
      <p:bldP spid="27" grpId="1"/>
      <p:bldP spid="27" grpId="2"/>
      <p:bldP spid="29" grpId="1" animBg="1"/>
      <p:bldP spid="29" grpId="2" animBg="1"/>
      <p:bldP spid="30" grpId="1" animBg="1"/>
      <p:bldP spid="30" grpId="2" animBg="1"/>
      <p:bldP spid="31" grpId="1"/>
      <p:bldP spid="31" grpId="2"/>
      <p:bldP spid="32" grpId="1" animBg="1"/>
      <p:bldP spid="32" grpId="2" animBg="1"/>
      <p:bldP spid="33" grpId="1"/>
      <p:bldP spid="33" grpId="2"/>
      <p:bldP spid="3" grpId="1"/>
      <p:bldP spid="3" grpId="2"/>
      <p:bldP spid="5" grpId="1"/>
      <p:bldP spid="5" grpId="2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>
                <p:custDataLst>
                  <p:tags r:id="rId1"/>
                </p:custDataLst>
              </p:nvPr>
            </p:nvSpPr>
            <p:spPr>
              <a:xfrm>
                <a:off x="130175" y="913765"/>
                <a:ext cx="8394065" cy="1094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kern="10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zh-CN" sz="2000" b="1" kern="10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r>
                  <a:rPr lang="zh-CN" altLang="zh-CN" sz="20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某市为了了解八年级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𝟗𝟎𝟎𝟎</m:t>
                    </m:r>
                  </m:oMath>
                </a14:m>
                <a:r>
                  <a:rPr lang="zh-CN" altLang="zh-CN" sz="20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名学生的数学成绩，你认为选择什么样的调查方式比较合适？</a:t>
                </a:r>
                <a:endParaRPr lang="zh-CN" altLang="zh-CN" sz="2000" b="1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30175" y="913765"/>
                <a:ext cx="8394065" cy="10941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444115" y="1004570"/>
          <a:ext cx="5942330" cy="1869440"/>
        </p:xfrm>
        <a:graphic>
          <a:graphicData uri="http://schemas.openxmlformats.org/drawingml/2006/table">
            <a:tbl>
              <a:tblPr firstRow="1" firstCol="1" bandRow="1"/>
              <a:tblGrid>
                <a:gridCol w="930275"/>
                <a:gridCol w="2439035"/>
                <a:gridCol w="1076325"/>
                <a:gridCol w="1496695"/>
              </a:tblGrid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650" b="1"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调查方式</a:t>
                      </a:r>
                      <a:endParaRPr lang="zh-CN" sz="165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953" marR="10953" marT="10953" marB="10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650" b="1"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使用范围</a:t>
                      </a:r>
                      <a:endParaRPr lang="zh-CN" sz="165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002" marR="20002" marT="10953" marB="10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650" b="1"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优点</a:t>
                      </a:r>
                      <a:endParaRPr lang="zh-CN" sz="165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002" marR="20002" marT="10953" marB="10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650" b="1"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不足</a:t>
                      </a:r>
                      <a:endParaRPr lang="zh-CN" sz="165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002" marR="20002" marT="10953" marB="10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84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650" b="1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普查</a:t>
                      </a:r>
                      <a:endParaRPr lang="zh-CN" sz="165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953" marR="10953" marT="10953" marB="10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zh-CN" sz="1650" u="sng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002" marR="20002" marT="10953" marB="10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zh-CN" sz="165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002" marR="20002" marT="10953" marB="10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zh-CN" sz="165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002" marR="20002" marT="10953" marB="10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84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650" b="1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抽样调查</a:t>
                      </a:r>
                      <a:endParaRPr lang="zh-CN" sz="165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953" marR="10953" marT="10953" marB="10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zh-CN" sz="1650" b="1" u="sng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20002" marR="20002" marT="10953" marB="10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zh-CN" sz="165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002" marR="20002" marT="10953" marB="10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zh-CN" sz="165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002" marR="20002" marT="10953" marB="10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545840" y="1355725"/>
            <a:ext cx="22040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调查</a:t>
            </a:r>
            <a:r>
              <a:rPr lang="zh-CN" b="1" u="sng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范围小，调查不具有破坏性，数据要求准确、全面</a:t>
            </a:r>
            <a:endParaRPr lang="zh-CN" u="sng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17595" y="2125980"/>
            <a:ext cx="21323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调查对象</a:t>
            </a:r>
            <a:r>
              <a:rPr lang="zh-CN" b="1" u="sng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涉及面广、范围大，受条件限制或具有</a:t>
            </a:r>
            <a:r>
              <a:rPr lang="zh-CN" b="1" u="sng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破坏性</a:t>
            </a:r>
            <a:endParaRPr lang="zh-CN" b="1" u="sng">
              <a:solidFill>
                <a:schemeClr val="tx1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b="1" u="sng">
              <a:solidFill>
                <a:schemeClr val="tx1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1690" y="1456690"/>
            <a:ext cx="103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可靠、真实、全面</a:t>
            </a:r>
            <a:endParaRPr lang="zh-CN" altLang="en-US" b="1">
              <a:solidFill>
                <a:srgbClr val="00B0F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88990" y="2125980"/>
            <a:ext cx="10706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省时、省力、破坏性小</a:t>
            </a:r>
            <a:endParaRPr lang="zh-CN">
              <a:solidFill>
                <a:srgbClr val="00B0F0"/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>
              <a:solidFill>
                <a:srgbClr val="00B0F0"/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9600" y="1475105"/>
            <a:ext cx="14522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花费时间长，浪费人力、物力</a:t>
            </a:r>
            <a:endParaRPr lang="zh-CN">
              <a:solidFill>
                <a:srgbClr val="00B0F0"/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>
              <a:solidFill>
                <a:srgbClr val="00B0F0"/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65315" y="2125980"/>
            <a:ext cx="15646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样本选取不当时，会增大估计总体的误差</a:t>
            </a:r>
            <a:endParaRPr lang="zh-CN">
              <a:solidFill>
                <a:srgbClr val="00B0F0"/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>
              <a:solidFill>
                <a:srgbClr val="00B0F0"/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6"/>
          <p:cNvSpPr txBox="1"/>
          <p:nvPr>
            <p:custDataLst>
              <p:tags r:id="rId5"/>
            </p:custDataLst>
          </p:nvPr>
        </p:nvSpPr>
        <p:spPr>
          <a:xfrm>
            <a:off x="130176" y="204476"/>
            <a:ext cx="4332288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板块二   容理，方法应用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深化学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3040" y="3129915"/>
            <a:ext cx="82245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zh-CN" sz="2000" b="1" kern="1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（2024.青海西宁.一模）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某市为了了解八年级9000名学生的数学成绩，从中抽取了500名学生的数学成绩进行统计分析，问题中的</a:t>
            </a:r>
            <a:r>
              <a:rPr lang="zh-CN" altLang="zh-CN" sz="2000" b="1" kern="1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总体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zh-CN" sz="2000" b="1" u="sng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u="sng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zh-CN" sz="2000" b="1" u="sng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</a:t>
            </a:r>
            <a:r>
              <a:rPr lang="en-US" altLang="zh-CN" sz="2000" b="1" u="sng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zh-CN" sz="2000" b="1" u="sng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；</a:t>
            </a:r>
            <a:r>
              <a:rPr lang="zh-CN" altLang="zh-CN" sz="2000" b="1" kern="1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样本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u="sng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zh-CN" altLang="zh-CN" sz="2000" b="1" kern="1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个体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zh-CN" sz="2000" b="1" u="sng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；</a:t>
            </a:r>
            <a:r>
              <a:rPr lang="zh-CN" altLang="zh-CN" sz="2000" b="1" kern="1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样本容量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en-US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000" b="1" u="sng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</a:t>
            </a:r>
            <a:r>
              <a:rPr lang="zh-CN" altLang="zh-CN" sz="20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2000" b="1" kern="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9575" y="2308860"/>
            <a:ext cx="9461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数据的收集</a:t>
            </a:r>
            <a:endParaRPr lang="zh-CN" altLang="en-US" sz="1800"/>
          </a:p>
        </p:txBody>
      </p:sp>
      <p:sp>
        <p:nvSpPr>
          <p:cNvPr id="22" name="矩形 21"/>
          <p:cNvSpPr/>
          <p:nvPr/>
        </p:nvSpPr>
        <p:spPr>
          <a:xfrm>
            <a:off x="1411392" y="1573604"/>
            <a:ext cx="12306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调查方式</a:t>
            </a:r>
            <a:r>
              <a:rPr lang="zh-CN" altLang="zh-CN" sz="1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zh-CN" altLang="en-US" sz="1800"/>
          </a:p>
        </p:txBody>
      </p:sp>
      <p:sp>
        <p:nvSpPr>
          <p:cNvPr id="23" name="矩形 22"/>
          <p:cNvSpPr/>
          <p:nvPr/>
        </p:nvSpPr>
        <p:spPr>
          <a:xfrm>
            <a:off x="1412240" y="3662680"/>
            <a:ext cx="10579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相关概念</a:t>
            </a:r>
            <a:r>
              <a:rPr lang="zh-CN" altLang="zh-CN" sz="105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zh-CN" alt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格 23"/>
              <p:cNvGraphicFramePr>
                <a:graphicFrameLocks noGrp="1"/>
              </p:cNvGraphicFramePr>
              <p:nvPr>
                <p:custDataLst>
                  <p:tags r:id="rId6"/>
                </p:custDataLst>
              </p:nvPr>
            </p:nvGraphicFramePr>
            <p:xfrm>
              <a:off x="2432050" y="3008630"/>
              <a:ext cx="5954395" cy="20453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7155"/>
                    <a:gridCol w="4587240"/>
                  </a:tblGrid>
                  <a:tr h="3378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Arial" panose="020B0604020202020204" pitchFamily="34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总体</a:t>
                          </a:r>
                          <a:endParaRPr lang="zh-CN" sz="1400" b="1">
                            <a:effectLst/>
                            <a:latin typeface="Arial" panose="020B0604020202020204" pitchFamily="34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953" marR="10953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所要考察对象的全体</a:t>
                          </a:r>
                          <a:endParaRPr lang="zh-CN" sz="1400" b="1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002" marR="20002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33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Arial" panose="020B0604020202020204" pitchFamily="34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个体</a:t>
                          </a:r>
                          <a:endParaRPr lang="zh-CN" sz="1400" b="1">
                            <a:effectLst/>
                            <a:latin typeface="Arial" panose="020B0604020202020204" pitchFamily="34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953" marR="10953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组成总体的每一个考察对象</a:t>
                          </a:r>
                          <a:endParaRPr lang="zh-CN" sz="1400" b="1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002" marR="20002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33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Arial" panose="020B0604020202020204" pitchFamily="34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样本</a:t>
                          </a:r>
                          <a:endParaRPr lang="zh-CN" sz="1400" b="1">
                            <a:effectLst/>
                            <a:latin typeface="Arial" panose="020B0604020202020204" pitchFamily="34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953" marR="10953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从总体中抽取的一部分个体</a:t>
                          </a:r>
                          <a:endParaRPr lang="zh-CN" sz="1400" b="1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002" marR="20002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006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Arial" panose="020B0604020202020204" pitchFamily="34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样本容量</a:t>
                          </a:r>
                          <a:endParaRPr lang="zh-CN" sz="1400" b="1">
                            <a:effectLst/>
                            <a:latin typeface="Arial" panose="020B0604020202020204" pitchFamily="34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953" marR="10953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一个样本中包含的个体的数目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注：样本容量</a:t>
                          </a:r>
                          <a:r>
                            <a:rPr lang="zh-CN" sz="14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没有单位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400" b="1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002" marR="20002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07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ct val="0"/>
                            </a:spcAft>
                            <a:buNone/>
                          </a:pPr>
                          <a:r>
                            <a:rPr lang="zh-CN" sz="1400" b="1">
                              <a:effectLst/>
                              <a:latin typeface="Arial" panose="020B0604020202020204" pitchFamily="34" charset="0"/>
                              <a:ea typeface="黑体" panose="02010609060101010101" charset="-122"/>
                              <a:cs typeface="Times New Roman" panose="02020603050405020304" pitchFamily="18" charset="0"/>
                              <a:sym typeface="+mn-ea"/>
                            </a:rPr>
                            <a:t>用样本估计总体</a:t>
                          </a:r>
                          <a:endParaRPr lang="zh-CN" sz="1400" b="1">
                            <a:effectLst/>
                            <a:latin typeface="Arial" panose="020B0604020202020204" pitchFamily="34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10953" marR="10953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ct val="0"/>
                            </a:spcAft>
                            <a:buNone/>
                          </a:pPr>
                          <a:r>
                            <a:rPr lang="zh-CN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  <a:sym typeface="+mn-ea"/>
                            </a:rPr>
                            <a:t>总体中某组的数量</a:t>
                          </a:r>
                          <a14:m>
                            <m:oMath xmlns:m="http://schemas.openxmlformats.org/officeDocument/2006/math">
                              <m:r>
                                <a:rPr lang="zh-CN" sz="1400" b="1" i="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zh-CN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  <a:sym typeface="+mn-ea"/>
                            </a:rPr>
                            <a:t> </a:t>
                          </a:r>
                          <a:r>
                            <a:rPr lang="zh-CN" sz="14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  <a:sym typeface="+mn-ea"/>
                            </a:rPr>
                            <a:t>总体数量×样本中该组所占的百分比</a:t>
                          </a:r>
                          <a:endParaRPr lang="en-US" altLang="zh-CN" sz="1400" b="0" i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>
                            <a:spcAft>
                              <a:spcPct val="0"/>
                            </a:spcAft>
                            <a:buNone/>
                          </a:pPr>
                          <a:endParaRPr lang="en-US" altLang="zh-CN" sz="1400" b="0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endParaRPr>
                        </a:p>
                      </a:txBody>
                      <a:tcPr marL="20002" marR="20002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格 23"/>
              <p:cNvGraphicFramePr>
                <a:graphicFrameLocks noGrp="1"/>
              </p:cNvGraphicFramePr>
              <p:nvPr>
                <p:custDataLst>
                  <p:tags r:id="rId7"/>
                </p:custDataLst>
              </p:nvPr>
            </p:nvGraphicFramePr>
            <p:xfrm>
              <a:off x="2432050" y="3008630"/>
              <a:ext cx="5954395" cy="20453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7155"/>
                    <a:gridCol w="4587240"/>
                  </a:tblGrid>
                  <a:tr h="3378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Arial" panose="020B0604020202020204" pitchFamily="34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总体</a:t>
                          </a:r>
                          <a:endParaRPr lang="zh-CN" sz="1400" b="1">
                            <a:effectLst/>
                            <a:latin typeface="Arial" panose="020B0604020202020204" pitchFamily="34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953" marR="10953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所要考察对象的全体</a:t>
                          </a:r>
                          <a:endParaRPr lang="zh-CN" sz="1400" b="1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002" marR="20002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33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Arial" panose="020B0604020202020204" pitchFamily="34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个体</a:t>
                          </a:r>
                          <a:endParaRPr lang="zh-CN" sz="1400" b="1">
                            <a:effectLst/>
                            <a:latin typeface="Arial" panose="020B0604020202020204" pitchFamily="34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953" marR="10953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组成总体的每一个考察对象</a:t>
                          </a:r>
                          <a:endParaRPr lang="zh-CN" sz="1400" b="1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002" marR="20002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33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Arial" panose="020B0604020202020204" pitchFamily="34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样本</a:t>
                          </a:r>
                          <a:endParaRPr lang="zh-CN" sz="1400" b="1">
                            <a:effectLst/>
                            <a:latin typeface="Arial" panose="020B0604020202020204" pitchFamily="34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953" marR="10953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从总体中抽取的一部分个体</a:t>
                          </a:r>
                          <a:endParaRPr lang="zh-CN" sz="1400" b="1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002" marR="20002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006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Arial" panose="020B0604020202020204" pitchFamily="34" charset="0"/>
                              <a:ea typeface="黑体" panose="02010609060101010101" charset="-122"/>
                              <a:cs typeface="Times New Roman" panose="02020603050405020304" pitchFamily="18" charset="0"/>
                            </a:rPr>
                            <a:t>样本容量</a:t>
                          </a:r>
                          <a:endParaRPr lang="zh-CN" sz="1400" b="1">
                            <a:effectLst/>
                            <a:latin typeface="Arial" panose="020B0604020202020204" pitchFamily="34" charset="0"/>
                            <a:ea typeface="黑体" panose="02010609060101010101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953" marR="10953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ct val="0"/>
                            </a:spcAft>
                          </a:pPr>
                          <a:r>
                            <a:rPr lang="zh-CN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一个样本中包含的个体的数目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注：样本容量</a:t>
                          </a:r>
                          <a:r>
                            <a:rPr lang="zh-CN" sz="14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没有单位</a:t>
                          </a:r>
                          <a:r>
                            <a:rPr lang="en-US" sz="1400" b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400" b="1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0002" marR="20002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07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ct val="0"/>
                            </a:spcAft>
                            <a:buNone/>
                          </a:pPr>
                          <a:r>
                            <a:rPr lang="zh-CN" sz="1400" b="1">
                              <a:effectLst/>
                              <a:latin typeface="Arial" panose="020B0604020202020204" pitchFamily="34" charset="0"/>
                              <a:ea typeface="黑体" panose="02010609060101010101" charset="-122"/>
                              <a:cs typeface="Times New Roman" panose="02020603050405020304" pitchFamily="18" charset="0"/>
                              <a:sym typeface="+mn-ea"/>
                            </a:rPr>
                            <a:t>用样本估计总体</a:t>
                          </a:r>
                          <a:endParaRPr lang="zh-CN" sz="1400" b="1">
                            <a:effectLst/>
                            <a:latin typeface="Arial" panose="020B0604020202020204" pitchFamily="34" charset="0"/>
                            <a:ea typeface="黑体" panose="02010609060101010101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10953" marR="10953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0002" marR="20002" marT="10953" marB="1095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左大括号 24"/>
          <p:cNvSpPr/>
          <p:nvPr/>
        </p:nvSpPr>
        <p:spPr>
          <a:xfrm>
            <a:off x="1295559" y="1757363"/>
            <a:ext cx="209550" cy="197310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535940" y="3730625"/>
            <a:ext cx="40360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</a:rPr>
              <a:t>某市八年级</a:t>
            </a:r>
            <a:r>
              <a:rPr lang="en-US" altLang="zh-CN" sz="1600" b="1">
                <a:solidFill>
                  <a:srgbClr val="FF0000"/>
                </a:solidFill>
              </a:rPr>
              <a:t>9000</a:t>
            </a:r>
            <a:r>
              <a:rPr lang="zh-CN" altLang="en-US" sz="1600" b="1">
                <a:solidFill>
                  <a:srgbClr val="FF0000"/>
                </a:solidFill>
              </a:rPr>
              <a:t>名学生的数学成绩的全体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07025" y="3778250"/>
            <a:ext cx="34772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>
                <a:solidFill>
                  <a:srgbClr val="FF0000"/>
                </a:solidFill>
              </a:rPr>
              <a:t>抽取的</a:t>
            </a:r>
            <a:r>
              <a:rPr lang="en-US" altLang="zh-CN" sz="1600" b="1">
                <a:solidFill>
                  <a:srgbClr val="FF0000"/>
                </a:solidFill>
              </a:rPr>
              <a:t>500</a:t>
            </a:r>
            <a:r>
              <a:rPr lang="zh-CN" altLang="en-US" sz="1600" b="1">
                <a:solidFill>
                  <a:srgbClr val="FF0000"/>
                </a:solidFill>
              </a:rPr>
              <a:t>名学生的数学成绩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45870" y="4064000"/>
            <a:ext cx="34772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>
                <a:solidFill>
                  <a:srgbClr val="FF0000"/>
                </a:solidFill>
              </a:rPr>
              <a:t>每一</a:t>
            </a:r>
            <a:r>
              <a:rPr lang="zh-CN" altLang="en-US" sz="1600" b="1">
                <a:solidFill>
                  <a:srgbClr val="FF0000"/>
                </a:solidFill>
              </a:rPr>
              <a:t>名学生的数学成绩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63335" y="4069080"/>
            <a:ext cx="3477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5</a:t>
            </a:r>
            <a:r>
              <a:rPr lang="en-US" altLang="zh-CN" sz="1800" b="1">
                <a:solidFill>
                  <a:srgbClr val="FF0000"/>
                </a:solidFill>
              </a:rPr>
              <a:t>00</a:t>
            </a:r>
            <a:r>
              <a:rPr lang="zh-CN" altLang="en-US" b="1">
                <a:solidFill>
                  <a:srgbClr val="FF0000"/>
                </a:solidFill>
              </a:rPr>
              <a:t>（注意无单位）</a:t>
            </a:r>
            <a:r>
              <a:rPr lang="en-US" altLang="zh-CN" sz="1800" b="1">
                <a:solidFill>
                  <a:srgbClr val="FF0000"/>
                </a:solidFill>
              </a:rPr>
              <a:t> 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sp>
        <p:nvSpPr>
          <p:cNvPr id="15" name="圆角矩形 33"/>
          <p:cNvSpPr/>
          <p:nvPr/>
        </p:nvSpPr>
        <p:spPr>
          <a:xfrm>
            <a:off x="4628515" y="211461"/>
            <a:ext cx="1350645" cy="340995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charset="-122"/>
              <a:sym typeface="华文细黑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23130" y="219716"/>
            <a:ext cx="26231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数据的</a:t>
            </a:r>
            <a:r>
              <a:rPr lang="zh-CN" altLang="en-US" sz="1600" b="1" dirty="0"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收集</a:t>
            </a:r>
            <a:endParaRPr lang="zh-CN" sz="1600" b="1" dirty="0"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851275" y="3730625"/>
            <a:ext cx="466090" cy="3848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21" grpId="0"/>
      <p:bldP spid="22" grpId="0"/>
      <p:bldP spid="23" grpId="0"/>
      <p:bldP spid="25" grpId="0" animBg="1"/>
      <p:bldP spid="9" grpId="0"/>
      <p:bldP spid="9" grpId="1"/>
      <p:bldP spid="9" grpId="2"/>
      <p:bldP spid="10" grpId="0"/>
      <p:bldP spid="10" grpId="1"/>
      <p:bldP spid="10" grpId="2"/>
      <p:bldP spid="13" grpId="0"/>
      <p:bldP spid="13" grpId="1"/>
      <p:bldP spid="13" grpId="2"/>
      <p:bldP spid="14" grpId="0"/>
      <p:bldP spid="14" grpId="1"/>
      <p:bldP spid="14" grpId="2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06375" y="1471615"/>
          <a:ext cx="8388350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630"/>
                <a:gridCol w="1657350"/>
                <a:gridCol w="1906270"/>
                <a:gridCol w="1916430"/>
                <a:gridCol w="231267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 b="1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  <a:p>
                      <a:pPr>
                        <a:buNone/>
                      </a:pPr>
                      <a:endParaRPr lang="zh-CN" altLang="en-US" dirty="0"/>
                    </a:p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205740" y="521021"/>
            <a:ext cx="8714740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zh-CN" sz="2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（202</a:t>
            </a:r>
            <a:r>
              <a:rPr lang="en-US" altLang="zh-CN" sz="2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.上海.中考真题）</a:t>
            </a: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我们经常将调查、收集得来的数据用各类统计图进行整理与表示．下列统计图中，能凸显由数据所表现出来的部分与整体的关系的是(　　　)</a:t>
            </a:r>
            <a:endParaRPr lang="zh-CN" altLang="zh-CN" sz="20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 algn="l"/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A．条形统计图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B．扇形统计图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C．折线统计图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D．频数分布直方图</a:t>
            </a:r>
            <a:endParaRPr lang="zh-CN" altLang="zh-CN" sz="1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" name="P_7_BD#6ad96c562.table_image?tii=2&amp;vcp=1&amp;pid=6dbb898d4&amp;color=0,0,0&amp;mp=1&amp;tib=255,255,255&amp;vtp=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4195" y="1983430"/>
            <a:ext cx="739775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3" name="P_7_BD#6ad96c562.table_image?tii=1&amp;vcp=1&amp;pid=6dbb898d4&amp;color=0,0,0&amp;tib=255,255,255&amp;vtp=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6020" y="2095825"/>
            <a:ext cx="897890" cy="57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4" name="P_7_BD#6ad96c562.table_image?tii=3&amp;vcp=1&amp;pid=6dbb898d4&amp;color=0,0,0&amp;mp=1&amp;tib=255,255,255&amp;vtp=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4255" y="2063440"/>
            <a:ext cx="1026795" cy="6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5" name="P_7_BD#6ad96c562.table_image?tii=4&amp;vcp=1&amp;pid=6dbb898d4&amp;color=0,0,0&amp;mp=1&amp;tib=255,255,255&amp;vtp=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855" y="1931360"/>
            <a:ext cx="1102995" cy="79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560320" y="2889255"/>
            <a:ext cx="1691005" cy="138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spcAft>
                <a:spcPct val="0"/>
              </a:spcAft>
            </a:pPr>
            <a:r>
              <a:rPr lang="zh-CN" b="1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能清楚地表示出各部分在总体中所占的</a:t>
            </a:r>
            <a:r>
              <a:rPr lang="en-US" altLang="zh-CN" b="1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b="1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en-US" altLang="zh-CN" b="1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endParaRPr lang="en-US" altLang="zh-CN" b="1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  <a:spcAft>
                <a:spcPct val="0"/>
              </a:spcAft>
            </a:pPr>
            <a:r>
              <a:rPr lang="zh-CN" b="1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各部分所占百分比之和等于</a:t>
            </a:r>
            <a:r>
              <a:rPr lang="en-US" altLang="zh-CN" b="1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b="1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dirty="0"/>
          </a:p>
        </p:txBody>
      </p:sp>
      <p:sp>
        <p:nvSpPr>
          <p:cNvPr id="5" name="A_45bdd"/>
          <p:cNvSpPr/>
          <p:nvPr/>
        </p:nvSpPr>
        <p:spPr>
          <a:xfrm>
            <a:off x="3408045" y="3906524"/>
            <a:ext cx="305435" cy="227965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     </a:t>
            </a:r>
            <a:endParaRPr lang="zh-CN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A_b2988"/>
          <p:cNvSpPr/>
          <p:nvPr/>
        </p:nvSpPr>
        <p:spPr>
          <a:xfrm>
            <a:off x="2900045" y="3402970"/>
            <a:ext cx="1108075" cy="227965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百分比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2955" y="2793052"/>
            <a:ext cx="171132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能清楚地表示出每个项目的</a:t>
            </a:r>
            <a:r>
              <a:rPr lang="en-US" altLang="zh-CN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zh-CN" b="1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，易于比较各项目数量之间的差别</a:t>
            </a:r>
            <a:r>
              <a:rPr 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r>
              <a:rPr lang="zh-CN" b="1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各项目数量之和等于数据总数</a:t>
            </a:r>
            <a:r>
              <a:rPr lang="en-US" altLang="zh-CN" b="1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endParaRPr lang="zh-CN" b="1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9" name="A_b2988"/>
          <p:cNvSpPr/>
          <p:nvPr/>
        </p:nvSpPr>
        <p:spPr>
          <a:xfrm>
            <a:off x="1497965" y="3006413"/>
            <a:ext cx="1108075" cy="227965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具体数目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89792" y="3160575"/>
            <a:ext cx="129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能清楚地反映事物</a:t>
            </a:r>
            <a:r>
              <a:rPr lang="en-US" altLang="zh-CN" b="1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17" name="A_b2988"/>
          <p:cNvSpPr/>
          <p:nvPr/>
        </p:nvSpPr>
        <p:spPr>
          <a:xfrm>
            <a:off x="5063177" y="3370390"/>
            <a:ext cx="1259729" cy="227685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变化情况 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31280" y="2952437"/>
            <a:ext cx="19710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能直观地显示出各频数分布的情况，以及各组频数之间的</a:t>
            </a:r>
            <a:r>
              <a:rPr lang="zh-CN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差别</a:t>
            </a:r>
            <a:r>
              <a:rPr lang="zh-CN" b="1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，数据总数</a:t>
            </a:r>
            <a:r>
              <a:rPr lang="en-US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b="1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相应组的频率</a:t>
            </a:r>
            <a:r>
              <a:rPr lang="zh-CN" b="1" dirty="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zh-CN" b="1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相应组的频数</a:t>
            </a:r>
            <a:endParaRPr lang="zh-CN" b="1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206375" y="2025650"/>
            <a:ext cx="5772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ym typeface="+mn-ea"/>
              </a:rPr>
              <a:t>图示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06375" y="3136265"/>
            <a:ext cx="579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ym typeface="+mn-ea"/>
              </a:rPr>
              <a:t>特点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4606943" y="169234"/>
            <a:ext cx="1350645" cy="340995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charset="-122"/>
              <a:sym typeface="华文细黑" panose="0201060004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87261" y="177489"/>
            <a:ext cx="26231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数据的整理</a:t>
            </a:r>
            <a:endParaRPr lang="zh-CN" sz="1600" b="1" dirty="0"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9055" y="1151892"/>
            <a:ext cx="449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B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0" name="文本框 6"/>
          <p:cNvSpPr txBox="1"/>
          <p:nvPr>
            <p:custDataLst>
              <p:tags r:id="rId6"/>
            </p:custDataLst>
          </p:nvPr>
        </p:nvSpPr>
        <p:spPr>
          <a:xfrm>
            <a:off x="130176" y="171135"/>
            <a:ext cx="4332288" cy="3770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板块二   容理，方法应用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——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华文细黑" panose="02010600040101010101" charset="-122"/>
                <a:ea typeface="微软雅黑" panose="020B0503020204020204" charset="-122"/>
                <a:sym typeface="华文细黑" panose="02010600040101010101" charset="-122"/>
              </a:rPr>
              <a:t>深化学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华文细黑" panose="02010600040101010101" charset="-122"/>
              <a:ea typeface="微软雅黑" panose="020B0503020204020204" charset="-122"/>
              <a:sym typeface="华文细黑" panose="02010600040101010101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219700" y="3592834"/>
            <a:ext cx="641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6" grpId="0"/>
      <p:bldP spid="16" grpId="1"/>
      <p:bldP spid="17" grpId="0" animBg="1"/>
      <p:bldP spid="17" grpId="1" animBg="1"/>
      <p:bldP spid="19" grpId="0"/>
      <p:bldP spid="19" grpId="1"/>
      <p:bldP spid="20" grpId="0"/>
      <p:bldP spid="20" grpId="1"/>
      <p:bldP spid="22" grpId="0"/>
      <p:bldP spid="22" grpId="1"/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ISLIDE.DIAGRAM" val="#332003;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AS_UNIQUEID" val="2505"/>
</p:tagLst>
</file>

<file path=ppt/tags/tag12.xml><?xml version="1.0" encoding="utf-8"?>
<p:tagLst xmlns:p="http://schemas.openxmlformats.org/presentationml/2006/main">
  <p:tag name="AS_UNIQUEID" val="2505"/>
</p:tagLst>
</file>

<file path=ppt/tags/tag13.xml><?xml version="1.0" encoding="utf-8"?>
<p:tagLst xmlns:p="http://schemas.openxmlformats.org/presentationml/2006/main">
  <p:tag name="TABLE_ENDDRAG_ORIGIN_RECT" val="467*147"/>
  <p:tag name="TABLE_ENDDRAG_RECT" val="199*79*467*147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TABLE_ENDDRAG_ORIGIN_RECT" val="474*161"/>
  <p:tag name="TABLE_ENDDRAG_RECT" val="192*230*474*161"/>
</p:tagLst>
</file>

<file path=ppt/tags/tag16.xml><?xml version="1.0" encoding="utf-8"?>
<p:tagLst xmlns:p="http://schemas.openxmlformats.org/presentationml/2006/main">
  <p:tag name="TABLE_ENDDRAG_ORIGIN_RECT" val="474*161"/>
  <p:tag name="TABLE_ENDDRAG_RECT" val="192*230*474*161"/>
</p:tagLst>
</file>

<file path=ppt/tags/tag17.xml><?xml version="1.0" encoding="utf-8"?>
<p:tagLst xmlns:p="http://schemas.openxmlformats.org/presentationml/2006/main">
  <p:tag name="TABLE_ENDDRAG_ORIGIN_RECT" val="660*230"/>
  <p:tag name="TABLE_ENDDRAG_RECT" val="16*130*660*230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ISLIDE.DIAGRAM" val="#332003;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TABLE_ENDDRAG_ORIGIN_RECT" val="656*307"/>
  <p:tag name="TABLE_ENDDRAG_RECT" val="26*79*656*307"/>
</p:tagLst>
</file>

<file path=ppt/tags/tag22.xml><?xml version="1.0" encoding="utf-8"?>
<p:tagLst xmlns:p="http://schemas.openxmlformats.org/presentationml/2006/main">
  <p:tag name="TABLE_ENDDRAG_ORIGIN_RECT" val="656*307"/>
  <p:tag name="TABLE_ENDDRAG_RECT" val="26*79*656*307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AS_UNIQUEID" val="2613"/>
  <p:tag name="TABLE_ENDDRAG_ORIGIN_RECT" val="635*246"/>
  <p:tag name="TABLE_ENDDRAG_RECT" val="56*97*635*246"/>
</p:tagLst>
</file>

<file path=ppt/tags/tag27.xml><?xml version="1.0" encoding="utf-8"?>
<p:tagLst xmlns:p="http://schemas.openxmlformats.org/presentationml/2006/main">
  <p:tag name="AS_UNIQUEID" val="2613"/>
  <p:tag name="TABLE_ENDDRAG_ORIGIN_RECT" val="635*246"/>
  <p:tag name="TABLE_ENDDRAG_RECT" val="56*97*635*246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TABLE_ENDDRAG_ORIGIN_RECT" val="385*74"/>
  <p:tag name="TABLE_ENDDRAG_RECT" val="158*115*385*74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ISPRING_PRESENTATION_TITLE" val="简约文艺教学课件教育培训PPT模板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TABLE_ENDDRAG_ORIGIN_RECT" val="504*200"/>
  <p:tag name="TABLE_ENDDRAG_RECT" val="131*46*504*200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自定义 5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D6A75A"/>
      </a:accent1>
      <a:accent2>
        <a:srgbClr val="878787"/>
      </a:accent2>
      <a:accent3>
        <a:srgbClr val="D6A75A"/>
      </a:accent3>
      <a:accent4>
        <a:srgbClr val="787878"/>
      </a:accent4>
      <a:accent5>
        <a:srgbClr val="D6A75A"/>
      </a:accent5>
      <a:accent6>
        <a:srgbClr val="AEAEAE"/>
      </a:accent6>
      <a:hlink>
        <a:srgbClr val="D6A75A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3831</Words>
  <Application>WPS 演示</Application>
  <PresentationFormat>全屏显示(16:9)</PresentationFormat>
  <Paragraphs>427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微软雅黑</vt:lpstr>
      <vt:lpstr>Times New Roman</vt:lpstr>
      <vt:lpstr>华文细黑</vt:lpstr>
      <vt:lpstr>等线</vt:lpstr>
      <vt:lpstr>思源黑体 CN Bold</vt:lpstr>
      <vt:lpstr>Calibri</vt:lpstr>
      <vt:lpstr>楷体</vt:lpstr>
      <vt:lpstr>黑体</vt:lpstr>
      <vt:lpstr>Cambria Math</vt:lpstr>
      <vt:lpstr>Calibri</vt:lpstr>
      <vt:lpstr>Times New Roman</vt:lpstr>
      <vt:lpstr>Arial Unicode MS</vt:lpstr>
      <vt:lpstr>Calibri Light</vt:lpstr>
      <vt:lpstr>等线 Light</vt:lpstr>
      <vt:lpstr>Office Theme</vt:lpstr>
      <vt:lpstr>PowerPoint 演示文稿</vt:lpstr>
      <vt:lpstr>PowerPoint 演示文稿</vt:lpstr>
      <vt:lpstr>常州市近3年中考统计题目</vt:lpstr>
      <vt:lpstr>常州市近3年中考统计题目</vt:lpstr>
      <vt:lpstr>常州市近3年中考统计题目</vt:lpstr>
      <vt:lpstr>初中阶段，你学过哪些统计相关的知识？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简约文艺教学课件教育培训PPT模板</dc:title>
  <dc:creator>EiTin</dc:creator>
  <cp:lastModifiedBy>早早早</cp:lastModifiedBy>
  <cp:revision>210</cp:revision>
  <dcterms:created xsi:type="dcterms:W3CDTF">2025-03-10T11:23:00Z</dcterms:created>
  <dcterms:modified xsi:type="dcterms:W3CDTF">2025-03-11T09:36:50Z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676BEC867E594AD9B368B29BE0902E03_12</vt:lpwstr>
  </property>
</Properties>
</file>