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9" r:id="rId3"/>
    <p:sldId id="340" r:id="rId4"/>
    <p:sldId id="341" r:id="rId5"/>
    <p:sldId id="342" r:id="rId6"/>
    <p:sldId id="313" r:id="rId7"/>
    <p:sldId id="347" r:id="rId8"/>
    <p:sldId id="338" r:id="rId9"/>
    <p:sldId id="346" r:id="rId10"/>
    <p:sldId id="339" r:id="rId11"/>
    <p:sldId id="344" r:id="rId12"/>
    <p:sldId id="345" r:id="rId13"/>
    <p:sldId id="355" r:id="rId14"/>
    <p:sldId id="353" r:id="rId15"/>
    <p:sldId id="354" r:id="rId16"/>
    <p:sldId id="356" r:id="rId17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46"/>
    <p:restoredTop sz="96568"/>
  </p:normalViewPr>
  <p:slideViewPr>
    <p:cSldViewPr showGuides="1">
      <p:cViewPr>
        <p:scale>
          <a:sx n="75" d="100"/>
          <a:sy n="75" d="100"/>
        </p:scale>
        <p:origin x="-432" y="78"/>
      </p:cViewPr>
      <p:guideLst>
        <p:guide orient="horz" pos="2160"/>
        <p:guide pos="28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任意多边形 130054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1" name="直接连接符 130055"/>
          <p:cNvSpPr/>
          <p:nvPr/>
        </p:nvSpPr>
        <p:spPr>
          <a:xfrm>
            <a:off x="1981200" y="3962400"/>
            <a:ext cx="6511925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050" name="标题 130049"/>
          <p:cNvSpPr>
            <a:spLocks noGrp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>
              <a:defRPr sz="5000"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30051" name="副标题 130050"/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>
              <a:buNone/>
              <a:defRPr sz="2800"/>
            </a:lvl1pPr>
            <a:lvl2pPr marL="344805" lvl="1" indent="0" algn="ctr">
              <a:buNone/>
              <a:defRPr sz="2800"/>
            </a:lvl2pPr>
            <a:lvl3pPr marL="671830" lvl="2" indent="0" algn="ctr">
              <a:buNone/>
              <a:defRPr sz="2800"/>
            </a:lvl3pPr>
            <a:lvl4pPr marL="1024255" lvl="3" indent="0" algn="ctr">
              <a:buNone/>
              <a:defRPr sz="2800"/>
            </a:lvl4pPr>
            <a:lvl5pPr marL="1341755" lvl="4" indent="0" algn="ctr">
              <a:buNone/>
              <a:defRPr sz="2800"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30052" name="日期占位符 130051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>
                <a:latin typeface="Garamond" panose="02020404030301010803" pitchFamily="18" charset="0"/>
              </a:defRPr>
            </a:lvl1pPr>
          </a:lstStyle>
          <a:p>
            <a:pPr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130053" name="页脚占位符 130052"/>
          <p:cNvSpPr>
            <a:spLocks noGrp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200">
                <a:latin typeface="Garamond" panose="02020404030301010803" pitchFamily="18" charset="0"/>
              </a:defRPr>
            </a:lvl1pPr>
          </a:lstStyle>
          <a:p>
            <a:pPr fontAlgn="base">
              <a:buClrTx/>
            </a:pPr>
            <a:endParaRPr lang="zh-CN" altLang="en-US" strike="noStrike" noProof="1"/>
          </a:p>
        </p:txBody>
      </p:sp>
      <p:sp>
        <p:nvSpPr>
          <p:cNvPr id="130054" name="灯片编号占位符 130053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200">
                <a:latin typeface="Garamond" panose="02020404030301010803" pitchFamily="18" charset="0"/>
              </a:defRPr>
            </a:lvl1pPr>
          </a:lstStyle>
          <a:p>
            <a:pPr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52930" cy="58531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307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307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29025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29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325120"/>
            <a:r>
              <a:rPr lang="zh-CN" altLang="en-US" dirty="0"/>
              <a:t>第二级</a:t>
            </a:r>
            <a:endParaRPr lang="zh-CN" altLang="en-US" dirty="0"/>
          </a:p>
          <a:p>
            <a:pPr lvl="2" indent="-350520"/>
            <a:r>
              <a:rPr lang="zh-CN" altLang="en-US" dirty="0"/>
              <a:t>第三级</a:t>
            </a:r>
            <a:endParaRPr lang="zh-CN" altLang="en-US" dirty="0"/>
          </a:p>
          <a:p>
            <a:pPr lvl="3" indent="-315595"/>
            <a:r>
              <a:rPr lang="zh-CN" altLang="en-US" dirty="0"/>
              <a:t>第四级</a:t>
            </a:r>
            <a:endParaRPr lang="zh-CN" altLang="en-US" dirty="0"/>
          </a:p>
          <a:p>
            <a:pPr lvl="4" indent="-339725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29028" name="日期占位符 129027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>
                <a:latin typeface="Garamond" panose="02020404030301010803" pitchFamily="18" charset="0"/>
              </a:defRPr>
            </a:lvl1pPr>
          </a:lstStyle>
          <a:p>
            <a:pPr lvl="0" fontAlgn="base">
              <a:buClrTx/>
            </a:pPr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129029" name="页脚占位符 129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200">
                <a:latin typeface="Garamond" panose="02020404030301010803" pitchFamily="18" charset="0"/>
              </a:defRPr>
            </a:lvl1pPr>
          </a:lstStyle>
          <a:p>
            <a:pPr lvl="0" fontAlgn="base">
              <a:buClrTx/>
            </a:pPr>
            <a:endParaRPr lang="zh-CN" altLang="en-US" strike="noStrike" noProof="1"/>
          </a:p>
        </p:txBody>
      </p:sp>
      <p:sp>
        <p:nvSpPr>
          <p:cNvPr id="129030" name="灯片编号占位符 129029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200">
                <a:latin typeface="Garamond" panose="02020404030301010803" pitchFamily="18" charset="0"/>
              </a:defRPr>
            </a:lvl1pPr>
          </a:lstStyle>
          <a:p>
            <a:pPr lvl="0" fontAlgn="base">
              <a:buClrTx/>
            </a:pPr>
            <a:fld id="{9A0DB2DC-4C9A-4742-B13C-FB6460FD3503}" type="slidenum">
              <a:rPr lang="zh-CN" altLang="en-US" strike="noStrike" noProof="1"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031" name="任意多边形 129030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32" name="直接连接符 129031"/>
          <p:cNvSpPr/>
          <p:nvPr/>
        </p:nvSpPr>
        <p:spPr>
          <a:xfrm>
            <a:off x="457200" y="6172200"/>
            <a:ext cx="8229600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2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69925" lvl="1" indent="-32512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022350" lvl="2" indent="-35052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39850" lvl="3" indent="-315595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681480" lvl="4" indent="-339725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9.png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矩形 121859"/>
          <p:cNvSpPr/>
          <p:nvPr/>
        </p:nvSpPr>
        <p:spPr>
          <a:xfrm>
            <a:off x="900113" y="2276475"/>
            <a:ext cx="755967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专题复习</a:t>
            </a:r>
            <a:r>
              <a:rPr lang="en-US" altLang="zh-CN" sz="36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-</a:t>
            </a:r>
            <a:r>
              <a:rPr lang="zh-CN" altLang="en-US" sz="36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代数推理</a:t>
            </a:r>
            <a:endParaRPr lang="zh-CN" altLang="en-US" sz="3600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9" name="矩形 103428"/>
          <p:cNvSpPr/>
          <p:nvPr/>
        </p:nvSpPr>
        <p:spPr>
          <a:xfrm>
            <a:off x="568325" y="409575"/>
            <a:ext cx="95678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三、合作探究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420370" y="981075"/>
            <a:ext cx="8067675" cy="431546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anchor="t" anchorCtr="0" upright="1"/>
          <a:lstStyle/>
          <a:p>
            <a:pPr algn="just"/>
            <a:r>
              <a:rPr lang="en-US" altLang="zh-CN" sz="2800" b="1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【公式推导】</a:t>
            </a:r>
            <a:r>
              <a:rPr lang="en-US" altLang="zh-CN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秦九韶公式                            </a:t>
            </a:r>
            <a:endParaRPr lang="en-US" altLang="zh-CN" sz="28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/>
            <a:r>
              <a:rPr lang="en-US" altLang="zh-CN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    是如何得到的呢？</a:t>
            </a:r>
            <a:endParaRPr lang="en-US" altLang="zh-CN" sz="28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/>
            <a:r>
              <a:rPr lang="en-US" altLang="zh-CN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请同学们补充并完成下面公式的推导：</a:t>
            </a:r>
            <a:endParaRPr lang="en-US" altLang="zh-CN" sz="28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/>
            <a:r>
              <a:rPr lang="en-US" altLang="zh-CN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如图所示，作CD⊥BD与点D，记AB=c, AC=b, BC=a,CD=h   设BD=x，则AD=c-x</a:t>
            </a:r>
            <a:endParaRPr lang="en-US" altLang="zh-CN" sz="28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r="30226"/>
          <a:stretch>
            <a:fillRect/>
          </a:stretch>
        </p:blipFill>
        <p:spPr>
          <a:xfrm>
            <a:off x="4644390" y="909320"/>
            <a:ext cx="2622550" cy="9201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" y="3357245"/>
            <a:ext cx="8622030" cy="3493135"/>
          </a:xfrm>
          <a:prstGeom prst="rect">
            <a:avLst/>
          </a:prstGeom>
        </p:spPr>
      </p:pic>
      <p:pic>
        <p:nvPicPr>
          <p:cNvPr id="14" name="图片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525" y="2708910"/>
            <a:ext cx="3313430" cy="1685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985" y="4293235"/>
            <a:ext cx="1609725" cy="4191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055" y="4149090"/>
            <a:ext cx="2028825" cy="4953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5740" y="5157470"/>
            <a:ext cx="1866900" cy="762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2275" y="4653280"/>
            <a:ext cx="1769539" cy="432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1865" y="5733415"/>
            <a:ext cx="2666365" cy="926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9" name="矩形 103428"/>
          <p:cNvSpPr/>
          <p:nvPr/>
        </p:nvSpPr>
        <p:spPr>
          <a:xfrm>
            <a:off x="568325" y="409575"/>
            <a:ext cx="95678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三、合作探究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420370" y="981075"/>
            <a:ext cx="8067675" cy="431546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anchor="t" anchorCtr="0" upright="1"/>
          <a:lstStyle/>
          <a:p>
            <a:pPr algn="just"/>
            <a:r>
              <a:rPr lang="en-US" altLang="zh-CN" sz="2800" b="1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【公式运用】</a:t>
            </a:r>
            <a:r>
              <a:rPr lang="en-US" altLang="zh-CN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如图，已知图中3个正方形的面积分别为2，1，4，求</a:t>
            </a:r>
            <a:r>
              <a:rPr lang="zh-CN" altLang="en-US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△</a:t>
            </a:r>
            <a:r>
              <a:rPr lang="en-US" altLang="zh-CN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ABC的面积．</a:t>
            </a:r>
            <a:endParaRPr lang="en-US" altLang="zh-CN" sz="28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4" name="图片 100007" descr="@@@4babe3cf-bb06-404b-9abe-c772664ff1c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2185" y="2205355"/>
            <a:ext cx="2225675" cy="2861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b="81960"/>
          <a:stretch>
            <a:fillRect/>
          </a:stretch>
        </p:blipFill>
        <p:spPr>
          <a:xfrm>
            <a:off x="3348355" y="2925445"/>
            <a:ext cx="5263515" cy="3600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8355" y="2349500"/>
            <a:ext cx="1695450" cy="6000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965" y="3284855"/>
            <a:ext cx="5319395" cy="18529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568325" y="194310"/>
            <a:ext cx="9567863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回顾思考</a:t>
            </a:r>
            <a:r>
              <a:rPr lang="en-US" altLang="zh-CN" sz="3600" b="1" strike="noStrike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2</a:t>
            </a:r>
            <a:r>
              <a:rPr lang="zh-CN" sz="3600" b="1" strike="noStrike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：</a:t>
            </a:r>
            <a:endParaRPr lang="zh-CN" sz="3600" b="1" strike="noStrike" noProof="1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fontAlgn="base">
              <a:buClrTx/>
            </a:pPr>
            <a:r>
              <a:rPr lang="en-US" altLang="zh-CN" sz="3600" b="1" strike="noStrike" noProof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</a:t>
            </a:r>
            <a:r>
              <a:rPr lang="zh-CN" altLang="en-US" sz="3600" b="1" strike="noStrike" noProof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回顾</a:t>
            </a:r>
            <a:r>
              <a:rPr lang="zh-CN" sz="3600" b="1" strike="noStrike" noProof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刚才的推理，应用了哪些数学知识？</a:t>
            </a:r>
            <a:endParaRPr lang="zh-CN" sz="3600" b="1" strike="noStrike" noProof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fontAlgn="base">
              <a:buClrTx/>
            </a:pPr>
            <a:endParaRPr lang="zh-CN" sz="3600" b="1" strike="noStrike" noProof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88760" y="1988820"/>
            <a:ext cx="2337435" cy="2267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noAutofit/>
          </a:bodyPr>
          <a:p>
            <a:pPr algn="ctr"/>
            <a:r>
              <a:rPr lang="zh-CN" altLang="en-US" sz="2800" b="1">
                <a:solidFill>
                  <a:srgbClr val="0070C0"/>
                </a:solidFill>
              </a:rPr>
              <a:t>勾股定理</a:t>
            </a:r>
            <a:endParaRPr lang="zh-CN" altLang="en-US" sz="2800" b="1">
              <a:solidFill>
                <a:srgbClr val="0070C0"/>
              </a:solidFill>
            </a:endParaRPr>
          </a:p>
          <a:p>
            <a:pPr algn="ctr"/>
            <a:r>
              <a:rPr lang="zh-CN" altLang="en-US" sz="2800" b="1">
                <a:solidFill>
                  <a:srgbClr val="0070C0"/>
                </a:solidFill>
              </a:rPr>
              <a:t>运算的法则</a:t>
            </a:r>
            <a:endParaRPr lang="zh-CN" altLang="en-US" sz="2800" b="1">
              <a:solidFill>
                <a:srgbClr val="0070C0"/>
              </a:solidFill>
            </a:endParaRPr>
          </a:p>
          <a:p>
            <a:pPr algn="ctr"/>
            <a:r>
              <a:rPr lang="zh-CN" altLang="en-US" sz="2800" b="1">
                <a:solidFill>
                  <a:srgbClr val="0070C0"/>
                </a:solidFill>
              </a:rPr>
              <a:t>等式的性质</a:t>
            </a:r>
            <a:endParaRPr lang="zh-CN" altLang="en-US" sz="2800" b="1">
              <a:solidFill>
                <a:srgbClr val="0070C0"/>
              </a:solidFill>
            </a:endParaRPr>
          </a:p>
          <a:p>
            <a:pPr algn="ctr"/>
            <a:r>
              <a:rPr lang="en-US" altLang="zh-CN" sz="2800" b="1">
                <a:solidFill>
                  <a:srgbClr val="0070C0"/>
                </a:solidFill>
              </a:rPr>
              <a:t>……</a:t>
            </a:r>
            <a:endParaRPr lang="zh-CN" altLang="en-US" sz="2800" b="1">
              <a:solidFill>
                <a:srgbClr val="0070C0"/>
              </a:solidFill>
            </a:endParaRPr>
          </a:p>
          <a:p>
            <a:pPr algn="ctr"/>
            <a:endParaRPr lang="zh-CN" altLang="en-US" sz="2800" b="1">
              <a:solidFill>
                <a:srgbClr val="0070C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0845" y="1557020"/>
            <a:ext cx="6088380" cy="4240530"/>
          </a:xfrm>
          <a:prstGeom prst="rect">
            <a:avLst/>
          </a:prstGeom>
          <a:ln w="28575" cmpd="sng">
            <a:solidFill>
              <a:srgbClr val="0070C0"/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9" name="矩形 103428"/>
          <p:cNvSpPr/>
          <p:nvPr/>
        </p:nvSpPr>
        <p:spPr>
          <a:xfrm>
            <a:off x="568325" y="409575"/>
            <a:ext cx="95678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四、自主提升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0370" y="1052830"/>
            <a:ext cx="8067675" cy="431546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anchor="t" anchorCtr="0" upright="1"/>
          <a:p>
            <a:pPr algn="just"/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3.已知关于x的二次函数y=x</a:t>
            </a:r>
            <a:r>
              <a:rPr sz="2800" b="1" kern="100" baseline="30000">
                <a:solidFill>
                  <a:schemeClr val="tx1"/>
                </a:solidFill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</a:t>
            </a:r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﹣2mx+m</a:t>
            </a:r>
            <a:r>
              <a:rPr sz="2800" b="1" kern="100" baseline="30000"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</a:t>
            </a:r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+m的图象与关于x的函数y=x+2的图象交于两点A（x</a:t>
            </a:r>
            <a:r>
              <a:rPr sz="2800" b="1" kern="100" baseline="-25000">
                <a:solidFill>
                  <a:schemeClr val="tx1"/>
                </a:solidFill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</a:t>
            </a:r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，y</a:t>
            </a:r>
            <a:r>
              <a:rPr sz="2800" b="1" kern="100" baseline="-25000"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</a:t>
            </a:r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）、B（x</a:t>
            </a:r>
            <a:r>
              <a:rPr sz="2800" b="1" kern="100" baseline="-25000"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</a:t>
            </a:r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，y</a:t>
            </a:r>
            <a:r>
              <a:rPr sz="2800" b="1" kern="100" baseline="-25000"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</a:t>
            </a:r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）；（x</a:t>
            </a:r>
            <a:r>
              <a:rPr sz="2800" b="1" kern="100" baseline="-25000"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</a:t>
            </a:r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＜x</a:t>
            </a:r>
            <a:r>
              <a:rPr sz="2800" b="1" kern="100" baseline="-25000"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</a:t>
            </a:r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）</a:t>
            </a:r>
            <a:endParaRPr sz="28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/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（1）当m=0时，求AB的长；</a:t>
            </a:r>
            <a:endParaRPr sz="28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/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（2）当m=1时，求AB的长；</a:t>
            </a:r>
            <a:endParaRPr sz="28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/>
            <a:r>
              <a:rPr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（3）当m为任何值时，猜想AB的长是否不变？并证明你的猜想．</a:t>
            </a:r>
            <a:endParaRPr sz="28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195" y="4365625"/>
            <a:ext cx="9033510" cy="2061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200" b="1" strike="noStrike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回顾思考</a:t>
            </a:r>
            <a:r>
              <a:rPr lang="en-US" altLang="zh-CN" sz="3200" b="1" strike="noStrike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3</a:t>
            </a:r>
            <a:r>
              <a:rPr lang="zh-CN" sz="3200" b="1" strike="noStrike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：</a:t>
            </a:r>
            <a:endParaRPr lang="zh-CN" sz="3200" b="1" strike="noStrike" noProof="1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fontAlgn="base">
              <a:buClrTx/>
            </a:pPr>
            <a:r>
              <a:rPr lang="en-US" altLang="zh-CN" sz="3200" b="1" strike="noStrike" noProof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</a:t>
            </a:r>
            <a:r>
              <a:rPr lang="zh-CN" altLang="en-US" sz="3200" b="1" strike="noStrike" noProof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在数学问题中，许多变化的量之中往往会存在不变的量，你还能举出类似的例子吗？</a:t>
            </a:r>
            <a:endParaRPr lang="zh-CN" sz="3200" b="1" strike="noStrike" noProof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fontAlgn="base">
              <a:buClrTx/>
            </a:pPr>
            <a:endParaRPr lang="zh-CN" sz="3200" b="1" strike="noStrike" noProof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9" name="矩形 103428"/>
          <p:cNvSpPr/>
          <p:nvPr/>
        </p:nvSpPr>
        <p:spPr>
          <a:xfrm>
            <a:off x="568325" y="409575"/>
            <a:ext cx="9567863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五、课堂小结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fontAlgn="base">
              <a:buClrTx/>
            </a:pP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fontAlgn="base">
              <a:buClrTx/>
            </a:pP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fontAlgn="base">
              <a:buClrTx/>
            </a:pP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fontAlgn="base">
              <a:buClrTx/>
            </a:pP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8325" y="1846580"/>
            <a:ext cx="8067675" cy="171894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anchor="t" anchorCtr="0" upright="1"/>
          <a:p>
            <a:pPr algn="just"/>
            <a:r>
              <a:rPr lang="zh-CN" sz="32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通过本节课的学习，你最大的感悟是什么？</a:t>
            </a:r>
            <a:endParaRPr lang="zh-CN" sz="32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341120"/>
            <a:ext cx="8515985" cy="238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9" name="矩形 103428"/>
          <p:cNvSpPr/>
          <p:nvPr/>
        </p:nvSpPr>
        <p:spPr>
          <a:xfrm>
            <a:off x="568325" y="409575"/>
            <a:ext cx="95678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一、回顾感悟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568325" y="1196340"/>
            <a:ext cx="2905760" cy="50482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anchor="t" anchorCtr="0" upright="1"/>
          <a:lstStyle/>
          <a:p>
            <a:pPr algn="just"/>
            <a:r>
              <a:rPr lang="en-US" altLang="zh-CN" sz="3200" b="1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1.七年级教材</a:t>
            </a:r>
            <a:endParaRPr lang="en-US" altLang="zh-CN" sz="3200" b="1" kern="100">
              <a:solidFill>
                <a:srgbClr val="0070C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835" y="2204720"/>
            <a:ext cx="8736965" cy="3553460"/>
          </a:xfrm>
          <a:prstGeom prst="rect">
            <a:avLst/>
          </a:prstGeom>
          <a:noFill/>
          <a:ln w="254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" name="文本框 2"/>
          <p:cNvSpPr txBox="1"/>
          <p:nvPr/>
        </p:nvSpPr>
        <p:spPr>
          <a:xfrm>
            <a:off x="398780" y="2858770"/>
            <a:ext cx="8349615" cy="1198880"/>
          </a:xfrm>
          <a:prstGeom prst="rect">
            <a:avLst/>
          </a:prstGeom>
          <a:noFill/>
          <a:ln w="63500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98780" y="2203450"/>
            <a:ext cx="542988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同底数幂乘法公式的推导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9" name="矩形 103428"/>
          <p:cNvSpPr/>
          <p:nvPr/>
        </p:nvSpPr>
        <p:spPr>
          <a:xfrm>
            <a:off x="568325" y="409575"/>
            <a:ext cx="95678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一、回顾感悟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568325" y="1196340"/>
            <a:ext cx="2905760" cy="50482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anchor="t" anchorCtr="0" upright="1"/>
          <a:lstStyle/>
          <a:p>
            <a:pPr algn="just"/>
            <a:r>
              <a:rPr lang="en-US" altLang="zh-CN" sz="3200" b="1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2.</a:t>
            </a:r>
            <a:r>
              <a:rPr lang="zh-CN" altLang="en-US" sz="3200" b="1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八</a:t>
            </a:r>
            <a:r>
              <a:rPr lang="en-US" altLang="zh-CN" sz="3200" b="1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年级教材</a:t>
            </a:r>
            <a:endParaRPr lang="en-US" altLang="zh-CN" sz="3200" b="1" kern="100">
              <a:solidFill>
                <a:srgbClr val="0070C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9" name="图片 11"/>
          <p:cNvPicPr>
            <a:picLocks noChangeAspect="1"/>
          </p:cNvPicPr>
          <p:nvPr/>
        </p:nvPicPr>
        <p:blipFill>
          <a:blip r:embed="rId1"/>
          <a:srcRect t="35126"/>
          <a:stretch>
            <a:fillRect/>
          </a:stretch>
        </p:blipFill>
        <p:spPr>
          <a:xfrm>
            <a:off x="107315" y="1844675"/>
            <a:ext cx="8937625" cy="4351020"/>
          </a:xfrm>
          <a:prstGeom prst="rect">
            <a:avLst/>
          </a:prstGeom>
          <a:noFill/>
          <a:ln w="254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" name="文本框 3"/>
          <p:cNvSpPr txBox="1"/>
          <p:nvPr/>
        </p:nvSpPr>
        <p:spPr>
          <a:xfrm>
            <a:off x="398780" y="4649470"/>
            <a:ext cx="8349615" cy="1477010"/>
          </a:xfrm>
          <a:prstGeom prst="rect">
            <a:avLst/>
          </a:prstGeom>
          <a:noFill/>
          <a:ln w="63500" cmpd="sng">
            <a:solidFill>
              <a:srgbClr val="FF0000"/>
            </a:solidFill>
            <a:prstDash val="solid"/>
          </a:ln>
        </p:spPr>
        <p:txBody>
          <a:bodyPr wrap="square" rtlCol="0">
            <a:noAutofit/>
          </a:bodyPr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67995" y="3860800"/>
            <a:ext cx="542988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勾股定理的推导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  <p:bldP spid="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2230" y="1125855"/>
            <a:ext cx="6920230" cy="5319395"/>
          </a:xfrm>
          <a:prstGeom prst="rect">
            <a:avLst/>
          </a:prstGeom>
          <a:noFill/>
          <a:ln w="254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03429" name="矩形 103428"/>
          <p:cNvSpPr/>
          <p:nvPr/>
        </p:nvSpPr>
        <p:spPr>
          <a:xfrm>
            <a:off x="568325" y="409575"/>
            <a:ext cx="95678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一、回顾感悟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467995" y="1619885"/>
            <a:ext cx="603885" cy="313753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anchor="t" anchorCtr="0" upright="1"/>
          <a:lstStyle/>
          <a:p>
            <a:pPr algn="just"/>
            <a:r>
              <a:rPr lang="en-US" sz="3200" b="1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3.</a:t>
            </a:r>
            <a:r>
              <a:rPr lang="zh-CN" altLang="en-US" sz="3200" b="1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九</a:t>
            </a:r>
            <a:r>
              <a:rPr lang="en-US" altLang="zh-CN" sz="3200" b="1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年级教材</a:t>
            </a:r>
            <a:endParaRPr lang="en-US" altLang="zh-CN" sz="3200" b="1" kern="100">
              <a:solidFill>
                <a:srgbClr val="0070C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29080" y="1845945"/>
            <a:ext cx="5693410" cy="2878455"/>
          </a:xfrm>
          <a:prstGeom prst="rect">
            <a:avLst/>
          </a:prstGeom>
          <a:noFill/>
          <a:ln w="63500" cmpd="sng">
            <a:solidFill>
              <a:srgbClr val="FF0000"/>
            </a:solidFill>
            <a:prstDash val="solid"/>
          </a:ln>
        </p:spPr>
        <p:txBody>
          <a:bodyPr wrap="square" rtlCol="0">
            <a:noAutofit/>
          </a:bodyPr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619885" y="1196975"/>
            <a:ext cx="4503420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韦达定理的推导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9" name="矩形 103428"/>
          <p:cNvSpPr/>
          <p:nvPr/>
        </p:nvSpPr>
        <p:spPr>
          <a:xfrm>
            <a:off x="568325" y="409575"/>
            <a:ext cx="95678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二、简单推理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05" y="1054735"/>
            <a:ext cx="8905875" cy="29978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95" y="3933190"/>
            <a:ext cx="8679180" cy="13696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095" y="5157470"/>
            <a:ext cx="6429375" cy="7308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460" y="765175"/>
            <a:ext cx="933450" cy="8667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8445" y="957580"/>
            <a:ext cx="526154" cy="72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8445" y="1772920"/>
            <a:ext cx="702439" cy="72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6505" y="1740535"/>
            <a:ext cx="581025" cy="7524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7810" y="2588260"/>
            <a:ext cx="729114" cy="72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35875" y="2565400"/>
            <a:ext cx="646154" cy="72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24300" y="3717290"/>
            <a:ext cx="3563620" cy="1013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9" name="矩形 103428"/>
          <p:cNvSpPr/>
          <p:nvPr/>
        </p:nvSpPr>
        <p:spPr>
          <a:xfrm>
            <a:off x="568325" y="409575"/>
            <a:ext cx="95678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二、简单推理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6636" r="65986"/>
          <a:stretch>
            <a:fillRect/>
          </a:stretch>
        </p:blipFill>
        <p:spPr>
          <a:xfrm>
            <a:off x="612140" y="981075"/>
            <a:ext cx="2376170" cy="13696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" y="1917065"/>
            <a:ext cx="6429375" cy="7308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065" y="1125220"/>
            <a:ext cx="3563620" cy="10134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185" y="2564765"/>
            <a:ext cx="952500" cy="12477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930" y="3213100"/>
            <a:ext cx="3181350" cy="7810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4030" y="3933190"/>
            <a:ext cx="4333875" cy="80962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rcRect r="2006"/>
          <a:stretch>
            <a:fillRect/>
          </a:stretch>
        </p:blipFill>
        <p:spPr>
          <a:xfrm>
            <a:off x="1692275" y="4804410"/>
            <a:ext cx="2016125" cy="88582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rcRect l="2004"/>
          <a:stretch>
            <a:fillRect/>
          </a:stretch>
        </p:blipFill>
        <p:spPr>
          <a:xfrm>
            <a:off x="3749675" y="4856480"/>
            <a:ext cx="3509645" cy="7810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92275" y="5733415"/>
            <a:ext cx="1876425" cy="485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568325" y="409575"/>
            <a:ext cx="95678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二、简单推理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8325" y="1196975"/>
            <a:ext cx="7546975" cy="1028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568325" y="122555"/>
            <a:ext cx="9567863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回顾思考</a:t>
            </a:r>
            <a:r>
              <a:rPr lang="en-US" altLang="zh-CN" sz="3600" b="1" strike="noStrike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</a:t>
            </a:r>
            <a:r>
              <a:rPr lang="zh-CN" sz="3600" b="1" strike="noStrike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：</a:t>
            </a:r>
            <a:endParaRPr lang="zh-CN" sz="3600" b="1" strike="noStrike" noProof="1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fontAlgn="base">
              <a:buClrTx/>
            </a:pPr>
            <a:r>
              <a:rPr lang="en-US" altLang="zh-CN" sz="3600" b="1" strike="noStrike" noProof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</a:t>
            </a:r>
            <a:r>
              <a:rPr lang="zh-CN" altLang="en-US" sz="3600" b="1" strike="noStrike" noProof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回顾</a:t>
            </a:r>
            <a:r>
              <a:rPr lang="zh-CN" sz="3600" b="1" strike="noStrike" noProof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刚才的推理，经历了哪些过程？</a:t>
            </a:r>
            <a:endParaRPr lang="zh-CN" sz="3600" b="1" strike="noStrike" noProof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fontAlgn="base">
              <a:buClrTx/>
            </a:pPr>
            <a:endParaRPr lang="zh-CN" sz="3600" b="1" strike="noStrike" noProof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4474" t="2112" b="35596"/>
          <a:stretch>
            <a:fillRect/>
          </a:stretch>
        </p:blipFill>
        <p:spPr>
          <a:xfrm>
            <a:off x="756285" y="1342390"/>
            <a:ext cx="4623435" cy="1440180"/>
          </a:xfrm>
          <a:prstGeom prst="rect">
            <a:avLst/>
          </a:prstGeom>
          <a:ln w="28575" cmpd="sng">
            <a:solidFill>
              <a:srgbClr val="002060"/>
            </a:solidFill>
            <a:prstDash val="solid"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t="65146"/>
          <a:stretch>
            <a:fillRect/>
          </a:stretch>
        </p:blipFill>
        <p:spPr>
          <a:xfrm>
            <a:off x="756285" y="2854325"/>
            <a:ext cx="4623435" cy="805815"/>
          </a:xfrm>
          <a:prstGeom prst="rect">
            <a:avLst/>
          </a:prstGeom>
          <a:ln w="28575" cmpd="sng">
            <a:solidFill>
              <a:srgbClr val="002060"/>
            </a:solidFill>
            <a:prstDash val="solid"/>
          </a:ln>
        </p:spPr>
      </p:pic>
      <p:sp>
        <p:nvSpPr>
          <p:cNvPr id="8" name="文本框 7"/>
          <p:cNvSpPr txBox="1"/>
          <p:nvPr/>
        </p:nvSpPr>
        <p:spPr>
          <a:xfrm>
            <a:off x="5652135" y="1630045"/>
            <a:ext cx="320611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rgbClr val="0070C0"/>
                </a:solidFill>
              </a:rPr>
              <a:t>计算与观察</a:t>
            </a:r>
            <a:endParaRPr lang="zh-CN" altLang="en-US" sz="3200" b="1">
              <a:solidFill>
                <a:srgbClr val="0070C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24525" y="2965450"/>
            <a:ext cx="320611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rgbClr val="0070C0"/>
                </a:solidFill>
              </a:rPr>
              <a:t>归纳与猜想</a:t>
            </a:r>
            <a:endParaRPr lang="zh-CN" altLang="en-US" sz="3200" b="1">
              <a:solidFill>
                <a:srgbClr val="0070C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24525" y="4366895"/>
            <a:ext cx="3206115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rgbClr val="0070C0"/>
                </a:solidFill>
              </a:rPr>
              <a:t>证明与应用</a:t>
            </a:r>
            <a:endParaRPr lang="zh-CN" altLang="en-US" sz="3200" b="1">
              <a:solidFill>
                <a:srgbClr val="0070C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920" y="3718560"/>
            <a:ext cx="4622165" cy="2741930"/>
          </a:xfrm>
          <a:prstGeom prst="rect">
            <a:avLst/>
          </a:prstGeom>
          <a:ln w="28575" cmpd="sng">
            <a:solidFill>
              <a:srgbClr val="0070C0"/>
            </a:solidFill>
            <a:prstDash val="solid"/>
          </a:ln>
        </p:spPr>
      </p:pic>
      <p:sp>
        <p:nvSpPr>
          <p:cNvPr id="12" name="下箭头 11"/>
          <p:cNvSpPr/>
          <p:nvPr/>
        </p:nvSpPr>
        <p:spPr>
          <a:xfrm>
            <a:off x="7020560" y="2222500"/>
            <a:ext cx="306705" cy="711200"/>
          </a:xfrm>
          <a:prstGeom prst="downArrow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70C0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下箭头 12"/>
          <p:cNvSpPr/>
          <p:nvPr/>
        </p:nvSpPr>
        <p:spPr>
          <a:xfrm>
            <a:off x="7020560" y="3606165"/>
            <a:ext cx="306705" cy="711200"/>
          </a:xfrm>
          <a:prstGeom prst="downArrow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70C0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9" grpId="0" animBg="1"/>
      <p:bldP spid="10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9" name="矩形 103428"/>
          <p:cNvSpPr/>
          <p:nvPr/>
        </p:nvSpPr>
        <p:spPr>
          <a:xfrm>
            <a:off x="568325" y="409575"/>
            <a:ext cx="95678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base">
              <a:buClrTx/>
            </a:pPr>
            <a:r>
              <a:rPr lang="zh-CN" sz="36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三、合作探究</a:t>
            </a:r>
            <a:endParaRPr lang="zh-CN" sz="3600" b="1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420370" y="981075"/>
            <a:ext cx="8067675" cy="431546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anchor="t" anchorCtr="0" upright="1"/>
          <a:lstStyle/>
          <a:p>
            <a:pPr algn="just"/>
            <a:r>
              <a:rPr lang="en-US" altLang="zh-CN" sz="28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2.</a:t>
            </a:r>
            <a:r>
              <a:rPr lang="en-US" altLang="zh-CN" sz="2800" b="1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【阅读材料】</a:t>
            </a:r>
            <a:r>
              <a:rPr lang="en-US" altLang="zh-CN" sz="2800" b="1" kern="1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早在我国南宋时期，著名的数学家秦九韶在其著作《数书九章》中，提出了“三斜求积术”，后人称之为“</a:t>
            </a:r>
            <a:r>
              <a:rPr lang="en-US" altLang="zh-CN" sz="2800" b="1" kern="100">
                <a:solidFill>
                  <a:srgbClr val="FF000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秦九韶公式</a:t>
            </a:r>
            <a:r>
              <a:rPr lang="en-US" altLang="zh-CN" sz="2800" b="1" kern="1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”，其求法是：若将三角形的三条边分别称为小斜（记为a）、中斜（记为b）和大斜（记为c），以小斜幂并大斜幂减中斜幂，余半之，自乘于上，以小斜幂乘大斜幂减上，余四约之，为实：一为从隔，开平方得积．</a:t>
            </a:r>
            <a:endParaRPr lang="en-US" altLang="zh-CN" sz="2800" b="1" kern="10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/>
            <a:r>
              <a:rPr lang="en-US" altLang="zh-CN" sz="2800" b="1" kern="1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若把以上这段文字写成公式即:</a:t>
            </a:r>
            <a:endParaRPr lang="en-US" altLang="zh-CN" sz="2800" b="1" kern="10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040" y="4437380"/>
            <a:ext cx="7533640" cy="18446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210550" y="635254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WY0NTk0MmM4MTUxMDhhYTg3MzkwYmIyZWIzMzIzMWMifQ=="/>
</p:tagLst>
</file>

<file path=ppt/theme/theme1.xml><?xml version="1.0" encoding="utf-8"?>
<a:theme xmlns:a="http://schemas.openxmlformats.org/drawingml/2006/main" name="Edge">
  <a:themeElements>
    <a:clrScheme name="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47329"/>
      </a:accent6>
      <a:hlink>
        <a:srgbClr val="996600"/>
      </a:hlink>
      <a:folHlink>
        <a:srgbClr val="AFBF39"/>
      </a:folHlink>
    </a:clrScheme>
    <a:fontScheme name="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820000"/>
        </a:lt1>
        <a:dk2>
          <a:srgbClr val="FFFFFF"/>
        </a:dk2>
        <a:lt2>
          <a:srgbClr val="333333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CDCDC"/>
        </a:accent4>
        <a:accent5>
          <a:srgbClr val="FFCAAA"/>
        </a:accent5>
        <a:accent6>
          <a:srgbClr val="B72D00"/>
        </a:accent6>
        <a:hlink>
          <a:srgbClr val="80808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CCFF"/>
        </a:dk1>
        <a:lt1>
          <a:srgbClr val="0B0506"/>
        </a:lt1>
        <a:dk2>
          <a:srgbClr val="FFFFFF"/>
        </a:dk2>
        <a:lt2>
          <a:srgbClr val="333333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FAFDC"/>
        </a:accent4>
        <a:accent5>
          <a:srgbClr val="ADB9E2"/>
        </a:accent5>
        <a:accent6>
          <a:srgbClr val="2D2DB7"/>
        </a:accent6>
        <a:hlink>
          <a:srgbClr val="80808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221013"/>
        </a:lt1>
        <a:dk2>
          <a:srgbClr val="FFFFFF"/>
        </a:dk2>
        <a:lt2>
          <a:srgbClr val="333333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CDCDC"/>
        </a:accent4>
        <a:accent5>
          <a:srgbClr val="E2ADAA"/>
        </a:accent5>
        <a:accent6>
          <a:srgbClr val="B78900"/>
        </a:accent6>
        <a:hlink>
          <a:srgbClr val="80808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CC"/>
        </a:lt1>
        <a:dk2>
          <a:srgbClr val="FFFFFF"/>
        </a:dk2>
        <a:lt2>
          <a:srgbClr val="11054B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CDCDC"/>
        </a:accent4>
        <a:accent5>
          <a:srgbClr val="FFB9AA"/>
        </a:accent5>
        <a:accent6>
          <a:srgbClr val="E52D00"/>
        </a:accent6>
        <a:hlink>
          <a:srgbClr val="CC99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8F8F8"/>
        </a:dk1>
        <a:lt1>
          <a:srgbClr val="002600"/>
        </a:lt1>
        <a:dk2>
          <a:srgbClr val="FAFACC"/>
        </a:dk2>
        <a:lt2>
          <a:srgbClr val="9B8D65"/>
        </a:lt2>
        <a:accent1>
          <a:srgbClr val="CC9933"/>
        </a:accent1>
        <a:accent2>
          <a:srgbClr val="8F9967"/>
        </a:accent2>
        <a:accent3>
          <a:srgbClr val="AAABAA"/>
        </a:accent3>
        <a:accent4>
          <a:srgbClr val="D6D6D6"/>
        </a:accent4>
        <a:accent5>
          <a:srgbClr val="E2CAAD"/>
        </a:accent5>
        <a:accent6>
          <a:srgbClr val="80895C"/>
        </a:accent6>
        <a:hlink>
          <a:srgbClr val="33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6699"/>
        </a:lt1>
        <a:dk2>
          <a:srgbClr val="FFFFFF"/>
        </a:dk2>
        <a:lt2>
          <a:srgbClr val="333333"/>
        </a:lt2>
        <a:accent1>
          <a:srgbClr val="CC9900"/>
        </a:accent1>
        <a:accent2>
          <a:srgbClr val="FF9900"/>
        </a:accent2>
        <a:accent3>
          <a:srgbClr val="AAB9CA"/>
        </a:accent3>
        <a:accent4>
          <a:srgbClr val="DCDCDC"/>
        </a:accent4>
        <a:accent5>
          <a:srgbClr val="E2CAAA"/>
        </a:accent5>
        <a:accent6>
          <a:srgbClr val="E58900"/>
        </a:accent6>
        <a:hlink>
          <a:srgbClr val="FFCC00"/>
        </a:hlink>
        <a:folHlink>
          <a:srgbClr val="706F3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47329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1C1C1"/>
        </a:accent5>
        <a:accent6>
          <a:srgbClr val="8989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36145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0</TotalTime>
  <Words>730</Words>
  <Application>WPS 演示</Application>
  <PresentationFormat>在屏幕上显示</PresentationFormat>
  <Paragraphs>93</Paragraphs>
  <Slides>15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Garamond</vt:lpstr>
      <vt:lpstr>Times New Roman</vt:lpstr>
      <vt:lpstr>隶书</vt:lpstr>
      <vt:lpstr>黑体</vt:lpstr>
      <vt:lpstr>Calibri</vt:lpstr>
      <vt:lpstr>Times New Roman</vt:lpstr>
      <vt:lpstr>微软雅黑</vt:lpstr>
      <vt:lpstr>Arial Unicode MS</vt:lpstr>
      <vt:lpstr>Edge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jujumao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二次函数与一元二次方程(1)</dc:title>
  <dc:creator>朱敏龙</dc:creator>
  <cp:lastModifiedBy>灭斯特芒捏</cp:lastModifiedBy>
  <cp:revision>182</cp:revision>
  <dcterms:created xsi:type="dcterms:W3CDTF">2006-11-09T11:34:00Z</dcterms:created>
  <dcterms:modified xsi:type="dcterms:W3CDTF">2024-04-25T02:48:56Z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>C1DDB5999ACC471F9D10313F4852B37D_13</vt:lpwstr>
  </property>
</Properties>
</file>