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69" r:id="rId4"/>
    <p:sldId id="257" r:id="rId5"/>
    <p:sldId id="258" r:id="rId6"/>
    <p:sldId id="266" r:id="rId7"/>
    <p:sldId id="265" r:id="rId8"/>
    <p:sldId id="267" r:id="rId9"/>
    <p:sldId id="268" r:id="rId10"/>
    <p:sldId id="260" r:id="rId11"/>
    <p:sldId id="261" r:id="rId12"/>
    <p:sldId id="288" r:id="rId13"/>
    <p:sldId id="289" r:id="rId14"/>
    <p:sldId id="290" r:id="rId15"/>
    <p:sldId id="291" r:id="rId16"/>
    <p:sldId id="272" r:id="rId17"/>
    <p:sldId id="262" r:id="rId18"/>
    <p:sldId id="263" r:id="rId19"/>
    <p:sldId id="273" r:id="rId20"/>
    <p:sldId id="275" r:id="rId21"/>
    <p:sldId id="274" r:id="rId22"/>
    <p:sldId id="264" r:id="rId23"/>
    <p:sldId id="276" r:id="rId24"/>
  </p:sldIdLst>
  <p:sldSz cx="9144000" cy="6858000" type="screen4x3"/>
  <p:notesSz cx="6858000" cy="9144000"/>
  <p:custDataLst>
    <p:tags r:id="rId28"/>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howGuides="1">
      <p:cViewPr varScale="1">
        <p:scale>
          <a:sx n="65" d="100"/>
          <a:sy n="65" d="100"/>
        </p:scale>
        <p:origin x="-978" y="-11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8" Type="http://schemas.openxmlformats.org/officeDocument/2006/relationships/tags" Target="tags/tag3.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7" name="矩形 6"/>
          <p:cNvSpPr/>
          <p:nvPr/>
        </p:nvSpPr>
        <p:spPr>
          <a:xfrm>
            <a:off x="685800" y="3196686"/>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ctrTitle"/>
          </p:nvPr>
        </p:nvSpPr>
        <p:spPr>
          <a:xfrm>
            <a:off x="685800" y="1676401"/>
            <a:ext cx="7772400" cy="1538286"/>
          </a:xfrm>
        </p:spPr>
        <p:txBody>
          <a:bodyPr anchor="b"/>
          <a:lstStyle/>
          <a:p>
            <a:r>
              <a:rPr kumimoji="0" lang="zh-CN" altLang="en-US" smtClean="0"/>
              <a:t>单击此处编辑母版标题样式</a:t>
            </a:r>
            <a:endParaRPr kumimoji="0" lang="en-US"/>
          </a:p>
        </p:txBody>
      </p:sp>
      <p:sp>
        <p:nvSpPr>
          <p:cNvPr id="3" name="副标题 2"/>
          <p:cNvSpPr>
            <a:spLocks noGrp="1"/>
          </p:cNvSpPr>
          <p:nvPr>
            <p:ph type="subTitle" idx="1"/>
          </p:nvPr>
        </p:nvSpPr>
        <p:spPr>
          <a:xfrm>
            <a:off x="1371600" y="3214686"/>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zh-CN" altLang="en-US" smtClean="0"/>
              <a:t>单击此处编辑母版副标题样式</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215206" y="274638"/>
            <a:ext cx="1471594" cy="6011882"/>
          </a:xfrm>
        </p:spPr>
        <p:txBody>
          <a:bodyPr vert="eaVert"/>
          <a:lstStyle/>
          <a:p>
            <a:r>
              <a:rPr kumimoji="0" lang="zh-CN" altLang="en-US" smtClean="0"/>
              <a:t>单击此处编辑母版标题样式</a:t>
            </a:r>
            <a:endParaRPr kumimoji="0" lang="en-US"/>
          </a:p>
        </p:txBody>
      </p:sp>
      <p:sp>
        <p:nvSpPr>
          <p:cNvPr id="3" name="竖排文字占位符 2"/>
          <p:cNvSpPr>
            <a:spLocks noGrp="1"/>
          </p:cNvSpPr>
          <p:nvPr>
            <p:ph type="body" orient="vert" idx="1"/>
          </p:nvPr>
        </p:nvSpPr>
        <p:spPr>
          <a:xfrm>
            <a:off x="457200" y="274638"/>
            <a:ext cx="6686568" cy="6011882"/>
          </a:xfrm>
        </p:spPr>
        <p:txBody>
          <a:bodyPr vert="eaVert"/>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7" name="矩形 6"/>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idx="1"/>
          </p:nvPr>
        </p:nvSpPr>
        <p:spPr/>
        <p:txBody>
          <a:body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a:xfrm>
            <a:off x="73152" y="6400800"/>
            <a:ext cx="3200400" cy="283800"/>
          </a:xfrm>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a:xfrm>
            <a:off x="5330952" y="6400800"/>
            <a:ext cx="3733800" cy="283800"/>
          </a:xfrm>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7" name="矩形 6"/>
          <p:cNvSpPr/>
          <p:nvPr/>
        </p:nvSpPr>
        <p:spPr>
          <a:xfrm>
            <a:off x="685800" y="3143248"/>
            <a:ext cx="77724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722313" y="3143248"/>
            <a:ext cx="7772400" cy="1362075"/>
          </a:xfrm>
        </p:spPr>
        <p:txBody>
          <a:bodyPr anchor="t"/>
          <a:lstStyle>
            <a:lvl1pPr algn="ctr">
              <a:defRPr sz="4000" b="0" cap="all"/>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722313" y="1643061"/>
            <a:ext cx="7772400" cy="1500187"/>
          </a:xfrm>
        </p:spPr>
        <p:txBody>
          <a:bodyPr anchor="b"/>
          <a:lstStyle>
            <a:lvl1pPr marL="0" indent="0" algn="ctr">
              <a:buNone/>
              <a:defRPr sz="2000">
                <a:solidFill>
                  <a:schemeClr val="tx1">
                    <a:tint val="75000"/>
                  </a:schemeClr>
                </a:solidFill>
              </a:defRPr>
            </a:lvl1pPr>
            <a:lvl2pPr marL="457200" indent="0" algn="ctr">
              <a:buNone/>
              <a:defRPr sz="1800">
                <a:solidFill>
                  <a:schemeClr val="tx1">
                    <a:tint val="75000"/>
                  </a:schemeClr>
                </a:solidFill>
              </a:defRPr>
            </a:lvl2pPr>
            <a:lvl3pPr marL="914400" indent="0" algn="ctr">
              <a:buNone/>
              <a:defRPr sz="1600">
                <a:solidFill>
                  <a:schemeClr val="tx1">
                    <a:tint val="75000"/>
                  </a:schemeClr>
                </a:solidFill>
              </a:defRPr>
            </a:lvl3pPr>
            <a:lvl4pPr marL="1371600" indent="0" algn="ctr">
              <a:buNone/>
              <a:defRPr sz="1400">
                <a:solidFill>
                  <a:schemeClr val="tx1">
                    <a:tint val="75000"/>
                  </a:schemeClr>
                </a:solidFill>
              </a:defRPr>
            </a:lvl4pPr>
            <a:lvl5pPr marL="1828800" indent="0" algn="ctr">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8" name="矩形 7"/>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10" name="矩形 9"/>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lvl1pPr>
              <a:defRPr/>
            </a:lvl1p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endParaRPr kumimoji="0" lang="zh-CN" altLang="en-US"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effectLst>
                  <a:outerShdw blurRad="50800" dist="25400" dir="5400000" algn="tl" rotWithShape="0">
                    <a:srgbClr val="000000">
                      <a:alpha val="43137"/>
                    </a:srgbClr>
                  </a:outerShdw>
                </a:effectLst>
              </a:defRPr>
            </a:lvl1pPr>
            <a:lvl2pPr marL="457200" indent="0">
              <a:buNone/>
              <a:defRPr sz="2000" b="1">
                <a:effectLst>
                  <a:outerShdw blurRad="50800" dist="25400" dir="5400000" algn="tl" rotWithShape="0">
                    <a:srgbClr val="000000">
                      <a:alpha val="43137"/>
                    </a:srgbClr>
                  </a:outerShdw>
                </a:effectLst>
              </a:defRPr>
            </a:lvl2pPr>
            <a:lvl3pPr marL="914400" indent="0">
              <a:buNone/>
              <a:defRPr sz="1800" b="1">
                <a:effectLst>
                  <a:outerShdw blurRad="50800" dist="25400" dir="5400000" algn="tl" rotWithShape="0">
                    <a:srgbClr val="000000">
                      <a:alpha val="43137"/>
                    </a:srgbClr>
                  </a:outerShdw>
                </a:effectLst>
              </a:defRPr>
            </a:lvl3pPr>
            <a:lvl4pPr marL="1371600" indent="0">
              <a:buNone/>
              <a:defRPr sz="1600" b="1">
                <a:effectLst>
                  <a:outerShdw blurRad="50800" dist="25400" dir="5400000" algn="tl" rotWithShape="0">
                    <a:srgbClr val="000000">
                      <a:alpha val="43137"/>
                    </a:srgbClr>
                  </a:outerShdw>
                </a:effectLst>
              </a:defRPr>
            </a:lvl4pPr>
            <a:lvl5pPr marL="1828800" indent="0">
              <a:buNone/>
              <a:defRPr sz="1600" b="1">
                <a:effectLst>
                  <a:outerShdw blurRad="50800" dist="25400" dir="5400000" algn="tl" rotWithShape="0">
                    <a:srgbClr val="000000">
                      <a:alpha val="43137"/>
                    </a:srgbClr>
                  </a:outerShdw>
                </a:effectLst>
              </a:defRPr>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zh-CN" altLang="en-US" smtClean="0"/>
              <a:t>单击此处编辑母版文本样式</a:t>
            </a:r>
            <a:endParaRPr kumimoji="0" lang="zh-CN" altLang="en-US"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6" name="矩形 5"/>
          <p:cNvSpPr/>
          <p:nvPr/>
        </p:nvSpPr>
        <p:spPr>
          <a:xfrm>
            <a:off x="457200" y="1410736"/>
            <a:ext cx="82296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p:txBody>
          <a:bodyPr/>
          <a:lstStyle/>
          <a:p>
            <a:r>
              <a:rPr kumimoji="0" lang="zh-CN" altLang="en-US" smtClean="0"/>
              <a:t>单击此处编辑母版标题样式</a:t>
            </a:r>
            <a:endParaRPr kumimoji="0" 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Ref idx="1002">
        <a:schemeClr val="bg2"/>
      </p:bgRef>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8" name="矩形 7"/>
          <p:cNvSpPr/>
          <p:nvPr/>
        </p:nvSpPr>
        <p:spPr>
          <a:xfrm>
            <a:off x="2786050" y="1053546"/>
            <a:ext cx="5904000" cy="18000"/>
          </a:xfrm>
          <a:prstGeom prst="rect">
            <a:avLst/>
          </a:prstGeom>
          <a:gradFill>
            <a:gsLst>
              <a:gs pos="0">
                <a:schemeClr val="accent1">
                  <a:tint val="40000"/>
                  <a:alpha val="20000"/>
                </a:schemeClr>
              </a:gs>
              <a:gs pos="50000">
                <a:schemeClr val="accent1">
                  <a:alpha val="40000"/>
                </a:schemeClr>
              </a:gs>
              <a:gs pos="100000">
                <a:schemeClr val="accent1">
                  <a:tint val="40000"/>
                  <a:alpha val="5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 1"/>
          <p:cNvSpPr>
            <a:spLocks noGrp="1"/>
          </p:cNvSpPr>
          <p:nvPr>
            <p:ph type="title"/>
          </p:nvPr>
        </p:nvSpPr>
        <p:spPr>
          <a:xfrm>
            <a:off x="2786050" y="228600"/>
            <a:ext cx="5900752" cy="842946"/>
          </a:xfrm>
        </p:spPr>
        <p:txBody>
          <a:bodyPr anchor="b"/>
          <a:lstStyle>
            <a:lvl1pPr algn="ctr">
              <a:defRPr sz="2800" b="0"/>
            </a:lvl1pPr>
          </a:lstStyle>
          <a:p>
            <a:r>
              <a:rPr kumimoji="0" lang="zh-CN" altLang="en-US" smtClean="0"/>
              <a:t>单击此处编辑母版标题样式</a:t>
            </a:r>
            <a:endParaRPr kumimoji="0" lang="en-US"/>
          </a:p>
        </p:txBody>
      </p:sp>
      <p:sp>
        <p:nvSpPr>
          <p:cNvPr id="3" name="内容占位符 2"/>
          <p:cNvSpPr>
            <a:spLocks noGrp="1"/>
          </p:cNvSpPr>
          <p:nvPr>
            <p:ph idx="1"/>
          </p:nvPr>
        </p:nvSpPr>
        <p:spPr>
          <a:xfrm>
            <a:off x="2786050" y="1142984"/>
            <a:ext cx="5900750" cy="5143536"/>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4" name="文本占位符 3"/>
          <p:cNvSpPr>
            <a:spLocks noGrp="1"/>
          </p:cNvSpPr>
          <p:nvPr>
            <p:ph type="body" sz="half" idx="2"/>
          </p:nvPr>
        </p:nvSpPr>
        <p:spPr>
          <a:xfrm>
            <a:off x="457205" y="1142984"/>
            <a:ext cx="2257408" cy="5143536"/>
          </a:xfrm>
        </p:spPr>
        <p:txBody>
          <a:bodyPr anchor="ct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bg>
      <p:bgRef idx="1002">
        <a:schemeClr val="bg2"/>
      </p:bgRef>
    </p:bg>
    <p:spTree>
      <p:nvGrpSpPr>
        <p:cNvPr id="1" name=""/>
        <p:cNvGrpSpPr/>
        <p:nvPr/>
      </p:nvGrpSpPr>
      <p:grpSpPr>
        <a:xfrm>
          <a:off x="0" y="0"/>
          <a:ext cx="0" cy="0"/>
          <a:chOff x="0" y="0"/>
          <a:chExt cx="0" cy="0"/>
        </a:xfrm>
      </p:grpSpPr>
      <p:sp>
        <p:nvSpPr>
          <p:cNvPr id="2" name="标题 1"/>
          <p:cNvSpPr>
            <a:spLocks noGrp="1"/>
          </p:cNvSpPr>
          <p:nvPr>
            <p:ph type="title"/>
          </p:nvPr>
        </p:nvSpPr>
        <p:spPr>
          <a:xfrm>
            <a:off x="533400" y="304800"/>
            <a:ext cx="6400800" cy="685800"/>
          </a:xfrm>
        </p:spPr>
        <p:txBody>
          <a:bodyPr anchor="ctr"/>
          <a:lstStyle>
            <a:lvl1pPr algn="l">
              <a:defRPr sz="2400" b="0"/>
            </a:lvl1pPr>
          </a:lstStyle>
          <a:p>
            <a:r>
              <a:rPr kumimoji="0" lang="zh-CN" altLang="en-US" smtClean="0"/>
              <a:t>单击此处编辑母版标题样式</a:t>
            </a:r>
            <a:endParaRPr kumimoji="0" lang="en-US"/>
          </a:p>
        </p:txBody>
      </p:sp>
      <p:sp>
        <p:nvSpPr>
          <p:cNvPr id="3" name="图片占位符 2"/>
          <p:cNvSpPr>
            <a:spLocks noGrp="1"/>
          </p:cNvSpPr>
          <p:nvPr>
            <p:ph type="pic" idx="1"/>
          </p:nvPr>
        </p:nvSpPr>
        <p:spPr>
          <a:xfrm>
            <a:off x="701552" y="1143000"/>
            <a:ext cx="7223248" cy="3980172"/>
          </a:xfrm>
          <a:prstGeom prst="roundRect">
            <a:avLst>
              <a:gd name="adj" fmla="val 18278"/>
            </a:avLst>
          </a:prstGeom>
          <a:solidFill>
            <a:schemeClr val="accent1">
              <a:tint val="40000"/>
            </a:schemeClr>
          </a:solidFill>
          <a:ln w="50800" cap="rnd">
            <a:gradFill flip="none" rotWithShape="1">
              <a:gsLst>
                <a:gs pos="0">
                  <a:schemeClr val="accent1">
                    <a:shade val="50000"/>
                  </a:schemeClr>
                </a:gs>
                <a:gs pos="20000">
                  <a:schemeClr val="accent2">
                    <a:shade val="50000"/>
                  </a:schemeClr>
                </a:gs>
                <a:gs pos="40000">
                  <a:schemeClr val="accent3">
                    <a:shade val="50000"/>
                  </a:schemeClr>
                </a:gs>
                <a:gs pos="60000">
                  <a:schemeClr val="accent4">
                    <a:shade val="50000"/>
                  </a:schemeClr>
                </a:gs>
                <a:gs pos="80000">
                  <a:schemeClr val="accent5">
                    <a:shade val="50000"/>
                  </a:schemeClr>
                </a:gs>
                <a:gs pos="100000">
                  <a:schemeClr val="accent6">
                    <a:shade val="50000"/>
                  </a:schemeClr>
                </a:gs>
              </a:gsLst>
              <a:path path="circle">
                <a:fillToRect l="50000" t="50000" r="50000" b="50000"/>
              </a:path>
              <a:tileRect/>
            </a:gradFill>
            <a:round/>
          </a:ln>
          <a:effectLst>
            <a:outerShdw blurRad="50800" dist="38100" dir="5400000" algn="tl" rotWithShape="0">
              <a:prstClr val="black">
                <a:alpha val="50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zh-CN" altLang="en-US" smtClean="0"/>
              <a:t>单击图标添加图片</a:t>
            </a:r>
            <a:endParaRPr kumimoji="0" lang="en-US"/>
          </a:p>
        </p:txBody>
      </p:sp>
      <p:sp>
        <p:nvSpPr>
          <p:cNvPr id="4" name="文本占位符 3"/>
          <p:cNvSpPr>
            <a:spLocks noGrp="1"/>
          </p:cNvSpPr>
          <p:nvPr>
            <p:ph type="body" sz="half" idx="2"/>
          </p:nvPr>
        </p:nvSpPr>
        <p:spPr>
          <a:xfrm>
            <a:off x="2362200" y="5410200"/>
            <a:ext cx="5657888" cy="804862"/>
          </a:xfrm>
        </p:spPr>
        <p:txBody>
          <a:bodyPr anchor="ctr"/>
          <a:lstStyle>
            <a:lvl1pPr marL="0" indent="0" algn="r">
              <a:buNone/>
              <a:defRPr sz="1200" b="0"/>
            </a:lvl1pPr>
            <a:lvl2pPr marL="457200" indent="0" algn="r">
              <a:buNone/>
              <a:defRPr sz="1200" b="0"/>
            </a:lvl2pPr>
            <a:lvl3pPr marL="914400" indent="0" algn="r">
              <a:buNone/>
              <a:defRPr sz="1200" b="0"/>
            </a:lvl3pPr>
            <a:lvl4pPr marL="1371600" indent="0" algn="r">
              <a:buNone/>
              <a:defRPr sz="1200" b="0"/>
            </a:lvl4pPr>
            <a:lvl5pPr marL="1828800" indent="0" algn="r">
              <a:buNone/>
              <a:defRPr sz="1200" b="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zh-CN" altLang="en-US" smtClean="0"/>
              <a:t>单击此处编辑母版文本样式</a:t>
            </a:r>
            <a:endParaRPr lang="zh-CN" altLang="en-US" smtClean="0"/>
          </a:p>
          <a:p>
            <a:pPr lvl="1" eaLnBrk="1" latinLnBrk="0" hangingPunct="1"/>
            <a:r>
              <a:rPr lang="zh-CN" altLang="en-US" smtClean="0"/>
              <a:t>第二级</a:t>
            </a:r>
            <a:endParaRPr lang="zh-CN" altLang="en-US" smtClean="0"/>
          </a:p>
          <a:p>
            <a:pPr lvl="2" eaLnBrk="1" latinLnBrk="0" hangingPunct="1"/>
            <a:r>
              <a:rPr lang="zh-CN" altLang="en-US" smtClean="0"/>
              <a:t>第三级</a:t>
            </a:r>
            <a:endParaRPr lang="zh-CN" altLang="en-US" smtClean="0"/>
          </a:p>
          <a:p>
            <a:pPr lvl="3" eaLnBrk="1" latinLnBrk="0" hangingPunct="1"/>
            <a:r>
              <a:rPr lang="zh-CN" altLang="en-US" smtClean="0"/>
              <a:t>第四级</a:t>
            </a:r>
            <a:endParaRPr lang="zh-CN" altLang="en-US" smtClean="0"/>
          </a:p>
          <a:p>
            <a:pPr lvl="4" eaLnBrk="1" latinLnBrk="0" hangingPunct="1"/>
            <a:r>
              <a:rPr lang="zh-CN" altLang="en-US" smtClean="0"/>
              <a:t>第五级</a:t>
            </a:r>
            <a:endParaRPr kumimoji="0" 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矩形 6"/>
          <p:cNvSpPr/>
          <p:nvPr/>
        </p:nvSpPr>
        <p:spPr>
          <a:xfrm>
            <a:off x="0" y="6678000"/>
            <a:ext cx="9144000" cy="180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
        <p:nvSpPr>
          <p:cNvPr id="2" name="标题占位符 1"/>
          <p:cNvSpPr>
            <a:spLocks noGrp="1"/>
          </p:cNvSpPr>
          <p:nvPr>
            <p:ph type="title"/>
          </p:nvPr>
        </p:nvSpPr>
        <p:spPr>
          <a:xfrm>
            <a:off x="457200" y="274638"/>
            <a:ext cx="8229600" cy="1143000"/>
          </a:xfrm>
          <a:prstGeom prst="rect">
            <a:avLst/>
          </a:prstGeom>
        </p:spPr>
        <p:txBody>
          <a:bodyPr vert="horz" rtlCol="0" anchor="ctr">
            <a:normAutofit/>
          </a:bodyPr>
          <a:lstStyle/>
          <a:p>
            <a:r>
              <a:rPr kumimoji="0" lang="zh-CN" altLang="en-US" smtClean="0"/>
              <a:t>单击此处编辑母版标题样式</a:t>
            </a:r>
            <a:endParaRPr kumimoji="0" lang="en-US"/>
          </a:p>
        </p:txBody>
      </p:sp>
      <p:sp>
        <p:nvSpPr>
          <p:cNvPr id="3" name="文本占位符 2"/>
          <p:cNvSpPr>
            <a:spLocks noGrp="1"/>
          </p:cNvSpPr>
          <p:nvPr>
            <p:ph type="body" idx="1"/>
          </p:nvPr>
        </p:nvSpPr>
        <p:spPr>
          <a:xfrm>
            <a:off x="457200" y="1600200"/>
            <a:ext cx="8229600" cy="4686320"/>
          </a:xfrm>
          <a:prstGeom prst="rect">
            <a:avLst/>
          </a:prstGeom>
        </p:spPr>
        <p:txBody>
          <a:bodyPr vert="horz" rtlCol="0">
            <a:normAutofit/>
          </a:bodyPr>
          <a:lstStyle/>
          <a:p>
            <a:pPr lvl="0" eaLnBrk="1" latinLnBrk="0" hangingPunct="1"/>
            <a:r>
              <a:rPr kumimoji="0" lang="zh-CN" altLang="en-US" smtClean="0"/>
              <a:t>单击此处编辑母版文本样式</a:t>
            </a:r>
            <a:endParaRPr kumimoji="0" lang="zh-CN" altLang="en-US" smtClean="0"/>
          </a:p>
          <a:p>
            <a:pPr lvl="1" eaLnBrk="1" latinLnBrk="0" hangingPunct="1"/>
            <a:r>
              <a:rPr kumimoji="0" lang="zh-CN" altLang="en-US" smtClean="0"/>
              <a:t>第二级</a:t>
            </a:r>
            <a:endParaRPr kumimoji="0" lang="zh-CN" altLang="en-US" smtClean="0"/>
          </a:p>
          <a:p>
            <a:pPr lvl="2" eaLnBrk="1" latinLnBrk="0" hangingPunct="1"/>
            <a:r>
              <a:rPr kumimoji="0" lang="zh-CN" altLang="en-US" smtClean="0"/>
              <a:t>第三级</a:t>
            </a:r>
            <a:endParaRPr kumimoji="0" lang="zh-CN" altLang="en-US" smtClean="0"/>
          </a:p>
          <a:p>
            <a:pPr lvl="3" eaLnBrk="1" latinLnBrk="0" hangingPunct="1"/>
            <a:r>
              <a:rPr kumimoji="0" lang="zh-CN" altLang="en-US" smtClean="0"/>
              <a:t>第四级</a:t>
            </a:r>
            <a:endParaRPr kumimoji="0" lang="zh-CN" altLang="en-US" smtClean="0"/>
          </a:p>
          <a:p>
            <a:pPr lvl="4" eaLnBrk="1" latinLnBrk="0" hangingPunct="1"/>
            <a:r>
              <a:rPr kumimoji="0" lang="zh-CN" altLang="en-US" smtClean="0"/>
              <a:t>第五级</a:t>
            </a:r>
            <a:endParaRPr kumimoji="0" lang="en-US"/>
          </a:p>
        </p:txBody>
      </p:sp>
      <p:sp>
        <p:nvSpPr>
          <p:cNvPr id="4" name="日期占位符 3"/>
          <p:cNvSpPr>
            <a:spLocks noGrp="1"/>
          </p:cNvSpPr>
          <p:nvPr>
            <p:ph type="dt" sz="half" idx="2"/>
          </p:nvPr>
        </p:nvSpPr>
        <p:spPr>
          <a:xfrm>
            <a:off x="76200" y="6400800"/>
            <a:ext cx="3200400" cy="283800"/>
          </a:xfrm>
          <a:prstGeom prst="rect">
            <a:avLst/>
          </a:prstGeom>
        </p:spPr>
        <p:txBody>
          <a:bodyPr vert="horz" rtlCol="0" anchor="b"/>
          <a:lstStyle>
            <a:lvl1pPr algn="l" eaLnBrk="1" latinLnBrk="0" hangingPunct="1">
              <a:defRPr kumimoji="0" sz="1100">
                <a:solidFill>
                  <a:schemeClr val="tx2">
                    <a:lumMod val="75000"/>
                    <a:lumOff val="25000"/>
                  </a:schemeClr>
                </a:solidFill>
              </a:defRPr>
            </a:lvl1pPr>
          </a:lstStyle>
          <a:p>
            <a:fld id="{530820CF-B880-4189-942D-D702A7CBA730}" type="datetimeFigureOut">
              <a:rPr lang="zh-CN" altLang="en-US" smtClean="0"/>
            </a:fld>
            <a:endParaRPr lang="zh-CN" altLang="en-US"/>
          </a:p>
        </p:txBody>
      </p:sp>
      <p:sp>
        <p:nvSpPr>
          <p:cNvPr id="5" name="页脚占位符 4"/>
          <p:cNvSpPr>
            <a:spLocks noGrp="1"/>
          </p:cNvSpPr>
          <p:nvPr>
            <p:ph type="ftr" sz="quarter" idx="3"/>
          </p:nvPr>
        </p:nvSpPr>
        <p:spPr>
          <a:xfrm>
            <a:off x="5334000" y="6400800"/>
            <a:ext cx="3733800" cy="283800"/>
          </a:xfrm>
          <a:prstGeom prst="rect">
            <a:avLst/>
          </a:prstGeom>
        </p:spPr>
        <p:txBody>
          <a:bodyPr vert="horz" rtlCol="0" anchor="ctr"/>
          <a:lstStyle>
            <a:lvl1pPr algn="r" eaLnBrk="1" latinLnBrk="0" hangingPunct="1">
              <a:defRPr kumimoji="0" sz="1100">
                <a:solidFill>
                  <a:schemeClr val="tx2">
                    <a:lumMod val="75000"/>
                    <a:lumOff val="25000"/>
                  </a:schemeClr>
                </a:solidFill>
              </a:defRPr>
            </a:lvl1pPr>
          </a:lstStyle>
          <a:p>
            <a:endParaRPr lang="zh-CN" altLang="en-US"/>
          </a:p>
        </p:txBody>
      </p:sp>
      <p:sp>
        <p:nvSpPr>
          <p:cNvPr id="6" name="灯片编号占位符 5"/>
          <p:cNvSpPr>
            <a:spLocks noGrp="1"/>
          </p:cNvSpPr>
          <p:nvPr>
            <p:ph type="sldNum" sz="quarter" idx="4"/>
          </p:nvPr>
        </p:nvSpPr>
        <p:spPr>
          <a:xfrm>
            <a:off x="4114800" y="6400800"/>
            <a:ext cx="914400" cy="283464"/>
          </a:xfrm>
          <a:prstGeom prst="rect">
            <a:avLst/>
          </a:prstGeom>
          <a:noFill/>
        </p:spPr>
        <p:txBody>
          <a:bodyPr vert="horz" lIns="45720" rIns="45720" rtlCol="0" anchor="ctr"/>
          <a:lstStyle>
            <a:lvl1pPr algn="ctr" eaLnBrk="1" latinLnBrk="0" hangingPunct="1">
              <a:defRPr kumimoji="0" sz="1100" b="0">
                <a:solidFill>
                  <a:schemeClr val="tx2">
                    <a:lumMod val="75000"/>
                    <a:lumOff val="25000"/>
                  </a:schemeClr>
                </a:solidFill>
              </a:defRPr>
            </a:lvl1pPr>
          </a:lstStyle>
          <a:p>
            <a:fld id="{0C913308-F349-4B6D-A68A-DD1791B4A57B}" type="slidenum">
              <a:rPr lang="zh-CN" altLang="en-US" smtClean="0"/>
            </a:fld>
            <a:endParaRPr lang="zh-CN" altLang="en-US"/>
          </a:p>
        </p:txBody>
      </p:sp>
      <p:sp>
        <p:nvSpPr>
          <p:cNvPr id="8" name="矩形 7"/>
          <p:cNvSpPr/>
          <p:nvPr/>
        </p:nvSpPr>
        <p:spPr>
          <a:xfrm>
            <a:off x="0" y="0"/>
            <a:ext cx="9144000" cy="108000"/>
          </a:xfrm>
          <a:prstGeom prst="rect">
            <a:avLst/>
          </a:prstGeom>
          <a:gradFill>
            <a:gsLst>
              <a:gs pos="0">
                <a:schemeClr val="accent1">
                  <a:alpha val="50000"/>
                </a:schemeClr>
              </a:gs>
              <a:gs pos="50000">
                <a:schemeClr val="accent1">
                  <a:tint val="20000"/>
                </a:schemeClr>
              </a:gs>
              <a:gs pos="100000">
                <a:schemeClr val="accent1">
                  <a:alpha val="40000"/>
                </a:schemeClr>
              </a:gs>
            </a:gsLst>
            <a:lin ang="0" scaled="1"/>
          </a:gradFill>
          <a:ln w="25400" cap="rnd"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latinLnBrk="0" hangingPunct="1">
        <a:spcBef>
          <a:spcPct val="0"/>
        </a:spcBef>
        <a:buNone/>
        <a:defRPr kumimoji="0" sz="4400" kern="1200">
          <a:solidFill>
            <a:schemeClr val="tx2"/>
          </a:solidFill>
          <a:latin typeface="+mj-lt"/>
          <a:ea typeface="+mj-ea"/>
          <a:cs typeface="+mj-cs"/>
        </a:defRPr>
      </a:lvl1pPr>
      <a:lvl2pPr eaLnBrk="1" latinLnBrk="0" hangingPunct="1">
        <a:defRPr kumimoji="0">
          <a:solidFill>
            <a:schemeClr val="tx2"/>
          </a:solidFill>
        </a:defRPr>
      </a:lvl2pPr>
      <a:lvl3pPr eaLnBrk="1" latinLnBrk="0" hangingPunct="1">
        <a:defRPr kumimoji="0">
          <a:solidFill>
            <a:schemeClr val="tx2"/>
          </a:solidFill>
        </a:defRPr>
      </a:lvl3pPr>
      <a:lvl4pPr eaLnBrk="1" latinLnBrk="0" hangingPunct="1">
        <a:defRPr kumimoji="0">
          <a:solidFill>
            <a:schemeClr val="tx2"/>
          </a:solidFill>
        </a:defRPr>
      </a:lvl4pPr>
      <a:lvl5pPr eaLnBrk="1" latinLnBrk="0" hangingPunct="1">
        <a:defRPr kumimoji="0">
          <a:solidFill>
            <a:schemeClr val="tx2"/>
          </a:solidFill>
        </a:defRPr>
      </a:lvl5pPr>
      <a:lvl6pPr eaLnBrk="1" latinLnBrk="0" hangingPunct="1">
        <a:defRPr kumimoji="0">
          <a:solidFill>
            <a:schemeClr val="tx2"/>
          </a:solidFill>
        </a:defRPr>
      </a:lvl6pPr>
      <a:lvl7pPr eaLnBrk="1" latinLnBrk="0" hangingPunct="1">
        <a:defRPr kumimoji="0">
          <a:solidFill>
            <a:schemeClr val="tx2"/>
          </a:solidFill>
        </a:defRPr>
      </a:lvl7pPr>
      <a:lvl8pPr eaLnBrk="1" latinLnBrk="0" hangingPunct="1">
        <a:defRPr kumimoji="0">
          <a:solidFill>
            <a:schemeClr val="tx2"/>
          </a:solidFill>
        </a:defRPr>
      </a:lvl8pPr>
      <a:lvl9pPr eaLnBrk="1" latinLnBrk="0" hangingPunct="1">
        <a:defRPr kumimoji="0">
          <a:solidFill>
            <a:schemeClr val="tx2"/>
          </a:solidFill>
        </a:defRPr>
      </a:lvl9pPr>
    </p:titleStyle>
    <p:bodyStyle>
      <a:lvl1pPr marL="342900" indent="-342900" algn="l" rtl="0" eaLnBrk="1" latinLnBrk="0" hangingPunct="1">
        <a:spcBef>
          <a:spcPct val="20000"/>
        </a:spcBef>
        <a:buClr>
          <a:schemeClr val="tx2"/>
        </a:buClr>
        <a:buSzPct val="50000"/>
        <a:buFont typeface="Wingdings 2" panose="05020102010507070707"/>
        <a:buChar char="ß"/>
        <a:defRPr kumimoji="0" sz="3200" kern="1200">
          <a:solidFill>
            <a:schemeClr val="tx1"/>
          </a:solidFill>
          <a:latin typeface="+mn-lt"/>
          <a:ea typeface="+mn-ea"/>
          <a:cs typeface="+mn-cs"/>
        </a:defRPr>
      </a:lvl1pPr>
      <a:lvl2pPr marL="742950" indent="-285750" algn="l" rtl="0" eaLnBrk="1" latinLnBrk="0" hangingPunct="1">
        <a:spcBef>
          <a:spcPct val="20000"/>
        </a:spcBef>
        <a:buClr>
          <a:schemeClr val="tx2"/>
        </a:buClr>
        <a:buSzPct val="50000"/>
        <a:buFont typeface="Wingdings 2" panose="05020102010507070707"/>
        <a:buChar char="Þ"/>
        <a:defRPr kumimoji="0" sz="2800" kern="1200">
          <a:solidFill>
            <a:schemeClr val="tx1"/>
          </a:solidFill>
          <a:latin typeface="+mn-lt"/>
          <a:ea typeface="+mn-ea"/>
          <a:cs typeface="+mn-cs"/>
        </a:defRPr>
      </a:lvl2pPr>
      <a:lvl3pPr marL="1143000" indent="-228600" algn="l" rtl="0" eaLnBrk="1" latinLnBrk="0" hangingPunct="1">
        <a:spcBef>
          <a:spcPct val="20000"/>
        </a:spcBef>
        <a:buClr>
          <a:schemeClr val="tx2"/>
        </a:buClr>
        <a:buSzPct val="50000"/>
        <a:buFont typeface="Wingdings 2" panose="05020102010507070707"/>
        <a:buChar char=""/>
        <a:defRPr kumimoji="0" sz="2400" kern="1200">
          <a:solidFill>
            <a:schemeClr val="tx1"/>
          </a:solidFill>
          <a:latin typeface="+mn-lt"/>
          <a:ea typeface="+mn-ea"/>
          <a:cs typeface="+mn-cs"/>
        </a:defRPr>
      </a:lvl3pPr>
      <a:lvl4pPr marL="1600200" indent="-228600" algn="l" rtl="0" eaLnBrk="1" latinLnBrk="0" hangingPunct="1">
        <a:spcBef>
          <a:spcPct val="20000"/>
        </a:spcBef>
        <a:buClr>
          <a:schemeClr val="tx2"/>
        </a:buClr>
        <a:buSzPct val="50000"/>
        <a:buFont typeface="Wingdings 2" panose="05020102010507070707"/>
        <a:buChar char=""/>
        <a:defRPr kumimoji="0" sz="2000" kern="1200">
          <a:solidFill>
            <a:schemeClr val="tx1"/>
          </a:solidFill>
          <a:latin typeface="+mn-lt"/>
          <a:ea typeface="+mn-ea"/>
          <a:cs typeface="+mn-cs"/>
        </a:defRPr>
      </a:lvl4pPr>
      <a:lvl5pPr marL="2057400" indent="-228600" algn="l" rtl="0" eaLnBrk="1" latinLnBrk="0" hangingPunct="1">
        <a:spcBef>
          <a:spcPct val="20000"/>
        </a:spcBef>
        <a:buClr>
          <a:schemeClr val="tx2"/>
        </a:buClr>
        <a:buSzPct val="50000"/>
        <a:buFont typeface="Wingdings 2" panose="05020102010507070707"/>
        <a:buChar char=""/>
        <a:defRPr kumimoji="0" sz="2000" kern="1200">
          <a:solidFill>
            <a:schemeClr val="tx1"/>
          </a:solidFill>
          <a:latin typeface="+mn-lt"/>
          <a:ea typeface="+mn-ea"/>
          <a:cs typeface="+mn-cs"/>
        </a:defRPr>
      </a:lvl5pPr>
      <a:lvl6pPr marL="25146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6pPr>
      <a:lvl7pPr marL="29718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7pPr>
      <a:lvl8pPr marL="34290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8pPr>
      <a:lvl9pPr marL="3886200" indent="-228600" algn="l" rtl="0" eaLnBrk="1" latinLnBrk="0" hangingPunct="1">
        <a:spcBef>
          <a:spcPct val="20000"/>
        </a:spcBef>
        <a:buFont typeface="Arial" panose="020B0604020202020204"/>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3.png"/><Relationship Id="rId1" Type="http://schemas.openxmlformats.org/officeDocument/2006/relationships/tags" Target="../tags/tag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Autofit/>
          </a:bodyPr>
          <a:lstStyle/>
          <a:p>
            <a:r>
              <a:rPr lang="zh-CN" altLang="en-US" sz="5400" b="1" dirty="0" smtClean="0">
                <a:solidFill>
                  <a:srgbClr val="FF0000"/>
                </a:solidFill>
                <a:latin typeface="+mn-ea"/>
                <a:ea typeface="+mn-ea"/>
              </a:rPr>
              <a:t>深度学习视角下初中数学专题教学研究</a:t>
            </a:r>
            <a:endParaRPr lang="zh-CN" altLang="en-US" sz="5400" b="1" dirty="0" smtClean="0">
              <a:solidFill>
                <a:srgbClr val="FF0000"/>
              </a:solidFill>
              <a:latin typeface="+mn-ea"/>
              <a:ea typeface="+mn-ea"/>
            </a:endParaRPr>
          </a:p>
        </p:txBody>
      </p:sp>
      <p:sp>
        <p:nvSpPr>
          <p:cNvPr id="3" name="副标题 2"/>
          <p:cNvSpPr>
            <a:spLocks noGrp="1"/>
          </p:cNvSpPr>
          <p:nvPr>
            <p:ph type="subTitle" idx="1"/>
          </p:nvPr>
        </p:nvSpPr>
        <p:spPr/>
        <p:txBody>
          <a:bodyPr>
            <a:normAutofit/>
          </a:bodyPr>
          <a:lstStyle/>
          <a:p>
            <a:r>
              <a:rPr lang="zh-CN" altLang="en-US" sz="4800" b="1" dirty="0" smtClean="0">
                <a:solidFill>
                  <a:srgbClr val="FF0000"/>
                </a:solidFill>
              </a:rPr>
              <a:t>开题论证汇报</a:t>
            </a:r>
            <a:endParaRPr lang="zh-CN" altLang="en-US" sz="4800" b="1" dirty="0">
              <a:solidFill>
                <a:srgbClr val="FF0000"/>
              </a:solidFill>
            </a:endParaRPr>
          </a:p>
        </p:txBody>
      </p:sp>
      <p:sp>
        <p:nvSpPr>
          <p:cNvPr id="4" name="TextBox 3"/>
          <p:cNvSpPr txBox="1"/>
          <p:nvPr/>
        </p:nvSpPr>
        <p:spPr>
          <a:xfrm>
            <a:off x="2123981" y="4077325"/>
            <a:ext cx="4824536" cy="583565"/>
          </a:xfrm>
          <a:prstGeom prst="rect">
            <a:avLst/>
          </a:prstGeom>
          <a:noFill/>
        </p:spPr>
        <p:txBody>
          <a:bodyPr wrap="square" rtlCol="0">
            <a:spAutoFit/>
          </a:bodyPr>
          <a:lstStyle/>
          <a:p>
            <a:pPr algn="ctr"/>
            <a:r>
              <a:rPr lang="zh-CN" altLang="en-US" sz="3200" b="1" dirty="0" smtClean="0">
                <a:solidFill>
                  <a:srgbClr val="0070C0"/>
                </a:solidFill>
              </a:rPr>
              <a:t> </a:t>
            </a:r>
            <a:r>
              <a:rPr lang="en-US" altLang="zh-CN" sz="3200" b="1" dirty="0" smtClean="0">
                <a:solidFill>
                  <a:srgbClr val="0070C0"/>
                </a:solidFill>
              </a:rPr>
              <a:t>2023</a:t>
            </a:r>
            <a:r>
              <a:rPr lang="zh-CN" altLang="en-US" sz="3200" b="1" dirty="0" smtClean="0">
                <a:solidFill>
                  <a:srgbClr val="0070C0"/>
                </a:solidFill>
              </a:rPr>
              <a:t>年</a:t>
            </a:r>
            <a:r>
              <a:rPr lang="en-US" altLang="zh-CN" sz="3200" b="1" dirty="0" smtClean="0">
                <a:solidFill>
                  <a:srgbClr val="0070C0"/>
                </a:solidFill>
              </a:rPr>
              <a:t>11</a:t>
            </a:r>
            <a:r>
              <a:rPr lang="zh-CN" altLang="en-US" sz="3200" b="1" dirty="0" smtClean="0">
                <a:solidFill>
                  <a:srgbClr val="0070C0"/>
                </a:solidFill>
              </a:rPr>
              <a:t>月</a:t>
            </a:r>
            <a:endParaRPr lang="zh-CN" altLang="en-US" sz="3200" b="1" dirty="0">
              <a:solidFill>
                <a:srgbClr val="0070C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四、研究内容</a:t>
            </a:r>
            <a:endParaRPr lang="zh-CN" altLang="en-US" dirty="0">
              <a:solidFill>
                <a:srgbClr val="0070C0"/>
              </a:solidFill>
            </a:endParaRPr>
          </a:p>
        </p:txBody>
      </p:sp>
      <p:sp>
        <p:nvSpPr>
          <p:cNvPr id="3" name="内容占位符 2"/>
          <p:cNvSpPr>
            <a:spLocks noGrp="1"/>
          </p:cNvSpPr>
          <p:nvPr>
            <p:ph idx="1"/>
          </p:nvPr>
        </p:nvSpPr>
        <p:spPr/>
        <p:txBody>
          <a:bodyPr>
            <a:normAutofit fontScale="90000" lnSpcReduction="10000"/>
          </a:bodyPr>
          <a:lstStyle/>
          <a:p>
            <a:r>
              <a:rPr altLang="zh-CN" dirty="0" smtClean="0">
                <a:solidFill>
                  <a:srgbClr val="FF0000"/>
                </a:solidFill>
              </a:rPr>
              <a:t>1.初中数学专题教学的现状调查研究</a:t>
            </a:r>
            <a:endParaRPr altLang="zh-CN" dirty="0" smtClean="0">
              <a:solidFill>
                <a:srgbClr val="FF0000"/>
              </a:solidFill>
            </a:endParaRPr>
          </a:p>
          <a:p>
            <a:r>
              <a:rPr altLang="zh-CN" dirty="0" smtClean="0">
                <a:solidFill>
                  <a:srgbClr val="0070C0"/>
                </a:solidFill>
              </a:rPr>
              <a:t>研究要点：</a:t>
            </a:r>
            <a:r>
              <a:rPr altLang="zh-CN" dirty="0" smtClean="0"/>
              <a:t>在本校进行专题教学应用现状的调查研究，了解本校初中数学专题教学的现状，形成调查报告。主要进行如下预设调查：</a:t>
            </a:r>
            <a:endParaRPr altLang="zh-CN" dirty="0" smtClean="0"/>
          </a:p>
          <a:p>
            <a:r>
              <a:rPr altLang="zh-CN" dirty="0" smtClean="0"/>
              <a:t>（1）教师对专题教学认识的调查；</a:t>
            </a:r>
            <a:endParaRPr altLang="zh-CN" dirty="0" smtClean="0"/>
          </a:p>
          <a:p>
            <a:r>
              <a:rPr altLang="zh-CN" dirty="0" smtClean="0"/>
              <a:t>（2）在实际教学中专题教学的使用情况的调查；</a:t>
            </a:r>
            <a:endParaRPr altLang="zh-CN" dirty="0" smtClean="0"/>
          </a:p>
          <a:p>
            <a:r>
              <a:rPr altLang="zh-CN" dirty="0" smtClean="0"/>
              <a:t>（3）教师如何进行专题教学设计的调查；</a:t>
            </a:r>
            <a:endParaRPr altLang="zh-CN" dirty="0" smtClean="0"/>
          </a:p>
          <a:p>
            <a:r>
              <a:rPr altLang="zh-CN" dirty="0" smtClean="0"/>
              <a:t>（4）专题教学的实际教学策略的调查；</a:t>
            </a:r>
            <a:endParaRPr altLang="zh-CN" dirty="0" smtClean="0"/>
          </a:p>
          <a:p>
            <a:r>
              <a:rPr altLang="zh-CN" dirty="0" smtClean="0"/>
              <a:t>（5）从深度学习角度对当前专题教学下学生数学学习效果的调查。</a:t>
            </a:r>
            <a:endParaRPr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四、研究内容</a:t>
            </a:r>
            <a:endParaRPr lang="zh-CN" altLang="en-US" dirty="0">
              <a:solidFill>
                <a:srgbClr val="0070C0"/>
              </a:solidFill>
            </a:endParaRPr>
          </a:p>
        </p:txBody>
      </p:sp>
      <p:sp>
        <p:nvSpPr>
          <p:cNvPr id="3" name="内容占位符 2"/>
          <p:cNvSpPr>
            <a:spLocks noGrp="1"/>
          </p:cNvSpPr>
          <p:nvPr>
            <p:ph idx="1"/>
          </p:nvPr>
        </p:nvSpPr>
        <p:spPr/>
        <p:txBody>
          <a:bodyPr>
            <a:normAutofit fontScale="90000" lnSpcReduction="20000"/>
          </a:bodyPr>
          <a:lstStyle/>
          <a:p>
            <a:r>
              <a:rPr altLang="zh-CN" dirty="0" smtClean="0">
                <a:solidFill>
                  <a:srgbClr val="FF0000"/>
                </a:solidFill>
              </a:rPr>
              <a:t>2.对已有初中数学专题教学设计的分析研究</a:t>
            </a:r>
            <a:endParaRPr altLang="zh-CN" dirty="0" smtClean="0">
              <a:solidFill>
                <a:srgbClr val="FF0000"/>
              </a:solidFill>
            </a:endParaRPr>
          </a:p>
          <a:p>
            <a:r>
              <a:rPr altLang="zh-CN" dirty="0" smtClean="0">
                <a:solidFill>
                  <a:srgbClr val="FF0000"/>
                </a:solidFill>
              </a:rPr>
              <a:t>  </a:t>
            </a:r>
            <a:r>
              <a:rPr altLang="zh-CN" dirty="0" smtClean="0">
                <a:solidFill>
                  <a:schemeClr val="tx1"/>
                </a:solidFill>
              </a:rPr>
              <a:t>  </a:t>
            </a:r>
            <a:r>
              <a:rPr altLang="zh-CN" dirty="0" smtClean="0">
                <a:solidFill>
                  <a:srgbClr val="0070C0"/>
                </a:solidFill>
              </a:rPr>
              <a:t>研究要点：</a:t>
            </a:r>
            <a:r>
              <a:rPr altLang="zh-CN" dirty="0" smtClean="0">
                <a:solidFill>
                  <a:schemeClr val="tx1"/>
                </a:solidFill>
              </a:rPr>
              <a:t>从深度学习的角度对本校已形成的初中数学专题教学设计进行研究分析，整理和完善并形成研究报告，主要进行以下研究工作：</a:t>
            </a:r>
            <a:endParaRPr altLang="zh-CN" dirty="0" smtClean="0">
              <a:solidFill>
                <a:schemeClr val="tx1"/>
              </a:solidFill>
            </a:endParaRPr>
          </a:p>
          <a:p>
            <a:r>
              <a:rPr altLang="zh-CN" dirty="0" smtClean="0">
                <a:solidFill>
                  <a:schemeClr val="tx1"/>
                </a:solidFill>
              </a:rPr>
              <a:t>（1）梳理本校已形成的专题教学设计案例，进行整理和归类；</a:t>
            </a:r>
            <a:endParaRPr altLang="zh-CN" dirty="0" smtClean="0">
              <a:solidFill>
                <a:schemeClr val="tx1"/>
              </a:solidFill>
            </a:endParaRPr>
          </a:p>
          <a:p>
            <a:r>
              <a:rPr altLang="zh-CN" dirty="0" smtClean="0">
                <a:solidFill>
                  <a:schemeClr val="tx1"/>
                </a:solidFill>
              </a:rPr>
              <a:t>（2）从深度学习视角对已有专题教学内容的选择、设置进行剖析；</a:t>
            </a:r>
            <a:endParaRPr altLang="zh-CN" dirty="0" smtClean="0">
              <a:solidFill>
                <a:schemeClr val="tx1"/>
              </a:solidFill>
            </a:endParaRPr>
          </a:p>
          <a:p>
            <a:r>
              <a:rPr altLang="zh-CN" dirty="0" smtClean="0">
                <a:solidFill>
                  <a:schemeClr val="tx1"/>
                </a:solidFill>
              </a:rPr>
              <a:t>（3）从深度学习视角对已成熟的专题教学设计进行再优化和再设计。</a:t>
            </a:r>
            <a:endParaRPr altLang="zh-CN"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四、研究内容</a:t>
            </a:r>
            <a:endParaRPr lang="zh-CN" altLang="en-US" dirty="0">
              <a:solidFill>
                <a:srgbClr val="0070C0"/>
              </a:solidFill>
            </a:endParaRPr>
          </a:p>
        </p:txBody>
      </p:sp>
      <p:sp>
        <p:nvSpPr>
          <p:cNvPr id="3" name="内容占位符 2"/>
          <p:cNvSpPr>
            <a:spLocks noGrp="1"/>
          </p:cNvSpPr>
          <p:nvPr>
            <p:ph idx="1"/>
          </p:nvPr>
        </p:nvSpPr>
        <p:spPr/>
        <p:txBody>
          <a:bodyPr>
            <a:normAutofit fontScale="80000"/>
          </a:bodyPr>
          <a:lstStyle/>
          <a:p>
            <a:r>
              <a:rPr altLang="zh-CN" dirty="0" smtClean="0">
                <a:solidFill>
                  <a:srgbClr val="FF0000"/>
                </a:solidFill>
              </a:rPr>
              <a:t>3.深度学习视角下初中数学专题教学的实践研究</a:t>
            </a:r>
            <a:endParaRPr altLang="zh-CN" dirty="0" smtClean="0">
              <a:solidFill>
                <a:srgbClr val="FF0000"/>
              </a:solidFill>
            </a:endParaRPr>
          </a:p>
          <a:p>
            <a:r>
              <a:rPr altLang="zh-CN" dirty="0" smtClean="0">
                <a:solidFill>
                  <a:srgbClr val="0070C0"/>
                </a:solidFill>
              </a:rPr>
              <a:t>研究要点：</a:t>
            </a:r>
            <a:r>
              <a:rPr altLang="zh-CN" dirty="0" smtClean="0">
                <a:solidFill>
                  <a:schemeClr val="tx1"/>
                </a:solidFill>
              </a:rPr>
              <a:t>主要通过课例研究，选择典型的初中数学专题进行实践研究，从教学目标的设定、教学内容的选择、教学环节的设置、教学方式的使用等方面进行研究。预设主要进行以下三个类型专题教学的研究：</a:t>
            </a:r>
            <a:endParaRPr altLang="zh-CN" dirty="0" smtClean="0">
              <a:solidFill>
                <a:schemeClr val="tx1"/>
              </a:solidFill>
            </a:endParaRPr>
          </a:p>
          <a:p>
            <a:r>
              <a:rPr altLang="zh-CN" dirty="0" smtClean="0">
                <a:solidFill>
                  <a:schemeClr val="tx1"/>
                </a:solidFill>
              </a:rPr>
              <a:t>（1）深度学习视角下基于复习的专题教学实践研究</a:t>
            </a:r>
            <a:endParaRPr altLang="zh-CN" dirty="0" smtClean="0">
              <a:solidFill>
                <a:schemeClr val="tx1"/>
              </a:solidFill>
            </a:endParaRPr>
          </a:p>
          <a:p>
            <a:r>
              <a:rPr altLang="zh-CN" dirty="0" smtClean="0">
                <a:solidFill>
                  <a:schemeClr val="tx1"/>
                </a:solidFill>
              </a:rPr>
              <a:t>（2）深度学习视角下基于拓展的专题教学实践研究</a:t>
            </a:r>
            <a:endParaRPr altLang="zh-CN" dirty="0" smtClean="0">
              <a:solidFill>
                <a:schemeClr val="tx1"/>
              </a:solidFill>
            </a:endParaRPr>
          </a:p>
          <a:p>
            <a:r>
              <a:rPr altLang="zh-CN" dirty="0" smtClean="0">
                <a:solidFill>
                  <a:schemeClr val="tx1"/>
                </a:solidFill>
              </a:rPr>
              <a:t>（3）深度学习视角下基于渗透数学思想方法的专题教学实践研究</a:t>
            </a:r>
            <a:endParaRPr altLang="zh-CN"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四、研究内容</a:t>
            </a:r>
            <a:endParaRPr lang="zh-CN" altLang="en-US" dirty="0">
              <a:solidFill>
                <a:srgbClr val="0070C0"/>
              </a:solidFill>
            </a:endParaRPr>
          </a:p>
        </p:txBody>
      </p:sp>
      <p:sp>
        <p:nvSpPr>
          <p:cNvPr id="3" name="内容占位符 2"/>
          <p:cNvSpPr>
            <a:spLocks noGrp="1"/>
          </p:cNvSpPr>
          <p:nvPr>
            <p:ph idx="1"/>
          </p:nvPr>
        </p:nvSpPr>
        <p:spPr/>
        <p:txBody>
          <a:bodyPr>
            <a:normAutofit fontScale="90000" lnSpcReduction="20000"/>
          </a:bodyPr>
          <a:lstStyle/>
          <a:p>
            <a:r>
              <a:rPr altLang="zh-CN" dirty="0" smtClean="0">
                <a:solidFill>
                  <a:srgbClr val="FF0000"/>
                </a:solidFill>
              </a:rPr>
              <a:t>4.深度学习视角下初中数学专题教学的作业设计研究</a:t>
            </a:r>
            <a:endParaRPr altLang="zh-CN" dirty="0" smtClean="0">
              <a:solidFill>
                <a:srgbClr val="FF0000"/>
              </a:solidFill>
            </a:endParaRPr>
          </a:p>
          <a:p>
            <a:r>
              <a:rPr altLang="zh-CN" dirty="0" smtClean="0">
                <a:solidFill>
                  <a:srgbClr val="0070C0"/>
                </a:solidFill>
              </a:rPr>
              <a:t>研究要点：</a:t>
            </a:r>
            <a:r>
              <a:rPr altLang="zh-CN" dirty="0" smtClean="0">
                <a:solidFill>
                  <a:schemeClr val="tx1"/>
                </a:solidFill>
              </a:rPr>
              <a:t>专题教学研究教师对于教学设计的研究比较深入，往往忽略对于作业的设计研究，没有花心思设计，导致课后的反馈与课堂教学脱节，造成了“虎头蛇尾”的局面。此外，在作业设计中，许多教师们花了许多心思，寻找了许多较难的中考题作为练习，但往往难度较大，不符合学生的学情，加重了学生的学习负担，适得其反。预设以下几个方面的研究：</a:t>
            </a:r>
            <a:endParaRPr altLang="zh-CN" dirty="0" smtClean="0">
              <a:solidFill>
                <a:schemeClr val="tx1"/>
              </a:solidFill>
            </a:endParaRPr>
          </a:p>
          <a:p>
            <a:r>
              <a:rPr altLang="zh-CN" dirty="0" smtClean="0">
                <a:solidFill>
                  <a:schemeClr val="tx1"/>
                </a:solidFill>
              </a:rPr>
              <a:t>（1）与专题教学相匹配的当堂自主练习的设计；</a:t>
            </a:r>
            <a:endParaRPr altLang="zh-CN" dirty="0" smtClean="0">
              <a:solidFill>
                <a:schemeClr val="tx1"/>
              </a:solidFill>
            </a:endParaRPr>
          </a:p>
          <a:p>
            <a:r>
              <a:rPr altLang="zh-CN" dirty="0" smtClean="0">
                <a:solidFill>
                  <a:schemeClr val="tx1"/>
                </a:solidFill>
              </a:rPr>
              <a:t>（2）与专题教学相匹配的课后巩固作业的设计</a:t>
            </a:r>
            <a:r>
              <a:rPr altLang="zh-CN" dirty="0" smtClean="0">
                <a:solidFill>
                  <a:srgbClr val="FF0000"/>
                </a:solidFill>
              </a:rPr>
              <a:t>。</a:t>
            </a:r>
            <a:endParaRPr altLang="zh-CN" dirty="0" smtClean="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四、研究内容</a:t>
            </a:r>
            <a:endParaRPr lang="zh-CN" altLang="en-US" dirty="0">
              <a:solidFill>
                <a:srgbClr val="0070C0"/>
              </a:solidFill>
            </a:endParaRPr>
          </a:p>
        </p:txBody>
      </p:sp>
      <p:sp>
        <p:nvSpPr>
          <p:cNvPr id="3" name="内容占位符 2"/>
          <p:cNvSpPr>
            <a:spLocks noGrp="1"/>
          </p:cNvSpPr>
          <p:nvPr>
            <p:ph idx="1"/>
          </p:nvPr>
        </p:nvSpPr>
        <p:spPr/>
        <p:txBody>
          <a:bodyPr>
            <a:normAutofit fontScale="90000" lnSpcReduction="20000"/>
          </a:bodyPr>
          <a:lstStyle/>
          <a:p>
            <a:r>
              <a:rPr altLang="zh-CN" dirty="0" smtClean="0">
                <a:solidFill>
                  <a:srgbClr val="FF0000"/>
                </a:solidFill>
              </a:rPr>
              <a:t>5.深度学习视角下初中数学专题教学的效果评价研究</a:t>
            </a:r>
            <a:endParaRPr altLang="zh-CN" dirty="0" smtClean="0">
              <a:solidFill>
                <a:srgbClr val="FF0000"/>
              </a:solidFill>
            </a:endParaRPr>
          </a:p>
          <a:p>
            <a:r>
              <a:rPr altLang="zh-CN" dirty="0" smtClean="0">
                <a:solidFill>
                  <a:srgbClr val="0070C0"/>
                </a:solidFill>
              </a:rPr>
              <a:t>  研究要点：</a:t>
            </a:r>
            <a:r>
              <a:rPr altLang="zh-CN" dirty="0" smtClean="0">
                <a:solidFill>
                  <a:schemeClr val="tx1"/>
                </a:solidFill>
              </a:rPr>
              <a:t>在教学效果评价中，既要评价老师的教，也要评价学生的学，教学的效果评价也要多元化，因此预设以下几方面的研究：</a:t>
            </a:r>
            <a:endParaRPr altLang="zh-CN" dirty="0" smtClean="0">
              <a:solidFill>
                <a:schemeClr val="tx1"/>
              </a:solidFill>
            </a:endParaRPr>
          </a:p>
          <a:p>
            <a:r>
              <a:rPr altLang="zh-CN" dirty="0" smtClean="0">
                <a:solidFill>
                  <a:schemeClr val="tx1"/>
                </a:solidFill>
              </a:rPr>
              <a:t>（1）深度学习视角下数学专题教学效果评价的原则和标准的研究；</a:t>
            </a:r>
            <a:endParaRPr altLang="zh-CN" dirty="0" smtClean="0">
              <a:solidFill>
                <a:schemeClr val="tx1"/>
              </a:solidFill>
            </a:endParaRPr>
          </a:p>
          <a:p>
            <a:r>
              <a:rPr altLang="zh-CN" dirty="0" smtClean="0">
                <a:solidFill>
                  <a:schemeClr val="tx1"/>
                </a:solidFill>
              </a:rPr>
              <a:t>（2）深度学习视角下专题教学对教师数学教学的影响研究；</a:t>
            </a:r>
            <a:endParaRPr altLang="zh-CN" dirty="0" smtClean="0">
              <a:solidFill>
                <a:schemeClr val="tx1"/>
              </a:solidFill>
            </a:endParaRPr>
          </a:p>
          <a:p>
            <a:r>
              <a:rPr altLang="zh-CN" dirty="0" smtClean="0">
                <a:solidFill>
                  <a:schemeClr val="tx1"/>
                </a:solidFill>
              </a:rPr>
              <a:t>（3）深度学习视角下专题教学对学生数学学习的影响研究。</a:t>
            </a:r>
            <a:endParaRPr altLang="zh-CN" dirty="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五、研究方法</a:t>
            </a:r>
            <a:endParaRPr lang="zh-CN" altLang="en-US" dirty="0"/>
          </a:p>
        </p:txBody>
      </p:sp>
      <p:sp>
        <p:nvSpPr>
          <p:cNvPr id="3" name="内容占位符 2"/>
          <p:cNvSpPr>
            <a:spLocks noGrp="1"/>
          </p:cNvSpPr>
          <p:nvPr>
            <p:ph idx="1"/>
          </p:nvPr>
        </p:nvSpPr>
        <p:spPr/>
        <p:txBody>
          <a:bodyPr>
            <a:normAutofit fontScale="70000"/>
          </a:bodyPr>
          <a:lstStyle/>
          <a:p>
            <a:r>
              <a:rPr altLang="zh-CN" dirty="0" smtClean="0"/>
              <a:t>1.文献研究法：</a:t>
            </a:r>
            <a:endParaRPr altLang="zh-CN" dirty="0" smtClean="0"/>
          </a:p>
          <a:p>
            <a:r>
              <a:rPr altLang="zh-CN" dirty="0" smtClean="0"/>
              <a:t>查阅与本研究有关的国内外文献资料，并进行充分检索、分析和利用，为确定本课题的研究奠定理论基础和研究方向，形成文献综述报告，为本课题的研究提供理论支持。</a:t>
            </a:r>
            <a:endParaRPr altLang="zh-CN" dirty="0" smtClean="0"/>
          </a:p>
          <a:p>
            <a:r>
              <a:rPr altLang="zh-CN" dirty="0" smtClean="0"/>
              <a:t>2.调查研究法：</a:t>
            </a:r>
            <a:endParaRPr altLang="zh-CN" dirty="0" smtClean="0"/>
          </a:p>
          <a:p>
            <a:r>
              <a:rPr altLang="zh-CN" dirty="0" smtClean="0"/>
              <a:t>主要进行两方面的调查研究：①采用问卷调查和访谈调查，对本校初中数学专题教学中的应用现状进行调查，形成调查报告，为后一阶段的研究指明方向；②采用问卷调查和访谈调查，对深度学习视角下初中数学专题教学的效果进行评价和分析，为效果评价研究提供必要的依据。</a:t>
            </a:r>
            <a:endParaRPr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五、研究方法</a:t>
            </a:r>
            <a:endParaRPr lang="zh-CN" altLang="en-US" dirty="0"/>
          </a:p>
        </p:txBody>
      </p:sp>
      <p:sp>
        <p:nvSpPr>
          <p:cNvPr id="3" name="内容占位符 2"/>
          <p:cNvSpPr>
            <a:spLocks noGrp="1"/>
          </p:cNvSpPr>
          <p:nvPr>
            <p:ph idx="1"/>
          </p:nvPr>
        </p:nvSpPr>
        <p:spPr/>
        <p:txBody>
          <a:bodyPr>
            <a:normAutofit fontScale="90000" lnSpcReduction="10000"/>
          </a:bodyPr>
          <a:lstStyle/>
          <a:p>
            <a:r>
              <a:rPr altLang="zh-CN" dirty="0" smtClean="0"/>
              <a:t>3.课例研究法：</a:t>
            </a:r>
            <a:endParaRPr altLang="zh-CN" dirty="0" smtClean="0"/>
          </a:p>
          <a:p>
            <a:r>
              <a:rPr altLang="zh-CN" dirty="0" smtClean="0"/>
              <a:t>选择典型的初中数学专题进行实践研究，通过设计、实践、反思、优化、再实践的步骤，以课堂教学为抓手进行研究，通过反复实践和研究，形成有效的深度视角下数学专题教学的策略。</a:t>
            </a:r>
            <a:endParaRPr altLang="zh-CN" dirty="0" smtClean="0"/>
          </a:p>
          <a:p>
            <a:r>
              <a:rPr altLang="zh-CN" dirty="0" smtClean="0"/>
              <a:t>4.实验研究法：</a:t>
            </a:r>
            <a:endParaRPr altLang="zh-CN" dirty="0" smtClean="0"/>
          </a:p>
          <a:p>
            <a:r>
              <a:rPr altLang="zh-CN" dirty="0" smtClean="0"/>
              <a:t>通过准实验的研究，按现存班级进行试验，对深度视角下教师专题教学的效果进行分析研究，为效果评价研究提供定量研究的数据。</a:t>
            </a:r>
            <a:endParaRPr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六、研究步骤</a:t>
            </a:r>
            <a:endParaRPr lang="zh-CN" altLang="en-US" dirty="0"/>
          </a:p>
        </p:txBody>
      </p:sp>
      <p:sp>
        <p:nvSpPr>
          <p:cNvPr id="3" name="内容占位符 2"/>
          <p:cNvSpPr>
            <a:spLocks noGrp="1"/>
          </p:cNvSpPr>
          <p:nvPr>
            <p:ph idx="1"/>
          </p:nvPr>
        </p:nvSpPr>
        <p:spPr/>
        <p:txBody>
          <a:bodyPr>
            <a:normAutofit/>
          </a:bodyPr>
          <a:lstStyle/>
          <a:p>
            <a:r>
              <a:rPr altLang="zh-CN" dirty="0" smtClean="0"/>
              <a:t>1.研究准备阶段：2023.10～2024.01</a:t>
            </a:r>
            <a:endParaRPr altLang="zh-CN" dirty="0" smtClean="0"/>
          </a:p>
          <a:p>
            <a:r>
              <a:rPr altLang="zh-CN" dirty="0" smtClean="0"/>
              <a:t>启动、筹备、学习理论、组织问卷调查、讨论、论证、确定方案。成立课题研究组，讨论各块研究内容的研究思路和基本策略。</a:t>
            </a:r>
            <a:endParaRPr altLang="zh-CN" dirty="0" smtClean="0"/>
          </a:p>
          <a:p>
            <a:r>
              <a:rPr altLang="zh-CN" dirty="0" smtClean="0"/>
              <a:t>目标：完成初中数学专题教学的现状调查研究</a:t>
            </a:r>
            <a:endParaRPr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六、研究步骤</a:t>
            </a:r>
            <a:endParaRPr lang="zh-CN" altLang="en-US" dirty="0"/>
          </a:p>
        </p:txBody>
      </p:sp>
      <p:sp>
        <p:nvSpPr>
          <p:cNvPr id="3" name="内容占位符 2"/>
          <p:cNvSpPr>
            <a:spLocks noGrp="1"/>
          </p:cNvSpPr>
          <p:nvPr>
            <p:ph idx="1"/>
          </p:nvPr>
        </p:nvSpPr>
        <p:spPr/>
        <p:txBody>
          <a:bodyPr>
            <a:normAutofit lnSpcReduction="20000"/>
          </a:bodyPr>
          <a:lstStyle/>
          <a:p>
            <a:r>
              <a:rPr altLang="zh-CN" dirty="0" smtClean="0"/>
              <a:t>2.研究展开阶段：2024.01～2024.12</a:t>
            </a:r>
            <a:endParaRPr altLang="zh-CN" dirty="0" smtClean="0"/>
          </a:p>
          <a:p>
            <a:r>
              <a:rPr altLang="zh-CN" dirty="0" smtClean="0"/>
              <a:t>课题按计划开展研究，定期组织课题交流活动， 如课堂观摩、主题研讨、读书沙龙、成果展示等。建好课题网站，积累详细研究资料。进行课题的中期评估，分析总结课题进展情况，进行阶段研究成果的展示。 </a:t>
            </a:r>
            <a:endParaRPr altLang="zh-CN" dirty="0" smtClean="0"/>
          </a:p>
          <a:p>
            <a:r>
              <a:rPr altLang="zh-CN" dirty="0" smtClean="0"/>
              <a:t>目标：（1）完成对已有初中数学专题教学设计的分析研究；</a:t>
            </a:r>
            <a:endParaRPr altLang="zh-CN" dirty="0" smtClean="0"/>
          </a:p>
          <a:p>
            <a:r>
              <a:rPr altLang="zh-CN" dirty="0" smtClean="0"/>
              <a:t>（2）完成深度学习视角下初中数学专题教学的实践研究。</a:t>
            </a:r>
            <a:endParaRPr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六、研究步骤</a:t>
            </a:r>
            <a:endParaRPr lang="zh-CN" altLang="en-US" dirty="0"/>
          </a:p>
        </p:txBody>
      </p:sp>
      <p:sp>
        <p:nvSpPr>
          <p:cNvPr id="3" name="内容占位符 2"/>
          <p:cNvSpPr>
            <a:spLocks noGrp="1"/>
          </p:cNvSpPr>
          <p:nvPr>
            <p:ph idx="1"/>
          </p:nvPr>
        </p:nvSpPr>
        <p:spPr/>
        <p:txBody>
          <a:bodyPr>
            <a:normAutofit lnSpcReduction="10000"/>
          </a:bodyPr>
          <a:lstStyle/>
          <a:p>
            <a:r>
              <a:rPr altLang="zh-CN" dirty="0" smtClean="0"/>
              <a:t>3.研究深化阶段：2024.1～2024.12</a:t>
            </a:r>
            <a:endParaRPr altLang="zh-CN" dirty="0" smtClean="0"/>
          </a:p>
          <a:p>
            <a:r>
              <a:rPr altLang="zh-CN" dirty="0" smtClean="0"/>
              <a:t>根据中期评估反馈意见，对一些具体问题进行讨论、调整和修正，开展新一轮研究行动。</a:t>
            </a:r>
            <a:endParaRPr altLang="zh-CN" dirty="0" smtClean="0"/>
          </a:p>
          <a:p>
            <a:r>
              <a:rPr altLang="zh-CN" dirty="0" smtClean="0"/>
              <a:t>目标：（1）完善前期已完成的研究</a:t>
            </a:r>
            <a:endParaRPr altLang="zh-CN" dirty="0" smtClean="0"/>
          </a:p>
          <a:p>
            <a:r>
              <a:rPr altLang="zh-CN" dirty="0" smtClean="0"/>
              <a:t>（2）完成深度学习视角下初中数学专题教学的作业设计研究</a:t>
            </a:r>
            <a:endParaRPr altLang="zh-CN" dirty="0" smtClean="0"/>
          </a:p>
          <a:p>
            <a:r>
              <a:rPr altLang="zh-CN" dirty="0" smtClean="0"/>
              <a:t>（3）完成深度学习视角下初中数学专题教学的效果评价研究</a:t>
            </a:r>
            <a:endParaRPr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23528" y="1196752"/>
            <a:ext cx="730424" cy="4018458"/>
          </a:xfrm>
        </p:spPr>
        <p:txBody>
          <a:bodyPr vert="eaVert">
            <a:noAutofit/>
          </a:bodyPr>
          <a:lstStyle/>
          <a:p>
            <a:r>
              <a:rPr lang="zh-CN" altLang="en-US" sz="5400" dirty="0" smtClean="0">
                <a:solidFill>
                  <a:srgbClr val="0070C0"/>
                </a:solidFill>
                <a:latin typeface="黑体" panose="02010609060101010101" pitchFamily="49" charset="-122"/>
                <a:ea typeface="黑体" panose="02010609060101010101" pitchFamily="49" charset="-122"/>
              </a:rPr>
              <a:t>汇报内容</a:t>
            </a:r>
            <a:endParaRPr lang="zh-CN" altLang="en-US" sz="5400" dirty="0">
              <a:solidFill>
                <a:srgbClr val="0070C0"/>
              </a:solidFill>
              <a:latin typeface="黑体" panose="02010609060101010101" pitchFamily="49" charset="-122"/>
              <a:ea typeface="黑体" panose="02010609060101010101" pitchFamily="49" charset="-122"/>
            </a:endParaRPr>
          </a:p>
        </p:txBody>
      </p:sp>
      <p:sp>
        <p:nvSpPr>
          <p:cNvPr id="3" name="内容占位符 2"/>
          <p:cNvSpPr>
            <a:spLocks noGrp="1"/>
          </p:cNvSpPr>
          <p:nvPr>
            <p:ph idx="1"/>
          </p:nvPr>
        </p:nvSpPr>
        <p:spPr>
          <a:xfrm>
            <a:off x="2627784" y="332656"/>
            <a:ext cx="5544616" cy="1008112"/>
          </a:xfrm>
        </p:spPr>
        <p:txBody>
          <a:bodyPr>
            <a:normAutofit/>
          </a:bodyPr>
          <a:lstStyle/>
          <a:p>
            <a:pPr>
              <a:buNone/>
            </a:pPr>
            <a:r>
              <a:rPr lang="en-US" altLang="zh-CN" sz="4400" dirty="0" smtClean="0"/>
              <a:t>1.</a:t>
            </a:r>
            <a:r>
              <a:rPr lang="zh-CN" altLang="en-US" sz="4400" dirty="0" smtClean="0"/>
              <a:t>研究背景与价值</a:t>
            </a:r>
            <a:endParaRPr lang="zh-CN" altLang="en-US" sz="4400" dirty="0"/>
          </a:p>
        </p:txBody>
      </p:sp>
      <p:sp>
        <p:nvSpPr>
          <p:cNvPr id="4" name="左大括号 3"/>
          <p:cNvSpPr/>
          <p:nvPr/>
        </p:nvSpPr>
        <p:spPr>
          <a:xfrm>
            <a:off x="1331640" y="692696"/>
            <a:ext cx="648072" cy="4968552"/>
          </a:xfrm>
          <a:prstGeom prst="leftBrace">
            <a:avLst>
              <a:gd name="adj1" fmla="val 8333"/>
              <a:gd name="adj2" fmla="val 50301"/>
            </a:avLst>
          </a:prstGeom>
          <a:ln w="63500"/>
        </p:spPr>
        <p:style>
          <a:lnRef idx="1">
            <a:schemeClr val="accent1"/>
          </a:lnRef>
          <a:fillRef idx="0">
            <a:schemeClr val="accent1"/>
          </a:fillRef>
          <a:effectRef idx="0">
            <a:schemeClr val="accent1"/>
          </a:effectRef>
          <a:fontRef idx="minor">
            <a:schemeClr val="tx1"/>
          </a:fontRef>
        </p:style>
        <p:txBody>
          <a:bodyPr rtlCol="0" anchor="ctr"/>
          <a:lstStyle/>
          <a:p>
            <a:pPr algn="ctr"/>
            <a:endParaRPr lang="zh-CN" altLang="en-US"/>
          </a:p>
        </p:txBody>
      </p:sp>
      <p:sp>
        <p:nvSpPr>
          <p:cNvPr id="5" name="内容占位符 2"/>
          <p:cNvSpPr txBox="1"/>
          <p:nvPr/>
        </p:nvSpPr>
        <p:spPr>
          <a:xfrm>
            <a:off x="2627784" y="1196752"/>
            <a:ext cx="5544616" cy="1008112"/>
          </a:xfrm>
          <a:prstGeom prst="rect">
            <a:avLst/>
          </a:prstGeom>
        </p:spPr>
        <p:txBody>
          <a:bodyPr vert="horz" rtlCol="0">
            <a:norm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50000"/>
              <a:buFont typeface="Wingdings 2" panose="05020102010507070707"/>
              <a:buNone/>
              <a:defRPr/>
            </a:pPr>
            <a:r>
              <a:rPr kumimoji="0" lang="en-US" altLang="zh-CN" sz="4400" b="0" i="0" u="none" strike="noStrike" kern="1200" cap="none" spc="0" normalizeH="0" baseline="0" noProof="0" dirty="0" smtClean="0">
                <a:ln>
                  <a:noFill/>
                </a:ln>
                <a:solidFill>
                  <a:schemeClr val="tx1"/>
                </a:solidFill>
                <a:effectLst/>
                <a:uLnTx/>
                <a:uFillTx/>
                <a:latin typeface="+mn-lt"/>
                <a:ea typeface="+mn-ea"/>
                <a:cs typeface="+mn-cs"/>
              </a:rPr>
              <a:t>2.</a:t>
            </a:r>
            <a:r>
              <a:rPr kumimoji="0" lang="zh-CN" altLang="en-US" sz="4400" b="0" i="0" u="none" strike="noStrike" kern="1200" cap="none" spc="0" normalizeH="0" baseline="0" noProof="0" dirty="0" smtClean="0">
                <a:ln>
                  <a:noFill/>
                </a:ln>
                <a:solidFill>
                  <a:schemeClr val="tx1"/>
                </a:solidFill>
                <a:effectLst/>
                <a:uLnTx/>
                <a:uFillTx/>
                <a:latin typeface="+mn-lt"/>
                <a:ea typeface="+mn-ea"/>
                <a:cs typeface="+mn-cs"/>
              </a:rPr>
              <a:t>核心概念</a:t>
            </a:r>
            <a:endParaRPr kumimoji="0" lang="zh-CN" altLang="en-US"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6" name="内容占位符 2"/>
          <p:cNvSpPr txBox="1"/>
          <p:nvPr/>
        </p:nvSpPr>
        <p:spPr>
          <a:xfrm>
            <a:off x="2699539" y="2778398"/>
            <a:ext cx="5544616" cy="1008112"/>
          </a:xfrm>
          <a:prstGeom prst="rect">
            <a:avLst/>
          </a:prstGeom>
        </p:spPr>
        <p:txBody>
          <a:bodyPr vert="horz" rtlCol="0">
            <a:norm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50000"/>
              <a:buFont typeface="Wingdings 2" panose="05020102010507070707"/>
              <a:buNone/>
              <a:defRPr/>
            </a:pPr>
            <a:r>
              <a:rPr kumimoji="0" lang="en-US" altLang="zh-CN" sz="4400" b="0" i="0" u="none" strike="noStrike" kern="1200" cap="none" spc="0" normalizeH="0" baseline="0" noProof="0" dirty="0" smtClean="0">
                <a:ln>
                  <a:noFill/>
                </a:ln>
                <a:solidFill>
                  <a:schemeClr val="tx1"/>
                </a:solidFill>
                <a:effectLst/>
                <a:uLnTx/>
                <a:uFillTx/>
                <a:latin typeface="+mn-lt"/>
                <a:ea typeface="+mn-ea"/>
                <a:cs typeface="+mn-cs"/>
              </a:rPr>
              <a:t>4.</a:t>
            </a:r>
            <a:r>
              <a:rPr kumimoji="0" lang="zh-CN" altLang="en-US" sz="4400" b="0" i="0" u="none" strike="noStrike" kern="1200" cap="none" spc="0" normalizeH="0" baseline="0" noProof="0" dirty="0" smtClean="0">
                <a:ln>
                  <a:noFill/>
                </a:ln>
                <a:solidFill>
                  <a:schemeClr val="tx1"/>
                </a:solidFill>
                <a:effectLst/>
                <a:uLnTx/>
                <a:uFillTx/>
                <a:latin typeface="+mn-lt"/>
                <a:ea typeface="+mn-ea"/>
                <a:cs typeface="+mn-cs"/>
              </a:rPr>
              <a:t>研究内容</a:t>
            </a:r>
            <a:endParaRPr kumimoji="0" lang="zh-CN" altLang="en-US"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7" name="内容占位符 2"/>
          <p:cNvSpPr txBox="1"/>
          <p:nvPr/>
        </p:nvSpPr>
        <p:spPr>
          <a:xfrm>
            <a:off x="2699539" y="3570992"/>
            <a:ext cx="5544616" cy="1008112"/>
          </a:xfrm>
          <a:prstGeom prst="rect">
            <a:avLst/>
          </a:prstGeom>
        </p:spPr>
        <p:txBody>
          <a:bodyPr vert="horz" rtlCol="0">
            <a:norm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50000"/>
              <a:buFont typeface="Wingdings 2" panose="05020102010507070707"/>
              <a:buNone/>
              <a:defRPr/>
            </a:pPr>
            <a:r>
              <a:rPr kumimoji="0" lang="en-US" altLang="zh-CN" sz="4400" b="0" i="0" u="none" strike="noStrike" kern="1200" cap="none" spc="0" normalizeH="0" baseline="0" noProof="0" dirty="0" smtClean="0">
                <a:ln>
                  <a:noFill/>
                </a:ln>
                <a:solidFill>
                  <a:schemeClr val="tx1"/>
                </a:solidFill>
                <a:effectLst/>
                <a:uLnTx/>
                <a:uFillTx/>
                <a:latin typeface="+mn-lt"/>
                <a:ea typeface="+mn-ea"/>
                <a:cs typeface="+mn-cs"/>
              </a:rPr>
              <a:t>5.</a:t>
            </a:r>
            <a:r>
              <a:rPr kumimoji="0" lang="zh-CN" altLang="en-US" sz="4400" b="0" i="0" u="none" strike="noStrike" kern="1200" cap="none" spc="0" normalizeH="0" baseline="0" noProof="0" dirty="0" smtClean="0">
                <a:ln>
                  <a:noFill/>
                </a:ln>
                <a:solidFill>
                  <a:schemeClr val="tx1"/>
                </a:solidFill>
                <a:effectLst/>
                <a:uLnTx/>
                <a:uFillTx/>
                <a:latin typeface="+mn-lt"/>
                <a:ea typeface="+mn-ea"/>
                <a:cs typeface="+mn-cs"/>
              </a:rPr>
              <a:t>研究方法</a:t>
            </a:r>
            <a:endParaRPr kumimoji="0" lang="zh-CN" altLang="en-US"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8" name="内容占位符 2"/>
          <p:cNvSpPr txBox="1"/>
          <p:nvPr/>
        </p:nvSpPr>
        <p:spPr>
          <a:xfrm>
            <a:off x="2699286" y="4579104"/>
            <a:ext cx="5544616" cy="1008112"/>
          </a:xfrm>
          <a:prstGeom prst="rect">
            <a:avLst/>
          </a:prstGeom>
        </p:spPr>
        <p:txBody>
          <a:bodyPr vert="horz" rtlCol="0">
            <a:norm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50000"/>
              <a:buFont typeface="Wingdings 2" panose="05020102010507070707"/>
              <a:buNone/>
              <a:defRPr/>
            </a:pPr>
            <a:r>
              <a:rPr kumimoji="0" lang="en-US" altLang="zh-CN" sz="4400" b="0" i="0" u="none" strike="noStrike" kern="1200" cap="none" spc="0" normalizeH="0" baseline="0" noProof="0" dirty="0" smtClean="0">
                <a:ln>
                  <a:noFill/>
                </a:ln>
                <a:solidFill>
                  <a:schemeClr val="tx1"/>
                </a:solidFill>
                <a:effectLst/>
                <a:uLnTx/>
                <a:uFillTx/>
                <a:latin typeface="+mn-lt"/>
                <a:ea typeface="+mn-ea"/>
                <a:cs typeface="+mn-cs"/>
              </a:rPr>
              <a:t>6.</a:t>
            </a:r>
            <a:r>
              <a:rPr kumimoji="0" lang="zh-CN" altLang="en-US" sz="4400" b="0" i="0" u="none" strike="noStrike" kern="1200" cap="none" spc="0" normalizeH="0" baseline="0" noProof="0" dirty="0" smtClean="0">
                <a:ln>
                  <a:noFill/>
                </a:ln>
                <a:solidFill>
                  <a:schemeClr val="tx1"/>
                </a:solidFill>
                <a:effectLst/>
                <a:uLnTx/>
                <a:uFillTx/>
                <a:latin typeface="+mn-lt"/>
                <a:ea typeface="+mn-ea"/>
                <a:cs typeface="+mn-cs"/>
              </a:rPr>
              <a:t>研究步骤</a:t>
            </a:r>
            <a:endParaRPr kumimoji="0" lang="zh-CN" altLang="en-US"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9" name="内容占位符 2"/>
          <p:cNvSpPr txBox="1"/>
          <p:nvPr/>
        </p:nvSpPr>
        <p:spPr>
          <a:xfrm>
            <a:off x="2699539" y="5371951"/>
            <a:ext cx="5544616" cy="1008112"/>
          </a:xfrm>
          <a:prstGeom prst="rect">
            <a:avLst/>
          </a:prstGeom>
        </p:spPr>
        <p:txBody>
          <a:bodyPr vert="horz" rtlCol="0">
            <a:normAutofit/>
          </a:bodyPr>
          <a:lstStyle/>
          <a:p>
            <a:pPr marL="342900" marR="0" lvl="0" indent="-342900" algn="l" defTabSz="914400" rtl="0" eaLnBrk="1" fontAlgn="auto" latinLnBrk="0" hangingPunct="1">
              <a:lnSpc>
                <a:spcPct val="100000"/>
              </a:lnSpc>
              <a:spcBef>
                <a:spcPct val="20000"/>
              </a:spcBef>
              <a:spcAft>
                <a:spcPts val="0"/>
              </a:spcAft>
              <a:buClr>
                <a:schemeClr val="tx2"/>
              </a:buClr>
              <a:buSzPct val="50000"/>
              <a:buFont typeface="Wingdings 2" panose="05020102010507070707"/>
              <a:buNone/>
              <a:defRPr/>
            </a:pPr>
            <a:r>
              <a:rPr kumimoji="0" lang="en-US" altLang="zh-CN" sz="4400" b="0" i="0" u="none" strike="noStrike" kern="1200" cap="none" spc="0" normalizeH="0" baseline="0" noProof="0" dirty="0" smtClean="0">
                <a:ln>
                  <a:noFill/>
                </a:ln>
                <a:solidFill>
                  <a:schemeClr val="tx1"/>
                </a:solidFill>
                <a:effectLst/>
                <a:uLnTx/>
                <a:uFillTx/>
                <a:latin typeface="+mn-lt"/>
                <a:ea typeface="+mn-ea"/>
                <a:cs typeface="+mn-cs"/>
              </a:rPr>
              <a:t>7.</a:t>
            </a:r>
            <a:r>
              <a:rPr kumimoji="0" lang="zh-CN" altLang="en-US" sz="4400" b="0" i="0" u="none" strike="noStrike" kern="1200" cap="none" spc="0" normalizeH="0" baseline="0" noProof="0" dirty="0" smtClean="0">
                <a:ln>
                  <a:noFill/>
                </a:ln>
                <a:solidFill>
                  <a:schemeClr val="tx1"/>
                </a:solidFill>
                <a:effectLst/>
                <a:uLnTx/>
                <a:uFillTx/>
                <a:latin typeface="+mn-lt"/>
                <a:ea typeface="+mn-ea"/>
                <a:cs typeface="+mn-cs"/>
              </a:rPr>
              <a:t>预期成果</a:t>
            </a:r>
            <a:endParaRPr kumimoji="0" lang="zh-CN" altLang="en-US" sz="4400" b="0" i="0" u="none" strike="noStrike" kern="1200" cap="none" spc="0" normalizeH="0" baseline="0" noProof="0" dirty="0">
              <a:ln>
                <a:noFill/>
              </a:ln>
              <a:solidFill>
                <a:schemeClr val="tx1"/>
              </a:solidFill>
              <a:effectLst/>
              <a:uLnTx/>
              <a:uFillTx/>
              <a:latin typeface="+mn-lt"/>
              <a:ea typeface="+mn-ea"/>
              <a:cs typeface="+mn-cs"/>
            </a:endParaRPr>
          </a:p>
        </p:txBody>
      </p:sp>
      <p:sp>
        <p:nvSpPr>
          <p:cNvPr id="10" name="内容占位符 2"/>
          <p:cNvSpPr txBox="1"/>
          <p:nvPr>
            <p:custDataLst>
              <p:tags r:id="rId1"/>
            </p:custDataLst>
          </p:nvPr>
        </p:nvSpPr>
        <p:spPr>
          <a:xfrm>
            <a:off x="2699539" y="1897018"/>
            <a:ext cx="5544616" cy="1008112"/>
          </a:xfrm>
          <a:prstGeom prst="rect">
            <a:avLst/>
          </a:prstGeom>
        </p:spPr>
        <p:txBody>
          <a:bodyPr vert="horz" rtlCol="0">
            <a:normAutofit/>
          </a:bodyPr>
          <a:p>
            <a:pPr marL="342900" marR="0" lvl="0" indent="-342900" algn="l" defTabSz="914400" rtl="0" eaLnBrk="1" fontAlgn="auto" latinLnBrk="0" hangingPunct="1">
              <a:lnSpc>
                <a:spcPct val="100000"/>
              </a:lnSpc>
              <a:spcBef>
                <a:spcPct val="20000"/>
              </a:spcBef>
              <a:spcAft>
                <a:spcPts val="0"/>
              </a:spcAft>
              <a:buClr>
                <a:schemeClr val="tx2"/>
              </a:buClr>
              <a:buSzPct val="50000"/>
              <a:buFont typeface="Wingdings 2" panose="05020102010507070707"/>
              <a:buNone/>
              <a:defRPr/>
            </a:pPr>
            <a:r>
              <a:rPr kumimoji="0" lang="en-US" altLang="zh-CN" sz="4400" b="0" i="0" u="none" strike="noStrike" kern="1200" cap="none" spc="0" normalizeH="0" baseline="0" noProof="0" dirty="0" smtClean="0">
                <a:ln>
                  <a:noFill/>
                </a:ln>
                <a:solidFill>
                  <a:schemeClr val="tx1"/>
                </a:solidFill>
                <a:effectLst/>
                <a:uLnTx/>
                <a:uFillTx/>
                <a:latin typeface="+mn-lt"/>
                <a:ea typeface="+mn-ea"/>
                <a:cs typeface="+mn-cs"/>
              </a:rPr>
              <a:t>3.</a:t>
            </a:r>
            <a:r>
              <a:rPr kumimoji="0" lang="zh-CN" altLang="en-US" sz="4400" b="0" i="0" u="none" strike="noStrike" kern="1200" cap="none" spc="0" normalizeH="0" baseline="0" noProof="0" dirty="0" smtClean="0">
                <a:ln>
                  <a:noFill/>
                </a:ln>
                <a:solidFill>
                  <a:schemeClr val="tx1"/>
                </a:solidFill>
                <a:effectLst/>
                <a:uLnTx/>
                <a:uFillTx/>
                <a:latin typeface="+mn-lt"/>
                <a:ea typeface="+mn-ea"/>
                <a:cs typeface="+mn-cs"/>
              </a:rPr>
              <a:t>研究目标</a:t>
            </a:r>
            <a:endParaRPr kumimoji="0" lang="zh-CN" altLang="en-US" sz="44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6"/>
                                        </p:tgtEl>
                                        <p:attrNameLst>
                                          <p:attrName>style.visibility</p:attrName>
                                        </p:attrNameLst>
                                      </p:cBhvr>
                                      <p:to>
                                        <p:strVal val="visible"/>
                                      </p:to>
                                    </p:set>
                                    <p:animEffect transition="in" filter="box(in)">
                                      <p:cBhvr>
                                        <p:cTn id="13" dur="500"/>
                                        <p:tgtEl>
                                          <p:spTgt spid="6"/>
                                        </p:tgtEl>
                                      </p:cBhvr>
                                    </p:animEffect>
                                  </p:childTnLst>
                                </p:cTn>
                              </p:par>
                              <p:par>
                                <p:cTn id="14" presetID="4" presetClass="entr" presetSubtype="16"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box(in)">
                                      <p:cBhvr>
                                        <p:cTn id="16" dur="500"/>
                                        <p:tgtEl>
                                          <p:spTgt spid="7"/>
                                        </p:tgtEl>
                                      </p:cBhvr>
                                    </p:animEffect>
                                  </p:childTnLst>
                                </p:cTn>
                              </p:par>
                              <p:par>
                                <p:cTn id="17" presetID="4" presetClass="entr" presetSubtype="16"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box(in)">
                                      <p:cBhvr>
                                        <p:cTn id="19" dur="500"/>
                                        <p:tgtEl>
                                          <p:spTgt spid="8"/>
                                        </p:tgtEl>
                                      </p:cBhvr>
                                    </p:animEffect>
                                  </p:childTnLst>
                                </p:cTn>
                              </p:par>
                              <p:par>
                                <p:cTn id="20" presetID="4" presetClass="entr" presetSubtype="16"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box(in)">
                                      <p:cBhvr>
                                        <p:cTn id="22" dur="500"/>
                                        <p:tgtEl>
                                          <p:spTgt spid="9"/>
                                        </p:tgtEl>
                                      </p:cBhvr>
                                    </p:animEffect>
                                  </p:childTnLst>
                                </p:cTn>
                              </p:par>
                              <p:par>
                                <p:cTn id="23" presetID="4" presetClass="entr" presetSubtype="16" fill="hold" grpId="0" nodeType="withEffect">
                                  <p:stCondLst>
                                    <p:cond delay="0"/>
                                  </p:stCondLst>
                                  <p:childTnLst>
                                    <p:set>
                                      <p:cBhvr>
                                        <p:cTn id="24" dur="1" fill="hold">
                                          <p:stCondLst>
                                            <p:cond delay="0"/>
                                          </p:stCondLst>
                                        </p:cTn>
                                        <p:tgtEl>
                                          <p:spTgt spid="10"/>
                                        </p:tgtEl>
                                        <p:attrNameLst>
                                          <p:attrName>style.visibility</p:attrName>
                                        </p:attrNameLst>
                                      </p:cBhvr>
                                      <p:to>
                                        <p:strVal val="visible"/>
                                      </p:to>
                                    </p:set>
                                    <p:animEffect transition="in" filter="box(in)">
                                      <p:cBhvr>
                                        <p:cTn id="2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p:bldP spid="6" grpId="0"/>
      <p:bldP spid="7" grpId="0"/>
      <p:bldP spid="8" grpId="0"/>
      <p:bldP spid="9" grpId="0"/>
      <p:bldP spid="10"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t>六、研究步骤</a:t>
            </a:r>
            <a:endParaRPr lang="zh-CN" altLang="en-US" dirty="0"/>
          </a:p>
        </p:txBody>
      </p:sp>
      <p:sp>
        <p:nvSpPr>
          <p:cNvPr id="3" name="内容占位符 2"/>
          <p:cNvSpPr>
            <a:spLocks noGrp="1"/>
          </p:cNvSpPr>
          <p:nvPr>
            <p:ph idx="1"/>
          </p:nvPr>
        </p:nvSpPr>
        <p:spPr/>
        <p:txBody>
          <a:bodyPr>
            <a:normAutofit/>
          </a:bodyPr>
          <a:lstStyle/>
          <a:p>
            <a:r>
              <a:rPr altLang="zh-CN" dirty="0" smtClean="0"/>
              <a:t>4.研究总结阶段：2025.1～2025.5</a:t>
            </a:r>
            <a:endParaRPr altLang="zh-CN" dirty="0" smtClean="0"/>
          </a:p>
          <a:p>
            <a:r>
              <a:rPr altLang="zh-CN" dirty="0" smtClean="0"/>
              <a:t>进行课题结题准备，全体成员完成研究案例、论文、 资料等收集整理工作；撰写并提交总课题研究报告。 </a:t>
            </a:r>
            <a:endParaRPr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0"/>
            <a:ext cx="8229600" cy="1143000"/>
          </a:xfrm>
        </p:spPr>
        <p:txBody>
          <a:bodyPr/>
          <a:lstStyle/>
          <a:p>
            <a:r>
              <a:rPr lang="zh-CN" altLang="en-US" dirty="0" smtClean="0"/>
              <a:t>七、预期成果</a:t>
            </a:r>
            <a:endParaRPr lang="zh-CN" altLang="en-US" dirty="0"/>
          </a:p>
        </p:txBody>
      </p:sp>
      <p:pic>
        <p:nvPicPr>
          <p:cNvPr id="4" name="内容占位符 3"/>
          <p:cNvPicPr>
            <a:picLocks noChangeAspect="1"/>
          </p:cNvPicPr>
          <p:nvPr>
            <p:ph idx="1"/>
            <p:custDataLst>
              <p:tags r:id="rId1"/>
            </p:custDataLst>
          </p:nvPr>
        </p:nvPicPr>
        <p:blipFill>
          <a:blip r:embed="rId2"/>
          <a:stretch>
            <a:fillRect/>
          </a:stretch>
        </p:blipFill>
        <p:spPr>
          <a:xfrm>
            <a:off x="827405" y="836930"/>
            <a:ext cx="7624445" cy="5972175"/>
          </a:xfrm>
          <a:prstGeom prst="rect">
            <a:avLst/>
          </a:prstGeom>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a:xfrm>
            <a:off x="1547664" y="1556792"/>
            <a:ext cx="5925344" cy="4392488"/>
          </a:xfrm>
        </p:spPr>
        <p:txBody>
          <a:bodyPr>
            <a:normAutofit/>
          </a:bodyPr>
          <a:lstStyle/>
          <a:p>
            <a:pPr>
              <a:buNone/>
            </a:pPr>
            <a:r>
              <a:rPr lang="zh-CN" altLang="en-US" sz="7200" dirty="0" smtClean="0">
                <a:solidFill>
                  <a:srgbClr val="FF0000"/>
                </a:solidFill>
              </a:rPr>
              <a:t>敬请批评指正，</a:t>
            </a:r>
            <a:endParaRPr lang="en-US" altLang="zh-CN" sz="7200" dirty="0" smtClean="0">
              <a:solidFill>
                <a:srgbClr val="FF0000"/>
              </a:solidFill>
            </a:endParaRPr>
          </a:p>
          <a:p>
            <a:pPr>
              <a:buNone/>
            </a:pPr>
            <a:r>
              <a:rPr lang="en-US" altLang="zh-CN" sz="7200" dirty="0" smtClean="0">
                <a:solidFill>
                  <a:srgbClr val="FF0000"/>
                </a:solidFill>
              </a:rPr>
              <a:t> </a:t>
            </a:r>
            <a:r>
              <a:rPr lang="en-US" altLang="zh-CN" sz="7200" dirty="0" smtClean="0">
                <a:solidFill>
                  <a:srgbClr val="FF0000"/>
                </a:solidFill>
              </a:rPr>
              <a:t>   </a:t>
            </a:r>
            <a:r>
              <a:rPr lang="zh-CN" altLang="en-US" sz="7200" dirty="0" smtClean="0">
                <a:solidFill>
                  <a:srgbClr val="FF0000"/>
                </a:solidFill>
              </a:rPr>
              <a:t>谢谢！</a:t>
            </a:r>
            <a:endParaRPr lang="zh-CN" altLang="zh-CN" sz="7200" dirty="0" smtClean="0">
              <a:solidFill>
                <a:srgbClr val="FF0000"/>
              </a:solidFill>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一、研究背景与价值</a:t>
            </a:r>
            <a:endParaRPr lang="zh-CN" altLang="en-US" dirty="0">
              <a:solidFill>
                <a:srgbClr val="0070C0"/>
              </a:solidFill>
            </a:endParaRPr>
          </a:p>
        </p:txBody>
      </p:sp>
      <p:sp>
        <p:nvSpPr>
          <p:cNvPr id="3" name="内容占位符 2"/>
          <p:cNvSpPr>
            <a:spLocks noGrp="1"/>
          </p:cNvSpPr>
          <p:nvPr>
            <p:ph idx="1"/>
          </p:nvPr>
        </p:nvSpPr>
        <p:spPr>
          <a:xfrm>
            <a:off x="135890" y="1384935"/>
            <a:ext cx="8770620" cy="4686300"/>
          </a:xfrm>
        </p:spPr>
        <p:txBody>
          <a:bodyPr>
            <a:noAutofit/>
          </a:bodyPr>
          <a:lstStyle/>
          <a:p>
            <a:pPr>
              <a:buNone/>
            </a:pPr>
            <a:r>
              <a:rPr lang="en-US" sz="2200" dirty="0" smtClean="0"/>
              <a:t> </a:t>
            </a:r>
            <a:r>
              <a:rPr lang="en-US" sz="2700" dirty="0" smtClean="0"/>
              <a:t>    </a:t>
            </a:r>
            <a:r>
              <a:rPr lang="en-US" sz="2700" b="1" dirty="0" smtClean="0"/>
              <a:t>1.研究领域现状</a:t>
            </a:r>
            <a:endParaRPr lang="en-US" sz="2700" dirty="0" smtClean="0"/>
          </a:p>
          <a:p>
            <a:pPr>
              <a:buNone/>
            </a:pPr>
            <a:r>
              <a:rPr lang="en-US" sz="2700" dirty="0" smtClean="0"/>
              <a:t>        </a:t>
            </a:r>
            <a:r>
              <a:rPr altLang="zh-CN" sz="2700" dirty="0" smtClean="0"/>
              <a:t>经知网查阅，专题教学相关论文约有176篇，涉及初中数学的约有56篇。这56篇中，主要谈及专题教学的作用、专题教学的模式或策略、专题课的设计和专题课的一个主要应用——专题复习；国内有许多研究者、教育者也对专题教学的方式方法进行了研究。比如南京师范大学的沈峰在语文教学中尝试进行了专题式语文教学，分析总结了专题教学在实际教学中起到的作用。他是从四个方面研究了专题教学—教学原理的运用、教学目标的设计、专题教学思想的形成和教学评价。但是深度学习视角下数学专题教学的系统性研究还不是很多，对于数学专题教学的深入全面的研究还不多。</a:t>
            </a:r>
            <a:endParaRPr altLang="zh-CN" sz="27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p:cNvSpPr>
            <a:spLocks noGrp="1"/>
          </p:cNvSpPr>
          <p:nvPr>
            <p:ph idx="1"/>
          </p:nvPr>
        </p:nvSpPr>
        <p:spPr/>
        <p:txBody>
          <a:bodyPr>
            <a:normAutofit fontScale="90000" lnSpcReduction="20000"/>
          </a:bodyPr>
          <a:lstStyle/>
          <a:p>
            <a:pPr>
              <a:buNone/>
            </a:pPr>
            <a:r>
              <a:rPr lang="en-US" altLang="zh-CN" dirty="0" smtClean="0"/>
              <a:t>   </a:t>
            </a:r>
            <a:r>
              <a:rPr lang="zh-CN" altLang="en-US" dirty="0" smtClean="0"/>
              <a:t>专题教学可以在初中数学教学中促进深度学习。初中数学课堂教学中，明显存在教师的“包揽”过多、学生依赖性较大的现象。采用专题教学，可以让学生经历由数学意识到问题解决，由逻辑推理到信息交流的过程，使学生经历从静到动、由浅入深的过程，体会知识的螺旋上升式发展。</a:t>
            </a:r>
            <a:endParaRPr lang="zh-CN" altLang="en-US" dirty="0" smtClean="0"/>
          </a:p>
          <a:p>
            <a:pPr>
              <a:buNone/>
            </a:pPr>
            <a:r>
              <a:rPr lang="en-US" altLang="zh-CN" dirty="0" smtClean="0"/>
              <a:t>   </a:t>
            </a:r>
            <a:r>
              <a:rPr lang="zh-CN" altLang="en-US" dirty="0" smtClean="0"/>
              <a:t>通过本课题的研究，可以进一步优化专题教学，丰富专题教学资源，进一步促进学生的深度学习，积累学生的数学活动经验，渗透数学思想方法，从而使教师的教学更有优化，使学生的数学素养有更大的提高。</a:t>
            </a:r>
            <a:endParaRPr lang="zh-CN" altLang="en-US" dirty="0" smtClean="0"/>
          </a:p>
        </p:txBody>
      </p:sp>
      <p:sp>
        <p:nvSpPr>
          <p:cNvPr id="4" name="标题 3"/>
          <p:cNvSpPr/>
          <p:nvPr>
            <p:ph type="title"/>
          </p:nvPr>
        </p:nvSpPr>
        <p:spPr/>
        <p:txBody>
          <a:bodyPr/>
          <a:p>
            <a:r>
              <a:rPr lang="zh-CN" altLang="en-US"/>
              <a:t>2.研究的价值</a:t>
            </a: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二、核心概念</a:t>
            </a:r>
            <a:endParaRPr lang="zh-CN" altLang="en-US" dirty="0">
              <a:solidFill>
                <a:srgbClr val="0070C0"/>
              </a:solidFill>
            </a:endParaRPr>
          </a:p>
        </p:txBody>
      </p:sp>
      <p:sp>
        <p:nvSpPr>
          <p:cNvPr id="3" name="内容占位符 2"/>
          <p:cNvSpPr>
            <a:spLocks noGrp="1"/>
          </p:cNvSpPr>
          <p:nvPr>
            <p:ph idx="1"/>
          </p:nvPr>
        </p:nvSpPr>
        <p:spPr/>
        <p:txBody>
          <a:bodyPr>
            <a:normAutofit fontScale="90000" lnSpcReduction="20000"/>
          </a:bodyPr>
          <a:lstStyle/>
          <a:p>
            <a:pPr>
              <a:buNone/>
            </a:pPr>
            <a:r>
              <a:rPr dirty="0" smtClean="0">
                <a:solidFill>
                  <a:srgbClr val="FF0000"/>
                </a:solidFill>
              </a:rPr>
              <a:t>1.深度学习</a:t>
            </a:r>
            <a:endParaRPr dirty="0" smtClean="0">
              <a:solidFill>
                <a:srgbClr val="FF0000"/>
              </a:solidFill>
            </a:endParaRPr>
          </a:p>
          <a:p>
            <a:pPr>
              <a:buNone/>
            </a:pPr>
            <a:r>
              <a:rPr lang="en-US" dirty="0" smtClean="0"/>
              <a:t>   </a:t>
            </a:r>
            <a:r>
              <a:rPr dirty="0" smtClean="0"/>
              <a:t>深度学习指的是在学习情境的创设中，教师用深度问题引领学生实现从恰当提问到有效追问的转变，鼓励学生带着问题学习；在学习活动的引导中，教师通过对材料的深度加工，让学生在深度理解中抓住教学内容的本质属性，进而全面把握知识的内在联系，发展高阶思维；在学习能力的培养中，让学生从主动参与到自主建构，学会迁移运用，培养创新能力。深度学习是由浅层转向深层的学习，侧重于有效追问、深度理解、自主建构三个环节，分别指向学生的能动性、自主性和价值的深刻体验。</a:t>
            </a:r>
            <a:endParaRP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二、核心概念</a:t>
            </a:r>
            <a:endParaRPr lang="zh-CN" altLang="en-US" dirty="0">
              <a:solidFill>
                <a:srgbClr val="0070C0"/>
              </a:solidFill>
            </a:endParaRPr>
          </a:p>
        </p:txBody>
      </p:sp>
      <p:sp>
        <p:nvSpPr>
          <p:cNvPr id="3" name="内容占位符 2"/>
          <p:cNvSpPr>
            <a:spLocks noGrp="1"/>
          </p:cNvSpPr>
          <p:nvPr>
            <p:ph idx="1"/>
          </p:nvPr>
        </p:nvSpPr>
        <p:spPr/>
        <p:txBody>
          <a:bodyPr>
            <a:noAutofit/>
          </a:bodyPr>
          <a:lstStyle/>
          <a:p>
            <a:pPr>
              <a:buNone/>
            </a:pPr>
            <a:r>
              <a:rPr lang="en-US" altLang="zh-CN" sz="2800" dirty="0" smtClean="0"/>
              <a:t> </a:t>
            </a:r>
            <a:r>
              <a:rPr lang="en-US" altLang="zh-CN" sz="2800" dirty="0" smtClean="0">
                <a:solidFill>
                  <a:srgbClr val="FF0000"/>
                </a:solidFill>
              </a:rPr>
              <a:t>   </a:t>
            </a:r>
            <a:r>
              <a:rPr lang="zh-CN" altLang="zh-CN" sz="2800" dirty="0" smtClean="0">
                <a:solidFill>
                  <a:srgbClr val="FF0000"/>
                </a:solidFill>
              </a:rPr>
              <a:t>2.数学专题</a:t>
            </a:r>
            <a:endParaRPr lang="zh-CN" altLang="zh-CN" sz="2800" dirty="0" smtClean="0"/>
          </a:p>
          <a:p>
            <a:pPr>
              <a:buNone/>
            </a:pPr>
            <a:r>
              <a:rPr lang="en-US" altLang="zh-CN" sz="2800" dirty="0" smtClean="0"/>
              <a:t>    </a:t>
            </a:r>
            <a:r>
              <a:rPr lang="zh-CN" altLang="zh-CN" sz="2800" dirty="0" smtClean="0"/>
              <a:t>初中数学中的专题指的是针对特定教学章节，教师所收集制作的集中教学内容与相关习题。教师通过专题，帮助学生在学习中对数学知识进行划分和整理，将这些零散的数学知识点串联起来，形成广泛的数学知识面，使之成为数学教学中极具特色的重要教学方法。</a:t>
            </a:r>
            <a:endParaRPr lang="zh-CN" altLang="zh-CN" sz="28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二、核心概念</a:t>
            </a:r>
            <a:endParaRPr lang="zh-CN" altLang="en-US" dirty="0">
              <a:solidFill>
                <a:srgbClr val="0070C0"/>
              </a:solidFill>
            </a:endParaRPr>
          </a:p>
        </p:txBody>
      </p:sp>
      <p:sp>
        <p:nvSpPr>
          <p:cNvPr id="3" name="内容占位符 2"/>
          <p:cNvSpPr>
            <a:spLocks noGrp="1"/>
          </p:cNvSpPr>
          <p:nvPr>
            <p:ph idx="1"/>
          </p:nvPr>
        </p:nvSpPr>
        <p:spPr>
          <a:xfrm>
            <a:off x="457200" y="1600200"/>
            <a:ext cx="8350885" cy="4686300"/>
          </a:xfrm>
        </p:spPr>
        <p:txBody>
          <a:bodyPr>
            <a:noAutofit/>
          </a:bodyPr>
          <a:lstStyle/>
          <a:p>
            <a:pPr>
              <a:buNone/>
            </a:pPr>
            <a:r>
              <a:rPr lang="en-US" altLang="zh-CN" dirty="0" smtClean="0">
                <a:solidFill>
                  <a:srgbClr val="FF0000"/>
                </a:solidFill>
              </a:rPr>
              <a:t>  </a:t>
            </a:r>
            <a:r>
              <a:rPr dirty="0" smtClean="0">
                <a:solidFill>
                  <a:srgbClr val="FF0000"/>
                </a:solidFill>
              </a:rPr>
              <a:t>3.数学专题教学</a:t>
            </a:r>
            <a:endParaRPr dirty="0" smtClean="0"/>
          </a:p>
          <a:p>
            <a:pPr>
              <a:buNone/>
            </a:pPr>
            <a:r>
              <a:rPr lang="en-US" dirty="0" smtClean="0"/>
              <a:t>    </a:t>
            </a:r>
            <a:r>
              <a:rPr dirty="0" smtClean="0"/>
              <a:t>数学专题教学是指以某个知识点或数学思想方法等作为一个研究主题为中心，退到该知识的“最原始”概念、定义处学习，再通过一条清晰的主线串起这些问题，循序渐进，逐步深入需要解决的问题。其涵盖内容适量，适合不同层次的学生参与整个教学活动，让学生在获取知识的同时提升学习能力。</a:t>
            </a:r>
            <a:endParaRPr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三、研究目标</a:t>
            </a:r>
            <a:endParaRPr lang="zh-CN" altLang="en-US" dirty="0">
              <a:solidFill>
                <a:srgbClr val="0070C0"/>
              </a:solidFill>
            </a:endParaRPr>
          </a:p>
        </p:txBody>
      </p:sp>
      <p:sp>
        <p:nvSpPr>
          <p:cNvPr id="3" name="内容占位符 2"/>
          <p:cNvSpPr>
            <a:spLocks noGrp="1"/>
          </p:cNvSpPr>
          <p:nvPr>
            <p:ph idx="1"/>
          </p:nvPr>
        </p:nvSpPr>
        <p:spPr/>
        <p:txBody>
          <a:bodyPr>
            <a:normAutofit/>
          </a:bodyPr>
          <a:lstStyle/>
          <a:p>
            <a:r>
              <a:rPr altLang="zh-CN" dirty="0" smtClean="0"/>
              <a:t>1.通过现状调查研究，了解本校初中数学专题教学的现状，为下一步研究指明方向；</a:t>
            </a:r>
            <a:endParaRPr altLang="zh-CN" dirty="0" smtClean="0"/>
          </a:p>
          <a:p>
            <a:r>
              <a:rPr altLang="zh-CN" dirty="0" smtClean="0"/>
              <a:t>2.通过对本校已有初中数学专题教学设计的分析研究，整理和完善已形成的专题教学设计案例，为下一阶段教学实践研究做好充分的准备工作；</a:t>
            </a:r>
            <a:endParaRPr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smtClean="0">
                <a:solidFill>
                  <a:srgbClr val="0070C0"/>
                </a:solidFill>
              </a:rPr>
              <a:t>三、研究目标</a:t>
            </a:r>
            <a:endParaRPr lang="zh-CN" altLang="en-US" dirty="0">
              <a:solidFill>
                <a:srgbClr val="0070C0"/>
              </a:solidFill>
            </a:endParaRPr>
          </a:p>
        </p:txBody>
      </p:sp>
      <p:sp>
        <p:nvSpPr>
          <p:cNvPr id="3" name="内容占位符 2"/>
          <p:cNvSpPr>
            <a:spLocks noGrp="1"/>
          </p:cNvSpPr>
          <p:nvPr>
            <p:ph idx="1"/>
          </p:nvPr>
        </p:nvSpPr>
        <p:spPr/>
        <p:txBody>
          <a:bodyPr>
            <a:normAutofit lnSpcReduction="20000"/>
          </a:bodyPr>
          <a:lstStyle/>
          <a:p>
            <a:r>
              <a:rPr altLang="zh-CN" dirty="0" smtClean="0"/>
              <a:t>3.通过教学实践研究，形成深度学校视角下有效的专题教学策略，编制一套完备的数学专题教学设计案例集，丰富数学专题教学资源；</a:t>
            </a:r>
            <a:endParaRPr altLang="zh-CN" dirty="0" smtClean="0"/>
          </a:p>
          <a:p>
            <a:r>
              <a:rPr altLang="zh-CN" dirty="0" smtClean="0"/>
              <a:t>4.通过作业设计研究，形成一套符合学生的实际的作业设计；</a:t>
            </a:r>
            <a:endParaRPr altLang="zh-CN" dirty="0" smtClean="0"/>
          </a:p>
          <a:p>
            <a:r>
              <a:rPr lang="en-US" dirty="0" smtClean="0"/>
              <a:t>5</a:t>
            </a:r>
            <a:r>
              <a:rPr altLang="zh-CN" dirty="0" smtClean="0"/>
              <a:t>通过课题的研究，进一步优化教师的课堂教学，提高学生的学习效率，促进学生深度学习，培养学生数学学科核心素养，促进学生数学发展。</a:t>
            </a:r>
            <a:endParaRPr altLang="zh-CN"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p="http://schemas.openxmlformats.org/presentationml/2006/main">
  <p:tag name="KSO_WM_BEAUTIFY_FLAG" val=""/>
</p:tagLst>
</file>

<file path=ppt/tags/tag2.xml><?xml version="1.0" encoding="utf-8"?>
<p:tagLst xmlns:p="http://schemas.openxmlformats.org/presentationml/2006/main">
  <p:tag name="KSO_WM_BEAUTIFY_FLAG" val=""/>
</p:tagLst>
</file>

<file path=ppt/tags/tag3.xml><?xml version="1.0" encoding="utf-8"?>
<p:tagLst xmlns:p="http://schemas.openxmlformats.org/presentationml/2006/main">
  <p:tag name="commondata" val="eyJoZGlkIjoiZTA4NzIyN2MxYTlmMzQ1NGE2MjU5NWRkMjhlOGMxYTAifQ=="/>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暗香扑面">
  <a:themeElements>
    <a:clrScheme name="暗香扑面">
      <a:dk1>
        <a:sysClr val="windowText" lastClr="000000"/>
      </a:dk1>
      <a:lt1>
        <a:sysClr val="window" lastClr="FFFFFF"/>
      </a:lt1>
      <a:dk2>
        <a:srgbClr val="2F2F2F"/>
      </a:dk2>
      <a:lt2>
        <a:srgbClr val="FFFFF4"/>
      </a:lt2>
      <a:accent1>
        <a:srgbClr val="918415"/>
      </a:accent1>
      <a:accent2>
        <a:srgbClr val="C47546"/>
      </a:accent2>
      <a:accent3>
        <a:srgbClr val="AFB591"/>
      </a:accent3>
      <a:accent4>
        <a:srgbClr val="B9945B"/>
      </a:accent4>
      <a:accent5>
        <a:srgbClr val="85ADBC"/>
      </a:accent5>
      <a:accent6>
        <a:srgbClr val="E5B440"/>
      </a:accent6>
      <a:hlink>
        <a:srgbClr val="00D5D5"/>
      </a:hlink>
      <a:folHlink>
        <a:srgbClr val="DD00DD"/>
      </a:folHlink>
    </a:clrScheme>
    <a:fontScheme name="暗香扑面">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majorFont>
      <a:minorFont>
        <a:latin typeface="Franklin Gothic Book"/>
        <a:ea typeface=""/>
        <a:cs typeface=""/>
        <a:font script="Jpan" typeface="HG創英角ｺﾞｼｯｸUB"/>
        <a:font script="Hang" typeface="맑은 고딕"/>
        <a:font script="Hans" typeface="黑体"/>
        <a:font script="Hant" typeface="新細明體"/>
        <a:font script="Arab" typeface="Arial"/>
        <a:font script="Hebr" typeface="Arial"/>
        <a:font script="Thai" typeface="Cordian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暗香扑面">
      <a:fillStyleLst>
        <a:solidFill>
          <a:schemeClr val="phClr"/>
        </a:solidFill>
        <a:gradFill rotWithShape="1">
          <a:gsLst>
            <a:gs pos="0">
              <a:schemeClr val="phClr">
                <a:tint val="98000"/>
                <a:satMod val="220000"/>
              </a:schemeClr>
            </a:gs>
            <a:gs pos="31000">
              <a:schemeClr val="phClr">
                <a:tint val="30000"/>
                <a:satMod val="150000"/>
              </a:schemeClr>
            </a:gs>
            <a:gs pos="91000">
              <a:schemeClr val="phClr">
                <a:tint val="96000"/>
              </a:schemeClr>
            </a:gs>
          </a:gsLst>
          <a:path path="circle">
            <a:fillToRect l="50000" t="150000" r="50000"/>
          </a:path>
        </a:gradFill>
        <a:blipFill>
          <a:blip xmlns:r="http://schemas.openxmlformats.org/officeDocument/2006/relationships" r:embed="rId1">
            <a:duotone>
              <a:schemeClr val="phClr">
                <a:shade val="28000"/>
                <a:satMod val="100000"/>
              </a:schemeClr>
              <a:schemeClr val="phClr">
                <a:tint val="100000"/>
                <a:satMod val="200000"/>
              </a:schemeClr>
            </a:duotone>
          </a:blip>
          <a:tile tx="0" ty="0" sx="80000" sy="80000" flip="none" algn="tl"/>
        </a:blipFill>
      </a:fillStyleLst>
      <a:lnStyleLst>
        <a:ln w="12700" cap="flat" cmpd="sng" algn="ctr">
          <a:solidFill>
            <a:schemeClr val="phClr"/>
          </a:solidFill>
          <a:prstDash val="solid"/>
        </a:ln>
        <a:ln w="25400" cap="flat" cmpd="sng" algn="ctr">
          <a:solidFill>
            <a:schemeClr val="phClr"/>
          </a:solidFill>
          <a:prstDash val="solid"/>
        </a:ln>
        <a:ln w="38100" cap="flat" cmpd="dbl" algn="ctr">
          <a:solidFill>
            <a:schemeClr val="phClr"/>
          </a:solidFill>
          <a:prstDash val="solid"/>
        </a:ln>
      </a:lnStyleLst>
      <a:effectStyleLst>
        <a:effectStyle>
          <a:effectLst>
            <a:glow rad="63500">
              <a:schemeClr val="phClr">
                <a:alpha val="45000"/>
                <a:satMod val="110000"/>
              </a:schemeClr>
            </a:glow>
          </a:effectLst>
        </a:effectStyle>
        <a:effectStyle>
          <a:effectLst>
            <a:outerShdw blurRad="34925" dist="31750" dir="5400000" algn="tl" rotWithShape="0">
              <a:srgbClr val="000000">
                <a:alpha val="50000"/>
              </a:srgbClr>
            </a:outerShdw>
          </a:effectLst>
          <a:scene3d>
            <a:camera prst="orthographicFront">
              <a:rot lat="0" lon="0" rev="0"/>
            </a:camera>
            <a:lightRig rig="flood" dir="t">
              <a:rot lat="0" lon="0" rev="5400000"/>
            </a:lightRig>
          </a:scene3d>
          <a:sp3d contourW="9525" prstMaterial="dkEdge">
            <a:bevelT w="12000" h="24150"/>
            <a:contourClr>
              <a:schemeClr val="phClr">
                <a:satMod val="110000"/>
              </a:schemeClr>
            </a:contourClr>
          </a:sp3d>
        </a:effectStyle>
        <a:effectStyle>
          <a:effectLst>
            <a:outerShdw blurRad="50800" dist="31750" dir="5400000" algn="tl" rotWithShape="0">
              <a:srgbClr val="000000">
                <a:alpha val="50000"/>
              </a:srgbClr>
            </a:outerShdw>
          </a:effectLst>
          <a:scene3d>
            <a:camera prst="orthographicFront">
              <a:rot lat="0" lon="0" rev="0"/>
            </a:camera>
            <a:lightRig rig="flood" dir="t">
              <a:rot lat="0" lon="0" rev="5400000"/>
            </a:lightRig>
          </a:scene3d>
          <a:sp3d contourW="18700" prstMaterial="dkEdge">
            <a:bevelT w="44450" h="80600"/>
            <a:contourClr>
              <a:schemeClr val="phClr">
                <a:satMod val="110000"/>
              </a:schemeClr>
            </a:contourClr>
          </a:sp3d>
        </a:effectStyle>
      </a:effectStyleLst>
      <a:bgFillStyleLst>
        <a:solidFill>
          <a:schemeClr val="phClr"/>
        </a:solidFill>
        <a:gradFill rotWithShape="1">
          <a:gsLst>
            <a:gs pos="0">
              <a:schemeClr val="phClr">
                <a:shade val="70000"/>
                <a:satMod val="1000000"/>
              </a:schemeClr>
            </a:gs>
            <a:gs pos="31000">
              <a:schemeClr val="phClr">
                <a:shade val="85000"/>
                <a:satMod val="450000"/>
              </a:schemeClr>
            </a:gs>
            <a:gs pos="100000">
              <a:schemeClr val="phClr">
                <a:tint val="70000"/>
                <a:satMod val="300000"/>
              </a:schemeClr>
            </a:gs>
          </a:gsLst>
          <a:path path="circle">
            <a:fillToRect l="50000" t="150000" r="50000"/>
          </a:path>
        </a:gradFill>
        <a:blipFill>
          <a:blip xmlns:r="http://schemas.openxmlformats.org/officeDocument/2006/relationships" r:embed="rId2">
            <a:duotone>
              <a:schemeClr val="phClr">
                <a:tint val="100000"/>
                <a:shade val="70000"/>
                <a:hueMod val="100000"/>
                <a:satMod val="100000"/>
              </a:schemeClr>
              <a:schemeClr val="phClr">
                <a:tint val="90000"/>
                <a:shade val="100000"/>
                <a:hueMod val="100000"/>
                <a:satMod val="100000"/>
              </a:schemeClr>
            </a:duotone>
          </a:blip>
          <a:stretch>
            <a:fillRect/>
          </a:stretch>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3257</Words>
  <Application>WPS 演示</Application>
  <PresentationFormat>全屏显示(4:3)</PresentationFormat>
  <Paragraphs>144</Paragraphs>
  <Slides>22</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22</vt:i4>
      </vt:variant>
    </vt:vector>
  </HeadingPairs>
  <TitlesOfParts>
    <vt:vector size="34" baseType="lpstr">
      <vt:lpstr>Arial</vt:lpstr>
      <vt:lpstr>宋体</vt:lpstr>
      <vt:lpstr>Wingdings</vt:lpstr>
      <vt:lpstr>Wingdings 2</vt:lpstr>
      <vt:lpstr>Arial</vt:lpstr>
      <vt:lpstr>黑体</vt:lpstr>
      <vt:lpstr>Franklin Gothic Book</vt:lpstr>
      <vt:lpstr>微软雅黑</vt:lpstr>
      <vt:lpstr>Arial Unicode MS</vt:lpstr>
      <vt:lpstr>Franklin Gothic Medium</vt:lpstr>
      <vt:lpstr>Calibri</vt:lpstr>
      <vt:lpstr>暗香扑面</vt:lpstr>
      <vt:lpstr>深度学习视角下初中数学专题教学研究</vt:lpstr>
      <vt:lpstr>汇报内容</vt:lpstr>
      <vt:lpstr>一、研究背景与价值</vt:lpstr>
      <vt:lpstr>2.研究的价值</vt:lpstr>
      <vt:lpstr>二、核心概念</vt:lpstr>
      <vt:lpstr>二、核心概念</vt:lpstr>
      <vt:lpstr>二、核心概念</vt:lpstr>
      <vt:lpstr>三、研究目标</vt:lpstr>
      <vt:lpstr>三、研究目标</vt:lpstr>
      <vt:lpstr>四、研究内容</vt:lpstr>
      <vt:lpstr>四、研究内容</vt:lpstr>
      <vt:lpstr>四、研究内容</vt:lpstr>
      <vt:lpstr>四、研究内容</vt:lpstr>
      <vt:lpstr>四、研究内容</vt:lpstr>
      <vt:lpstr>五、研究方法</vt:lpstr>
      <vt:lpstr>五、研究方法</vt:lpstr>
      <vt:lpstr>六、研究步骤</vt:lpstr>
      <vt:lpstr>六、研究步骤</vt:lpstr>
      <vt:lpstr>六、研究步骤</vt:lpstr>
      <vt:lpstr>六、研究步骤</vt:lpstr>
      <vt:lpstr>七、预期成果</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基于数学实验的校本课程开发与实施的实践研究</dc:title>
  <dc:creator>钱程</dc:creator>
  <cp:lastModifiedBy>灭斯特芒捏</cp:lastModifiedBy>
  <cp:revision>53</cp:revision>
  <dcterms:created xsi:type="dcterms:W3CDTF">2016-10-08T02:07:00Z</dcterms:created>
  <dcterms:modified xsi:type="dcterms:W3CDTF">2023-11-22T00:29:41Z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3B0DB12687B44C84BD798794F50A9F18_13</vt:lpwstr>
  </property>
  <property fmtid="{D5CDD505-2E9C-101B-9397-08002B2CF9AE}" pid="3" name="KSOProductBuildVer">
    <vt:lpwstr>2052-12.1.0.15933</vt:lpwstr>
  </property>
</Properties>
</file>