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5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20F8C-7356-4FDA-88CC-D8531024F20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89345-88B5-415B-8ACC-DB5695557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6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9345-88B5-415B-8ACC-DB569555795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04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94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16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93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89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24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42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3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2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01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1038"/>
            <a:ext cx="9144000" cy="515453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8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hyperlink" Target="&#36164;&#26009;&#38142;&#25509;/&#35270;&#39057;/&#35838;&#25991;&#26391;&#35835;-14&#25991;&#35328;&#25991;&#20108;&#21017;&#20043;&#23398;&#24328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hyperlink" Target="&#36164;&#26009;&#38142;&#25509;/&#35270;&#39057;/&#24343;.mp4" TargetMode="External"/><Relationship Id="rId5" Type="http://schemas.openxmlformats.org/officeDocument/2006/relationships/hyperlink" Target="&#36164;&#26009;&#38142;&#25509;/&#35270;&#39057;/&#20465;.mp4" TargetMode="External"/><Relationship Id="rId4" Type="http://schemas.openxmlformats.org/officeDocument/2006/relationships/hyperlink" Target="&#36164;&#26009;&#38142;&#25509;/&#35270;&#39057;/&#25588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762" cy="514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48"/>
          <p:cNvSpPr txBox="1"/>
          <p:nvPr/>
        </p:nvSpPr>
        <p:spPr>
          <a:xfrm>
            <a:off x="2786825" y="1096980"/>
            <a:ext cx="3528392" cy="1084912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685165"/>
            <a:r>
              <a:rPr lang="zh-CN" altLang="en-US" sz="6600" b="1" dirty="0">
                <a:ln w="0"/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学  弈</a:t>
            </a:r>
          </a:p>
        </p:txBody>
      </p:sp>
    </p:spTree>
    <p:extLst>
      <p:ext uri="{BB962C8B-B14F-4D97-AF65-F5344CB8AC3E}">
        <p14:creationId xmlns:p14="http://schemas.microsoft.com/office/powerpoint/2010/main" val="28901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3667" y="916654"/>
            <a:ext cx="7776864" cy="265456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 anchor="ctr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>
                    <a:lumMod val="75000"/>
                  </a:prst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弈秋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，通国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之善弈者也。使弈秋诲二人弈，其一人专心致志，惟弈秋之为听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一人虽听之，一心以为有鸿鹄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⑤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将至，思援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⑥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弓缴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⑦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而射之。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虽与之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⑧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俱学，弗若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⑨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之矣。为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⑩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是其智弗若与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⑪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？曰：非然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⑫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也。 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3921010" y="411510"/>
            <a:ext cx="24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</a:rPr>
              <a:t>学 弈</a:t>
            </a:r>
            <a:r>
              <a:rPr lang="zh-CN" altLang="en-US" sz="3200" b="1" spc="50" baseline="30000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①</a:t>
            </a:r>
            <a:endParaRPr lang="zh-CN" altLang="en-US" sz="3200" baseline="30000" dirty="0">
              <a:solidFill>
                <a:prstClr val="white">
                  <a:lumMod val="75000"/>
                </a:prst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3667" y="3655098"/>
            <a:ext cx="8068234" cy="1495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⑤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鸿鹄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指天鹅、大雁一类的鸟。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⑥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援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引，拉。</a:t>
            </a:r>
            <a:endParaRPr lang="en-US" altLang="zh-CN" sz="2400" b="1" spc="5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165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⑦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弓缴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系在箭上的丝绳，这里指带有丝绳的箭，射出后</a:t>
            </a:r>
            <a:endParaRPr lang="en-US" altLang="zh-CN" sz="2400" b="1" spc="5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可以将箭收回。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979712" y="4195814"/>
            <a:ext cx="32403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5"/>
          <p:cNvSpPr/>
          <p:nvPr/>
        </p:nvSpPr>
        <p:spPr>
          <a:xfrm>
            <a:off x="5550509" y="2024539"/>
            <a:ext cx="677675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8" name="圆角矩形 15"/>
          <p:cNvSpPr/>
          <p:nvPr/>
        </p:nvSpPr>
        <p:spPr>
          <a:xfrm>
            <a:off x="4860032" y="2027912"/>
            <a:ext cx="40333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圆角矩形 15"/>
          <p:cNvSpPr/>
          <p:nvPr/>
        </p:nvSpPr>
        <p:spPr>
          <a:xfrm>
            <a:off x="2483768" y="2027912"/>
            <a:ext cx="72008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22" name="圆角矩形标注 21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775912" y="2535090"/>
            <a:ext cx="7654619" cy="1152128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spc="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另一个人虽然也在听，却一心以为有鸟要飞来，想要拿弓箭把它射下来。</a:t>
            </a:r>
            <a:endParaRPr lang="zh-CN" altLang="en-US" sz="3200" b="1" spc="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6256" y="4185182"/>
            <a:ext cx="10801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979712" y="4627862"/>
            <a:ext cx="66247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55465" y="5059910"/>
            <a:ext cx="20163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5"/>
          <p:cNvSpPr/>
          <p:nvPr/>
        </p:nvSpPr>
        <p:spPr>
          <a:xfrm>
            <a:off x="7164288" y="2027912"/>
            <a:ext cx="338837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5" name="对话气泡: 圆角矩形 14"/>
          <p:cNvSpPr/>
          <p:nvPr/>
        </p:nvSpPr>
        <p:spPr>
          <a:xfrm>
            <a:off x="7668344" y="2103017"/>
            <a:ext cx="1403647" cy="432048"/>
          </a:xfrm>
          <a:prstGeom prst="wedgeRoundRectCallout">
            <a:avLst>
              <a:gd name="adj1" fmla="val -60384"/>
              <a:gd name="adj2" fmla="val -37194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指鸿鹄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7742048" y="1491630"/>
            <a:ext cx="36004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7" name="对话气泡: 圆角矩形 14"/>
          <p:cNvSpPr/>
          <p:nvPr/>
        </p:nvSpPr>
        <p:spPr>
          <a:xfrm>
            <a:off x="5774620" y="843558"/>
            <a:ext cx="2463231" cy="432048"/>
          </a:xfrm>
          <a:prstGeom prst="wedgeRoundRectCallout">
            <a:avLst>
              <a:gd name="adj1" fmla="val 37333"/>
              <a:gd name="adj2" fmla="val 76614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指弈秋的教诲</a:t>
            </a:r>
          </a:p>
        </p:txBody>
      </p:sp>
    </p:spTree>
    <p:extLst>
      <p:ext uri="{BB962C8B-B14F-4D97-AF65-F5344CB8AC3E}">
        <p14:creationId xmlns:p14="http://schemas.microsoft.com/office/powerpoint/2010/main" val="33111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3667" y="916654"/>
            <a:ext cx="7776864" cy="265456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 anchor="ctr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>
                    <a:lumMod val="75000"/>
                  </a:prst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弈秋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，通国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之善弈者也。使弈秋诲二人弈，其一人专心致志，惟弈秋之为听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一人虽听之，一心以为有鸿鹄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⑤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将至，思援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⑥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弓缴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⑦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而射之。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虽与之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⑧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俱学，弗若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⑨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之矣。</a:t>
            </a:r>
            <a:r>
              <a:rPr lang="zh-CN" altLang="en-US" sz="2800" b="1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zh-CN" altLang="en-US" sz="2800" b="1" baseline="30000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⑩</a:t>
            </a:r>
            <a:r>
              <a:rPr lang="zh-CN" altLang="en-US" sz="2800" b="1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是其智弗若与</a:t>
            </a:r>
            <a:r>
              <a:rPr lang="zh-CN" altLang="en-US" sz="2800" b="1" baseline="30000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⑪</a:t>
            </a:r>
            <a:r>
              <a:rPr lang="zh-CN" altLang="en-US" sz="2800" b="1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？曰：非然</a:t>
            </a:r>
            <a:r>
              <a:rPr lang="zh-CN" altLang="en-US" sz="2800" b="1" baseline="30000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⑫</a:t>
            </a:r>
            <a:r>
              <a:rPr lang="zh-CN" altLang="en-US" sz="2800" b="1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也。 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3921010" y="411510"/>
            <a:ext cx="24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</a:rPr>
              <a:t>学 弈</a:t>
            </a:r>
            <a:r>
              <a:rPr lang="zh-CN" altLang="en-US" sz="3200" b="1" spc="50" baseline="30000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①</a:t>
            </a:r>
            <a:endParaRPr lang="zh-CN" altLang="en-US" sz="3200" baseline="30000" dirty="0">
              <a:solidFill>
                <a:prstClr val="white">
                  <a:lumMod val="75000"/>
                </a:prst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379" y="3651870"/>
            <a:ext cx="5104282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⑧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他，指专心致志的那个人。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defTabSz="685165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⑨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弗若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不如。</a:t>
            </a:r>
            <a:endParaRPr lang="en-US" altLang="zh-CN" sz="2400" b="1" spc="5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78324" y="4178168"/>
            <a:ext cx="3627112" cy="116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5"/>
          <p:cNvSpPr/>
          <p:nvPr/>
        </p:nvSpPr>
        <p:spPr>
          <a:xfrm>
            <a:off x="2771800" y="2563828"/>
            <a:ext cx="72008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圆角矩形 15"/>
          <p:cNvSpPr/>
          <p:nvPr/>
        </p:nvSpPr>
        <p:spPr>
          <a:xfrm>
            <a:off x="1043552" y="2571750"/>
            <a:ext cx="432104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025008" y="4645604"/>
            <a:ext cx="7467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标注 27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827584" y="1203598"/>
            <a:ext cx="7654619" cy="1152128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165">
              <a:lnSpc>
                <a:spcPct val="120000"/>
              </a:lnSpc>
            </a:pPr>
            <a:r>
              <a:rPr lang="zh-CN" altLang="en-US" sz="2800" b="1" spc="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虽然他与第一个人一起学棋，但是棋艺比不上人家。</a:t>
            </a:r>
            <a:endParaRPr lang="zh-CN" altLang="en-US" sz="3600" b="1" spc="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48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3667" y="916654"/>
            <a:ext cx="7776864" cy="265456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 anchor="ctr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>
                    <a:lumMod val="75000"/>
                  </a:prst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弈秋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，通国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之善弈者也。使弈秋诲二人弈，其一人专心致志，惟弈秋之为听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一人虽听之，一心以为有鸿鹄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⑤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将至，思援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⑥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弓缴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⑦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而射之。</a:t>
            </a:r>
            <a:r>
              <a:rPr lang="zh-CN" altLang="en-US" sz="2800" b="1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虽与之</a:t>
            </a:r>
            <a:r>
              <a:rPr lang="zh-CN" altLang="en-US" sz="2800" b="1" baseline="30000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⑧</a:t>
            </a:r>
            <a:r>
              <a:rPr lang="zh-CN" altLang="en-US" sz="2800" b="1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俱学，弗若</a:t>
            </a:r>
            <a:r>
              <a:rPr lang="zh-CN" altLang="en-US" sz="2800" b="1" baseline="30000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⑨</a:t>
            </a:r>
            <a:r>
              <a:rPr lang="zh-CN" altLang="en-US" sz="2800" b="1" dirty="0">
                <a:solidFill>
                  <a:prstClr val="white">
                    <a:lumMod val="8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之矣。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⑩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是其智弗若与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⑪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？曰：非然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⑫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也。 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3921010" y="411510"/>
            <a:ext cx="24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</a:rPr>
              <a:t>学 弈</a:t>
            </a:r>
            <a:r>
              <a:rPr lang="zh-CN" altLang="en-US" sz="3200" b="1" spc="50" baseline="30000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①</a:t>
            </a:r>
            <a:endParaRPr lang="zh-CN" altLang="en-US" sz="3200" baseline="30000" dirty="0">
              <a:solidFill>
                <a:prstClr val="white">
                  <a:lumMod val="75000"/>
                </a:prst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3667" y="3579862"/>
            <a:ext cx="787877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⑩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因为。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defTabSz="685165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⑪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与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同“欤”，句末语气词，表示疑问。这里读</a:t>
            </a:r>
            <a:r>
              <a:rPr lang="en-US" altLang="zh-CN" sz="2400" b="1" spc="50" dirty="0" err="1">
                <a:solidFill>
                  <a:prstClr val="black"/>
                </a:solidFill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yú</a:t>
            </a: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汉语拼音" pitchFamily="34" charset="0"/>
              </a:rPr>
              <a:t>。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⑫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然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这样。</a:t>
            </a: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91680" y="4011910"/>
            <a:ext cx="7698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5"/>
          <p:cNvSpPr/>
          <p:nvPr/>
        </p:nvSpPr>
        <p:spPr>
          <a:xfrm>
            <a:off x="7164288" y="2545265"/>
            <a:ext cx="36004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8" name="圆角矩形 15"/>
          <p:cNvSpPr/>
          <p:nvPr/>
        </p:nvSpPr>
        <p:spPr>
          <a:xfrm>
            <a:off x="4743275" y="2564823"/>
            <a:ext cx="40333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圆角矩形 15"/>
          <p:cNvSpPr/>
          <p:nvPr/>
        </p:nvSpPr>
        <p:spPr>
          <a:xfrm>
            <a:off x="1452584" y="3025419"/>
            <a:ext cx="743151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63632" y="4480618"/>
            <a:ext cx="64807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763632" y="4912666"/>
            <a:ext cx="720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827584" y="1203598"/>
            <a:ext cx="7654619" cy="1152128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165">
              <a:lnSpc>
                <a:spcPct val="120000"/>
              </a:lnSpc>
            </a:pPr>
            <a:r>
              <a:rPr lang="zh-CN" altLang="en-US" sz="2800" b="1" spc="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这是因为他的智力不如人家吗？当然不是这样的。</a:t>
            </a:r>
            <a:endParaRPr lang="zh-CN" altLang="en-US" sz="3600" b="1" spc="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24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323528" y="41151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请试着连起来说一说整篇故事的内容。</a:t>
            </a:r>
          </a:p>
        </p:txBody>
      </p:sp>
      <p:sp>
        <p:nvSpPr>
          <p:cNvPr id="3" name="矩形 2"/>
          <p:cNvSpPr/>
          <p:nvPr/>
        </p:nvSpPr>
        <p:spPr>
          <a:xfrm>
            <a:off x="611560" y="1272329"/>
            <a:ext cx="7867943" cy="3171629"/>
          </a:xfrm>
          <a:prstGeom prst="rect">
            <a:avLst/>
          </a:prstGeom>
          <a:solidFill>
            <a:srgbClr val="FFFFCC"/>
          </a:solidFill>
        </p:spPr>
        <p:txBody>
          <a:bodyPr wrap="square" lIns="68573" tIns="34286" rIns="68573" bIns="34286">
            <a:spAutoFit/>
          </a:bodyPr>
          <a:lstStyle/>
          <a:p>
            <a:pPr algn="just"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black"/>
                </a:solidFill>
              </a:rPr>
              <a:t> 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弈秋是全国最擅长下棋的人。让弈秋教导两个人下棋，一个人专心致志，只听弈秋的教导；另一个人虽然也在听，却一心以为有鸟要飞来，想要拿弓箭把它射下来。虽然他与第一个人一起学棋，但是棋艺比不上人家。这是因为他的智力不如人家吗？当然不是这样的。 </a:t>
            </a:r>
          </a:p>
        </p:txBody>
      </p:sp>
    </p:spTree>
    <p:extLst>
      <p:ext uri="{BB962C8B-B14F-4D97-AF65-F5344CB8AC3E}">
        <p14:creationId xmlns:p14="http://schemas.microsoft.com/office/powerpoint/2010/main" val="1739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07504" y="267569"/>
            <a:ext cx="833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请找一找文中作者的观点及具体事例。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17" y="1117321"/>
            <a:ext cx="5446117" cy="34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15"/>
          <p:cNvSpPr/>
          <p:nvPr/>
        </p:nvSpPr>
        <p:spPr>
          <a:xfrm>
            <a:off x="2123728" y="4083918"/>
            <a:ext cx="4176464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对话气泡: 圆角矩形 14"/>
          <p:cNvSpPr/>
          <p:nvPr/>
        </p:nvSpPr>
        <p:spPr>
          <a:xfrm>
            <a:off x="6516216" y="4263938"/>
            <a:ext cx="1403647" cy="432048"/>
          </a:xfrm>
          <a:prstGeom prst="wedgeRoundRectCallout">
            <a:avLst>
              <a:gd name="adj1" fmla="val -60384"/>
              <a:gd name="adj2" fmla="val -37194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观点</a:t>
            </a:r>
          </a:p>
        </p:txBody>
      </p:sp>
      <p:sp>
        <p:nvSpPr>
          <p:cNvPr id="6" name="圆角矩形 15"/>
          <p:cNvSpPr/>
          <p:nvPr/>
        </p:nvSpPr>
        <p:spPr>
          <a:xfrm>
            <a:off x="2069977" y="2211710"/>
            <a:ext cx="5148061" cy="18002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7" name="对话气泡: 圆角矩形 14"/>
          <p:cNvSpPr/>
          <p:nvPr/>
        </p:nvSpPr>
        <p:spPr>
          <a:xfrm>
            <a:off x="7400588" y="1563638"/>
            <a:ext cx="1162002" cy="940818"/>
          </a:xfrm>
          <a:prstGeom prst="wedgeRoundRectCallout">
            <a:avLst>
              <a:gd name="adj1" fmla="val -60999"/>
              <a:gd name="adj2" fmla="val 33219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具体事例</a:t>
            </a:r>
          </a:p>
        </p:txBody>
      </p:sp>
    </p:spTree>
    <p:extLst>
      <p:ext uri="{BB962C8B-B14F-4D97-AF65-F5344CB8AC3E}">
        <p14:creationId xmlns:p14="http://schemas.microsoft.com/office/powerpoint/2010/main" val="36432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7600" y="2211710"/>
            <a:ext cx="4268416" cy="586306"/>
          </a:xfrm>
          <a:prstGeom prst="rect">
            <a:avLst/>
          </a:prstGeom>
          <a:solidFill>
            <a:srgbClr val="FFFFCC"/>
          </a:solidFill>
        </p:spPr>
        <p:txBody>
          <a:bodyPr wrap="square" lIns="68573" tIns="34286" rIns="68573" bIns="34286">
            <a:spAutoFit/>
          </a:bodyPr>
          <a:lstStyle/>
          <a:p>
            <a:pPr algn="just"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black"/>
                </a:solidFill>
              </a:rPr>
              <a:t>       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92280" y="1491630"/>
            <a:ext cx="1296144" cy="586306"/>
          </a:xfrm>
          <a:prstGeom prst="rect">
            <a:avLst/>
          </a:prstGeom>
          <a:solidFill>
            <a:srgbClr val="FFFFCC"/>
          </a:solidFill>
        </p:spPr>
        <p:txBody>
          <a:bodyPr wrap="square" lIns="68573" tIns="34286" rIns="68573" bIns="34286">
            <a:spAutoFit/>
          </a:bodyPr>
          <a:lstStyle/>
          <a:p>
            <a:pPr algn="just"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black"/>
                </a:solidFill>
              </a:rPr>
              <a:t>       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498" y="-92546"/>
            <a:ext cx="2880318" cy="1152128"/>
            <a:chOff x="590149" y="1521371"/>
            <a:chExt cx="2304254" cy="937544"/>
          </a:xfrm>
        </p:grpSpPr>
        <p:sp>
          <p:nvSpPr>
            <p:cNvPr id="3" name="文本框 7"/>
            <p:cNvSpPr txBox="1"/>
            <p:nvPr/>
          </p:nvSpPr>
          <p:spPr>
            <a:xfrm>
              <a:off x="1195014" y="1784612"/>
              <a:ext cx="1699389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165"/>
              <a:r>
                <a:rPr lang="zh-CN" altLang="en-US" sz="3200" b="1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合作探究</a:t>
              </a:r>
            </a:p>
          </p:txBody>
        </p:sp>
        <p:pic>
          <p:nvPicPr>
            <p:cNvPr id="4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5" name="文本框 4"/>
          <p:cNvSpPr txBox="1"/>
          <p:nvPr/>
        </p:nvSpPr>
        <p:spPr>
          <a:xfrm>
            <a:off x="441025" y="1347614"/>
            <a:ext cx="8333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文章是怎样用具体事例来说明“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为是其智弗若与？曰：非然也”这个观点的？认真思考并进行小组交流。</a:t>
            </a:r>
          </a:p>
        </p:txBody>
      </p:sp>
    </p:spTree>
    <p:extLst>
      <p:ext uri="{BB962C8B-B14F-4D97-AF65-F5344CB8AC3E}">
        <p14:creationId xmlns:p14="http://schemas.microsoft.com/office/powerpoint/2010/main" val="364239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611560" y="632033"/>
            <a:ext cx="833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两个人在学弈时有哪些不同的表现？</a:t>
            </a:r>
            <a:endParaRPr lang="zh-CN" altLang="en-US" sz="3200" b="1" dirty="0">
              <a:solidFill>
                <a:prstClr val="black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17" y="1381656"/>
            <a:ext cx="5446117" cy="34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3131840" y="3340141"/>
            <a:ext cx="39604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123728" y="3772189"/>
            <a:ext cx="49685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123728" y="4276245"/>
            <a:ext cx="172819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355960" y="123478"/>
            <a:ext cx="1791816" cy="646061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rgbClr val="00B050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165"/>
            <a:r>
              <a:rPr lang="zh-CN" altLang="en-US" sz="2800" b="1" dirty="0">
                <a:solidFill>
                  <a:prstClr val="white"/>
                </a:solidFill>
                <a:latin typeface="宋体" pitchFamily="2" charset="-122"/>
                <a:ea typeface="宋体" pitchFamily="2" charset="-122"/>
              </a:rPr>
              <a:t>具体事例</a:t>
            </a:r>
            <a:endParaRPr lang="zh-CN" altLang="zh-CN" sz="2800" b="1" dirty="0">
              <a:solidFill>
                <a:prstClr val="white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圆角矩形 15"/>
          <p:cNvSpPr/>
          <p:nvPr/>
        </p:nvSpPr>
        <p:spPr>
          <a:xfrm>
            <a:off x="3942864" y="2980101"/>
            <a:ext cx="1116124" cy="360040"/>
          </a:xfrm>
          <a:prstGeom prst="roundRect">
            <a:avLst/>
          </a:prstGeom>
          <a:solidFill>
            <a:srgbClr val="FF0000">
              <a:alpha val="2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圆角矩形 15"/>
          <p:cNvSpPr/>
          <p:nvPr/>
        </p:nvSpPr>
        <p:spPr>
          <a:xfrm>
            <a:off x="3625370" y="3412149"/>
            <a:ext cx="1114256" cy="360040"/>
          </a:xfrm>
          <a:prstGeom prst="roundRect">
            <a:avLst/>
          </a:prstGeom>
          <a:solidFill>
            <a:srgbClr val="0070C0">
              <a:alpha val="2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0280" y="1353333"/>
            <a:ext cx="4627984" cy="33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0541" y="3363838"/>
            <a:ext cx="224933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165"/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其一人专心致志，</a:t>
            </a:r>
            <a:endParaRPr lang="en-US" altLang="zh-CN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165"/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惟弈秋之为听；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32240" y="3435846"/>
            <a:ext cx="224933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685165"/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一人虽听之，一心</a:t>
            </a:r>
            <a:endParaRPr lang="en-US" altLang="zh-CN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165"/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以为有鸿鹄将至，</a:t>
            </a:r>
            <a:endParaRPr lang="en-US" altLang="zh-CN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165"/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思援弓缴而射之。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7" name="圆角矩形标注 6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331898" y="945224"/>
            <a:ext cx="1750267" cy="2306057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一心一意</a:t>
            </a:r>
            <a:endParaRPr lang="en-US" altLang="zh-CN" sz="24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algn="ctr"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全神贯注</a:t>
            </a:r>
            <a:endParaRPr lang="en-US" altLang="zh-CN" sz="24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algn="ctr"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聚精会神</a:t>
            </a:r>
            <a:endParaRPr lang="en-US" altLang="zh-CN" sz="24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algn="ctr"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孜孜不倦</a:t>
            </a:r>
            <a:endParaRPr lang="en-US" altLang="zh-CN" sz="24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algn="ctr"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废寝忘食</a:t>
            </a:r>
            <a:endParaRPr lang="en-US" altLang="zh-CN" sz="24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圆角矩形标注 7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6998197" y="950209"/>
            <a:ext cx="1750267" cy="2306057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三心二意</a:t>
            </a:r>
            <a:endParaRPr lang="en-US" altLang="zh-CN" sz="24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algn="ctr"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心神不宁</a:t>
            </a:r>
            <a:endParaRPr lang="en-US" altLang="zh-CN" sz="24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algn="ctr"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心不在焉</a:t>
            </a:r>
            <a:endParaRPr lang="en-US" altLang="zh-CN" sz="24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  <a:p>
            <a:pPr algn="ctr"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东张西望</a:t>
            </a:r>
            <a:endParaRPr lang="en-US" altLang="zh-CN" sz="24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42180" y="3714269"/>
            <a:ext cx="1019106" cy="1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251520" y="129545"/>
            <a:ext cx="83333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你能看出图中分别画的是哪些人吗？</a:t>
            </a:r>
            <a:endParaRPr lang="zh-CN" altLang="en-US" sz="3200" b="1" dirty="0">
              <a:solidFill>
                <a:prstClr val="black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471231" y="260350"/>
            <a:ext cx="7287673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defTabSz="685165"/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可以用哪些词语形容两人下棋时的状态？</a:t>
            </a:r>
            <a:endParaRPr lang="zh-CN" altLang="en-US" sz="3200" b="1" dirty="0">
              <a:solidFill>
                <a:prstClr val="black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51620" y="3429749"/>
            <a:ext cx="1109666" cy="288032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4" name="对话气泡: 圆角矩形 14"/>
          <p:cNvSpPr/>
          <p:nvPr/>
        </p:nvSpPr>
        <p:spPr>
          <a:xfrm>
            <a:off x="179512" y="4148418"/>
            <a:ext cx="1944216" cy="828092"/>
          </a:xfrm>
          <a:prstGeom prst="wedgeRoundRectCallout">
            <a:avLst>
              <a:gd name="adj1" fmla="val 28863"/>
              <a:gd name="adj2" fmla="val -7157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这个成语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出自本文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93" y="1353333"/>
            <a:ext cx="977734" cy="103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5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2" grpId="0" animBg="1"/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355960" y="324561"/>
            <a:ext cx="1263712" cy="646061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rgbClr val="00B050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white"/>
                </a:solidFill>
                <a:latin typeface="宋体" pitchFamily="2" charset="-122"/>
                <a:ea typeface="宋体" pitchFamily="2" charset="-122"/>
              </a:rPr>
              <a:t>观点</a:t>
            </a:r>
            <a:endParaRPr lang="zh-CN" altLang="zh-CN" sz="2800" b="1" dirty="0">
              <a:solidFill>
                <a:prstClr val="white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7705" y="385981"/>
            <a:ext cx="5378140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defTabSz="685165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 为是其智弗若与？曰：非然也。</a:t>
            </a:r>
            <a:endParaRPr lang="zh-CN" altLang="en-US" sz="280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502210" y="1419622"/>
            <a:ext cx="833331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既然不是智力影响两人学弈的结果，那影响他们成功与否的原因是什么呢？</a:t>
            </a:r>
            <a:endParaRPr lang="zh-CN" altLang="en-US" sz="3200" b="1" dirty="0">
              <a:solidFill>
                <a:prstClr val="black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611560" y="2931790"/>
            <a:ext cx="7920880" cy="1152128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165">
              <a:lnSpc>
                <a:spcPct val="120000"/>
              </a:lnSpc>
            </a:pPr>
            <a:r>
              <a:rPr lang="zh-CN" altLang="en-US" sz="2800" b="1" spc="5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   学习态度最终影响了学弈的结果，学习和做事都要专心致志，不能三心二意。</a:t>
            </a:r>
            <a:endParaRPr lang="zh-CN" altLang="en-US" sz="3600" b="1" spc="50" dirty="0">
              <a:solidFill>
                <a:prstClr val="black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7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1319" y="2012400"/>
            <a:ext cx="5378140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defTabSz="685165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 为是其智弗若与？曰：非然也。</a:t>
            </a:r>
            <a:endParaRPr lang="zh-CN" altLang="en-US" sz="280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547263" y="411510"/>
            <a:ext cx="798446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作者提出观点运用了什么修辞手法？运用这种修辞手法的好处是什么？</a:t>
            </a:r>
            <a:endParaRPr lang="zh-CN" altLang="en-US" sz="3200" b="1" dirty="0">
              <a:solidFill>
                <a:prstClr val="black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395536" y="3003798"/>
            <a:ext cx="8287917" cy="1152128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165">
              <a:lnSpc>
                <a:spcPct val="13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能够引起人们的注意，启发读者的思考，使所要强调的意思更加突出。</a:t>
            </a:r>
          </a:p>
        </p:txBody>
      </p:sp>
      <p:sp>
        <p:nvSpPr>
          <p:cNvPr id="6" name="云形标注 5"/>
          <p:cNvSpPr/>
          <p:nvPr/>
        </p:nvSpPr>
        <p:spPr>
          <a:xfrm>
            <a:off x="6429459" y="1833340"/>
            <a:ext cx="1831407" cy="72008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设问</a:t>
            </a:r>
          </a:p>
        </p:txBody>
      </p:sp>
    </p:spTree>
    <p:extLst>
      <p:ext uri="{BB962C8B-B14F-4D97-AF65-F5344CB8AC3E}">
        <p14:creationId xmlns:p14="http://schemas.microsoft.com/office/powerpoint/2010/main" val="26909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HB-WYW\Desktop\66892cc7fe2c5f8278fc35a7001bc0f7_e824b899a9014c085b2bc6e9047b02087bf4f4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5460"/>
            <a:ext cx="2334047" cy="28876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99792" y="555526"/>
            <a:ext cx="5976664" cy="37856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5" rIns="91431" bIns="45715" anchor="ctr">
            <a:spAutoFit/>
          </a:bodyPr>
          <a:lstStyle/>
          <a:p>
            <a:pPr algn="just" defTabSz="685165">
              <a:lnSpc>
                <a:spcPct val="120000"/>
              </a:lnSpc>
            </a:pPr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孟子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（公元前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372—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前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289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）名轲，字子舆，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战国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时期邹城（今山东邹城）人。中国古代著名思想家、教育家，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儒家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学派的代表人物，后被尊称为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“亚圣”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，与孔子并称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“孔孟”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孟子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一书集中反映了孟子的基本思想。</a:t>
            </a:r>
            <a:endParaRPr kumimoji="1"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26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761691" y="288451"/>
            <a:ext cx="3234245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165"/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根据表格背一背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0"/>
            <a:ext cx="733349" cy="93634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1472"/>
              </p:ext>
            </p:extLst>
          </p:nvPr>
        </p:nvGraphicFramePr>
        <p:xfrm>
          <a:off x="611561" y="1275606"/>
          <a:ext cx="7920879" cy="347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078">
                <a:tc rowSpan="3">
                  <a:txBody>
                    <a:bodyPr/>
                    <a:lstStyle/>
                    <a:p>
                      <a:endParaRPr lang="en-US" altLang="zh-CN" sz="2800" b="1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endParaRPr lang="en-US" altLang="zh-CN" sz="2800" b="1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endParaRPr lang="en-US" altLang="zh-CN" sz="2800" b="1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r>
                        <a:rPr lang="zh-CN" altLang="en-US" sz="2800" b="1" dirty="0">
                          <a:latin typeface="楷体" pitchFamily="49" charset="-122"/>
                          <a:ea typeface="楷体" pitchFamily="49" charset="-122"/>
                        </a:rPr>
                        <a:t>具体事例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2800" b="1" dirty="0">
                          <a:latin typeface="楷体" pitchFamily="49" charset="-122"/>
                          <a:ea typeface="楷体" pitchFamily="49" charset="-122"/>
                        </a:rPr>
                        <a:t>起因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2800" b="1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r>
                        <a:rPr lang="zh-CN" altLang="en-US" sz="2800" b="1" dirty="0">
                          <a:latin typeface="楷体" pitchFamily="49" charset="-122"/>
                          <a:ea typeface="楷体" pitchFamily="49" charset="-122"/>
                        </a:rPr>
                        <a:t>经过</a:t>
                      </a:r>
                      <a:endParaRPr lang="en-US" altLang="zh-CN" sz="2800" b="1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endParaRPr lang="zh-CN" altLang="en-US" sz="2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2800" b="1" dirty="0">
                          <a:latin typeface="楷体" pitchFamily="49" charset="-122"/>
                          <a:ea typeface="楷体" pitchFamily="49" charset="-122"/>
                        </a:rPr>
                        <a:t>结果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800" b="1" dirty="0">
                          <a:latin typeface="楷体" pitchFamily="49" charset="-122"/>
                          <a:ea typeface="楷体" pitchFamily="49" charset="-122"/>
                        </a:rPr>
                        <a:t>观点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2400" b="1" u="none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275856" y="1398633"/>
            <a:ext cx="3754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弈秋，</a:t>
            </a:r>
            <a:r>
              <a:rPr lang="zh-CN" altLang="en-US" sz="24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3968" y="134761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通国之善弈者也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1990044"/>
            <a:ext cx="528730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使弈秋诲二人弈，其一人</a:t>
            </a:r>
            <a:r>
              <a:rPr lang="zh-CN" altLang="en-US" sz="24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，惟弈秋之为听；一人虽听之，一心以为</a:t>
            </a:r>
            <a:r>
              <a:rPr lang="zh-CN" altLang="en-US" sz="24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4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90833" y="199004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专心致志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14399" y="2842489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有鸿鹄将至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5670" y="2843190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思援弓缴而射之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85669" y="3435846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虽与之俱学，</a:t>
            </a:r>
            <a:r>
              <a:rPr lang="zh-CN" altLang="en-US" sz="24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81428" y="338350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弗若之矣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99229" y="4229426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en-US" altLang="zh-CN" sz="2400" b="1" u="sng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？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曰：非然也。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99229" y="4218792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为是其智弗若与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3385301" y="1563638"/>
            <a:ext cx="1584177" cy="494829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专心致志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3457311" y="3056274"/>
            <a:ext cx="1512168" cy="516040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三心二意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83568" y="1752269"/>
            <a:ext cx="648072" cy="1592788"/>
          </a:xfrm>
          <a:prstGeom prst="round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弈秋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2915816" y="1568309"/>
            <a:ext cx="424464" cy="1960708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165"/>
            <a:r>
              <a:rPr lang="en-US" altLang="zh-CN" sz="2400" dirty="0">
                <a:solidFill>
                  <a:prstClr val="black"/>
                </a:solidFill>
              </a:rPr>
              <a:t>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756418" y="1738698"/>
            <a:ext cx="1014351" cy="154558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二人师从弈秋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8" y="222989"/>
            <a:ext cx="2268000" cy="692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931"/>
            <a:ext cx="450000" cy="559756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55576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165"/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13" name="五边形 12"/>
          <p:cNvSpPr/>
          <p:nvPr/>
        </p:nvSpPr>
        <p:spPr>
          <a:xfrm>
            <a:off x="1424597" y="2391054"/>
            <a:ext cx="288032" cy="220147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5059840" y="1563638"/>
            <a:ext cx="1096336" cy="46079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成功</a:t>
            </a:r>
          </a:p>
        </p:txBody>
      </p:sp>
      <p:sp>
        <p:nvSpPr>
          <p:cNvPr id="15" name="流程图: 可选过程 14"/>
          <p:cNvSpPr/>
          <p:nvPr/>
        </p:nvSpPr>
        <p:spPr>
          <a:xfrm>
            <a:off x="5054444" y="3056274"/>
            <a:ext cx="1096336" cy="46079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失败</a:t>
            </a:r>
          </a:p>
        </p:txBody>
      </p:sp>
      <p:sp>
        <p:nvSpPr>
          <p:cNvPr id="16" name="流程图: 可选过程 15"/>
          <p:cNvSpPr/>
          <p:nvPr/>
        </p:nvSpPr>
        <p:spPr>
          <a:xfrm>
            <a:off x="6804248" y="2018648"/>
            <a:ext cx="1728192" cy="975810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学习之理贵在专心</a:t>
            </a:r>
          </a:p>
        </p:txBody>
      </p:sp>
      <p:sp>
        <p:nvSpPr>
          <p:cNvPr id="17" name="弧形 16"/>
          <p:cNvSpPr/>
          <p:nvPr/>
        </p:nvSpPr>
        <p:spPr>
          <a:xfrm>
            <a:off x="5148064" y="1792579"/>
            <a:ext cx="1601450" cy="1512168"/>
          </a:xfrm>
          <a:prstGeom prst="arc">
            <a:avLst>
              <a:gd name="adj1" fmla="val 17728705"/>
              <a:gd name="adj2" fmla="val 386152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165"/>
            <a:endParaRPr lang="zh-CN" altLang="en-US" sz="140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00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8" y="222989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931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55576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165"/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sp>
        <p:nvSpPr>
          <p:cNvPr id="5" name="矩形 4"/>
          <p:cNvSpPr/>
          <p:nvPr/>
        </p:nvSpPr>
        <p:spPr>
          <a:xfrm>
            <a:off x="827584" y="1281938"/>
            <a:ext cx="7632848" cy="2292552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defTabSz="685165" latinLnBrk="1">
              <a:lnSpc>
                <a:spcPct val="13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学弈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一文写了全国最善于下棋的弈秋，教两个</a:t>
            </a:r>
            <a:r>
              <a:rPr lang="zh-CN" altLang="en-US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的人下棋，结果两个人一个学得好，一个学得不好。通过这件事，说明了做事情应该</a:t>
            </a:r>
            <a:r>
              <a:rPr lang="zh-CN" altLang="en-US" sz="28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的道理。</a:t>
            </a:r>
          </a:p>
        </p:txBody>
      </p:sp>
      <p:sp>
        <p:nvSpPr>
          <p:cNvPr id="7" name="矩形 6"/>
          <p:cNvSpPr/>
          <p:nvPr/>
        </p:nvSpPr>
        <p:spPr>
          <a:xfrm>
            <a:off x="1947836" y="1823079"/>
            <a:ext cx="2727405" cy="53264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just" defTabSz="685165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学习态度不同</a:t>
            </a:r>
          </a:p>
        </p:txBody>
      </p:sp>
      <p:sp>
        <p:nvSpPr>
          <p:cNvPr id="9" name="矩形 8"/>
          <p:cNvSpPr/>
          <p:nvPr/>
        </p:nvSpPr>
        <p:spPr>
          <a:xfrm>
            <a:off x="2699792" y="2931790"/>
            <a:ext cx="2160240" cy="612092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just" defTabSz="685165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专心致志</a:t>
            </a:r>
          </a:p>
        </p:txBody>
      </p:sp>
    </p:spTree>
    <p:extLst>
      <p:ext uri="{BB962C8B-B14F-4D97-AF65-F5344CB8AC3E}">
        <p14:creationId xmlns:p14="http://schemas.microsoft.com/office/powerpoint/2010/main" val="576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150981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3886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165"/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92"/>
            <a:ext cx="450000" cy="559757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41721" y="1635646"/>
            <a:ext cx="6403584" cy="25622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6" rIns="68573" bIns="34286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kumimoji="1"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kumimoji="1"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一人虽听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之。</a:t>
            </a:r>
            <a:r>
              <a:rPr kumimoji="1"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1"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165">
              <a:lnSpc>
                <a:spcPct val="120000"/>
              </a:lnSpc>
            </a:pPr>
            <a:r>
              <a:rPr kumimoji="1"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kumimoji="1"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思援弓缴而射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之。</a:t>
            </a:r>
            <a:r>
              <a:rPr kumimoji="1"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1"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</a:p>
          <a:p>
            <a:pPr defTabSz="685165">
              <a:lnSpc>
                <a:spcPct val="120000"/>
              </a:lnSpc>
            </a:pPr>
            <a:r>
              <a:rPr kumimoji="1"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kumimoji="1"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虽与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</a:t>
            </a:r>
            <a:r>
              <a:rPr kumimoji="1"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俱学。 </a:t>
            </a:r>
            <a:r>
              <a:rPr kumimoji="1"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</a:p>
          <a:p>
            <a:pPr defTabSz="685165">
              <a:lnSpc>
                <a:spcPct val="120000"/>
              </a:lnSpc>
            </a:pPr>
            <a:r>
              <a:rPr kumimoji="1"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kumimoji="1"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弗若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</a:t>
            </a:r>
            <a:r>
              <a:rPr kumimoji="1"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矣。  </a:t>
            </a:r>
            <a:r>
              <a:rPr kumimoji="1"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</a:p>
          <a:p>
            <a:pPr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惟弈秋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为听。</a:t>
            </a:r>
            <a:endParaRPr kumimoji="1"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06083" y="1635646"/>
            <a:ext cx="2139221" cy="500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6" rIns="68573" bIns="34286">
            <a:spAutoFit/>
          </a:bodyPr>
          <a:lstStyle/>
          <a:p>
            <a:pPr defTabSz="685165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弈秋的教导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93045" y="2139702"/>
            <a:ext cx="1543251" cy="500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6" rIns="68573" bIns="34286">
            <a:spAutoFit/>
          </a:bodyPr>
          <a:lstStyle/>
          <a:p>
            <a:pPr defTabSz="685165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鸿鹄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08388" y="2571750"/>
            <a:ext cx="3031964" cy="500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6" rIns="68573" bIns="34286">
            <a:spAutoFit/>
          </a:bodyPr>
          <a:lstStyle/>
          <a:p>
            <a:pPr defTabSz="685165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专心致志的那个人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35570" y="3079733"/>
            <a:ext cx="3023891" cy="500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3" tIns="34286" rIns="68573" bIns="34286">
            <a:spAutoFit/>
          </a:bodyPr>
          <a:lstStyle/>
          <a:p>
            <a:pPr defTabSz="685165"/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专心致志的那个人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68538" y="3507854"/>
            <a:ext cx="2106508" cy="500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6" rIns="68573" bIns="34286">
            <a:spAutoFit/>
          </a:bodyPr>
          <a:lstStyle/>
          <a:p>
            <a:pPr defTabSz="685165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的教导</a:t>
            </a:r>
            <a:endParaRPr kumimoji="1"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2918" y="873600"/>
            <a:ext cx="718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说说下列句子中的“之”分别指什么。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725577" y="2139702"/>
            <a:ext cx="29176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762947" y="2643758"/>
            <a:ext cx="29176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762947" y="3075806"/>
            <a:ext cx="29176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62947" y="3579862"/>
            <a:ext cx="29176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762947" y="4011910"/>
            <a:ext cx="29176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804069" y="149163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自由阅读课文，读准字音，读通句子，读好停顿。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37" y="383823"/>
            <a:ext cx="2269879" cy="693151"/>
          </a:xfrm>
          <a:prstGeom prst="rect">
            <a:avLst/>
          </a:prstGeom>
        </p:spPr>
      </p:pic>
      <p:sp>
        <p:nvSpPr>
          <p:cNvPr id="7" name="文本框 14">
            <a:hlinkClick r:id="rId4" action="ppaction://hlinkfile"/>
          </p:cNvPr>
          <p:cNvSpPr txBox="1"/>
          <p:nvPr/>
        </p:nvSpPr>
        <p:spPr>
          <a:xfrm>
            <a:off x="864933" y="36432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165"/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2293"/>
            <a:ext cx="443315" cy="5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7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1731"/>
            <a:ext cx="431626" cy="558077"/>
          </a:xfrm>
          <a:prstGeom prst="rect">
            <a:avLst/>
          </a:prstGeom>
        </p:spPr>
      </p:pic>
      <p:sp>
        <p:nvSpPr>
          <p:cNvPr id="4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585812" y="123478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kumimoji="1" lang="zh-CN" altLang="en-US" sz="36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我会读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185127"/>
            <a:ext cx="555254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弈   惟   援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缴   鸿 鹄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829" y="978646"/>
            <a:ext cx="133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400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yuán</a:t>
            </a:r>
            <a:endParaRPr lang="zh-CN" altLang="en-US" sz="2400" dirty="0">
              <a:solidFill>
                <a:prstClr val="black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97864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400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wéi</a:t>
            </a:r>
            <a:endParaRPr lang="zh-CN" altLang="en-US" sz="2400" dirty="0">
              <a:solidFill>
                <a:prstClr val="black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559" y="987573"/>
            <a:ext cx="148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400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zhuó</a:t>
            </a:r>
            <a:endParaRPr lang="zh-CN" altLang="en-US" sz="2400" dirty="0">
              <a:solidFill>
                <a:prstClr val="black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2848881"/>
            <a:ext cx="87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400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wèi</a:t>
            </a:r>
            <a:endParaRPr lang="zh-CN" altLang="en-US" sz="2400" dirty="0">
              <a:solidFill>
                <a:prstClr val="black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4129" y="1003892"/>
            <a:ext cx="139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400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hóng</a:t>
            </a:r>
            <a:r>
              <a:rPr lang="en-US" altLang="zh-CN" sz="2400" dirty="0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hú</a:t>
            </a:r>
            <a:endParaRPr lang="zh-CN" altLang="en-US" sz="2400" dirty="0">
              <a:solidFill>
                <a:prstClr val="black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4" name="圆角矩形 15"/>
          <p:cNvSpPr/>
          <p:nvPr/>
        </p:nvSpPr>
        <p:spPr>
          <a:xfrm>
            <a:off x="3235259" y="2356844"/>
            <a:ext cx="451283" cy="4527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5" name="圆角矩形 15"/>
          <p:cNvSpPr/>
          <p:nvPr/>
        </p:nvSpPr>
        <p:spPr>
          <a:xfrm>
            <a:off x="1963124" y="3292948"/>
            <a:ext cx="504056" cy="4527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7401" y="192367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400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wéi</a:t>
            </a:r>
            <a:endParaRPr lang="zh-CN" altLang="en-US" sz="2400" dirty="0">
              <a:solidFill>
                <a:prstClr val="black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45562" y="1954598"/>
            <a:ext cx="4572000" cy="18851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165"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一心以为鸿鹄将至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165"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为是其智弗若与   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对话气泡: 圆角矩形 14"/>
          <p:cNvSpPr/>
          <p:nvPr/>
        </p:nvSpPr>
        <p:spPr>
          <a:xfrm>
            <a:off x="1307142" y="1915039"/>
            <a:ext cx="1512168" cy="540060"/>
          </a:xfrm>
          <a:prstGeom prst="wedgeRoundRectCallout">
            <a:avLst>
              <a:gd name="adj1" fmla="val 71170"/>
              <a:gd name="adj2" fmla="val -2922"/>
              <a:gd name="adj3" fmla="val 16667"/>
            </a:avLst>
          </a:prstGeom>
          <a:solidFill>
            <a:schemeClr val="lt1"/>
          </a:soli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认为</a:t>
            </a:r>
          </a:p>
        </p:txBody>
      </p:sp>
      <p:sp>
        <p:nvSpPr>
          <p:cNvPr id="19" name="对话气泡: 圆角矩形 14"/>
          <p:cNvSpPr/>
          <p:nvPr/>
        </p:nvSpPr>
        <p:spPr>
          <a:xfrm>
            <a:off x="2504260" y="3839729"/>
            <a:ext cx="1512168" cy="540060"/>
          </a:xfrm>
          <a:prstGeom prst="wedgeRoundRectCallout">
            <a:avLst>
              <a:gd name="adj1" fmla="val -67454"/>
              <a:gd name="adj2" fmla="val -44452"/>
              <a:gd name="adj3" fmla="val 16667"/>
            </a:avLst>
          </a:prstGeom>
          <a:solidFill>
            <a:schemeClr val="lt1"/>
          </a:soli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因为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3629" y="100487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400" dirty="0" err="1">
                <a:solidFill>
                  <a:prstClr val="black"/>
                </a:solidFill>
                <a:latin typeface="汉语拼音" pitchFamily="34" charset="0"/>
                <a:cs typeface="汉语拼音" pitchFamily="34" charset="0"/>
              </a:rPr>
              <a:t>yì</a:t>
            </a:r>
            <a:endParaRPr lang="zh-CN" altLang="en-US" sz="2400" dirty="0">
              <a:solidFill>
                <a:prstClr val="black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85944" y="325495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与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27984" y="2949643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/>
            <a:r>
              <a:rPr lang="en-US" altLang="zh-CN" sz="2400" b="1" spc="50" dirty="0" err="1">
                <a:solidFill>
                  <a:prstClr val="black"/>
                </a:solidFill>
                <a:latin typeface="汉语拼音" pitchFamily="34" charset="0"/>
                <a:ea typeface="楷体" panose="02010609060101010101" pitchFamily="49" charset="-122"/>
                <a:cs typeface="汉语拼音" pitchFamily="34" charset="0"/>
              </a:rPr>
              <a:t>yú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7"/>
          <p:cNvGrpSpPr/>
          <p:nvPr/>
        </p:nvGrpSpPr>
        <p:grpSpPr>
          <a:xfrm>
            <a:off x="4103202" y="2137967"/>
            <a:ext cx="1070145" cy="1096580"/>
            <a:chOff x="2437" y="2032"/>
            <a:chExt cx="1244" cy="1264"/>
          </a:xfrm>
        </p:grpSpPr>
        <p:sp>
          <p:nvSpPr>
            <p:cNvPr id="2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165"/>
              <a:endPara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7" name="组合 7"/>
          <p:cNvGrpSpPr/>
          <p:nvPr/>
        </p:nvGrpSpPr>
        <p:grpSpPr>
          <a:xfrm>
            <a:off x="6506581" y="2170751"/>
            <a:ext cx="1070145" cy="1096580"/>
            <a:chOff x="2437" y="2032"/>
            <a:chExt cx="1244" cy="1264"/>
          </a:xfrm>
        </p:grpSpPr>
        <p:sp>
          <p:nvSpPr>
            <p:cNvPr id="2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165"/>
              <a:endPara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9" name="组合 7"/>
          <p:cNvGrpSpPr/>
          <p:nvPr/>
        </p:nvGrpSpPr>
        <p:grpSpPr>
          <a:xfrm>
            <a:off x="1736053" y="2161900"/>
            <a:ext cx="1070145" cy="1096580"/>
            <a:chOff x="2437" y="2032"/>
            <a:chExt cx="1244" cy="1264"/>
          </a:xfrm>
        </p:grpSpPr>
        <p:sp>
          <p:nvSpPr>
            <p:cNvPr id="2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165"/>
              <a:endPara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788098" y="1234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kumimoji="1" lang="zh-CN" altLang="en-US" sz="36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学写字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3478"/>
            <a:ext cx="864096" cy="819783"/>
          </a:xfrm>
          <a:prstGeom prst="rect">
            <a:avLst/>
          </a:prstGeom>
        </p:spPr>
      </p:pic>
      <p:pic>
        <p:nvPicPr>
          <p:cNvPr id="4" name="拼音开关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1430"/>
            <a:ext cx="1682398" cy="6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861850" y="400477"/>
            <a:ext cx="2783372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85165"/>
            <a:r>
              <a:rPr lang="zh-CN" altLang="en-US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点击生字，观看生字视频</a:t>
            </a:r>
          </a:p>
        </p:txBody>
      </p:sp>
      <p:sp>
        <p:nvSpPr>
          <p:cNvPr id="7" name="TextBox 23">
            <a:hlinkClick r:id="rId4" action="ppaction://hlinkfile"/>
          </p:cNvPr>
          <p:cNvSpPr txBox="1"/>
          <p:nvPr/>
        </p:nvSpPr>
        <p:spPr>
          <a:xfrm>
            <a:off x="1726078" y="2121643"/>
            <a:ext cx="1058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援</a:t>
            </a:r>
          </a:p>
        </p:txBody>
      </p:sp>
      <p:sp>
        <p:nvSpPr>
          <p:cNvPr id="9" name="TextBox 23">
            <a:hlinkClick r:id="rId5" action="ppaction://hlinkfile"/>
          </p:cNvPr>
          <p:cNvSpPr txBox="1"/>
          <p:nvPr/>
        </p:nvSpPr>
        <p:spPr>
          <a:xfrm>
            <a:off x="4112542" y="2089892"/>
            <a:ext cx="1073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俱</a:t>
            </a:r>
          </a:p>
        </p:txBody>
      </p:sp>
      <p:sp>
        <p:nvSpPr>
          <p:cNvPr id="11" name="TextBox 23">
            <a:hlinkClick r:id="rId6" action="ppaction://hlinkfile"/>
          </p:cNvPr>
          <p:cNvSpPr txBox="1"/>
          <p:nvPr/>
        </p:nvSpPr>
        <p:spPr>
          <a:xfrm>
            <a:off x="6513214" y="2124017"/>
            <a:ext cx="1064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弗</a:t>
            </a:r>
          </a:p>
        </p:txBody>
      </p:sp>
      <p:sp>
        <p:nvSpPr>
          <p:cNvPr id="12" name="文本框 75"/>
          <p:cNvSpPr txBox="1"/>
          <p:nvPr/>
        </p:nvSpPr>
        <p:spPr>
          <a:xfrm>
            <a:off x="1726078" y="1491630"/>
            <a:ext cx="135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宋体" pitchFamily="2" charset="-122"/>
                <a:cs typeface="汉语拼音" panose="020B0604020202020204" pitchFamily="34" charset="0"/>
              </a:rPr>
              <a:t>yuán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ea typeface="宋体" pitchFamily="2" charset="-122"/>
              <a:cs typeface="汉语拼音" panose="020B0604020202020204" pitchFamily="34" charset="0"/>
            </a:endParaRPr>
          </a:p>
        </p:txBody>
      </p:sp>
      <p:sp>
        <p:nvSpPr>
          <p:cNvPr id="13" name="文本框 3"/>
          <p:cNvSpPr txBox="1"/>
          <p:nvPr/>
        </p:nvSpPr>
        <p:spPr>
          <a:xfrm>
            <a:off x="4337293" y="1491630"/>
            <a:ext cx="1026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宋体" pitchFamily="2" charset="-122"/>
                <a:cs typeface="汉语拼音" panose="020B0604020202020204" pitchFamily="34" charset="0"/>
              </a:rPr>
              <a:t>jù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ea typeface="宋体" pitchFamily="2" charset="-122"/>
              <a:cs typeface="汉语拼音" panose="020B0604020202020204" pitchFamily="34" charset="0"/>
            </a:endParaRPr>
          </a:p>
        </p:txBody>
      </p:sp>
      <p:sp>
        <p:nvSpPr>
          <p:cNvPr id="14" name="文本框 18"/>
          <p:cNvSpPr txBox="1"/>
          <p:nvPr/>
        </p:nvSpPr>
        <p:spPr>
          <a:xfrm>
            <a:off x="6715844" y="1491630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/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宋体" pitchFamily="2" charset="-122"/>
                <a:cs typeface="汉语拼音" panose="020B0604020202020204" pitchFamily="34" charset="0"/>
              </a:rPr>
              <a:t>fú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ea typeface="宋体" pitchFamily="2" charset="-122"/>
              <a:cs typeface="汉语拼音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761691" y="288451"/>
            <a:ext cx="1980221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165"/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读一读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0"/>
            <a:ext cx="733349" cy="93634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17" y="1117321"/>
            <a:ext cx="5446117" cy="34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 flipH="1">
            <a:off x="4564063" y="2283718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804248" y="2257623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907832" y="2743239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480297" y="2707368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633900" y="3159961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672075" y="3193727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660232" y="3193727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752847" y="3651870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189099" y="3651870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752847" y="4119387"/>
            <a:ext cx="108012" cy="356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498" y="-92546"/>
            <a:ext cx="2880318" cy="1152128"/>
            <a:chOff x="590149" y="1521371"/>
            <a:chExt cx="2304254" cy="937544"/>
          </a:xfrm>
        </p:grpSpPr>
        <p:sp>
          <p:nvSpPr>
            <p:cNvPr id="3" name="文本框 7"/>
            <p:cNvSpPr txBox="1"/>
            <p:nvPr/>
          </p:nvSpPr>
          <p:spPr>
            <a:xfrm>
              <a:off x="1195014" y="1784612"/>
              <a:ext cx="1699389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165"/>
              <a:r>
                <a:rPr lang="zh-CN" altLang="en-US" sz="3200" b="1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理解大意</a:t>
              </a:r>
            </a:p>
          </p:txBody>
        </p:sp>
        <p:pic>
          <p:nvPicPr>
            <p:cNvPr id="4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6" name="矩形 5"/>
          <p:cNvSpPr/>
          <p:nvPr/>
        </p:nvSpPr>
        <p:spPr>
          <a:xfrm>
            <a:off x="653667" y="944096"/>
            <a:ext cx="7776864" cy="265456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 anchor="ctr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弈秋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，通国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之善弈者也。使弈秋诲二人弈，其一人专心致志，惟弈秋之为听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；一人虽听之，一心以为有鸿鹄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⑤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将至，思援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⑥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弓缴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⑦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而射之。虽与之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⑧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俱学，弗若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⑨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之矣。为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⑩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是其智弗若与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⑪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？曰：非然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⑫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也。 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3921010" y="438952"/>
            <a:ext cx="24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学 弈</a:t>
            </a:r>
            <a:r>
              <a:rPr lang="zh-CN" altLang="en-US" sz="3200" b="1" spc="50" baseline="3000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①</a:t>
            </a:r>
            <a:endParaRPr lang="zh-CN" altLang="en-US" sz="3200" baseline="30000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3667" y="3612076"/>
            <a:ext cx="8260595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zh-CN" altLang="en-US" sz="28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①本文选自</a:t>
            </a:r>
            <a:r>
              <a:rPr lang="en-US" altLang="zh-CN" sz="28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孟子</a:t>
            </a:r>
            <a:r>
              <a:rPr lang="en-US" altLang="zh-CN" sz="28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</a:t>
            </a:r>
            <a:r>
              <a:rPr lang="zh-CN" altLang="en-US" sz="28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告子上</a:t>
            </a:r>
            <a:r>
              <a:rPr lang="en-US" altLang="zh-CN" sz="28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，题目为后人所加。</a:t>
            </a:r>
            <a:endParaRPr lang="en-US" altLang="zh-CN" sz="2800" b="1" spc="5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85165">
              <a:lnSpc>
                <a:spcPct val="12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弈，下棋。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15616" y="4135823"/>
            <a:ext cx="74168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5"/>
          <p:cNvSpPr/>
          <p:nvPr/>
        </p:nvSpPr>
        <p:spPr>
          <a:xfrm>
            <a:off x="4556141" y="530687"/>
            <a:ext cx="504056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5576" y="4669866"/>
            <a:ext cx="1656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标注 16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5364088" y="438952"/>
            <a:ext cx="2880320" cy="469289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165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学习下（围）棋</a:t>
            </a:r>
            <a:endParaRPr lang="zh-CN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2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3667" y="916654"/>
            <a:ext cx="7776864" cy="265456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 anchor="ctr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弈秋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，通国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之善弈者也。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使弈秋诲二人弈，其一人专心致志，惟弈秋之为听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；一人虽听之，一心以为有鸿鹄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⑤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将至，思援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⑥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弓缴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⑦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而射之。虽与之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⑧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俱学，弗若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⑨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之矣。为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⑩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是其智弗若与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⑪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？曰：非然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⑫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也。 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3921010" y="411510"/>
            <a:ext cx="24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</a:rPr>
              <a:t>学 弈</a:t>
            </a:r>
            <a:r>
              <a:rPr lang="zh-CN" altLang="en-US" sz="3200" b="1" spc="50" baseline="30000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①</a:t>
            </a:r>
            <a:endParaRPr lang="zh-CN" altLang="en-US" sz="3200" baseline="30000" dirty="0">
              <a:solidFill>
                <a:prstClr val="white">
                  <a:lumMod val="75000"/>
                </a:prst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3667" y="3584634"/>
            <a:ext cx="806823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②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弈秋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“秋”是人名，因为善于下棋，所以称为弈秋。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078194" y="4083918"/>
            <a:ext cx="63523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5"/>
          <p:cNvSpPr/>
          <p:nvPr/>
        </p:nvSpPr>
        <p:spPr>
          <a:xfrm>
            <a:off x="1389076" y="1004103"/>
            <a:ext cx="80666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21818" y="4642424"/>
            <a:ext cx="74998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83568" y="4163830"/>
            <a:ext cx="240322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③[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通国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全国。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圆角矩形 15"/>
          <p:cNvSpPr/>
          <p:nvPr/>
        </p:nvSpPr>
        <p:spPr>
          <a:xfrm>
            <a:off x="2699792" y="1004103"/>
            <a:ext cx="80666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圆角矩形标注 18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1572040" y="1801506"/>
            <a:ext cx="6024295" cy="884859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spc="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弈秋是全国最擅长下棋的人。</a:t>
            </a:r>
          </a:p>
        </p:txBody>
      </p:sp>
      <p:sp>
        <p:nvSpPr>
          <p:cNvPr id="20" name="圆角矩形 15"/>
          <p:cNvSpPr/>
          <p:nvPr/>
        </p:nvSpPr>
        <p:spPr>
          <a:xfrm>
            <a:off x="4058590" y="996285"/>
            <a:ext cx="39776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21" name="对话气泡: 圆角矩形 14"/>
          <p:cNvSpPr/>
          <p:nvPr/>
        </p:nvSpPr>
        <p:spPr>
          <a:xfrm>
            <a:off x="5275323" y="483518"/>
            <a:ext cx="2825069" cy="432048"/>
          </a:xfrm>
          <a:prstGeom prst="wedgeRoundRectCallout">
            <a:avLst>
              <a:gd name="adj1" fmla="val -66455"/>
              <a:gd name="adj2" fmla="val 54650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善于做某事的人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4765734" y="1004103"/>
            <a:ext cx="39776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3667" y="923754"/>
            <a:ext cx="7776864" cy="265456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 anchor="ctr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>
                    <a:lumMod val="75000"/>
                  </a:prst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弈秋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，通国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之善弈者也。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使弈秋诲二人弈，其一人专心致志，惟弈秋之为听</a:t>
            </a:r>
            <a:r>
              <a:rPr lang="zh-CN" altLang="en-US" sz="2800" b="1" baseline="30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一人虽听之，一心以为有鸿鹄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⑤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将至，思援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⑥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弓缴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⑦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而射之。虽与之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⑧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俱学，弗若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⑨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之矣。为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⑩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是其智弗若与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⑪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？曰：非然</a:t>
            </a:r>
            <a:r>
              <a:rPr lang="zh-CN" altLang="en-US" sz="2800" b="1" baseline="30000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⑫</a:t>
            </a:r>
            <a:r>
              <a:rPr lang="zh-CN" altLang="en-US" sz="2800" b="1" dirty="0">
                <a:solidFill>
                  <a:prstClr val="white">
                    <a:lumMod val="7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也。 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3921010" y="418610"/>
            <a:ext cx="24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</a:rPr>
              <a:t>学 弈</a:t>
            </a:r>
            <a:r>
              <a:rPr lang="zh-CN" altLang="en-US" sz="3200" b="1" spc="50" baseline="30000" dirty="0">
                <a:solidFill>
                  <a:prstClr val="white">
                    <a:lumMod val="75000"/>
                  </a:prstClr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①</a:t>
            </a:r>
            <a:endParaRPr lang="zh-CN" altLang="en-US" sz="3200" baseline="30000" dirty="0">
              <a:solidFill>
                <a:prstClr val="white">
                  <a:lumMod val="75000"/>
                </a:prst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3667" y="3712375"/>
            <a:ext cx="5362365" cy="476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65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④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[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惟弈秋之为听</a:t>
            </a:r>
            <a:r>
              <a:rPr lang="en-US" altLang="zh-CN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]</a:t>
            </a:r>
            <a:r>
              <a:rPr lang="zh-CN" altLang="en-US" sz="2400" b="1" spc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只听弈秋的教诲。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334849" y="4208600"/>
            <a:ext cx="23762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5"/>
          <p:cNvSpPr/>
          <p:nvPr/>
        </p:nvSpPr>
        <p:spPr>
          <a:xfrm>
            <a:off x="3563888" y="1499818"/>
            <a:ext cx="2232248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8" name="圆角矩形 15"/>
          <p:cNvSpPr/>
          <p:nvPr/>
        </p:nvSpPr>
        <p:spPr>
          <a:xfrm>
            <a:off x="6876256" y="1002294"/>
            <a:ext cx="40333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20" name="圆角矩形 15"/>
          <p:cNvSpPr/>
          <p:nvPr/>
        </p:nvSpPr>
        <p:spPr>
          <a:xfrm>
            <a:off x="5847195" y="1003103"/>
            <a:ext cx="39776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21" name="对话气泡: 圆角矩形 14"/>
          <p:cNvSpPr/>
          <p:nvPr/>
        </p:nvSpPr>
        <p:spPr>
          <a:xfrm>
            <a:off x="5401821" y="339502"/>
            <a:ext cx="843134" cy="432048"/>
          </a:xfrm>
          <a:prstGeom prst="wedgeRoundRectCallout">
            <a:avLst>
              <a:gd name="adj1" fmla="val 25324"/>
              <a:gd name="adj2" fmla="val 82603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</a:t>
            </a:r>
          </a:p>
        </p:txBody>
      </p:sp>
      <p:sp>
        <p:nvSpPr>
          <p:cNvPr id="16" name="对话气泡: 圆角矩形 14"/>
          <p:cNvSpPr/>
          <p:nvPr/>
        </p:nvSpPr>
        <p:spPr>
          <a:xfrm>
            <a:off x="6537861" y="339502"/>
            <a:ext cx="1080120" cy="432048"/>
          </a:xfrm>
          <a:prstGeom prst="wedgeRoundRectCallout">
            <a:avLst>
              <a:gd name="adj1" fmla="val -11833"/>
              <a:gd name="adj2" fmla="val 94583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165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教导</a:t>
            </a:r>
          </a:p>
        </p:txBody>
      </p:sp>
      <p:sp>
        <p:nvSpPr>
          <p:cNvPr id="22" name="圆角矩形标注 21">
            <a:extLst>
              <a:ext uri="{FF2B5EF4-FFF2-40B4-BE49-F238E27FC236}">
                <a16:creationId xmlns:a16="http://schemas.microsoft.com/office/drawing/2014/main" id="{59B33FF5-5D7E-405E-918F-739498F59821}"/>
              </a:ext>
            </a:extLst>
          </p:cNvPr>
          <p:cNvSpPr/>
          <p:nvPr/>
        </p:nvSpPr>
        <p:spPr>
          <a:xfrm>
            <a:off x="853646" y="2147890"/>
            <a:ext cx="7576885" cy="1152128"/>
          </a:xfrm>
          <a:prstGeom prst="wedgeRoundRectCallout">
            <a:avLst>
              <a:gd name="adj1" fmla="val 49874"/>
              <a:gd name="adj2" fmla="val 3040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165">
              <a:lnSpc>
                <a:spcPct val="120000"/>
              </a:lnSpc>
            </a:pPr>
            <a:r>
              <a:rPr lang="zh-CN" altLang="en-US" sz="2400" b="1" spc="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spc="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让弈秋指导两人下棋，一个人专心致志，一心只听弈秋的教诲。</a:t>
            </a:r>
          </a:p>
        </p:txBody>
      </p:sp>
    </p:spTree>
    <p:extLst>
      <p:ext uri="{BB962C8B-B14F-4D97-AF65-F5344CB8AC3E}">
        <p14:creationId xmlns:p14="http://schemas.microsoft.com/office/powerpoint/2010/main" val="28289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1" grpId="0" animBg="1"/>
      <p:bldP spid="16" grpId="0" animBg="1"/>
      <p:bldP spid="22" grpId="0" animBg="1"/>
    </p:bldLst>
  </p:timing>
</p:sld>
</file>

<file path=ppt/theme/theme1.xml><?xml version="1.0" encoding="utf-8"?>
<a:theme xmlns:a="http://schemas.openxmlformats.org/drawingml/2006/main" name="第一PPT模板网-WWW.1PPT.COM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1772</Words>
  <Application>Microsoft Office PowerPoint</Application>
  <PresentationFormat>全屏显示(16:9)</PresentationFormat>
  <Paragraphs>161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汉语拼音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伟莉 刘</cp:lastModifiedBy>
  <cp:revision>5</cp:revision>
  <dcterms:created xsi:type="dcterms:W3CDTF">2024-01-08T02:07:59Z</dcterms:created>
  <dcterms:modified xsi:type="dcterms:W3CDTF">2025-04-14T23:45:52Z</dcterms:modified>
</cp:coreProperties>
</file>