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29" r:id="rId3"/>
    <p:sldId id="444" r:id="rId5"/>
    <p:sldId id="425" r:id="rId6"/>
    <p:sldId id="427" r:id="rId7"/>
    <p:sldId id="409" r:id="rId8"/>
    <p:sldId id="431" r:id="rId9"/>
    <p:sldId id="426" r:id="rId10"/>
    <p:sldId id="435" r:id="rId11"/>
    <p:sldId id="439" r:id="rId12"/>
    <p:sldId id="416" r:id="rId13"/>
    <p:sldId id="419" r:id="rId14"/>
    <p:sldId id="440" r:id="rId15"/>
    <p:sldId id="436" r:id="rId16"/>
    <p:sldId id="437" r:id="rId17"/>
    <p:sldId id="441" r:id="rId18"/>
    <p:sldId id="438" r:id="rId19"/>
    <p:sldId id="410" r:id="rId20"/>
    <p:sldId id="411" r:id="rId21"/>
    <p:sldId id="415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</p:embeddedFont>
    <p:embeddedFont>
      <p:font typeface="方正大标宋简体" panose="02000000000000000000" charset="-122"/>
      <p:regular r:id="rId27"/>
    </p:embeddedFont>
    <p:embeddedFont>
      <p:font typeface="方正公文小标宋" panose="02000500000000000000" charset="-122"/>
      <p:regular r:id="rId28"/>
    </p:embeddedFont>
    <p:embeddedFont>
      <p:font typeface="汉仪中宋简" panose="02010600000101010101" charset="-128"/>
      <p:regular r:id="rId29"/>
    </p:embeddedFont>
    <p:embeddedFont>
      <p:font typeface="Aa清欢硬笔手写楷" panose="02010600010101010101" charset="-122"/>
      <p:regular r:id="rId30"/>
    </p:embeddedFont>
    <p:embeddedFont>
      <p:font typeface="汉仪汉黑W" panose="00020600040101010101" charset="-122"/>
      <p:regular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8EBB"/>
    <a:srgbClr val="A0BCD6"/>
    <a:srgbClr val="CF3045"/>
    <a:srgbClr val="F0A04A"/>
    <a:srgbClr val="4EC2DD"/>
    <a:srgbClr val="FFC061"/>
    <a:srgbClr val="376180"/>
    <a:srgbClr val="2B4A64"/>
    <a:srgbClr val="4C80B0"/>
    <a:srgbClr val="DC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964DA5F-23B8-48A6-A02C-F0A8D73173E1}" styleName="表样式 1">
    <a:wholeTbl>
      <a:tcTxStyle>
        <a:fontRef idx="none">
          <a:schemeClr val="tx1"/>
        </a:fontRef>
      </a:tcTxStyle>
      <a:tcStyle>
        <a:tcBdr/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2H>
    <a:band1V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1V>
    <a:lastCol>
      <a:tcTxStyle b="on">
        <a:fontRef idx="none">
          <a:schemeClr val="tx1"/>
        </a:fontRef>
      </a:tcTxStyle>
      <a:tcStyle>
        <a:tcBdr/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/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seCel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eCell>
    <a:swCel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wCell>
    <a:fir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2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103.xml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1.xml"/><Relationship Id="rId1" Type="http://schemas.openxmlformats.org/officeDocument/2006/relationships/oleObject" Target="&#24037;&#20316;&#31807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&#24037;&#20316;&#31807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&#24037;&#20316;&#31807;1" TargetMode="External"/></Relationships>
</file>

<file path=ppt/charts/_rels/chart5.xml.rels><?xml version="1.0" encoding="UTF-8" standalone="yes"?>
<Relationships xmlns="http://schemas.openxmlformats.org/package/2006/relationships"><Relationship Id="rId4" Type="http://schemas.microsoft.com/office/2011/relationships/chartColorStyle" Target="colors5.xml"/><Relationship Id="rId3" Type="http://schemas.microsoft.com/office/2011/relationships/chartStyle" Target="style5.xml"/><Relationship Id="rId2" Type="http://schemas.openxmlformats.org/officeDocument/2006/relationships/themeOverride" Target="../theme/themeOverride2.xml"/><Relationship Id="rId1" Type="http://schemas.openxmlformats.org/officeDocument/2006/relationships/oleObject" Target="&#24037;&#20316;&#31807;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&#24037;&#20316;&#31807;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D:\2024-2025&#23398;&#24180;&#31532;&#20108;&#23398;&#26399;\&#20449;&#24687;&#23398;&#31185;&#24037;&#20316;\202504&#22521;&#32946;&#23460;%20&#25968;&#25454;&#30340;&#22270;&#34920;&#21576;&#29616;\0411&#19978;&#35838;&#29992;\&#29677;&#32423;&#20307;&#37325;&#31649;&#29702;&#32479;&#35745;.xls" TargetMode="External"/></Relationships>
</file>

<file path=ppt/charts/_rels/chart8.xml.rels><?xml version="1.0" encoding="UTF-8" standalone="yes"?>
<Relationships xmlns="http://schemas.openxmlformats.org/package/2006/relationships"><Relationship Id="rId4" Type="http://schemas.microsoft.com/office/2011/relationships/chartColorStyle" Target="colors8.xml"/><Relationship Id="rId3" Type="http://schemas.microsoft.com/office/2011/relationships/chartStyle" Target="style8.xml"/><Relationship Id="rId2" Type="http://schemas.openxmlformats.org/officeDocument/2006/relationships/themeOverride" Target="../theme/themeOverride3.xml"/><Relationship Id="rId1" Type="http://schemas.openxmlformats.org/officeDocument/2006/relationships/oleObject" Target="file:///D:\2024-2025&#23398;&#24180;&#31532;&#20108;&#23398;&#26399;\&#20449;&#24687;&#23398;&#31185;&#24037;&#20316;\202504&#22521;&#32946;&#23460;%20&#25968;&#25454;&#30340;&#22270;&#34920;&#21576;&#29616;\0411&#19978;&#35838;&#29992;\&#29677;&#32423;&#20307;&#37325;&#31649;&#29702;&#32479;&#3574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江苏省城市学生超重率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[工作簿1]Sheet1!$A$3:$A$7</c:f>
              <c:strCache>
                <c:ptCount val="5"/>
                <c:pt idx="0">
                  <c:v>2005年</c:v>
                </c:pt>
                <c:pt idx="1">
                  <c:v>2010年</c:v>
                </c:pt>
                <c:pt idx="2">
                  <c:v>2015年</c:v>
                </c:pt>
                <c:pt idx="3">
                  <c:v>2017年</c:v>
                </c:pt>
                <c:pt idx="4">
                  <c:v>2020年</c:v>
                </c:pt>
              </c:strCache>
            </c:strRef>
          </c:cat>
          <c:val>
            <c:numRef>
              <c:f>[工作簿1]Sheet1!$B$3:$B$7</c:f>
              <c:numCache>
                <c:formatCode>0.00%</c:formatCode>
                <c:ptCount val="5"/>
                <c:pt idx="0">
                  <c:v>0.1308</c:v>
                </c:pt>
                <c:pt idx="1">
                  <c:v>0.1374</c:v>
                </c:pt>
                <c:pt idx="2">
                  <c:v>0.1508</c:v>
                </c:pt>
                <c:pt idx="3">
                  <c:v>0.153</c:v>
                </c:pt>
                <c:pt idx="4">
                  <c:v>0.168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56980706"/>
        <c:axId val="953002086"/>
      </c:lineChart>
      <c:catAx>
        <c:axId val="5698070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53002086"/>
        <c:crosses val="autoZero"/>
        <c:auto val="1"/>
        <c:lblAlgn val="ctr"/>
        <c:lblOffset val="100"/>
        <c:noMultiLvlLbl val="0"/>
      </c:catAx>
      <c:valAx>
        <c:axId val="95300208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698070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ac0a4f8-94f8-490f-9488-d1a54326ea93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t>某小学四年级同学近视率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[工作簿1]Sheet2!$A$3:$A$4</c:f>
              <c:strCache>
                <c:ptCount val="2"/>
                <c:pt idx="0">
                  <c:v>近视</c:v>
                </c:pt>
                <c:pt idx="1">
                  <c:v>不近视</c:v>
                </c:pt>
              </c:strCache>
            </c:strRef>
          </c:cat>
          <c:val>
            <c:numRef>
              <c:f>[工作簿1]Sheet2!$B$3:$B$4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445697a-74fa-4acf-ba80-c79b34639f1a}"/>
      </c:ext>
    </c:extLst>
  </c:chart>
  <c:spPr>
    <a:solidFill>
      <a:schemeClr val="bg1"/>
    </a:solidFill>
    <a:ln w="9525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2023年常州市学生体质健康优秀率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[工作簿1]Sheet3!$A$2:$A$9</c:f>
              <c:strCache>
                <c:ptCount val="8"/>
                <c:pt idx="0">
                  <c:v>新北区</c:v>
                </c:pt>
                <c:pt idx="1">
                  <c:v>钟楼区</c:v>
                </c:pt>
                <c:pt idx="2">
                  <c:v>天宁区</c:v>
                </c:pt>
                <c:pt idx="3">
                  <c:v>武进区</c:v>
                </c:pt>
                <c:pt idx="4">
                  <c:v>经开区</c:v>
                </c:pt>
                <c:pt idx="5">
                  <c:v>溧阳市</c:v>
                </c:pt>
                <c:pt idx="6">
                  <c:v>金坛区</c:v>
                </c:pt>
                <c:pt idx="7">
                  <c:v>直属学校</c:v>
                </c:pt>
              </c:strCache>
            </c:strRef>
          </c:cat>
          <c:val>
            <c:numRef>
              <c:f>[工作簿1]Sheet3!$B$2:$B$9</c:f>
              <c:numCache>
                <c:formatCode>0.00%</c:formatCode>
                <c:ptCount val="8"/>
                <c:pt idx="0">
                  <c:v>0.1976</c:v>
                </c:pt>
                <c:pt idx="1">
                  <c:v>0.2044</c:v>
                </c:pt>
                <c:pt idx="2">
                  <c:v>0.2631</c:v>
                </c:pt>
                <c:pt idx="3">
                  <c:v>0.1938</c:v>
                </c:pt>
                <c:pt idx="4">
                  <c:v>0.1913</c:v>
                </c:pt>
                <c:pt idx="5">
                  <c:v>0.0885</c:v>
                </c:pt>
                <c:pt idx="6">
                  <c:v>0.1136</c:v>
                </c:pt>
                <c:pt idx="7">
                  <c:v>0.1098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167838164"/>
        <c:axId val="510346053"/>
      </c:barChart>
      <c:catAx>
        <c:axId val="1678381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0346053"/>
        <c:crosses val="autoZero"/>
        <c:auto val="1"/>
        <c:lblAlgn val="ctr"/>
        <c:lblOffset val="100"/>
        <c:noMultiLvlLbl val="0"/>
      </c:catAx>
      <c:valAx>
        <c:axId val="51034605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78381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8e0d1b2-515b-4608-bf00-9d02041daf9b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江苏省城市学生超重率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[工作簿1]Sheet1!$A$3:$A$7</c:f>
              <c:strCache>
                <c:ptCount val="5"/>
                <c:pt idx="0">
                  <c:v>2005年</c:v>
                </c:pt>
                <c:pt idx="1">
                  <c:v>2010年</c:v>
                </c:pt>
                <c:pt idx="2">
                  <c:v>2015年</c:v>
                </c:pt>
                <c:pt idx="3">
                  <c:v>2017年</c:v>
                </c:pt>
                <c:pt idx="4">
                  <c:v>2020年</c:v>
                </c:pt>
              </c:strCache>
            </c:strRef>
          </c:cat>
          <c:val>
            <c:numRef>
              <c:f>[工作簿1]Sheet1!$B$3:$B$7</c:f>
              <c:numCache>
                <c:formatCode>0.00%</c:formatCode>
                <c:ptCount val="5"/>
                <c:pt idx="0">
                  <c:v>0.1308</c:v>
                </c:pt>
                <c:pt idx="1">
                  <c:v>0.1374</c:v>
                </c:pt>
                <c:pt idx="2">
                  <c:v>0.1508</c:v>
                </c:pt>
                <c:pt idx="3">
                  <c:v>0.153</c:v>
                </c:pt>
                <c:pt idx="4">
                  <c:v>0.168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56980706"/>
        <c:axId val="953002086"/>
      </c:lineChart>
      <c:catAx>
        <c:axId val="5698070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53002086"/>
        <c:crosses val="autoZero"/>
        <c:auto val="1"/>
        <c:lblAlgn val="ctr"/>
        <c:lblOffset val="100"/>
        <c:noMultiLvlLbl val="0"/>
      </c:catAx>
      <c:valAx>
        <c:axId val="95300208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698070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ac0a4f8-94f8-490f-9488-d1a54326ea93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t>小学四年级同学近视率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[工作簿1]Sheet2!$A$3:$A$4</c:f>
              <c:strCache>
                <c:ptCount val="2"/>
                <c:pt idx="0">
                  <c:v>近视</c:v>
                </c:pt>
                <c:pt idx="1">
                  <c:v>不近视</c:v>
                </c:pt>
              </c:strCache>
            </c:strRef>
          </c:cat>
          <c:val>
            <c:numRef>
              <c:f>[工作簿1]Sheet2!$B$3:$B$4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445697a-74fa-4acf-ba80-c79b34639f1a}"/>
      </c:ext>
    </c:extLst>
  </c:chart>
  <c:spPr>
    <a:solidFill>
      <a:schemeClr val="bg1"/>
    </a:solidFill>
    <a:ln w="9525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2023年常州市学生体质健康优秀率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[工作簿1]Sheet3!$A$2:$A$9</c:f>
              <c:strCache>
                <c:ptCount val="8"/>
                <c:pt idx="0">
                  <c:v>新北区</c:v>
                </c:pt>
                <c:pt idx="1">
                  <c:v>钟楼区</c:v>
                </c:pt>
                <c:pt idx="2">
                  <c:v>天宁区</c:v>
                </c:pt>
                <c:pt idx="3">
                  <c:v>武进区</c:v>
                </c:pt>
                <c:pt idx="4">
                  <c:v>经开区</c:v>
                </c:pt>
                <c:pt idx="5">
                  <c:v>溧阳市</c:v>
                </c:pt>
                <c:pt idx="6">
                  <c:v>金坛区</c:v>
                </c:pt>
                <c:pt idx="7">
                  <c:v>直属学校</c:v>
                </c:pt>
              </c:strCache>
            </c:strRef>
          </c:cat>
          <c:val>
            <c:numRef>
              <c:f>[工作簿1]Sheet3!$B$2:$B$9</c:f>
              <c:numCache>
                <c:formatCode>0.00%</c:formatCode>
                <c:ptCount val="8"/>
                <c:pt idx="0">
                  <c:v>0.1976</c:v>
                </c:pt>
                <c:pt idx="1">
                  <c:v>0.2044</c:v>
                </c:pt>
                <c:pt idx="2">
                  <c:v>0.2631</c:v>
                </c:pt>
                <c:pt idx="3">
                  <c:v>0.1938</c:v>
                </c:pt>
                <c:pt idx="4">
                  <c:v>0.1913</c:v>
                </c:pt>
                <c:pt idx="5">
                  <c:v>0.0885</c:v>
                </c:pt>
                <c:pt idx="6">
                  <c:v>0.1136</c:v>
                </c:pt>
                <c:pt idx="7">
                  <c:v>0.1098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167838164"/>
        <c:axId val="510346053"/>
      </c:barChart>
      <c:catAx>
        <c:axId val="1678381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0346053"/>
        <c:crosses val="autoZero"/>
        <c:auto val="1"/>
        <c:lblAlgn val="ctr"/>
        <c:lblOffset val="100"/>
        <c:noMultiLvlLbl val="0"/>
      </c:catAx>
      <c:valAx>
        <c:axId val="51034605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78381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8e0d1b2-515b-4608-bf00-9d02041daf9b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近视率数据对比</a:t>
            </a:r>
          </a:p>
        </c:rich>
      </c:tx>
      <c:layout>
        <c:manualLayout>
          <c:xMode val="edge"/>
          <c:yMode val="edge"/>
          <c:x val="0.414190836799533"/>
          <c:y val="0.054518767037114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[班级体重管理统计.xls]Sheet2!$B$16:$B$18</c:f>
              <c:strCache>
                <c:ptCount val="3"/>
                <c:pt idx="0">
                  <c:v>班级近视率</c:v>
                </c:pt>
                <c:pt idx="1">
                  <c:v>全国四年级小学生近视率</c:v>
                </c:pt>
                <c:pt idx="2">
                  <c:v>江苏省四年级小学生近视率</c:v>
                </c:pt>
              </c:strCache>
            </c:strRef>
          </c:cat>
          <c:val>
            <c:numRef>
              <c:f>[班级体重管理统计.xls]Sheet2!$C$16:$C$18</c:f>
              <c:numCache>
                <c:formatCode>0.00%</c:formatCode>
                <c:ptCount val="3"/>
                <c:pt idx="0">
                  <c:v>0.233</c:v>
                </c:pt>
                <c:pt idx="1">
                  <c:v>0.35</c:v>
                </c:pt>
                <c:pt idx="2" c:formatCode="0%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40"/>
        <c:axId val="465306668"/>
        <c:axId val="812449795"/>
      </c:barChart>
      <c:catAx>
        <c:axId val="465306668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2449795"/>
        <c:crosses val="autoZero"/>
        <c:auto val="1"/>
        <c:lblAlgn val="ctr"/>
        <c:lblOffset val="100"/>
        <c:noMultiLvlLbl val="0"/>
      </c:catAx>
      <c:valAx>
        <c:axId val="8124497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653066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73b7374-858c-479a-bf15-efd2b4ac972f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t>肥胖率数据对比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 w="6350">
                <a:solidFill>
                  <a:schemeClr val="accent1"/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[班级体重管理统计.xls]Sheet2!$B$10:$B$12</c:f>
              <c:strCache>
                <c:ptCount val="3"/>
                <c:pt idx="0">
                  <c:v>班级肥胖率</c:v>
                </c:pt>
                <c:pt idx="1">
                  <c:v>江苏省小学生肥胖率</c:v>
                </c:pt>
                <c:pt idx="2">
                  <c:v>全国小学生肥胖率</c:v>
                </c:pt>
              </c:strCache>
            </c:strRef>
          </c:cat>
          <c:val>
            <c:numRef>
              <c:f>[班级体重管理统计.xls]Sheet2!$C$10:$C$12</c:f>
              <c:numCache>
                <c:formatCode>0.00%</c:formatCode>
                <c:ptCount val="3"/>
                <c:pt idx="0">
                  <c:v>0.133</c:v>
                </c:pt>
                <c:pt idx="1" c:formatCode="0%">
                  <c:v>0.15</c:v>
                </c:pt>
                <c:pt idx="2" c: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0"/>
        <c:overlap val="-71"/>
        <c:axId val="373749434"/>
        <c:axId val="912893055"/>
      </c:barChart>
      <c:catAx>
        <c:axId val="37374943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50000"/>
                  <a:lumOff val="50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912893055"/>
        <c:crosses val="autoZero"/>
        <c:auto val="1"/>
        <c:lblAlgn val="ctr"/>
        <c:lblOffset val="100"/>
        <c:noMultiLvlLbl val="0"/>
      </c:catAx>
      <c:valAx>
        <c:axId val="912893055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37374943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f88f470-a7a9-4b9c-9cde-47e384e7f11d}"/>
      </c:ext>
    </c:extLst>
  </c:chart>
  <c:spPr>
    <a:solidFill>
      <a:schemeClr val="bg1"/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2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2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8.xml"/><Relationship Id="rId3" Type="http://schemas.openxmlformats.org/officeDocument/2006/relationships/image" Target="../media/image12.png"/><Relationship Id="rId2" Type="http://schemas.openxmlformats.org/officeDocument/2006/relationships/tags" Target="../tags/tag8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2.xml"/><Relationship Id="rId3" Type="http://schemas.openxmlformats.org/officeDocument/2006/relationships/image" Target="../media/image13.png"/><Relationship Id="rId2" Type="http://schemas.openxmlformats.org/officeDocument/2006/relationships/chart" Target="../charts/chart8.xml"/><Relationship Id="rId1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4.xml"/><Relationship Id="rId4" Type="http://schemas.openxmlformats.org/officeDocument/2006/relationships/image" Target="../media/image15.png"/><Relationship Id="rId3" Type="http://schemas.openxmlformats.org/officeDocument/2006/relationships/tags" Target="../tags/tag93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9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0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6.png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7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4.xml"/><Relationship Id="rId1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6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8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大课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3610" y="485775"/>
            <a:ext cx="7746365" cy="5887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6380000">
            <a:off x="1640840" y="3202940"/>
            <a:ext cx="1014095" cy="3303270"/>
          </a:xfrm>
          <a:custGeom>
            <a:avLst/>
            <a:gdLst>
              <a:gd name="connsiteX0" fmla="*/ 1895 w 3641"/>
              <a:gd name="connsiteY0" fmla="*/ 43 h 4315"/>
              <a:gd name="connsiteX1" fmla="*/ 2710 w 3641"/>
              <a:gd name="connsiteY1" fmla="*/ 1437 h 4315"/>
              <a:gd name="connsiteX2" fmla="*/ 3641 w 3641"/>
              <a:gd name="connsiteY2" fmla="*/ 2684 h 4315"/>
              <a:gd name="connsiteX3" fmla="*/ 2788 w 3641"/>
              <a:gd name="connsiteY3" fmla="*/ 4076 h 4315"/>
              <a:gd name="connsiteX4" fmla="*/ 1351 w 3641"/>
              <a:gd name="connsiteY4" fmla="*/ 3494 h 4315"/>
              <a:gd name="connsiteX5" fmla="*/ 0 w 3641"/>
              <a:gd name="connsiteY5" fmla="*/ 2439 h 4315"/>
              <a:gd name="connsiteX6" fmla="*/ 1895 w 3641"/>
              <a:gd name="connsiteY6" fmla="*/ 43 h 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1" h="4315">
                <a:moveTo>
                  <a:pt x="1895" y="43"/>
                </a:moveTo>
                <a:cubicBezTo>
                  <a:pt x="2491" y="-268"/>
                  <a:pt x="3695" y="1208"/>
                  <a:pt x="2710" y="1437"/>
                </a:cubicBezTo>
                <a:cubicBezTo>
                  <a:pt x="2888" y="1437"/>
                  <a:pt x="3641" y="2115"/>
                  <a:pt x="3641" y="2684"/>
                </a:cubicBezTo>
                <a:cubicBezTo>
                  <a:pt x="3641" y="3252"/>
                  <a:pt x="2966" y="4076"/>
                  <a:pt x="2788" y="4076"/>
                </a:cubicBezTo>
                <a:cubicBezTo>
                  <a:pt x="1597" y="4794"/>
                  <a:pt x="1830" y="3688"/>
                  <a:pt x="1351" y="3494"/>
                </a:cubicBezTo>
                <a:cubicBezTo>
                  <a:pt x="1173" y="3494"/>
                  <a:pt x="0" y="3007"/>
                  <a:pt x="0" y="2439"/>
                </a:cubicBezTo>
                <a:cubicBezTo>
                  <a:pt x="0" y="1870"/>
                  <a:pt x="1717" y="43"/>
                  <a:pt x="1895" y="43"/>
                </a:cubicBezTo>
                <a:close/>
              </a:path>
            </a:pathLst>
          </a:custGeom>
          <a:solidFill>
            <a:srgbClr val="DC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图片 23" descr="冬奥会 [转换]"/>
          <p:cNvPicPr>
            <a:picLocks noChangeAspect="1"/>
          </p:cNvPicPr>
          <p:nvPr/>
        </p:nvPicPr>
        <p:blipFill>
          <a:blip r:embed="rId1"/>
          <a:srcRect l="37986" r="31315" b="73136"/>
          <a:stretch>
            <a:fillRect/>
          </a:stretch>
        </p:blipFill>
        <p:spPr>
          <a:xfrm>
            <a:off x="714375" y="2303145"/>
            <a:ext cx="3108960" cy="2758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080" y="45021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活动二：图表制作我能行</a:t>
            </a:r>
            <a:endParaRPr lang="zh-CN" altLang="en-US" sz="36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燕尾形箭头 3"/>
          <p:cNvSpPr/>
          <p:nvPr>
            <p:custDataLst>
              <p:tags r:id="rId2"/>
            </p:custDataLst>
          </p:nvPr>
        </p:nvSpPr>
        <p:spPr>
          <a:xfrm>
            <a:off x="5732780" y="475615"/>
            <a:ext cx="5836285" cy="576580"/>
          </a:xfrm>
          <a:prstGeom prst="notchedRightArrow">
            <a:avLst>
              <a:gd name="adj1" fmla="val 94509"/>
              <a:gd name="adj2" fmla="val 50000"/>
            </a:avLst>
          </a:prstGeom>
          <a:solidFill>
            <a:srgbClr val="628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>
              <a:solidFill>
                <a:srgbClr val="476A84"/>
              </a:solidFill>
              <a:latin typeface="汉仪中宋简" panose="02010600000101010101" charset="-128"/>
              <a:ea typeface="汉仪中宋简" panose="02010600000101010101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04660" y="475615"/>
            <a:ext cx="3859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体质健康小调查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06370" y="1283335"/>
            <a:ext cx="8550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 BMI</a:t>
            </a:r>
            <a:r>
              <a:rPr lang="zh-CN" altLang="en-US" sz="2400"/>
              <a:t>（身体质量指数）是评估体重与身高是否匹配的常用指标，计算公式为：</a:t>
            </a:r>
            <a:r>
              <a:rPr lang="en-US" altLang="zh-CN" sz="2400"/>
              <a:t>​</a:t>
            </a:r>
            <a:endParaRPr lang="en-US" altLang="zh-CN" sz="2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8046" r="-356"/>
          <a:stretch>
            <a:fillRect/>
          </a:stretch>
        </p:blipFill>
        <p:spPr>
          <a:xfrm>
            <a:off x="5547360" y="1861185"/>
            <a:ext cx="2503170" cy="660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88690" y="2586355"/>
            <a:ext cx="786193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zh-CN" altLang="en-US" sz="2400" b="0" i="0"/>
              <a:t>根据公式计算每个学生的BMI值，并对照中国《学龄儿童青少年BMI筛查标准》判断体质状况。</a:t>
            </a:r>
            <a:endParaRPr lang="en-US" altLang="zh-CN" sz="2400" b="0" i="0"/>
          </a:p>
        </p:txBody>
      </p:sp>
      <p:graphicFrame>
        <p:nvGraphicFramePr>
          <p:cNvPr id="10" name="表格 9"/>
          <p:cNvGraphicFramePr/>
          <p:nvPr/>
        </p:nvGraphicFramePr>
        <p:xfrm>
          <a:off x="4265295" y="3681095"/>
          <a:ext cx="6398895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/>
                <a:gridCol w="1217930"/>
                <a:gridCol w="304800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人数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占比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低体重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800" b="0" i="0"/>
                        <a:t>6.70%</a:t>
                      </a:r>
                      <a:endParaRPr lang="zh-CN" altLang="en-US" sz="1800" b="0" i="0"/>
                    </a:p>
                  </a:txBody>
                  <a:tcPr marL="6667" marR="6667" marT="6667" marB="0"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正常体重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800" b="0" i="0"/>
                        <a:t>63.30%</a:t>
                      </a:r>
                      <a:endParaRPr lang="zh-CN" altLang="en-US" sz="1800" b="0" i="0"/>
                    </a:p>
                  </a:txBody>
                  <a:tcPr marL="6667" marR="6667" marT="6667" marB="0"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超重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800" b="0" i="0"/>
                        <a:t>16.70%</a:t>
                      </a:r>
                      <a:endParaRPr lang="zh-CN" altLang="en-US" sz="1800" b="0" i="0"/>
                    </a:p>
                  </a:txBody>
                  <a:tcPr marL="6667" marR="6667" marT="6667" marB="0"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肥胖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800" b="0" i="0"/>
                        <a:t>13.30%</a:t>
                      </a:r>
                      <a:endParaRPr lang="zh-CN" altLang="en-US" sz="1800" b="0" i="0"/>
                    </a:p>
                  </a:txBody>
                  <a:tcPr marL="6667" marR="6667" marT="6667" marB="0" anchor="ctr" anchorCtr="0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6380000">
            <a:off x="1899285" y="3716020"/>
            <a:ext cx="276860" cy="1829435"/>
          </a:xfrm>
          <a:custGeom>
            <a:avLst/>
            <a:gdLst>
              <a:gd name="connsiteX0" fmla="*/ 1895 w 3641"/>
              <a:gd name="connsiteY0" fmla="*/ 43 h 4315"/>
              <a:gd name="connsiteX1" fmla="*/ 2710 w 3641"/>
              <a:gd name="connsiteY1" fmla="*/ 1437 h 4315"/>
              <a:gd name="connsiteX2" fmla="*/ 3641 w 3641"/>
              <a:gd name="connsiteY2" fmla="*/ 2684 h 4315"/>
              <a:gd name="connsiteX3" fmla="*/ 2788 w 3641"/>
              <a:gd name="connsiteY3" fmla="*/ 4076 h 4315"/>
              <a:gd name="connsiteX4" fmla="*/ 1351 w 3641"/>
              <a:gd name="connsiteY4" fmla="*/ 3494 h 4315"/>
              <a:gd name="connsiteX5" fmla="*/ 0 w 3641"/>
              <a:gd name="connsiteY5" fmla="*/ 2439 h 4315"/>
              <a:gd name="connsiteX6" fmla="*/ 1895 w 3641"/>
              <a:gd name="connsiteY6" fmla="*/ 43 h 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1" h="4315">
                <a:moveTo>
                  <a:pt x="1895" y="43"/>
                </a:moveTo>
                <a:cubicBezTo>
                  <a:pt x="2491" y="-268"/>
                  <a:pt x="3695" y="1208"/>
                  <a:pt x="2710" y="1437"/>
                </a:cubicBezTo>
                <a:cubicBezTo>
                  <a:pt x="2888" y="1437"/>
                  <a:pt x="3641" y="2115"/>
                  <a:pt x="3641" y="2684"/>
                </a:cubicBezTo>
                <a:cubicBezTo>
                  <a:pt x="3641" y="3252"/>
                  <a:pt x="2966" y="4076"/>
                  <a:pt x="2788" y="4076"/>
                </a:cubicBezTo>
                <a:cubicBezTo>
                  <a:pt x="1597" y="4794"/>
                  <a:pt x="1830" y="3688"/>
                  <a:pt x="1351" y="3494"/>
                </a:cubicBezTo>
                <a:cubicBezTo>
                  <a:pt x="1173" y="3494"/>
                  <a:pt x="0" y="3007"/>
                  <a:pt x="0" y="2439"/>
                </a:cubicBezTo>
                <a:cubicBezTo>
                  <a:pt x="0" y="1870"/>
                  <a:pt x="1717" y="43"/>
                  <a:pt x="1895" y="43"/>
                </a:cubicBezTo>
                <a:close/>
              </a:path>
            </a:pathLst>
          </a:custGeom>
          <a:solidFill>
            <a:srgbClr val="DC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冬奥会 [转换]"/>
          <p:cNvPicPr>
            <a:picLocks noChangeAspect="1"/>
          </p:cNvPicPr>
          <p:nvPr/>
        </p:nvPicPr>
        <p:blipFill>
          <a:blip r:embed="rId1"/>
          <a:srcRect l="199" t="2941" r="69102" b="73542"/>
          <a:stretch>
            <a:fillRect/>
          </a:stretch>
        </p:blipFill>
        <p:spPr>
          <a:xfrm>
            <a:off x="478155" y="2981960"/>
            <a:ext cx="2640330" cy="2051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8155" y="45021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活动二：图表制作我能行</a:t>
            </a:r>
            <a:endParaRPr lang="zh-CN" altLang="en-US" sz="36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5915" y="1251585"/>
            <a:ext cx="756285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/>
              <a:t>活动要求：</a:t>
            </a:r>
            <a:endParaRPr lang="zh-CN" altLang="en-US" sz="2800" b="1"/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Aa清欢硬笔手写楷" panose="02010600010101010101" charset="-122"/>
                <a:ea typeface="Aa清欢硬笔手写楷" panose="02010600010101010101" charset="-122"/>
                <a:cs typeface="Aa清欢硬笔手写楷" panose="02010600010101010101" charset="-122"/>
              </a:rPr>
              <a:t>      </a:t>
            </a:r>
            <a:r>
              <a:rPr lang="zh-CN" altLang="en-US" sz="2400" b="1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打开桌面表格文件</a:t>
            </a:r>
            <a:r>
              <a:rPr lang="en-US" altLang="zh-CN" sz="2400" b="1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——“</a:t>
            </a:r>
            <a:r>
              <a:rPr lang="zh-CN" altLang="en-US" sz="2400" b="1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班级体重管理统计</a:t>
            </a:r>
            <a:r>
              <a:rPr lang="en-US" altLang="zh-CN" sz="2400" b="1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”</a:t>
            </a:r>
            <a:r>
              <a:rPr lang="zh-CN" altLang="en-US" sz="2400" b="1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，选择合适的图表类型，呈现数据。</a:t>
            </a:r>
            <a:endParaRPr lang="zh-CN" altLang="en-US" sz="2400" b="1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      </a:t>
            </a:r>
            <a:r>
              <a:rPr lang="zh-CN" altLang="en-US" sz="2400" b="1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如果遇到操作困难，可以参考学习任务单的小提示。</a:t>
            </a:r>
            <a:endParaRPr lang="zh-CN" altLang="en-US" sz="2400" b="1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6199505" y="3747770"/>
          <a:ext cx="3450590" cy="2361565"/>
        </p:xfrm>
        <a:graphic>
          <a:graphicData uri="http://schemas.openxmlformats.org/drawingml/2006/table">
            <a:tbl>
              <a:tblPr firstRow="1" bandRow="1">
                <a:tableStyleId>{C964DA5F-23B8-48A6-A02C-F0A8D73173E1}</a:tableStyleId>
              </a:tblPr>
              <a:tblGrid>
                <a:gridCol w="1725295"/>
                <a:gridCol w="1725295"/>
              </a:tblGrid>
              <a:tr h="313690">
                <a:tc gridSpan="2">
                  <a:txBody>
                    <a:bodyPr/>
                    <a:p>
                      <a:pPr algn="ctr" fontAlgn="ctr"/>
                      <a:r>
                        <a:rPr lang="zh-CN" altLang="en-US" sz="1800"/>
                        <a:t>班级体重管理统计</a:t>
                      </a:r>
                      <a:endParaRPr lang="zh-CN" altLang="en-US" sz="1800"/>
                    </a:p>
                  </a:txBody>
                  <a:tcPr marL="6667" marR="6667" marT="6667" marB="0" anchor="ctr" anchorCtr="0"/>
                </a:tc>
                <a:tc hMerge="1">
                  <a:tcPr/>
                </a:tc>
              </a:tr>
              <a:tr h="511810">
                <a:tc>
                  <a:txBody>
                    <a:bodyPr/>
                    <a:p>
                      <a:pPr algn="ctr" fontAlgn="ctr"/>
                      <a:r>
                        <a:rPr lang="zh-CN" altLang="en-US" sz="1800"/>
                        <a:t>低体重</a:t>
                      </a:r>
                      <a:endParaRPr lang="zh-CN" altLang="en-US" sz="18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/>
                        <a:t>6.70%</a:t>
                      </a:r>
                      <a:endParaRPr lang="en-US" altLang="zh-CN" sz="1800"/>
                    </a:p>
                  </a:txBody>
                  <a:tcPr marL="6667" marR="6667" marT="6667" marB="0" anchor="ctr" anchorCtr="0"/>
                </a:tc>
              </a:tr>
              <a:tr h="512445">
                <a:tc>
                  <a:txBody>
                    <a:bodyPr/>
                    <a:p>
                      <a:pPr algn="ctr" fontAlgn="ctr"/>
                      <a:r>
                        <a:rPr lang="zh-CN" altLang="en-US" sz="1800"/>
                        <a:t>正常体重</a:t>
                      </a:r>
                      <a:endParaRPr lang="zh-CN" altLang="en-US" sz="18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/>
                        <a:t>63.30%</a:t>
                      </a:r>
                      <a:endParaRPr lang="en-US" altLang="zh-CN" sz="1800"/>
                    </a:p>
                  </a:txBody>
                  <a:tcPr marL="6667" marR="6667" marT="6667" marB="0" anchor="ctr" anchorCtr="0"/>
                </a:tc>
              </a:tr>
              <a:tr h="511810">
                <a:tc>
                  <a:txBody>
                    <a:bodyPr/>
                    <a:p>
                      <a:pPr algn="ctr" fontAlgn="ctr"/>
                      <a:r>
                        <a:rPr lang="zh-CN" altLang="en-US" sz="1800"/>
                        <a:t>超重</a:t>
                      </a:r>
                      <a:endParaRPr lang="zh-CN" altLang="en-US" sz="18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/>
                        <a:t>16.70%</a:t>
                      </a:r>
                      <a:endParaRPr lang="en-US" altLang="zh-CN" sz="1800"/>
                    </a:p>
                  </a:txBody>
                  <a:tcPr marL="6667" marR="6667" marT="6667" marB="0" anchor="ctr" anchorCtr="0"/>
                </a:tc>
              </a:tr>
              <a:tr h="511810">
                <a:tc>
                  <a:txBody>
                    <a:bodyPr/>
                    <a:p>
                      <a:pPr algn="ctr" fontAlgn="ctr"/>
                      <a:r>
                        <a:rPr lang="zh-CN" altLang="en-US" sz="1800"/>
                        <a:t>肥胖</a:t>
                      </a:r>
                      <a:endParaRPr lang="zh-CN" altLang="en-US" sz="18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800"/>
                        <a:t>13.30%</a:t>
                      </a:r>
                      <a:endParaRPr lang="en-US" altLang="zh-CN" sz="1800"/>
                    </a:p>
                  </a:txBody>
                  <a:tcPr marL="6667" marR="6667" marT="6667" marB="0" anchor="ctr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8155" y="45021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活动二：图表制作我能行</a:t>
            </a:r>
            <a:endParaRPr lang="zh-CN" altLang="en-US" sz="36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7160" y="2221865"/>
            <a:ext cx="5029200" cy="2891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 descr="学习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" y="2135505"/>
            <a:ext cx="5387340" cy="33572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8155" y="450215"/>
            <a:ext cx="80765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活动三：数据图表我会选</a:t>
            </a:r>
            <a:endParaRPr lang="zh-CN" altLang="en-US" sz="36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553085" y="1017905"/>
          <a:ext cx="5403850" cy="272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图表 5" descr="7b0a202020202263686172745265734964223a20223230343736393433220a7d0a"/>
          <p:cNvGraphicFramePr/>
          <p:nvPr/>
        </p:nvGraphicFramePr>
        <p:xfrm>
          <a:off x="553085" y="3738245"/>
          <a:ext cx="540385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5" y="1038860"/>
            <a:ext cx="4742180" cy="2726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3529330" y="4224655"/>
            <a:ext cx="101466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en-US" altLang="zh-CN" sz="3200"/>
              <a:t>       </a:t>
            </a:r>
            <a:r>
              <a:rPr lang="zh-CN" altLang="en-US" sz="2400" b="1"/>
              <a:t>通过解读这些班级健康数据图表，</a:t>
            </a:r>
            <a:endParaRPr lang="zh-CN" altLang="en-US" sz="2400" b="1"/>
          </a:p>
          <a:p>
            <a:pPr indent="0" algn="ctr" fontAlgn="auto">
              <a:lnSpc>
                <a:spcPct val="150000"/>
              </a:lnSpc>
            </a:pPr>
            <a:r>
              <a:rPr lang="zh-CN" altLang="en-US" sz="2400" b="1"/>
              <a:t>你有什么感受？</a:t>
            </a:r>
            <a:endParaRPr lang="zh-CN" altLang="en-US" sz="2400" b="1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56640" y="2924175"/>
            <a:ext cx="3187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方正大标宋简体" panose="02000000000000000000" charset="-122"/>
                <a:ea typeface="方正大标宋简体" panose="02000000000000000000" charset="-122"/>
              </a:rPr>
              <a:t>体重管理年</a:t>
            </a:r>
            <a:endParaRPr lang="zh-CN" altLang="en-US" sz="36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pic>
        <p:nvPicPr>
          <p:cNvPr id="3" name="体重管理年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43985" y="1066165"/>
            <a:ext cx="7480300" cy="49942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2105" y="36195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数据与决策</a:t>
            </a:r>
            <a:endParaRPr lang="zh-CN" altLang="en-US" sz="36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296160" y="1612900"/>
          <a:ext cx="2928620" cy="319595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09015"/>
                <a:gridCol w="1919605"/>
              </a:tblGrid>
              <a:tr h="807085">
                <a:tc>
                  <a:txBody>
                    <a:bodyPr/>
                    <a:p>
                      <a:pPr algn="ctr" fontAlgn="ctr"/>
                      <a:r>
                        <a:rPr lang="zh-CN" altLang="en-US" sz="2000"/>
                        <a:t>国家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/>
                        <a:t>超重肥胖人数（</a:t>
                      </a:r>
                      <a:r>
                        <a:rPr lang="en-US" altLang="zh-CN" sz="2000"/>
                        <a:t>2021</a:t>
                      </a:r>
                      <a:r>
                        <a:rPr lang="zh-CN" altLang="en-US" sz="2000"/>
                        <a:t>年）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</a:tr>
              <a:tr h="398145">
                <a:tc>
                  <a:txBody>
                    <a:bodyPr/>
                    <a:p>
                      <a:pPr algn="ctr" fontAlgn="ctr"/>
                      <a:r>
                        <a:rPr lang="zh-CN" altLang="en-US" sz="2000"/>
                        <a:t>中国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/>
                        <a:t>4.02</a:t>
                      </a:r>
                      <a:r>
                        <a:rPr lang="zh-CN" altLang="en-US" sz="2000"/>
                        <a:t>亿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</a:tr>
              <a:tr h="398780">
                <a:tc>
                  <a:txBody>
                    <a:bodyPr/>
                    <a:p>
                      <a:pPr algn="ctr" fontAlgn="ctr"/>
                      <a:r>
                        <a:rPr lang="zh-CN" altLang="en-US" sz="2000"/>
                        <a:t>印度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/>
                        <a:t>1.8</a:t>
                      </a:r>
                      <a:r>
                        <a:rPr lang="zh-CN" altLang="en-US" sz="2000"/>
                        <a:t>亿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</a:tr>
              <a:tr h="397510">
                <a:tc>
                  <a:txBody>
                    <a:bodyPr/>
                    <a:p>
                      <a:pPr algn="ctr" fontAlgn="ctr"/>
                      <a:r>
                        <a:rPr lang="zh-CN" altLang="en-US" sz="2000"/>
                        <a:t>美国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/>
                        <a:t>1.72</a:t>
                      </a:r>
                      <a:r>
                        <a:rPr lang="zh-CN" altLang="en-US" sz="2000"/>
                        <a:t>亿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</a:tr>
              <a:tr h="398145">
                <a:tc>
                  <a:txBody>
                    <a:bodyPr/>
                    <a:p>
                      <a:pPr algn="ctr" fontAlgn="ctr"/>
                      <a:r>
                        <a:rPr lang="zh-CN" altLang="en-US" sz="2000"/>
                        <a:t>巴西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/>
                        <a:t>1.15</a:t>
                      </a:r>
                      <a:r>
                        <a:rPr lang="zh-CN" altLang="en-US" sz="2000"/>
                        <a:t>亿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</a:tr>
              <a:tr h="398145">
                <a:tc>
                  <a:txBody>
                    <a:bodyPr/>
                    <a:p>
                      <a:pPr algn="ctr" fontAlgn="ctr"/>
                      <a:r>
                        <a:rPr lang="zh-CN" altLang="en-US" sz="2000"/>
                        <a:t>俄罗斯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/>
                        <a:t>0.98</a:t>
                      </a:r>
                      <a:r>
                        <a:rPr lang="zh-CN" altLang="en-US" sz="2000"/>
                        <a:t>亿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</a:tr>
              <a:tr h="398145">
                <a:tc>
                  <a:txBody>
                    <a:bodyPr/>
                    <a:p>
                      <a:pPr algn="ctr" fontAlgn="ctr"/>
                      <a:r>
                        <a:rPr lang="zh-CN" altLang="en-US" sz="2000"/>
                        <a:t>埃及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/>
                        <a:t>0.89</a:t>
                      </a:r>
                      <a:r>
                        <a:rPr lang="zh-CN" altLang="en-US" sz="2000"/>
                        <a:t>亿</a:t>
                      </a:r>
                      <a:endParaRPr lang="zh-CN" altLang="en-US" sz="2000"/>
                    </a:p>
                  </a:txBody>
                  <a:tcPr marL="6667" marR="6667" marT="6667" marB="0" anchor="ctr" anchorCtr="0"/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5509260" y="1612265"/>
          <a:ext cx="3204845" cy="316738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35150"/>
                <a:gridCol w="1369695"/>
              </a:tblGrid>
              <a:tr h="79184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2000"/>
                        <a:t>年份</a:t>
                      </a:r>
                      <a:endParaRPr lang="en-US" altLang="zh-CN" sz="20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2000"/>
                        <a:t>中国成年人超重肥胖率</a:t>
                      </a:r>
                      <a:endParaRPr lang="en-US" altLang="zh-CN" sz="2000"/>
                    </a:p>
                  </a:txBody>
                  <a:tcPr marL="6667" marR="6667" marT="6667" marB="0" anchor="ctr" anchorCtr="0"/>
                </a:tc>
              </a:tr>
              <a:tr h="79184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2000"/>
                        <a:t>2002年</a:t>
                      </a:r>
                      <a:endParaRPr lang="en-US" altLang="zh-CN" sz="20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2000"/>
                        <a:t>29.99%</a:t>
                      </a:r>
                      <a:endParaRPr lang="en-US" altLang="zh-CN" sz="2000"/>
                    </a:p>
                  </a:txBody>
                  <a:tcPr marL="6667" marR="6667" marT="6667" marB="0" anchor="ctr" anchorCtr="0"/>
                </a:tc>
              </a:tr>
              <a:tr h="79184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2000"/>
                        <a:t>2018年</a:t>
                      </a:r>
                      <a:endParaRPr lang="en-US" altLang="zh-CN" sz="20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2000"/>
                        <a:t>50.70%</a:t>
                      </a:r>
                      <a:endParaRPr lang="en-US" altLang="zh-CN" sz="2000"/>
                    </a:p>
                  </a:txBody>
                  <a:tcPr marL="6667" marR="6667" marT="6667" marB="0" anchor="ctr" anchorCtr="0"/>
                </a:tc>
              </a:tr>
              <a:tr h="79184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2000"/>
                        <a:t>预测2030年</a:t>
                      </a:r>
                      <a:endParaRPr lang="en-US" altLang="zh-CN" sz="200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2000"/>
                        <a:t>70.50%</a:t>
                      </a:r>
                      <a:endParaRPr lang="en-US" altLang="zh-CN" sz="2000"/>
                    </a:p>
                  </a:txBody>
                  <a:tcPr marL="6667" marR="6667" marT="6667" marB="0" anchor="ctr" anchorCtr="0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257300" y="5325745"/>
            <a:ext cx="9119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通过今天的学习，这两张表中的数据，我们可以用什么图表来呈现？</a:t>
            </a:r>
            <a:endParaRPr lang="zh-CN" altLang="en-US" sz="2400"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16280" y="362585"/>
            <a:ext cx="969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与体重管理年相关的这些数据，我们可以用什么图表来呈现？</a:t>
            </a:r>
            <a:endParaRPr lang="zh-CN" altLang="en-US" sz="2400"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3455" y="1555115"/>
            <a:ext cx="1058799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400" b="0" i="0"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1.</a:t>
            </a:r>
            <a:r>
              <a:rPr lang="zh-CN" altLang="en-US" sz="2400" b="0" i="0"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展示2024-2026年糖尿病、高血压等慢性病发病率的变化趋势，我们可以用</a:t>
            </a:r>
            <a:r>
              <a:rPr lang="en-US" altLang="zh-CN" sz="2400" b="0" i="0"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______</a:t>
            </a:r>
            <a:r>
              <a:rPr lang="zh-CN" altLang="en-US" sz="2400" b="0" i="0"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图。</a:t>
            </a:r>
            <a:endParaRPr lang="zh-CN" altLang="en-US" sz="2400" b="0" i="0"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0435" y="2742565"/>
            <a:ext cx="952817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algn="l">
              <a:buClrTx/>
              <a:buSzTx/>
              <a:buFontTx/>
            </a:pPr>
            <a:r>
              <a:rPr lang="zh-CN" altLang="en-US" sz="2400" b="0" i="0"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2.展示2025年运动器材、健康食品、运动服饰这三个行业的销售数据，我们可以用______图。</a:t>
            </a:r>
            <a:endParaRPr lang="zh-CN" altLang="en-US" sz="2400" b="0" i="0"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2490" y="4073525"/>
            <a:ext cx="1031811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algn="l">
              <a:buClrTx/>
              <a:buSzTx/>
              <a:buFontTx/>
            </a:pPr>
            <a:r>
              <a:rPr lang="zh-CN" altLang="en-US" sz="2400" b="0" i="0"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3.展示超重/肥胖人群的年龄分布（如儿童/青少年/成人/老年人占比，如儿童（6-17岁）15%、成年人（18-59岁）60%、老年人（60+）25%，我们可以用______图。</a:t>
            </a:r>
            <a:endParaRPr lang="zh-CN" altLang="en-US" sz="2400" b="0" i="0"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16380000">
            <a:off x="1290955" y="4091940"/>
            <a:ext cx="1437640" cy="3462655"/>
          </a:xfrm>
          <a:custGeom>
            <a:avLst/>
            <a:gdLst>
              <a:gd name="connsiteX0" fmla="*/ 1895 w 3641"/>
              <a:gd name="connsiteY0" fmla="*/ 43 h 4315"/>
              <a:gd name="connsiteX1" fmla="*/ 2710 w 3641"/>
              <a:gd name="connsiteY1" fmla="*/ 1437 h 4315"/>
              <a:gd name="connsiteX2" fmla="*/ 3641 w 3641"/>
              <a:gd name="connsiteY2" fmla="*/ 2684 h 4315"/>
              <a:gd name="connsiteX3" fmla="*/ 2788 w 3641"/>
              <a:gd name="connsiteY3" fmla="*/ 4076 h 4315"/>
              <a:gd name="connsiteX4" fmla="*/ 1351 w 3641"/>
              <a:gd name="connsiteY4" fmla="*/ 3494 h 4315"/>
              <a:gd name="connsiteX5" fmla="*/ 0 w 3641"/>
              <a:gd name="connsiteY5" fmla="*/ 2439 h 4315"/>
              <a:gd name="connsiteX6" fmla="*/ 1895 w 3641"/>
              <a:gd name="connsiteY6" fmla="*/ 43 h 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1" h="4315">
                <a:moveTo>
                  <a:pt x="1895" y="43"/>
                </a:moveTo>
                <a:cubicBezTo>
                  <a:pt x="2491" y="-268"/>
                  <a:pt x="3695" y="1208"/>
                  <a:pt x="2710" y="1437"/>
                </a:cubicBezTo>
                <a:cubicBezTo>
                  <a:pt x="2888" y="1437"/>
                  <a:pt x="3641" y="2115"/>
                  <a:pt x="3641" y="2684"/>
                </a:cubicBezTo>
                <a:cubicBezTo>
                  <a:pt x="3641" y="3252"/>
                  <a:pt x="2966" y="4076"/>
                  <a:pt x="2788" y="4076"/>
                </a:cubicBezTo>
                <a:cubicBezTo>
                  <a:pt x="1597" y="4794"/>
                  <a:pt x="1830" y="3688"/>
                  <a:pt x="1351" y="3494"/>
                </a:cubicBezTo>
                <a:cubicBezTo>
                  <a:pt x="1173" y="3494"/>
                  <a:pt x="0" y="3007"/>
                  <a:pt x="0" y="2439"/>
                </a:cubicBezTo>
                <a:cubicBezTo>
                  <a:pt x="0" y="1870"/>
                  <a:pt x="1717" y="43"/>
                  <a:pt x="1895" y="43"/>
                </a:cubicBezTo>
                <a:close/>
              </a:path>
            </a:pathLst>
          </a:custGeom>
          <a:solidFill>
            <a:srgbClr val="DC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C:/Users/Administrator/AppData/Local/Temp/picturecompress_20211217174743/output_2.pngoutput_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3205" y="3507105"/>
            <a:ext cx="3695065" cy="3124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61590" y="2275205"/>
            <a:ext cx="87433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通过今天的学习，你有什么收获？</a:t>
            </a:r>
            <a:endParaRPr lang="zh-CN" altLang="en-US" sz="4400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610" b="5461"/>
          <a:stretch>
            <a:fillRect/>
          </a:stretch>
        </p:blipFill>
        <p:spPr>
          <a:xfrm>
            <a:off x="1912620" y="206375"/>
            <a:ext cx="6831330" cy="6419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130665" y="3124200"/>
            <a:ext cx="2945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数据可视化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C:/Users/Administrator/AppData/Local/Temp/picturecompress_20211217174743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087110" y="393065"/>
            <a:ext cx="6104890" cy="6844030"/>
          </a:xfrm>
          <a:prstGeom prst="rect">
            <a:avLst/>
          </a:prstGeom>
        </p:spPr>
      </p:pic>
      <p:sp>
        <p:nvSpPr>
          <p:cNvPr id="8" name="标题 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22630" y="2477135"/>
            <a:ext cx="4371340" cy="677545"/>
          </a:xfrm>
          <a:prstGeom prst="rect">
            <a:avLst/>
          </a:prstGeom>
        </p:spPr>
        <p:txBody>
          <a:bodyPr vert="horz" lIns="90000" tIns="46800" rIns="90000" bIns="46800" rtlCol="0" anchor="b" anchorCtr="0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dist"/>
            <a:r>
              <a:rPr lang="zh-CN" altLang="en-US" sz="4800" b="0">
                <a:solidFill>
                  <a:srgbClr val="CF3045"/>
                </a:solidFill>
                <a:latin typeface="汉仪汉黑W" panose="00020600040101010101" charset="-122"/>
                <a:ea typeface="汉仪汉黑W" panose="00020600040101010101" charset="-122"/>
              </a:rPr>
              <a:t>感谢您的聆听</a:t>
            </a:r>
            <a:endParaRPr lang="zh-CN" altLang="en-US" sz="4800" b="0">
              <a:solidFill>
                <a:srgbClr val="CF3045"/>
              </a:solidFill>
              <a:latin typeface="汉仪汉黑W" panose="00020600040101010101" charset="-122"/>
              <a:ea typeface="汉仪汉黑W" panose="00020600040101010101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6615" y="3376930"/>
            <a:ext cx="4236720" cy="0"/>
          </a:xfrm>
          <a:prstGeom prst="line">
            <a:avLst/>
          </a:prstGeom>
          <a:ln w="47625">
            <a:solidFill>
              <a:srgbClr val="CF3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56615" y="1895475"/>
            <a:ext cx="40176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en-US" altLang="zh-CN" b="1">
                <a:solidFill>
                  <a:srgbClr val="628EBB"/>
                </a:solidFill>
                <a:latin typeface="汉仪中宋简" panose="02010600000101010101" charset="-128"/>
                <a:ea typeface="汉仪中宋简" panose="02010600000101010101" charset="-128"/>
              </a:rPr>
              <a:t>THANKS   YOU</a:t>
            </a:r>
            <a:endParaRPr lang="en-US" altLang="zh-CN" b="1">
              <a:solidFill>
                <a:srgbClr val="628EBB"/>
              </a:solidFill>
              <a:latin typeface="汉仪中宋简" panose="02010600000101010101" charset="-128"/>
              <a:ea typeface="汉仪中宋简" panose="02010600000101010101" charset="-128"/>
            </a:endParaRPr>
          </a:p>
        </p:txBody>
      </p:sp>
      <p:sp>
        <p:nvSpPr>
          <p:cNvPr id="2" name="标题 1"/>
          <p:cNvSpPr/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13460" y="563880"/>
            <a:ext cx="1046226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3200" b="1" i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《</a:t>
            </a:r>
            <a:r>
              <a:rPr lang="zh-CN" altLang="en-US" sz="3200" b="1" i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关于在义务教育学校实施“</a:t>
            </a:r>
            <a:r>
              <a:rPr lang="en-US" altLang="zh-CN" sz="3200" b="1" i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2·15</a:t>
            </a:r>
            <a:r>
              <a:rPr lang="zh-CN" altLang="en-US" sz="3200" b="1" i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专项行动”的通知</a:t>
            </a:r>
            <a:r>
              <a:rPr lang="en-US" altLang="zh-CN" sz="3200" b="1" i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》</a:t>
            </a:r>
            <a:endParaRPr lang="en-US" altLang="zh-CN" sz="3200" b="1" i="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49420" y="1845945"/>
            <a:ext cx="7496175" cy="34664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zh-CN" altLang="en-US" sz="2800" b="0" i="0">
                <a:solidFill>
                  <a:schemeClr val="accent2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每天综合体育活动时间</a:t>
            </a:r>
            <a:r>
              <a:rPr lang="en-US" altLang="zh-CN" sz="2800" b="0" i="0">
                <a:solidFill>
                  <a:schemeClr val="accent2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≥</a:t>
            </a:r>
            <a:r>
              <a:rPr lang="en-US" altLang="zh-CN" sz="2800" b="0" i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2</a:t>
            </a:r>
            <a:r>
              <a:rPr lang="zh-CN" altLang="en-US" sz="2800" b="0" i="0">
                <a:solidFill>
                  <a:schemeClr val="accent2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小时</a:t>
            </a:r>
            <a:r>
              <a:rPr lang="en-US" altLang="zh-CN" sz="2800" b="0" i="0">
                <a:solidFill>
                  <a:schemeClr val="accent2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​​</a:t>
            </a:r>
            <a:endParaRPr lang="en-US" altLang="zh-CN" sz="2800" b="0" i="0">
              <a:solidFill>
                <a:schemeClr val="accent2">
                  <a:lumMod val="75000"/>
                </a:schemeClr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marL="0" indent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zh-CN" altLang="en-US" sz="2800" b="0" i="0">
                <a:solidFill>
                  <a:schemeClr val="accent2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（含体育课、大课间、眼保健操及课间活动）</a:t>
            </a:r>
            <a:endParaRPr lang="zh-CN" altLang="en-US" sz="2800" b="0" i="0">
              <a:solidFill>
                <a:schemeClr val="accent2">
                  <a:lumMod val="75000"/>
                </a:schemeClr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marL="25400" indent="0" algn="l" fontAlgn="base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800" b="0" i="0">
                <a:solidFill>
                  <a:schemeClr val="accent3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​​</a:t>
            </a:r>
            <a:r>
              <a:rPr lang="zh-CN" altLang="en-US" sz="2800" b="0" i="0">
                <a:solidFill>
                  <a:schemeClr val="accent3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课间活动时间延长至</a:t>
            </a:r>
            <a:r>
              <a:rPr lang="en-US" altLang="zh-CN" sz="2800" b="0" i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15</a:t>
            </a:r>
            <a:r>
              <a:rPr lang="zh-CN" altLang="en-US" sz="2800" b="0" i="0">
                <a:solidFill>
                  <a:schemeClr val="accent3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分钟</a:t>
            </a:r>
            <a:r>
              <a:rPr lang="en-US" altLang="zh-CN" sz="2800" b="0" i="0">
                <a:solidFill>
                  <a:schemeClr val="accent3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​​</a:t>
            </a:r>
            <a:r>
              <a:rPr lang="zh-CN" altLang="en-US" sz="2800" b="0" i="0">
                <a:solidFill>
                  <a:schemeClr val="accent3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（原</a:t>
            </a:r>
            <a:r>
              <a:rPr lang="en-US" altLang="zh-CN" sz="2800" b="0" i="0">
                <a:solidFill>
                  <a:schemeClr val="accent3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10</a:t>
            </a:r>
            <a:r>
              <a:rPr lang="zh-CN" altLang="en-US" sz="2800" b="0" i="0">
                <a:solidFill>
                  <a:schemeClr val="accent3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分钟）</a:t>
            </a:r>
            <a:endParaRPr lang="zh-CN" altLang="en-US" sz="2800" b="0" i="0">
              <a:solidFill>
                <a:schemeClr val="accent3">
                  <a:lumMod val="75000"/>
                </a:schemeClr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marL="25400" indent="0" algn="l" fontAlgn="base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chemeClr val="accent3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 </a:t>
            </a:r>
            <a:r>
              <a:rPr lang="zh-CN" altLang="en-US" sz="2800" b="0" i="0">
                <a:solidFill>
                  <a:schemeClr val="accent3">
                    <a:lumMod val="75000"/>
                  </a:schemeClr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每节课间均需安排学生走出教室活动</a:t>
            </a:r>
            <a:endParaRPr lang="zh-CN" altLang="en-US" sz="2800" b="0" i="0">
              <a:solidFill>
                <a:schemeClr val="accent3">
                  <a:lumMod val="75000"/>
                </a:schemeClr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marL="0" indent="0" algn="ctr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1</a:t>
            </a:r>
            <a:endParaRPr lang="en-US" altLang="zh-CN" sz="1600" b="1" i="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marL="0" indent="0" algn="ctr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</a:rPr>
              <a:t>2</a:t>
            </a:r>
            <a:endParaRPr lang="en-US" altLang="zh-CN" sz="1600" b="1" i="0"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</p:txBody>
      </p:sp>
      <p:pic>
        <p:nvPicPr>
          <p:cNvPr id="6" name="图片 5" descr="C:/Users/Administrator/AppData/Local/Temp/picturecompress_20211217174743/output_2.pngoutput_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3205" y="3507105"/>
            <a:ext cx="3695065" cy="3124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儿童近视率"/>
          <p:cNvPicPr>
            <a:picLocks noChangeAspect="1"/>
          </p:cNvPicPr>
          <p:nvPr/>
        </p:nvPicPr>
        <p:blipFill>
          <a:blip r:embed="rId1"/>
          <a:srcRect t="-593" r="12920"/>
          <a:stretch>
            <a:fillRect/>
          </a:stretch>
        </p:blipFill>
        <p:spPr>
          <a:xfrm>
            <a:off x="4274820" y="2106930"/>
            <a:ext cx="3642995" cy="2980055"/>
          </a:xfrm>
          <a:prstGeom prst="rect">
            <a:avLst/>
          </a:prstGeom>
        </p:spPr>
      </p:pic>
      <p:pic>
        <p:nvPicPr>
          <p:cNvPr id="4" name="图片 3" descr="肥胖儿童"/>
          <p:cNvPicPr>
            <a:picLocks noChangeAspect="1"/>
          </p:cNvPicPr>
          <p:nvPr/>
        </p:nvPicPr>
        <p:blipFill>
          <a:blip r:embed="rId2">
            <a:clrChange>
              <a:clrFrom>
                <a:srgbClr val="E2E2E2">
                  <a:alpha val="100000"/>
                </a:srgbClr>
              </a:clrFrom>
              <a:clrTo>
                <a:srgbClr val="E2E2E2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760" y="1734820"/>
            <a:ext cx="4445000" cy="3352165"/>
          </a:xfrm>
          <a:prstGeom prst="rect">
            <a:avLst/>
          </a:prstGeom>
        </p:spPr>
      </p:pic>
      <p:pic>
        <p:nvPicPr>
          <p:cNvPr id="6" name="图片 5" descr="跑步跑不动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1300" y="1734820"/>
            <a:ext cx="6858000" cy="3994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51610" y="1086485"/>
            <a:ext cx="2349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方正公文小标宋" panose="02000500000000000000" charset="-122"/>
                <a:ea typeface="方正公文小标宋" panose="02000500000000000000" charset="-122"/>
              </a:rPr>
              <a:t>青少年肥胖率</a:t>
            </a:r>
            <a:endParaRPr lang="zh-CN" altLang="en-US" sz="2400">
              <a:latin typeface="方正公文小标宋" panose="02000500000000000000" charset="-122"/>
              <a:ea typeface="方正公文小标宋" panose="02000500000000000000" charset="-122"/>
            </a:endParaRPr>
          </a:p>
          <a:p>
            <a:pPr algn="ctr"/>
            <a:r>
              <a:rPr lang="zh-CN" altLang="en-US" sz="2400">
                <a:latin typeface="方正公文小标宋" panose="02000500000000000000" charset="-122"/>
                <a:ea typeface="方正公文小标宋" panose="02000500000000000000" charset="-122"/>
              </a:rPr>
              <a:t>居高不下</a:t>
            </a:r>
            <a:endParaRPr lang="zh-CN" altLang="en-US" sz="2400"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6185" y="1267460"/>
            <a:ext cx="2349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公文小标宋" panose="02000500000000000000" charset="-122"/>
                <a:ea typeface="方正公文小标宋" panose="02000500000000000000" charset="-122"/>
              </a:rPr>
              <a:t>近视率逐年上升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75500" y="1018858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marL="0" indent="0" algn="ctr"/>
            <a:r>
              <a:rPr lang="zh-CN" altLang="en-US" sz="2400" b="0" i="0">
                <a:latin typeface="方正公文小标宋" panose="02000500000000000000" charset="-122"/>
                <a:ea typeface="方正公文小标宋" panose="02000500000000000000" charset="-122"/>
              </a:rPr>
              <a:t>体能测试达标率</a:t>
            </a:r>
            <a:endParaRPr lang="zh-CN" altLang="en-US" sz="2400" b="0" i="0">
              <a:latin typeface="方正公文小标宋" panose="02000500000000000000" charset="-122"/>
              <a:ea typeface="方正公文小标宋" panose="02000500000000000000" charset="-122"/>
            </a:endParaRPr>
          </a:p>
          <a:p>
            <a:pPr marL="0" indent="0" algn="ctr"/>
            <a:r>
              <a:rPr lang="zh-CN" altLang="en-US" sz="2400" b="0" i="0">
                <a:latin typeface="方正公文小标宋" panose="02000500000000000000" charset="-122"/>
                <a:ea typeface="方正公文小标宋" panose="02000500000000000000" charset="-122"/>
              </a:rPr>
              <a:t>低于全国平均水平</a:t>
            </a:r>
            <a:endParaRPr lang="zh-CN" altLang="en-US" sz="2400" b="0" i="0"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692275" y="245745"/>
            <a:ext cx="92887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3200">
                <a:solidFill>
                  <a:srgbClr val="628EBB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江苏省哪个市中小学生近视率最高？哪个市最低？</a:t>
            </a:r>
            <a:endParaRPr lang="zh-CN" altLang="en-US" sz="3200">
              <a:solidFill>
                <a:srgbClr val="628EBB"/>
              </a:solidFill>
              <a:latin typeface="方正公文小标宋" panose="02000500000000000000" charset="-122"/>
              <a:ea typeface="方正公文小标宋" panose="02000500000000000000" charset="-122"/>
              <a:sym typeface="+mn-ea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518160" y="1028065"/>
          <a:ext cx="245364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820"/>
                <a:gridCol w="1226820"/>
              </a:tblGrid>
              <a:tr h="36576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2024</a:t>
                      </a:r>
                      <a:r>
                        <a:rPr lang="zh-CN" altLang="en-US"/>
                        <a:t>年江苏省中小学生近视率统计数据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南京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66.67%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无锡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63.61%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徐州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57.26%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常州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68.75%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苏州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64.47%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南通市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68.69%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连云港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66.17%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淮安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57.34%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盐城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55.98%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扬州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67.98%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镇江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64.89%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泰州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66.32%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宿迁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55.94%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15" y="1468120"/>
            <a:ext cx="8760460" cy="4508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C:/Users/Administrator/AppData/Local/Temp/picturecompress_20211217174743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087110" y="393065"/>
            <a:ext cx="6104890" cy="6844030"/>
          </a:xfrm>
          <a:prstGeom prst="rect">
            <a:avLst/>
          </a:prstGeom>
        </p:spPr>
      </p:pic>
      <p:sp>
        <p:nvSpPr>
          <p:cNvPr id="8" name="标题 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9755" y="2388235"/>
            <a:ext cx="4872355" cy="677545"/>
          </a:xfrm>
          <a:prstGeom prst="rect">
            <a:avLst/>
          </a:prstGeom>
        </p:spPr>
        <p:txBody>
          <a:bodyPr vert="horz" lIns="90000" tIns="46800" rIns="90000" bIns="46800" rtlCol="0" anchor="b" anchorCtr="0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dist"/>
            <a:r>
              <a:rPr lang="zh-CN" altLang="en-US" sz="4800">
                <a:solidFill>
                  <a:srgbClr val="CF3045"/>
                </a:solidFill>
                <a:latin typeface="微软雅黑" panose="020B0503020204020204" pitchFamily="34" charset="-122"/>
              </a:rPr>
              <a:t>数据的图表呈现</a:t>
            </a:r>
            <a:endParaRPr lang="zh-CN" altLang="en-US" sz="4800">
              <a:solidFill>
                <a:srgbClr val="CF3045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8475" y="4933315"/>
            <a:ext cx="49295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sz="2000" b="1">
                <a:solidFill>
                  <a:srgbClr val="628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常州市新北区新桥第二实验小学</a:t>
            </a:r>
            <a:r>
              <a:rPr lang="en-US" altLang="zh-CN" sz="2000" b="1">
                <a:solidFill>
                  <a:srgbClr val="628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b="1">
                <a:solidFill>
                  <a:srgbClr val="628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韩绪丽    </a:t>
            </a:r>
            <a:endParaRPr lang="zh-CN" altLang="en-US" sz="2000" b="1">
              <a:solidFill>
                <a:srgbClr val="628E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2000" b="1">
                <a:solidFill>
                  <a:srgbClr val="628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</a:t>
            </a:r>
            <a:r>
              <a:rPr lang="zh-CN" altLang="en-US" sz="2000" b="1">
                <a:solidFill>
                  <a:srgbClr val="628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000" b="1">
                <a:solidFill>
                  <a:srgbClr val="628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000" b="1">
                <a:solidFill>
                  <a:srgbClr val="628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2000" b="1">
              <a:solidFill>
                <a:srgbClr val="628E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11630" y="3021965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dist"/>
            <a:r>
              <a:rPr lang="zh-CN" altLang="en-US" sz="2800">
                <a:solidFill>
                  <a:srgbClr val="628EBB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体质健康知多少</a:t>
            </a:r>
            <a:endParaRPr lang="zh-CN" altLang="en-US" sz="2800">
              <a:solidFill>
                <a:srgbClr val="628EBB"/>
              </a:solidFill>
              <a:latin typeface="方正公文小标宋" panose="02000500000000000000" charset="-122"/>
              <a:ea typeface="方正公文小标宋" panose="02000500000000000000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6615" y="3576955"/>
            <a:ext cx="4236720" cy="0"/>
          </a:xfrm>
          <a:prstGeom prst="line">
            <a:avLst/>
          </a:prstGeom>
          <a:ln w="47625">
            <a:solidFill>
              <a:srgbClr val="CF3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6603365" y="488315"/>
            <a:ext cx="4229735" cy="5829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7610" y="1759585"/>
            <a:ext cx="48006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400"/>
              <a:t>你见过或者学习过什么图表？</a:t>
            </a:r>
            <a:endParaRPr lang="zh-CN" altLang="en-US" sz="4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740" y="270580"/>
            <a:ext cx="10969200" cy="705600"/>
          </a:xfrm>
        </p:spPr>
        <p:txBody>
          <a:bodyPr/>
          <a:p>
            <a:r>
              <a:rPr lang="zh-CN" altLang="en-US"/>
              <a:t>活动一：图表类型我认识</a:t>
            </a:r>
            <a:endParaRPr lang="en-US" altLang="zh-CN"/>
          </a:p>
        </p:txBody>
      </p:sp>
      <p:graphicFrame>
        <p:nvGraphicFramePr>
          <p:cNvPr id="4" name="图表 3"/>
          <p:cNvGraphicFramePr/>
          <p:nvPr>
            <p:custDataLst>
              <p:tags r:id="rId4"/>
            </p:custDataLst>
          </p:nvPr>
        </p:nvGraphicFramePr>
        <p:xfrm>
          <a:off x="4384040" y="1992630"/>
          <a:ext cx="3784600" cy="231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425315" y="4518660"/>
            <a:ext cx="3951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我们发现：</a:t>
            </a:r>
            <a:endParaRPr lang="zh-CN" altLang="en-US" sz="1600" b="1"/>
          </a:p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城市学生超重率的变化趋势是</a:t>
            </a:r>
            <a:r>
              <a:rPr lang="en-US" altLang="zh-CN" sz="1600" b="1"/>
              <a:t>______</a:t>
            </a:r>
            <a:r>
              <a:rPr lang="zh-CN" altLang="en-US" sz="1600" b="1"/>
              <a:t>。</a:t>
            </a:r>
            <a:endParaRPr lang="zh-CN" altLang="en-US" sz="1600" b="1"/>
          </a:p>
        </p:txBody>
      </p:sp>
      <p:graphicFrame>
        <p:nvGraphicFramePr>
          <p:cNvPr id="7" name="图表 6" descr="7b0a202020202263686172745265734964223a20223230343732313936220a7d0a"/>
          <p:cNvGraphicFramePr/>
          <p:nvPr>
            <p:custDataLst>
              <p:tags r:id="rId6"/>
            </p:custDataLst>
          </p:nvPr>
        </p:nvGraphicFramePr>
        <p:xfrm>
          <a:off x="8225155" y="1992630"/>
          <a:ext cx="385445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128000" y="4518660"/>
            <a:ext cx="3951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我们发现：</a:t>
            </a:r>
            <a:endParaRPr lang="zh-CN" altLang="en-US" sz="1600" b="1"/>
          </a:p>
          <a:p>
            <a:pPr indent="0" fontAlgn="auto">
              <a:lnSpc>
                <a:spcPct val="150000"/>
              </a:lnSpc>
            </a:pPr>
            <a:r>
              <a:rPr lang="zh-CN" sz="1600" b="1"/>
              <a:t>有超过一半的小学生视力情况为</a:t>
            </a:r>
            <a:r>
              <a:rPr lang="en-US" altLang="zh-CN" sz="1600" b="1"/>
              <a:t>______</a:t>
            </a:r>
            <a:r>
              <a:rPr lang="zh-CN" altLang="en-US" sz="1600" b="1"/>
              <a:t>。</a:t>
            </a:r>
            <a:endParaRPr lang="zh-CN" altLang="en-US" sz="1600" b="1"/>
          </a:p>
        </p:txBody>
      </p:sp>
      <p:graphicFrame>
        <p:nvGraphicFramePr>
          <p:cNvPr id="9" name="图表 8"/>
          <p:cNvGraphicFramePr/>
          <p:nvPr>
            <p:custDataLst>
              <p:tags r:id="rId8"/>
            </p:custDataLst>
          </p:nvPr>
        </p:nvGraphicFramePr>
        <p:xfrm>
          <a:off x="48895" y="1991995"/>
          <a:ext cx="4329430" cy="231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365760" y="4533900"/>
            <a:ext cx="3951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我们发现：</a:t>
            </a:r>
            <a:endParaRPr lang="zh-CN" altLang="en-US" sz="1600" b="1"/>
          </a:p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学生体质健康优秀率最高的是</a:t>
            </a:r>
            <a:r>
              <a:rPr lang="en-US" altLang="zh-CN" sz="1600" b="1"/>
              <a:t>______</a:t>
            </a:r>
            <a:r>
              <a:rPr lang="zh-CN" altLang="en-US" sz="1600" b="1"/>
              <a:t>，</a:t>
            </a:r>
            <a:endParaRPr lang="zh-CN" altLang="en-US" sz="1600" b="1"/>
          </a:p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优秀率最低的是</a:t>
            </a:r>
            <a:r>
              <a:rPr lang="en-US" altLang="zh-CN" sz="1600" b="1"/>
              <a:t>______.</a:t>
            </a:r>
            <a:r>
              <a:rPr lang="zh-CN" altLang="en-US" sz="1600" b="1"/>
              <a:t>。</a:t>
            </a:r>
            <a:endParaRPr lang="zh-CN" altLang="en-US" sz="1600" b="1"/>
          </a:p>
        </p:txBody>
      </p:sp>
      <p:sp>
        <p:nvSpPr>
          <p:cNvPr id="11" name="矩形 10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01470" y="1253490"/>
            <a:ext cx="1914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/>
              <a:t>条形图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5850890" y="1182370"/>
            <a:ext cx="1914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/>
              <a:t>折线图</a:t>
            </a:r>
            <a:endParaRPr lang="zh-CN" altLang="zh-CN" sz="2400"/>
          </a:p>
        </p:txBody>
      </p:sp>
      <p:sp>
        <p:nvSpPr>
          <p:cNvPr id="13" name="文本框 12"/>
          <p:cNvSpPr txBox="1"/>
          <p:nvPr/>
        </p:nvSpPr>
        <p:spPr>
          <a:xfrm>
            <a:off x="9661525" y="1320800"/>
            <a:ext cx="1914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/>
              <a:t>饼图</a:t>
            </a:r>
            <a:endParaRPr lang="zh-CN" altLang="zh-CN" sz="2400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13" grpId="0"/>
      <p:bldP spid="13" grpId="1"/>
      <p:bldP spid="10" grpId="0"/>
      <p:bldP spid="10" grpId="1"/>
      <p:bldP spid="6" grpId="0"/>
      <p:bldP spid="6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740" y="207080"/>
            <a:ext cx="10969200" cy="705600"/>
          </a:xfrm>
        </p:spPr>
        <p:txBody>
          <a:bodyPr/>
          <a:p>
            <a:r>
              <a:rPr lang="zh-CN" altLang="en-US"/>
              <a:t>活动一：</a:t>
            </a:r>
            <a:r>
              <a:rPr lang="zh-CN" altLang="en-US">
                <a:sym typeface="+mn-ea"/>
              </a:rPr>
              <a:t>图表类型我认识</a:t>
            </a:r>
            <a:endParaRPr lang="zh-CN" altLang="en-US"/>
          </a:p>
        </p:txBody>
      </p:sp>
      <p:graphicFrame>
        <p:nvGraphicFramePr>
          <p:cNvPr id="4" name="图表 3"/>
          <p:cNvGraphicFramePr/>
          <p:nvPr>
            <p:custDataLst>
              <p:tags r:id="rId4"/>
            </p:custDataLst>
          </p:nvPr>
        </p:nvGraphicFramePr>
        <p:xfrm>
          <a:off x="4384040" y="2843530"/>
          <a:ext cx="3784600" cy="231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425315" y="5369560"/>
            <a:ext cx="3951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我们发现：</a:t>
            </a:r>
            <a:endParaRPr lang="zh-CN" altLang="en-US" sz="1600" b="1"/>
          </a:p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城市学生超重率的变化趋势是</a:t>
            </a:r>
            <a:r>
              <a:rPr lang="en-US" altLang="zh-CN" sz="1600" b="1"/>
              <a:t>______</a:t>
            </a:r>
            <a:r>
              <a:rPr lang="zh-CN" altLang="en-US" sz="1600" b="1"/>
              <a:t>。</a:t>
            </a:r>
            <a:endParaRPr lang="zh-CN" altLang="en-US" sz="1600" b="1"/>
          </a:p>
        </p:txBody>
      </p:sp>
      <p:graphicFrame>
        <p:nvGraphicFramePr>
          <p:cNvPr id="7" name="图表 6" descr="7b0a202020202263686172745265734964223a20223230343732313936220a7d0a"/>
          <p:cNvGraphicFramePr/>
          <p:nvPr>
            <p:custDataLst>
              <p:tags r:id="rId6"/>
            </p:custDataLst>
          </p:nvPr>
        </p:nvGraphicFramePr>
        <p:xfrm>
          <a:off x="8225155" y="2843530"/>
          <a:ext cx="385445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128000" y="5369560"/>
            <a:ext cx="3951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我们发现：</a:t>
            </a:r>
            <a:endParaRPr lang="zh-CN" altLang="en-US" sz="1600" b="1"/>
          </a:p>
          <a:p>
            <a:pPr indent="0" fontAlgn="auto">
              <a:lnSpc>
                <a:spcPct val="150000"/>
              </a:lnSpc>
            </a:pPr>
            <a:r>
              <a:rPr lang="zh-CN" sz="1600" b="1"/>
              <a:t>有超过一半的小学生视力情况为</a:t>
            </a:r>
            <a:r>
              <a:rPr lang="en-US" altLang="zh-CN" sz="1600" b="1"/>
              <a:t>______</a:t>
            </a:r>
            <a:r>
              <a:rPr lang="zh-CN" altLang="en-US" sz="1600" b="1"/>
              <a:t>。</a:t>
            </a:r>
            <a:endParaRPr lang="zh-CN" altLang="en-US" sz="1600" b="1"/>
          </a:p>
        </p:txBody>
      </p:sp>
      <p:graphicFrame>
        <p:nvGraphicFramePr>
          <p:cNvPr id="9" name="图表 8"/>
          <p:cNvGraphicFramePr/>
          <p:nvPr>
            <p:custDataLst>
              <p:tags r:id="rId8"/>
            </p:custDataLst>
          </p:nvPr>
        </p:nvGraphicFramePr>
        <p:xfrm>
          <a:off x="48895" y="2842895"/>
          <a:ext cx="4329430" cy="231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365760" y="5384800"/>
            <a:ext cx="3951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我们发现：</a:t>
            </a:r>
            <a:endParaRPr lang="zh-CN" altLang="en-US" sz="1600" b="1"/>
          </a:p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学生体质健康优秀率最高的是</a:t>
            </a:r>
            <a:r>
              <a:rPr lang="en-US" altLang="zh-CN" sz="1600" b="1"/>
              <a:t>______</a:t>
            </a:r>
            <a:r>
              <a:rPr lang="zh-CN" altLang="en-US" sz="1600" b="1"/>
              <a:t>，</a:t>
            </a:r>
            <a:endParaRPr lang="zh-CN" altLang="en-US" sz="1600" b="1"/>
          </a:p>
          <a:p>
            <a:pPr indent="0" fontAlgn="auto">
              <a:lnSpc>
                <a:spcPct val="150000"/>
              </a:lnSpc>
            </a:pPr>
            <a:r>
              <a:rPr lang="zh-CN" altLang="en-US" sz="1600" b="1"/>
              <a:t>优秀率最低的是</a:t>
            </a:r>
            <a:r>
              <a:rPr lang="en-US" altLang="zh-CN" sz="1600" b="1"/>
              <a:t>______.</a:t>
            </a:r>
            <a:r>
              <a:rPr lang="zh-CN" altLang="en-US" sz="1600" b="1"/>
              <a:t>。</a:t>
            </a:r>
            <a:endParaRPr lang="zh-CN" altLang="en-US" sz="1600" b="1"/>
          </a:p>
        </p:txBody>
      </p:sp>
      <p:sp>
        <p:nvSpPr>
          <p:cNvPr id="11" name="矩形 10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01470" y="2307590"/>
            <a:ext cx="1914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/>
              <a:t>条形图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5850890" y="2350770"/>
            <a:ext cx="1914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/>
              <a:t>折线图</a:t>
            </a:r>
            <a:endParaRPr lang="zh-CN" altLang="zh-CN" sz="2400"/>
          </a:p>
        </p:txBody>
      </p:sp>
      <p:sp>
        <p:nvSpPr>
          <p:cNvPr id="13" name="文本框 12"/>
          <p:cNvSpPr txBox="1"/>
          <p:nvPr/>
        </p:nvSpPr>
        <p:spPr>
          <a:xfrm>
            <a:off x="9737725" y="2425700"/>
            <a:ext cx="1914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/>
              <a:t>饼图</a:t>
            </a:r>
            <a:endParaRPr lang="zh-CN" altLang="zh-CN" sz="2400"/>
          </a:p>
        </p:txBody>
      </p:sp>
      <p:sp>
        <p:nvSpPr>
          <p:cNvPr id="14" name="文本框 13"/>
          <p:cNvSpPr txBox="1"/>
          <p:nvPr/>
        </p:nvSpPr>
        <p:spPr>
          <a:xfrm>
            <a:off x="280670" y="1023620"/>
            <a:ext cx="117989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活动要求：小组合作，观察图表，将你们的发现记录下来，并说一说，每种图表有什么特点？</a:t>
            </a:r>
            <a:endParaRPr lang="zh-CN" altLang="en-US" sz="2800" b="1">
              <a:solidFill>
                <a:srgbClr val="FF0000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  <p:bldLst>
      <p:bldP spid="5" grpId="1"/>
      <p:bldP spid="12" grpId="1"/>
      <p:bldP spid="13" grpId="1"/>
      <p:bldP spid="10" grpId="1"/>
      <p:bldP spid="6" grpId="1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55" y="103505"/>
            <a:ext cx="11979275" cy="6626225"/>
          </a:xfrm>
          <a:prstGeom prst="rect">
            <a:avLst/>
          </a:prstGeom>
          <a:noFill/>
          <a:ln w="254000">
            <a:solidFill>
              <a:srgbClr val="628E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792B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6380000">
            <a:off x="1640840" y="3202940"/>
            <a:ext cx="1014095" cy="3303270"/>
          </a:xfrm>
          <a:custGeom>
            <a:avLst/>
            <a:gdLst>
              <a:gd name="connsiteX0" fmla="*/ 1895 w 3641"/>
              <a:gd name="connsiteY0" fmla="*/ 43 h 4315"/>
              <a:gd name="connsiteX1" fmla="*/ 2710 w 3641"/>
              <a:gd name="connsiteY1" fmla="*/ 1437 h 4315"/>
              <a:gd name="connsiteX2" fmla="*/ 3641 w 3641"/>
              <a:gd name="connsiteY2" fmla="*/ 2684 h 4315"/>
              <a:gd name="connsiteX3" fmla="*/ 2788 w 3641"/>
              <a:gd name="connsiteY3" fmla="*/ 4076 h 4315"/>
              <a:gd name="connsiteX4" fmla="*/ 1351 w 3641"/>
              <a:gd name="connsiteY4" fmla="*/ 3494 h 4315"/>
              <a:gd name="connsiteX5" fmla="*/ 0 w 3641"/>
              <a:gd name="connsiteY5" fmla="*/ 2439 h 4315"/>
              <a:gd name="connsiteX6" fmla="*/ 1895 w 3641"/>
              <a:gd name="connsiteY6" fmla="*/ 43 h 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1" h="4315">
                <a:moveTo>
                  <a:pt x="1895" y="43"/>
                </a:moveTo>
                <a:cubicBezTo>
                  <a:pt x="2491" y="-268"/>
                  <a:pt x="3695" y="1208"/>
                  <a:pt x="2710" y="1437"/>
                </a:cubicBezTo>
                <a:cubicBezTo>
                  <a:pt x="2888" y="1437"/>
                  <a:pt x="3641" y="2115"/>
                  <a:pt x="3641" y="2684"/>
                </a:cubicBezTo>
                <a:cubicBezTo>
                  <a:pt x="3641" y="3252"/>
                  <a:pt x="2966" y="4076"/>
                  <a:pt x="2788" y="4076"/>
                </a:cubicBezTo>
                <a:cubicBezTo>
                  <a:pt x="1597" y="4794"/>
                  <a:pt x="1830" y="3688"/>
                  <a:pt x="1351" y="3494"/>
                </a:cubicBezTo>
                <a:cubicBezTo>
                  <a:pt x="1173" y="3494"/>
                  <a:pt x="0" y="3007"/>
                  <a:pt x="0" y="2439"/>
                </a:cubicBezTo>
                <a:cubicBezTo>
                  <a:pt x="0" y="1870"/>
                  <a:pt x="1717" y="43"/>
                  <a:pt x="1895" y="43"/>
                </a:cubicBezTo>
                <a:close/>
              </a:path>
            </a:pathLst>
          </a:custGeom>
          <a:solidFill>
            <a:srgbClr val="DC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图片 23" descr="冬奥会 [转换]"/>
          <p:cNvPicPr>
            <a:picLocks noChangeAspect="1"/>
          </p:cNvPicPr>
          <p:nvPr/>
        </p:nvPicPr>
        <p:blipFill>
          <a:blip r:embed="rId1"/>
          <a:srcRect l="37986" r="31315" b="73136"/>
          <a:stretch>
            <a:fillRect/>
          </a:stretch>
        </p:blipFill>
        <p:spPr>
          <a:xfrm>
            <a:off x="714375" y="2303145"/>
            <a:ext cx="3108960" cy="2758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080" y="45021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活动二：图表制作我能行</a:t>
            </a:r>
            <a:endParaRPr lang="zh-CN" altLang="en-US" sz="36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燕尾形箭头 3"/>
          <p:cNvSpPr/>
          <p:nvPr>
            <p:custDataLst>
              <p:tags r:id="rId2"/>
            </p:custDataLst>
          </p:nvPr>
        </p:nvSpPr>
        <p:spPr>
          <a:xfrm>
            <a:off x="5732780" y="475615"/>
            <a:ext cx="5836285" cy="576580"/>
          </a:xfrm>
          <a:prstGeom prst="notchedRightArrow">
            <a:avLst>
              <a:gd name="adj1" fmla="val 94509"/>
              <a:gd name="adj2" fmla="val 50000"/>
            </a:avLst>
          </a:prstGeom>
          <a:solidFill>
            <a:srgbClr val="628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>
              <a:solidFill>
                <a:srgbClr val="476A84"/>
              </a:solidFill>
              <a:latin typeface="汉仪中宋简" panose="02010600000101010101" charset="-128"/>
              <a:ea typeface="汉仪中宋简" panose="02010600000101010101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04660" y="475615"/>
            <a:ext cx="3859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体质健康小调查</a:t>
            </a:r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785" y="1219200"/>
            <a:ext cx="3263265" cy="5188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75" y="1219200"/>
            <a:ext cx="2964815" cy="51885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resource_record_key" val="{&quot;29&quot;:[50053060],&quot;65&quot;:[20205176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TABLE_ENDDRAG_ORIGIN_RECT" val="193*380"/>
  <p:tag name="TABLE_ENDDRAG_RECT" val="144*99*193*380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72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73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74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75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76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79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81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82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83.xml><?xml version="1.0" encoding="utf-8"?>
<p:tagLst xmlns:p="http://schemas.openxmlformats.org/presentationml/2006/main">
  <p:tag name="KSO_WM_DIAGRAM_VIRTUALLY_FRAME" val="{&quot;height&quot;:294.55,&quot;left&quot;:3.85,&quot;top&quot;:156.85,&quot;width&quot;:947.3}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DIAGRAM_VIRTUALLY_FRAME" val="{&quot;height&quot;:338.25,&quot;left&quot;:79.1,&quot;top&quot;:113.85,&quot;width&quot;:819.15}"/>
</p:tagLst>
</file>

<file path=ppt/tags/tag8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DIAGRAM_VIRTUALLY_FRAME" val="{&quot;height&quot;:338.25,&quot;left&quot;:79.1,&quot;top&quot;:113.85,&quot;width&quot;:819.15}"/>
</p:tagLst>
</file>

<file path=ppt/tags/tag8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TABLE_ENDDRAG_ORIGIN_RECT" val="271*185"/>
  <p:tag name="TABLE_ENDDRAG_RECT" val="504*287*271*185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29&quot;:[50053060],&quot;65&quot;:[20205176]}"/>
</p:tagLst>
</file>

<file path=ppt/tags/tag9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29&quot;:[50053060],&quot;65&quot;:[20205176]}"/>
</p:tagLst>
</file>

<file path=ppt/tags/tag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9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p="http://schemas.openxmlformats.org/presentationml/2006/main">
  <p:tag name="TABLE_ENDDRAG_ORIGIN_RECT" val="230*251"/>
  <p:tag name="TABLE_ENDDRAG_RECT" val="180*127*230*251"/>
</p:tagLst>
</file>

<file path=ppt/tags/tag96.xml><?xml version="1.0" encoding="utf-8"?>
<p:tagLst xmlns:p="http://schemas.openxmlformats.org/presentationml/2006/main">
  <p:tag name="TABLE_ENDDRAG_ORIGIN_RECT" val="252*249"/>
  <p:tag name="TABLE_ENDDRAG_RECT" val="326*127*252*249"/>
</p:tagLst>
</file>

<file path=ppt/tags/tag9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彩色2">
    <a:dk1>
      <a:srgbClr val="000000"/>
    </a:dk1>
    <a:lt1>
      <a:srgbClr val="FFFFFF"/>
    </a:lt1>
    <a:dk2>
      <a:srgbClr val="44546A"/>
    </a:dk2>
    <a:lt2>
      <a:srgbClr val="E7E6E6"/>
    </a:lt2>
    <a:accent1>
      <a:srgbClr val="FF5958"/>
    </a:accent1>
    <a:accent2>
      <a:srgbClr val="FABB00"/>
    </a:accent2>
    <a:accent3>
      <a:srgbClr val="AC68FB"/>
    </a:accent3>
    <a:accent4>
      <a:srgbClr val="F75090"/>
    </a:accent4>
    <a:accent5>
      <a:srgbClr val="FF920C"/>
    </a:accent5>
    <a:accent6>
      <a:srgbClr val="ABD500"/>
    </a:accent6>
    <a:hlink>
      <a:srgbClr val="0026E5"/>
    </a:hlink>
    <a:folHlink>
      <a:srgbClr val="7E1FAD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WPS 演示</Application>
  <PresentationFormat>宽屏</PresentationFormat>
  <Paragraphs>261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</vt:lpstr>
      <vt:lpstr>方正大标宋简体</vt:lpstr>
      <vt:lpstr>Arial</vt:lpstr>
      <vt:lpstr>方正公文小标宋</vt:lpstr>
      <vt:lpstr>汉仪中宋简</vt:lpstr>
      <vt:lpstr>Aa清欢硬笔手写楷</vt:lpstr>
      <vt:lpstr>汉仪汉黑W</vt:lpstr>
      <vt:lpstr>Arial Unicode MS</vt:lpstr>
      <vt:lpstr>Calibri</vt:lpstr>
      <vt:lpstr>汉仪铸字卡酷体简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活动一：图表类型我认识</vt:lpstr>
      <vt:lpstr>活动一：图表类型我认识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韩水桶</cp:lastModifiedBy>
  <cp:revision>197</cp:revision>
  <dcterms:created xsi:type="dcterms:W3CDTF">2019-06-19T02:08:00Z</dcterms:created>
  <dcterms:modified xsi:type="dcterms:W3CDTF">2025-04-11T01:13:14Z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KSOSaveFontToCloudKey">
    <vt:lpwstr>274155181_btnclosed</vt:lpwstr>
  </property>
  <property fmtid="{D5CDD505-2E9C-101B-9397-08002B2CF9AE}" pid="4" name="ICV">
    <vt:lpwstr>A346ED39B4FE47099E5828BCDECD1AA4_11</vt:lpwstr>
  </property>
</Properties>
</file>