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77" r:id="rId6"/>
    <p:sldId id="280" r:id="rId7"/>
    <p:sldId id="284" r:id="rId8"/>
    <p:sldId id="263" r:id="rId9"/>
    <p:sldId id="286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3" r:id="rId24"/>
    <p:sldId id="304" r:id="rId25"/>
    <p:sldId id="305" r:id="rId26"/>
    <p:sldId id="307" r:id="rId27"/>
    <p:sldId id="287" r:id="rId28"/>
    <p:sldId id="309" r:id="rId29"/>
  </p:sldIdLst>
  <p:sldSz cx="12192000" cy="6858000"/>
  <p:notesSz cx="6858000" cy="9144000"/>
  <p:embeddedFontLst>
    <p:embeddedFont>
      <p:font typeface="汉仪旗黑-55简" panose="00020600040101010101" charset="-128"/>
      <p:regular r:id="rId33"/>
    </p:embeddedFont>
    <p:embeddedFont>
      <p:font typeface="微软雅黑" panose="020B0503020204020204" pitchFamily="34" charset="-122"/>
      <p:regular r:id="rId34"/>
    </p:embeddedFont>
    <p:embeddedFont>
      <p:font typeface="苏东坡行书" panose="02010600010101010101" charset="-122"/>
      <p:regular r:id="rId35"/>
    </p:embeddedFont>
    <p:embeddedFont>
      <p:font typeface="等线" panose="02010600030101010101" charset="-122"/>
      <p:regular r:id="rId36"/>
    </p:embeddedFont>
    <p:embeddedFont>
      <p:font typeface="仿宋" panose="02010609060101010101" charset="-122"/>
      <p:regular r:id="rId37"/>
    </p:embeddedFont>
    <p:embeddedFont>
      <p:font typeface="华文中宋" panose="02010600040101010101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F4"/>
    <a:srgbClr val="FDC7C0"/>
    <a:srgbClr val="FDD0D0"/>
    <a:srgbClr val="D44430"/>
    <a:srgbClr val="B5242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163.xml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F68E4-E992-470D-8E2C-D1C2AC9B15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13878-F52E-4859-BF8E-A110EADCB2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301928" y="7272298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805928" y="7272298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567528" y="7272298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9.xml"/><Relationship Id="rId6" Type="http://schemas.openxmlformats.org/officeDocument/2006/relationships/image" Target="../media/image7.png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8.xml"/><Relationship Id="rId6" Type="http://schemas.openxmlformats.org/officeDocument/2006/relationships/image" Target="../media/image10.png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15.xml"/><Relationship Id="rId7" Type="http://schemas.openxmlformats.org/officeDocument/2006/relationships/image" Target="../media/image11.png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0" Type="http://schemas.openxmlformats.org/officeDocument/2006/relationships/notesSlide" Target="../notesSlides/notesSlide20.xml"/><Relationship Id="rId1" Type="http://schemas.openxmlformats.org/officeDocument/2006/relationships/tags" Target="../tags/tag10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8" Type="http://schemas.openxmlformats.org/officeDocument/2006/relationships/notesSlide" Target="../notesSlides/notesSlide23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155.xml"/><Relationship Id="rId25" Type="http://schemas.openxmlformats.org/officeDocument/2006/relationships/tags" Target="../tags/tag154.xml"/><Relationship Id="rId24" Type="http://schemas.openxmlformats.org/officeDocument/2006/relationships/tags" Target="../tags/tag153.xml"/><Relationship Id="rId23" Type="http://schemas.openxmlformats.org/officeDocument/2006/relationships/tags" Target="../tags/tag152.xml"/><Relationship Id="rId22" Type="http://schemas.openxmlformats.org/officeDocument/2006/relationships/tags" Target="../tags/tag151.xml"/><Relationship Id="rId21" Type="http://schemas.openxmlformats.org/officeDocument/2006/relationships/tags" Target="../tags/tag150.xml"/><Relationship Id="rId20" Type="http://schemas.openxmlformats.org/officeDocument/2006/relationships/tags" Target="../tags/tag149.xml"/><Relationship Id="rId2" Type="http://schemas.openxmlformats.org/officeDocument/2006/relationships/tags" Target="../tags/tag131.xml"/><Relationship Id="rId19" Type="http://schemas.openxmlformats.org/officeDocument/2006/relationships/tags" Target="../tags/tag148.xml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8" Type="http://schemas.openxmlformats.org/officeDocument/2006/relationships/notesSlide" Target="../notesSlides/notesSlide3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image" Target="../media/image2.png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3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45.xml"/><Relationship Id="rId2" Type="http://schemas.openxmlformats.org/officeDocument/2006/relationships/image" Target="../media/image2.png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image" Target="../media/image5.png"/><Relationship Id="rId11" Type="http://schemas.openxmlformats.org/officeDocument/2006/relationships/tags" Target="../tags/tag37.xml"/><Relationship Id="rId10" Type="http://schemas.openxmlformats.org/officeDocument/2006/relationships/image" Target="../media/image4.png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161249" y="0"/>
            <a:ext cx="8030752" cy="6858000"/>
            <a:chOff x="3658963" y="36513"/>
            <a:chExt cx="8533037" cy="6858000"/>
          </a:xfrm>
        </p:grpSpPr>
        <p:grpSp>
          <p:nvGrpSpPr>
            <p:cNvPr id="5" name="组合 4"/>
            <p:cNvGrpSpPr/>
            <p:nvPr/>
          </p:nvGrpSpPr>
          <p:grpSpPr>
            <a:xfrm>
              <a:off x="3658963" y="36513"/>
              <a:ext cx="8533037" cy="6858000"/>
              <a:chOff x="10388066" y="228600"/>
              <a:chExt cx="8392288" cy="6744880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12192000" y="228600"/>
                <a:ext cx="6588354" cy="2933700"/>
              </a:xfrm>
              <a:custGeom>
                <a:avLst/>
                <a:gdLst>
                  <a:gd name="connsiteX0" fmla="*/ 6588354 w 6588354"/>
                  <a:gd name="connsiteY0" fmla="*/ 0 h 2933700"/>
                  <a:gd name="connsiteX1" fmla="*/ 1586348 w 6588354"/>
                  <a:gd name="connsiteY1" fmla="*/ 0 h 2933700"/>
                  <a:gd name="connsiteX2" fmla="*/ 0 w 6588354"/>
                  <a:gd name="connsiteY2" fmla="*/ 1134013 h 2933700"/>
                  <a:gd name="connsiteX3" fmla="*/ 0 w 6588354"/>
                  <a:gd name="connsiteY3" fmla="*/ 2933700 h 2933700"/>
                  <a:gd name="connsiteX4" fmla="*/ 2484460 w 6588354"/>
                  <a:gd name="connsiteY4" fmla="*/ 2933700 h 293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8354" h="2933700">
                    <a:moveTo>
                      <a:pt x="6588354" y="0"/>
                    </a:moveTo>
                    <a:lnTo>
                      <a:pt x="1586348" y="0"/>
                    </a:lnTo>
                    <a:lnTo>
                      <a:pt x="0" y="1134013"/>
                    </a:lnTo>
                    <a:lnTo>
                      <a:pt x="0" y="2933700"/>
                    </a:lnTo>
                    <a:lnTo>
                      <a:pt x="2484460" y="2933700"/>
                    </a:lnTo>
                    <a:close/>
                  </a:path>
                </a:pathLst>
              </a:cu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10388066" y="1361401"/>
                <a:ext cx="8385512" cy="5612079"/>
              </a:xfrm>
              <a:custGeom>
                <a:avLst/>
                <a:gdLst>
                  <a:gd name="connsiteX0" fmla="*/ 8385512 w 8385512"/>
                  <a:gd name="connsiteY0" fmla="*/ 0 h 5612079"/>
                  <a:gd name="connsiteX1" fmla="*/ 8385512 w 8385512"/>
                  <a:gd name="connsiteY1" fmla="*/ 3474031 h 5612079"/>
                  <a:gd name="connsiteX2" fmla="*/ 5190861 w 8385512"/>
                  <a:gd name="connsiteY2" fmla="*/ 5612079 h 5612079"/>
                  <a:gd name="connsiteX3" fmla="*/ 0 w 8385512"/>
                  <a:gd name="connsiteY3" fmla="*/ 5612079 h 561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5512" h="5612079">
                    <a:moveTo>
                      <a:pt x="8385512" y="0"/>
                    </a:moveTo>
                    <a:lnTo>
                      <a:pt x="8385512" y="3474031"/>
                    </a:lnTo>
                    <a:lnTo>
                      <a:pt x="5190861" y="5612079"/>
                    </a:lnTo>
                    <a:lnTo>
                      <a:pt x="0" y="5612079"/>
                    </a:lnTo>
                    <a:close/>
                  </a:path>
                </a:pathLst>
              </a:custGeom>
              <a:solidFill>
                <a:srgbClr val="D4443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6" name="平行四边形 5"/>
            <p:cNvSpPr/>
            <p:nvPr/>
          </p:nvSpPr>
          <p:spPr>
            <a:xfrm rot="19553308" flipH="1">
              <a:off x="8589888" y="1125637"/>
              <a:ext cx="3569478" cy="1162050"/>
            </a:xfrm>
            <a:prstGeom prst="parallelogram">
              <a:avLst>
                <a:gd name="adj" fmla="val 37133"/>
              </a:avLst>
            </a:prstGeom>
            <a:solidFill>
              <a:srgbClr val="B524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5号-手刻宋" panose="020F0502020204030204"/>
                <a:cs typeface="+mn-ea"/>
                <a:sym typeface="+mn-lt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44805" y="965835"/>
            <a:ext cx="6622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+mn-ea"/>
                <a:sym typeface="+mn-lt"/>
              </a:rPr>
              <a:t>常州市基础教育课程教学改革实验校</a:t>
            </a:r>
            <a:endParaRPr kumimoji="1" sz="2400" b="1" dirty="0">
              <a:solidFill>
                <a:schemeClr val="tx1">
                  <a:lumMod val="65000"/>
                  <a:lumOff val="35000"/>
                </a:schemeClr>
              </a:solidFill>
              <a:latin typeface="汉仪旗黑-55简" panose="00020600040101010101" charset="-128"/>
              <a:ea typeface="汉仪旗黑-55简" panose="00020600040101010101" charset="-128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7060" y="1932940"/>
            <a:ext cx="6609715" cy="1014730"/>
            <a:chOff x="956" y="3044"/>
            <a:chExt cx="10409" cy="1598"/>
          </a:xfrm>
        </p:grpSpPr>
        <p:sp>
          <p:nvSpPr>
            <p:cNvPr id="27" name="文本框 26"/>
            <p:cNvSpPr txBox="1"/>
            <p:nvPr/>
          </p:nvSpPr>
          <p:spPr>
            <a:xfrm>
              <a:off x="956" y="3044"/>
              <a:ext cx="2692" cy="1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</a:rPr>
                <a:t>突出</a:t>
              </a:r>
              <a:endParaRPr kumimoji="0" lang="zh-CN" alt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11363" y="4625"/>
              <a:ext cx="2" cy="4"/>
            </a:xfrm>
            <a:custGeom>
              <a:avLst/>
              <a:gdLst>
                <a:gd name="connsiteX0" fmla="*/ 1099 w 1099"/>
                <a:gd name="connsiteY0" fmla="*/ 0 h 2752"/>
                <a:gd name="connsiteX1" fmla="*/ 775 w 1099"/>
                <a:gd name="connsiteY1" fmla="*/ 1603 h 2752"/>
                <a:gd name="connsiteX2" fmla="*/ 0 w 1099"/>
                <a:gd name="connsiteY2" fmla="*/ 2752 h 2752"/>
                <a:gd name="connsiteX3" fmla="*/ 1099 w 1099"/>
                <a:gd name="connsiteY3" fmla="*/ 0 h 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9" h="2752">
                  <a:moveTo>
                    <a:pt x="1099" y="0"/>
                  </a:moveTo>
                  <a:lnTo>
                    <a:pt x="775" y="1603"/>
                  </a:lnTo>
                  <a:lnTo>
                    <a:pt x="0" y="2752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Medium"/>
                <a:cs typeface="+mn-cs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722" y="3154"/>
              <a:ext cx="5680" cy="1483"/>
              <a:chOff x="3722" y="3154"/>
              <a:chExt cx="5680" cy="1483"/>
            </a:xfrm>
          </p:grpSpPr>
          <p:sp>
            <p:nvSpPr>
              <p:cNvPr id="28" name="任意多边形: 形状 27"/>
              <p:cNvSpPr/>
              <p:nvPr/>
            </p:nvSpPr>
            <p:spPr>
              <a:xfrm>
                <a:off x="7237" y="4617"/>
                <a:ext cx="8" cy="20"/>
              </a:xfrm>
              <a:custGeom>
                <a:avLst/>
                <a:gdLst>
                  <a:gd name="connsiteX0" fmla="*/ 5121 w 5121"/>
                  <a:gd name="connsiteY0" fmla="*/ 0 h 12833"/>
                  <a:gd name="connsiteX1" fmla="*/ 0 w 5121"/>
                  <a:gd name="connsiteY1" fmla="*/ 12833 h 12833"/>
                  <a:gd name="connsiteX2" fmla="*/ 1509 w 5121"/>
                  <a:gd name="connsiteY2" fmla="*/ 5357 h 12833"/>
                  <a:gd name="connsiteX3" fmla="*/ 5121 w 5121"/>
                  <a:gd name="connsiteY3" fmla="*/ 0 h 1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1" h="12833">
                    <a:moveTo>
                      <a:pt x="5121" y="0"/>
                    </a:moveTo>
                    <a:lnTo>
                      <a:pt x="0" y="12833"/>
                    </a:lnTo>
                    <a:lnTo>
                      <a:pt x="1509" y="5357"/>
                    </a:lnTo>
                    <a:lnTo>
                      <a:pt x="5121" y="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3723" y="3154"/>
                <a:ext cx="5475" cy="1338"/>
              </a:xfrm>
              <a:custGeom>
                <a:avLst/>
                <a:gdLst>
                  <a:gd name="connsiteX0" fmla="*/ 427158 w 2869746"/>
                  <a:gd name="connsiteY0" fmla="*/ 38311 h 849342"/>
                  <a:gd name="connsiteX1" fmla="*/ 438798 w 2869746"/>
                  <a:gd name="connsiteY1" fmla="*/ 55577 h 849342"/>
                  <a:gd name="connsiteX2" fmla="*/ 436749 w 2869746"/>
                  <a:gd name="connsiteY2" fmla="*/ 48867 h 849342"/>
                  <a:gd name="connsiteX3" fmla="*/ 344841 w 2869746"/>
                  <a:gd name="connsiteY3" fmla="*/ 0 h 849342"/>
                  <a:gd name="connsiteX4" fmla="*/ 387984 w 2869746"/>
                  <a:gd name="connsiteY4" fmla="*/ 8710 h 849342"/>
                  <a:gd name="connsiteX5" fmla="*/ 419676 w 2869746"/>
                  <a:gd name="connsiteY5" fmla="*/ 30077 h 849342"/>
                  <a:gd name="connsiteX6" fmla="*/ 415344 w 2869746"/>
                  <a:gd name="connsiteY6" fmla="*/ 25310 h 849342"/>
                  <a:gd name="connsiteX7" fmla="*/ 387984 w 2869746"/>
                  <a:gd name="connsiteY7" fmla="*/ 8710 h 849342"/>
                  <a:gd name="connsiteX8" fmla="*/ 350980 w 2869746"/>
                  <a:gd name="connsiteY8" fmla="*/ 1239 h 849342"/>
                  <a:gd name="connsiteX9" fmla="*/ 351230 w 2869746"/>
                  <a:gd name="connsiteY9" fmla="*/ 1 h 849342"/>
                  <a:gd name="connsiteX10" fmla="*/ 2718822 w 2869746"/>
                  <a:gd name="connsiteY10" fmla="*/ 1 h 849342"/>
                  <a:gd name="connsiteX11" fmla="*/ 2718827 w 2869746"/>
                  <a:gd name="connsiteY11" fmla="*/ 0 h 849342"/>
                  <a:gd name="connsiteX12" fmla="*/ 2718832 w 2869746"/>
                  <a:gd name="connsiteY12" fmla="*/ 1 h 849342"/>
                  <a:gd name="connsiteX13" fmla="*/ 2721379 w 2869746"/>
                  <a:gd name="connsiteY13" fmla="*/ 1 h 849342"/>
                  <a:gd name="connsiteX14" fmla="*/ 2721383 w 2869746"/>
                  <a:gd name="connsiteY14" fmla="*/ 56 h 849342"/>
                  <a:gd name="connsiteX15" fmla="*/ 2720244 w 2869746"/>
                  <a:gd name="connsiteY15" fmla="*/ 286 h 849342"/>
                  <a:gd name="connsiteX16" fmla="*/ 2777571 w 2869746"/>
                  <a:gd name="connsiteY16" fmla="*/ 11860 h 849342"/>
                  <a:gd name="connsiteX17" fmla="*/ 2869746 w 2869746"/>
                  <a:gd name="connsiteY17" fmla="*/ 150919 h 849342"/>
                  <a:gd name="connsiteX18" fmla="*/ 2857886 w 2869746"/>
                  <a:gd name="connsiteY18" fmla="*/ 209663 h 849342"/>
                  <a:gd name="connsiteX19" fmla="*/ 2852314 w 2869746"/>
                  <a:gd name="connsiteY19" fmla="*/ 217926 h 849342"/>
                  <a:gd name="connsiteX20" fmla="*/ 2634848 w 2869746"/>
                  <a:gd name="connsiteY20" fmla="*/ 762874 h 849342"/>
                  <a:gd name="connsiteX21" fmla="*/ 2631868 w 2869746"/>
                  <a:gd name="connsiteY21" fmla="*/ 760864 h 849342"/>
                  <a:gd name="connsiteX22" fmla="*/ 2636382 w 2869746"/>
                  <a:gd name="connsiteY22" fmla="*/ 738505 h 849342"/>
                  <a:gd name="connsiteX23" fmla="*/ 2525545 w 2869746"/>
                  <a:gd name="connsiteY23" fmla="*/ 849342 h 849342"/>
                  <a:gd name="connsiteX24" fmla="*/ 142282 w 2869746"/>
                  <a:gd name="connsiteY24" fmla="*/ 849342 h 849342"/>
                  <a:gd name="connsiteX25" fmla="*/ 152921 w 2869746"/>
                  <a:gd name="connsiteY25" fmla="*/ 847194 h 849342"/>
                  <a:gd name="connsiteX26" fmla="*/ 107994 w 2869746"/>
                  <a:gd name="connsiteY26" fmla="*/ 844379 h 849342"/>
                  <a:gd name="connsiteX27" fmla="*/ 4999 w 2869746"/>
                  <a:gd name="connsiteY27" fmla="*/ 665986 h 849342"/>
                  <a:gd name="connsiteX28" fmla="*/ 11137 w 2869746"/>
                  <a:gd name="connsiteY28" fmla="*/ 653629 h 849342"/>
                  <a:gd name="connsiteX29" fmla="*/ 8277 w 2869746"/>
                  <a:gd name="connsiteY29" fmla="*/ 654464 h 849342"/>
                  <a:gd name="connsiteX30" fmla="*/ 15792 w 2869746"/>
                  <a:gd name="connsiteY30" fmla="*/ 635539 h 849342"/>
                  <a:gd name="connsiteX31" fmla="*/ 11683 w 2869746"/>
                  <a:gd name="connsiteY31" fmla="*/ 641632 h 849342"/>
                  <a:gd name="connsiteX32" fmla="*/ 237119 w 2869746"/>
                  <a:gd name="connsiteY32" fmla="*/ 76714 h 849342"/>
                  <a:gd name="connsiteX33" fmla="*/ 240745 w 2869746"/>
                  <a:gd name="connsiteY33" fmla="*/ 77446 h 849342"/>
                  <a:gd name="connsiteX34" fmla="*/ 242714 w 2869746"/>
                  <a:gd name="connsiteY34" fmla="*/ 67694 h 849342"/>
                  <a:gd name="connsiteX35" fmla="*/ 344841 w 2869746"/>
                  <a:gd name="connsiteY35" fmla="*/ 0 h 84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69746" h="849342">
                    <a:moveTo>
                      <a:pt x="427158" y="38311"/>
                    </a:moveTo>
                    <a:lnTo>
                      <a:pt x="438798" y="55577"/>
                    </a:lnTo>
                    <a:lnTo>
                      <a:pt x="436749" y="48867"/>
                    </a:lnTo>
                    <a:close/>
                    <a:moveTo>
                      <a:pt x="344841" y="0"/>
                    </a:moveTo>
                    <a:cubicBezTo>
                      <a:pt x="360144" y="0"/>
                      <a:pt x="374723" y="3101"/>
                      <a:pt x="387984" y="8710"/>
                    </a:cubicBezTo>
                    <a:lnTo>
                      <a:pt x="419676" y="30077"/>
                    </a:lnTo>
                    <a:lnTo>
                      <a:pt x="415344" y="25310"/>
                    </a:lnTo>
                    <a:cubicBezTo>
                      <a:pt x="407133" y="18533"/>
                      <a:pt x="397929" y="12916"/>
                      <a:pt x="387984" y="8710"/>
                    </a:cubicBezTo>
                    <a:lnTo>
                      <a:pt x="350980" y="1239"/>
                    </a:lnTo>
                    <a:lnTo>
                      <a:pt x="351230" y="1"/>
                    </a:lnTo>
                    <a:lnTo>
                      <a:pt x="2718822" y="1"/>
                    </a:lnTo>
                    <a:lnTo>
                      <a:pt x="2718827" y="0"/>
                    </a:lnTo>
                    <a:lnTo>
                      <a:pt x="2718832" y="1"/>
                    </a:lnTo>
                    <a:lnTo>
                      <a:pt x="2721379" y="1"/>
                    </a:lnTo>
                    <a:lnTo>
                      <a:pt x="2721383" y="56"/>
                    </a:lnTo>
                    <a:lnTo>
                      <a:pt x="2720244" y="286"/>
                    </a:lnTo>
                    <a:lnTo>
                      <a:pt x="2777571" y="11860"/>
                    </a:lnTo>
                    <a:cubicBezTo>
                      <a:pt x="2831738" y="34771"/>
                      <a:pt x="2869746" y="88406"/>
                      <a:pt x="2869746" y="150919"/>
                    </a:cubicBezTo>
                    <a:cubicBezTo>
                      <a:pt x="2869746" y="171756"/>
                      <a:pt x="2865523" y="191607"/>
                      <a:pt x="2857886" y="209663"/>
                    </a:cubicBezTo>
                    <a:lnTo>
                      <a:pt x="2852314" y="217926"/>
                    </a:lnTo>
                    <a:lnTo>
                      <a:pt x="2634848" y="762874"/>
                    </a:lnTo>
                    <a:lnTo>
                      <a:pt x="2631868" y="760864"/>
                    </a:lnTo>
                    <a:lnTo>
                      <a:pt x="2636382" y="738505"/>
                    </a:lnTo>
                    <a:cubicBezTo>
                      <a:pt x="2636382" y="799719"/>
                      <a:pt x="2586759" y="849342"/>
                      <a:pt x="2525545" y="849342"/>
                    </a:cubicBezTo>
                    <a:lnTo>
                      <a:pt x="142282" y="849342"/>
                    </a:lnTo>
                    <a:lnTo>
                      <a:pt x="152921" y="847194"/>
                    </a:lnTo>
                    <a:lnTo>
                      <a:pt x="107994" y="844379"/>
                    </a:lnTo>
                    <a:cubicBezTo>
                      <a:pt x="30292" y="823559"/>
                      <a:pt x="-15822" y="743689"/>
                      <a:pt x="4999" y="665986"/>
                    </a:cubicBezTo>
                    <a:lnTo>
                      <a:pt x="11137" y="653629"/>
                    </a:lnTo>
                    <a:lnTo>
                      <a:pt x="8277" y="654464"/>
                    </a:lnTo>
                    <a:lnTo>
                      <a:pt x="15792" y="635539"/>
                    </a:lnTo>
                    <a:lnTo>
                      <a:pt x="11683" y="641632"/>
                    </a:lnTo>
                    <a:lnTo>
                      <a:pt x="237119" y="76714"/>
                    </a:lnTo>
                    <a:lnTo>
                      <a:pt x="240745" y="77446"/>
                    </a:lnTo>
                    <a:lnTo>
                      <a:pt x="242714" y="67694"/>
                    </a:lnTo>
                    <a:cubicBezTo>
                      <a:pt x="259540" y="27913"/>
                      <a:pt x="298930" y="0"/>
                      <a:pt x="3448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24430"/>
                  </a:gs>
                  <a:gs pos="100000">
                    <a:srgbClr val="B02024"/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3722" y="3205"/>
                <a:ext cx="5681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“</a:t>
                </a:r>
                <a:r>
                  <a:rPr kumimoji="0" lang="zh-CN" altLang="en-US" sz="48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五线融合</a:t>
                </a:r>
                <a:r>
                  <a:rPr kumimoji="0" lang="en-US" altLang="zh-CN" sz="48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”</a:t>
                </a:r>
                <a:endParaRPr kumimoji="0" lang="en-US" altLang="zh-CN" sz="48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8961" y="3044"/>
              <a:ext cx="1920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</a:rPr>
                <a:t>的</a:t>
              </a:r>
              <a:endParaRPr kumimoji="0" lang="zh-CN" alt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986915" y="3192145"/>
            <a:ext cx="67773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旗黑-55简" panose="00020600040101010101" charset="-128"/>
                <a:ea typeface="汉仪旗黑-55简" panose="00020600040101010101" charset="-128"/>
              </a:rPr>
              <a:t>单元教学实践研究</a:t>
            </a:r>
            <a:endParaRPr kumimoji="0" lang="zh-CN" altLang="en-US" sz="6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旗黑-55简" panose="00020600040101010101" charset="-128"/>
              <a:ea typeface="汉仪旗黑-55简" panose="00020600040101010101" charset="-128"/>
            </a:endParaRPr>
          </a:p>
        </p:txBody>
      </p:sp>
      <p:grpSp>
        <p:nvGrpSpPr>
          <p:cNvPr id="34" name="组合 33"/>
          <p:cNvGrpSpPr/>
          <p:nvPr/>
        </p:nvGrpSpPr>
        <p:grpSpPr>
          <a:xfrm rot="0">
            <a:off x="1299210" y="4639310"/>
            <a:ext cx="4277360" cy="513080"/>
            <a:chOff x="1793513" y="4852392"/>
            <a:chExt cx="4277360" cy="513157"/>
          </a:xfrm>
        </p:grpSpPr>
        <p:sp>
          <p:nvSpPr>
            <p:cNvPr id="35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1793513" y="4893673"/>
              <a:ext cx="4277360" cy="471876"/>
            </a:xfrm>
            <a:prstGeom prst="parallelogram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 w="28575">
              <a:solidFill>
                <a:srgbClr val="FFE699"/>
              </a:solidFill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91440" tIns="45720" rIns="91440" bIns="45720" rtlCol="0" anchor="ctr">
              <a:no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 flipH="1">
              <a:off x="2133873" y="4852392"/>
              <a:ext cx="3734435" cy="5068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汇报人：常州市正衡中学</a:t>
              </a:r>
              <a:r>
                <a:rPr lang="en-US" altLang="zh-CN" b="1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   </a:t>
              </a:r>
              <a:r>
                <a:rPr lang="zh-CN" altLang="en-US" b="1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杜</a:t>
              </a:r>
              <a:r>
                <a:rPr lang="zh-CN" altLang="en-US" b="1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娟花</a:t>
              </a:r>
              <a:endParaRPr lang="zh-CN" altLang="en-US" b="1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sp>
        <p:nvSpPr>
          <p:cNvPr id="42" name="任意多边形: 形状 41"/>
          <p:cNvSpPr/>
          <p:nvPr/>
        </p:nvSpPr>
        <p:spPr>
          <a:xfrm>
            <a:off x="3723896" y="5773509"/>
            <a:ext cx="1789677" cy="1093665"/>
          </a:xfrm>
          <a:custGeom>
            <a:avLst/>
            <a:gdLst>
              <a:gd name="connsiteX0" fmla="*/ 1551757 w 1789677"/>
              <a:gd name="connsiteY0" fmla="*/ 0 h 1093665"/>
              <a:gd name="connsiteX1" fmla="*/ 1789677 w 1789677"/>
              <a:gd name="connsiteY1" fmla="*/ 0 h 1093665"/>
              <a:gd name="connsiteX2" fmla="*/ 237920 w 1789677"/>
              <a:gd name="connsiteY2" fmla="*/ 1093665 h 1093665"/>
              <a:gd name="connsiteX3" fmla="*/ 0 w 1789677"/>
              <a:gd name="connsiteY3" fmla="*/ 1093665 h 109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9677" h="1093665">
                <a:moveTo>
                  <a:pt x="1551757" y="0"/>
                </a:moveTo>
                <a:lnTo>
                  <a:pt x="1789677" y="0"/>
                </a:lnTo>
                <a:lnTo>
                  <a:pt x="237920" y="1093665"/>
                </a:lnTo>
                <a:lnTo>
                  <a:pt x="0" y="1093665"/>
                </a:lnTo>
                <a:close/>
              </a:path>
            </a:pathLst>
          </a:custGeom>
          <a:solidFill>
            <a:srgbClr val="B52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四、工作思路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52015" y="692785"/>
            <a:ext cx="8074660" cy="5941695"/>
            <a:chOff x="3389" y="911"/>
            <a:chExt cx="12716" cy="9357"/>
          </a:xfrm>
        </p:grpSpPr>
        <p:pic>
          <p:nvPicPr>
            <p:cNvPr id="6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89" y="911"/>
              <a:ext cx="12716" cy="823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5747" y="9688"/>
              <a:ext cx="8000" cy="580"/>
            </a:xfrm>
            <a:prstGeom prst="rect">
              <a:avLst/>
            </a:prstGeom>
          </p:spPr>
          <p:txBody>
            <a:bodyPr>
              <a:spAutoFit/>
            </a:bodyPr>
            <a:p>
              <a:pPr marL="0" indent="0" algn="ctr" defTabSz="26670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突出‘五线融合’的单元教学实践研究思路框架</a:t>
              </a:r>
              <a:endParaRPr lang="zh-CN" altLang="en-US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63" name="形状 2"/>
            <p:cNvSpPr/>
            <p:nvPr>
              <p:custDataLst>
                <p:tags r:id="rId2"/>
              </p:custDataLst>
            </p:nvPr>
          </p:nvSpPr>
          <p:spPr>
            <a:xfrm flipH="1">
              <a:off x="9536" y="9325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6483" y="0"/>
            <a:ext cx="8468105" cy="6867174"/>
            <a:chOff x="3723896" y="0"/>
            <a:chExt cx="8468105" cy="6867174"/>
          </a:xfrm>
        </p:grpSpPr>
        <p:grpSp>
          <p:nvGrpSpPr>
            <p:cNvPr id="4" name="组合 3"/>
            <p:cNvGrpSpPr/>
            <p:nvPr/>
          </p:nvGrpSpPr>
          <p:grpSpPr>
            <a:xfrm>
              <a:off x="4161249" y="0"/>
              <a:ext cx="8030752" cy="6858000"/>
              <a:chOff x="3658963" y="36513"/>
              <a:chExt cx="8533037" cy="685800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658963" y="36513"/>
                <a:ext cx="8533037" cy="6858000"/>
                <a:chOff x="10388066" y="228600"/>
                <a:chExt cx="8392288" cy="6744880"/>
              </a:xfrm>
            </p:grpSpPr>
            <p:sp>
              <p:nvSpPr>
                <p:cNvPr id="7" name="任意多边形: 形状 6"/>
                <p:cNvSpPr/>
                <p:nvPr/>
              </p:nvSpPr>
              <p:spPr>
                <a:xfrm flipH="1">
                  <a:off x="12192000" y="228600"/>
                  <a:ext cx="6588354" cy="2933700"/>
                </a:xfrm>
                <a:custGeom>
                  <a:avLst/>
                  <a:gdLst>
                    <a:gd name="connsiteX0" fmla="*/ 6588354 w 6588354"/>
                    <a:gd name="connsiteY0" fmla="*/ 0 h 2933700"/>
                    <a:gd name="connsiteX1" fmla="*/ 1586348 w 6588354"/>
                    <a:gd name="connsiteY1" fmla="*/ 0 h 2933700"/>
                    <a:gd name="connsiteX2" fmla="*/ 0 w 6588354"/>
                    <a:gd name="connsiteY2" fmla="*/ 1134013 h 2933700"/>
                    <a:gd name="connsiteX3" fmla="*/ 0 w 6588354"/>
                    <a:gd name="connsiteY3" fmla="*/ 2933700 h 2933700"/>
                    <a:gd name="connsiteX4" fmla="*/ 2484460 w 6588354"/>
                    <a:gd name="connsiteY4" fmla="*/ 2933700 h 293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354" h="2933700">
                      <a:moveTo>
                        <a:pt x="6588354" y="0"/>
                      </a:moveTo>
                      <a:lnTo>
                        <a:pt x="1586348" y="0"/>
                      </a:lnTo>
                      <a:lnTo>
                        <a:pt x="0" y="1134013"/>
                      </a:lnTo>
                      <a:lnTo>
                        <a:pt x="0" y="2933700"/>
                      </a:lnTo>
                      <a:lnTo>
                        <a:pt x="2484460" y="2933700"/>
                      </a:lnTo>
                      <a:close/>
                    </a:path>
                  </a:pathLst>
                </a:custGeom>
                <a:solidFill>
                  <a:srgbClr val="B5242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0388066" y="1361401"/>
                  <a:ext cx="8385512" cy="5612079"/>
                </a:xfrm>
                <a:custGeom>
                  <a:avLst/>
                  <a:gdLst>
                    <a:gd name="connsiteX0" fmla="*/ 8385512 w 8385512"/>
                    <a:gd name="connsiteY0" fmla="*/ 0 h 5612079"/>
                    <a:gd name="connsiteX1" fmla="*/ 8385512 w 8385512"/>
                    <a:gd name="connsiteY1" fmla="*/ 3474031 h 5612079"/>
                    <a:gd name="connsiteX2" fmla="*/ 5190861 w 8385512"/>
                    <a:gd name="connsiteY2" fmla="*/ 5612079 h 5612079"/>
                    <a:gd name="connsiteX3" fmla="*/ 0 w 8385512"/>
                    <a:gd name="connsiteY3" fmla="*/ 5612079 h 5612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512" h="5612079">
                      <a:moveTo>
                        <a:pt x="8385512" y="0"/>
                      </a:moveTo>
                      <a:lnTo>
                        <a:pt x="8385512" y="3474031"/>
                      </a:lnTo>
                      <a:lnTo>
                        <a:pt x="5190861" y="5612079"/>
                      </a:lnTo>
                      <a:lnTo>
                        <a:pt x="0" y="5612079"/>
                      </a:lnTo>
                      <a:close/>
                    </a:path>
                  </a:pathLst>
                </a:custGeom>
                <a:solidFill>
                  <a:srgbClr val="D444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" name="平行四边形 5"/>
              <p:cNvSpPr/>
              <p:nvPr/>
            </p:nvSpPr>
            <p:spPr>
              <a:xfrm rot="19553308" flipH="1">
                <a:off x="8589888" y="1125637"/>
                <a:ext cx="3569478" cy="1162050"/>
              </a:xfrm>
              <a:prstGeom prst="parallelogram">
                <a:avLst>
                  <a:gd name="adj" fmla="val 37133"/>
                </a:avLst>
              </a:pr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42" name="任意多边形: 形状 41"/>
            <p:cNvSpPr/>
            <p:nvPr/>
          </p:nvSpPr>
          <p:spPr>
            <a:xfrm>
              <a:off x="3723896" y="5773509"/>
              <a:ext cx="1789677" cy="1093665"/>
            </a:xfrm>
            <a:custGeom>
              <a:avLst/>
              <a:gdLst>
                <a:gd name="connsiteX0" fmla="*/ 1551757 w 1789677"/>
                <a:gd name="connsiteY0" fmla="*/ 0 h 1093665"/>
                <a:gd name="connsiteX1" fmla="*/ 1789677 w 1789677"/>
                <a:gd name="connsiteY1" fmla="*/ 0 h 1093665"/>
                <a:gd name="connsiteX2" fmla="*/ 237920 w 1789677"/>
                <a:gd name="connsiteY2" fmla="*/ 1093665 h 1093665"/>
                <a:gd name="connsiteX3" fmla="*/ 0 w 1789677"/>
                <a:gd name="connsiteY3" fmla="*/ 1093665 h 109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77" h="1093665">
                  <a:moveTo>
                    <a:pt x="1551757" y="0"/>
                  </a:moveTo>
                  <a:lnTo>
                    <a:pt x="1789677" y="0"/>
                  </a:lnTo>
                  <a:lnTo>
                    <a:pt x="237920" y="1093665"/>
                  </a:lnTo>
                  <a:lnTo>
                    <a:pt x="0" y="1093665"/>
                  </a:lnTo>
                  <a:close/>
                </a:path>
              </a:pathLst>
            </a:custGeom>
            <a:solidFill>
              <a:srgbClr val="B5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13612" y="1892574"/>
            <a:ext cx="5678623" cy="1824469"/>
            <a:chOff x="1571517" y="2106696"/>
            <a:chExt cx="5678623" cy="1824469"/>
          </a:xfrm>
        </p:grpSpPr>
        <p:sp>
          <p:nvSpPr>
            <p:cNvPr id="63" name="TextBox 7"/>
            <p:cNvSpPr>
              <a:spLocks noChangeArrowheads="1"/>
            </p:cNvSpPr>
            <p:nvPr/>
          </p:nvSpPr>
          <p:spPr bwMode="auto">
            <a:xfrm>
              <a:off x="1571517" y="2818298"/>
              <a:ext cx="5678623" cy="11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重点任务</a:t>
              </a:r>
              <a:endPara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571518" y="3931165"/>
              <a:ext cx="490783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: 圆角 64"/>
            <p:cNvSpPr/>
            <p:nvPr/>
          </p:nvSpPr>
          <p:spPr>
            <a:xfrm>
              <a:off x="1603267" y="2106696"/>
              <a:ext cx="2220685" cy="562216"/>
            </a:xfrm>
            <a:prstGeom prst="roundRect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1874548" y="2172361"/>
              <a:ext cx="1678123" cy="430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PART.05</a:t>
              </a:r>
              <a:endParaRPr lang="en-US" altLang="zh-CN" sz="28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669925"/>
            <a:ext cx="5683224" cy="678180"/>
            <a:chOff x="3909" y="2685"/>
            <a:chExt cx="8950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任务一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构建单元教学理论框架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573145" y="1475105"/>
            <a:ext cx="5208270" cy="5088890"/>
            <a:chOff x="5099" y="2351"/>
            <a:chExt cx="8202" cy="8014"/>
          </a:xfrm>
        </p:grpSpPr>
        <p:pic>
          <p:nvPicPr>
            <p:cNvPr id="6" name="图片 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099" y="2351"/>
              <a:ext cx="8202" cy="667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211" y="9834"/>
              <a:ext cx="8000" cy="531"/>
            </a:xfrm>
            <a:prstGeom prst="rect">
              <a:avLst/>
            </a:prstGeom>
          </p:spPr>
          <p:txBody>
            <a:bodyPr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“五线”与“单元教学设计六环节”之间的关系</a:t>
              </a:r>
              <a:endParaRPr lang="zh-CN" altLang="en-US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63" name="形状 2"/>
            <p:cNvSpPr/>
            <p:nvPr>
              <p:custDataLst>
                <p:tags r:id="rId7"/>
              </p:custDataLst>
            </p:nvPr>
          </p:nvSpPr>
          <p:spPr>
            <a:xfrm flipH="1">
              <a:off x="8982" y="9266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675640"/>
            <a:ext cx="5683224" cy="678180"/>
            <a:chOff x="3909" y="2685"/>
            <a:chExt cx="8950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任务一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构建单元教学理论框架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89710" y="1518285"/>
            <a:ext cx="3759835" cy="438785"/>
            <a:chOff x="2212" y="2994"/>
            <a:chExt cx="5921" cy="691"/>
          </a:xfrm>
        </p:grpSpPr>
        <p:grpSp>
          <p:nvGrpSpPr>
            <p:cNvPr id="11" name="组合 10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12" name="平行四边形 11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3307" y="3057"/>
              <a:ext cx="4827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l" defTabSz="266700">
                <a:buClrTx/>
                <a:buSzTx/>
                <a:buFontTx/>
              </a:pPr>
              <a:r>
                <a:rPr lang="zh-CN" altLang="en-US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1.确定单元教学设计模型</a:t>
              </a:r>
              <a:endParaRPr lang="zh-CN" altLang="en-US"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922145" y="2341245"/>
            <a:ext cx="8347710" cy="3930650"/>
            <a:chOff x="3027" y="3252"/>
            <a:chExt cx="13146" cy="6190"/>
          </a:xfrm>
        </p:grpSpPr>
        <p:sp>
          <p:nvSpPr>
            <p:cNvPr id="9" name="文本框 8"/>
            <p:cNvSpPr txBox="1"/>
            <p:nvPr/>
          </p:nvSpPr>
          <p:spPr>
            <a:xfrm>
              <a:off x="5814" y="8862"/>
              <a:ext cx="8000" cy="580"/>
            </a:xfrm>
            <a:prstGeom prst="rect">
              <a:avLst/>
            </a:prstGeom>
          </p:spPr>
          <p:txBody>
            <a:bodyPr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突出‘五线融合’的单元教学设计模型</a:t>
              </a:r>
              <a:endParaRPr lang="zh-CN" altLang="en-US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63" name="形状 2"/>
            <p:cNvSpPr/>
            <p:nvPr>
              <p:custDataLst>
                <p:tags r:id="rId6"/>
              </p:custDataLst>
            </p:nvPr>
          </p:nvSpPr>
          <p:spPr>
            <a:xfrm flipH="1">
              <a:off x="9603" y="8298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7" y="3252"/>
              <a:ext cx="13146" cy="48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pic>
        <p:nvPicPr>
          <p:cNvPr id="5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435" y="2969895"/>
            <a:ext cx="9549130" cy="2195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903631" y="675640"/>
            <a:ext cx="5683224" cy="678180"/>
            <a:chOff x="3909" y="2685"/>
            <a:chExt cx="8950" cy="1068"/>
          </a:xfrm>
        </p:grpSpPr>
        <p:sp>
          <p:nvSpPr>
            <p:cNvPr id="6" name="圆角矩形 20"/>
            <p:cNvSpPr/>
            <p:nvPr>
              <p:custDataLst>
                <p:tags r:id="rId3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9" name="圆角矩形 36"/>
              <p:cNvSpPr/>
              <p:nvPr>
                <p:custDataLst>
                  <p:tags r:id="rId4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任务一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17" name="矩形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构建单元教学理论框架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89710" y="1518285"/>
            <a:ext cx="3759835" cy="438785"/>
            <a:chOff x="2212" y="2994"/>
            <a:chExt cx="5921" cy="691"/>
          </a:xfrm>
        </p:grpSpPr>
        <p:grpSp>
          <p:nvGrpSpPr>
            <p:cNvPr id="19" name="组合 18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20" name="平行四边形 19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21" name="平行四边形 20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3307" y="3057"/>
              <a:ext cx="4827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l" defTabSz="266700">
                <a:buClrTx/>
                <a:buSzTx/>
                <a:buFontTx/>
              </a:pPr>
              <a:r>
                <a:rPr lang="zh-CN" altLang="en-US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1.确定单元教学设计模型</a:t>
              </a:r>
              <a:endParaRPr lang="zh-CN" altLang="en-US"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685800"/>
            <a:ext cx="5683224" cy="678180"/>
            <a:chOff x="3909" y="2685"/>
            <a:chExt cx="8950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任务一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构建单元教学理论框架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404620" y="1543050"/>
            <a:ext cx="3759835" cy="438785"/>
            <a:chOff x="2212" y="2994"/>
            <a:chExt cx="5921" cy="691"/>
          </a:xfrm>
        </p:grpSpPr>
        <p:grpSp>
          <p:nvGrpSpPr>
            <p:cNvPr id="11" name="组合 10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12" name="平行四边形 11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3307" y="3057"/>
              <a:ext cx="4827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l" defTabSz="266700">
                <a:buClrTx/>
                <a:buSzTx/>
                <a:buFontTx/>
              </a:pPr>
              <a:r>
                <a:rPr lang="en-US" altLang="zh-CN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2.</a:t>
              </a:r>
              <a:r>
                <a:rPr lang="zh-CN" altLang="en-US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制定单元教学实施纲要</a:t>
              </a:r>
              <a:endParaRPr lang="zh-CN" altLang="en-US"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04620" y="2286000"/>
            <a:ext cx="6433820" cy="398780"/>
          </a:xfrm>
          <a:prstGeom prst="rect">
            <a:avLst/>
          </a:prstGeom>
        </p:spPr>
        <p:txBody>
          <a:bodyPr wrap="square">
            <a:spAutoFit/>
          </a:bodyPr>
          <a:p>
            <a:pPr lvl="0" algn="l" defTabSz="266700">
              <a:buClrTx/>
              <a:buSzTx/>
              <a:buFontTx/>
            </a:pPr>
            <a:r>
              <a:rPr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rPr>
              <a:t>步骤1：确定每单元的学习内容、评价目标及要求</a:t>
            </a:r>
            <a:endParaRPr sz="2000" b="1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  <a:sym typeface="+mn-ea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1489710" y="3057525"/>
          <a:ext cx="9324975" cy="2861945"/>
        </p:xfrm>
        <a:graphic>
          <a:graphicData uri="http://schemas.openxmlformats.org/drawingml/2006/table">
            <a:tbl>
              <a:tblPr/>
              <a:tblGrid>
                <a:gridCol w="1115695"/>
                <a:gridCol w="1365885"/>
                <a:gridCol w="3375660"/>
                <a:gridCol w="3467735"/>
              </a:tblGrid>
              <a:tr h="69532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学业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质量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内容和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学业要求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具体每单元的学习内容、评价目标及要求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942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每单元的学习内容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具体的评价目标及要求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71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新课标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新课标</a:t>
                      </a:r>
                      <a:endParaRPr 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1.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知识内容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2.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素养内容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知道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能结合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能举例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能基于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，分析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能运用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40180" y="2239010"/>
            <a:ext cx="6433820" cy="398780"/>
          </a:xfrm>
          <a:prstGeom prst="rect">
            <a:avLst/>
          </a:prstGeom>
        </p:spPr>
        <p:txBody>
          <a:bodyPr wrap="square">
            <a:spAutoFit/>
          </a:bodyPr>
          <a:p>
            <a:pPr lvl="0" algn="l" defTabSz="266700">
              <a:buClrTx/>
              <a:buSzTx/>
              <a:buFontTx/>
            </a:pPr>
            <a:r>
              <a:rPr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rPr>
              <a:t>步骤</a:t>
            </a:r>
            <a:r>
              <a:rPr lang="en-US"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rPr>
              <a:t>2</a:t>
            </a:r>
            <a:r>
              <a:rPr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rPr>
              <a:t>：根据“每单元的学习内容”，确定预期结果</a:t>
            </a:r>
            <a:endParaRPr sz="2000" b="1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2206625" y="3119755"/>
          <a:ext cx="7779385" cy="2821305"/>
        </p:xfrm>
        <a:graphic>
          <a:graphicData uri="http://schemas.openxmlformats.org/drawingml/2006/table">
            <a:tbl>
              <a:tblPr/>
              <a:tblGrid>
                <a:gridCol w="3969385"/>
                <a:gridCol w="3810000"/>
              </a:tblGrid>
              <a:tr h="641985"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阶段</a:t>
                      </a: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1  </a:t>
                      </a: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预期成果</a:t>
                      </a:r>
                      <a:endParaRPr 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73735">
                <a:tc gridSpan="2"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所确定的目标：</a:t>
                      </a: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r>
                        <a:rPr lang="zh-CN" altLang="en-US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（大概念）</a:t>
                      </a:r>
                      <a:endParaRPr lang="zh-CN" altLang="en-US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1310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学生将理解：</a:t>
                      </a: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r>
                        <a:rPr lang="zh-CN" altLang="en-US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（次级大概念）</a:t>
                      </a:r>
                      <a:endParaRPr lang="zh-CN" altLang="en-US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基本问题：</a:t>
                      </a: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r>
                        <a:rPr lang="zh-CN" altLang="en-US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（本原性问题）</a:t>
                      </a:r>
                      <a:endParaRPr lang="zh-CN" altLang="en-US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2480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学生将会知道：</a:t>
                      </a: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r>
                        <a:rPr lang="zh-CN" altLang="en-US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（知识）</a:t>
                      </a:r>
                      <a:endParaRPr lang="zh-CN" altLang="en-US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学生将能够做到：</a:t>
                      </a: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……</a:t>
                      </a:r>
                      <a:r>
                        <a:rPr lang="zh-CN" altLang="en-US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（技能）</a:t>
                      </a:r>
                      <a:endParaRPr lang="zh-CN" altLang="en-US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903631" y="685800"/>
            <a:ext cx="5683224" cy="678180"/>
            <a:chOff x="3909" y="2685"/>
            <a:chExt cx="8950" cy="1068"/>
          </a:xfrm>
        </p:grpSpPr>
        <p:sp>
          <p:nvSpPr>
            <p:cNvPr id="9" name="圆角矩形 20"/>
            <p:cNvSpPr/>
            <p:nvPr>
              <p:custDataLst>
                <p:tags r:id="rId3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17" name="圆角矩形 36"/>
              <p:cNvSpPr/>
              <p:nvPr>
                <p:custDataLst>
                  <p:tags r:id="rId4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5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任务一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19" name="矩形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构建单元教学理论框架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404620" y="1543050"/>
            <a:ext cx="3759835" cy="438785"/>
            <a:chOff x="2212" y="2994"/>
            <a:chExt cx="5921" cy="691"/>
          </a:xfrm>
        </p:grpSpPr>
        <p:grpSp>
          <p:nvGrpSpPr>
            <p:cNvPr id="21" name="组合 20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23" name="平行四边形 22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24" name="平行四边形 23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3307" y="3057"/>
              <a:ext cx="4827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l" defTabSz="266700">
                <a:buClrTx/>
                <a:buSzTx/>
                <a:buFontTx/>
              </a:pPr>
              <a:r>
                <a:rPr lang="en-US" altLang="zh-CN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2.</a:t>
              </a:r>
              <a:r>
                <a:rPr lang="zh-CN" altLang="en-US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制定单元教学实施纲要</a:t>
              </a:r>
              <a:endParaRPr lang="zh-CN" altLang="en-US"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40180" y="2300605"/>
            <a:ext cx="6433820" cy="398780"/>
          </a:xfrm>
          <a:prstGeom prst="rect">
            <a:avLst/>
          </a:prstGeom>
        </p:spPr>
        <p:txBody>
          <a:bodyPr wrap="square">
            <a:spAutoFit/>
          </a:bodyPr>
          <a:p>
            <a:pPr lvl="0" algn="l" defTabSz="266700">
              <a:buClrTx/>
              <a:buSzTx/>
              <a:buFontTx/>
            </a:pPr>
            <a:r>
              <a:rPr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rPr>
              <a:t>步骤3：根据“评价目标及要求”，确定评估证据</a:t>
            </a:r>
            <a:endParaRPr sz="2000" b="1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  <a:sym typeface="+mn-ea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38095" y="3352800"/>
          <a:ext cx="7124700" cy="2275205"/>
        </p:xfrm>
        <a:graphic>
          <a:graphicData uri="http://schemas.openxmlformats.org/drawingml/2006/table">
            <a:tbl>
              <a:tblPr/>
              <a:tblGrid>
                <a:gridCol w="1887855"/>
                <a:gridCol w="1830705"/>
                <a:gridCol w="3406140"/>
              </a:tblGrid>
              <a:tr h="645160">
                <a:tc gridSpan="3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阶段</a:t>
                      </a: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2  </a:t>
                      </a: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评估证据</a:t>
                      </a:r>
                      <a:endParaRPr 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630045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思维结构评价：</a:t>
                      </a:r>
                      <a:endParaRPr 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1.……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2.……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表现性评价：</a:t>
                      </a:r>
                      <a:endParaRPr 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1.……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2.……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其他证据：</a:t>
                      </a:r>
                      <a:endParaRPr 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开放性问题、测试、观察与提问等</a:t>
                      </a:r>
                      <a:endParaRPr 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903631" y="685800"/>
            <a:ext cx="5683224" cy="678180"/>
            <a:chOff x="3909" y="2685"/>
            <a:chExt cx="8950" cy="1068"/>
          </a:xfrm>
        </p:grpSpPr>
        <p:sp>
          <p:nvSpPr>
            <p:cNvPr id="9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17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任务一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19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构建单元教学理论框架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404620" y="1543050"/>
            <a:ext cx="3759835" cy="438785"/>
            <a:chOff x="2212" y="2994"/>
            <a:chExt cx="5921" cy="691"/>
          </a:xfrm>
        </p:grpSpPr>
        <p:grpSp>
          <p:nvGrpSpPr>
            <p:cNvPr id="21" name="组合 20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23" name="平行四边形 22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24" name="平行四边形 23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3307" y="3057"/>
              <a:ext cx="4827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l" defTabSz="266700">
                <a:buClrTx/>
                <a:buSzTx/>
                <a:buFontTx/>
              </a:pPr>
              <a:r>
                <a:rPr lang="en-US" altLang="zh-CN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2.</a:t>
              </a:r>
              <a:r>
                <a:rPr lang="zh-CN" altLang="en-US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制定单元教学实施纲要</a:t>
              </a:r>
              <a:endParaRPr lang="zh-CN" altLang="en-US"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4620" y="2233930"/>
            <a:ext cx="7312025" cy="398780"/>
          </a:xfrm>
          <a:prstGeom prst="rect">
            <a:avLst/>
          </a:prstGeom>
        </p:spPr>
        <p:txBody>
          <a:bodyPr wrap="square">
            <a:spAutoFit/>
          </a:bodyPr>
          <a:p>
            <a:pPr lvl="0" algn="l" defTabSz="266700">
              <a:buClrTx/>
              <a:buSzTx/>
              <a:buFontTx/>
            </a:pPr>
            <a:r>
              <a:rPr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rPr>
              <a:t>步骤4：根据“预期结果”和“评估证据”，确定学习任务</a:t>
            </a:r>
            <a:endParaRPr sz="2000" b="1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1732280" y="3429000"/>
          <a:ext cx="8843645" cy="2002790"/>
        </p:xfrm>
        <a:graphic>
          <a:graphicData uri="http://schemas.openxmlformats.org/drawingml/2006/table">
            <a:tbl>
              <a:tblPr/>
              <a:tblGrid>
                <a:gridCol w="8843645"/>
              </a:tblGrid>
              <a:tr h="400685">
                <a:tc>
                  <a:txBody>
                    <a:bodyPr/>
                    <a:p>
                      <a:pPr marL="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阶段</a:t>
                      </a: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3  </a:t>
                      </a: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学习任务</a:t>
                      </a:r>
                      <a:endParaRPr 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2105">
                <a:tc>
                  <a:txBody>
                    <a:bodyPr/>
                    <a:p>
                      <a:pPr indent="0" algn="l" fontAlgn="auto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1.</a:t>
                      </a:r>
                      <a:r>
                        <a:rPr lang="zh-CN" altLang="en-US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划分课时，并确定每课时的教学目标；</a:t>
                      </a:r>
                      <a:endParaRPr lang="zh-CN" altLang="en-US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indent="0" algn="l" fontAlgn="auto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2.</a:t>
                      </a:r>
                      <a:r>
                        <a:rPr lang="zh-CN" altLang="en-US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将“评估证据”嵌入教学设计的学习</a:t>
                      </a:r>
                      <a:r>
                        <a:rPr 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任务中；</a:t>
                      </a:r>
                      <a:endParaRPr lang="zh-CN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  <a:p>
                      <a:pPr indent="0" algn="l" fontAlgn="auto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3.</a:t>
                      </a:r>
                      <a:r>
                        <a:rPr lang="zh-CN" altLang="en-US" sz="2000" b="1">
                          <a:latin typeface="汉仪旗黑-55简" panose="00020600040101010101" charset="-128"/>
                          <a:ea typeface="汉仪旗黑-55简" panose="00020600040101010101" charset="-128"/>
                          <a:cs typeface="汉仪旗黑-55简" panose="00020600040101010101" charset="-128"/>
                        </a:rPr>
                        <a:t>教学设计围绕教学环节、学习任务、教师关键行为、学生主要活动展开。</a:t>
                      </a:r>
                      <a:endParaRPr lang="zh-CN" altLang="en-US" sz="2000" b="1">
                        <a:latin typeface="汉仪旗黑-55简" panose="00020600040101010101" charset="-128"/>
                        <a:ea typeface="汉仪旗黑-55简" panose="00020600040101010101" charset="-128"/>
                        <a:cs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903631" y="685800"/>
            <a:ext cx="5683224" cy="678180"/>
            <a:chOff x="3909" y="2685"/>
            <a:chExt cx="8950" cy="1068"/>
          </a:xfrm>
        </p:grpSpPr>
        <p:sp>
          <p:nvSpPr>
            <p:cNvPr id="9" name="圆角矩形 20"/>
            <p:cNvSpPr/>
            <p:nvPr>
              <p:custDataLst>
                <p:tags r:id="rId3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17" name="圆角矩形 36"/>
              <p:cNvSpPr/>
              <p:nvPr>
                <p:custDataLst>
                  <p:tags r:id="rId4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5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任务一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19" name="矩形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构建单元教学理论框架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404620" y="1543050"/>
            <a:ext cx="3759835" cy="438785"/>
            <a:chOff x="2212" y="2994"/>
            <a:chExt cx="5921" cy="691"/>
          </a:xfrm>
        </p:grpSpPr>
        <p:grpSp>
          <p:nvGrpSpPr>
            <p:cNvPr id="21" name="组合 20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23" name="平行四边形 22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24" name="平行四边形 23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3307" y="3057"/>
              <a:ext cx="4827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l" defTabSz="266700">
                <a:buClrTx/>
                <a:buSzTx/>
                <a:buFontTx/>
              </a:pPr>
              <a:r>
                <a:rPr lang="en-US" altLang="zh-CN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2.</a:t>
              </a:r>
              <a:r>
                <a:rPr lang="zh-CN" altLang="en-US" sz="20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制定单元教学实施纲要</a:t>
              </a:r>
              <a:endParaRPr lang="zh-CN" altLang="en-US" sz="20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08685"/>
            <a:ext cx="5683224" cy="678180"/>
            <a:chOff x="3909" y="2685"/>
            <a:chExt cx="8950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任务二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探索单元课堂教学范式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706245" y="1946275"/>
            <a:ext cx="8779510" cy="4478655"/>
            <a:chOff x="2687" y="2795"/>
            <a:chExt cx="13826" cy="7053"/>
          </a:xfrm>
        </p:grpSpPr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7" y="2795"/>
              <a:ext cx="13826" cy="5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文本框 8"/>
            <p:cNvSpPr txBox="1"/>
            <p:nvPr/>
          </p:nvSpPr>
          <p:spPr>
            <a:xfrm>
              <a:off x="5818" y="9268"/>
              <a:ext cx="8000" cy="580"/>
            </a:xfrm>
            <a:prstGeom prst="rect">
              <a:avLst/>
            </a:prstGeom>
          </p:spPr>
          <p:txBody>
            <a:bodyPr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单元教学类型分类</a:t>
              </a:r>
              <a:endParaRPr lang="zh-CN" altLang="en-US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63" name="形状 2"/>
            <p:cNvSpPr/>
            <p:nvPr>
              <p:custDataLst>
                <p:tags r:id="rId7"/>
              </p:custDataLst>
            </p:nvPr>
          </p:nvSpPr>
          <p:spPr>
            <a:xfrm flipH="1">
              <a:off x="9607" y="8608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6483" y="0"/>
            <a:ext cx="8468105" cy="6867174"/>
            <a:chOff x="3723896" y="0"/>
            <a:chExt cx="8468105" cy="6867174"/>
          </a:xfrm>
        </p:grpSpPr>
        <p:grpSp>
          <p:nvGrpSpPr>
            <p:cNvPr id="4" name="组合 3"/>
            <p:cNvGrpSpPr/>
            <p:nvPr/>
          </p:nvGrpSpPr>
          <p:grpSpPr>
            <a:xfrm>
              <a:off x="4161249" y="0"/>
              <a:ext cx="8030752" cy="6858000"/>
              <a:chOff x="3658963" y="36513"/>
              <a:chExt cx="8533037" cy="685800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658963" y="36513"/>
                <a:ext cx="8533037" cy="6858000"/>
                <a:chOff x="10388066" y="228600"/>
                <a:chExt cx="8392288" cy="6744880"/>
              </a:xfrm>
            </p:grpSpPr>
            <p:sp>
              <p:nvSpPr>
                <p:cNvPr id="7" name="任意多边形: 形状 6"/>
                <p:cNvSpPr/>
                <p:nvPr/>
              </p:nvSpPr>
              <p:spPr>
                <a:xfrm flipH="1">
                  <a:off x="12192000" y="228600"/>
                  <a:ext cx="6588354" cy="2933700"/>
                </a:xfrm>
                <a:custGeom>
                  <a:avLst/>
                  <a:gdLst>
                    <a:gd name="connsiteX0" fmla="*/ 6588354 w 6588354"/>
                    <a:gd name="connsiteY0" fmla="*/ 0 h 2933700"/>
                    <a:gd name="connsiteX1" fmla="*/ 1586348 w 6588354"/>
                    <a:gd name="connsiteY1" fmla="*/ 0 h 2933700"/>
                    <a:gd name="connsiteX2" fmla="*/ 0 w 6588354"/>
                    <a:gd name="connsiteY2" fmla="*/ 1134013 h 2933700"/>
                    <a:gd name="connsiteX3" fmla="*/ 0 w 6588354"/>
                    <a:gd name="connsiteY3" fmla="*/ 2933700 h 2933700"/>
                    <a:gd name="connsiteX4" fmla="*/ 2484460 w 6588354"/>
                    <a:gd name="connsiteY4" fmla="*/ 2933700 h 293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354" h="2933700">
                      <a:moveTo>
                        <a:pt x="6588354" y="0"/>
                      </a:moveTo>
                      <a:lnTo>
                        <a:pt x="1586348" y="0"/>
                      </a:lnTo>
                      <a:lnTo>
                        <a:pt x="0" y="1134013"/>
                      </a:lnTo>
                      <a:lnTo>
                        <a:pt x="0" y="2933700"/>
                      </a:lnTo>
                      <a:lnTo>
                        <a:pt x="2484460" y="2933700"/>
                      </a:lnTo>
                      <a:close/>
                    </a:path>
                  </a:pathLst>
                </a:custGeom>
                <a:solidFill>
                  <a:srgbClr val="B5242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0388066" y="1361401"/>
                  <a:ext cx="8385512" cy="5612079"/>
                </a:xfrm>
                <a:custGeom>
                  <a:avLst/>
                  <a:gdLst>
                    <a:gd name="connsiteX0" fmla="*/ 8385512 w 8385512"/>
                    <a:gd name="connsiteY0" fmla="*/ 0 h 5612079"/>
                    <a:gd name="connsiteX1" fmla="*/ 8385512 w 8385512"/>
                    <a:gd name="connsiteY1" fmla="*/ 3474031 h 5612079"/>
                    <a:gd name="connsiteX2" fmla="*/ 5190861 w 8385512"/>
                    <a:gd name="connsiteY2" fmla="*/ 5612079 h 5612079"/>
                    <a:gd name="connsiteX3" fmla="*/ 0 w 8385512"/>
                    <a:gd name="connsiteY3" fmla="*/ 5612079 h 5612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512" h="5612079">
                      <a:moveTo>
                        <a:pt x="8385512" y="0"/>
                      </a:moveTo>
                      <a:lnTo>
                        <a:pt x="8385512" y="3474031"/>
                      </a:lnTo>
                      <a:lnTo>
                        <a:pt x="5190861" y="5612079"/>
                      </a:lnTo>
                      <a:lnTo>
                        <a:pt x="0" y="5612079"/>
                      </a:lnTo>
                      <a:close/>
                    </a:path>
                  </a:pathLst>
                </a:custGeom>
                <a:solidFill>
                  <a:srgbClr val="D444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" name="平行四边形 5"/>
              <p:cNvSpPr/>
              <p:nvPr/>
            </p:nvSpPr>
            <p:spPr>
              <a:xfrm rot="19553308" flipH="1">
                <a:off x="8589888" y="1125637"/>
                <a:ext cx="3569478" cy="1162050"/>
              </a:xfrm>
              <a:prstGeom prst="parallelogram">
                <a:avLst>
                  <a:gd name="adj" fmla="val 37133"/>
                </a:avLst>
              </a:pr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42" name="任意多边形: 形状 41"/>
            <p:cNvSpPr/>
            <p:nvPr/>
          </p:nvSpPr>
          <p:spPr>
            <a:xfrm>
              <a:off x="3723896" y="5773509"/>
              <a:ext cx="1789677" cy="1093665"/>
            </a:xfrm>
            <a:custGeom>
              <a:avLst/>
              <a:gdLst>
                <a:gd name="connsiteX0" fmla="*/ 1551757 w 1789677"/>
                <a:gd name="connsiteY0" fmla="*/ 0 h 1093665"/>
                <a:gd name="connsiteX1" fmla="*/ 1789677 w 1789677"/>
                <a:gd name="connsiteY1" fmla="*/ 0 h 1093665"/>
                <a:gd name="connsiteX2" fmla="*/ 237920 w 1789677"/>
                <a:gd name="connsiteY2" fmla="*/ 1093665 h 1093665"/>
                <a:gd name="connsiteX3" fmla="*/ 0 w 1789677"/>
                <a:gd name="connsiteY3" fmla="*/ 1093665 h 109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77" h="1093665">
                  <a:moveTo>
                    <a:pt x="1551757" y="0"/>
                  </a:moveTo>
                  <a:lnTo>
                    <a:pt x="1789677" y="0"/>
                  </a:lnTo>
                  <a:lnTo>
                    <a:pt x="237920" y="1093665"/>
                  </a:lnTo>
                  <a:lnTo>
                    <a:pt x="0" y="1093665"/>
                  </a:lnTo>
                  <a:close/>
                </a:path>
              </a:pathLst>
            </a:custGeom>
            <a:solidFill>
              <a:srgbClr val="B5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13612" y="1892574"/>
            <a:ext cx="5678623" cy="1824469"/>
            <a:chOff x="1571517" y="2106696"/>
            <a:chExt cx="5678623" cy="1824469"/>
          </a:xfrm>
        </p:grpSpPr>
        <p:sp>
          <p:nvSpPr>
            <p:cNvPr id="63" name="TextBox 7"/>
            <p:cNvSpPr>
              <a:spLocks noChangeArrowheads="1"/>
            </p:cNvSpPr>
            <p:nvPr/>
          </p:nvSpPr>
          <p:spPr bwMode="auto">
            <a:xfrm>
              <a:off x="1571517" y="2818298"/>
              <a:ext cx="5678623" cy="11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已有基础</a:t>
              </a:r>
              <a:endPara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571518" y="3931165"/>
              <a:ext cx="490783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: 圆角 64"/>
            <p:cNvSpPr/>
            <p:nvPr/>
          </p:nvSpPr>
          <p:spPr>
            <a:xfrm>
              <a:off x="1603267" y="2106696"/>
              <a:ext cx="2220685" cy="562216"/>
            </a:xfrm>
            <a:prstGeom prst="roundRect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1874548" y="2172361"/>
              <a:ext cx="167812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PART.01</a:t>
              </a:r>
              <a:endParaRPr lang="en-US" altLang="zh-CN" sz="28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733425"/>
            <a:ext cx="5683224" cy="678180"/>
            <a:chOff x="3909" y="2685"/>
            <a:chExt cx="8950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任务三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创建单元教学评价方式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2420" y="1595120"/>
            <a:ext cx="5126355" cy="5088255"/>
            <a:chOff x="5114" y="2625"/>
            <a:chExt cx="8073" cy="8013"/>
          </a:xfrm>
        </p:grpSpPr>
        <p:sp>
          <p:nvSpPr>
            <p:cNvPr id="9" name="文本框 8"/>
            <p:cNvSpPr txBox="1"/>
            <p:nvPr/>
          </p:nvSpPr>
          <p:spPr>
            <a:xfrm>
              <a:off x="5187" y="10058"/>
              <a:ext cx="8000" cy="580"/>
            </a:xfrm>
            <a:prstGeom prst="rect">
              <a:avLst/>
            </a:prstGeom>
          </p:spPr>
          <p:txBody>
            <a:bodyPr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单元教学思维结构评价表</a:t>
              </a:r>
              <a:endParaRPr lang="zh-CN" altLang="en-US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63" name="形状 2"/>
            <p:cNvSpPr/>
            <p:nvPr>
              <p:custDataLst>
                <p:tags r:id="rId6"/>
              </p:custDataLst>
            </p:nvPr>
          </p:nvSpPr>
          <p:spPr>
            <a:xfrm flipH="1">
              <a:off x="8976" y="9672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7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4" y="2625"/>
              <a:ext cx="8073" cy="69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文本框 5"/>
          <p:cNvSpPr txBox="1"/>
          <p:nvPr/>
        </p:nvSpPr>
        <p:spPr>
          <a:xfrm>
            <a:off x="6333490" y="6298883"/>
            <a:ext cx="5080000" cy="368300"/>
          </a:xfrm>
          <a:prstGeom prst="rect">
            <a:avLst/>
          </a:prstGeom>
        </p:spPr>
        <p:txBody>
          <a:bodyPr>
            <a:spAutoFit/>
          </a:bodyPr>
          <a:p>
            <a:pPr lvl="0" algn="ctr" defTabSz="266700">
              <a:buClrTx/>
              <a:buSzTx/>
              <a:buFontTx/>
            </a:pPr>
            <a:r>
              <a:rPr lang="zh-CN" altLang="en-US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rPr>
              <a:t>单元教学表现性评价表</a:t>
            </a:r>
            <a:endParaRPr lang="zh-CN" altLang="en-US" b="1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  <a:sym typeface="+mn-ea"/>
            </a:endParaRPr>
          </a:p>
        </p:txBody>
      </p:sp>
      <p:sp>
        <p:nvSpPr>
          <p:cNvPr id="8" name="形状 2"/>
          <p:cNvSpPr/>
          <p:nvPr>
            <p:custDataLst>
              <p:tags r:id="rId8"/>
            </p:custDataLst>
          </p:nvPr>
        </p:nvSpPr>
        <p:spPr>
          <a:xfrm flipH="1">
            <a:off x="8739505" y="6063615"/>
            <a:ext cx="267970" cy="209550"/>
          </a:xfrm>
          <a:custGeom>
            <a:avLst/>
            <a:gdLst>
              <a:gd name="T0" fmla="*/ 115 w 10489"/>
              <a:gd name="T1" fmla="*/ 6958 h 8207"/>
              <a:gd name="T2" fmla="*/ 4489 w 10489"/>
              <a:gd name="T3" fmla="*/ 527 h 8207"/>
              <a:gd name="T4" fmla="*/ 5622 w 10489"/>
              <a:gd name="T5" fmla="*/ 233 h 8207"/>
              <a:gd name="T6" fmla="*/ 5919 w 10489"/>
              <a:gd name="T7" fmla="*/ 530 h 8207"/>
              <a:gd name="T8" fmla="*/ 10259 w 10489"/>
              <a:gd name="T9" fmla="*/ 6960 h 8207"/>
              <a:gd name="T10" fmla="*/ 9961 w 10489"/>
              <a:gd name="T11" fmla="*/ 8093 h 8207"/>
              <a:gd name="T12" fmla="*/ 9541 w 10489"/>
              <a:gd name="T13" fmla="*/ 8205 h 8207"/>
              <a:gd name="T14" fmla="*/ 829 w 10489"/>
              <a:gd name="T15" fmla="*/ 8205 h 8207"/>
              <a:gd name="T16" fmla="*/ 1 w 10489"/>
              <a:gd name="T17" fmla="*/ 7377 h 8207"/>
              <a:gd name="T18" fmla="*/ 115 w 10489"/>
              <a:gd name="T19" fmla="*/ 6958 h 8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489" h="8207">
                <a:moveTo>
                  <a:pt x="115" y="6958"/>
                </a:moveTo>
                <a:lnTo>
                  <a:pt x="4489" y="527"/>
                </a:lnTo>
                <a:cubicBezTo>
                  <a:pt x="4721" y="133"/>
                  <a:pt x="5229" y="0"/>
                  <a:pt x="5622" y="233"/>
                </a:cubicBezTo>
                <a:cubicBezTo>
                  <a:pt x="5745" y="305"/>
                  <a:pt x="5846" y="407"/>
                  <a:pt x="5919" y="530"/>
                </a:cubicBezTo>
                <a:lnTo>
                  <a:pt x="10259" y="6960"/>
                </a:lnTo>
                <a:cubicBezTo>
                  <a:pt x="10489" y="7355"/>
                  <a:pt x="10356" y="7863"/>
                  <a:pt x="9961" y="8093"/>
                </a:cubicBezTo>
                <a:cubicBezTo>
                  <a:pt x="9834" y="8167"/>
                  <a:pt x="9689" y="8207"/>
                  <a:pt x="9541" y="8205"/>
                </a:cubicBezTo>
                <a:lnTo>
                  <a:pt x="829" y="8205"/>
                </a:lnTo>
                <a:cubicBezTo>
                  <a:pt x="371" y="8205"/>
                  <a:pt x="0" y="7834"/>
                  <a:pt x="1" y="7377"/>
                </a:cubicBezTo>
                <a:cubicBezTo>
                  <a:pt x="1" y="7229"/>
                  <a:pt x="41" y="7084"/>
                  <a:pt x="115" y="6958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11" name="表格 10"/>
          <p:cNvGraphicFramePr/>
          <p:nvPr/>
        </p:nvGraphicFramePr>
        <p:xfrm>
          <a:off x="6089333" y="2372360"/>
          <a:ext cx="5756910" cy="2855595"/>
        </p:xfrm>
        <a:graphic>
          <a:graphicData uri="http://schemas.openxmlformats.org/drawingml/2006/table">
            <a:tbl>
              <a:tblPr/>
              <a:tblGrid>
                <a:gridCol w="798195"/>
                <a:gridCol w="711200"/>
                <a:gridCol w="622935"/>
                <a:gridCol w="1081405"/>
                <a:gridCol w="1286510"/>
                <a:gridCol w="1256665"/>
              </a:tblGrid>
              <a:tr h="4394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姓名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 </a:t>
                      </a:r>
                      <a:endParaRPr lang="en-US" alt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学校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 </a:t>
                      </a:r>
                      <a:endParaRPr lang="en-US" alt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授课班级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 </a:t>
                      </a:r>
                      <a:endParaRPr lang="en-US" alt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59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时间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 </a:t>
                      </a:r>
                      <a:endParaRPr lang="en-US" alt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课题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 </a:t>
                      </a:r>
                      <a:endParaRPr lang="en-US" alt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8147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教学目标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学习任务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与活动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评价方法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仿宋" panose="02010609060101010101" charset="-122"/>
                          <a:ea typeface="仿宋" panose="02010609060101010101" charset="-122"/>
                        </a:rPr>
                        <a:t>评价结果</a:t>
                      </a:r>
                      <a:endParaRPr lang="zh-CN" sz="18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18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9372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汉仪旗黑-55简" panose="00020600040101010101" charset="-128"/>
                          <a:ea typeface="汉仪旗黑-55简" panose="00020600040101010101" charset="-128"/>
                        </a:rPr>
                        <a:t> </a:t>
                      </a:r>
                      <a:endParaRPr lang="en-US" altLang="zh-CN"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 b="1">
                        <a:latin typeface="汉仪旗黑-55简" panose="00020600040101010101" charset="-128"/>
                        <a:ea typeface="汉仪旗黑-55简" panose="00020600040101010101" charset="-128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五、重点任务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760730"/>
            <a:ext cx="5683224" cy="678180"/>
            <a:chOff x="3909" y="2685"/>
            <a:chExt cx="8950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105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87573"/>
                <a:ext cx="1614740" cy="4778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8300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任务四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65" y="2845"/>
              <a:ext cx="513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000" b="1" dirty="0">
                  <a:gradFill>
                    <a:gsLst>
                      <a:gs pos="100000">
                        <a:srgbClr val="000000">
                          <a:lumMod val="85000"/>
                          <a:lumOff val="15000"/>
                        </a:srgbClr>
                      </a:gs>
                      <a:gs pos="0">
                        <a:srgbClr val="000000">
                          <a:lumMod val="85000"/>
                          <a:lumOff val="15000"/>
                        </a:srgbClr>
                      </a:gs>
                    </a:gsLst>
                    <a:lin ang="0" scaled="0"/>
                  </a:gradFill>
                  <a:latin typeface="汉仪旗黑-55简" panose="00020600040101010101" charset="-128"/>
                  <a:ea typeface="汉仪旗黑-55简" panose="00020600040101010101" charset="-128"/>
                </a:rPr>
                <a:t>建立单元教学课程资源</a:t>
              </a:r>
              <a:endParaRPr lang="zh-CN" altLang="en-US" sz="2000" b="1" dirty="0">
                <a:gradFill>
                  <a:gsLst>
                    <a:gs pos="100000">
                      <a:srgbClr val="000000">
                        <a:lumMod val="85000"/>
                        <a:lumOff val="15000"/>
                      </a:srgbClr>
                    </a:gs>
                    <a:gs pos="0">
                      <a:srgbClr val="000000">
                        <a:lumMod val="85000"/>
                        <a:lumOff val="15000"/>
                      </a:srgbClr>
                    </a:gs>
                  </a:gsLst>
                  <a:lin ang="0" scaled="0"/>
                </a:gra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1637030" y="1984375"/>
            <a:ext cx="7759700" cy="571500"/>
            <a:chOff x="2467" y="3083"/>
            <a:chExt cx="12220" cy="900"/>
          </a:xfrm>
        </p:grpSpPr>
        <p:sp>
          <p:nvSpPr>
            <p:cNvPr id="6" name="五边形 81"/>
            <p:cNvSpPr/>
            <p:nvPr>
              <p:custDataLst>
                <p:tags r:id="rId7"/>
              </p:custDataLst>
            </p:nvPr>
          </p:nvSpPr>
          <p:spPr>
            <a:xfrm>
              <a:off x="2467" y="3083"/>
              <a:ext cx="1770" cy="900"/>
            </a:xfrm>
            <a:prstGeom prst="homePlate">
              <a:avLst/>
            </a:prstGeom>
            <a:solidFill>
              <a:srgbClr val="BE1616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440" tIns="45720" rIns="91440" bIns="45720" anchor="ctr"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Arial" panose="020B0604020202020204"/>
                </a:rPr>
                <a:t>01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汉仪旗黑-55简" panose="00020600040101010101" charset="-128"/>
                <a:ea typeface="汉仪旗黑-55简" panose="00020600040101010101" charset="-128"/>
                <a:cs typeface="Arial" panose="020B0604020202020204"/>
              </a:endParaRPr>
            </a:p>
          </p:txBody>
        </p:sp>
        <p:sp>
          <p:nvSpPr>
            <p:cNvPr id="42" name="TextBox 11"/>
            <p:cNvSpPr txBox="1"/>
            <p:nvPr>
              <p:custDataLst>
                <p:tags r:id="rId8"/>
              </p:custDataLst>
            </p:nvPr>
          </p:nvSpPr>
          <p:spPr>
            <a:xfrm>
              <a:off x="4379" y="3291"/>
              <a:ext cx="10308" cy="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sz="2000" b="1" dirty="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思源黑体 CN Normal" panose="020B0400000000000000" pitchFamily="34" charset="-122"/>
                </a:rPr>
                <a:t>让技术有效服务于单元教学的课堂实践；</a:t>
              </a:r>
              <a:endParaRPr sz="20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9"/>
            </p:custDataLst>
          </p:nvPr>
        </p:nvGrpSpPr>
        <p:grpSpPr>
          <a:xfrm>
            <a:off x="1988820" y="2953385"/>
            <a:ext cx="7759700" cy="571500"/>
            <a:chOff x="2467" y="3083"/>
            <a:chExt cx="12220" cy="900"/>
          </a:xfrm>
        </p:grpSpPr>
        <p:sp>
          <p:nvSpPr>
            <p:cNvPr id="12" name="五边形 81"/>
            <p:cNvSpPr/>
            <p:nvPr>
              <p:custDataLst>
                <p:tags r:id="rId10"/>
              </p:custDataLst>
            </p:nvPr>
          </p:nvSpPr>
          <p:spPr>
            <a:xfrm>
              <a:off x="2467" y="3083"/>
              <a:ext cx="1770" cy="900"/>
            </a:xfrm>
            <a:prstGeom prst="homePlate">
              <a:avLst/>
            </a:prstGeom>
            <a:solidFill>
              <a:srgbClr val="BE1616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440" tIns="45720" rIns="91440" bIns="45720" anchor="ctr"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Arial" panose="020B0604020202020204"/>
                </a:rPr>
                <a:t>02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汉仪旗黑-55简" panose="00020600040101010101" charset="-128"/>
                <a:ea typeface="汉仪旗黑-55简" panose="00020600040101010101" charset="-128"/>
                <a:cs typeface="Arial" panose="020B0604020202020204"/>
              </a:endParaRPr>
            </a:p>
          </p:txBody>
        </p:sp>
        <p:sp>
          <p:nvSpPr>
            <p:cNvPr id="13" name="TextBox 11"/>
            <p:cNvSpPr txBox="1"/>
            <p:nvPr>
              <p:custDataLst>
                <p:tags r:id="rId11"/>
              </p:custDataLst>
            </p:nvPr>
          </p:nvSpPr>
          <p:spPr>
            <a:xfrm>
              <a:off x="4379" y="3291"/>
              <a:ext cx="10308" cy="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sz="2000" b="1" dirty="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思源黑体 CN Normal" panose="020B0400000000000000" pitchFamily="34" charset="-122"/>
                </a:rPr>
                <a:t>通过技术创建互动联合教研平台；</a:t>
              </a:r>
              <a:endParaRPr sz="20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2"/>
            </p:custDataLst>
          </p:nvPr>
        </p:nvGrpSpPr>
        <p:grpSpPr>
          <a:xfrm>
            <a:off x="2297430" y="3970020"/>
            <a:ext cx="7759700" cy="571500"/>
            <a:chOff x="2467" y="3083"/>
            <a:chExt cx="12220" cy="900"/>
          </a:xfrm>
        </p:grpSpPr>
        <p:sp>
          <p:nvSpPr>
            <p:cNvPr id="15" name="五边形 81"/>
            <p:cNvSpPr/>
            <p:nvPr>
              <p:custDataLst>
                <p:tags r:id="rId13"/>
              </p:custDataLst>
            </p:nvPr>
          </p:nvSpPr>
          <p:spPr>
            <a:xfrm>
              <a:off x="2467" y="3083"/>
              <a:ext cx="1770" cy="900"/>
            </a:xfrm>
            <a:prstGeom prst="homePlate">
              <a:avLst/>
            </a:prstGeom>
            <a:solidFill>
              <a:srgbClr val="BE1616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440" tIns="45720" rIns="91440" bIns="45720" anchor="ctr"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汉仪旗黑-55简" panose="00020600040101010101" charset="-128"/>
                  <a:ea typeface="汉仪旗黑-55简" panose="00020600040101010101" charset="-128"/>
                  <a:cs typeface="Arial" panose="020B0604020202020204"/>
                </a:rPr>
                <a:t>03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汉仪旗黑-55简" panose="00020600040101010101" charset="-128"/>
                <a:ea typeface="汉仪旗黑-55简" panose="00020600040101010101" charset="-128"/>
                <a:cs typeface="Arial" panose="020B0604020202020204"/>
              </a:endParaRPr>
            </a:p>
          </p:txBody>
        </p:sp>
        <p:sp>
          <p:nvSpPr>
            <p:cNvPr id="17" name="TextBox 11"/>
            <p:cNvSpPr txBox="1"/>
            <p:nvPr>
              <p:custDataLst>
                <p:tags r:id="rId14"/>
              </p:custDataLst>
            </p:nvPr>
          </p:nvSpPr>
          <p:spPr>
            <a:xfrm>
              <a:off x="4379" y="3291"/>
              <a:ext cx="10308" cy="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sz="2000" b="1" dirty="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思源黑体 CN Normal" panose="020B0400000000000000" pitchFamily="34" charset="-122"/>
                </a:rPr>
                <a:t>利用技术积累和开发单元教学的课程资源以推广研究成果。</a:t>
              </a:r>
              <a:endParaRPr sz="20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67385" y="5231765"/>
            <a:ext cx="10857230" cy="1045210"/>
            <a:chOff x="1141" y="7759"/>
            <a:chExt cx="17098" cy="1646"/>
          </a:xfrm>
        </p:grpSpPr>
        <p:sp>
          <p:nvSpPr>
            <p:cNvPr id="19" name="圆角矩形 18"/>
            <p:cNvSpPr/>
            <p:nvPr/>
          </p:nvSpPr>
          <p:spPr>
            <a:xfrm>
              <a:off x="1141" y="7759"/>
              <a:ext cx="17098" cy="16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672" y="7936"/>
              <a:ext cx="16174" cy="13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lvl="0" algn="l">
                <a:lnSpc>
                  <a:spcPct val="130000"/>
                </a:lnSpc>
                <a:buClrTx/>
                <a:buSzTx/>
                <a:buFontTx/>
              </a:pPr>
              <a:r>
                <a:rPr sz="2000" b="1" dirty="0">
                  <a:latin typeface="汉仪旗黑-55简" panose="00020600040101010101" charset="-128"/>
                  <a:ea typeface="汉仪旗黑-55简" panose="00020600040101010101" charset="-128"/>
                  <a:cs typeface="思源黑体 CN Normal" panose="020B0400000000000000" pitchFamily="34" charset="-122"/>
                  <a:sym typeface="+mn-ea"/>
                </a:rPr>
                <a:t>重点以各学科组为横向维度、以</a:t>
              </a:r>
              <a:r>
                <a:rPr sz="2000" b="1" dirty="0">
                  <a:latin typeface="汉仪旗黑-55简" panose="00020600040101010101" charset="-128"/>
                  <a:ea typeface="汉仪旗黑-55简" panose="00020600040101010101" charset="-128"/>
                  <a:cs typeface="思源黑体 CN Normal" panose="020B0400000000000000" pitchFamily="34" charset="-122"/>
                  <a:sym typeface="+mn-ea"/>
                </a:rPr>
                <a:t>单元教学类型为纵向维度建立突出‘五线融合’的单元教学实践研究专题资源网站。</a:t>
              </a:r>
              <a:endParaRPr sz="2000" b="1" dirty="0"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6483" y="0"/>
            <a:ext cx="8468105" cy="6867174"/>
            <a:chOff x="3723896" y="0"/>
            <a:chExt cx="8468105" cy="6867174"/>
          </a:xfrm>
        </p:grpSpPr>
        <p:grpSp>
          <p:nvGrpSpPr>
            <p:cNvPr id="4" name="组合 3"/>
            <p:cNvGrpSpPr/>
            <p:nvPr/>
          </p:nvGrpSpPr>
          <p:grpSpPr>
            <a:xfrm>
              <a:off x="4161249" y="0"/>
              <a:ext cx="8030752" cy="6858000"/>
              <a:chOff x="3658963" y="36513"/>
              <a:chExt cx="8533037" cy="685800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658963" y="36513"/>
                <a:ext cx="8533037" cy="6858000"/>
                <a:chOff x="10388066" y="228600"/>
                <a:chExt cx="8392288" cy="6744880"/>
              </a:xfrm>
            </p:grpSpPr>
            <p:sp>
              <p:nvSpPr>
                <p:cNvPr id="7" name="任意多边形: 形状 6"/>
                <p:cNvSpPr/>
                <p:nvPr/>
              </p:nvSpPr>
              <p:spPr>
                <a:xfrm flipH="1">
                  <a:off x="12192000" y="228600"/>
                  <a:ext cx="6588354" cy="2933700"/>
                </a:xfrm>
                <a:custGeom>
                  <a:avLst/>
                  <a:gdLst>
                    <a:gd name="connsiteX0" fmla="*/ 6588354 w 6588354"/>
                    <a:gd name="connsiteY0" fmla="*/ 0 h 2933700"/>
                    <a:gd name="connsiteX1" fmla="*/ 1586348 w 6588354"/>
                    <a:gd name="connsiteY1" fmla="*/ 0 h 2933700"/>
                    <a:gd name="connsiteX2" fmla="*/ 0 w 6588354"/>
                    <a:gd name="connsiteY2" fmla="*/ 1134013 h 2933700"/>
                    <a:gd name="connsiteX3" fmla="*/ 0 w 6588354"/>
                    <a:gd name="connsiteY3" fmla="*/ 2933700 h 2933700"/>
                    <a:gd name="connsiteX4" fmla="*/ 2484460 w 6588354"/>
                    <a:gd name="connsiteY4" fmla="*/ 2933700 h 293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354" h="2933700">
                      <a:moveTo>
                        <a:pt x="6588354" y="0"/>
                      </a:moveTo>
                      <a:lnTo>
                        <a:pt x="1586348" y="0"/>
                      </a:lnTo>
                      <a:lnTo>
                        <a:pt x="0" y="1134013"/>
                      </a:lnTo>
                      <a:lnTo>
                        <a:pt x="0" y="2933700"/>
                      </a:lnTo>
                      <a:lnTo>
                        <a:pt x="2484460" y="2933700"/>
                      </a:lnTo>
                      <a:close/>
                    </a:path>
                  </a:pathLst>
                </a:custGeom>
                <a:solidFill>
                  <a:srgbClr val="B5242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0388066" y="1361401"/>
                  <a:ext cx="8385512" cy="5612079"/>
                </a:xfrm>
                <a:custGeom>
                  <a:avLst/>
                  <a:gdLst>
                    <a:gd name="connsiteX0" fmla="*/ 8385512 w 8385512"/>
                    <a:gd name="connsiteY0" fmla="*/ 0 h 5612079"/>
                    <a:gd name="connsiteX1" fmla="*/ 8385512 w 8385512"/>
                    <a:gd name="connsiteY1" fmla="*/ 3474031 h 5612079"/>
                    <a:gd name="connsiteX2" fmla="*/ 5190861 w 8385512"/>
                    <a:gd name="connsiteY2" fmla="*/ 5612079 h 5612079"/>
                    <a:gd name="connsiteX3" fmla="*/ 0 w 8385512"/>
                    <a:gd name="connsiteY3" fmla="*/ 5612079 h 5612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512" h="5612079">
                      <a:moveTo>
                        <a:pt x="8385512" y="0"/>
                      </a:moveTo>
                      <a:lnTo>
                        <a:pt x="8385512" y="3474031"/>
                      </a:lnTo>
                      <a:lnTo>
                        <a:pt x="5190861" y="5612079"/>
                      </a:lnTo>
                      <a:lnTo>
                        <a:pt x="0" y="5612079"/>
                      </a:lnTo>
                      <a:close/>
                    </a:path>
                  </a:pathLst>
                </a:custGeom>
                <a:solidFill>
                  <a:srgbClr val="D444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" name="平行四边形 5"/>
              <p:cNvSpPr/>
              <p:nvPr/>
            </p:nvSpPr>
            <p:spPr>
              <a:xfrm rot="19553308" flipH="1">
                <a:off x="8589888" y="1125637"/>
                <a:ext cx="3569478" cy="1162050"/>
              </a:xfrm>
              <a:prstGeom prst="parallelogram">
                <a:avLst>
                  <a:gd name="adj" fmla="val 37133"/>
                </a:avLst>
              </a:pr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42" name="任意多边形: 形状 41"/>
            <p:cNvSpPr/>
            <p:nvPr/>
          </p:nvSpPr>
          <p:spPr>
            <a:xfrm>
              <a:off x="3723896" y="5773509"/>
              <a:ext cx="1789677" cy="1093665"/>
            </a:xfrm>
            <a:custGeom>
              <a:avLst/>
              <a:gdLst>
                <a:gd name="connsiteX0" fmla="*/ 1551757 w 1789677"/>
                <a:gd name="connsiteY0" fmla="*/ 0 h 1093665"/>
                <a:gd name="connsiteX1" fmla="*/ 1789677 w 1789677"/>
                <a:gd name="connsiteY1" fmla="*/ 0 h 1093665"/>
                <a:gd name="connsiteX2" fmla="*/ 237920 w 1789677"/>
                <a:gd name="connsiteY2" fmla="*/ 1093665 h 1093665"/>
                <a:gd name="connsiteX3" fmla="*/ 0 w 1789677"/>
                <a:gd name="connsiteY3" fmla="*/ 1093665 h 109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77" h="1093665">
                  <a:moveTo>
                    <a:pt x="1551757" y="0"/>
                  </a:moveTo>
                  <a:lnTo>
                    <a:pt x="1789677" y="0"/>
                  </a:lnTo>
                  <a:lnTo>
                    <a:pt x="237920" y="1093665"/>
                  </a:lnTo>
                  <a:lnTo>
                    <a:pt x="0" y="1093665"/>
                  </a:lnTo>
                  <a:close/>
                </a:path>
              </a:pathLst>
            </a:custGeom>
            <a:solidFill>
              <a:srgbClr val="B5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13612" y="1892574"/>
            <a:ext cx="5678623" cy="1824469"/>
            <a:chOff x="1571517" y="2106696"/>
            <a:chExt cx="5678623" cy="1824469"/>
          </a:xfrm>
        </p:grpSpPr>
        <p:sp>
          <p:nvSpPr>
            <p:cNvPr id="63" name="TextBox 7"/>
            <p:cNvSpPr>
              <a:spLocks noChangeArrowheads="1"/>
            </p:cNvSpPr>
            <p:nvPr/>
          </p:nvSpPr>
          <p:spPr bwMode="auto">
            <a:xfrm>
              <a:off x="1571517" y="2818298"/>
              <a:ext cx="5678623" cy="11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工作机制</a:t>
              </a:r>
              <a:endPara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571518" y="3931165"/>
              <a:ext cx="490783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: 圆角 64"/>
            <p:cNvSpPr/>
            <p:nvPr/>
          </p:nvSpPr>
          <p:spPr>
            <a:xfrm>
              <a:off x="1603267" y="2106696"/>
              <a:ext cx="2220685" cy="562216"/>
            </a:xfrm>
            <a:prstGeom prst="roundRect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1874548" y="2172361"/>
              <a:ext cx="1678123" cy="430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PART.06</a:t>
              </a:r>
              <a:endParaRPr lang="en-US" altLang="zh-CN" sz="28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六、工作机制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sp>
        <p:nvSpPr>
          <p:cNvPr id="3" name="任意形状 3"/>
          <p:cNvSpPr/>
          <p:nvPr/>
        </p:nvSpPr>
        <p:spPr>
          <a:xfrm>
            <a:off x="0" y="666115"/>
            <a:ext cx="1746250" cy="3202940"/>
          </a:xfrm>
          <a:custGeom>
            <a:avLst/>
            <a:gdLst>
              <a:gd name="connsiteX0" fmla="*/ 0 w 4638"/>
              <a:gd name="connsiteY0" fmla="*/ 4 h 5044"/>
              <a:gd name="connsiteX1" fmla="*/ 2174 w 4638"/>
              <a:gd name="connsiteY1" fmla="*/ 0 h 5044"/>
              <a:gd name="connsiteX2" fmla="*/ 4638 w 4638"/>
              <a:gd name="connsiteY2" fmla="*/ 2524 h 5044"/>
              <a:gd name="connsiteX3" fmla="*/ 4638 w 4638"/>
              <a:gd name="connsiteY3" fmla="*/ 2524 h 5044"/>
              <a:gd name="connsiteX4" fmla="*/ 2184 w 4638"/>
              <a:gd name="connsiteY4" fmla="*/ 5013 h 5044"/>
              <a:gd name="connsiteX5" fmla="*/ 0 w 4638"/>
              <a:gd name="connsiteY5" fmla="*/ 5044 h 5044"/>
              <a:gd name="connsiteX6" fmla="*/ 0 w 4638"/>
              <a:gd name="connsiteY6" fmla="*/ 4 h 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" h="5044">
                <a:moveTo>
                  <a:pt x="0" y="4"/>
                </a:moveTo>
                <a:lnTo>
                  <a:pt x="2174" y="0"/>
                </a:lnTo>
                <a:cubicBezTo>
                  <a:pt x="2884" y="0"/>
                  <a:pt x="4638" y="1132"/>
                  <a:pt x="4638" y="2524"/>
                </a:cubicBezTo>
                <a:lnTo>
                  <a:pt x="4638" y="2524"/>
                </a:lnTo>
                <a:cubicBezTo>
                  <a:pt x="4638" y="3916"/>
                  <a:pt x="2894" y="5013"/>
                  <a:pt x="2184" y="5013"/>
                </a:cubicBezTo>
                <a:lnTo>
                  <a:pt x="0" y="5044"/>
                </a:lnTo>
                <a:lnTo>
                  <a:pt x="0" y="4"/>
                </a:lnTo>
                <a:close/>
              </a:path>
            </a:pathLst>
          </a:custGeom>
          <a:solidFill>
            <a:srgbClr val="B524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Regular" panose="020B0500000000000000"/>
              <a:cs typeface="+mn-cs"/>
            </a:endParaRPr>
          </a:p>
        </p:txBody>
      </p:sp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839393" y="771303"/>
            <a:ext cx="1292378" cy="2893845"/>
            <a:chOff x="4983403" y="2497233"/>
            <a:chExt cx="1292378" cy="2893845"/>
          </a:xfrm>
        </p:grpSpPr>
        <p:sp>
          <p:nvSpPr>
            <p:cNvPr id="6" name="椭圆 5"/>
            <p:cNvSpPr/>
            <p:nvPr>
              <p:custDataLst>
                <p:tags r:id="rId2"/>
              </p:custDataLst>
            </p:nvPr>
          </p:nvSpPr>
          <p:spPr>
            <a:xfrm>
              <a:off x="4983403" y="2497233"/>
              <a:ext cx="789868" cy="789868"/>
            </a:xfrm>
            <a:prstGeom prst="ellipse">
              <a:avLst/>
            </a:prstGeom>
            <a:solidFill>
              <a:srgbClr val="B52425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762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Regular" panose="020B0500000000000000"/>
                  <a:cs typeface="+mn-cs"/>
                </a:rPr>
                <a:t>01</a:t>
              </a: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/>
                <a:cs typeface="+mn-cs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3"/>
              </p:custDataLst>
            </p:nvPr>
          </p:nvSpPr>
          <p:spPr>
            <a:xfrm>
              <a:off x="5485913" y="3549221"/>
              <a:ext cx="789868" cy="789868"/>
            </a:xfrm>
            <a:prstGeom prst="ellipse">
              <a:avLst/>
            </a:prstGeom>
            <a:solidFill>
              <a:srgbClr val="D44430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762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Regular" panose="020B0500000000000000"/>
                  <a:cs typeface="+mn-cs"/>
                </a:rPr>
                <a:t>02</a:t>
              </a: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/>
                <a:cs typeface="+mn-cs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4"/>
              </p:custDataLst>
            </p:nvPr>
          </p:nvSpPr>
          <p:spPr>
            <a:xfrm>
              <a:off x="4983403" y="4601210"/>
              <a:ext cx="789868" cy="789868"/>
            </a:xfrm>
            <a:prstGeom prst="ellipse">
              <a:avLst/>
            </a:prstGeom>
            <a:solidFill>
              <a:srgbClr val="B52425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762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Regular" panose="020B0500000000000000"/>
                  <a:cs typeface="+mn-cs"/>
                </a:rPr>
                <a:t>03</a:t>
              </a: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/>
                <a:cs typeface="+mn-cs"/>
              </a:endParaRPr>
            </a:p>
          </p:txBody>
        </p:sp>
      </p:grpSp>
      <p:sp>
        <p:nvSpPr>
          <p:cNvPr id="42" name="TextBox 11"/>
          <p:cNvSpPr txBox="1"/>
          <p:nvPr>
            <p:custDataLst>
              <p:tags r:id="rId5"/>
            </p:custDataLst>
          </p:nvPr>
        </p:nvSpPr>
        <p:spPr>
          <a:xfrm>
            <a:off x="1746250" y="924560"/>
            <a:ext cx="472249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sz="24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rPr>
              <a:t>联合挂钩学校组建项目研究团队</a:t>
            </a:r>
            <a:endParaRPr sz="2400" b="1" dirty="0">
              <a:solidFill>
                <a:schemeClr val="tx1"/>
              </a:solidFill>
              <a:latin typeface="汉仪旗黑-55简" panose="00020600040101010101" charset="-128"/>
              <a:ea typeface="汉仪旗黑-55简" panose="00020600040101010101" charset="-128"/>
              <a:cs typeface="思源黑体 CN Normal" panose="020B0400000000000000" pitchFamily="34" charset="-122"/>
            </a:endParaRPr>
          </a:p>
        </p:txBody>
      </p:sp>
      <p:sp>
        <p:nvSpPr>
          <p:cNvPr id="13" name="TextBox 11"/>
          <p:cNvSpPr txBox="1"/>
          <p:nvPr>
            <p:custDataLst>
              <p:tags r:id="rId6"/>
            </p:custDataLst>
          </p:nvPr>
        </p:nvSpPr>
        <p:spPr>
          <a:xfrm>
            <a:off x="2207895" y="1901190"/>
            <a:ext cx="472249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sz="24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rPr>
              <a:t>聘请课堂教学专家指导项目研究</a:t>
            </a:r>
            <a:endParaRPr sz="2400" b="1" dirty="0">
              <a:solidFill>
                <a:schemeClr val="tx1"/>
              </a:solidFill>
              <a:latin typeface="汉仪旗黑-55简" panose="00020600040101010101" charset="-128"/>
              <a:ea typeface="汉仪旗黑-55简" panose="00020600040101010101" charset="-128"/>
              <a:cs typeface="思源黑体 CN Normal" panose="020B0400000000000000" pitchFamily="34" charset="-122"/>
            </a:endParaRPr>
          </a:p>
        </p:txBody>
      </p:sp>
      <p:sp>
        <p:nvSpPr>
          <p:cNvPr id="14" name="TextBox 11"/>
          <p:cNvSpPr txBox="1"/>
          <p:nvPr>
            <p:custDataLst>
              <p:tags r:id="rId7"/>
            </p:custDataLst>
          </p:nvPr>
        </p:nvSpPr>
        <p:spPr>
          <a:xfrm>
            <a:off x="1791335" y="2973070"/>
            <a:ext cx="614680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sz="24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rPr>
              <a:t>推进措施及时序进度主要分为如下三个阶段</a:t>
            </a:r>
            <a:endParaRPr sz="2400" b="1" dirty="0">
              <a:solidFill>
                <a:schemeClr val="tx1"/>
              </a:solidFill>
              <a:latin typeface="汉仪旗黑-55简" panose="00020600040101010101" charset="-128"/>
              <a:ea typeface="汉仪旗黑-55简" panose="00020600040101010101" charset="-128"/>
              <a:cs typeface="思源黑体 CN Normal" panose="020B0400000000000000" pitchFamily="34" charset="-122"/>
            </a:endParaRPr>
          </a:p>
        </p:txBody>
      </p:sp>
      <p:sp>
        <p:nvSpPr>
          <p:cNvPr id="15" name="五边形 14"/>
          <p:cNvSpPr/>
          <p:nvPr>
            <p:custDataLst>
              <p:tags r:id="rId8"/>
            </p:custDataLst>
          </p:nvPr>
        </p:nvSpPr>
        <p:spPr>
          <a:xfrm>
            <a:off x="2362518" y="5021317"/>
            <a:ext cx="7600454" cy="349561"/>
          </a:xfrm>
          <a:prstGeom prst="homePlate">
            <a:avLst/>
          </a:prstGeom>
          <a:solidFill>
            <a:srgbClr val="F84949"/>
          </a:solidFill>
          <a:ln w="19050" cap="flat" cmpd="sng" algn="ctr">
            <a:gradFill>
              <a:gsLst>
                <a:gs pos="20000">
                  <a:srgbClr val="F84949">
                    <a:alpha val="0"/>
                  </a:srgbClr>
                </a:gs>
                <a:gs pos="90000">
                  <a:srgbClr val="F84949"/>
                </a:gs>
              </a:gsLst>
              <a:lin ang="0" scaled="1"/>
            </a:gradFill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9"/>
            </p:custDataLst>
          </p:nvPr>
        </p:nvCxnSpPr>
        <p:spPr>
          <a:xfrm>
            <a:off x="2362518" y="5196045"/>
            <a:ext cx="7438238" cy="0"/>
          </a:xfrm>
          <a:prstGeom prst="straightConnector1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7" name="椭圆 36"/>
          <p:cNvSpPr/>
          <p:nvPr>
            <p:custDataLst>
              <p:tags r:id="rId10"/>
            </p:custDataLst>
          </p:nvPr>
        </p:nvSpPr>
        <p:spPr>
          <a:xfrm>
            <a:off x="2780793" y="5161189"/>
            <a:ext cx="65870" cy="66639"/>
          </a:xfrm>
          <a:prstGeom prst="ellipse">
            <a:avLst/>
          </a:prstGeom>
          <a:solidFill>
            <a:srgbClr val="F84949">
              <a:lumMod val="40000"/>
              <a:lumOff val="60000"/>
            </a:srgbClr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>
            <p:custDataLst>
              <p:tags r:id="rId11"/>
            </p:custDataLst>
          </p:nvPr>
        </p:nvSpPr>
        <p:spPr>
          <a:xfrm>
            <a:off x="4878426" y="5161189"/>
            <a:ext cx="65870" cy="66639"/>
          </a:xfrm>
          <a:prstGeom prst="ellipse">
            <a:avLst/>
          </a:prstGeom>
          <a:solidFill>
            <a:srgbClr val="F84949">
              <a:lumMod val="60000"/>
              <a:lumOff val="40000"/>
            </a:srgbClr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>
            <p:custDataLst>
              <p:tags r:id="rId12"/>
            </p:custDataLst>
          </p:nvPr>
        </p:nvSpPr>
        <p:spPr>
          <a:xfrm>
            <a:off x="6976505" y="5161189"/>
            <a:ext cx="65870" cy="66639"/>
          </a:xfrm>
          <a:prstGeom prst="ellipse">
            <a:avLst/>
          </a:prstGeom>
          <a:solidFill>
            <a:srgbClr val="F84949">
              <a:lumMod val="60000"/>
              <a:lumOff val="40000"/>
            </a:srgbClr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>
            <p:custDataLst>
              <p:tags r:id="rId13"/>
            </p:custDataLst>
          </p:nvPr>
        </p:nvGrpSpPr>
        <p:grpSpPr>
          <a:xfrm>
            <a:off x="2816860" y="3659505"/>
            <a:ext cx="3919220" cy="1679575"/>
            <a:chOff x="4016" y="5763"/>
            <a:chExt cx="6172" cy="2645"/>
          </a:xfrm>
        </p:grpSpPr>
        <p:sp>
          <p:nvSpPr>
            <p:cNvPr id="22" name="流程图: 延期 21"/>
            <p:cNvSpPr/>
            <p:nvPr>
              <p:custDataLst>
                <p:tags r:id="rId14"/>
              </p:custDataLst>
            </p:nvPr>
          </p:nvSpPr>
          <p:spPr>
            <a:xfrm>
              <a:off x="4022" y="5763"/>
              <a:ext cx="527" cy="563"/>
            </a:xfrm>
            <a:prstGeom prst="flowChartDelay">
              <a:avLst/>
            </a:prstGeom>
            <a:solidFill>
              <a:srgbClr val="F849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>
              <a:noAutofit/>
            </a:bodyPr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>
                  <a:solidFill>
                    <a:srgbClr val="FFFFFF"/>
                  </a:solidFill>
                  <a:effectLst>
                    <a:outerShdw blurRad="50800" dist="38100" dir="5400000" algn="t" rotWithShape="0">
                      <a:srgbClr val="F84949">
                        <a:lumMod val="75000"/>
                        <a:alpha val="40000"/>
                      </a:srgbClr>
                    </a:outerShdw>
                  </a:effectLst>
                  <a:latin typeface="+mn-ea"/>
                  <a:ea typeface="宋体" panose="02010600030101010101" pitchFamily="2" charset="-122"/>
                  <a:cs typeface="+mn-ea"/>
                  <a:sym typeface="+mn-ea"/>
                </a:rPr>
                <a:t>01</a:t>
              </a:r>
              <a:endPara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rgbClr val="F84949">
                      <a:lumMod val="75000"/>
                      <a:alpha val="40000"/>
                    </a:srgbClr>
                  </a:outerShdw>
                </a:effectLst>
                <a:latin typeface="+mn-ea"/>
                <a:ea typeface="宋体" panose="02010600030101010101" pitchFamily="2" charset="-122"/>
                <a:cs typeface="+mn-ea"/>
                <a:sym typeface="+mn-ea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5"/>
              </p:custDataLst>
            </p:nvPr>
          </p:nvSpPr>
          <p:spPr>
            <a:xfrm>
              <a:off x="4772" y="5830"/>
              <a:ext cx="5414" cy="42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>
                  <a:solidFill>
                    <a:srgbClr val="F84949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第一阶段（2025.01～2025.06）</a:t>
              </a:r>
              <a:endParaRPr lang="zh-CN" altLang="en-US" sz="2000" b="1">
                <a:solidFill>
                  <a:srgbClr val="F84949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cxnSp>
          <p:nvCxnSpPr>
            <p:cNvPr id="36" name="直接连接符 35"/>
            <p:cNvCxnSpPr/>
            <p:nvPr>
              <p:custDataLst>
                <p:tags r:id="rId16"/>
              </p:custDataLst>
            </p:nvPr>
          </p:nvCxnSpPr>
          <p:spPr>
            <a:xfrm flipH="1">
              <a:off x="4016" y="5764"/>
              <a:ext cx="6" cy="2644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7000">
                    <a:srgbClr val="F84949">
                      <a:alpha val="0"/>
                    </a:srgbClr>
                  </a:gs>
                  <a:gs pos="61000">
                    <a:srgbClr val="F84949"/>
                  </a:gs>
                </a:gsLst>
                <a:lin ang="16200000" scaled="1"/>
              </a:gradFill>
              <a:prstDash val="solid"/>
              <a:miter lim="800000"/>
            </a:ln>
            <a:effectLst/>
          </p:spPr>
        </p:cxnSp>
        <p:sp>
          <p:nvSpPr>
            <p:cNvPr id="49" name="TextBox 11"/>
            <p:cNvSpPr txBox="1"/>
            <p:nvPr>
              <p:custDataLst>
                <p:tags r:id="rId17"/>
              </p:custDataLst>
            </p:nvPr>
          </p:nvSpPr>
          <p:spPr>
            <a:xfrm>
              <a:off x="4318" y="6439"/>
              <a:ext cx="5870" cy="13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b="1" dirty="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思源黑体 CN Normal" panose="020B0400000000000000" pitchFamily="34" charset="-122"/>
                </a:rPr>
                <a:t>通过理论培训、文献研究、课标学习等，构建单元教学理论框架，开展单元教学设计研究。</a:t>
              </a:r>
              <a:endParaRPr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53" name="组合 52"/>
          <p:cNvGrpSpPr/>
          <p:nvPr>
            <p:custDataLst>
              <p:tags r:id="rId18"/>
            </p:custDataLst>
          </p:nvPr>
        </p:nvGrpSpPr>
        <p:grpSpPr>
          <a:xfrm>
            <a:off x="4908550" y="5041265"/>
            <a:ext cx="4239260" cy="1679575"/>
            <a:chOff x="7310" y="7939"/>
            <a:chExt cx="6676" cy="2645"/>
          </a:xfrm>
        </p:grpSpPr>
        <p:cxnSp>
          <p:nvCxnSpPr>
            <p:cNvPr id="43" name="直接连接符 42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7310" y="7939"/>
              <a:ext cx="2" cy="2644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7000">
                    <a:srgbClr val="F84949">
                      <a:alpha val="0"/>
                    </a:srgbClr>
                  </a:gs>
                  <a:gs pos="61000">
                    <a:srgbClr val="F84949"/>
                  </a:gs>
                </a:gsLst>
                <a:lin ang="16200000" scaled="1"/>
              </a:gradFill>
              <a:prstDash val="solid"/>
              <a:miter lim="800000"/>
            </a:ln>
            <a:effectLst/>
          </p:spPr>
        </p:cxnSp>
        <p:sp>
          <p:nvSpPr>
            <p:cNvPr id="40" name="流程图: 延期 39"/>
            <p:cNvSpPr/>
            <p:nvPr>
              <p:custDataLst>
                <p:tags r:id="rId20"/>
              </p:custDataLst>
            </p:nvPr>
          </p:nvSpPr>
          <p:spPr>
            <a:xfrm>
              <a:off x="7324" y="10022"/>
              <a:ext cx="527" cy="563"/>
            </a:xfrm>
            <a:prstGeom prst="flowChartDelay">
              <a:avLst/>
            </a:prstGeom>
            <a:solidFill>
              <a:srgbClr val="F849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none" lIns="0" tIns="0" rIns="0" bIns="0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>
                  <a:solidFill>
                    <a:srgbClr val="FFFFFF"/>
                  </a:solidFill>
                  <a:effectLst>
                    <a:outerShdw blurRad="50800" dist="38100" dir="5400000" algn="t" rotWithShape="0">
                      <a:srgbClr val="F84949">
                        <a:lumMod val="75000"/>
                        <a:alpha val="40000"/>
                      </a:srgbClr>
                    </a:outerShdw>
                  </a:effectLst>
                  <a:latin typeface="+mn-ea"/>
                  <a:ea typeface="宋体" panose="02010600030101010101" pitchFamily="2" charset="-122"/>
                  <a:cs typeface="+mn-ea"/>
                  <a:sym typeface="+mn-ea"/>
                </a:rPr>
                <a:t>02</a:t>
              </a:r>
              <a:endParaRPr lang="en-US" altLang="zh-CN" b="1" dirty="0">
                <a:solidFill>
                  <a:srgbClr val="FFFFFF"/>
                </a:solidFill>
                <a:effectLst>
                  <a:outerShdw blurRad="50800" dist="38100" dir="5400000" algn="t" rotWithShape="0">
                    <a:srgbClr val="F84949">
                      <a:lumMod val="75000"/>
                      <a:alpha val="40000"/>
                    </a:srgbClr>
                  </a:outerShdw>
                </a:effectLst>
                <a:latin typeface="+mn-ea"/>
                <a:ea typeface="宋体" panose="02010600030101010101" pitchFamily="2" charset="-122"/>
                <a:cs typeface="+mn-ea"/>
                <a:sym typeface="+mn-ea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21"/>
              </p:custDataLst>
            </p:nvPr>
          </p:nvSpPr>
          <p:spPr>
            <a:xfrm>
              <a:off x="8076" y="10090"/>
              <a:ext cx="5911" cy="4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p>
              <a:pPr lvl="0" algn="l">
                <a:buClrTx/>
                <a:buSzTx/>
                <a:buFontTx/>
              </a:pPr>
              <a:r>
                <a:rPr lang="zh-CN" altLang="en-US" sz="2000" b="1">
                  <a:solidFill>
                    <a:srgbClr val="F84949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第二阶段（2025.07～2026.11）</a:t>
              </a:r>
              <a:endParaRPr lang="zh-CN" altLang="en-US" sz="2000" b="1">
                <a:solidFill>
                  <a:srgbClr val="F84949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50" name="TextBox 11"/>
            <p:cNvSpPr txBox="1"/>
            <p:nvPr>
              <p:custDataLst>
                <p:tags r:id="rId22"/>
              </p:custDataLst>
            </p:nvPr>
          </p:nvSpPr>
          <p:spPr>
            <a:xfrm>
              <a:off x="7844" y="8978"/>
              <a:ext cx="6143" cy="8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b="1" dirty="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思源黑体 CN Normal" panose="020B0400000000000000" pitchFamily="34" charset="-122"/>
                </a:rPr>
                <a:t>立足课堂实践，探索单元课堂教学范式；设计评价量表，进行单元教学评价反馈。</a:t>
              </a:r>
              <a:endParaRPr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012940" y="3659505"/>
            <a:ext cx="4271010" cy="1679575"/>
            <a:chOff x="10624" y="5763"/>
            <a:chExt cx="6726" cy="2645"/>
          </a:xfrm>
        </p:grpSpPr>
        <p:sp>
          <p:nvSpPr>
            <p:cNvPr id="44" name="流程图: 延期 43"/>
            <p:cNvSpPr/>
            <p:nvPr>
              <p:custDataLst>
                <p:tags r:id="rId23"/>
              </p:custDataLst>
            </p:nvPr>
          </p:nvSpPr>
          <p:spPr>
            <a:xfrm>
              <a:off x="10630" y="5763"/>
              <a:ext cx="527" cy="563"/>
            </a:xfrm>
            <a:prstGeom prst="flowChartDelay">
              <a:avLst/>
            </a:prstGeom>
            <a:solidFill>
              <a:srgbClr val="F849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none" lIns="0" tIns="0" rIns="0" bIns="0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>
                  <a:solidFill>
                    <a:srgbClr val="FFFFFF"/>
                  </a:solidFill>
                  <a:effectLst>
                    <a:outerShdw blurRad="50800" dist="38100" dir="5400000" algn="t" rotWithShape="0">
                      <a:srgbClr val="F84949">
                        <a:lumMod val="75000"/>
                        <a:alpha val="40000"/>
                      </a:srgbClr>
                    </a:outerShdw>
                  </a:effectLst>
                  <a:latin typeface="+mn-ea"/>
                  <a:ea typeface="宋体" panose="02010600030101010101" pitchFamily="2" charset="-122"/>
                  <a:cs typeface="+mn-ea"/>
                  <a:sym typeface="+mn-ea"/>
                </a:rPr>
                <a:t>03</a:t>
              </a:r>
              <a:endParaRPr lang="en-US" altLang="zh-CN" b="1" dirty="0">
                <a:solidFill>
                  <a:srgbClr val="FFFFFF"/>
                </a:solidFill>
                <a:effectLst>
                  <a:outerShdw blurRad="50800" dist="38100" dir="5400000" algn="t" rotWithShape="0">
                    <a:srgbClr val="F84949">
                      <a:lumMod val="75000"/>
                      <a:alpha val="40000"/>
                    </a:srgbClr>
                  </a:outerShdw>
                </a:effectLst>
                <a:latin typeface="+mn-ea"/>
                <a:ea typeface="宋体" panose="02010600030101010101" pitchFamily="2" charset="-122"/>
                <a:cs typeface="+mn-ea"/>
                <a:sym typeface="+mn-ea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24"/>
              </p:custDataLst>
            </p:nvPr>
          </p:nvSpPr>
          <p:spPr>
            <a:xfrm>
              <a:off x="11380" y="5830"/>
              <a:ext cx="5971" cy="42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p>
              <a:pPr lvl="0" algn="l">
                <a:buClrTx/>
                <a:buSzTx/>
                <a:buFontTx/>
              </a:pPr>
              <a:r>
                <a:rPr lang="zh-CN" altLang="en-US" sz="2000" b="1">
                  <a:solidFill>
                    <a:srgbClr val="F84949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第三阶段（2026.12～2027.01）：</a:t>
              </a:r>
              <a:endParaRPr lang="zh-CN" altLang="en-US" sz="2000" b="1">
                <a:solidFill>
                  <a:srgbClr val="F84949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  <p:cxnSp>
          <p:nvCxnSpPr>
            <p:cNvPr id="47" name="直接连接符 46"/>
            <p:cNvCxnSpPr/>
            <p:nvPr>
              <p:custDataLst>
                <p:tags r:id="rId25"/>
              </p:custDataLst>
            </p:nvPr>
          </p:nvCxnSpPr>
          <p:spPr>
            <a:xfrm flipH="1">
              <a:off x="10624" y="5764"/>
              <a:ext cx="6" cy="2644"/>
            </a:xfrm>
            <a:prstGeom prst="line">
              <a:avLst/>
            </a:prstGeom>
            <a:noFill/>
            <a:ln w="25400" cap="flat" cmpd="sng" algn="ctr">
              <a:gradFill>
                <a:gsLst>
                  <a:gs pos="17000">
                    <a:srgbClr val="F84949">
                      <a:alpha val="0"/>
                    </a:srgbClr>
                  </a:gs>
                  <a:gs pos="61000">
                    <a:srgbClr val="F84949"/>
                  </a:gs>
                </a:gsLst>
                <a:lin ang="16200000" scaled="1"/>
              </a:gradFill>
              <a:prstDash val="solid"/>
              <a:miter lim="800000"/>
            </a:ln>
            <a:effectLst/>
          </p:spPr>
        </p:cxnSp>
        <p:sp>
          <p:nvSpPr>
            <p:cNvPr id="51" name="TextBox 11"/>
            <p:cNvSpPr txBox="1"/>
            <p:nvPr>
              <p:custDataLst>
                <p:tags r:id="rId26"/>
              </p:custDataLst>
            </p:nvPr>
          </p:nvSpPr>
          <p:spPr>
            <a:xfrm>
              <a:off x="11066" y="6516"/>
              <a:ext cx="5870" cy="8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b="1" dirty="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思源黑体 CN Normal" panose="020B0400000000000000" pitchFamily="34" charset="-122"/>
                </a:rPr>
                <a:t>总结凝练前期的研究成果，并通过讲座、公开课等形式不断推广运用。</a:t>
              </a:r>
              <a:endParaRPr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Normal" panose="020B04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3" grpId="0"/>
      <p:bldP spid="14" grpId="0"/>
      <p:bldP spid="15" grpId="0" animBg="1"/>
      <p:bldP spid="37" grpId="0" animBg="1"/>
      <p:bldP spid="38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6483" y="0"/>
            <a:ext cx="8468105" cy="6867174"/>
            <a:chOff x="3723896" y="0"/>
            <a:chExt cx="8468105" cy="6867174"/>
          </a:xfrm>
        </p:grpSpPr>
        <p:grpSp>
          <p:nvGrpSpPr>
            <p:cNvPr id="4" name="组合 3"/>
            <p:cNvGrpSpPr/>
            <p:nvPr/>
          </p:nvGrpSpPr>
          <p:grpSpPr>
            <a:xfrm>
              <a:off x="4161249" y="0"/>
              <a:ext cx="8030752" cy="6858000"/>
              <a:chOff x="3658963" y="36513"/>
              <a:chExt cx="8533037" cy="685800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658963" y="36513"/>
                <a:ext cx="8533037" cy="6858000"/>
                <a:chOff x="10388066" y="228600"/>
                <a:chExt cx="8392288" cy="6744880"/>
              </a:xfrm>
            </p:grpSpPr>
            <p:sp>
              <p:nvSpPr>
                <p:cNvPr id="7" name="任意多边形: 形状 6"/>
                <p:cNvSpPr/>
                <p:nvPr/>
              </p:nvSpPr>
              <p:spPr>
                <a:xfrm flipH="1">
                  <a:off x="12192000" y="228600"/>
                  <a:ext cx="6588354" cy="2933700"/>
                </a:xfrm>
                <a:custGeom>
                  <a:avLst/>
                  <a:gdLst>
                    <a:gd name="connsiteX0" fmla="*/ 6588354 w 6588354"/>
                    <a:gd name="connsiteY0" fmla="*/ 0 h 2933700"/>
                    <a:gd name="connsiteX1" fmla="*/ 1586348 w 6588354"/>
                    <a:gd name="connsiteY1" fmla="*/ 0 h 2933700"/>
                    <a:gd name="connsiteX2" fmla="*/ 0 w 6588354"/>
                    <a:gd name="connsiteY2" fmla="*/ 1134013 h 2933700"/>
                    <a:gd name="connsiteX3" fmla="*/ 0 w 6588354"/>
                    <a:gd name="connsiteY3" fmla="*/ 2933700 h 2933700"/>
                    <a:gd name="connsiteX4" fmla="*/ 2484460 w 6588354"/>
                    <a:gd name="connsiteY4" fmla="*/ 2933700 h 293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354" h="2933700">
                      <a:moveTo>
                        <a:pt x="6588354" y="0"/>
                      </a:moveTo>
                      <a:lnTo>
                        <a:pt x="1586348" y="0"/>
                      </a:lnTo>
                      <a:lnTo>
                        <a:pt x="0" y="1134013"/>
                      </a:lnTo>
                      <a:lnTo>
                        <a:pt x="0" y="2933700"/>
                      </a:lnTo>
                      <a:lnTo>
                        <a:pt x="2484460" y="2933700"/>
                      </a:lnTo>
                      <a:close/>
                    </a:path>
                  </a:pathLst>
                </a:custGeom>
                <a:solidFill>
                  <a:srgbClr val="B5242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0388066" y="1361401"/>
                  <a:ext cx="8385512" cy="5612079"/>
                </a:xfrm>
                <a:custGeom>
                  <a:avLst/>
                  <a:gdLst>
                    <a:gd name="connsiteX0" fmla="*/ 8385512 w 8385512"/>
                    <a:gd name="connsiteY0" fmla="*/ 0 h 5612079"/>
                    <a:gd name="connsiteX1" fmla="*/ 8385512 w 8385512"/>
                    <a:gd name="connsiteY1" fmla="*/ 3474031 h 5612079"/>
                    <a:gd name="connsiteX2" fmla="*/ 5190861 w 8385512"/>
                    <a:gd name="connsiteY2" fmla="*/ 5612079 h 5612079"/>
                    <a:gd name="connsiteX3" fmla="*/ 0 w 8385512"/>
                    <a:gd name="connsiteY3" fmla="*/ 5612079 h 5612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512" h="5612079">
                      <a:moveTo>
                        <a:pt x="8385512" y="0"/>
                      </a:moveTo>
                      <a:lnTo>
                        <a:pt x="8385512" y="3474031"/>
                      </a:lnTo>
                      <a:lnTo>
                        <a:pt x="5190861" y="5612079"/>
                      </a:lnTo>
                      <a:lnTo>
                        <a:pt x="0" y="5612079"/>
                      </a:lnTo>
                      <a:close/>
                    </a:path>
                  </a:pathLst>
                </a:custGeom>
                <a:solidFill>
                  <a:srgbClr val="D444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" name="平行四边形 5"/>
              <p:cNvSpPr/>
              <p:nvPr/>
            </p:nvSpPr>
            <p:spPr>
              <a:xfrm rot="19553308" flipH="1">
                <a:off x="8589888" y="1125637"/>
                <a:ext cx="3569478" cy="1162050"/>
              </a:xfrm>
              <a:prstGeom prst="parallelogram">
                <a:avLst>
                  <a:gd name="adj" fmla="val 37133"/>
                </a:avLst>
              </a:pr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42" name="任意多边形: 形状 41"/>
            <p:cNvSpPr/>
            <p:nvPr/>
          </p:nvSpPr>
          <p:spPr>
            <a:xfrm>
              <a:off x="3723896" y="5773509"/>
              <a:ext cx="1789677" cy="1093665"/>
            </a:xfrm>
            <a:custGeom>
              <a:avLst/>
              <a:gdLst>
                <a:gd name="connsiteX0" fmla="*/ 1551757 w 1789677"/>
                <a:gd name="connsiteY0" fmla="*/ 0 h 1093665"/>
                <a:gd name="connsiteX1" fmla="*/ 1789677 w 1789677"/>
                <a:gd name="connsiteY1" fmla="*/ 0 h 1093665"/>
                <a:gd name="connsiteX2" fmla="*/ 237920 w 1789677"/>
                <a:gd name="connsiteY2" fmla="*/ 1093665 h 1093665"/>
                <a:gd name="connsiteX3" fmla="*/ 0 w 1789677"/>
                <a:gd name="connsiteY3" fmla="*/ 1093665 h 109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77" h="1093665">
                  <a:moveTo>
                    <a:pt x="1551757" y="0"/>
                  </a:moveTo>
                  <a:lnTo>
                    <a:pt x="1789677" y="0"/>
                  </a:lnTo>
                  <a:lnTo>
                    <a:pt x="237920" y="1093665"/>
                  </a:lnTo>
                  <a:lnTo>
                    <a:pt x="0" y="1093665"/>
                  </a:lnTo>
                  <a:close/>
                </a:path>
              </a:pathLst>
            </a:custGeom>
            <a:solidFill>
              <a:srgbClr val="B5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13612" y="1892574"/>
            <a:ext cx="5678623" cy="1824469"/>
            <a:chOff x="1571517" y="2106696"/>
            <a:chExt cx="5678623" cy="1824469"/>
          </a:xfrm>
        </p:grpSpPr>
        <p:sp>
          <p:nvSpPr>
            <p:cNvPr id="63" name="TextBox 7"/>
            <p:cNvSpPr>
              <a:spLocks noChangeArrowheads="1"/>
            </p:cNvSpPr>
            <p:nvPr/>
          </p:nvSpPr>
          <p:spPr bwMode="auto">
            <a:xfrm>
              <a:off x="1571517" y="2818298"/>
              <a:ext cx="5678623" cy="11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预期成果</a:t>
              </a:r>
              <a:endPara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571518" y="3931165"/>
              <a:ext cx="490783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: 圆角 64"/>
            <p:cNvSpPr/>
            <p:nvPr/>
          </p:nvSpPr>
          <p:spPr>
            <a:xfrm>
              <a:off x="1603267" y="2106696"/>
              <a:ext cx="2220685" cy="562216"/>
            </a:xfrm>
            <a:prstGeom prst="roundRect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1874548" y="2172361"/>
              <a:ext cx="1678123" cy="430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PART.07</a:t>
              </a:r>
              <a:endParaRPr lang="en-US" altLang="zh-CN" sz="28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七、预期成果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91615" y="2016125"/>
            <a:ext cx="9359265" cy="3120390"/>
            <a:chOff x="8272" y="4272"/>
            <a:chExt cx="14739" cy="4914"/>
          </a:xfrm>
        </p:grpSpPr>
        <p:cxnSp>
          <p:nvCxnSpPr>
            <p:cNvPr id="18" name="肘形连接符 24"/>
            <p:cNvCxnSpPr/>
            <p:nvPr>
              <p:custDataLst>
                <p:tags r:id="rId1"/>
              </p:custDataLst>
            </p:nvPr>
          </p:nvCxnSpPr>
          <p:spPr>
            <a:xfrm>
              <a:off x="10744" y="6251"/>
              <a:ext cx="2232" cy="2093"/>
            </a:xfrm>
            <a:prstGeom prst="bentConnector3">
              <a:avLst>
                <a:gd name="adj1" fmla="val 50045"/>
              </a:avLst>
            </a:prstGeom>
            <a:ln w="41275">
              <a:solidFill>
                <a:srgbClr val="EC7474"/>
              </a:solidFill>
              <a:tailEnd type="triangle"/>
            </a:ln>
          </p:spPr>
          <p:style>
            <a:lnRef idx="1">
              <a:srgbClr val="C21A1C"/>
            </a:lnRef>
            <a:fillRef idx="0">
              <a:srgbClr val="C21A1C"/>
            </a:fillRef>
            <a:effectRef idx="0">
              <a:srgbClr val="C21A1C"/>
            </a:effectRef>
            <a:fontRef idx="minor">
              <a:srgbClr val="000000"/>
            </a:fontRef>
          </p:style>
        </p:cxnSp>
        <p:cxnSp>
          <p:nvCxnSpPr>
            <p:cNvPr id="20" name="肘形连接符 30"/>
            <p:cNvCxnSpPr/>
            <p:nvPr>
              <p:custDataLst>
                <p:tags r:id="rId2"/>
              </p:custDataLst>
            </p:nvPr>
          </p:nvCxnSpPr>
          <p:spPr>
            <a:xfrm flipV="1">
              <a:off x="10584" y="5048"/>
              <a:ext cx="2392" cy="2123"/>
            </a:xfrm>
            <a:prstGeom prst="bentConnector3">
              <a:avLst>
                <a:gd name="adj1" fmla="val 35033"/>
              </a:avLst>
            </a:prstGeom>
            <a:ln w="41275">
              <a:solidFill>
                <a:srgbClr val="EC7474"/>
              </a:solidFill>
              <a:tailEnd type="triangle"/>
            </a:ln>
          </p:spPr>
          <p:style>
            <a:lnRef idx="1">
              <a:srgbClr val="C21A1C"/>
            </a:lnRef>
            <a:fillRef idx="0">
              <a:srgbClr val="C21A1C"/>
            </a:fillRef>
            <a:effectRef idx="0">
              <a:srgbClr val="C21A1C"/>
            </a:effectRef>
            <a:fontRef idx="minor">
              <a:srgbClr val="000000"/>
            </a:fontRef>
          </p:style>
        </p:cxnSp>
        <p:sp>
          <p:nvSpPr>
            <p:cNvPr id="25" name="椭圆 24"/>
            <p:cNvSpPr/>
            <p:nvPr>
              <p:custDataLst>
                <p:tags r:id="rId3"/>
              </p:custDataLst>
            </p:nvPr>
          </p:nvSpPr>
          <p:spPr>
            <a:xfrm>
              <a:off x="8272" y="5368"/>
              <a:ext cx="2655" cy="2655"/>
            </a:xfrm>
            <a:prstGeom prst="ellipse">
              <a:avLst/>
            </a:prstGeom>
            <a:solidFill>
              <a:srgbClr val="C21A1C"/>
            </a:solidFill>
            <a:ln w="28575">
              <a:noFill/>
            </a:ln>
          </p:spPr>
          <p:style>
            <a:lnRef idx="2">
              <a:srgbClr val="C21A1C">
                <a:shade val="50000"/>
              </a:srgbClr>
            </a:lnRef>
            <a:fillRef idx="1">
              <a:srgbClr val="C21A1C"/>
            </a:fillRef>
            <a:effectRef idx="0">
              <a:srgbClr val="C21A1C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p>
              <a:pPr algn="ctr"/>
              <a:r>
                <a:rPr lang="zh-CN" altLang="en-US" sz="2800" b="1" spc="200">
                  <a:solidFill>
                    <a:srgbClr val="FFFFFF"/>
                  </a:solidFill>
                  <a:latin typeface="汉仪旗黑-55简" panose="00020600040101010101" charset="-128"/>
                  <a:ea typeface="汉仪旗黑-55简" panose="00020600040101010101" charset="-128"/>
                  <a:sym typeface="Arial" panose="020B0604020202020204" pitchFamily="34" charset="0"/>
                </a:rPr>
                <a:t>预期成果</a:t>
              </a:r>
              <a:endParaRPr lang="zh-CN" altLang="en-US" sz="2800" b="1" spc="200">
                <a:solidFill>
                  <a:srgbClr val="FFFFFF"/>
                </a:solidFill>
                <a:latin typeface="汉仪旗黑-55简" panose="00020600040101010101" charset="-128"/>
                <a:ea typeface="汉仪旗黑-55简" panose="00020600040101010101" charset="-128"/>
                <a:sym typeface="Arial" panose="020B0604020202020204" pitchFamily="34" charset="0"/>
              </a:endParaRPr>
            </a:p>
          </p:txBody>
        </p:sp>
        <p:sp>
          <p:nvSpPr>
            <p:cNvPr id="26" name="圆角矩形 25"/>
            <p:cNvSpPr/>
            <p:nvPr>
              <p:custDataLst>
                <p:tags r:id="rId4"/>
              </p:custDataLst>
            </p:nvPr>
          </p:nvSpPr>
          <p:spPr>
            <a:xfrm>
              <a:off x="13009" y="4272"/>
              <a:ext cx="10002" cy="1751"/>
            </a:xfrm>
            <a:prstGeom prst="roundRect">
              <a:avLst/>
            </a:prstGeom>
            <a:solidFill>
              <a:srgbClr val="C21A1C"/>
            </a:solidFill>
            <a:ln>
              <a:noFill/>
            </a:ln>
          </p:spPr>
          <p:style>
            <a:lnRef idx="2">
              <a:srgbClr val="C21A1C">
                <a:shade val="50000"/>
              </a:srgbClr>
            </a:lnRef>
            <a:fillRef idx="1">
              <a:srgbClr val="C21A1C"/>
            </a:fillRef>
            <a:effectRef idx="0">
              <a:srgbClr val="C21A1C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5"/>
              </p:custDataLst>
            </p:nvPr>
          </p:nvSpPr>
          <p:spPr>
            <a:xfrm>
              <a:off x="13183" y="4424"/>
              <a:ext cx="9361" cy="14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140000"/>
                </a:lnSpc>
                <a:spcAft>
                  <a:spcPts val="800"/>
                </a:spcAft>
              </a:pPr>
              <a:r>
                <a:rPr lang="zh-CN" altLang="en-US" sz="2000" b="1" spc="200">
                  <a:solidFill>
                    <a:srgbClr val="FFFFFF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Arial" panose="020B0604020202020204" pitchFamily="34" charset="0"/>
                </a:rPr>
                <a:t>阶段成果：形成突出</a:t>
              </a:r>
              <a:r>
                <a:rPr lang="en-US" altLang="zh-CN" sz="2000" b="1" spc="200">
                  <a:solidFill>
                    <a:srgbClr val="FFFFFF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Arial" panose="020B0604020202020204" pitchFamily="34" charset="0"/>
                </a:rPr>
                <a:t>“</a:t>
              </a:r>
              <a:r>
                <a:rPr lang="zh-CN" altLang="en-US" sz="2000" b="1" spc="200">
                  <a:solidFill>
                    <a:srgbClr val="FFFFFF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Arial" panose="020B0604020202020204" pitchFamily="34" charset="0"/>
                </a:rPr>
                <a:t>五线融合</a:t>
              </a:r>
              <a:r>
                <a:rPr lang="en-US" altLang="zh-CN" sz="2000" b="1" spc="200">
                  <a:solidFill>
                    <a:srgbClr val="FFFFFF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Arial" panose="020B0604020202020204" pitchFamily="34" charset="0"/>
                </a:rPr>
                <a:t>”</a:t>
              </a:r>
              <a:r>
                <a:rPr lang="zh-CN" altLang="en-US" sz="2000" b="1" spc="200">
                  <a:solidFill>
                    <a:srgbClr val="FFFFFF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Arial" panose="020B0604020202020204" pitchFamily="34" charset="0"/>
                </a:rPr>
                <a:t>的单元教学实施纲要、论文集、课例集、课程资源网站等。</a:t>
              </a:r>
              <a:endParaRPr lang="zh-CN" altLang="en-US" sz="2000" b="1" spc="200">
                <a:solidFill>
                  <a:srgbClr val="FFFFFF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>
              <p:custDataLst>
                <p:tags r:id="rId6"/>
              </p:custDataLst>
            </p:nvPr>
          </p:nvSpPr>
          <p:spPr>
            <a:xfrm>
              <a:off x="13009" y="7435"/>
              <a:ext cx="10002" cy="1751"/>
            </a:xfrm>
            <a:prstGeom prst="roundRect">
              <a:avLst/>
            </a:prstGeom>
            <a:solidFill>
              <a:srgbClr val="C21A1C"/>
            </a:solidFill>
            <a:ln>
              <a:noFill/>
            </a:ln>
          </p:spPr>
          <p:style>
            <a:lnRef idx="2">
              <a:srgbClr val="C21A1C">
                <a:shade val="50000"/>
              </a:srgbClr>
            </a:lnRef>
            <a:fillRef idx="1">
              <a:srgbClr val="C21A1C"/>
            </a:fillRef>
            <a:effectRef idx="0">
              <a:srgbClr val="C21A1C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7"/>
              </p:custDataLst>
            </p:nvPr>
          </p:nvSpPr>
          <p:spPr>
            <a:xfrm>
              <a:off x="13183" y="7577"/>
              <a:ext cx="9361" cy="14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140000"/>
                </a:lnSpc>
                <a:spcAft>
                  <a:spcPts val="800"/>
                </a:spcAft>
              </a:pPr>
              <a:r>
                <a:rPr sz="2000" b="1" spc="200">
                  <a:solidFill>
                    <a:srgbClr val="FFFFFF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Arial" panose="020B0604020202020204" pitchFamily="34" charset="0"/>
                </a:rPr>
                <a:t>最终成果：形成《突出“五线融合”的单元教学实践研究》专著。</a:t>
              </a:r>
              <a:endParaRPr sz="2000" b="1" spc="200">
                <a:solidFill>
                  <a:srgbClr val="FFFFFF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6483" y="0"/>
            <a:ext cx="8468105" cy="6867174"/>
            <a:chOff x="3723896" y="0"/>
            <a:chExt cx="8468105" cy="6867174"/>
          </a:xfrm>
        </p:grpSpPr>
        <p:grpSp>
          <p:nvGrpSpPr>
            <p:cNvPr id="4" name="组合 3"/>
            <p:cNvGrpSpPr/>
            <p:nvPr/>
          </p:nvGrpSpPr>
          <p:grpSpPr>
            <a:xfrm>
              <a:off x="4161249" y="0"/>
              <a:ext cx="8030752" cy="6858000"/>
              <a:chOff x="3658963" y="36513"/>
              <a:chExt cx="8533037" cy="685800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658963" y="36513"/>
                <a:ext cx="8533037" cy="6858000"/>
                <a:chOff x="10388066" y="228600"/>
                <a:chExt cx="8392288" cy="6744880"/>
              </a:xfrm>
            </p:grpSpPr>
            <p:sp>
              <p:nvSpPr>
                <p:cNvPr id="7" name="任意多边形: 形状 6"/>
                <p:cNvSpPr/>
                <p:nvPr/>
              </p:nvSpPr>
              <p:spPr>
                <a:xfrm flipH="1">
                  <a:off x="12192000" y="228600"/>
                  <a:ext cx="6588354" cy="2933700"/>
                </a:xfrm>
                <a:custGeom>
                  <a:avLst/>
                  <a:gdLst>
                    <a:gd name="connsiteX0" fmla="*/ 6588354 w 6588354"/>
                    <a:gd name="connsiteY0" fmla="*/ 0 h 2933700"/>
                    <a:gd name="connsiteX1" fmla="*/ 1586348 w 6588354"/>
                    <a:gd name="connsiteY1" fmla="*/ 0 h 2933700"/>
                    <a:gd name="connsiteX2" fmla="*/ 0 w 6588354"/>
                    <a:gd name="connsiteY2" fmla="*/ 1134013 h 2933700"/>
                    <a:gd name="connsiteX3" fmla="*/ 0 w 6588354"/>
                    <a:gd name="connsiteY3" fmla="*/ 2933700 h 2933700"/>
                    <a:gd name="connsiteX4" fmla="*/ 2484460 w 6588354"/>
                    <a:gd name="connsiteY4" fmla="*/ 2933700 h 293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354" h="2933700">
                      <a:moveTo>
                        <a:pt x="6588354" y="0"/>
                      </a:moveTo>
                      <a:lnTo>
                        <a:pt x="1586348" y="0"/>
                      </a:lnTo>
                      <a:lnTo>
                        <a:pt x="0" y="1134013"/>
                      </a:lnTo>
                      <a:lnTo>
                        <a:pt x="0" y="2933700"/>
                      </a:lnTo>
                      <a:lnTo>
                        <a:pt x="2484460" y="2933700"/>
                      </a:lnTo>
                      <a:close/>
                    </a:path>
                  </a:pathLst>
                </a:custGeom>
                <a:solidFill>
                  <a:srgbClr val="B5242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0388066" y="1361401"/>
                  <a:ext cx="8385512" cy="5612079"/>
                </a:xfrm>
                <a:custGeom>
                  <a:avLst/>
                  <a:gdLst>
                    <a:gd name="connsiteX0" fmla="*/ 8385512 w 8385512"/>
                    <a:gd name="connsiteY0" fmla="*/ 0 h 5612079"/>
                    <a:gd name="connsiteX1" fmla="*/ 8385512 w 8385512"/>
                    <a:gd name="connsiteY1" fmla="*/ 3474031 h 5612079"/>
                    <a:gd name="connsiteX2" fmla="*/ 5190861 w 8385512"/>
                    <a:gd name="connsiteY2" fmla="*/ 5612079 h 5612079"/>
                    <a:gd name="connsiteX3" fmla="*/ 0 w 8385512"/>
                    <a:gd name="connsiteY3" fmla="*/ 5612079 h 5612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512" h="5612079">
                      <a:moveTo>
                        <a:pt x="8385512" y="0"/>
                      </a:moveTo>
                      <a:lnTo>
                        <a:pt x="8385512" y="3474031"/>
                      </a:lnTo>
                      <a:lnTo>
                        <a:pt x="5190861" y="5612079"/>
                      </a:lnTo>
                      <a:lnTo>
                        <a:pt x="0" y="5612079"/>
                      </a:lnTo>
                      <a:close/>
                    </a:path>
                  </a:pathLst>
                </a:custGeom>
                <a:solidFill>
                  <a:srgbClr val="D444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" name="平行四边形 5"/>
              <p:cNvSpPr/>
              <p:nvPr/>
            </p:nvSpPr>
            <p:spPr>
              <a:xfrm rot="19553308" flipH="1">
                <a:off x="8589888" y="1125637"/>
                <a:ext cx="3569478" cy="1162050"/>
              </a:xfrm>
              <a:prstGeom prst="parallelogram">
                <a:avLst>
                  <a:gd name="adj" fmla="val 37133"/>
                </a:avLst>
              </a:pr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42" name="任意多边形: 形状 41"/>
            <p:cNvSpPr/>
            <p:nvPr/>
          </p:nvSpPr>
          <p:spPr>
            <a:xfrm>
              <a:off x="3723896" y="5773509"/>
              <a:ext cx="1789677" cy="1093665"/>
            </a:xfrm>
            <a:custGeom>
              <a:avLst/>
              <a:gdLst>
                <a:gd name="connsiteX0" fmla="*/ 1551757 w 1789677"/>
                <a:gd name="connsiteY0" fmla="*/ 0 h 1093665"/>
                <a:gd name="connsiteX1" fmla="*/ 1789677 w 1789677"/>
                <a:gd name="connsiteY1" fmla="*/ 0 h 1093665"/>
                <a:gd name="connsiteX2" fmla="*/ 237920 w 1789677"/>
                <a:gd name="connsiteY2" fmla="*/ 1093665 h 1093665"/>
                <a:gd name="connsiteX3" fmla="*/ 0 w 1789677"/>
                <a:gd name="connsiteY3" fmla="*/ 1093665 h 109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77" h="1093665">
                  <a:moveTo>
                    <a:pt x="1551757" y="0"/>
                  </a:moveTo>
                  <a:lnTo>
                    <a:pt x="1789677" y="0"/>
                  </a:lnTo>
                  <a:lnTo>
                    <a:pt x="237920" y="1093665"/>
                  </a:lnTo>
                  <a:lnTo>
                    <a:pt x="0" y="1093665"/>
                  </a:lnTo>
                  <a:close/>
                </a:path>
              </a:pathLst>
            </a:custGeom>
            <a:solidFill>
              <a:srgbClr val="B5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12977" y="1734226"/>
            <a:ext cx="5678806" cy="3263104"/>
            <a:chOff x="1571517" y="2818298"/>
            <a:chExt cx="5678806" cy="3263104"/>
          </a:xfrm>
        </p:grpSpPr>
        <p:sp>
          <p:nvSpPr>
            <p:cNvPr id="63" name="TextBox 7"/>
            <p:cNvSpPr>
              <a:spLocks noChangeArrowheads="1"/>
            </p:cNvSpPr>
            <p:nvPr/>
          </p:nvSpPr>
          <p:spPr bwMode="auto">
            <a:xfrm>
              <a:off x="1571517" y="2818298"/>
              <a:ext cx="5678623" cy="221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敬请</a:t>
              </a: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专家批评</a:t>
              </a: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指正！</a:t>
              </a:r>
              <a:endPara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cxnSp>
          <p:nvCxnSpPr>
            <p:cNvPr id="64" name="直接连接符 63"/>
            <p:cNvCxnSpPr>
              <a:endCxn id="63" idx="3"/>
            </p:cNvCxnSpPr>
            <p:nvPr/>
          </p:nvCxnSpPr>
          <p:spPr>
            <a:xfrm flipV="1">
              <a:off x="1571518" y="3926085"/>
              <a:ext cx="5678805" cy="508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: 圆角 64"/>
            <p:cNvSpPr/>
            <p:nvPr/>
          </p:nvSpPr>
          <p:spPr>
            <a:xfrm>
              <a:off x="4956702" y="5519186"/>
              <a:ext cx="2220685" cy="562216"/>
            </a:xfrm>
            <a:prstGeom prst="roundRect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2025.1.14</a:t>
              </a:r>
              <a:endParaRPr lang="en-US" altLang="zh-CN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Heavy" charset="0"/>
              </a:rPr>
              <a:t>一、已有基础</a:t>
            </a:r>
            <a:endParaRPr lang="zh-CN" altLang="en-US" sz="2400" b="1" i="1" dirty="0">
              <a:solidFill>
                <a:schemeClr val="bg1"/>
              </a:solidFill>
              <a:latin typeface="汉仪旗黑-55简" panose="00020600040101010101" charset="-128"/>
              <a:ea typeface="汉仪旗黑-55简" panose="00020600040101010101" charset="-128"/>
              <a:cs typeface="思源黑体 CN Heavy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83210" y="848995"/>
            <a:ext cx="11678285" cy="1038860"/>
            <a:chOff x="165" y="3423"/>
            <a:chExt cx="18391" cy="1636"/>
          </a:xfrm>
        </p:grpSpPr>
        <p:sp>
          <p:nvSpPr>
            <p:cNvPr id="37" name="圆角矩形 36"/>
            <p:cNvSpPr/>
            <p:nvPr>
              <p:custDataLst>
                <p:tags r:id="rId1"/>
              </p:custDataLst>
            </p:nvPr>
          </p:nvSpPr>
          <p:spPr>
            <a:xfrm>
              <a:off x="165" y="3423"/>
              <a:ext cx="18391" cy="1636"/>
            </a:xfrm>
            <a:prstGeom prst="roundRect">
              <a:avLst>
                <a:gd name="adj" fmla="val 8330"/>
              </a:avLst>
            </a:prstGeom>
            <a:noFill/>
            <a:ln w="25400">
              <a:solidFill>
                <a:srgbClr val="C00000"/>
              </a:solidFill>
            </a:ln>
          </p:spPr>
          <p:txBody>
            <a:bodyPr wrap="square" lIns="91440" tIns="45720" rIns="91440" bIns="0" rtlCol="0" anchor="ctr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rgbClr val="FFFFFF">
                    <a:lumMod val="50000"/>
                  </a:srgb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29" y="3575"/>
              <a:ext cx="13239" cy="133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微软雅黑" panose="020B0503020204020204" pitchFamily="34" charset="-122"/>
                </a:rPr>
                <a:t>常州市基础教育前瞻性教学改革实验项目</a:t>
              </a:r>
              <a:endParaRPr lang="zh-CN" altLang="en-US" sz="24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微软雅黑" panose="020B0503020204020204" pitchFamily="34" charset="-122"/>
              </a:endParaRPr>
            </a:p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微软雅黑" panose="020B0503020204020204" pitchFamily="34" charset="-122"/>
                </a:rPr>
                <a:t>《</a:t>
              </a:r>
              <a:r>
                <a: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微软雅黑" panose="020B0503020204020204" pitchFamily="34" charset="-122"/>
                </a:rPr>
                <a:t>指向学生发展核心素养的“五线融合”课堂教学实践研究》</a:t>
              </a:r>
              <a:endParaRPr lang="zh-CN" altLang="en-US" sz="24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427335" y="701040"/>
            <a:ext cx="1315641" cy="1315641"/>
            <a:chOff x="14652" y="1356"/>
            <a:chExt cx="2365" cy="23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lum bright="-24000"/>
            </a:blip>
            <a:stretch>
              <a:fillRect/>
            </a:stretch>
          </p:blipFill>
          <p:spPr>
            <a:xfrm>
              <a:off x="14652" y="1356"/>
              <a:ext cx="2365" cy="236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4828" y="1935"/>
              <a:ext cx="2050" cy="11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3600" b="1">
                  <a:solidFill>
                    <a:srgbClr val="C00000"/>
                  </a:solidFill>
                  <a:effectLst/>
                  <a:latin typeface="苏东坡行书" panose="02010600010101010101" charset="-122"/>
                  <a:ea typeface="苏东坡行书" panose="02010600010101010101" charset="-122"/>
                  <a:cs typeface="汉仪雅酷黑 65W" panose="020B0604020202020204" charset="-122"/>
                  <a:sym typeface="微软雅黑" panose="020B0503020204020204" pitchFamily="34" charset="-122"/>
                </a:rPr>
                <a:t>优秀</a:t>
              </a:r>
              <a:endParaRPr lang="zh-CN" altLang="en-US" sz="3600" b="1">
                <a:solidFill>
                  <a:srgbClr val="C00000"/>
                </a:solidFill>
                <a:effectLst/>
                <a:latin typeface="苏东坡行书" panose="02010600010101010101" charset="-122"/>
                <a:ea typeface="苏东坡行书" panose="02010600010101010101" charset="-122"/>
                <a:cs typeface="汉仪雅酷黑 65W" panose="020B060402020202020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89085" y="701040"/>
            <a:ext cx="1315641" cy="1315641"/>
            <a:chOff x="14652" y="1356"/>
            <a:chExt cx="2365" cy="236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lum bright="-24000"/>
            </a:blip>
            <a:stretch>
              <a:fillRect/>
            </a:stretch>
          </p:blipFill>
          <p:spPr>
            <a:xfrm>
              <a:off x="14652" y="1356"/>
              <a:ext cx="2365" cy="236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4828" y="1935"/>
              <a:ext cx="2050" cy="11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3600" b="1">
                  <a:solidFill>
                    <a:srgbClr val="C00000"/>
                  </a:solidFill>
                  <a:effectLst/>
                  <a:latin typeface="苏东坡行书" panose="02010600010101010101" charset="-122"/>
                  <a:ea typeface="苏东坡行书" panose="02010600010101010101" charset="-122"/>
                  <a:cs typeface="汉仪雅酷黑 65W" panose="020B0604020202020204" charset="-122"/>
                  <a:sym typeface="微软雅黑" panose="020B0503020204020204" pitchFamily="34" charset="-122"/>
                </a:rPr>
                <a:t>结项</a:t>
              </a:r>
              <a:endParaRPr lang="zh-CN" altLang="en-US" sz="3600" b="1">
                <a:solidFill>
                  <a:srgbClr val="C00000"/>
                </a:solidFill>
                <a:effectLst/>
                <a:latin typeface="苏东坡行书" panose="02010600010101010101" charset="-122"/>
                <a:ea typeface="苏东坡行书" panose="02010600010101010101" charset="-122"/>
                <a:cs typeface="汉仪雅酷黑 65W" panose="020B060402020202020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1031240" y="2058035"/>
            <a:ext cx="10128885" cy="793750"/>
            <a:chOff x="1624" y="3241"/>
            <a:chExt cx="15951" cy="1250"/>
          </a:xfrm>
        </p:grpSpPr>
        <p:sp>
          <p:nvSpPr>
            <p:cNvPr id="63" name="形状 2"/>
            <p:cNvSpPr/>
            <p:nvPr>
              <p:custDataLst>
                <p:tags r:id="rId3"/>
              </p:custDataLst>
            </p:nvPr>
          </p:nvSpPr>
          <p:spPr>
            <a:xfrm flipV="1">
              <a:off x="9389" y="3241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1624" y="3839"/>
              <a:ext cx="15951" cy="652"/>
              <a:chOff x="2318" y="3784"/>
              <a:chExt cx="16921" cy="652"/>
            </a:xfrm>
          </p:grpSpPr>
          <p:sp>
            <p:nvSpPr>
              <p:cNvPr id="68" name="文本"/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318" y="3840"/>
                <a:ext cx="596" cy="596"/>
              </a:xfrm>
              <a:custGeom>
                <a:avLst/>
                <a:gdLst/>
                <a:ahLst/>
                <a:cxnLst>
                  <a:cxn ang="0">
                    <a:pos x="27" y="55"/>
                  </a:cxn>
                  <a:cxn ang="0">
                    <a:pos x="0" y="27"/>
                  </a:cxn>
                  <a:cxn ang="0">
                    <a:pos x="27" y="0"/>
                  </a:cxn>
                  <a:cxn ang="0">
                    <a:pos x="55" y="27"/>
                  </a:cxn>
                  <a:cxn ang="0">
                    <a:pos x="27" y="55"/>
                  </a:cxn>
                  <a:cxn ang="0">
                    <a:pos x="45" y="20"/>
                  </a:cxn>
                  <a:cxn ang="0">
                    <a:pos x="42" y="17"/>
                  </a:cxn>
                  <a:cxn ang="0">
                    <a:pos x="40" y="16"/>
                  </a:cxn>
                  <a:cxn ang="0">
                    <a:pos x="38" y="17"/>
                  </a:cxn>
                  <a:cxn ang="0">
                    <a:pos x="24" y="31"/>
                  </a:cxn>
                  <a:cxn ang="0">
                    <a:pos x="16" y="23"/>
                  </a:cxn>
                  <a:cxn ang="0">
                    <a:pos x="14" y="22"/>
                  </a:cxn>
                  <a:cxn ang="0">
                    <a:pos x="13" y="23"/>
                  </a:cxn>
                  <a:cxn ang="0">
                    <a:pos x="9" y="26"/>
                  </a:cxn>
                  <a:cxn ang="0">
                    <a:pos x="9" y="28"/>
                  </a:cxn>
                  <a:cxn ang="0">
                    <a:pos x="9" y="30"/>
                  </a:cxn>
                  <a:cxn ang="0">
                    <a:pos x="22" y="43"/>
                  </a:cxn>
                  <a:cxn ang="0">
                    <a:pos x="24" y="43"/>
                  </a:cxn>
                  <a:cxn ang="0">
                    <a:pos x="26" y="43"/>
                  </a:cxn>
                  <a:cxn ang="0">
                    <a:pos x="45" y="23"/>
                  </a:cxn>
                  <a:cxn ang="0">
                    <a:pos x="46" y="22"/>
                  </a:cxn>
                  <a:cxn ang="0">
                    <a:pos x="45" y="20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2" y="55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5"/>
                      <a:pt x="27" y="55"/>
                    </a:cubicBezTo>
                    <a:close/>
                    <a:moveTo>
                      <a:pt x="45" y="20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6"/>
                      <a:pt x="41" y="16"/>
                      <a:pt x="40" y="16"/>
                    </a:cubicBezTo>
                    <a:cubicBezTo>
                      <a:pt x="39" y="16"/>
                      <a:pt x="39" y="16"/>
                      <a:pt x="38" y="17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2"/>
                      <a:pt x="14" y="22"/>
                    </a:cubicBezTo>
                    <a:cubicBezTo>
                      <a:pt x="14" y="22"/>
                      <a:pt x="13" y="23"/>
                      <a:pt x="13" y="23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8"/>
                    </a:cubicBezTo>
                    <a:cubicBezTo>
                      <a:pt x="9" y="29"/>
                      <a:pt x="9" y="29"/>
                      <a:pt x="9" y="30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3"/>
                      <a:pt x="23" y="43"/>
                      <a:pt x="24" y="43"/>
                    </a:cubicBezTo>
                    <a:cubicBezTo>
                      <a:pt x="25" y="43"/>
                      <a:pt x="25" y="43"/>
                      <a:pt x="26" y="4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6" y="22"/>
                      <a:pt x="46" y="22"/>
                    </a:cubicBezTo>
                    <a:cubicBezTo>
                      <a:pt x="46" y="21"/>
                      <a:pt x="45" y="20"/>
                      <a:pt x="45" y="20"/>
                    </a:cubicBezTo>
                    <a:close/>
                  </a:path>
                </a:pathLst>
              </a:custGeom>
              <a:solidFill>
                <a:srgbClr val="B52425"/>
              </a:solidFill>
              <a:ln w="9525">
                <a:noFill/>
                <a:round/>
              </a:ln>
            </p:spPr>
            <p:txBody>
              <a:bodyPr vert="horz" wrap="square" lIns="111327" tIns="55664" rIns="111327" bIns="55664" numCol="1" anchor="t" anchorCtr="0" compatLnSpc="1"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文本框 68"/>
              <p:cNvSpPr txBox="1"/>
              <p:nvPr>
                <p:custDataLst>
                  <p:tags r:id="rId5"/>
                </p:custDataLst>
              </p:nvPr>
            </p:nvSpPr>
            <p:spPr>
              <a:xfrm flipH="1">
                <a:off x="3276" y="3784"/>
                <a:ext cx="15963" cy="65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lvl="0" algn="l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2400" b="1"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  <a:sym typeface="+mn-ea"/>
                  </a:rPr>
                  <a:t>初步形成“五线融合”课堂教学特色，有效促进了教与学方式的变革</a:t>
                </a:r>
                <a:r>
                  <a:rPr lang="zh-CN" altLang="en-US" sz="2400" b="1"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  <a:sym typeface="+mn-ea"/>
                  </a:rPr>
                  <a:t>。</a:t>
                </a:r>
                <a:endPara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endParaRP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1031875" y="3169285"/>
            <a:ext cx="9942725" cy="414020"/>
            <a:chOff x="2318" y="3784"/>
            <a:chExt cx="16610" cy="652"/>
          </a:xfrm>
        </p:grpSpPr>
        <p:sp>
          <p:nvSpPr>
            <p:cNvPr id="72" name="文本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318" y="3840"/>
              <a:ext cx="596" cy="59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B52425"/>
            </a:solidFill>
            <a:ln w="9525">
              <a:noFill/>
              <a:round/>
            </a:ln>
          </p:spPr>
          <p:txBody>
            <a:bodyPr vert="horz" wrap="square" lIns="111327" tIns="55664" rIns="111327" bIns="55664" numCol="1" anchor="t" anchorCtr="0" compatLnSpc="1"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7"/>
              </p:custDataLst>
            </p:nvPr>
          </p:nvSpPr>
          <p:spPr>
            <a:xfrm flipH="1">
              <a:off x="3276" y="3784"/>
              <a:ext cx="15652" cy="65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教师的学科理解及教学设计力明显提升，有效促进了教师的专业发展。</a:t>
              </a:r>
              <a:endParaRPr lang="zh-CN" altLang="en-US" sz="24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2218055" y="3639820"/>
            <a:ext cx="7533005" cy="3089910"/>
            <a:chOff x="3493" y="5732"/>
            <a:chExt cx="11863" cy="4866"/>
          </a:xfrm>
        </p:grpSpPr>
        <p:sp>
          <p:nvSpPr>
            <p:cNvPr id="97" name="椭圆 96"/>
            <p:cNvSpPr/>
            <p:nvPr>
              <p:custDataLst>
                <p:tags r:id="rId8"/>
              </p:custDataLst>
            </p:nvPr>
          </p:nvSpPr>
          <p:spPr>
            <a:xfrm>
              <a:off x="6704" y="6278"/>
              <a:ext cx="625" cy="625"/>
            </a:xfrm>
            <a:prstGeom prst="ellipse">
              <a:avLst/>
            </a:prstGeom>
            <a:solidFill>
              <a:schemeClr val="accent2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98" name="椭圆 97"/>
            <p:cNvSpPr/>
            <p:nvPr>
              <p:custDataLst>
                <p:tags r:id="rId9"/>
              </p:custDataLst>
            </p:nvPr>
          </p:nvSpPr>
          <p:spPr>
            <a:xfrm>
              <a:off x="3965" y="8291"/>
              <a:ext cx="1815" cy="1815"/>
            </a:xfrm>
            <a:prstGeom prst="ellipse">
              <a:avLst/>
            </a:prstGeom>
            <a:solidFill>
              <a:schemeClr val="accent2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99" name="椭圆 98"/>
            <p:cNvSpPr/>
            <p:nvPr>
              <p:custDataLst>
                <p:tags r:id="rId10"/>
              </p:custDataLst>
            </p:nvPr>
          </p:nvSpPr>
          <p:spPr>
            <a:xfrm>
              <a:off x="3493" y="5732"/>
              <a:ext cx="3211" cy="3211"/>
            </a:xfrm>
            <a:prstGeom prst="ellipse">
              <a:avLst/>
            </a:prstGeom>
            <a:gradFill>
              <a:gsLst>
                <a:gs pos="0">
                  <a:schemeClr val="accent2">
                    <a:lumMod val="10000"/>
                    <a:lumOff val="90000"/>
                    <a:alpha val="100000"/>
                  </a:schemeClr>
                </a:gs>
                <a:gs pos="74000">
                  <a:schemeClr val="accent2">
                    <a:alpha val="100000"/>
                  </a:schemeClr>
                </a:gs>
                <a:gs pos="83000">
                  <a:schemeClr val="accent2">
                    <a:lumMod val="90000"/>
                    <a:alpha val="100000"/>
                  </a:schemeClr>
                </a:gs>
                <a:gs pos="100000">
                  <a:schemeClr val="accent2">
                    <a:lumMod val="90000"/>
                    <a:alpha val="10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101" name="标题"/>
            <p:cNvSpPr txBox="1"/>
            <p:nvPr>
              <p:custDataLst>
                <p:tags r:id="rId11"/>
              </p:custDataLst>
            </p:nvPr>
          </p:nvSpPr>
          <p:spPr>
            <a:xfrm>
              <a:off x="3867" y="6588"/>
              <a:ext cx="2444" cy="1497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0"/>
            <a:p>
              <a:pPr algn="ctr"/>
              <a:r>
                <a:rPr lang="zh-CN" altLang="en-US" sz="24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省课题</a:t>
              </a:r>
              <a:endParaRPr lang="zh-CN" altLang="en-US" sz="24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  <a:p>
              <a:pPr algn="ctr"/>
              <a:r>
                <a:rPr lang="en-US" altLang="zh-CN" sz="32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+2</a:t>
              </a:r>
              <a:endParaRPr lang="en-US" altLang="zh-CN" sz="32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102" name="椭圆 101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11682" y="8128"/>
              <a:ext cx="2469" cy="2469"/>
            </a:xfrm>
            <a:prstGeom prst="ellipse">
              <a:avLst/>
            </a:prstGeom>
            <a:gradFill>
              <a:gsLst>
                <a:gs pos="0">
                  <a:schemeClr val="accent2">
                    <a:lumMod val="10000"/>
                    <a:lumOff val="90000"/>
                    <a:alpha val="100000"/>
                  </a:schemeClr>
                </a:gs>
                <a:gs pos="74000">
                  <a:schemeClr val="accent2">
                    <a:lumMod val="55000"/>
                    <a:lumOff val="45000"/>
                    <a:alpha val="100000"/>
                  </a:schemeClr>
                </a:gs>
                <a:gs pos="83000">
                  <a:schemeClr val="accent2">
                    <a:lumMod val="70000"/>
                    <a:lumOff val="30000"/>
                    <a:alpha val="100000"/>
                  </a:schemeClr>
                </a:gs>
                <a:gs pos="100000">
                  <a:schemeClr val="accent2">
                    <a:lumMod val="70000"/>
                    <a:lumOff val="30000"/>
                    <a:alpha val="10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105" name="椭圆 104"/>
            <p:cNvSpPr/>
            <p:nvPr>
              <p:custDataLst>
                <p:tags r:id="rId13"/>
              </p:custDataLst>
            </p:nvPr>
          </p:nvSpPr>
          <p:spPr>
            <a:xfrm>
              <a:off x="5523" y="7710"/>
              <a:ext cx="2817" cy="2817"/>
            </a:xfrm>
            <a:prstGeom prst="ellipse">
              <a:avLst/>
            </a:prstGeom>
            <a:gradFill>
              <a:gsLst>
                <a:gs pos="0">
                  <a:schemeClr val="accent2">
                    <a:lumMod val="2000"/>
                    <a:lumOff val="98000"/>
                    <a:alpha val="100000"/>
                  </a:schemeClr>
                </a:gs>
                <a:gs pos="74000">
                  <a:schemeClr val="accent2">
                    <a:lumMod val="30000"/>
                    <a:lumOff val="70000"/>
                    <a:alpha val="100000"/>
                  </a:schemeClr>
                </a:gs>
                <a:gs pos="83000">
                  <a:schemeClr val="accent2">
                    <a:lumMod val="40000"/>
                    <a:lumOff val="60000"/>
                    <a:alpha val="100000"/>
                  </a:schemeClr>
                </a:gs>
                <a:gs pos="100000">
                  <a:schemeClr val="accent2">
                    <a:lumMod val="50000"/>
                    <a:lumOff val="50000"/>
                    <a:alpha val="10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107" name="标题"/>
            <p:cNvSpPr txBox="1"/>
            <p:nvPr>
              <p:custDataLst>
                <p:tags r:id="rId14"/>
              </p:custDataLst>
            </p:nvPr>
          </p:nvSpPr>
          <p:spPr>
            <a:xfrm>
              <a:off x="5792" y="8681"/>
              <a:ext cx="2365" cy="1312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0"/>
            <a:p>
              <a:pPr algn="ctr"/>
              <a:r>
                <a:rPr lang="zh-CN" altLang="en-US" sz="2400" b="1" spc="300" dirty="0">
                  <a:solidFill>
                    <a:schemeClr val="accent2">
                      <a:lumMod val="7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学科带头人</a:t>
              </a:r>
              <a:endParaRPr lang="zh-CN" altLang="en-US" sz="2400" b="1" spc="300" dirty="0">
                <a:solidFill>
                  <a:schemeClr val="accent2">
                    <a:lumMod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  <a:p>
              <a:pPr algn="ctr"/>
              <a:r>
                <a:rPr lang="en-US" altLang="zh-CN" sz="3200" b="1" spc="300" dirty="0">
                  <a:solidFill>
                    <a:schemeClr val="accent2">
                      <a:lumMod val="7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+5</a:t>
              </a:r>
              <a:endParaRPr lang="en-US" altLang="zh-CN" sz="3200" b="1" spc="300" dirty="0">
                <a:solidFill>
                  <a:schemeClr val="accent2">
                    <a:lumMod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108" name="椭圆 107"/>
            <p:cNvSpPr/>
            <p:nvPr>
              <p:custDataLst>
                <p:tags r:id="rId15"/>
              </p:custDataLst>
            </p:nvPr>
          </p:nvSpPr>
          <p:spPr>
            <a:xfrm>
              <a:off x="8642" y="7516"/>
              <a:ext cx="3208" cy="3082"/>
            </a:xfrm>
            <a:prstGeom prst="ellipse">
              <a:avLst/>
            </a:prstGeom>
            <a:gradFill>
              <a:gsLst>
                <a:gs pos="0">
                  <a:schemeClr val="accent2">
                    <a:lumMod val="10000"/>
                    <a:lumOff val="90000"/>
                    <a:alpha val="100000"/>
                  </a:schemeClr>
                </a:gs>
                <a:gs pos="74000">
                  <a:schemeClr val="accent2">
                    <a:lumMod val="65000"/>
                    <a:lumOff val="35000"/>
                    <a:alpha val="100000"/>
                  </a:schemeClr>
                </a:gs>
                <a:gs pos="83000">
                  <a:schemeClr val="accent2">
                    <a:lumMod val="80000"/>
                    <a:lumOff val="20000"/>
                    <a:alpha val="100000"/>
                  </a:schemeClr>
                </a:gs>
                <a:gs pos="100000">
                  <a:schemeClr val="accent2">
                    <a:lumMod val="80000"/>
                    <a:lumOff val="20000"/>
                    <a:alpha val="10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110" name="标题"/>
            <p:cNvSpPr txBox="1"/>
            <p:nvPr>
              <p:custDataLst>
                <p:tags r:id="rId16"/>
              </p:custDataLst>
            </p:nvPr>
          </p:nvSpPr>
          <p:spPr>
            <a:xfrm>
              <a:off x="8952" y="8331"/>
              <a:ext cx="2670" cy="1617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0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省一二等奖</a:t>
              </a:r>
              <a:endParaRPr lang="zh-CN" altLang="en-US" sz="24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32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+</a:t>
              </a:r>
              <a:r>
                <a:rPr lang="en-US" altLang="zh-CN" sz="32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9</a:t>
              </a:r>
              <a:endParaRPr lang="en-US" altLang="zh-CN" sz="32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111" name="椭圆 110"/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7239" y="6330"/>
              <a:ext cx="2351" cy="2351"/>
            </a:xfrm>
            <a:prstGeom prst="ellipse">
              <a:avLst/>
            </a:prstGeom>
            <a:gradFill>
              <a:gsLst>
                <a:gs pos="0">
                  <a:schemeClr val="accent2">
                    <a:lumMod val="10000"/>
                    <a:lumOff val="90000"/>
                    <a:alpha val="100000"/>
                  </a:schemeClr>
                </a:gs>
                <a:gs pos="74000">
                  <a:schemeClr val="accent2">
                    <a:lumMod val="55000"/>
                    <a:lumOff val="45000"/>
                    <a:alpha val="100000"/>
                  </a:schemeClr>
                </a:gs>
                <a:gs pos="83000">
                  <a:schemeClr val="accent2">
                    <a:lumMod val="70000"/>
                    <a:lumOff val="30000"/>
                    <a:alpha val="100000"/>
                  </a:schemeClr>
                </a:gs>
                <a:gs pos="100000">
                  <a:schemeClr val="accent2">
                    <a:lumMod val="70000"/>
                    <a:lumOff val="30000"/>
                    <a:alpha val="10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114" name="椭圆 113"/>
            <p:cNvSpPr/>
            <p:nvPr>
              <p:custDataLst>
                <p:tags r:id="rId18"/>
              </p:custDataLst>
            </p:nvPr>
          </p:nvSpPr>
          <p:spPr>
            <a:xfrm>
              <a:off x="8952" y="9679"/>
              <a:ext cx="570" cy="570"/>
            </a:xfrm>
            <a:prstGeom prst="ellipse">
              <a:avLst/>
            </a:pr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118" name="椭圆 117"/>
            <p:cNvSpPr/>
            <p:nvPr>
              <p:custDataLst>
                <p:tags r:id="rId19"/>
              </p:custDataLst>
            </p:nvPr>
          </p:nvSpPr>
          <p:spPr>
            <a:xfrm>
              <a:off x="14366" y="9520"/>
              <a:ext cx="428" cy="428"/>
            </a:xfrm>
            <a:prstGeom prst="ellipse">
              <a:avLst/>
            </a:pr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grpSp>
          <p:nvGrpSpPr>
            <p:cNvPr id="125" name="组合 124"/>
            <p:cNvGrpSpPr/>
            <p:nvPr>
              <p:custDataLst>
                <p:tags r:id="rId20"/>
              </p:custDataLst>
            </p:nvPr>
          </p:nvGrpSpPr>
          <p:grpSpPr>
            <a:xfrm>
              <a:off x="10416" y="5747"/>
              <a:ext cx="2566" cy="2566"/>
              <a:chOff x="10851" y="5737"/>
              <a:chExt cx="2566" cy="2566"/>
            </a:xfrm>
          </p:grpSpPr>
          <p:sp>
            <p:nvSpPr>
              <p:cNvPr id="115" name="椭圆 114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10851" y="5737"/>
                <a:ext cx="2566" cy="2566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2000"/>
                      <a:lumOff val="98000"/>
                      <a:alpha val="100000"/>
                    </a:schemeClr>
                  </a:gs>
                  <a:gs pos="74000">
                    <a:schemeClr val="accent2">
                      <a:lumMod val="30000"/>
                      <a:lumOff val="70000"/>
                      <a:alpha val="100000"/>
                    </a:schemeClr>
                  </a:gs>
                  <a:gs pos="83000">
                    <a:schemeClr val="accent2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2">
                      <a:lumMod val="50000"/>
                      <a:lumOff val="50000"/>
                      <a:alpha val="10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chemeClr val="lt1"/>
                  </a:solidFill>
                  <a:sym typeface="+mn-ea"/>
                </a:endParaRPr>
              </a:p>
            </p:txBody>
          </p:sp>
          <p:sp>
            <p:nvSpPr>
              <p:cNvPr id="119" name="标题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0971" y="6511"/>
                <a:ext cx="2365" cy="131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/>
              <a:p>
                <a:pPr algn="ctr"/>
                <a:r>
                  <a:rPr lang="zh-CN" altLang="en-US" sz="2400" b="1" spc="300" dirty="0">
                    <a:solidFill>
                      <a:schemeClr val="accent2">
                        <a:lumMod val="75000"/>
                      </a:schemeClr>
                    </a:solidFill>
                    <a:latin typeface="汉仪旗黑-55简" panose="00020600040101010101" charset="-128"/>
                    <a:ea typeface="汉仪旗黑-55简" panose="00020600040101010101" charset="-128"/>
                  </a:rPr>
                  <a:t>市一等奖</a:t>
                </a:r>
                <a:endParaRPr lang="zh-CN" altLang="en-US" sz="2400" b="1" spc="300" dirty="0">
                  <a:solidFill>
                    <a:schemeClr val="accent2">
                      <a:lumMod val="7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endParaRPr>
              </a:p>
              <a:p>
                <a:pPr algn="ctr"/>
                <a:r>
                  <a:rPr lang="en-US" altLang="zh-CN" sz="3200" b="1" spc="300" dirty="0">
                    <a:solidFill>
                      <a:schemeClr val="accent2">
                        <a:lumMod val="75000"/>
                      </a:schemeClr>
                    </a:solidFill>
                    <a:latin typeface="汉仪旗黑-55简" panose="00020600040101010101" charset="-128"/>
                    <a:ea typeface="汉仪旗黑-55简" panose="00020600040101010101" charset="-128"/>
                  </a:rPr>
                  <a:t>+13</a:t>
                </a:r>
                <a:endParaRPr lang="en-US" altLang="zh-CN" sz="3200" b="1" spc="300" dirty="0">
                  <a:solidFill>
                    <a:schemeClr val="accent2">
                      <a:lumMod val="7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endParaRPr>
              </a:p>
            </p:txBody>
          </p:sp>
        </p:grpSp>
        <p:sp>
          <p:nvSpPr>
            <p:cNvPr id="121" name="标题"/>
            <p:cNvSpPr txBox="1"/>
            <p:nvPr>
              <p:custDataLst>
                <p:tags r:id="rId23"/>
              </p:custDataLst>
            </p:nvPr>
          </p:nvSpPr>
          <p:spPr>
            <a:xfrm>
              <a:off x="11786" y="8794"/>
              <a:ext cx="2365" cy="1312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0"/>
            <a:p>
              <a:pPr algn="ctr"/>
              <a:r>
                <a:rPr lang="zh-CN" altLang="en-US" sz="2000" b="1" spc="300" dirty="0">
                  <a:solidFill>
                    <a:schemeClr val="accent2">
                      <a:lumMod val="7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市骨干教师</a:t>
              </a:r>
              <a:endParaRPr lang="zh-CN" altLang="en-US" sz="2000" b="1" spc="300" dirty="0">
                <a:solidFill>
                  <a:schemeClr val="accent2">
                    <a:lumMod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  <a:p>
              <a:pPr algn="ctr"/>
              <a:r>
                <a:rPr lang="en-US" altLang="zh-CN" sz="2800" b="1" spc="300" dirty="0">
                  <a:solidFill>
                    <a:schemeClr val="accent2">
                      <a:lumMod val="7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+12</a:t>
              </a:r>
              <a:endParaRPr lang="en-US" altLang="zh-CN" sz="2800" b="1" spc="300" dirty="0">
                <a:solidFill>
                  <a:schemeClr val="accent2">
                    <a:lumMod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122" name="标题"/>
            <p:cNvSpPr txBox="1"/>
            <p:nvPr>
              <p:custDataLst>
                <p:tags r:id="rId24"/>
              </p:custDataLst>
            </p:nvPr>
          </p:nvSpPr>
          <p:spPr>
            <a:xfrm>
              <a:off x="7261" y="6963"/>
              <a:ext cx="2365" cy="1312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0"/>
            <a:p>
              <a:pPr algn="ctr"/>
              <a:r>
                <a:rPr lang="zh-CN" altLang="en-US" sz="2000" b="1" spc="300" dirty="0">
                  <a:solidFill>
                    <a:schemeClr val="accent2">
                      <a:lumMod val="7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市教学能手</a:t>
              </a:r>
              <a:endParaRPr lang="zh-CN" altLang="en-US" sz="2000" b="1" spc="300" dirty="0">
                <a:solidFill>
                  <a:schemeClr val="accent2">
                    <a:lumMod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  <a:p>
              <a:pPr algn="ctr"/>
              <a:r>
                <a:rPr lang="en-US" altLang="zh-CN" sz="2800" b="1" spc="300" dirty="0">
                  <a:solidFill>
                    <a:schemeClr val="accent2">
                      <a:lumMod val="7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+3</a:t>
              </a:r>
              <a:endParaRPr lang="en-US" altLang="zh-CN" sz="2800" b="1" spc="300" dirty="0">
                <a:solidFill>
                  <a:schemeClr val="accent2">
                    <a:lumMod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123" name="椭圆 122"/>
            <p:cNvSpPr/>
            <p:nvPr>
              <p:custDataLst>
                <p:tags r:id="rId25"/>
              </p:custDataLst>
            </p:nvPr>
          </p:nvSpPr>
          <p:spPr>
            <a:xfrm>
              <a:off x="12982" y="6588"/>
              <a:ext cx="2352" cy="2352"/>
            </a:xfrm>
            <a:prstGeom prst="ellipse">
              <a:avLst/>
            </a:prstGeom>
            <a:gradFill>
              <a:gsLst>
                <a:gs pos="0">
                  <a:schemeClr val="accent2">
                    <a:lumMod val="10000"/>
                    <a:lumOff val="90000"/>
                    <a:alpha val="100000"/>
                  </a:schemeClr>
                </a:gs>
                <a:gs pos="74000">
                  <a:schemeClr val="accent2">
                    <a:alpha val="100000"/>
                  </a:schemeClr>
                </a:gs>
                <a:gs pos="83000">
                  <a:schemeClr val="accent2">
                    <a:lumMod val="90000"/>
                    <a:alpha val="100000"/>
                  </a:schemeClr>
                </a:gs>
                <a:gs pos="100000">
                  <a:schemeClr val="accent2">
                    <a:lumMod val="90000"/>
                    <a:alpha val="10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sym typeface="+mn-ea"/>
              </a:endParaRPr>
            </a:p>
          </p:txBody>
        </p:sp>
        <p:sp>
          <p:nvSpPr>
            <p:cNvPr id="124" name="标题"/>
            <p:cNvSpPr txBox="1"/>
            <p:nvPr>
              <p:custDataLst>
                <p:tags r:id="rId26"/>
              </p:custDataLst>
            </p:nvPr>
          </p:nvSpPr>
          <p:spPr>
            <a:xfrm>
              <a:off x="12992" y="7255"/>
              <a:ext cx="2365" cy="1283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0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市</a:t>
              </a:r>
              <a:r>
                <a:rPr lang="zh-CN" altLang="en-US" sz="2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教坛新秀</a:t>
              </a:r>
              <a:endParaRPr lang="zh-CN" altLang="en-US" sz="2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+</a:t>
              </a:r>
              <a:r>
                <a:rPr lang="en-US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5</a:t>
              </a:r>
              <a:endParaRPr lang="en-US" altLang="zh-CN" sz="28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  <a:cs typeface="思源黑体 CN Heavy" charset="0"/>
              </a:rPr>
              <a:t>一、已有基础</a:t>
            </a:r>
            <a:endParaRPr lang="zh-CN" altLang="en-US" sz="2400" b="1" i="1" dirty="0">
              <a:solidFill>
                <a:schemeClr val="bg1"/>
              </a:solidFill>
              <a:latin typeface="汉仪旗黑-55简" panose="00020600040101010101" charset="-128"/>
              <a:ea typeface="汉仪旗黑-55简" panose="00020600040101010101" charset="-128"/>
              <a:cs typeface="思源黑体 CN Heavy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83210" y="848995"/>
            <a:ext cx="11678285" cy="1038860"/>
            <a:chOff x="165" y="3423"/>
            <a:chExt cx="18391" cy="1636"/>
          </a:xfrm>
        </p:grpSpPr>
        <p:sp>
          <p:nvSpPr>
            <p:cNvPr id="37" name="圆角矩形 36"/>
            <p:cNvSpPr/>
            <p:nvPr>
              <p:custDataLst>
                <p:tags r:id="rId1"/>
              </p:custDataLst>
            </p:nvPr>
          </p:nvSpPr>
          <p:spPr>
            <a:xfrm>
              <a:off x="165" y="3423"/>
              <a:ext cx="18391" cy="1636"/>
            </a:xfrm>
            <a:prstGeom prst="roundRect">
              <a:avLst>
                <a:gd name="adj" fmla="val 8330"/>
              </a:avLst>
            </a:prstGeom>
            <a:noFill/>
            <a:ln w="25400">
              <a:solidFill>
                <a:srgbClr val="C00000"/>
              </a:solidFill>
            </a:ln>
          </p:spPr>
          <p:txBody>
            <a:bodyPr wrap="square" lIns="91440" tIns="45720" rIns="91440" bIns="0" rtlCol="0" anchor="ctr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rgbClr val="FFFFFF">
                    <a:lumMod val="50000"/>
                  </a:srgb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29" y="3575"/>
              <a:ext cx="13239" cy="133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微软雅黑" panose="020B0503020204020204" pitchFamily="34" charset="-122"/>
                </a:rPr>
                <a:t>常州市基础教育前瞻性教学改革实验项目</a:t>
              </a:r>
              <a:endParaRPr lang="zh-CN" altLang="en-US" sz="24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微软雅黑" panose="020B0503020204020204" pitchFamily="34" charset="-122"/>
              </a:endParaRPr>
            </a:p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微软雅黑" panose="020B0503020204020204" pitchFamily="34" charset="-122"/>
                </a:rPr>
                <a:t>《</a:t>
              </a:r>
              <a:r>
                <a: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微软雅黑" panose="020B0503020204020204" pitchFamily="34" charset="-122"/>
                </a:rPr>
                <a:t>指向学生发展核心素养的“五线融合”课堂教学实践研究》</a:t>
              </a:r>
              <a:endParaRPr lang="zh-CN" altLang="en-US" sz="24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427335" y="701040"/>
            <a:ext cx="1315641" cy="1315641"/>
            <a:chOff x="14652" y="1356"/>
            <a:chExt cx="2365" cy="23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lum bright="-24000"/>
            </a:blip>
            <a:stretch>
              <a:fillRect/>
            </a:stretch>
          </p:blipFill>
          <p:spPr>
            <a:xfrm>
              <a:off x="14652" y="1356"/>
              <a:ext cx="2365" cy="236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4828" y="1935"/>
              <a:ext cx="2050" cy="11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3600" b="1">
                  <a:solidFill>
                    <a:srgbClr val="C00000"/>
                  </a:solidFill>
                  <a:effectLst/>
                  <a:latin typeface="苏东坡行书" panose="02010600010101010101" charset="-122"/>
                  <a:ea typeface="苏东坡行书" panose="02010600010101010101" charset="-122"/>
                  <a:cs typeface="汉仪雅酷黑 65W" panose="020B0604020202020204" charset="-122"/>
                  <a:sym typeface="微软雅黑" panose="020B0503020204020204" pitchFamily="34" charset="-122"/>
                </a:rPr>
                <a:t>优秀</a:t>
              </a:r>
              <a:endParaRPr lang="zh-CN" altLang="en-US" sz="3600" b="1">
                <a:solidFill>
                  <a:srgbClr val="C00000"/>
                </a:solidFill>
                <a:effectLst/>
                <a:latin typeface="苏东坡行书" panose="02010600010101010101" charset="-122"/>
                <a:ea typeface="苏东坡行书" panose="02010600010101010101" charset="-122"/>
                <a:cs typeface="汉仪雅酷黑 65W" panose="020B060402020202020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89085" y="701040"/>
            <a:ext cx="1315641" cy="1315641"/>
            <a:chOff x="14652" y="1356"/>
            <a:chExt cx="2365" cy="236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lum bright="-24000"/>
            </a:blip>
            <a:stretch>
              <a:fillRect/>
            </a:stretch>
          </p:blipFill>
          <p:spPr>
            <a:xfrm>
              <a:off x="14652" y="1356"/>
              <a:ext cx="2365" cy="236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4828" y="1935"/>
              <a:ext cx="2050" cy="11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3600" b="1">
                  <a:solidFill>
                    <a:srgbClr val="C00000"/>
                  </a:solidFill>
                  <a:effectLst/>
                  <a:latin typeface="苏东坡行书" panose="02010600010101010101" charset="-122"/>
                  <a:ea typeface="苏东坡行书" panose="02010600010101010101" charset="-122"/>
                  <a:cs typeface="汉仪雅酷黑 65W" panose="020B0604020202020204" charset="-122"/>
                  <a:sym typeface="微软雅黑" panose="020B0503020204020204" pitchFamily="34" charset="-122"/>
                </a:rPr>
                <a:t>结项</a:t>
              </a:r>
              <a:endParaRPr lang="zh-CN" altLang="en-US" sz="3600" b="1">
                <a:solidFill>
                  <a:srgbClr val="C00000"/>
                </a:solidFill>
                <a:effectLst/>
                <a:latin typeface="苏东坡行书" panose="02010600010101010101" charset="-122"/>
                <a:ea typeface="苏东坡行书" panose="02010600010101010101" charset="-122"/>
                <a:cs typeface="汉仪雅酷黑 65W" panose="020B060402020202020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3" name="形状 2"/>
          <p:cNvSpPr/>
          <p:nvPr>
            <p:custDataLst>
              <p:tags r:id="rId3"/>
            </p:custDataLst>
          </p:nvPr>
        </p:nvSpPr>
        <p:spPr>
          <a:xfrm flipV="1">
            <a:off x="5962015" y="2058035"/>
            <a:ext cx="267970" cy="209550"/>
          </a:xfrm>
          <a:custGeom>
            <a:avLst/>
            <a:gdLst>
              <a:gd name="T0" fmla="*/ 115 w 10489"/>
              <a:gd name="T1" fmla="*/ 6958 h 8207"/>
              <a:gd name="T2" fmla="*/ 4489 w 10489"/>
              <a:gd name="T3" fmla="*/ 527 h 8207"/>
              <a:gd name="T4" fmla="*/ 5622 w 10489"/>
              <a:gd name="T5" fmla="*/ 233 h 8207"/>
              <a:gd name="T6" fmla="*/ 5919 w 10489"/>
              <a:gd name="T7" fmla="*/ 530 h 8207"/>
              <a:gd name="T8" fmla="*/ 10259 w 10489"/>
              <a:gd name="T9" fmla="*/ 6960 h 8207"/>
              <a:gd name="T10" fmla="*/ 9961 w 10489"/>
              <a:gd name="T11" fmla="*/ 8093 h 8207"/>
              <a:gd name="T12" fmla="*/ 9541 w 10489"/>
              <a:gd name="T13" fmla="*/ 8205 h 8207"/>
              <a:gd name="T14" fmla="*/ 829 w 10489"/>
              <a:gd name="T15" fmla="*/ 8205 h 8207"/>
              <a:gd name="T16" fmla="*/ 1 w 10489"/>
              <a:gd name="T17" fmla="*/ 7377 h 8207"/>
              <a:gd name="T18" fmla="*/ 115 w 10489"/>
              <a:gd name="T19" fmla="*/ 6958 h 8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489" h="8207">
                <a:moveTo>
                  <a:pt x="115" y="6958"/>
                </a:moveTo>
                <a:lnTo>
                  <a:pt x="4489" y="527"/>
                </a:lnTo>
                <a:cubicBezTo>
                  <a:pt x="4721" y="133"/>
                  <a:pt x="5229" y="0"/>
                  <a:pt x="5622" y="233"/>
                </a:cubicBezTo>
                <a:cubicBezTo>
                  <a:pt x="5745" y="305"/>
                  <a:pt x="5846" y="407"/>
                  <a:pt x="5919" y="530"/>
                </a:cubicBezTo>
                <a:lnTo>
                  <a:pt x="10259" y="6960"/>
                </a:lnTo>
                <a:cubicBezTo>
                  <a:pt x="10489" y="7355"/>
                  <a:pt x="10356" y="7863"/>
                  <a:pt x="9961" y="8093"/>
                </a:cubicBezTo>
                <a:cubicBezTo>
                  <a:pt x="9834" y="8167"/>
                  <a:pt x="9689" y="8207"/>
                  <a:pt x="9541" y="8205"/>
                </a:cubicBezTo>
                <a:lnTo>
                  <a:pt x="829" y="8205"/>
                </a:lnTo>
                <a:cubicBezTo>
                  <a:pt x="371" y="8205"/>
                  <a:pt x="0" y="7834"/>
                  <a:pt x="1" y="7377"/>
                </a:cubicBezTo>
                <a:cubicBezTo>
                  <a:pt x="1" y="7229"/>
                  <a:pt x="41" y="7084"/>
                  <a:pt x="115" y="6958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组合 1"/>
          <p:cNvGrpSpPr/>
          <p:nvPr/>
        </p:nvGrpSpPr>
        <p:grpSpPr>
          <a:xfrm>
            <a:off x="935990" y="2390140"/>
            <a:ext cx="10327025" cy="414020"/>
            <a:chOff x="2318" y="3784"/>
            <a:chExt cx="17252" cy="652"/>
          </a:xfrm>
        </p:grpSpPr>
        <p:sp>
          <p:nvSpPr>
            <p:cNvPr id="11" name="文本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318" y="3840"/>
              <a:ext cx="596" cy="59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B52425"/>
            </a:solidFill>
            <a:ln w="9525">
              <a:noFill/>
              <a:round/>
            </a:ln>
          </p:spPr>
          <p:txBody>
            <a:bodyPr vert="horz" wrap="square" lIns="111327" tIns="55664" rIns="111327" bIns="55664" numCol="1" anchor="t" anchorCtr="0" compatLnSpc="1"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 flipH="1">
              <a:off x="3276" y="3784"/>
              <a:ext cx="16294" cy="65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 b="1"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初步形成“五线融合”课堂教学研究机制，以多种形式在市区有效推广。</a:t>
              </a:r>
              <a:endParaRPr lang="zh-CN" altLang="en-US" sz="2400" b="1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2374265" y="2839085"/>
            <a:ext cx="7455535" cy="3921125"/>
            <a:chOff x="2167" y="3121"/>
            <a:chExt cx="14625" cy="7692"/>
          </a:xfrm>
        </p:grpSpPr>
        <p:pic>
          <p:nvPicPr>
            <p:cNvPr id="38" name="图片 37" descr="C:/Users/Zhou/Desktop/图片3.png图片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/>
            <a:srcRect l="122" r="122"/>
            <a:stretch>
              <a:fillRect/>
            </a:stretch>
          </p:blipFill>
          <p:spPr>
            <a:xfrm>
              <a:off x="11862" y="3123"/>
              <a:ext cx="4656" cy="738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64" h="7076">
                  <a:moveTo>
                    <a:pt x="4276" y="0"/>
                  </a:moveTo>
                  <a:lnTo>
                    <a:pt x="4342" y="0"/>
                  </a:lnTo>
                  <a:lnTo>
                    <a:pt x="4355" y="3"/>
                  </a:lnTo>
                  <a:cubicBezTo>
                    <a:pt x="4418" y="23"/>
                    <a:pt x="4464" y="81"/>
                    <a:pt x="4464" y="151"/>
                  </a:cubicBezTo>
                  <a:lnTo>
                    <a:pt x="4464" y="6921"/>
                  </a:lnTo>
                  <a:cubicBezTo>
                    <a:pt x="4464" y="6930"/>
                    <a:pt x="4463" y="6939"/>
                    <a:pt x="4462" y="6948"/>
                  </a:cubicBezTo>
                  <a:cubicBezTo>
                    <a:pt x="4447" y="7032"/>
                    <a:pt x="4367" y="7088"/>
                    <a:pt x="4283" y="7073"/>
                  </a:cubicBezTo>
                  <a:cubicBezTo>
                    <a:pt x="3785" y="6985"/>
                    <a:pt x="2294" y="6745"/>
                    <a:pt x="200" y="6622"/>
                  </a:cubicBezTo>
                  <a:cubicBezTo>
                    <a:pt x="88" y="6615"/>
                    <a:pt x="0" y="6521"/>
                    <a:pt x="0" y="6409"/>
                  </a:cubicBezTo>
                  <a:lnTo>
                    <a:pt x="0" y="694"/>
                  </a:lnTo>
                  <a:cubicBezTo>
                    <a:pt x="0" y="581"/>
                    <a:pt x="88" y="488"/>
                    <a:pt x="200" y="481"/>
                  </a:cubicBezTo>
                  <a:cubicBezTo>
                    <a:pt x="1526" y="402"/>
                    <a:pt x="2847" y="249"/>
                    <a:pt x="4155" y="21"/>
                  </a:cubicBezTo>
                  <a:lnTo>
                    <a:pt x="4276" y="0"/>
                  </a:lnTo>
                  <a:close/>
                </a:path>
              </a:pathLst>
            </a:custGeom>
            <a:ln w="9525" cap="flat" cmpd="sng" algn="ctr">
              <a:solidFill>
                <a:schemeClr val="accent2"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7" name="图片 16" descr="C:/Users/Zhou/Desktop/图片2.png图片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 t="5892" b="5892"/>
            <a:stretch>
              <a:fillRect/>
            </a:stretch>
          </p:blipFill>
          <p:spPr>
            <a:xfrm>
              <a:off x="7172" y="3670"/>
              <a:ext cx="4591" cy="635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0" h="6093">
                  <a:moveTo>
                    <a:pt x="218" y="0"/>
                  </a:moveTo>
                  <a:cubicBezTo>
                    <a:pt x="222" y="0"/>
                    <a:pt x="226" y="0"/>
                    <a:pt x="229" y="0"/>
                  </a:cubicBezTo>
                  <a:cubicBezTo>
                    <a:pt x="1401" y="58"/>
                    <a:pt x="2735" y="75"/>
                    <a:pt x="4171" y="7"/>
                  </a:cubicBezTo>
                  <a:cubicBezTo>
                    <a:pt x="4175" y="7"/>
                    <a:pt x="4178" y="7"/>
                    <a:pt x="4182" y="7"/>
                  </a:cubicBezTo>
                  <a:cubicBezTo>
                    <a:pt x="4302" y="7"/>
                    <a:pt x="4400" y="104"/>
                    <a:pt x="4400" y="225"/>
                  </a:cubicBezTo>
                  <a:lnTo>
                    <a:pt x="4400" y="5875"/>
                  </a:lnTo>
                  <a:cubicBezTo>
                    <a:pt x="4400" y="5878"/>
                    <a:pt x="4400" y="5881"/>
                    <a:pt x="4400" y="5885"/>
                  </a:cubicBezTo>
                  <a:cubicBezTo>
                    <a:pt x="4394" y="6005"/>
                    <a:pt x="4292" y="6098"/>
                    <a:pt x="4171" y="6093"/>
                  </a:cubicBezTo>
                  <a:cubicBezTo>
                    <a:pt x="3001" y="6038"/>
                    <a:pt x="1667" y="6023"/>
                    <a:pt x="228" y="6088"/>
                  </a:cubicBezTo>
                  <a:cubicBezTo>
                    <a:pt x="225" y="6088"/>
                    <a:pt x="222" y="6088"/>
                    <a:pt x="218" y="6088"/>
                  </a:cubicBezTo>
                  <a:cubicBezTo>
                    <a:pt x="98" y="6088"/>
                    <a:pt x="0" y="5991"/>
                    <a:pt x="0" y="5870"/>
                  </a:cubicBezTo>
                  <a:lnTo>
                    <a:pt x="0" y="218"/>
                  </a:lnTo>
                  <a:cubicBezTo>
                    <a:pt x="0" y="215"/>
                    <a:pt x="0" y="211"/>
                    <a:pt x="0" y="207"/>
                  </a:cubicBezTo>
                  <a:cubicBezTo>
                    <a:pt x="6" y="91"/>
                    <a:pt x="103" y="0"/>
                    <a:pt x="218" y="0"/>
                  </a:cubicBezTo>
                  <a:close/>
                </a:path>
              </a:pathLst>
            </a:custGeom>
            <a:ln w="9525" cap="flat" cmpd="sng" algn="ctr">
              <a:solidFill>
                <a:schemeClr val="accent2"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36" name="图片 35" descr="C:/Users/Zhou/Desktop/图片1.png图片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 l="427" r="427"/>
            <a:stretch>
              <a:fillRect/>
            </a:stretch>
          </p:blipFill>
          <p:spPr>
            <a:xfrm>
              <a:off x="2428" y="3121"/>
              <a:ext cx="4655" cy="73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63" h="7079">
                  <a:moveTo>
                    <a:pt x="151" y="0"/>
                  </a:moveTo>
                  <a:cubicBezTo>
                    <a:pt x="161" y="0"/>
                    <a:pt x="172" y="1"/>
                    <a:pt x="182" y="3"/>
                  </a:cubicBezTo>
                  <a:cubicBezTo>
                    <a:pt x="682" y="95"/>
                    <a:pt x="2174" y="346"/>
                    <a:pt x="4263" y="476"/>
                  </a:cubicBezTo>
                  <a:cubicBezTo>
                    <a:pt x="4375" y="483"/>
                    <a:pt x="4463" y="576"/>
                    <a:pt x="4463" y="689"/>
                  </a:cubicBezTo>
                  <a:lnTo>
                    <a:pt x="4463" y="6406"/>
                  </a:lnTo>
                  <a:cubicBezTo>
                    <a:pt x="4463" y="6519"/>
                    <a:pt x="4375" y="6612"/>
                    <a:pt x="4263" y="6619"/>
                  </a:cubicBezTo>
                  <a:cubicBezTo>
                    <a:pt x="2895" y="6697"/>
                    <a:pt x="1532" y="6849"/>
                    <a:pt x="181" y="7077"/>
                  </a:cubicBezTo>
                  <a:cubicBezTo>
                    <a:pt x="172" y="7078"/>
                    <a:pt x="164" y="7079"/>
                    <a:pt x="155" y="7079"/>
                  </a:cubicBezTo>
                  <a:cubicBezTo>
                    <a:pt x="70" y="7079"/>
                    <a:pt x="0" y="7010"/>
                    <a:pt x="0" y="6924"/>
                  </a:cubicBezTo>
                  <a:lnTo>
                    <a:pt x="0" y="155"/>
                  </a:lnTo>
                  <a:cubicBezTo>
                    <a:pt x="0" y="145"/>
                    <a:pt x="1" y="136"/>
                    <a:pt x="3" y="126"/>
                  </a:cubicBezTo>
                  <a:cubicBezTo>
                    <a:pt x="16" y="53"/>
                    <a:pt x="79" y="1"/>
                    <a:pt x="151" y="0"/>
                  </a:cubicBezTo>
                  <a:close/>
                </a:path>
              </a:pathLst>
            </a:custGeom>
            <a:ln w="9525" cap="flat" cmpd="sng" algn="ctr">
              <a:solidFill>
                <a:schemeClr val="accent2"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8" name="任意多边形: 形状 14"/>
            <p:cNvSpPr/>
            <p:nvPr>
              <p:custDataLst>
                <p:tags r:id="rId13"/>
              </p:custDataLst>
            </p:nvPr>
          </p:nvSpPr>
          <p:spPr>
            <a:xfrm>
              <a:off x="16610" y="4336"/>
              <a:ext cx="183" cy="5043"/>
            </a:xfrm>
            <a:custGeom>
              <a:avLst/>
              <a:gdLst>
                <a:gd name="connsiteX0" fmla="*/ 0 w 69723"/>
                <a:gd name="connsiteY0" fmla="*/ 0 h 1920620"/>
                <a:gd name="connsiteX1" fmla="*/ 0 w 69723"/>
                <a:gd name="connsiteY1" fmla="*/ 0 h 1920620"/>
                <a:gd name="connsiteX2" fmla="*/ 69723 w 69723"/>
                <a:gd name="connsiteY2" fmla="*/ 69723 h 1920620"/>
                <a:gd name="connsiteX3" fmla="*/ 69723 w 69723"/>
                <a:gd name="connsiteY3" fmla="*/ 1850898 h 1920620"/>
                <a:gd name="connsiteX4" fmla="*/ 0 w 69723"/>
                <a:gd name="connsiteY4" fmla="*/ 1920621 h 1920620"/>
                <a:gd name="connsiteX5" fmla="*/ 0 w 69723"/>
                <a:gd name="connsiteY5" fmla="*/ 1920621 h 1920620"/>
                <a:gd name="connsiteX6" fmla="*/ 0 w 69723"/>
                <a:gd name="connsiteY6" fmla="*/ 1920621 h 1920620"/>
                <a:gd name="connsiteX7" fmla="*/ 0 w 69723"/>
                <a:gd name="connsiteY7" fmla="*/ 0 h 1920620"/>
                <a:gd name="connsiteX8" fmla="*/ 0 w 69723"/>
                <a:gd name="connsiteY8" fmla="*/ 0 h 19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23" h="1920620">
                  <a:moveTo>
                    <a:pt x="0" y="0"/>
                  </a:moveTo>
                  <a:lnTo>
                    <a:pt x="0" y="0"/>
                  </a:lnTo>
                  <a:cubicBezTo>
                    <a:pt x="38509" y="0"/>
                    <a:pt x="69723" y="31216"/>
                    <a:pt x="69723" y="69723"/>
                  </a:cubicBezTo>
                  <a:lnTo>
                    <a:pt x="69723" y="1850898"/>
                  </a:lnTo>
                  <a:cubicBezTo>
                    <a:pt x="69723" y="1889408"/>
                    <a:pt x="38509" y="1920621"/>
                    <a:pt x="0" y="1920621"/>
                  </a:cubicBezTo>
                  <a:lnTo>
                    <a:pt x="0" y="1920621"/>
                  </a:lnTo>
                  <a:lnTo>
                    <a:pt x="0" y="19206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任意多边形: 形状 15"/>
            <p:cNvSpPr/>
            <p:nvPr>
              <p:custDataLst>
                <p:tags r:id="rId14"/>
              </p:custDataLst>
            </p:nvPr>
          </p:nvSpPr>
          <p:spPr>
            <a:xfrm rot="10800000">
              <a:off x="2167" y="4324"/>
              <a:ext cx="183" cy="5042"/>
            </a:xfrm>
            <a:custGeom>
              <a:avLst/>
              <a:gdLst>
                <a:gd name="connsiteX0" fmla="*/ -20 w 69722"/>
                <a:gd name="connsiteY0" fmla="*/ -246 h 1920335"/>
                <a:gd name="connsiteX1" fmla="*/ -20 w 69722"/>
                <a:gd name="connsiteY1" fmla="*/ -246 h 1920335"/>
                <a:gd name="connsiteX2" fmla="*/ 69703 w 69722"/>
                <a:gd name="connsiteY2" fmla="*/ 69192 h 1920335"/>
                <a:gd name="connsiteX3" fmla="*/ 69703 w 69722"/>
                <a:gd name="connsiteY3" fmla="*/ 1850367 h 1920335"/>
                <a:gd name="connsiteX4" fmla="*/ -20 w 69722"/>
                <a:gd name="connsiteY4" fmla="*/ 1920090 h 1920335"/>
                <a:gd name="connsiteX5" fmla="*/ -20 w 69722"/>
                <a:gd name="connsiteY5" fmla="*/ 1920090 h 1920335"/>
                <a:gd name="connsiteX6" fmla="*/ -20 w 69722"/>
                <a:gd name="connsiteY6" fmla="*/ 1920090 h 1920335"/>
                <a:gd name="connsiteX7" fmla="*/ -20 w 69722"/>
                <a:gd name="connsiteY7" fmla="*/ -246 h 1920335"/>
                <a:gd name="connsiteX8" fmla="*/ -20 w 69722"/>
                <a:gd name="connsiteY8" fmla="*/ -246 h 192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22" h="1920335">
                  <a:moveTo>
                    <a:pt x="-20" y="-246"/>
                  </a:moveTo>
                  <a:lnTo>
                    <a:pt x="-20" y="-246"/>
                  </a:lnTo>
                  <a:cubicBezTo>
                    <a:pt x="38376" y="-246"/>
                    <a:pt x="69546" y="30796"/>
                    <a:pt x="69703" y="69192"/>
                  </a:cubicBezTo>
                  <a:lnTo>
                    <a:pt x="69703" y="1850367"/>
                  </a:lnTo>
                  <a:cubicBezTo>
                    <a:pt x="69703" y="1888876"/>
                    <a:pt x="38487" y="1920090"/>
                    <a:pt x="-20" y="1920090"/>
                  </a:cubicBezTo>
                  <a:lnTo>
                    <a:pt x="-20" y="1920090"/>
                  </a:lnTo>
                  <a:lnTo>
                    <a:pt x="-20" y="1920090"/>
                  </a:lnTo>
                  <a:lnTo>
                    <a:pt x="-20" y="-246"/>
                  </a:lnTo>
                  <a:lnTo>
                    <a:pt x="-20" y="-24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任意多边形: 形状 16"/>
            <p:cNvSpPr/>
            <p:nvPr>
              <p:custDataLst>
                <p:tags r:id="rId15"/>
              </p:custDataLst>
            </p:nvPr>
          </p:nvSpPr>
          <p:spPr>
            <a:xfrm>
              <a:off x="3565" y="10263"/>
              <a:ext cx="11804" cy="550"/>
            </a:xfrm>
            <a:custGeom>
              <a:avLst/>
              <a:gdLst>
                <a:gd name="connsiteX0" fmla="*/ -20 w 4496656"/>
                <a:gd name="connsiteY0" fmla="*/ 209071 h 209316"/>
                <a:gd name="connsiteX1" fmla="*/ 1119454 w 4496656"/>
                <a:gd name="connsiteY1" fmla="*/ 54099 h 209316"/>
                <a:gd name="connsiteX2" fmla="*/ 1683429 w 4496656"/>
                <a:gd name="connsiteY2" fmla="*/ 15236 h 209316"/>
                <a:gd name="connsiteX3" fmla="*/ 2248642 w 4496656"/>
                <a:gd name="connsiteY3" fmla="*/ -3 h 209316"/>
                <a:gd name="connsiteX4" fmla="*/ 2813951 w 4496656"/>
                <a:gd name="connsiteY4" fmla="*/ 10951 h 209316"/>
                <a:gd name="connsiteX5" fmla="*/ 2955112 w 4496656"/>
                <a:gd name="connsiteY5" fmla="*/ 17904 h 209316"/>
                <a:gd name="connsiteX6" fmla="*/ 3025692 w 4496656"/>
                <a:gd name="connsiteY6" fmla="*/ 21619 h 209316"/>
                <a:gd name="connsiteX7" fmla="*/ 3096177 w 4496656"/>
                <a:gd name="connsiteY7" fmla="*/ 26381 h 209316"/>
                <a:gd name="connsiteX8" fmla="*/ 3237242 w 4496656"/>
                <a:gd name="connsiteY8" fmla="*/ 35906 h 209316"/>
                <a:gd name="connsiteX9" fmla="*/ 3378117 w 4496656"/>
                <a:gd name="connsiteY9" fmla="*/ 47907 h 209316"/>
                <a:gd name="connsiteX10" fmla="*/ 4496638 w 4496656"/>
                <a:gd name="connsiteY10" fmla="*/ 208880 h 209316"/>
                <a:gd name="connsiteX11" fmla="*/ 3938949 w 4496656"/>
                <a:gd name="connsiteY11" fmla="*/ 117535 h 209316"/>
                <a:gd name="connsiteX12" fmla="*/ 3658723 w 4496656"/>
                <a:gd name="connsiteY12" fmla="*/ 82007 h 209316"/>
                <a:gd name="connsiteX13" fmla="*/ 3518134 w 4496656"/>
                <a:gd name="connsiteY13" fmla="*/ 67434 h 209316"/>
                <a:gd name="connsiteX14" fmla="*/ 3377545 w 4496656"/>
                <a:gd name="connsiteY14" fmla="*/ 54194 h 209316"/>
                <a:gd name="connsiteX15" fmla="*/ 3236766 w 4496656"/>
                <a:gd name="connsiteY15" fmla="*/ 42668 h 209316"/>
                <a:gd name="connsiteX16" fmla="*/ 3095796 w 4496656"/>
                <a:gd name="connsiteY16" fmla="*/ 33143 h 209316"/>
                <a:gd name="connsiteX17" fmla="*/ 3025311 w 4496656"/>
                <a:gd name="connsiteY17" fmla="*/ 28572 h 209316"/>
                <a:gd name="connsiteX18" fmla="*/ 2954731 w 4496656"/>
                <a:gd name="connsiteY18" fmla="*/ 25047 h 209316"/>
                <a:gd name="connsiteX19" fmla="*/ 2813570 w 4496656"/>
                <a:gd name="connsiteY19" fmla="*/ 18475 h 209316"/>
                <a:gd name="connsiteX20" fmla="*/ 2248642 w 4496656"/>
                <a:gd name="connsiteY20" fmla="*/ 8950 h 209316"/>
                <a:gd name="connsiteX21" fmla="*/ 1683810 w 4496656"/>
                <a:gd name="connsiteY21" fmla="*/ 22571 h 209316"/>
                <a:gd name="connsiteX22" fmla="*/ 1119930 w 4496656"/>
                <a:gd name="connsiteY22" fmla="*/ 59813 h 209316"/>
                <a:gd name="connsiteX23" fmla="*/ 557955 w 4496656"/>
                <a:gd name="connsiteY23" fmla="*/ 120678 h 209316"/>
                <a:gd name="connsiteX24" fmla="*/ -20 w 4496656"/>
                <a:gd name="connsiteY24" fmla="*/ 209071 h 20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96656" h="209316">
                  <a:moveTo>
                    <a:pt x="-20" y="209071"/>
                  </a:moveTo>
                  <a:cubicBezTo>
                    <a:pt x="369550" y="135347"/>
                    <a:pt x="744073" y="88103"/>
                    <a:pt x="1119454" y="54099"/>
                  </a:cubicBezTo>
                  <a:cubicBezTo>
                    <a:pt x="1307096" y="37334"/>
                    <a:pt x="1495120" y="24000"/>
                    <a:pt x="1683429" y="15236"/>
                  </a:cubicBezTo>
                  <a:cubicBezTo>
                    <a:pt x="1871738" y="6474"/>
                    <a:pt x="2060142" y="1426"/>
                    <a:pt x="2248642" y="-3"/>
                  </a:cubicBezTo>
                  <a:cubicBezTo>
                    <a:pt x="2437142" y="-1432"/>
                    <a:pt x="2625547" y="3616"/>
                    <a:pt x="2813951" y="10951"/>
                  </a:cubicBezTo>
                  <a:lnTo>
                    <a:pt x="2955112" y="17904"/>
                  </a:lnTo>
                  <a:lnTo>
                    <a:pt x="3025692" y="21619"/>
                  </a:lnTo>
                  <a:lnTo>
                    <a:pt x="3096177" y="26381"/>
                  </a:lnTo>
                  <a:cubicBezTo>
                    <a:pt x="3143231" y="29619"/>
                    <a:pt x="3190284" y="32477"/>
                    <a:pt x="3237242" y="35906"/>
                  </a:cubicBezTo>
                  <a:lnTo>
                    <a:pt x="3378117" y="47907"/>
                  </a:lnTo>
                  <a:cubicBezTo>
                    <a:pt x="3753650" y="80855"/>
                    <a:pt x="4127058" y="134594"/>
                    <a:pt x="4496638" y="208880"/>
                  </a:cubicBezTo>
                  <a:cubicBezTo>
                    <a:pt x="4311472" y="174495"/>
                    <a:pt x="4125830" y="141729"/>
                    <a:pt x="3938949" y="117535"/>
                  </a:cubicBezTo>
                  <a:cubicBezTo>
                    <a:pt x="3845794" y="103533"/>
                    <a:pt x="3752164" y="93532"/>
                    <a:pt x="3658723" y="82007"/>
                  </a:cubicBezTo>
                  <a:cubicBezTo>
                    <a:pt x="3611956" y="76482"/>
                    <a:pt x="3564998" y="72482"/>
                    <a:pt x="3518134" y="67434"/>
                  </a:cubicBezTo>
                  <a:cubicBezTo>
                    <a:pt x="3471272" y="62385"/>
                    <a:pt x="3424504" y="57909"/>
                    <a:pt x="3377545" y="54194"/>
                  </a:cubicBezTo>
                  <a:lnTo>
                    <a:pt x="3236766" y="42668"/>
                  </a:lnTo>
                  <a:cubicBezTo>
                    <a:pt x="3189808" y="39049"/>
                    <a:pt x="3142754" y="36478"/>
                    <a:pt x="3095796" y="33143"/>
                  </a:cubicBezTo>
                  <a:lnTo>
                    <a:pt x="3025311" y="28572"/>
                  </a:lnTo>
                  <a:lnTo>
                    <a:pt x="2954731" y="25047"/>
                  </a:lnTo>
                  <a:lnTo>
                    <a:pt x="2813570" y="18475"/>
                  </a:lnTo>
                  <a:cubicBezTo>
                    <a:pt x="2625356" y="11684"/>
                    <a:pt x="2437047" y="8503"/>
                    <a:pt x="2248642" y="8950"/>
                  </a:cubicBezTo>
                  <a:cubicBezTo>
                    <a:pt x="2060238" y="9398"/>
                    <a:pt x="1871957" y="13932"/>
                    <a:pt x="1683810" y="22571"/>
                  </a:cubicBezTo>
                  <a:cubicBezTo>
                    <a:pt x="1495596" y="30762"/>
                    <a:pt x="1307668" y="43621"/>
                    <a:pt x="1119930" y="59813"/>
                  </a:cubicBezTo>
                  <a:cubicBezTo>
                    <a:pt x="932192" y="76006"/>
                    <a:pt x="744931" y="96199"/>
                    <a:pt x="557955" y="120678"/>
                  </a:cubicBezTo>
                  <a:cubicBezTo>
                    <a:pt x="370979" y="145158"/>
                    <a:pt x="184861" y="172590"/>
                    <a:pt x="-20" y="2090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6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任意多边形: 形状 17"/>
            <p:cNvSpPr/>
            <p:nvPr>
              <p:custDataLst>
                <p:tags r:id="rId16"/>
              </p:custDataLst>
            </p:nvPr>
          </p:nvSpPr>
          <p:spPr>
            <a:xfrm>
              <a:off x="8203" y="10147"/>
              <a:ext cx="2528" cy="158"/>
            </a:xfrm>
            <a:custGeom>
              <a:avLst/>
              <a:gdLst>
                <a:gd name="connsiteX0" fmla="*/ -20 w 962691"/>
                <a:gd name="connsiteY0" fmla="*/ 60048 h 60293"/>
                <a:gd name="connsiteX1" fmla="*/ -20 w 962691"/>
                <a:gd name="connsiteY1" fmla="*/ 56142 h 60293"/>
                <a:gd name="connsiteX2" fmla="*/ 56368 w 962691"/>
                <a:gd name="connsiteY2" fmla="*/ -246 h 60293"/>
                <a:gd name="connsiteX3" fmla="*/ 56464 w 962691"/>
                <a:gd name="connsiteY3" fmla="*/ -246 h 60293"/>
                <a:gd name="connsiteX4" fmla="*/ 906284 w 962691"/>
                <a:gd name="connsiteY4" fmla="*/ -246 h 60293"/>
                <a:gd name="connsiteX5" fmla="*/ 962672 w 962691"/>
                <a:gd name="connsiteY5" fmla="*/ 56142 h 60293"/>
                <a:gd name="connsiteX6" fmla="*/ 962672 w 962691"/>
                <a:gd name="connsiteY6" fmla="*/ 56142 h 60293"/>
                <a:gd name="connsiteX7" fmla="*/ -20 w 962691"/>
                <a:gd name="connsiteY7" fmla="*/ 60048 h 6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691" h="60293">
                  <a:moveTo>
                    <a:pt x="-20" y="60048"/>
                  </a:moveTo>
                  <a:lnTo>
                    <a:pt x="-20" y="56142"/>
                  </a:lnTo>
                  <a:cubicBezTo>
                    <a:pt x="-20" y="24995"/>
                    <a:pt x="25222" y="-246"/>
                    <a:pt x="56368" y="-246"/>
                  </a:cubicBezTo>
                  <a:cubicBezTo>
                    <a:pt x="56397" y="-246"/>
                    <a:pt x="56435" y="-246"/>
                    <a:pt x="56464" y="-246"/>
                  </a:cubicBezTo>
                  <a:lnTo>
                    <a:pt x="906284" y="-246"/>
                  </a:lnTo>
                  <a:cubicBezTo>
                    <a:pt x="937431" y="-246"/>
                    <a:pt x="962672" y="24995"/>
                    <a:pt x="962672" y="56142"/>
                  </a:cubicBezTo>
                  <a:lnTo>
                    <a:pt x="962672" y="56142"/>
                  </a:lnTo>
                  <a:cubicBezTo>
                    <a:pt x="962672" y="56142"/>
                    <a:pt x="446798" y="34425"/>
                    <a:pt x="-20" y="6004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任意多边形: 形状 30"/>
            <p:cNvSpPr/>
            <p:nvPr>
              <p:custDataLst>
                <p:tags r:id="rId17"/>
              </p:custDataLst>
            </p:nvPr>
          </p:nvSpPr>
          <p:spPr>
            <a:xfrm>
              <a:off x="2431" y="8860"/>
              <a:ext cx="4661" cy="1657"/>
            </a:xfrm>
            <a:custGeom>
              <a:avLst/>
              <a:gdLst>
                <a:gd name="connsiteX0" fmla="*/ 100783 w 2450318"/>
                <a:gd name="connsiteY0" fmla="*/ 1164 h 3886745"/>
                <a:gd name="connsiteX1" fmla="*/ 2056 w 2450318"/>
                <a:gd name="connsiteY1" fmla="*/ 69111 h 3886745"/>
                <a:gd name="connsiteX2" fmla="*/ 655 w 2450318"/>
                <a:gd name="connsiteY2" fmla="*/ 84673 h 3886745"/>
                <a:gd name="connsiteX3" fmla="*/ 655 w 2450318"/>
                <a:gd name="connsiteY3" fmla="*/ 3801630 h 3886745"/>
                <a:gd name="connsiteX4" fmla="*/ 85839 w 2450318"/>
                <a:gd name="connsiteY4" fmla="*/ 3886485 h 3886745"/>
                <a:gd name="connsiteX5" fmla="*/ 99959 w 2450318"/>
                <a:gd name="connsiteY5" fmla="*/ 3885276 h 3886745"/>
                <a:gd name="connsiteX6" fmla="*/ 2341094 w 2450318"/>
                <a:gd name="connsiteY6" fmla="*/ 3634064 h 3886745"/>
                <a:gd name="connsiteX7" fmla="*/ 2450974 w 2450318"/>
                <a:gd name="connsiteY7" fmla="*/ 3517041 h 3886745"/>
                <a:gd name="connsiteX8" fmla="*/ 2450974 w 2450318"/>
                <a:gd name="connsiteY8" fmla="*/ 377777 h 3886745"/>
                <a:gd name="connsiteX9" fmla="*/ 2341094 w 2450318"/>
                <a:gd name="connsiteY9" fmla="*/ 260893 h 3886745"/>
                <a:gd name="connsiteX10" fmla="*/ 100783 w 2450318"/>
                <a:gd name="connsiteY10" fmla="*/ 1164 h 38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67" h="2565">
                  <a:moveTo>
                    <a:pt x="0" y="0"/>
                  </a:moveTo>
                  <a:lnTo>
                    <a:pt x="4467" y="0"/>
                  </a:lnTo>
                  <a:lnTo>
                    <a:pt x="4467" y="1891"/>
                  </a:lnTo>
                  <a:cubicBezTo>
                    <a:pt x="4467" y="2004"/>
                    <a:pt x="4379" y="2097"/>
                    <a:pt x="4267" y="2104"/>
                  </a:cubicBezTo>
                  <a:cubicBezTo>
                    <a:pt x="2897" y="2182"/>
                    <a:pt x="1534" y="2335"/>
                    <a:pt x="181" y="2562"/>
                  </a:cubicBezTo>
                  <a:cubicBezTo>
                    <a:pt x="173" y="2564"/>
                    <a:pt x="164" y="2565"/>
                    <a:pt x="155" y="2565"/>
                  </a:cubicBezTo>
                  <a:cubicBezTo>
                    <a:pt x="70" y="2565"/>
                    <a:pt x="0" y="2495"/>
                    <a:pt x="0" y="241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0000">
                  <a:schemeClr val="accent2">
                    <a:alpha val="30000"/>
                  </a:schemeClr>
                </a:gs>
                <a:gs pos="0">
                  <a:schemeClr val="accent2">
                    <a:alpha val="0"/>
                  </a:schemeClr>
                </a:gs>
                <a:gs pos="73000">
                  <a:schemeClr val="accent2">
                    <a:alpha val="100000"/>
                  </a:schemeClr>
                </a:gs>
              </a:gsLst>
              <a:lin ang="5400000" scaled="0"/>
            </a:gradFill>
            <a:ln w="1440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1" name="任意多边形: 形状 31"/>
            <p:cNvSpPr/>
            <p:nvPr>
              <p:custDataLst>
                <p:tags r:id="rId18"/>
              </p:custDataLst>
            </p:nvPr>
          </p:nvSpPr>
          <p:spPr>
            <a:xfrm>
              <a:off x="7178" y="8749"/>
              <a:ext cx="4595" cy="1374"/>
            </a:xfrm>
            <a:custGeom>
              <a:avLst/>
              <a:gdLst>
                <a:gd name="connsiteX0" fmla="*/ 655 w 2415705"/>
                <a:gd name="connsiteY0" fmla="*/ 119664 h 3345029"/>
                <a:gd name="connsiteX1" fmla="*/ 655 w 2415705"/>
                <a:gd name="connsiteY1" fmla="*/ 3222393 h 3345029"/>
                <a:gd name="connsiteX2" fmla="*/ 120575 w 2415705"/>
                <a:gd name="connsiteY2" fmla="*/ 3342286 h 3345029"/>
                <a:gd name="connsiteX3" fmla="*/ 125918 w 2415705"/>
                <a:gd name="connsiteY3" fmla="*/ 3342162 h 3345029"/>
                <a:gd name="connsiteX4" fmla="*/ 2290824 w 2415705"/>
                <a:gd name="connsiteY4" fmla="*/ 3344635 h 3345029"/>
                <a:gd name="connsiteX5" fmla="*/ 2416224 w 2415705"/>
                <a:gd name="connsiteY5" fmla="*/ 3230497 h 3345029"/>
                <a:gd name="connsiteX6" fmla="*/ 2416361 w 2415705"/>
                <a:gd name="connsiteY6" fmla="*/ 3224865 h 3345029"/>
                <a:gd name="connsiteX7" fmla="*/ 2416361 w 2415705"/>
                <a:gd name="connsiteY7" fmla="*/ 123235 h 3345029"/>
                <a:gd name="connsiteX8" fmla="*/ 2296455 w 2415705"/>
                <a:gd name="connsiteY8" fmla="*/ 3329 h 3345029"/>
                <a:gd name="connsiteX9" fmla="*/ 2290824 w 2415705"/>
                <a:gd name="connsiteY9" fmla="*/ 3466 h 3345029"/>
                <a:gd name="connsiteX10" fmla="*/ 126604 w 2415705"/>
                <a:gd name="connsiteY10" fmla="*/ -105 h 3345029"/>
                <a:gd name="connsiteX11" fmla="*/ 806 w 2415705"/>
                <a:gd name="connsiteY11" fmla="*/ 113607 h 3345029"/>
                <a:gd name="connsiteX12" fmla="*/ 655 w 2415705"/>
                <a:gd name="connsiteY12" fmla="*/ 119664 h 334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04" h="2081">
                  <a:moveTo>
                    <a:pt x="0" y="0"/>
                  </a:moveTo>
                  <a:lnTo>
                    <a:pt x="4404" y="0"/>
                  </a:lnTo>
                  <a:lnTo>
                    <a:pt x="4404" y="1863"/>
                  </a:lnTo>
                  <a:cubicBezTo>
                    <a:pt x="4404" y="1866"/>
                    <a:pt x="4404" y="1870"/>
                    <a:pt x="4404" y="1873"/>
                  </a:cubicBezTo>
                  <a:cubicBezTo>
                    <a:pt x="4398" y="1994"/>
                    <a:pt x="4296" y="2087"/>
                    <a:pt x="4175" y="2081"/>
                  </a:cubicBezTo>
                  <a:cubicBezTo>
                    <a:pt x="3004" y="2026"/>
                    <a:pt x="1668" y="2011"/>
                    <a:pt x="228" y="2077"/>
                  </a:cubicBezTo>
                  <a:cubicBezTo>
                    <a:pt x="225" y="2077"/>
                    <a:pt x="222" y="2077"/>
                    <a:pt x="219" y="2077"/>
                  </a:cubicBezTo>
                  <a:cubicBezTo>
                    <a:pt x="98" y="2077"/>
                    <a:pt x="0" y="1979"/>
                    <a:pt x="0" y="1858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0000">
                  <a:schemeClr val="accent2">
                    <a:alpha val="30000"/>
                  </a:schemeClr>
                </a:gs>
                <a:gs pos="0">
                  <a:schemeClr val="accent2">
                    <a:alpha val="0"/>
                  </a:schemeClr>
                </a:gs>
                <a:gs pos="73000">
                  <a:schemeClr val="accent2">
                    <a:alpha val="100000"/>
                  </a:schemeClr>
                </a:gs>
              </a:gsLst>
              <a:lin ang="5400000" scaled="0"/>
            </a:gradFill>
            <a:ln w="1440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2" name="任意多边形: 形状 32"/>
            <p:cNvSpPr/>
            <p:nvPr>
              <p:custDataLst>
                <p:tags r:id="rId19"/>
              </p:custDataLst>
            </p:nvPr>
          </p:nvSpPr>
          <p:spPr>
            <a:xfrm>
              <a:off x="11879" y="8376"/>
              <a:ext cx="4662" cy="2138"/>
            </a:xfrm>
            <a:custGeom>
              <a:avLst/>
              <a:gdLst>
                <a:gd name="connsiteX0" fmla="*/ 2351395 w 2450592"/>
                <a:gd name="connsiteY0" fmla="*/ 1045 h 3886439"/>
                <a:gd name="connsiteX1" fmla="*/ 110535 w 2450592"/>
                <a:gd name="connsiteY1" fmla="*/ 265718 h 3886439"/>
                <a:gd name="connsiteX2" fmla="*/ 655 w 2450592"/>
                <a:gd name="connsiteY2" fmla="*/ 382740 h 3886439"/>
                <a:gd name="connsiteX3" fmla="*/ 655 w 2450592"/>
                <a:gd name="connsiteY3" fmla="*/ 3520082 h 3886439"/>
                <a:gd name="connsiteX4" fmla="*/ 110535 w 2450592"/>
                <a:gd name="connsiteY4" fmla="*/ 3636967 h 3886439"/>
                <a:gd name="connsiteX5" fmla="*/ 2351670 w 2450592"/>
                <a:gd name="connsiteY5" fmla="*/ 3884883 h 3886439"/>
                <a:gd name="connsiteX6" fmla="*/ 2449971 w 2450592"/>
                <a:gd name="connsiteY6" fmla="*/ 3815974 h 3886439"/>
                <a:gd name="connsiteX7" fmla="*/ 2451248 w 2450592"/>
                <a:gd name="connsiteY7" fmla="*/ 3801236 h 3886439"/>
                <a:gd name="connsiteX8" fmla="*/ 2451248 w 2450592"/>
                <a:gd name="connsiteY8" fmla="*/ 84417 h 3886439"/>
                <a:gd name="connsiteX9" fmla="*/ 2365885 w 2450592"/>
                <a:gd name="connsiteY9" fmla="*/ -260 h 3886439"/>
                <a:gd name="connsiteX10" fmla="*/ 2351395 w 2450592"/>
                <a:gd name="connsiteY10" fmla="*/ 1045 h 388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68" h="2562">
                  <a:moveTo>
                    <a:pt x="0" y="0"/>
                  </a:moveTo>
                  <a:lnTo>
                    <a:pt x="4468" y="0"/>
                  </a:lnTo>
                  <a:lnTo>
                    <a:pt x="4468" y="2408"/>
                  </a:lnTo>
                  <a:cubicBezTo>
                    <a:pt x="4468" y="2417"/>
                    <a:pt x="4467" y="2426"/>
                    <a:pt x="4465" y="2434"/>
                  </a:cubicBezTo>
                  <a:cubicBezTo>
                    <a:pt x="4450" y="2519"/>
                    <a:pt x="4370" y="2575"/>
                    <a:pt x="4286" y="2560"/>
                  </a:cubicBezTo>
                  <a:cubicBezTo>
                    <a:pt x="3788" y="2472"/>
                    <a:pt x="2296" y="2231"/>
                    <a:pt x="200" y="2108"/>
                  </a:cubicBezTo>
                  <a:cubicBezTo>
                    <a:pt x="88" y="2101"/>
                    <a:pt x="0" y="2008"/>
                    <a:pt x="0" y="189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0000">
                  <a:schemeClr val="accent2">
                    <a:alpha val="30000"/>
                  </a:schemeClr>
                </a:gs>
                <a:gs pos="0">
                  <a:schemeClr val="accent2">
                    <a:alpha val="0"/>
                  </a:schemeClr>
                </a:gs>
                <a:gs pos="73000">
                  <a:schemeClr val="accent2">
                    <a:alpha val="100000"/>
                  </a:schemeClr>
                </a:gs>
              </a:gsLst>
              <a:lin ang="5400000" scaled="0"/>
            </a:gradFill>
            <a:ln w="1440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20"/>
              </p:custDataLst>
            </p:nvPr>
          </p:nvCxnSpPr>
          <p:spPr>
            <a:xfrm>
              <a:off x="9320" y="9172"/>
              <a:ext cx="311" cy="0"/>
            </a:xfrm>
            <a:prstGeom prst="line">
              <a:avLst/>
            </a:prstGeom>
            <a:ln w="6350">
              <a:solidFill>
                <a:schemeClr val="lt1">
                  <a:lumMod val="10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6483" y="0"/>
            <a:ext cx="8468105" cy="6867174"/>
            <a:chOff x="3723896" y="0"/>
            <a:chExt cx="8468105" cy="6867174"/>
          </a:xfrm>
        </p:grpSpPr>
        <p:grpSp>
          <p:nvGrpSpPr>
            <p:cNvPr id="4" name="组合 3"/>
            <p:cNvGrpSpPr/>
            <p:nvPr/>
          </p:nvGrpSpPr>
          <p:grpSpPr>
            <a:xfrm>
              <a:off x="4161249" y="0"/>
              <a:ext cx="8030752" cy="6858000"/>
              <a:chOff x="3658963" y="36513"/>
              <a:chExt cx="8533037" cy="685800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658963" y="36513"/>
                <a:ext cx="8533037" cy="6858000"/>
                <a:chOff x="10388066" y="228600"/>
                <a:chExt cx="8392288" cy="6744880"/>
              </a:xfrm>
            </p:grpSpPr>
            <p:sp>
              <p:nvSpPr>
                <p:cNvPr id="7" name="任意多边形: 形状 6"/>
                <p:cNvSpPr/>
                <p:nvPr/>
              </p:nvSpPr>
              <p:spPr>
                <a:xfrm flipH="1">
                  <a:off x="12192000" y="228600"/>
                  <a:ext cx="6588354" cy="2933700"/>
                </a:xfrm>
                <a:custGeom>
                  <a:avLst/>
                  <a:gdLst>
                    <a:gd name="connsiteX0" fmla="*/ 6588354 w 6588354"/>
                    <a:gd name="connsiteY0" fmla="*/ 0 h 2933700"/>
                    <a:gd name="connsiteX1" fmla="*/ 1586348 w 6588354"/>
                    <a:gd name="connsiteY1" fmla="*/ 0 h 2933700"/>
                    <a:gd name="connsiteX2" fmla="*/ 0 w 6588354"/>
                    <a:gd name="connsiteY2" fmla="*/ 1134013 h 2933700"/>
                    <a:gd name="connsiteX3" fmla="*/ 0 w 6588354"/>
                    <a:gd name="connsiteY3" fmla="*/ 2933700 h 2933700"/>
                    <a:gd name="connsiteX4" fmla="*/ 2484460 w 6588354"/>
                    <a:gd name="connsiteY4" fmla="*/ 2933700 h 293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354" h="2933700">
                      <a:moveTo>
                        <a:pt x="6588354" y="0"/>
                      </a:moveTo>
                      <a:lnTo>
                        <a:pt x="1586348" y="0"/>
                      </a:lnTo>
                      <a:lnTo>
                        <a:pt x="0" y="1134013"/>
                      </a:lnTo>
                      <a:lnTo>
                        <a:pt x="0" y="2933700"/>
                      </a:lnTo>
                      <a:lnTo>
                        <a:pt x="2484460" y="2933700"/>
                      </a:lnTo>
                      <a:close/>
                    </a:path>
                  </a:pathLst>
                </a:custGeom>
                <a:solidFill>
                  <a:srgbClr val="B5242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0388066" y="1361401"/>
                  <a:ext cx="8385512" cy="5612079"/>
                </a:xfrm>
                <a:custGeom>
                  <a:avLst/>
                  <a:gdLst>
                    <a:gd name="connsiteX0" fmla="*/ 8385512 w 8385512"/>
                    <a:gd name="connsiteY0" fmla="*/ 0 h 5612079"/>
                    <a:gd name="connsiteX1" fmla="*/ 8385512 w 8385512"/>
                    <a:gd name="connsiteY1" fmla="*/ 3474031 h 5612079"/>
                    <a:gd name="connsiteX2" fmla="*/ 5190861 w 8385512"/>
                    <a:gd name="connsiteY2" fmla="*/ 5612079 h 5612079"/>
                    <a:gd name="connsiteX3" fmla="*/ 0 w 8385512"/>
                    <a:gd name="connsiteY3" fmla="*/ 5612079 h 5612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512" h="5612079">
                      <a:moveTo>
                        <a:pt x="8385512" y="0"/>
                      </a:moveTo>
                      <a:lnTo>
                        <a:pt x="8385512" y="3474031"/>
                      </a:lnTo>
                      <a:lnTo>
                        <a:pt x="5190861" y="5612079"/>
                      </a:lnTo>
                      <a:lnTo>
                        <a:pt x="0" y="5612079"/>
                      </a:lnTo>
                      <a:close/>
                    </a:path>
                  </a:pathLst>
                </a:custGeom>
                <a:solidFill>
                  <a:srgbClr val="D444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" name="平行四边形 5"/>
              <p:cNvSpPr/>
              <p:nvPr/>
            </p:nvSpPr>
            <p:spPr>
              <a:xfrm rot="19553308" flipH="1">
                <a:off x="8589888" y="1125637"/>
                <a:ext cx="3569478" cy="1162050"/>
              </a:xfrm>
              <a:prstGeom prst="parallelogram">
                <a:avLst>
                  <a:gd name="adj" fmla="val 37133"/>
                </a:avLst>
              </a:pr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42" name="任意多边形: 形状 41"/>
            <p:cNvSpPr/>
            <p:nvPr/>
          </p:nvSpPr>
          <p:spPr>
            <a:xfrm>
              <a:off x="3723896" y="5773509"/>
              <a:ext cx="1789677" cy="1093665"/>
            </a:xfrm>
            <a:custGeom>
              <a:avLst/>
              <a:gdLst>
                <a:gd name="connsiteX0" fmla="*/ 1551757 w 1789677"/>
                <a:gd name="connsiteY0" fmla="*/ 0 h 1093665"/>
                <a:gd name="connsiteX1" fmla="*/ 1789677 w 1789677"/>
                <a:gd name="connsiteY1" fmla="*/ 0 h 1093665"/>
                <a:gd name="connsiteX2" fmla="*/ 237920 w 1789677"/>
                <a:gd name="connsiteY2" fmla="*/ 1093665 h 1093665"/>
                <a:gd name="connsiteX3" fmla="*/ 0 w 1789677"/>
                <a:gd name="connsiteY3" fmla="*/ 1093665 h 109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77" h="1093665">
                  <a:moveTo>
                    <a:pt x="1551757" y="0"/>
                  </a:moveTo>
                  <a:lnTo>
                    <a:pt x="1789677" y="0"/>
                  </a:lnTo>
                  <a:lnTo>
                    <a:pt x="237920" y="1093665"/>
                  </a:lnTo>
                  <a:lnTo>
                    <a:pt x="0" y="1093665"/>
                  </a:lnTo>
                  <a:close/>
                </a:path>
              </a:pathLst>
            </a:custGeom>
            <a:solidFill>
              <a:srgbClr val="B5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13612" y="1892574"/>
            <a:ext cx="5678623" cy="1824469"/>
            <a:chOff x="1571517" y="2106696"/>
            <a:chExt cx="5678623" cy="1824469"/>
          </a:xfrm>
        </p:grpSpPr>
        <p:sp>
          <p:nvSpPr>
            <p:cNvPr id="63" name="TextBox 7"/>
            <p:cNvSpPr>
              <a:spLocks noChangeArrowheads="1"/>
            </p:cNvSpPr>
            <p:nvPr/>
          </p:nvSpPr>
          <p:spPr bwMode="auto">
            <a:xfrm>
              <a:off x="1571517" y="2818298"/>
              <a:ext cx="5678623" cy="11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工作背景</a:t>
              </a:r>
              <a:endPara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571518" y="3931165"/>
              <a:ext cx="490783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: 圆角 64"/>
            <p:cNvSpPr/>
            <p:nvPr/>
          </p:nvSpPr>
          <p:spPr>
            <a:xfrm>
              <a:off x="1603267" y="2106696"/>
              <a:ext cx="2220685" cy="562216"/>
            </a:xfrm>
            <a:prstGeom prst="roundRect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1874548" y="2172361"/>
              <a:ext cx="1678123" cy="430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PART.02</a:t>
              </a:r>
              <a:endParaRPr lang="en-US" altLang="zh-CN" sz="28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二、工作背景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1115060" y="1055370"/>
            <a:ext cx="9909810" cy="2443480"/>
            <a:chOff x="1756" y="1662"/>
            <a:chExt cx="15606" cy="3848"/>
          </a:xfrm>
        </p:grpSpPr>
        <p:grpSp>
          <p:nvGrpSpPr>
            <p:cNvPr id="22" name="组合 21"/>
            <p:cNvGrpSpPr/>
            <p:nvPr/>
          </p:nvGrpSpPr>
          <p:grpSpPr>
            <a:xfrm>
              <a:off x="1756" y="2312"/>
              <a:ext cx="3199" cy="3199"/>
              <a:chOff x="6748" y="2862"/>
              <a:chExt cx="5704" cy="5704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6748" y="2862"/>
                <a:ext cx="5704" cy="5704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rgbClr val="303A55">
                  <a:shade val="50000"/>
                </a:srgbClr>
              </a:lnRef>
              <a:fillRef idx="1">
                <a:srgbClr val="303A55"/>
              </a:fillRef>
              <a:effectRef idx="0">
                <a:srgbClr val="303A55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7340" y="3575"/>
                <a:ext cx="4521" cy="4278"/>
                <a:chOff x="4844511" y="2208294"/>
                <a:chExt cx="2502977" cy="2368386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5079506" y="2375994"/>
                  <a:ext cx="2032986" cy="2032986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rgbClr val="303A55">
                    <a:shade val="50000"/>
                  </a:srgbClr>
                </a:lnRef>
                <a:fillRef idx="1">
                  <a:srgbClr val="303A55"/>
                </a:fillRef>
                <a:effectRef idx="0">
                  <a:srgbClr val="303A55"/>
                </a:effectRef>
                <a:fontRef idx="minor">
                  <a:sysClr val="window" lastClr="FFFFFF"/>
                </a:fontRef>
              </p:style>
              <p:txBody>
                <a:bodyPr rtlCol="0" anchor="ctr"/>
                <a:p>
                  <a:pPr algn="ctr"/>
                  <a:r>
                    <a:rPr lang="zh-CN" altLang="zh-CN" sz="3200" b="1" dirty="0">
                      <a:latin typeface="汉仪旗黑-55简" panose="00020600040101010101" charset="-128"/>
                      <a:ea typeface="汉仪旗黑-55简" panose="00020600040101010101" charset="-128"/>
                      <a:cs typeface="+mn-ea"/>
                      <a:sym typeface="+mn-lt"/>
                    </a:rPr>
                    <a:t>瓶颈</a:t>
                  </a:r>
                  <a:endParaRPr lang="zh-CN" altLang="zh-CN" sz="3200" b="1" dirty="0">
                    <a:latin typeface="汉仪旗黑-55简" panose="00020600040101010101" charset="-128"/>
                    <a:ea typeface="汉仪旗黑-55简" panose="00020600040101010101" charset="-128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2" name="组合 11"/>
                <p:cNvGrpSpPr/>
                <p:nvPr/>
              </p:nvGrpSpPr>
              <p:grpSpPr>
                <a:xfrm>
                  <a:off x="4844511" y="2208294"/>
                  <a:ext cx="2445821" cy="2368386"/>
                  <a:chOff x="3907790" y="2007432"/>
                  <a:chExt cx="3854131" cy="3627565"/>
                </a:xfrm>
              </p:grpSpPr>
              <p:sp>
                <p:nvSpPr>
                  <p:cNvPr id="13" name="2"/>
                  <p:cNvSpPr/>
                  <p:nvPr/>
                </p:nvSpPr>
                <p:spPr>
                  <a:xfrm flipH="1" flipV="1">
                    <a:off x="3984739" y="2007432"/>
                    <a:ext cx="3777182" cy="3627565"/>
                  </a:xfrm>
                  <a:prstGeom prst="blockArc">
                    <a:avLst>
                      <a:gd name="adj1" fmla="val 34484"/>
                      <a:gd name="adj2" fmla="val 10794548"/>
                      <a:gd name="adj3" fmla="val 922"/>
                    </a:avLst>
                  </a:prstGeom>
                  <a:gradFill>
                    <a:gsLst>
                      <a:gs pos="0">
                        <a:srgbClr val="303A55">
                          <a:lumMod val="5000"/>
                          <a:lumOff val="95000"/>
                          <a:alpha val="0"/>
                        </a:srgbClr>
                      </a:gs>
                      <a:gs pos="100000">
                        <a:srgbClr val="303A55"/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rgbClr val="303A55">
                      <a:shade val="50000"/>
                    </a:srgbClr>
                  </a:lnRef>
                  <a:fillRef idx="1">
                    <a:srgbClr val="303A55"/>
                  </a:fillRef>
                  <a:effectRef idx="0">
                    <a:srgbClr val="303A55"/>
                  </a:effectRef>
                  <a:fontRef idx="minor">
                    <a:sysClr val="window" lastClr="FFFFFF"/>
                  </a:fontRef>
                </p:style>
                <p:txBody>
                  <a:bodyPr anchor="ctr"/>
                  <a:p>
                    <a:pPr algn="ctr"/>
                    <a:endParaRPr sz="2000">
                      <a:cs typeface="思源黑体 CN Normal" charset="0"/>
                      <a:sym typeface="Century Gothic" panose="020B0502020202020204" charset="0"/>
                    </a:endParaRPr>
                  </a:p>
                </p:txBody>
              </p:sp>
              <p:sp>
                <p:nvSpPr>
                  <p:cNvPr id="15" name="1"/>
                  <p:cNvSpPr/>
                  <p:nvPr/>
                </p:nvSpPr>
                <p:spPr>
                  <a:xfrm flipH="1" flipV="1">
                    <a:off x="3907790" y="3739621"/>
                    <a:ext cx="197107" cy="163190"/>
                  </a:xfrm>
                  <a:prstGeom prst="triangle">
                    <a:avLst/>
                  </a:prstGeom>
                  <a:solidFill>
                    <a:srgbClr val="303A55"/>
                  </a:solidFill>
                  <a:ln>
                    <a:noFill/>
                  </a:ln>
                </p:spPr>
                <p:style>
                  <a:lnRef idx="2">
                    <a:srgbClr val="303A55">
                      <a:shade val="50000"/>
                    </a:srgbClr>
                  </a:lnRef>
                  <a:fillRef idx="1">
                    <a:srgbClr val="303A55"/>
                  </a:fillRef>
                  <a:effectRef idx="0">
                    <a:srgbClr val="303A55"/>
                  </a:effectRef>
                  <a:fontRef idx="minor">
                    <a:sysClr val="window" lastClr="FFFFFF"/>
                  </a:fontRef>
                </p:style>
                <p:txBody>
                  <a:bodyPr anchor="ctr"/>
                  <a:p>
                    <a:pPr algn="ctr"/>
                    <a:endParaRPr sz="2000">
                      <a:cs typeface="思源黑体 CN Normal" charset="0"/>
                      <a:sym typeface="Century Gothic" panose="020B0502020202020204" charset="0"/>
                    </a:endParaRPr>
                  </a:p>
                </p:txBody>
              </p:sp>
            </p:grpSp>
            <p:grpSp>
              <p:nvGrpSpPr>
                <p:cNvPr id="21" name="组合 20"/>
                <p:cNvGrpSpPr/>
                <p:nvPr/>
              </p:nvGrpSpPr>
              <p:grpSpPr>
                <a:xfrm rot="10800000">
                  <a:off x="4901667" y="2208294"/>
                  <a:ext cx="2445821" cy="2368386"/>
                  <a:chOff x="3907790" y="2007432"/>
                  <a:chExt cx="3854130" cy="3627565"/>
                </a:xfrm>
                <a:gradFill>
                  <a:gsLst>
                    <a:gs pos="100000">
                      <a:srgbClr val="303A55">
                        <a:lumMod val="5000"/>
                        <a:lumOff val="95000"/>
                        <a:alpha val="0"/>
                      </a:srgbClr>
                    </a:gs>
                    <a:gs pos="0">
                      <a:srgbClr val="303A55"/>
                    </a:gs>
                  </a:gsLst>
                  <a:lin ang="0" scaled="0"/>
                </a:gradFill>
              </p:grpSpPr>
              <p:sp>
                <p:nvSpPr>
                  <p:cNvPr id="56" name="2"/>
                  <p:cNvSpPr/>
                  <p:nvPr/>
                </p:nvSpPr>
                <p:spPr>
                  <a:xfrm flipH="1" flipV="1">
                    <a:off x="3984738" y="2007432"/>
                    <a:ext cx="3777182" cy="3627565"/>
                  </a:xfrm>
                  <a:prstGeom prst="blockArc">
                    <a:avLst>
                      <a:gd name="adj1" fmla="val 34484"/>
                      <a:gd name="adj2" fmla="val 10794548"/>
                      <a:gd name="adj3" fmla="val 922"/>
                    </a:avLst>
                  </a:prstGeom>
                  <a:gradFill>
                    <a:gsLst>
                      <a:gs pos="0">
                        <a:srgbClr val="303A55">
                          <a:lumMod val="5000"/>
                          <a:lumOff val="95000"/>
                          <a:alpha val="0"/>
                        </a:srgbClr>
                      </a:gs>
                      <a:gs pos="100000">
                        <a:srgbClr val="303A55"/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rgbClr val="303A55">
                      <a:shade val="50000"/>
                    </a:srgbClr>
                  </a:lnRef>
                  <a:fillRef idx="1">
                    <a:srgbClr val="303A55"/>
                  </a:fillRef>
                  <a:effectRef idx="0">
                    <a:srgbClr val="303A55"/>
                  </a:effectRef>
                  <a:fontRef idx="minor">
                    <a:sysClr val="window" lastClr="FFFFFF"/>
                  </a:fontRef>
                </p:style>
                <p:txBody>
                  <a:bodyPr anchor="ctr"/>
                  <a:p>
                    <a:pPr algn="ctr"/>
                    <a:endParaRPr sz="2000">
                      <a:cs typeface="思源黑体 CN Normal" charset="0"/>
                      <a:sym typeface="Century Gothic" panose="020B0502020202020204" charset="0"/>
                    </a:endParaRPr>
                  </a:p>
                </p:txBody>
              </p:sp>
              <p:sp>
                <p:nvSpPr>
                  <p:cNvPr id="57" name="1"/>
                  <p:cNvSpPr/>
                  <p:nvPr/>
                </p:nvSpPr>
                <p:spPr>
                  <a:xfrm flipH="1" flipV="1">
                    <a:off x="3907790" y="3739621"/>
                    <a:ext cx="197107" cy="163190"/>
                  </a:xfrm>
                  <a:prstGeom prst="triangle">
                    <a:avLst/>
                  </a:prstGeom>
                  <a:solidFill>
                    <a:srgbClr val="303A55"/>
                  </a:solidFill>
                  <a:ln>
                    <a:noFill/>
                  </a:ln>
                </p:spPr>
                <p:style>
                  <a:lnRef idx="2">
                    <a:srgbClr val="303A55">
                      <a:shade val="50000"/>
                    </a:srgbClr>
                  </a:lnRef>
                  <a:fillRef idx="1">
                    <a:srgbClr val="303A55"/>
                  </a:fillRef>
                  <a:effectRef idx="0">
                    <a:srgbClr val="303A55"/>
                  </a:effectRef>
                  <a:fontRef idx="minor">
                    <a:sysClr val="window" lastClr="FFFFFF"/>
                  </a:fontRef>
                </p:style>
                <p:txBody>
                  <a:bodyPr anchor="ctr"/>
                  <a:p>
                    <a:pPr algn="ctr"/>
                    <a:endParaRPr sz="2000">
                      <a:cs typeface="思源黑体 CN Normal" charset="0"/>
                      <a:sym typeface="Century Gothic" panose="020B0502020202020204" charset="0"/>
                    </a:endParaRPr>
                  </a:p>
                </p:txBody>
              </p:sp>
            </p:grpSp>
          </p:grpSp>
        </p:grpSp>
        <p:grpSp>
          <p:nvGrpSpPr>
            <p:cNvPr id="94" name="组合 93"/>
            <p:cNvGrpSpPr/>
            <p:nvPr/>
          </p:nvGrpSpPr>
          <p:grpSpPr>
            <a:xfrm>
              <a:off x="5086" y="1662"/>
              <a:ext cx="12276" cy="1667"/>
              <a:chOff x="11402" y="1786"/>
              <a:chExt cx="12276" cy="1667"/>
            </a:xfrm>
          </p:grpSpPr>
          <p:grpSp>
            <p:nvGrpSpPr>
              <p:cNvPr id="68" name="组合 67"/>
              <p:cNvGrpSpPr/>
              <p:nvPr/>
            </p:nvGrpSpPr>
            <p:grpSpPr>
              <a:xfrm flipH="1">
                <a:off x="11402" y="3168"/>
                <a:ext cx="6013" cy="285"/>
                <a:chOff x="697870" y="2297816"/>
                <a:chExt cx="3818381" cy="180975"/>
              </a:xfrm>
            </p:grpSpPr>
            <p:cxnSp>
              <p:nvCxnSpPr>
                <p:cNvPr id="69" name="直接连接符 68"/>
                <p:cNvCxnSpPr/>
                <p:nvPr/>
              </p:nvCxnSpPr>
              <p:spPr>
                <a:xfrm flipH="1" flipV="1">
                  <a:off x="4335276" y="2297816"/>
                  <a:ext cx="180975" cy="180975"/>
                </a:xfrm>
                <a:prstGeom prst="lin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rgbClr val="303A55">
                    <a:shade val="50000"/>
                  </a:srgbClr>
                </a:lnRef>
                <a:fillRef idx="1">
                  <a:srgbClr val="303A55"/>
                </a:fillRef>
                <a:effectRef idx="0">
                  <a:srgbClr val="303A55"/>
                </a:effectRef>
                <a:fontRef idx="minor">
                  <a:sysClr val="window" lastClr="FFFFFF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 flipH="1">
                  <a:off x="697870" y="2304309"/>
                  <a:ext cx="3644260" cy="0"/>
                </a:xfrm>
                <a:prstGeom prst="lin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rgbClr val="303A55">
                    <a:shade val="50000"/>
                  </a:srgbClr>
                </a:lnRef>
                <a:fillRef idx="1">
                  <a:srgbClr val="303A55"/>
                </a:fillRef>
                <a:effectRef idx="0">
                  <a:srgbClr val="303A55"/>
                </a:effectRef>
                <a:fontRef idx="minor">
                  <a:sysClr val="window" lastClr="FFFFFF"/>
                </a:fontRef>
              </p:style>
            </p:cxnSp>
          </p:grpSp>
          <p:sp>
            <p:nvSpPr>
              <p:cNvPr id="79" name="Footer Text"/>
              <p:cNvSpPr txBox="1"/>
              <p:nvPr/>
            </p:nvSpPr>
            <p:spPr>
              <a:xfrm>
                <a:off x="11788" y="1786"/>
                <a:ext cx="11890" cy="12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10000"/>
                  </a:lnSpc>
                </a:pPr>
                <a:r>
                  <a:rPr lang="zh-CN" altLang="zh-CN" sz="2400" b="1" dirty="0">
                    <a:latin typeface="汉仪旗黑-55简" panose="00020600040101010101" charset="-128"/>
                    <a:ea typeface="汉仪旗黑-55简" panose="00020600040101010101" charset="-128"/>
                    <a:cs typeface="微软雅黑" panose="020B0503020204020204" pitchFamily="34" charset="-122"/>
                    <a:sym typeface="+mn-lt"/>
                  </a:rPr>
                  <a:t>教师的学科理解欠缺，对学科的认识仍停留于事实性（或概念性）知识层面。</a:t>
                </a:r>
                <a:endParaRPr lang="zh-CN" altLang="zh-CN" sz="24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</p:grpSp>
      <p:sp>
        <p:nvSpPr>
          <p:cNvPr id="34" name="平行四边形 33"/>
          <p:cNvSpPr/>
          <p:nvPr>
            <p:custDataLst>
              <p:tags r:id="rId1"/>
            </p:custDataLst>
          </p:nvPr>
        </p:nvSpPr>
        <p:spPr>
          <a:xfrm>
            <a:off x="4134485" y="2306320"/>
            <a:ext cx="1237615" cy="445770"/>
          </a:xfrm>
          <a:prstGeom prst="parallelogram">
            <a:avLst/>
          </a:prstGeom>
          <a:solidFill>
            <a:srgbClr val="C21A1C"/>
          </a:solidFill>
          <a:ln>
            <a:noFill/>
          </a:ln>
          <a:effectLst/>
        </p:spPr>
        <p:style>
          <a:lnRef idx="2">
            <a:srgbClr val="303A55">
              <a:shade val="50000"/>
            </a:srgbClr>
          </a:lnRef>
          <a:fillRef idx="1">
            <a:srgbClr val="303A55"/>
          </a:fillRef>
          <a:effectRef idx="0">
            <a:srgbClr val="303A55"/>
          </a:effectRef>
          <a:fontRef idx="minor">
            <a:sysClr val="window" lastClr="FFFFFF"/>
          </a:fontRef>
        </p:style>
        <p:txBody>
          <a:bodyPr rtlCol="0" anchor="ctr" anchorCtr="0"/>
          <a:p>
            <a:pPr algn="dist"/>
            <a:r>
              <a:rPr lang="zh-CN" altLang="en-US" sz="2400" b="1" dirty="0">
                <a:solidFill>
                  <a:srgbClr val="FFFFFF"/>
                </a:solidFill>
                <a:latin typeface="汉仪旗黑-55简" panose="00020600040101010101" charset="-128"/>
                <a:ea typeface="汉仪旗黑-55简" panose="00020600040101010101" charset="-128"/>
              </a:rPr>
              <a:t>散</a:t>
            </a:r>
            <a:endParaRPr lang="zh-CN" altLang="en-US" sz="2400" b="1" dirty="0">
              <a:solidFill>
                <a:srgbClr val="FFFFFF"/>
              </a:solidFill>
              <a:latin typeface="汉仪旗黑-55简" panose="00020600040101010101" charset="-128"/>
              <a:ea typeface="汉仪旗黑-55简" panose="00020600040101010101" charset="-128"/>
            </a:endParaRPr>
          </a:p>
        </p:txBody>
      </p:sp>
      <p:sp>
        <p:nvSpPr>
          <p:cNvPr id="36" name="平行四边形 35"/>
          <p:cNvSpPr/>
          <p:nvPr>
            <p:custDataLst>
              <p:tags r:id="rId2"/>
            </p:custDataLst>
          </p:nvPr>
        </p:nvSpPr>
        <p:spPr>
          <a:xfrm>
            <a:off x="5585460" y="2301875"/>
            <a:ext cx="1237615" cy="445770"/>
          </a:xfrm>
          <a:prstGeom prst="parallelogram">
            <a:avLst/>
          </a:prstGeom>
          <a:solidFill>
            <a:srgbClr val="C21A1C"/>
          </a:solidFill>
          <a:ln>
            <a:noFill/>
          </a:ln>
          <a:effectLst/>
        </p:spPr>
        <p:style>
          <a:lnRef idx="2">
            <a:srgbClr val="303A55">
              <a:shade val="50000"/>
            </a:srgbClr>
          </a:lnRef>
          <a:fillRef idx="1">
            <a:srgbClr val="303A55"/>
          </a:fillRef>
          <a:effectRef idx="0">
            <a:srgbClr val="303A55"/>
          </a:effectRef>
          <a:fontRef idx="minor">
            <a:sysClr val="window" lastClr="FFFFFF"/>
          </a:fontRef>
        </p:style>
        <p:txBody>
          <a:bodyPr rtlCol="0" anchor="ctr" anchorCtr="0"/>
          <a:p>
            <a:pPr algn="dist"/>
            <a:r>
              <a:rPr lang="zh-CN" altLang="en-US" sz="2400" b="1" dirty="0">
                <a:solidFill>
                  <a:srgbClr val="FFFFFF"/>
                </a:solidFill>
                <a:latin typeface="汉仪旗黑-55简" panose="00020600040101010101" charset="-128"/>
                <a:ea typeface="汉仪旗黑-55简" panose="00020600040101010101" charset="-128"/>
              </a:rPr>
              <a:t>多</a:t>
            </a:r>
            <a:endParaRPr lang="zh-CN" altLang="en-US" sz="2400" b="1" dirty="0">
              <a:solidFill>
                <a:srgbClr val="FFFFFF"/>
              </a:solidFill>
              <a:latin typeface="汉仪旗黑-55简" panose="00020600040101010101" charset="-128"/>
              <a:ea typeface="汉仪旗黑-55简" panose="00020600040101010101" charset="-128"/>
            </a:endParaRPr>
          </a:p>
        </p:txBody>
      </p:sp>
      <p:sp>
        <p:nvSpPr>
          <p:cNvPr id="38" name="平行四边形 37"/>
          <p:cNvSpPr/>
          <p:nvPr>
            <p:custDataLst>
              <p:tags r:id="rId3"/>
            </p:custDataLst>
          </p:nvPr>
        </p:nvSpPr>
        <p:spPr>
          <a:xfrm>
            <a:off x="7036435" y="2308225"/>
            <a:ext cx="1237615" cy="445770"/>
          </a:xfrm>
          <a:prstGeom prst="parallelogram">
            <a:avLst/>
          </a:prstGeom>
          <a:solidFill>
            <a:srgbClr val="C21A1C"/>
          </a:solidFill>
          <a:ln>
            <a:noFill/>
          </a:ln>
          <a:effectLst/>
        </p:spPr>
        <p:style>
          <a:lnRef idx="2">
            <a:srgbClr val="303A55">
              <a:shade val="50000"/>
            </a:srgbClr>
          </a:lnRef>
          <a:fillRef idx="1">
            <a:srgbClr val="303A55"/>
          </a:fillRef>
          <a:effectRef idx="0">
            <a:srgbClr val="303A55"/>
          </a:effectRef>
          <a:fontRef idx="minor">
            <a:sysClr val="window" lastClr="FFFFFF"/>
          </a:fontRef>
        </p:style>
        <p:txBody>
          <a:bodyPr rtlCol="0" anchor="ctr" anchorCtr="0"/>
          <a:p>
            <a:pPr algn="dist"/>
            <a:r>
              <a:rPr lang="zh-CN" altLang="en-US" sz="2400" b="1" dirty="0">
                <a:solidFill>
                  <a:srgbClr val="FFFFFF"/>
                </a:solidFill>
                <a:latin typeface="汉仪旗黑-55简" panose="00020600040101010101" charset="-128"/>
                <a:ea typeface="汉仪旗黑-55简" panose="00020600040101010101" charset="-128"/>
              </a:rPr>
              <a:t>浅</a:t>
            </a:r>
            <a:endParaRPr lang="zh-CN" altLang="en-US" sz="2400" b="1" dirty="0">
              <a:solidFill>
                <a:srgbClr val="FFFFFF"/>
              </a:solidFill>
              <a:latin typeface="汉仪旗黑-55简" panose="00020600040101010101" charset="-128"/>
              <a:ea typeface="汉仪旗黑-55简" panose="00020600040101010101" charset="-128"/>
            </a:endParaRPr>
          </a:p>
        </p:txBody>
      </p:sp>
      <p:sp>
        <p:nvSpPr>
          <p:cNvPr id="39" name="平行四边形 38"/>
          <p:cNvSpPr/>
          <p:nvPr>
            <p:custDataLst>
              <p:tags r:id="rId4"/>
            </p:custDataLst>
          </p:nvPr>
        </p:nvSpPr>
        <p:spPr>
          <a:xfrm>
            <a:off x="8487410" y="2301875"/>
            <a:ext cx="2014220" cy="445770"/>
          </a:xfrm>
          <a:prstGeom prst="parallelogram">
            <a:avLst/>
          </a:prstGeom>
          <a:solidFill>
            <a:srgbClr val="C21A1C"/>
          </a:solidFill>
          <a:ln>
            <a:noFill/>
          </a:ln>
          <a:effectLst/>
        </p:spPr>
        <p:style>
          <a:lnRef idx="2">
            <a:srgbClr val="303A55">
              <a:shade val="50000"/>
            </a:srgbClr>
          </a:lnRef>
          <a:fillRef idx="1">
            <a:srgbClr val="303A55"/>
          </a:fillRef>
          <a:effectRef idx="0">
            <a:srgbClr val="303A55"/>
          </a:effectRef>
          <a:fontRef idx="minor">
            <a:sysClr val="window" lastClr="FFFFFF"/>
          </a:fontRef>
        </p:style>
        <p:txBody>
          <a:bodyPr rtlCol="0" anchor="ctr" anchorCtr="0"/>
          <a:p>
            <a:pPr algn="dist"/>
            <a:r>
              <a:rPr lang="zh-CN" altLang="en-US" sz="2400" b="1" dirty="0">
                <a:solidFill>
                  <a:srgbClr val="FFFFFF"/>
                </a:solidFill>
                <a:latin typeface="汉仪旗黑-55简" panose="00020600040101010101" charset="-128"/>
                <a:ea typeface="汉仪旗黑-55简" panose="00020600040101010101" charset="-128"/>
              </a:rPr>
              <a:t>无法迁移</a:t>
            </a:r>
            <a:endParaRPr lang="zh-CN" altLang="en-US" sz="2400" b="1" dirty="0">
              <a:solidFill>
                <a:srgbClr val="FFFFFF"/>
              </a:solidFill>
              <a:latin typeface="汉仪旗黑-55简" panose="00020600040101010101" charset="-128"/>
              <a:ea typeface="汉仪旗黑-55简" panose="00020600040101010101" charset="-128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134485" y="3143885"/>
            <a:ext cx="5868670" cy="2710180"/>
            <a:chOff x="6511" y="4951"/>
            <a:chExt cx="9242" cy="4268"/>
          </a:xfrm>
        </p:grpSpPr>
        <p:sp>
          <p:nvSpPr>
            <p:cNvPr id="43" name="下箭头 42"/>
            <p:cNvSpPr/>
            <p:nvPr/>
          </p:nvSpPr>
          <p:spPr>
            <a:xfrm>
              <a:off x="10390" y="4951"/>
              <a:ext cx="1132" cy="2191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>
                  <a:latin typeface="汉仪旗黑-55简" panose="00020600040101010101" charset="-128"/>
                  <a:ea typeface="汉仪旗黑-55简" panose="00020600040101010101" charset="-128"/>
                </a:rPr>
                <a:t>呼吁</a:t>
              </a:r>
              <a:endParaRPr lang="zh-CN" altLang="en-US" sz="2000" b="1"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58" name="圆角矩形 36"/>
            <p:cNvSpPr/>
            <p:nvPr/>
          </p:nvSpPr>
          <p:spPr>
            <a:xfrm>
              <a:off x="7962" y="7416"/>
              <a:ext cx="6041" cy="891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149" y="7547"/>
              <a:ext cx="5615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整体设计和合理实施单元教学</a:t>
              </a:r>
              <a:endParaRPr lang="zh-CN" altLang="en-US" sz="2000" b="1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6511" y="8581"/>
              <a:ext cx="9243" cy="6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altLang="zh-CN" sz="24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突出‘五线融合’的单元教学实践研究”</a:t>
              </a:r>
              <a:endParaRPr lang="zh-CN" altLang="zh-CN" sz="2400" b="1" dirty="0">
                <a:latin typeface="汉仪旗黑-55简" panose="00020600040101010101" charset="-128"/>
                <a:ea typeface="汉仪旗黑-55简" panose="00020600040101010101" charset="-128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6" grpId="0" bldLvl="0" animBg="1"/>
      <p:bldP spid="38" grpId="0" bldLvl="0" animBg="1"/>
      <p:bldP spid="3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6483" y="0"/>
            <a:ext cx="8468105" cy="6867174"/>
            <a:chOff x="3723896" y="0"/>
            <a:chExt cx="8468105" cy="6867174"/>
          </a:xfrm>
        </p:grpSpPr>
        <p:grpSp>
          <p:nvGrpSpPr>
            <p:cNvPr id="4" name="组合 3"/>
            <p:cNvGrpSpPr/>
            <p:nvPr/>
          </p:nvGrpSpPr>
          <p:grpSpPr>
            <a:xfrm>
              <a:off x="4161249" y="0"/>
              <a:ext cx="8030752" cy="6858000"/>
              <a:chOff x="3658963" y="36513"/>
              <a:chExt cx="8533037" cy="685800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658963" y="36513"/>
                <a:ext cx="8533037" cy="6858000"/>
                <a:chOff x="10388066" y="228600"/>
                <a:chExt cx="8392288" cy="6744880"/>
              </a:xfrm>
            </p:grpSpPr>
            <p:sp>
              <p:nvSpPr>
                <p:cNvPr id="7" name="任意多边形: 形状 6"/>
                <p:cNvSpPr/>
                <p:nvPr/>
              </p:nvSpPr>
              <p:spPr>
                <a:xfrm flipH="1">
                  <a:off x="12192000" y="228600"/>
                  <a:ext cx="6588354" cy="2933700"/>
                </a:xfrm>
                <a:custGeom>
                  <a:avLst/>
                  <a:gdLst>
                    <a:gd name="connsiteX0" fmla="*/ 6588354 w 6588354"/>
                    <a:gd name="connsiteY0" fmla="*/ 0 h 2933700"/>
                    <a:gd name="connsiteX1" fmla="*/ 1586348 w 6588354"/>
                    <a:gd name="connsiteY1" fmla="*/ 0 h 2933700"/>
                    <a:gd name="connsiteX2" fmla="*/ 0 w 6588354"/>
                    <a:gd name="connsiteY2" fmla="*/ 1134013 h 2933700"/>
                    <a:gd name="connsiteX3" fmla="*/ 0 w 6588354"/>
                    <a:gd name="connsiteY3" fmla="*/ 2933700 h 2933700"/>
                    <a:gd name="connsiteX4" fmla="*/ 2484460 w 6588354"/>
                    <a:gd name="connsiteY4" fmla="*/ 2933700 h 293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354" h="2933700">
                      <a:moveTo>
                        <a:pt x="6588354" y="0"/>
                      </a:moveTo>
                      <a:lnTo>
                        <a:pt x="1586348" y="0"/>
                      </a:lnTo>
                      <a:lnTo>
                        <a:pt x="0" y="1134013"/>
                      </a:lnTo>
                      <a:lnTo>
                        <a:pt x="0" y="2933700"/>
                      </a:lnTo>
                      <a:lnTo>
                        <a:pt x="2484460" y="2933700"/>
                      </a:lnTo>
                      <a:close/>
                    </a:path>
                  </a:pathLst>
                </a:custGeom>
                <a:solidFill>
                  <a:srgbClr val="B5242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0388066" y="1361401"/>
                  <a:ext cx="8385512" cy="5612079"/>
                </a:xfrm>
                <a:custGeom>
                  <a:avLst/>
                  <a:gdLst>
                    <a:gd name="connsiteX0" fmla="*/ 8385512 w 8385512"/>
                    <a:gd name="connsiteY0" fmla="*/ 0 h 5612079"/>
                    <a:gd name="connsiteX1" fmla="*/ 8385512 w 8385512"/>
                    <a:gd name="connsiteY1" fmla="*/ 3474031 h 5612079"/>
                    <a:gd name="connsiteX2" fmla="*/ 5190861 w 8385512"/>
                    <a:gd name="connsiteY2" fmla="*/ 5612079 h 5612079"/>
                    <a:gd name="connsiteX3" fmla="*/ 0 w 8385512"/>
                    <a:gd name="connsiteY3" fmla="*/ 5612079 h 5612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512" h="5612079">
                      <a:moveTo>
                        <a:pt x="8385512" y="0"/>
                      </a:moveTo>
                      <a:lnTo>
                        <a:pt x="8385512" y="3474031"/>
                      </a:lnTo>
                      <a:lnTo>
                        <a:pt x="5190861" y="5612079"/>
                      </a:lnTo>
                      <a:lnTo>
                        <a:pt x="0" y="5612079"/>
                      </a:lnTo>
                      <a:close/>
                    </a:path>
                  </a:pathLst>
                </a:custGeom>
                <a:solidFill>
                  <a:srgbClr val="D444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" name="平行四边形 5"/>
              <p:cNvSpPr/>
              <p:nvPr/>
            </p:nvSpPr>
            <p:spPr>
              <a:xfrm rot="19553308" flipH="1">
                <a:off x="8589888" y="1125637"/>
                <a:ext cx="3569478" cy="1162050"/>
              </a:xfrm>
              <a:prstGeom prst="parallelogram">
                <a:avLst>
                  <a:gd name="adj" fmla="val 37133"/>
                </a:avLst>
              </a:pr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42" name="任意多边形: 形状 41"/>
            <p:cNvSpPr/>
            <p:nvPr/>
          </p:nvSpPr>
          <p:spPr>
            <a:xfrm>
              <a:off x="3723896" y="5773509"/>
              <a:ext cx="1789677" cy="1093665"/>
            </a:xfrm>
            <a:custGeom>
              <a:avLst/>
              <a:gdLst>
                <a:gd name="connsiteX0" fmla="*/ 1551757 w 1789677"/>
                <a:gd name="connsiteY0" fmla="*/ 0 h 1093665"/>
                <a:gd name="connsiteX1" fmla="*/ 1789677 w 1789677"/>
                <a:gd name="connsiteY1" fmla="*/ 0 h 1093665"/>
                <a:gd name="connsiteX2" fmla="*/ 237920 w 1789677"/>
                <a:gd name="connsiteY2" fmla="*/ 1093665 h 1093665"/>
                <a:gd name="connsiteX3" fmla="*/ 0 w 1789677"/>
                <a:gd name="connsiteY3" fmla="*/ 1093665 h 109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77" h="1093665">
                  <a:moveTo>
                    <a:pt x="1551757" y="0"/>
                  </a:moveTo>
                  <a:lnTo>
                    <a:pt x="1789677" y="0"/>
                  </a:lnTo>
                  <a:lnTo>
                    <a:pt x="237920" y="1093665"/>
                  </a:lnTo>
                  <a:lnTo>
                    <a:pt x="0" y="1093665"/>
                  </a:lnTo>
                  <a:close/>
                </a:path>
              </a:pathLst>
            </a:custGeom>
            <a:solidFill>
              <a:srgbClr val="B5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13612" y="1892574"/>
            <a:ext cx="5678623" cy="1824469"/>
            <a:chOff x="1571517" y="2106696"/>
            <a:chExt cx="5678623" cy="1824469"/>
          </a:xfrm>
        </p:grpSpPr>
        <p:sp>
          <p:nvSpPr>
            <p:cNvPr id="63" name="TextBox 7"/>
            <p:cNvSpPr>
              <a:spLocks noChangeArrowheads="1"/>
            </p:cNvSpPr>
            <p:nvPr/>
          </p:nvSpPr>
          <p:spPr bwMode="auto">
            <a:xfrm>
              <a:off x="1571517" y="2818298"/>
              <a:ext cx="5678623" cy="11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工作目标</a:t>
              </a:r>
              <a:endPara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571518" y="3931165"/>
              <a:ext cx="490783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: 圆角 64"/>
            <p:cNvSpPr/>
            <p:nvPr/>
          </p:nvSpPr>
          <p:spPr>
            <a:xfrm>
              <a:off x="1603267" y="2106696"/>
              <a:ext cx="2220685" cy="562216"/>
            </a:xfrm>
            <a:prstGeom prst="roundRect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1874548" y="2172361"/>
              <a:ext cx="1678123" cy="430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PART.03</a:t>
              </a:r>
              <a:endParaRPr lang="en-US" altLang="zh-CN" sz="28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0" y="142240"/>
            <a:ext cx="3146425" cy="368935"/>
          </a:xfrm>
          <a:prstGeom prst="rect">
            <a:avLst/>
          </a:prstGeom>
          <a:solidFill>
            <a:srgbClr val="B52425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indent="609600" algn="l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i="1" dirty="0">
                <a:solidFill>
                  <a:schemeClr val="bg1"/>
                </a:solidFill>
                <a:latin typeface="思源黑体 CN Heavy" charset="0"/>
                <a:ea typeface="思源黑体 CN Heavy" charset="0"/>
                <a:cs typeface="思源黑体 CN Heavy" charset="0"/>
              </a:rPr>
              <a:t>三、工作目标</a:t>
            </a:r>
            <a:endParaRPr lang="zh-CN" altLang="en-US" sz="2400" b="1" i="1" dirty="0">
              <a:solidFill>
                <a:schemeClr val="bg1"/>
              </a:solidFill>
              <a:latin typeface="思源黑体 CN Heavy" charset="0"/>
              <a:ea typeface="思源黑体 CN Heavy" charset="0"/>
              <a:cs typeface="思源黑体 CN Heavy" charset="0"/>
            </a:endParaRPr>
          </a:p>
        </p:txBody>
      </p:sp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1706245" y="2412365"/>
            <a:ext cx="8439150" cy="0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931035" y="2084070"/>
            <a:ext cx="1827530" cy="2840990"/>
            <a:chOff x="3041" y="2322"/>
            <a:chExt cx="2878" cy="4474"/>
          </a:xfrm>
        </p:grpSpPr>
        <p:sp>
          <p:nvSpPr>
            <p:cNvPr id="48" name="任意多边形: 形状 36"/>
            <p:cNvSpPr/>
            <p:nvPr>
              <p:custDataLst>
                <p:tags r:id="rId3"/>
              </p:custDataLst>
            </p:nvPr>
          </p:nvSpPr>
          <p:spPr>
            <a:xfrm>
              <a:off x="3245" y="2323"/>
              <a:ext cx="598" cy="516"/>
            </a:xfrm>
            <a:custGeom>
              <a:avLst/>
              <a:gdLst>
                <a:gd name="connsiteX0" fmla="*/ 205979 w 411958"/>
                <a:gd name="connsiteY0" fmla="*/ 0 h 346834"/>
                <a:gd name="connsiteX1" fmla="*/ 411958 w 411958"/>
                <a:gd name="connsiteY1" fmla="*/ 296466 h 346834"/>
                <a:gd name="connsiteX2" fmla="*/ 408430 w 411958"/>
                <a:gd name="connsiteY2" fmla="*/ 346834 h 346834"/>
                <a:gd name="connsiteX3" fmla="*/ 3528 w 411958"/>
                <a:gd name="connsiteY3" fmla="*/ 346834 h 346834"/>
                <a:gd name="connsiteX4" fmla="*/ 0 w 411958"/>
                <a:gd name="connsiteY4" fmla="*/ 296466 h 346834"/>
                <a:gd name="connsiteX5" fmla="*/ 205979 w 411958"/>
                <a:gd name="connsiteY5" fmla="*/ 0 h 34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958" h="346834">
                  <a:moveTo>
                    <a:pt x="205979" y="0"/>
                  </a:moveTo>
                  <a:cubicBezTo>
                    <a:pt x="319738" y="0"/>
                    <a:pt x="411958" y="132732"/>
                    <a:pt x="411958" y="296466"/>
                  </a:cubicBezTo>
                  <a:lnTo>
                    <a:pt x="408430" y="346834"/>
                  </a:lnTo>
                  <a:lnTo>
                    <a:pt x="3528" y="346834"/>
                  </a:lnTo>
                  <a:lnTo>
                    <a:pt x="0" y="296466"/>
                  </a:lnTo>
                  <a:cubicBezTo>
                    <a:pt x="0" y="132732"/>
                    <a:pt x="92220" y="0"/>
                    <a:pt x="20597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50800" dist="63500" dir="8100000" algn="tr" rotWithShape="0">
                <a:schemeClr val="accent2">
                  <a:lumMod val="75000"/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1" name="任意多边形: 形状 38"/>
            <p:cNvSpPr/>
            <p:nvPr>
              <p:custDataLst>
                <p:tags r:id="rId4"/>
              </p:custDataLst>
            </p:nvPr>
          </p:nvSpPr>
          <p:spPr>
            <a:xfrm>
              <a:off x="3525" y="2322"/>
              <a:ext cx="1910" cy="2494"/>
            </a:xfrm>
            <a:custGeom>
              <a:avLst/>
              <a:gdLst>
                <a:gd name="connsiteX0" fmla="*/ 38 w 4644"/>
                <a:gd name="connsiteY0" fmla="*/ 0 h 6065"/>
                <a:gd name="connsiteX1" fmla="*/ 736 w 4644"/>
                <a:gd name="connsiteY1" fmla="*/ 0 h 6065"/>
                <a:gd name="connsiteX2" fmla="*/ 2985 w 4644"/>
                <a:gd name="connsiteY2" fmla="*/ 0 h 6065"/>
                <a:gd name="connsiteX3" fmla="*/ 2996 w 4644"/>
                <a:gd name="connsiteY3" fmla="*/ 0 h 6065"/>
                <a:gd name="connsiteX4" fmla="*/ 3001 w 4644"/>
                <a:gd name="connsiteY4" fmla="*/ 0 h 6065"/>
                <a:gd name="connsiteX5" fmla="*/ 3001 w 4644"/>
                <a:gd name="connsiteY5" fmla="*/ 0 h 6065"/>
                <a:gd name="connsiteX6" fmla="*/ 3208 w 4644"/>
                <a:gd name="connsiteY6" fmla="*/ 21 h 6065"/>
                <a:gd name="connsiteX7" fmla="*/ 4048 w 4644"/>
                <a:gd name="connsiteY7" fmla="*/ 1052 h 6065"/>
                <a:gd name="connsiteX8" fmla="*/ 4002 w 4644"/>
                <a:gd name="connsiteY8" fmla="*/ 1348 h 6065"/>
                <a:gd name="connsiteX9" fmla="*/ 4002 w 4644"/>
                <a:gd name="connsiteY9" fmla="*/ 1348 h 6065"/>
                <a:gd name="connsiteX10" fmla="*/ 4048 w 4644"/>
                <a:gd name="connsiteY10" fmla="*/ 1052 h 6065"/>
                <a:gd name="connsiteX11" fmla="*/ 4048 w 4644"/>
                <a:gd name="connsiteY11" fmla="*/ 1446 h 6065"/>
                <a:gd name="connsiteX12" fmla="*/ 4050 w 4644"/>
                <a:gd name="connsiteY12" fmla="*/ 1451 h 6065"/>
                <a:gd name="connsiteX13" fmla="*/ 4050 w 4644"/>
                <a:gd name="connsiteY13" fmla="*/ 3364 h 6065"/>
                <a:gd name="connsiteX14" fmla="*/ 4187 w 4644"/>
                <a:gd name="connsiteY14" fmla="*/ 3501 h 6065"/>
                <a:gd name="connsiteX15" fmla="*/ 4508 w 4644"/>
                <a:gd name="connsiteY15" fmla="*/ 3501 h 6065"/>
                <a:gd name="connsiteX16" fmla="*/ 4634 w 4644"/>
                <a:gd name="connsiteY16" fmla="*/ 3583 h 6065"/>
                <a:gd name="connsiteX17" fmla="*/ 4609 w 4644"/>
                <a:gd name="connsiteY17" fmla="*/ 3732 h 6065"/>
                <a:gd name="connsiteX18" fmla="*/ 2499 w 4644"/>
                <a:gd name="connsiteY18" fmla="*/ 6022 h 6065"/>
                <a:gd name="connsiteX19" fmla="*/ 2396 w 4644"/>
                <a:gd name="connsiteY19" fmla="*/ 6065 h 6065"/>
                <a:gd name="connsiteX20" fmla="*/ 2294 w 4644"/>
                <a:gd name="connsiteY20" fmla="*/ 6022 h 6065"/>
                <a:gd name="connsiteX21" fmla="*/ 184 w 4644"/>
                <a:gd name="connsiteY21" fmla="*/ 3732 h 6065"/>
                <a:gd name="connsiteX22" fmla="*/ 159 w 4644"/>
                <a:gd name="connsiteY22" fmla="*/ 3583 h 6065"/>
                <a:gd name="connsiteX23" fmla="*/ 284 w 4644"/>
                <a:gd name="connsiteY23" fmla="*/ 3501 h 6065"/>
                <a:gd name="connsiteX24" fmla="*/ 606 w 4644"/>
                <a:gd name="connsiteY24" fmla="*/ 3501 h 6065"/>
                <a:gd name="connsiteX25" fmla="*/ 743 w 4644"/>
                <a:gd name="connsiteY25" fmla="*/ 3364 h 6065"/>
                <a:gd name="connsiteX26" fmla="*/ 732 w 4644"/>
                <a:gd name="connsiteY26" fmla="*/ 1264 h 6065"/>
                <a:gd name="connsiteX27" fmla="*/ 38 w 4644"/>
                <a:gd name="connsiteY27" fmla="*/ 0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644" h="6065">
                  <a:moveTo>
                    <a:pt x="38" y="0"/>
                  </a:moveTo>
                  <a:cubicBezTo>
                    <a:pt x="-167" y="-1"/>
                    <a:pt x="503" y="0"/>
                    <a:pt x="736" y="0"/>
                  </a:cubicBezTo>
                  <a:lnTo>
                    <a:pt x="2985" y="0"/>
                  </a:lnTo>
                  <a:lnTo>
                    <a:pt x="2996" y="0"/>
                  </a:lnTo>
                  <a:lnTo>
                    <a:pt x="3001" y="0"/>
                  </a:lnTo>
                  <a:lnTo>
                    <a:pt x="3001" y="0"/>
                  </a:lnTo>
                  <a:lnTo>
                    <a:pt x="3208" y="21"/>
                  </a:lnTo>
                  <a:cubicBezTo>
                    <a:pt x="3687" y="119"/>
                    <a:pt x="4048" y="543"/>
                    <a:pt x="4048" y="1052"/>
                  </a:cubicBezTo>
                  <a:lnTo>
                    <a:pt x="4002" y="1348"/>
                  </a:lnTo>
                  <a:lnTo>
                    <a:pt x="4002" y="1348"/>
                  </a:lnTo>
                  <a:lnTo>
                    <a:pt x="4048" y="1052"/>
                  </a:lnTo>
                  <a:lnTo>
                    <a:pt x="4048" y="1446"/>
                  </a:lnTo>
                  <a:lnTo>
                    <a:pt x="4050" y="1451"/>
                  </a:lnTo>
                  <a:cubicBezTo>
                    <a:pt x="4050" y="1531"/>
                    <a:pt x="4050" y="3285"/>
                    <a:pt x="4050" y="3364"/>
                  </a:cubicBezTo>
                  <a:cubicBezTo>
                    <a:pt x="4050" y="3446"/>
                    <a:pt x="4107" y="3501"/>
                    <a:pt x="4187" y="3501"/>
                  </a:cubicBezTo>
                  <a:lnTo>
                    <a:pt x="4508" y="3501"/>
                  </a:lnTo>
                  <a:cubicBezTo>
                    <a:pt x="4559" y="3501"/>
                    <a:pt x="4613" y="3538"/>
                    <a:pt x="4634" y="3583"/>
                  </a:cubicBezTo>
                  <a:cubicBezTo>
                    <a:pt x="4654" y="3631"/>
                    <a:pt x="4643" y="3695"/>
                    <a:pt x="4609" y="3732"/>
                  </a:cubicBezTo>
                  <a:lnTo>
                    <a:pt x="2499" y="6022"/>
                  </a:lnTo>
                  <a:cubicBezTo>
                    <a:pt x="2472" y="6049"/>
                    <a:pt x="2435" y="6065"/>
                    <a:pt x="2396" y="6065"/>
                  </a:cubicBezTo>
                  <a:cubicBezTo>
                    <a:pt x="2358" y="6065"/>
                    <a:pt x="2321" y="6049"/>
                    <a:pt x="2294" y="6022"/>
                  </a:cubicBezTo>
                  <a:lnTo>
                    <a:pt x="184" y="3732"/>
                  </a:lnTo>
                  <a:cubicBezTo>
                    <a:pt x="150" y="3695"/>
                    <a:pt x="138" y="3631"/>
                    <a:pt x="159" y="3583"/>
                  </a:cubicBezTo>
                  <a:cubicBezTo>
                    <a:pt x="179" y="3538"/>
                    <a:pt x="234" y="3501"/>
                    <a:pt x="284" y="3501"/>
                  </a:cubicBezTo>
                  <a:lnTo>
                    <a:pt x="606" y="3501"/>
                  </a:lnTo>
                  <a:cubicBezTo>
                    <a:pt x="686" y="3501"/>
                    <a:pt x="743" y="3446"/>
                    <a:pt x="743" y="3364"/>
                  </a:cubicBezTo>
                  <a:cubicBezTo>
                    <a:pt x="748" y="3272"/>
                    <a:pt x="738" y="2373"/>
                    <a:pt x="732" y="1264"/>
                  </a:cubicBezTo>
                  <a:cubicBezTo>
                    <a:pt x="726" y="155"/>
                    <a:pt x="243" y="1"/>
                    <a:pt x="3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100000"/>
                  </a:schemeClr>
                </a:gs>
                <a:gs pos="90000">
                  <a:srgbClr val="C00000"/>
                </a:gs>
              </a:gsLst>
              <a:lin ang="8100000" scaled="0"/>
              <a:tileRect/>
            </a:gradFill>
            <a:ln>
              <a:noFill/>
            </a:ln>
            <a:effectLst>
              <a:outerShdw blurRad="50800" dist="63500" dir="8100000" algn="tr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lIns="179705" tIns="71755" rIns="107950" bIns="288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 dirty="0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01</a:t>
              </a:r>
              <a:endParaRPr lang="en-US" altLang="zh-CN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041" y="5138"/>
              <a:ext cx="2878" cy="1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zh-CN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构建突出</a:t>
              </a:r>
              <a:r>
                <a:rPr lang="en-US" altLang="zh-CN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zh-CN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五线融合</a:t>
              </a:r>
              <a:r>
                <a:rPr lang="en-US" altLang="zh-CN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zh-CN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的单元教学理论框架</a:t>
              </a:r>
              <a:endParaRPr lang="zh-CN" altLang="zh-CN" sz="2000" b="1" dirty="0">
                <a:latin typeface="汉仪旗黑-55简" panose="00020600040101010101" charset="-128"/>
                <a:ea typeface="汉仪旗黑-55简" panose="00020600040101010101" charset="-128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4221480" y="2084070"/>
            <a:ext cx="1827530" cy="2840990"/>
            <a:chOff x="6648" y="2322"/>
            <a:chExt cx="2878" cy="4474"/>
          </a:xfrm>
        </p:grpSpPr>
        <p:sp>
          <p:nvSpPr>
            <p:cNvPr id="54" name="任意多边形: 形状 36"/>
            <p:cNvSpPr/>
            <p:nvPr>
              <p:custDataLst>
                <p:tags r:id="rId6"/>
              </p:custDataLst>
            </p:nvPr>
          </p:nvSpPr>
          <p:spPr>
            <a:xfrm>
              <a:off x="6732" y="2323"/>
              <a:ext cx="598" cy="516"/>
            </a:xfrm>
            <a:custGeom>
              <a:avLst/>
              <a:gdLst>
                <a:gd name="connsiteX0" fmla="*/ 205979 w 411958"/>
                <a:gd name="connsiteY0" fmla="*/ 0 h 346834"/>
                <a:gd name="connsiteX1" fmla="*/ 411958 w 411958"/>
                <a:gd name="connsiteY1" fmla="*/ 296466 h 346834"/>
                <a:gd name="connsiteX2" fmla="*/ 408430 w 411958"/>
                <a:gd name="connsiteY2" fmla="*/ 346834 h 346834"/>
                <a:gd name="connsiteX3" fmla="*/ 3528 w 411958"/>
                <a:gd name="connsiteY3" fmla="*/ 346834 h 346834"/>
                <a:gd name="connsiteX4" fmla="*/ 0 w 411958"/>
                <a:gd name="connsiteY4" fmla="*/ 296466 h 346834"/>
                <a:gd name="connsiteX5" fmla="*/ 205979 w 411958"/>
                <a:gd name="connsiteY5" fmla="*/ 0 h 34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958" h="346834">
                  <a:moveTo>
                    <a:pt x="205979" y="0"/>
                  </a:moveTo>
                  <a:cubicBezTo>
                    <a:pt x="319738" y="0"/>
                    <a:pt x="411958" y="132732"/>
                    <a:pt x="411958" y="296466"/>
                  </a:cubicBezTo>
                  <a:lnTo>
                    <a:pt x="408430" y="346834"/>
                  </a:lnTo>
                  <a:lnTo>
                    <a:pt x="3528" y="346834"/>
                  </a:lnTo>
                  <a:lnTo>
                    <a:pt x="0" y="296466"/>
                  </a:lnTo>
                  <a:cubicBezTo>
                    <a:pt x="0" y="132732"/>
                    <a:pt x="92220" y="0"/>
                    <a:pt x="20597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50800" dist="63500" dir="8100000" algn="tr" rotWithShape="0">
                <a:schemeClr val="accent2">
                  <a:lumMod val="75000"/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5" name="任意多边形: 形状 38"/>
            <p:cNvSpPr/>
            <p:nvPr>
              <p:custDataLst>
                <p:tags r:id="rId7"/>
              </p:custDataLst>
            </p:nvPr>
          </p:nvSpPr>
          <p:spPr>
            <a:xfrm>
              <a:off x="7012" y="2322"/>
              <a:ext cx="1910" cy="2494"/>
            </a:xfrm>
            <a:custGeom>
              <a:avLst/>
              <a:gdLst>
                <a:gd name="connsiteX0" fmla="*/ 38 w 4644"/>
                <a:gd name="connsiteY0" fmla="*/ 0 h 6065"/>
                <a:gd name="connsiteX1" fmla="*/ 736 w 4644"/>
                <a:gd name="connsiteY1" fmla="*/ 0 h 6065"/>
                <a:gd name="connsiteX2" fmla="*/ 2985 w 4644"/>
                <a:gd name="connsiteY2" fmla="*/ 0 h 6065"/>
                <a:gd name="connsiteX3" fmla="*/ 2996 w 4644"/>
                <a:gd name="connsiteY3" fmla="*/ 0 h 6065"/>
                <a:gd name="connsiteX4" fmla="*/ 3001 w 4644"/>
                <a:gd name="connsiteY4" fmla="*/ 0 h 6065"/>
                <a:gd name="connsiteX5" fmla="*/ 3001 w 4644"/>
                <a:gd name="connsiteY5" fmla="*/ 0 h 6065"/>
                <a:gd name="connsiteX6" fmla="*/ 3208 w 4644"/>
                <a:gd name="connsiteY6" fmla="*/ 21 h 6065"/>
                <a:gd name="connsiteX7" fmla="*/ 4048 w 4644"/>
                <a:gd name="connsiteY7" fmla="*/ 1052 h 6065"/>
                <a:gd name="connsiteX8" fmla="*/ 4002 w 4644"/>
                <a:gd name="connsiteY8" fmla="*/ 1348 h 6065"/>
                <a:gd name="connsiteX9" fmla="*/ 4002 w 4644"/>
                <a:gd name="connsiteY9" fmla="*/ 1348 h 6065"/>
                <a:gd name="connsiteX10" fmla="*/ 4048 w 4644"/>
                <a:gd name="connsiteY10" fmla="*/ 1052 h 6065"/>
                <a:gd name="connsiteX11" fmla="*/ 4048 w 4644"/>
                <a:gd name="connsiteY11" fmla="*/ 1446 h 6065"/>
                <a:gd name="connsiteX12" fmla="*/ 4050 w 4644"/>
                <a:gd name="connsiteY12" fmla="*/ 1451 h 6065"/>
                <a:gd name="connsiteX13" fmla="*/ 4050 w 4644"/>
                <a:gd name="connsiteY13" fmla="*/ 3364 h 6065"/>
                <a:gd name="connsiteX14" fmla="*/ 4187 w 4644"/>
                <a:gd name="connsiteY14" fmla="*/ 3501 h 6065"/>
                <a:gd name="connsiteX15" fmla="*/ 4508 w 4644"/>
                <a:gd name="connsiteY15" fmla="*/ 3501 h 6065"/>
                <a:gd name="connsiteX16" fmla="*/ 4634 w 4644"/>
                <a:gd name="connsiteY16" fmla="*/ 3583 h 6065"/>
                <a:gd name="connsiteX17" fmla="*/ 4609 w 4644"/>
                <a:gd name="connsiteY17" fmla="*/ 3732 h 6065"/>
                <a:gd name="connsiteX18" fmla="*/ 2499 w 4644"/>
                <a:gd name="connsiteY18" fmla="*/ 6022 h 6065"/>
                <a:gd name="connsiteX19" fmla="*/ 2396 w 4644"/>
                <a:gd name="connsiteY19" fmla="*/ 6065 h 6065"/>
                <a:gd name="connsiteX20" fmla="*/ 2294 w 4644"/>
                <a:gd name="connsiteY20" fmla="*/ 6022 h 6065"/>
                <a:gd name="connsiteX21" fmla="*/ 184 w 4644"/>
                <a:gd name="connsiteY21" fmla="*/ 3732 h 6065"/>
                <a:gd name="connsiteX22" fmla="*/ 159 w 4644"/>
                <a:gd name="connsiteY22" fmla="*/ 3583 h 6065"/>
                <a:gd name="connsiteX23" fmla="*/ 284 w 4644"/>
                <a:gd name="connsiteY23" fmla="*/ 3501 h 6065"/>
                <a:gd name="connsiteX24" fmla="*/ 606 w 4644"/>
                <a:gd name="connsiteY24" fmla="*/ 3501 h 6065"/>
                <a:gd name="connsiteX25" fmla="*/ 743 w 4644"/>
                <a:gd name="connsiteY25" fmla="*/ 3364 h 6065"/>
                <a:gd name="connsiteX26" fmla="*/ 732 w 4644"/>
                <a:gd name="connsiteY26" fmla="*/ 1264 h 6065"/>
                <a:gd name="connsiteX27" fmla="*/ 38 w 4644"/>
                <a:gd name="connsiteY27" fmla="*/ 0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644" h="6065">
                  <a:moveTo>
                    <a:pt x="38" y="0"/>
                  </a:moveTo>
                  <a:cubicBezTo>
                    <a:pt x="-167" y="-1"/>
                    <a:pt x="503" y="0"/>
                    <a:pt x="736" y="0"/>
                  </a:cubicBezTo>
                  <a:lnTo>
                    <a:pt x="2985" y="0"/>
                  </a:lnTo>
                  <a:lnTo>
                    <a:pt x="2996" y="0"/>
                  </a:lnTo>
                  <a:lnTo>
                    <a:pt x="3001" y="0"/>
                  </a:lnTo>
                  <a:lnTo>
                    <a:pt x="3001" y="0"/>
                  </a:lnTo>
                  <a:lnTo>
                    <a:pt x="3208" y="21"/>
                  </a:lnTo>
                  <a:cubicBezTo>
                    <a:pt x="3687" y="119"/>
                    <a:pt x="4048" y="543"/>
                    <a:pt x="4048" y="1052"/>
                  </a:cubicBezTo>
                  <a:lnTo>
                    <a:pt x="4002" y="1348"/>
                  </a:lnTo>
                  <a:lnTo>
                    <a:pt x="4002" y="1348"/>
                  </a:lnTo>
                  <a:lnTo>
                    <a:pt x="4048" y="1052"/>
                  </a:lnTo>
                  <a:lnTo>
                    <a:pt x="4048" y="1446"/>
                  </a:lnTo>
                  <a:lnTo>
                    <a:pt x="4050" y="1451"/>
                  </a:lnTo>
                  <a:cubicBezTo>
                    <a:pt x="4050" y="1531"/>
                    <a:pt x="4050" y="3285"/>
                    <a:pt x="4050" y="3364"/>
                  </a:cubicBezTo>
                  <a:cubicBezTo>
                    <a:pt x="4050" y="3446"/>
                    <a:pt x="4107" y="3501"/>
                    <a:pt x="4187" y="3501"/>
                  </a:cubicBezTo>
                  <a:lnTo>
                    <a:pt x="4508" y="3501"/>
                  </a:lnTo>
                  <a:cubicBezTo>
                    <a:pt x="4559" y="3501"/>
                    <a:pt x="4613" y="3538"/>
                    <a:pt x="4634" y="3583"/>
                  </a:cubicBezTo>
                  <a:cubicBezTo>
                    <a:pt x="4654" y="3631"/>
                    <a:pt x="4643" y="3695"/>
                    <a:pt x="4609" y="3732"/>
                  </a:cubicBezTo>
                  <a:lnTo>
                    <a:pt x="2499" y="6022"/>
                  </a:lnTo>
                  <a:cubicBezTo>
                    <a:pt x="2472" y="6049"/>
                    <a:pt x="2435" y="6065"/>
                    <a:pt x="2396" y="6065"/>
                  </a:cubicBezTo>
                  <a:cubicBezTo>
                    <a:pt x="2358" y="6065"/>
                    <a:pt x="2321" y="6049"/>
                    <a:pt x="2294" y="6022"/>
                  </a:cubicBezTo>
                  <a:lnTo>
                    <a:pt x="184" y="3732"/>
                  </a:lnTo>
                  <a:cubicBezTo>
                    <a:pt x="150" y="3695"/>
                    <a:pt x="138" y="3631"/>
                    <a:pt x="159" y="3583"/>
                  </a:cubicBezTo>
                  <a:cubicBezTo>
                    <a:pt x="179" y="3538"/>
                    <a:pt x="234" y="3501"/>
                    <a:pt x="284" y="3501"/>
                  </a:cubicBezTo>
                  <a:lnTo>
                    <a:pt x="606" y="3501"/>
                  </a:lnTo>
                  <a:cubicBezTo>
                    <a:pt x="686" y="3501"/>
                    <a:pt x="743" y="3446"/>
                    <a:pt x="743" y="3364"/>
                  </a:cubicBezTo>
                  <a:cubicBezTo>
                    <a:pt x="748" y="3272"/>
                    <a:pt x="738" y="2373"/>
                    <a:pt x="732" y="1264"/>
                  </a:cubicBezTo>
                  <a:cubicBezTo>
                    <a:pt x="726" y="155"/>
                    <a:pt x="243" y="1"/>
                    <a:pt x="3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100000"/>
                  </a:schemeClr>
                </a:gs>
                <a:gs pos="90000">
                  <a:srgbClr val="C00000"/>
                </a:gs>
              </a:gsLst>
              <a:lin ang="8100000" scaled="0"/>
              <a:tileRect/>
            </a:gradFill>
            <a:ln>
              <a:noFill/>
            </a:ln>
            <a:effectLst>
              <a:outerShdw blurRad="50800" dist="63500" dir="8100000" algn="tr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lIns="179705" tIns="71755" rIns="107950" bIns="288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02</a:t>
              </a:r>
              <a:endPara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648" y="5138"/>
              <a:ext cx="2878" cy="1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altLang="zh-CN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探索突出</a:t>
              </a:r>
              <a:r>
                <a:rPr lang="en-US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altLang="zh-CN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五线融合</a:t>
              </a:r>
              <a:r>
                <a:rPr lang="en-US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altLang="zh-CN" sz="2000" b="1" dirty="0">
                  <a:latin typeface="汉仪旗黑-55简" panose="00020600040101010101" charset="-128"/>
                  <a:ea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的单元课堂教学范式</a:t>
              </a:r>
              <a:endParaRPr lang="zh-CN" sz="2000" b="1" dirty="0">
                <a:latin typeface="汉仪旗黑-55简" panose="00020600040101010101" charset="-128"/>
                <a:ea typeface="宋体" panose="02010600030101010101" pitchFamily="2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6359525" y="2084070"/>
            <a:ext cx="1827530" cy="2840990"/>
            <a:chOff x="10015" y="2322"/>
            <a:chExt cx="2878" cy="4474"/>
          </a:xfrm>
        </p:grpSpPr>
        <p:sp>
          <p:nvSpPr>
            <p:cNvPr id="61" name="任意多边形: 形状 36"/>
            <p:cNvSpPr/>
            <p:nvPr>
              <p:custDataLst>
                <p:tags r:id="rId9"/>
              </p:custDataLst>
            </p:nvPr>
          </p:nvSpPr>
          <p:spPr>
            <a:xfrm>
              <a:off x="10219" y="2323"/>
              <a:ext cx="598" cy="516"/>
            </a:xfrm>
            <a:custGeom>
              <a:avLst/>
              <a:gdLst>
                <a:gd name="connsiteX0" fmla="*/ 205979 w 411958"/>
                <a:gd name="connsiteY0" fmla="*/ 0 h 346834"/>
                <a:gd name="connsiteX1" fmla="*/ 411958 w 411958"/>
                <a:gd name="connsiteY1" fmla="*/ 296466 h 346834"/>
                <a:gd name="connsiteX2" fmla="*/ 408430 w 411958"/>
                <a:gd name="connsiteY2" fmla="*/ 346834 h 346834"/>
                <a:gd name="connsiteX3" fmla="*/ 3528 w 411958"/>
                <a:gd name="connsiteY3" fmla="*/ 346834 h 346834"/>
                <a:gd name="connsiteX4" fmla="*/ 0 w 411958"/>
                <a:gd name="connsiteY4" fmla="*/ 296466 h 346834"/>
                <a:gd name="connsiteX5" fmla="*/ 205979 w 411958"/>
                <a:gd name="connsiteY5" fmla="*/ 0 h 34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958" h="346834">
                  <a:moveTo>
                    <a:pt x="205979" y="0"/>
                  </a:moveTo>
                  <a:cubicBezTo>
                    <a:pt x="319738" y="0"/>
                    <a:pt x="411958" y="132732"/>
                    <a:pt x="411958" y="296466"/>
                  </a:cubicBezTo>
                  <a:lnTo>
                    <a:pt x="408430" y="346834"/>
                  </a:lnTo>
                  <a:lnTo>
                    <a:pt x="3528" y="346834"/>
                  </a:lnTo>
                  <a:lnTo>
                    <a:pt x="0" y="296466"/>
                  </a:lnTo>
                  <a:cubicBezTo>
                    <a:pt x="0" y="132732"/>
                    <a:pt x="92220" y="0"/>
                    <a:pt x="20597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50800" dist="63500" dir="8100000" algn="tr" rotWithShape="0">
                <a:schemeClr val="accent2">
                  <a:lumMod val="50000"/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2" name="任意多边形: 形状 38"/>
            <p:cNvSpPr/>
            <p:nvPr>
              <p:custDataLst>
                <p:tags r:id="rId10"/>
              </p:custDataLst>
            </p:nvPr>
          </p:nvSpPr>
          <p:spPr>
            <a:xfrm>
              <a:off x="10499" y="2322"/>
              <a:ext cx="1910" cy="2494"/>
            </a:xfrm>
            <a:custGeom>
              <a:avLst/>
              <a:gdLst>
                <a:gd name="connsiteX0" fmla="*/ 38 w 4644"/>
                <a:gd name="connsiteY0" fmla="*/ 0 h 6065"/>
                <a:gd name="connsiteX1" fmla="*/ 736 w 4644"/>
                <a:gd name="connsiteY1" fmla="*/ 0 h 6065"/>
                <a:gd name="connsiteX2" fmla="*/ 2985 w 4644"/>
                <a:gd name="connsiteY2" fmla="*/ 0 h 6065"/>
                <a:gd name="connsiteX3" fmla="*/ 2996 w 4644"/>
                <a:gd name="connsiteY3" fmla="*/ 0 h 6065"/>
                <a:gd name="connsiteX4" fmla="*/ 3001 w 4644"/>
                <a:gd name="connsiteY4" fmla="*/ 0 h 6065"/>
                <a:gd name="connsiteX5" fmla="*/ 3001 w 4644"/>
                <a:gd name="connsiteY5" fmla="*/ 0 h 6065"/>
                <a:gd name="connsiteX6" fmla="*/ 3208 w 4644"/>
                <a:gd name="connsiteY6" fmla="*/ 21 h 6065"/>
                <a:gd name="connsiteX7" fmla="*/ 4048 w 4644"/>
                <a:gd name="connsiteY7" fmla="*/ 1052 h 6065"/>
                <a:gd name="connsiteX8" fmla="*/ 4002 w 4644"/>
                <a:gd name="connsiteY8" fmla="*/ 1348 h 6065"/>
                <a:gd name="connsiteX9" fmla="*/ 4002 w 4644"/>
                <a:gd name="connsiteY9" fmla="*/ 1348 h 6065"/>
                <a:gd name="connsiteX10" fmla="*/ 4048 w 4644"/>
                <a:gd name="connsiteY10" fmla="*/ 1052 h 6065"/>
                <a:gd name="connsiteX11" fmla="*/ 4048 w 4644"/>
                <a:gd name="connsiteY11" fmla="*/ 1446 h 6065"/>
                <a:gd name="connsiteX12" fmla="*/ 4050 w 4644"/>
                <a:gd name="connsiteY12" fmla="*/ 1451 h 6065"/>
                <a:gd name="connsiteX13" fmla="*/ 4050 w 4644"/>
                <a:gd name="connsiteY13" fmla="*/ 3364 h 6065"/>
                <a:gd name="connsiteX14" fmla="*/ 4187 w 4644"/>
                <a:gd name="connsiteY14" fmla="*/ 3501 h 6065"/>
                <a:gd name="connsiteX15" fmla="*/ 4508 w 4644"/>
                <a:gd name="connsiteY15" fmla="*/ 3501 h 6065"/>
                <a:gd name="connsiteX16" fmla="*/ 4634 w 4644"/>
                <a:gd name="connsiteY16" fmla="*/ 3583 h 6065"/>
                <a:gd name="connsiteX17" fmla="*/ 4609 w 4644"/>
                <a:gd name="connsiteY17" fmla="*/ 3732 h 6065"/>
                <a:gd name="connsiteX18" fmla="*/ 2499 w 4644"/>
                <a:gd name="connsiteY18" fmla="*/ 6022 h 6065"/>
                <a:gd name="connsiteX19" fmla="*/ 2396 w 4644"/>
                <a:gd name="connsiteY19" fmla="*/ 6065 h 6065"/>
                <a:gd name="connsiteX20" fmla="*/ 2294 w 4644"/>
                <a:gd name="connsiteY20" fmla="*/ 6022 h 6065"/>
                <a:gd name="connsiteX21" fmla="*/ 184 w 4644"/>
                <a:gd name="connsiteY21" fmla="*/ 3732 h 6065"/>
                <a:gd name="connsiteX22" fmla="*/ 159 w 4644"/>
                <a:gd name="connsiteY22" fmla="*/ 3583 h 6065"/>
                <a:gd name="connsiteX23" fmla="*/ 284 w 4644"/>
                <a:gd name="connsiteY23" fmla="*/ 3501 h 6065"/>
                <a:gd name="connsiteX24" fmla="*/ 606 w 4644"/>
                <a:gd name="connsiteY24" fmla="*/ 3501 h 6065"/>
                <a:gd name="connsiteX25" fmla="*/ 743 w 4644"/>
                <a:gd name="connsiteY25" fmla="*/ 3364 h 6065"/>
                <a:gd name="connsiteX26" fmla="*/ 732 w 4644"/>
                <a:gd name="connsiteY26" fmla="*/ 1264 h 6065"/>
                <a:gd name="connsiteX27" fmla="*/ 38 w 4644"/>
                <a:gd name="connsiteY27" fmla="*/ 0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644" h="6065">
                  <a:moveTo>
                    <a:pt x="38" y="0"/>
                  </a:moveTo>
                  <a:cubicBezTo>
                    <a:pt x="-167" y="-1"/>
                    <a:pt x="503" y="0"/>
                    <a:pt x="736" y="0"/>
                  </a:cubicBezTo>
                  <a:lnTo>
                    <a:pt x="2985" y="0"/>
                  </a:lnTo>
                  <a:lnTo>
                    <a:pt x="2996" y="0"/>
                  </a:lnTo>
                  <a:lnTo>
                    <a:pt x="3001" y="0"/>
                  </a:lnTo>
                  <a:lnTo>
                    <a:pt x="3001" y="0"/>
                  </a:lnTo>
                  <a:lnTo>
                    <a:pt x="3208" y="21"/>
                  </a:lnTo>
                  <a:cubicBezTo>
                    <a:pt x="3687" y="119"/>
                    <a:pt x="4048" y="543"/>
                    <a:pt x="4048" y="1052"/>
                  </a:cubicBezTo>
                  <a:lnTo>
                    <a:pt x="4002" y="1348"/>
                  </a:lnTo>
                  <a:lnTo>
                    <a:pt x="4002" y="1348"/>
                  </a:lnTo>
                  <a:lnTo>
                    <a:pt x="4048" y="1052"/>
                  </a:lnTo>
                  <a:lnTo>
                    <a:pt x="4048" y="1446"/>
                  </a:lnTo>
                  <a:lnTo>
                    <a:pt x="4050" y="1451"/>
                  </a:lnTo>
                  <a:cubicBezTo>
                    <a:pt x="4050" y="1531"/>
                    <a:pt x="4050" y="3285"/>
                    <a:pt x="4050" y="3364"/>
                  </a:cubicBezTo>
                  <a:cubicBezTo>
                    <a:pt x="4050" y="3446"/>
                    <a:pt x="4107" y="3501"/>
                    <a:pt x="4187" y="3501"/>
                  </a:cubicBezTo>
                  <a:lnTo>
                    <a:pt x="4508" y="3501"/>
                  </a:lnTo>
                  <a:cubicBezTo>
                    <a:pt x="4559" y="3501"/>
                    <a:pt x="4613" y="3538"/>
                    <a:pt x="4634" y="3583"/>
                  </a:cubicBezTo>
                  <a:cubicBezTo>
                    <a:pt x="4654" y="3631"/>
                    <a:pt x="4643" y="3695"/>
                    <a:pt x="4609" y="3732"/>
                  </a:cubicBezTo>
                  <a:lnTo>
                    <a:pt x="2499" y="6022"/>
                  </a:lnTo>
                  <a:cubicBezTo>
                    <a:pt x="2472" y="6049"/>
                    <a:pt x="2435" y="6065"/>
                    <a:pt x="2396" y="6065"/>
                  </a:cubicBezTo>
                  <a:cubicBezTo>
                    <a:pt x="2358" y="6065"/>
                    <a:pt x="2321" y="6049"/>
                    <a:pt x="2294" y="6022"/>
                  </a:cubicBezTo>
                  <a:lnTo>
                    <a:pt x="184" y="3732"/>
                  </a:lnTo>
                  <a:cubicBezTo>
                    <a:pt x="150" y="3695"/>
                    <a:pt x="138" y="3631"/>
                    <a:pt x="159" y="3583"/>
                  </a:cubicBezTo>
                  <a:cubicBezTo>
                    <a:pt x="179" y="3538"/>
                    <a:pt x="234" y="3501"/>
                    <a:pt x="284" y="3501"/>
                  </a:cubicBezTo>
                  <a:lnTo>
                    <a:pt x="606" y="3501"/>
                  </a:lnTo>
                  <a:cubicBezTo>
                    <a:pt x="686" y="3501"/>
                    <a:pt x="743" y="3446"/>
                    <a:pt x="743" y="3364"/>
                  </a:cubicBezTo>
                  <a:cubicBezTo>
                    <a:pt x="748" y="3272"/>
                    <a:pt x="738" y="2373"/>
                    <a:pt x="732" y="1264"/>
                  </a:cubicBezTo>
                  <a:cubicBezTo>
                    <a:pt x="726" y="155"/>
                    <a:pt x="243" y="1"/>
                    <a:pt x="3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100000"/>
                  </a:schemeClr>
                </a:gs>
                <a:gs pos="80000">
                  <a:srgbClr val="C00000"/>
                </a:gs>
              </a:gsLst>
              <a:lin ang="8100000" scaled="0"/>
              <a:tileRect/>
            </a:gradFill>
            <a:ln>
              <a:noFill/>
            </a:ln>
            <a:effectLst>
              <a:outerShdw blurRad="50800" dist="63500" dir="8100000" algn="tr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lIns="179705" tIns="71755" rIns="107950" bIns="288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03</a:t>
              </a:r>
              <a:endPara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0015" y="5138"/>
              <a:ext cx="2878" cy="1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创建突出</a:t>
              </a:r>
              <a:r>
                <a:rPr lang="en-US"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五线融合</a:t>
              </a:r>
              <a:r>
                <a:rPr lang="en-US"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的单元教学评价方式</a:t>
              </a:r>
              <a:endParaRPr sz="2000" b="1" dirty="0">
                <a:latin typeface="汉仪旗黑-55简" panose="00020600040101010101" charset="-128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1"/>
            </p:custDataLst>
          </p:nvPr>
        </p:nvGrpSpPr>
        <p:grpSpPr>
          <a:xfrm>
            <a:off x="8573770" y="2084070"/>
            <a:ext cx="1827530" cy="2840990"/>
            <a:chOff x="13502" y="2322"/>
            <a:chExt cx="2878" cy="4474"/>
          </a:xfrm>
        </p:grpSpPr>
        <p:sp>
          <p:nvSpPr>
            <p:cNvPr id="64" name="任意多边形: 形状 36"/>
            <p:cNvSpPr/>
            <p:nvPr>
              <p:custDataLst>
                <p:tags r:id="rId12"/>
              </p:custDataLst>
            </p:nvPr>
          </p:nvSpPr>
          <p:spPr>
            <a:xfrm>
              <a:off x="13706" y="2323"/>
              <a:ext cx="598" cy="516"/>
            </a:xfrm>
            <a:custGeom>
              <a:avLst/>
              <a:gdLst>
                <a:gd name="connsiteX0" fmla="*/ 205979 w 411958"/>
                <a:gd name="connsiteY0" fmla="*/ 0 h 346834"/>
                <a:gd name="connsiteX1" fmla="*/ 411958 w 411958"/>
                <a:gd name="connsiteY1" fmla="*/ 296466 h 346834"/>
                <a:gd name="connsiteX2" fmla="*/ 408430 w 411958"/>
                <a:gd name="connsiteY2" fmla="*/ 346834 h 346834"/>
                <a:gd name="connsiteX3" fmla="*/ 3528 w 411958"/>
                <a:gd name="connsiteY3" fmla="*/ 346834 h 346834"/>
                <a:gd name="connsiteX4" fmla="*/ 0 w 411958"/>
                <a:gd name="connsiteY4" fmla="*/ 296466 h 346834"/>
                <a:gd name="connsiteX5" fmla="*/ 205979 w 411958"/>
                <a:gd name="connsiteY5" fmla="*/ 0 h 34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958" h="346834">
                  <a:moveTo>
                    <a:pt x="205979" y="0"/>
                  </a:moveTo>
                  <a:cubicBezTo>
                    <a:pt x="319738" y="0"/>
                    <a:pt x="411958" y="132732"/>
                    <a:pt x="411958" y="296466"/>
                  </a:cubicBezTo>
                  <a:lnTo>
                    <a:pt x="408430" y="346834"/>
                  </a:lnTo>
                  <a:lnTo>
                    <a:pt x="3528" y="346834"/>
                  </a:lnTo>
                  <a:lnTo>
                    <a:pt x="0" y="296466"/>
                  </a:lnTo>
                  <a:cubicBezTo>
                    <a:pt x="0" y="132732"/>
                    <a:pt x="92220" y="0"/>
                    <a:pt x="20597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50800" dist="63500" dir="8100000" algn="tr" rotWithShape="0">
                <a:schemeClr val="accent2">
                  <a:lumMod val="75000"/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5" name="任意多边形: 形状 38"/>
            <p:cNvSpPr/>
            <p:nvPr>
              <p:custDataLst>
                <p:tags r:id="rId13"/>
              </p:custDataLst>
            </p:nvPr>
          </p:nvSpPr>
          <p:spPr>
            <a:xfrm>
              <a:off x="13986" y="2322"/>
              <a:ext cx="1910" cy="2494"/>
            </a:xfrm>
            <a:custGeom>
              <a:avLst/>
              <a:gdLst>
                <a:gd name="connsiteX0" fmla="*/ 38 w 4644"/>
                <a:gd name="connsiteY0" fmla="*/ 0 h 6065"/>
                <a:gd name="connsiteX1" fmla="*/ 736 w 4644"/>
                <a:gd name="connsiteY1" fmla="*/ 0 h 6065"/>
                <a:gd name="connsiteX2" fmla="*/ 2985 w 4644"/>
                <a:gd name="connsiteY2" fmla="*/ 0 h 6065"/>
                <a:gd name="connsiteX3" fmla="*/ 2996 w 4644"/>
                <a:gd name="connsiteY3" fmla="*/ 0 h 6065"/>
                <a:gd name="connsiteX4" fmla="*/ 3001 w 4644"/>
                <a:gd name="connsiteY4" fmla="*/ 0 h 6065"/>
                <a:gd name="connsiteX5" fmla="*/ 3001 w 4644"/>
                <a:gd name="connsiteY5" fmla="*/ 0 h 6065"/>
                <a:gd name="connsiteX6" fmla="*/ 3208 w 4644"/>
                <a:gd name="connsiteY6" fmla="*/ 21 h 6065"/>
                <a:gd name="connsiteX7" fmla="*/ 4048 w 4644"/>
                <a:gd name="connsiteY7" fmla="*/ 1052 h 6065"/>
                <a:gd name="connsiteX8" fmla="*/ 4002 w 4644"/>
                <a:gd name="connsiteY8" fmla="*/ 1348 h 6065"/>
                <a:gd name="connsiteX9" fmla="*/ 4002 w 4644"/>
                <a:gd name="connsiteY9" fmla="*/ 1348 h 6065"/>
                <a:gd name="connsiteX10" fmla="*/ 4048 w 4644"/>
                <a:gd name="connsiteY10" fmla="*/ 1052 h 6065"/>
                <a:gd name="connsiteX11" fmla="*/ 4048 w 4644"/>
                <a:gd name="connsiteY11" fmla="*/ 1446 h 6065"/>
                <a:gd name="connsiteX12" fmla="*/ 4050 w 4644"/>
                <a:gd name="connsiteY12" fmla="*/ 1451 h 6065"/>
                <a:gd name="connsiteX13" fmla="*/ 4050 w 4644"/>
                <a:gd name="connsiteY13" fmla="*/ 3364 h 6065"/>
                <a:gd name="connsiteX14" fmla="*/ 4187 w 4644"/>
                <a:gd name="connsiteY14" fmla="*/ 3501 h 6065"/>
                <a:gd name="connsiteX15" fmla="*/ 4508 w 4644"/>
                <a:gd name="connsiteY15" fmla="*/ 3501 h 6065"/>
                <a:gd name="connsiteX16" fmla="*/ 4634 w 4644"/>
                <a:gd name="connsiteY16" fmla="*/ 3583 h 6065"/>
                <a:gd name="connsiteX17" fmla="*/ 4609 w 4644"/>
                <a:gd name="connsiteY17" fmla="*/ 3732 h 6065"/>
                <a:gd name="connsiteX18" fmla="*/ 2499 w 4644"/>
                <a:gd name="connsiteY18" fmla="*/ 6022 h 6065"/>
                <a:gd name="connsiteX19" fmla="*/ 2396 w 4644"/>
                <a:gd name="connsiteY19" fmla="*/ 6065 h 6065"/>
                <a:gd name="connsiteX20" fmla="*/ 2294 w 4644"/>
                <a:gd name="connsiteY20" fmla="*/ 6022 h 6065"/>
                <a:gd name="connsiteX21" fmla="*/ 184 w 4644"/>
                <a:gd name="connsiteY21" fmla="*/ 3732 h 6065"/>
                <a:gd name="connsiteX22" fmla="*/ 159 w 4644"/>
                <a:gd name="connsiteY22" fmla="*/ 3583 h 6065"/>
                <a:gd name="connsiteX23" fmla="*/ 284 w 4644"/>
                <a:gd name="connsiteY23" fmla="*/ 3501 h 6065"/>
                <a:gd name="connsiteX24" fmla="*/ 606 w 4644"/>
                <a:gd name="connsiteY24" fmla="*/ 3501 h 6065"/>
                <a:gd name="connsiteX25" fmla="*/ 743 w 4644"/>
                <a:gd name="connsiteY25" fmla="*/ 3364 h 6065"/>
                <a:gd name="connsiteX26" fmla="*/ 732 w 4644"/>
                <a:gd name="connsiteY26" fmla="*/ 1264 h 6065"/>
                <a:gd name="connsiteX27" fmla="*/ 38 w 4644"/>
                <a:gd name="connsiteY27" fmla="*/ 0 h 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644" h="6065">
                  <a:moveTo>
                    <a:pt x="38" y="0"/>
                  </a:moveTo>
                  <a:cubicBezTo>
                    <a:pt x="-167" y="-1"/>
                    <a:pt x="503" y="0"/>
                    <a:pt x="736" y="0"/>
                  </a:cubicBezTo>
                  <a:lnTo>
                    <a:pt x="2985" y="0"/>
                  </a:lnTo>
                  <a:lnTo>
                    <a:pt x="2996" y="0"/>
                  </a:lnTo>
                  <a:lnTo>
                    <a:pt x="3001" y="0"/>
                  </a:lnTo>
                  <a:lnTo>
                    <a:pt x="3001" y="0"/>
                  </a:lnTo>
                  <a:lnTo>
                    <a:pt x="3208" y="21"/>
                  </a:lnTo>
                  <a:cubicBezTo>
                    <a:pt x="3687" y="119"/>
                    <a:pt x="4048" y="543"/>
                    <a:pt x="4048" y="1052"/>
                  </a:cubicBezTo>
                  <a:lnTo>
                    <a:pt x="4002" y="1348"/>
                  </a:lnTo>
                  <a:lnTo>
                    <a:pt x="4002" y="1348"/>
                  </a:lnTo>
                  <a:lnTo>
                    <a:pt x="4048" y="1052"/>
                  </a:lnTo>
                  <a:lnTo>
                    <a:pt x="4048" y="1446"/>
                  </a:lnTo>
                  <a:lnTo>
                    <a:pt x="4050" y="1451"/>
                  </a:lnTo>
                  <a:cubicBezTo>
                    <a:pt x="4050" y="1531"/>
                    <a:pt x="4050" y="3285"/>
                    <a:pt x="4050" y="3364"/>
                  </a:cubicBezTo>
                  <a:cubicBezTo>
                    <a:pt x="4050" y="3446"/>
                    <a:pt x="4107" y="3501"/>
                    <a:pt x="4187" y="3501"/>
                  </a:cubicBezTo>
                  <a:lnTo>
                    <a:pt x="4508" y="3501"/>
                  </a:lnTo>
                  <a:cubicBezTo>
                    <a:pt x="4559" y="3501"/>
                    <a:pt x="4613" y="3538"/>
                    <a:pt x="4634" y="3583"/>
                  </a:cubicBezTo>
                  <a:cubicBezTo>
                    <a:pt x="4654" y="3631"/>
                    <a:pt x="4643" y="3695"/>
                    <a:pt x="4609" y="3732"/>
                  </a:cubicBezTo>
                  <a:lnTo>
                    <a:pt x="2499" y="6022"/>
                  </a:lnTo>
                  <a:cubicBezTo>
                    <a:pt x="2472" y="6049"/>
                    <a:pt x="2435" y="6065"/>
                    <a:pt x="2396" y="6065"/>
                  </a:cubicBezTo>
                  <a:cubicBezTo>
                    <a:pt x="2358" y="6065"/>
                    <a:pt x="2321" y="6049"/>
                    <a:pt x="2294" y="6022"/>
                  </a:cubicBezTo>
                  <a:lnTo>
                    <a:pt x="184" y="3732"/>
                  </a:lnTo>
                  <a:cubicBezTo>
                    <a:pt x="150" y="3695"/>
                    <a:pt x="138" y="3631"/>
                    <a:pt x="159" y="3583"/>
                  </a:cubicBezTo>
                  <a:cubicBezTo>
                    <a:pt x="179" y="3538"/>
                    <a:pt x="234" y="3501"/>
                    <a:pt x="284" y="3501"/>
                  </a:cubicBezTo>
                  <a:lnTo>
                    <a:pt x="606" y="3501"/>
                  </a:lnTo>
                  <a:cubicBezTo>
                    <a:pt x="686" y="3501"/>
                    <a:pt x="743" y="3446"/>
                    <a:pt x="743" y="3364"/>
                  </a:cubicBezTo>
                  <a:cubicBezTo>
                    <a:pt x="748" y="3272"/>
                    <a:pt x="738" y="2373"/>
                    <a:pt x="732" y="1264"/>
                  </a:cubicBezTo>
                  <a:cubicBezTo>
                    <a:pt x="726" y="155"/>
                    <a:pt x="243" y="1"/>
                    <a:pt x="3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100000"/>
                  </a:schemeClr>
                </a:gs>
                <a:gs pos="90000">
                  <a:srgbClr val="C00000"/>
                </a:gs>
              </a:gsLst>
              <a:lin ang="8100000" scaled="0"/>
              <a:tileRect/>
            </a:gradFill>
            <a:ln>
              <a:noFill/>
            </a:ln>
            <a:effectLst>
              <a:outerShdw blurRad="50800" dist="63500" dir="8100000" algn="tr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lIns="179705" tIns="71755" rIns="107950" bIns="288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4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04</a:t>
              </a:r>
              <a:endPara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502" y="5138"/>
              <a:ext cx="2878" cy="1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建立突出</a:t>
              </a:r>
              <a:r>
                <a:rPr lang="en-US"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五线融合</a:t>
              </a:r>
              <a:r>
                <a:rPr lang="en-US"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sz="2000" b="1" dirty="0">
                  <a:latin typeface="汉仪旗黑-55简" panose="00020600040101010101" charset="-128"/>
                  <a:cs typeface="微软雅黑" panose="020B0503020204020204" pitchFamily="34" charset="-122"/>
                  <a:sym typeface="+mn-ea"/>
                </a:rPr>
                <a:t>的单元教学课程资源</a:t>
              </a:r>
              <a:endParaRPr sz="2000" b="1" dirty="0">
                <a:latin typeface="汉仪旗黑-55简" panose="00020600040101010101" charset="-128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301" b="34301"/>
          <a:stretch>
            <a:fillRect/>
          </a:stretch>
        </p:blipFill>
        <p:spPr>
          <a:xfrm>
            <a:off x="6483" y="2090852"/>
            <a:ext cx="10722642" cy="38280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6483" y="0"/>
            <a:ext cx="8468105" cy="6867174"/>
            <a:chOff x="3723896" y="0"/>
            <a:chExt cx="8468105" cy="6867174"/>
          </a:xfrm>
        </p:grpSpPr>
        <p:grpSp>
          <p:nvGrpSpPr>
            <p:cNvPr id="4" name="组合 3"/>
            <p:cNvGrpSpPr/>
            <p:nvPr/>
          </p:nvGrpSpPr>
          <p:grpSpPr>
            <a:xfrm>
              <a:off x="4161249" y="0"/>
              <a:ext cx="8030752" cy="6858000"/>
              <a:chOff x="3658963" y="36513"/>
              <a:chExt cx="8533037" cy="685800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658963" y="36513"/>
                <a:ext cx="8533037" cy="6858000"/>
                <a:chOff x="10388066" y="228600"/>
                <a:chExt cx="8392288" cy="6744880"/>
              </a:xfrm>
            </p:grpSpPr>
            <p:sp>
              <p:nvSpPr>
                <p:cNvPr id="7" name="任意多边形: 形状 6"/>
                <p:cNvSpPr/>
                <p:nvPr/>
              </p:nvSpPr>
              <p:spPr>
                <a:xfrm flipH="1">
                  <a:off x="12192000" y="228600"/>
                  <a:ext cx="6588354" cy="2933700"/>
                </a:xfrm>
                <a:custGeom>
                  <a:avLst/>
                  <a:gdLst>
                    <a:gd name="connsiteX0" fmla="*/ 6588354 w 6588354"/>
                    <a:gd name="connsiteY0" fmla="*/ 0 h 2933700"/>
                    <a:gd name="connsiteX1" fmla="*/ 1586348 w 6588354"/>
                    <a:gd name="connsiteY1" fmla="*/ 0 h 2933700"/>
                    <a:gd name="connsiteX2" fmla="*/ 0 w 6588354"/>
                    <a:gd name="connsiteY2" fmla="*/ 1134013 h 2933700"/>
                    <a:gd name="connsiteX3" fmla="*/ 0 w 6588354"/>
                    <a:gd name="connsiteY3" fmla="*/ 2933700 h 2933700"/>
                    <a:gd name="connsiteX4" fmla="*/ 2484460 w 6588354"/>
                    <a:gd name="connsiteY4" fmla="*/ 2933700 h 293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8354" h="2933700">
                      <a:moveTo>
                        <a:pt x="6588354" y="0"/>
                      </a:moveTo>
                      <a:lnTo>
                        <a:pt x="1586348" y="0"/>
                      </a:lnTo>
                      <a:lnTo>
                        <a:pt x="0" y="1134013"/>
                      </a:lnTo>
                      <a:lnTo>
                        <a:pt x="0" y="2933700"/>
                      </a:lnTo>
                      <a:lnTo>
                        <a:pt x="2484460" y="2933700"/>
                      </a:lnTo>
                      <a:close/>
                    </a:path>
                  </a:pathLst>
                </a:custGeom>
                <a:solidFill>
                  <a:srgbClr val="B5242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0388066" y="1361401"/>
                  <a:ext cx="8385512" cy="5612079"/>
                </a:xfrm>
                <a:custGeom>
                  <a:avLst/>
                  <a:gdLst>
                    <a:gd name="connsiteX0" fmla="*/ 8385512 w 8385512"/>
                    <a:gd name="connsiteY0" fmla="*/ 0 h 5612079"/>
                    <a:gd name="connsiteX1" fmla="*/ 8385512 w 8385512"/>
                    <a:gd name="connsiteY1" fmla="*/ 3474031 h 5612079"/>
                    <a:gd name="connsiteX2" fmla="*/ 5190861 w 8385512"/>
                    <a:gd name="connsiteY2" fmla="*/ 5612079 h 5612079"/>
                    <a:gd name="connsiteX3" fmla="*/ 0 w 8385512"/>
                    <a:gd name="connsiteY3" fmla="*/ 5612079 h 5612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512" h="5612079">
                      <a:moveTo>
                        <a:pt x="8385512" y="0"/>
                      </a:moveTo>
                      <a:lnTo>
                        <a:pt x="8385512" y="3474031"/>
                      </a:lnTo>
                      <a:lnTo>
                        <a:pt x="5190861" y="5612079"/>
                      </a:lnTo>
                      <a:lnTo>
                        <a:pt x="0" y="5612079"/>
                      </a:lnTo>
                      <a:close/>
                    </a:path>
                  </a:pathLst>
                </a:custGeom>
                <a:solidFill>
                  <a:srgbClr val="D444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95号-手刻宋" panose="020F0502020204030204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" name="平行四边形 5"/>
              <p:cNvSpPr/>
              <p:nvPr/>
            </p:nvSpPr>
            <p:spPr>
              <a:xfrm rot="19553308" flipH="1">
                <a:off x="8589888" y="1125637"/>
                <a:ext cx="3569478" cy="1162050"/>
              </a:xfrm>
              <a:prstGeom prst="parallelogram">
                <a:avLst>
                  <a:gd name="adj" fmla="val 37133"/>
                </a:avLst>
              </a:prstGeom>
              <a:solidFill>
                <a:srgbClr val="B524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95号-手刻宋" panose="020F0502020204030204"/>
                  <a:cs typeface="+mn-ea"/>
                  <a:sym typeface="+mn-lt"/>
                </a:endParaRPr>
              </a:p>
            </p:txBody>
          </p:sp>
        </p:grpSp>
        <p:sp>
          <p:nvSpPr>
            <p:cNvPr id="42" name="任意多边形: 形状 41"/>
            <p:cNvSpPr/>
            <p:nvPr/>
          </p:nvSpPr>
          <p:spPr>
            <a:xfrm>
              <a:off x="3723896" y="5773509"/>
              <a:ext cx="1789677" cy="1093665"/>
            </a:xfrm>
            <a:custGeom>
              <a:avLst/>
              <a:gdLst>
                <a:gd name="connsiteX0" fmla="*/ 1551757 w 1789677"/>
                <a:gd name="connsiteY0" fmla="*/ 0 h 1093665"/>
                <a:gd name="connsiteX1" fmla="*/ 1789677 w 1789677"/>
                <a:gd name="connsiteY1" fmla="*/ 0 h 1093665"/>
                <a:gd name="connsiteX2" fmla="*/ 237920 w 1789677"/>
                <a:gd name="connsiteY2" fmla="*/ 1093665 h 1093665"/>
                <a:gd name="connsiteX3" fmla="*/ 0 w 1789677"/>
                <a:gd name="connsiteY3" fmla="*/ 1093665 h 109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77" h="1093665">
                  <a:moveTo>
                    <a:pt x="1551757" y="0"/>
                  </a:moveTo>
                  <a:lnTo>
                    <a:pt x="1789677" y="0"/>
                  </a:lnTo>
                  <a:lnTo>
                    <a:pt x="237920" y="1093665"/>
                  </a:lnTo>
                  <a:lnTo>
                    <a:pt x="0" y="1093665"/>
                  </a:lnTo>
                  <a:close/>
                </a:path>
              </a:pathLst>
            </a:custGeom>
            <a:solidFill>
              <a:srgbClr val="B5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13612" y="1892574"/>
            <a:ext cx="5678623" cy="1824469"/>
            <a:chOff x="1571517" y="2106696"/>
            <a:chExt cx="5678623" cy="1824469"/>
          </a:xfrm>
        </p:grpSpPr>
        <p:sp>
          <p:nvSpPr>
            <p:cNvPr id="63" name="TextBox 7"/>
            <p:cNvSpPr>
              <a:spLocks noChangeArrowheads="1"/>
            </p:cNvSpPr>
            <p:nvPr/>
          </p:nvSpPr>
          <p:spPr bwMode="auto">
            <a:xfrm>
              <a:off x="1571517" y="2818298"/>
              <a:ext cx="5678623" cy="11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zh-CN" alt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工作思路</a:t>
              </a:r>
              <a:endPara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571518" y="3931165"/>
              <a:ext cx="490783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: 圆角 64"/>
            <p:cNvSpPr/>
            <p:nvPr/>
          </p:nvSpPr>
          <p:spPr>
            <a:xfrm>
              <a:off x="1603267" y="2106696"/>
              <a:ext cx="2220685" cy="562216"/>
            </a:xfrm>
            <a:prstGeom prst="roundRect">
              <a:avLst/>
            </a:prstGeom>
            <a:gradFill>
              <a:gsLst>
                <a:gs pos="0">
                  <a:srgbClr val="D44430"/>
                </a:gs>
                <a:gs pos="100000">
                  <a:srgbClr val="B5242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1874548" y="2172361"/>
              <a:ext cx="1678123" cy="430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PART.04</a:t>
              </a:r>
              <a:endParaRPr lang="en-US" altLang="zh-CN" sz="28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301.64976377952763,&quot;left&quot;:106.38811023622047,&quot;top&quot;:141.6032283464567,&quot;width&quot;:808.0966141732283}"/>
</p:tagLst>
</file>

<file path=ppt/tags/tag10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2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5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8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109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i*1_1"/>
  <p:tag name="KSO_WM_TEMPLATE_CATEGORY" val="diagram"/>
  <p:tag name="KSO_WM_TEMPLATE_INDEX" val="20235178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solid&quot;:{&quot;brightness&quot;:0,&quot;colorType&quot;:1,&quot;foreColorIndex&quot;:5,&quot;transparency&quot;:0.920000016689300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11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2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4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115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11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9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i*1_2"/>
  <p:tag name="KSO_WM_TEMPLATE_CATEGORY" val="diagram"/>
  <p:tag name="KSO_WM_TEMPLATE_INDEX" val="20235178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solid&quot;:{&quot;brightness&quot;:0,&quot;colorType&quot;:1,&quot;foreColorIndex&quot;:5,&quot;transparency&quot;:0.8600000143051147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12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21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22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23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24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25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26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27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28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29.xml><?xml version="1.0" encoding="utf-8"?>
<p:tagLst xmlns:p="http://schemas.openxmlformats.org/presentationml/2006/main">
  <p:tag name="KSO_WM_DIAGRAM_VIRTUALLY_FRAME" val="{&quot;height&quot;:199.85,&quot;left&quot;:128.9,&quot;top&quot;:156.25,&quot;width&quot;:663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h_i*1_1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,&quot;colorType&quot;:1,&quot;foreColorIndex&quot;:5,&quot;pos&quot;:0.7400000095367432,&quot;transparency&quot;:0},{&quot;brightness&quot;:-0.10000000149011612,&quot;colorType&quot;:1,&quot;foreColorIndex&quot;:5,&quot;pos&quot;:0.8299999833106995,&quot;transparency&quot;:0},{&quot;brightness&quot;:-0.10000000149011612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130.xml><?xml version="1.0" encoding="utf-8"?>
<p:tagLst xmlns:p="http://schemas.openxmlformats.org/presentationml/2006/main">
  <p:tag name="KSO_WM_DIAGRAM_VIRTUALLY_FRAME" val="{&quot;height&quot;:231.91181102362208,&quot;left&quot;:66.09393700787396,&quot;top&quot;:56.682519685039395,&quot;width&quot;:541.1453543307086}"/>
</p:tagLst>
</file>

<file path=ppt/tags/tag131.xml><?xml version="1.0" encoding="utf-8"?>
<p:tagLst xmlns:p="http://schemas.openxmlformats.org/presentationml/2006/main">
  <p:tag name="KSO_WM_DIAGRAM_VIRTUALLY_FRAME" val="{&quot;height&quot;:231.91181102362208,&quot;left&quot;:66.09393700787396,&quot;top&quot;:56.682519685039395,&quot;width&quot;:541.1453543307086}"/>
</p:tagLst>
</file>

<file path=ppt/tags/tag132.xml><?xml version="1.0" encoding="utf-8"?>
<p:tagLst xmlns:p="http://schemas.openxmlformats.org/presentationml/2006/main">
  <p:tag name="KSO_WM_DIAGRAM_VIRTUALLY_FRAME" val="{&quot;height&quot;:231.91181102362208,&quot;left&quot;:66.09393700787396,&quot;top&quot;:56.682519685039395,&quot;width&quot;:541.1453543307086}"/>
</p:tagLst>
</file>

<file path=ppt/tags/tag133.xml><?xml version="1.0" encoding="utf-8"?>
<p:tagLst xmlns:p="http://schemas.openxmlformats.org/presentationml/2006/main">
  <p:tag name="KSO_WM_DIAGRAM_VIRTUALLY_FRAME" val="{&quot;height&quot;:231.91181102362208,&quot;left&quot;:66.09393700787396,&quot;top&quot;:56.682519685039395,&quot;width&quot;:541.1453543307086}"/>
</p:tagLst>
</file>

<file path=ppt/tags/tag134.xml><?xml version="1.0" encoding="utf-8"?>
<p:tagLst xmlns:p="http://schemas.openxmlformats.org/presentationml/2006/main">
  <p:tag name="KSO_WM_DIAGRAM_VIRTUALLY_FRAME" val="{&quot;height&quot;:197.6,&quot;left&quot;:128.9,&quot;top&quot;:156.25,&quot;width&quot;:663}"/>
</p:tagLst>
</file>

<file path=ppt/tags/tag135.xml><?xml version="1.0" encoding="utf-8"?>
<p:tagLst xmlns:p="http://schemas.openxmlformats.org/presentationml/2006/main">
  <p:tag name="KSO_WM_DIAGRAM_VIRTUALLY_FRAME" val="{&quot;height&quot;:197.6,&quot;left&quot;:128.9,&quot;top&quot;:156.25,&quot;width&quot;:663}"/>
</p:tagLst>
</file>

<file path=ppt/tags/tag136.xml><?xml version="1.0" encoding="utf-8"?>
<p:tagLst xmlns:p="http://schemas.openxmlformats.org/presentationml/2006/main">
  <p:tag name="KSO_WM_DIAGRAM_VIRTUALLY_FRAME" val="{&quot;height&quot;:197.6,&quot;left&quot;:128.9,&quot;top&quot;:156.25,&quot;width&quot;:663}"/>
</p:tagLst>
</file>

<file path=ppt/tags/tag13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41_2*m_i*1_1"/>
  <p:tag name="KSO_WM_TEMPLATE_CATEGORY" val="diagram"/>
  <p:tag name="KSO_WM_TEMPLATE_INDEX" val="20230941"/>
  <p:tag name="KSO_WM_UNIT_LAYERLEVEL" val="1_1"/>
  <p:tag name="KSO_WM_TAG_VERSION" val="3.0"/>
  <p:tag name="KSO_WM_DIAGRAM_MAX_ITEMCNT" val="6"/>
  <p:tag name="KSO_WM_DIAGRAM_MIN_ITEMCNT" val="2"/>
  <p:tag name="KSO_WM_DIAGRAM_VIRTUALLY_FRAME" val="{&quot;height&quot;:241.0548889160156,&quot;left&quot;:165.025048828125,&quot;top&quot;:288.1644453057717,&quot;width&quot;:702.52495117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.20000000298023224,&quot;transparency&quot;:1},{&quot;brightness&quot;:0,&quot;colorType&quot;:1,&quot;foreColorIndex&quot;:5,&quot;pos&quot;:0.899999976158142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41_2*m_i*1_2"/>
  <p:tag name="KSO_WM_TEMPLATE_CATEGORY" val="diagram"/>
  <p:tag name="KSO_WM_TEMPLATE_INDEX" val="20230941"/>
  <p:tag name="KSO_WM_UNIT_LAYERLEVEL" val="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41_2*m_h_i*1_1_3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178_5*l_h_a*1_1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一亿"/>
  <p:tag name="KSO_WM_DIAGRAM_USE_COLOR_VALUE" val="{&quot;color_scheme&quot;:1,&quot;color_type&quot;:1,&quot;theme_color_indexes&quot;:[6,6,6,6,6,6]}"/>
</p:tagLst>
</file>

<file path=ppt/tags/tag14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41_2*m_h_i*1_2_3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41_2*m_h_i*1_3_3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DIAGRAM_VIRTUALLY_FRAME" val="{&quot;height&quot;:241.06933422178736,&quot;left&quot;:165.025048828125,&quot;top&quot;:288.15,&quot;width&quot;:702.524951171875}"/>
</p:tagLst>
</file>

<file path=ppt/tags/tag14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0941_2*m_h_i*1_1_1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0941_2*m_h_a*1_1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4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0941_2*m_h_i*1_1_2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7000000178813934,&quot;transparency&quot;:1},{&quot;brightness&quot;:0,&quot;colorType&quot;:1,&quot;foreColorIndex&quot;:5,&quot;pos&quot;:0.6100000143051147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46.xml><?xml version="1.0" encoding="utf-8"?>
<p:tagLst xmlns:p="http://schemas.openxmlformats.org/presentationml/2006/main">
  <p:tag name="KSO_WM_DIAGRAM_VIRTUALLY_FRAME" val="{&quot;height&quot;:197.6,&quot;left&quot;:128.9,&quot;top&quot;:156.25,&quot;width&quot;:663}"/>
</p:tagLst>
</file>

<file path=ppt/tags/tag147.xml><?xml version="1.0" encoding="utf-8"?>
<p:tagLst xmlns:p="http://schemas.openxmlformats.org/presentationml/2006/main">
  <p:tag name="KSO_WM_DIAGRAM_VIRTUALLY_FRAME" val="{&quot;height&quot;:241.06933422178736,&quot;left&quot;:165.025048828125,&quot;top&quot;:288.15,&quot;width&quot;:702.524951171875}"/>
</p:tagLst>
</file>

<file path=ppt/tags/tag14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0941_2*m_h_i*1_2_1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7000000178813934,&quot;transparency&quot;:1},{&quot;brightness&quot;:0,&quot;colorType&quot;:1,&quot;foreColorIndex&quot;:5,&quot;pos&quot;:0.6100000143051147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4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20230941_2*m_h_i*1_2_2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h_i*1_6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44999998807907104,&quot;colorType&quot;:1,&quot;foreColorIndex&quot;:5,&quot;pos&quot;:0.7400000095367432,&quot;transparency&quot;:0},{&quot;brightness&quot;:0.30000001192092896,&quot;colorType&quot;:1,&quot;foreColorIndex&quot;:5,&quot;pos&quot;:0.8299999833106995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0941_2*m_h_a*1_2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DIAGRAM_VIRTUALLY_FRAME" val="{&quot;height&quot;:197.6,&quot;left&quot;:128.9,&quot;top&quot;:156.25,&quot;width&quot;:663}"/>
</p:tagLst>
</file>

<file path=ppt/tags/tag15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30941_2*m_h_i*1_3_1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0941_2*m_h_a*1_3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5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0941_2*m_h_i*1_3_2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241.06933422178736,&quot;left&quot;:165.025048828125,&quot;top&quot;:288.15,&quot;width&quot;:702.52495117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7000000178813934,&quot;transparency&quot;:1},{&quot;brightness&quot;:0,&quot;colorType&quot;:1,&quot;foreColorIndex&quot;:5,&quot;pos&quot;:0.6100000143051147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55.xml><?xml version="1.0" encoding="utf-8"?>
<p:tagLst xmlns:p="http://schemas.openxmlformats.org/presentationml/2006/main">
  <p:tag name="KSO_WM_DIAGRAM_VIRTUALLY_FRAME" val="{&quot;height&quot;:197.6,&quot;left&quot;:128.9,&quot;top&quot;:156.25,&quot;width&quot;:663}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4_1"/>
  <p:tag name="KSO_WM_UNIT_LAYERLEVEL" val="1_1_1_1"/>
  <p:tag name="KSO_WM_TAG_VERSION" val="1.0"/>
  <p:tag name="KSO_WM_TEMPLATE_CATEGORY" val="custom"/>
  <p:tag name="KSO_WM_TEMPLATE_INDEX" val="20204441"/>
  <p:tag name="KSO_WM_UNIT_ID" val="custom20204441_39*n_h_h_i*1_1_4_1"/>
  <p:tag name="KSO_WM_UNIT_LINE_FORE_SCHEMECOLOR_INDEX" val="6"/>
  <p:tag name="KSO_WM_UNIT_LINE_FILL_TYPE" val="2"/>
  <p:tag name="KSO_WM_UNIT_USESOURCEFORMAT_APPLY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2_1"/>
  <p:tag name="KSO_WM_UNIT_LAYERLEVEL" val="1_1_1_1"/>
  <p:tag name="KSO_WM_TAG_VERSION" val="1.0"/>
  <p:tag name="KSO_WM_TEMPLATE_CATEGORY" val="custom"/>
  <p:tag name="KSO_WM_TEMPLATE_INDEX" val="20204441"/>
  <p:tag name="KSO_WM_UNIT_ID" val="custom20204441_39*n_h_h_i*1_1_2_1"/>
  <p:tag name="KSO_WM_UNIT_LINE_FORE_SCHEMECOLOR_INDEX" val="6"/>
  <p:tag name="KSO_WM_UNIT_LINE_FILL_TYPE" val="2"/>
  <p:tag name="KSO_WM_UNIT_USESOURCEFORMAT_APPLY" val="1"/>
</p:tagLst>
</file>

<file path=ppt/tags/tag158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LAYERLEVEL" val="1_1_1"/>
  <p:tag name="KSO_WM_TAG_VERSION" val="1.0"/>
  <p:tag name="KSO_WM_TEMPLATE_CATEGORY" val="custom"/>
  <p:tag name="KSO_WM_TEMPLATE_INDEX" val="20204441"/>
  <p:tag name="KSO_WM_UNIT_ID" val="custom20204441_39*n_h_a*1_1_1"/>
  <p:tag name="KSO_WM_UNIT_ISNUMDGMTITLE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1_2"/>
  <p:tag name="KSO_WM_UNIT_LAYERLEVEL" val="1_1_1_1"/>
  <p:tag name="KSO_WM_TAG_VERSION" val="1.0"/>
  <p:tag name="KSO_WM_TEMPLATE_CATEGORY" val="custom"/>
  <p:tag name="KSO_WM_TEMPLATE_INDEX" val="20204441"/>
  <p:tag name="KSO_WM_UNIT_ID" val="custom20204441_39*n_h_h_i*1_1_1_2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h_i*1_2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gradient&quot;:[{&quot;brightness&quot;:0.9800000190734863,&quot;colorType&quot;:1,&quot;foreColorIndex&quot;:5,&quot;pos&quot;:0,&quot;transparency&quot;:0},{&quot;brightness&quot;:0.699999988079071,&quot;colorType&quot;:1,&quot;foreColorIndex&quot;:5,&quot;pos&quot;:0.7400000095367432,&quot;transparency&quot;:0},{&quot;brightness&quot;:0.6000000238418579,&quot;colorType&quot;:1,&quot;foreColorIndex&quot;:5,&quot;pos&quot;:0.8299999833106995,&quot;transparency&quot;:0},{&quot;brightness&quot;:0.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160.xml><?xml version="1.0" encoding="utf-8"?>
<p:tagLst xmlns:p="http://schemas.openxmlformats.org/presentationml/2006/main">
  <p:tag name="KSO_WM_UNIT_PRESET_TEXT" val="单击此处输入正文，文字是您思想的提炼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1_1_1"/>
  <p:tag name="KSO_WM_UNIT_LAYERLEVEL" val="1_1_1_1"/>
  <p:tag name="KSO_WM_TAG_VERSION" val="1.0"/>
  <p:tag name="KSO_WM_TEMPLATE_CATEGORY" val="custom"/>
  <p:tag name="KSO_WM_TEMPLATE_INDEX" val="20204441"/>
  <p:tag name="KSO_WM_UNIT_ID" val="custom20204441_39*n_h_h_f*1_1_1_1"/>
  <p:tag name="KSO_WM_UNIT_SUBTYPE" val="a"/>
  <p:tag name="KSO_WM_UNIT_TEXT_FILL_FORE_SCHEMECOLOR_INDEX" val="13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1_2"/>
  <p:tag name="KSO_WM_UNIT_LAYERLEVEL" val="1_1_1_1"/>
  <p:tag name="KSO_WM_TAG_VERSION" val="1.0"/>
  <p:tag name="KSO_WM_TEMPLATE_CATEGORY" val="custom"/>
  <p:tag name="KSO_WM_TEMPLATE_INDEX" val="20204441"/>
  <p:tag name="KSO_WM_UNIT_ID" val="custom20204441_39*n_h_h_i*1_1_1_2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UNIT_PRESET_TEXT" val="单击此处输入正文，文字是您思想的提炼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1_1_1"/>
  <p:tag name="KSO_WM_UNIT_LAYERLEVEL" val="1_1_1_1"/>
  <p:tag name="KSO_WM_TAG_VERSION" val="1.0"/>
  <p:tag name="KSO_WM_TEMPLATE_CATEGORY" val="custom"/>
  <p:tag name="KSO_WM_TEMPLATE_INDEX" val="20204441"/>
  <p:tag name="KSO_WM_UNIT_ID" val="custom20204441_39*n_h_h_f*1_1_1_1"/>
  <p:tag name="KSO_WM_UNIT_SUBTYPE" val="a"/>
  <p:tag name="KSO_WM_UNIT_TEXT_FILL_FORE_SCHEMECOLOR_INDEX" val="13"/>
  <p:tag name="KSO_WM_UNIT_TEXT_FILL_TYPE" val="1"/>
  <p:tag name="KSO_WM_UNIT_USESOURCEFORMAT_APPLY" val="1"/>
</p:tagLst>
</file>

<file path=ppt/tags/tag163.xml><?xml version="1.0" encoding="utf-8"?>
<p:tagLst xmlns:p="http://schemas.openxmlformats.org/presentationml/2006/main">
  <p:tag name="commondata" val="eyJjb3VudCI6MzYsImhkaWQiOiJjMjQ3YTFhYmJmYjIyZDE4MzRkMWUwZGZjZmUyOTNkNyIsInVzZXJDb3VudCI6MzZ9"/>
  <p:tag name="resource_record_key" val="{&quot;70&quot;:[3332761,3333589,3312758,3325891,3314060,3312381]}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178_5*l_h_a*1_2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七千万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h_i*1_4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3499999940395355,&quot;colorType&quot;:1,&quot;foreColorIndex&quot;:5,&quot;pos&quot;:0.7400000095367432,&quot;transparency&quot;:0},{&quot;brightness&quot;:0.20000000298023224,&quot;colorType&quot;:1,&quot;foreColorIndex&quot;:5,&quot;pos&quot;:0.8299999833106995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5178_5*l_h_a*1_4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90%"/>
  <p:tag name="KSO_WM_DIAGRAM_USE_COLOR_VALUE" val="{&quot;color_scheme&quot;:1,&quot;color_type&quot;:1,&quot;theme_color_indexes&quot;:[6,6,6,6,6,6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h_i*1_3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44999998807907104,&quot;colorType&quot;:1,&quot;foreColorIndex&quot;:5,&quot;pos&quot;:0.7400000095367432,&quot;transparency&quot;:0},{&quot;brightness&quot;:0.30000001192092896,&quot;colorType&quot;:1,&quot;foreColorIndex&quot;:5,&quot;pos&quot;:0.8299999833106995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i*1_3"/>
  <p:tag name="KSO_WM_TEMPLATE_CATEGORY" val="diagram"/>
  <p:tag name="KSO_WM_TEMPLATE_INDEX" val="20235178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i*1_4"/>
  <p:tag name="KSO_WM_TEMPLATE_CATEGORY" val="diagram"/>
  <p:tag name="KSO_WM_TEMPLATE_INDEX" val="20235178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23.xml><?xml version="1.0" encoding="utf-8"?>
<p:tagLst xmlns:p="http://schemas.openxmlformats.org/presentationml/2006/main">
  <p:tag name="KSO_WM_DIAGRAM_VIRTUALLY_FRAME" val="{&quot;height&quot;:247.27496368167903,&quot;left&quot;:174.04998779296875,&quot;top&quot;:286.57503631832094,&quot;width&quot;:611.9022169314406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h_i*1_5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gradient&quot;:[{&quot;brightness&quot;:0.9800000190734863,&quot;colorType&quot;:1,&quot;foreColorIndex&quot;:5,&quot;pos&quot;:0,&quot;transparency&quot;:0},{&quot;brightness&quot;:0.699999988079071,&quot;colorType&quot;:1,&quot;foreColorIndex&quot;:5,&quot;pos&quot;:0.7400000095367432,&quot;transparency&quot;:0},{&quot;brightness&quot;:0.6000000238418579,&quot;colorType&quot;:1,&quot;foreColorIndex&quot;:5,&quot;pos&quot;:0.8299999833106995,&quot;transparency&quot;:0},{&quot;brightness&quot;:0.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178_5*l_h_a*1_2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七千万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178_5*l_h_a*1_2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七千万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178_5*l_h_a*1_2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七千万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78_5*l_h_i*1_1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,&quot;colorType&quot;:1,&quot;foreColorIndex&quot;:5,&quot;pos&quot;:0.7400000095367432,&quot;transparency&quot;:0},{&quot;brightness&quot;:-0.10000000149011612,&quot;colorType&quot;:1,&quot;foreColorIndex&quot;:5,&quot;pos&quot;:0.8299999833106995,&quot;transparency&quot;:0},{&quot;brightness&quot;:-0.10000000149011612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178_5*l_h_a*1_2_1"/>
  <p:tag name="KSO_WM_TEMPLATE_CATEGORY" val="diagram"/>
  <p:tag name="KSO_WM_TEMPLATE_INDEX" val="2023517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6"/>
  <p:tag name="KSO_WM_DIAGRAM_MIN_ITEMCNT" val="2"/>
  <p:tag name="KSO_WM_DIAGRAM_VIRTUALLY_FRAME" val="{&quot;height&quot;:247.27496368167903,&quot;left&quot;:174.04998779296875,&quot;top&quot;:286.57503631832094,&quot;width&quot;:611.9022169314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七千万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9,&quot;left&quot;:549.1,&quot;top&quot;:166.2,&quot;width&quot;:365.4}"/>
</p:tagLst>
</file>

<file path=ppt/tags/tag31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32.xml><?xml version="1.0" encoding="utf-8"?>
<p:tagLst xmlns:p="http://schemas.openxmlformats.org/presentationml/2006/main">
  <p:tag name="KSO_WM_DIAGRAM_VIRTUALLY_FRAME" val="{&quot;height&quot;:301.64976377952763,&quot;left&quot;:106.38811023622047,&quot;top&quot;:141.6032283464567,&quot;width&quot;:808.0966141732283}"/>
</p:tagLst>
</file>

<file path=ppt/tags/tag33.xml><?xml version="1.0" encoding="utf-8"?>
<p:tagLst xmlns:p="http://schemas.openxmlformats.org/presentationml/2006/main">
  <p:tag name="KSO_WM_DIAGRAM_VIRTUALLY_FRAME" val="{&quot;height&quot;:301.64976377952763,&quot;left&quot;:106.38811023622047,&quot;top&quot;:141.6032283464567,&quot;width&quot;:808.0966141732283}"/>
</p:tagLst>
</file>

<file path=ppt/tags/tag34.xml><?xml version="1.0" encoding="utf-8"?>
<p:tagLst xmlns:p="http://schemas.openxmlformats.org/presentationml/2006/main">
  <p:tag name="KSO_WM_DIAGRAM_VIRTUALLY_FRAME" val="{&quot;height&quot;:384.6,&quot;left&quot;:108.35,&quot;top&quot;:156.05,&quot;width&quot;:731.25}"/>
</p:tagLst>
</file>

<file path=ppt/tags/tag3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01*82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0969_2*l_h_d*1_3_1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PICID" val="{d9c41a4c-5897-43b2-82c6-00fa8c217ca7}"/>
  <p:tag name="KSO_WM_UNIT_PICTURE_SUBTYPE" val="b"/>
  <p:tag name="KSO_WM_UNIT_LINE_FORE_SCHEMECOLOR_INDEX" val="5"/>
  <p:tag name="KSO_WM_DIAGRAM_USE_COLOR_VALUE" val="{&quot;color_scheme&quot;:1,&quot;color_type&quot;:1,&quot;theme_color_indexes&quot;:[6,6,6,6,6,6]}"/>
</p:tagLst>
</file>

<file path=ppt/tags/tag3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121*80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0969_2*l_h_d*1_2_1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PICID" val="{f99337a8-ae3f-4cad-8c9f-4cd8a202e661}"/>
  <p:tag name="KSO_WM_UNIT_PICTURE_SUBTYPE" val="b"/>
  <p:tag name="KSO_WM_UNIT_LINE_FORE_SCHEMECOLOR_INDEX" val="5"/>
  <p:tag name="KSO_WM_DIAGRAM_USE_COLOR_VALUE" val="{&quot;color_scheme&quot;:1,&quot;color_type&quot;:1,&quot;theme_color_indexes&quot;:[6,6,6,6,6,6]}"/>
</p:tagLst>
</file>

<file path=ppt/tags/tag3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01*8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0969_2*l_h_d*1_1_1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PICID" val="{d8d1f994-cb92-46af-9a3e-03227e3bceea}"/>
  <p:tag name="KSO_WM_UNIT_PICTURE_SUBTYPE" val="b"/>
  <p:tag name="KSO_WM_UNIT_LINE_FORE_SCHEMECOLOR_INDEX" val="5"/>
  <p:tag name="KSO_WM_DIAGRAM_USE_COLOR_VALUE" val="{&quot;color_scheme&quot;:1,&quot;color_type&quot;:1,&quot;theme_color_indexes&quot;:[6,6,6,6,6,6]}"/>
</p:tagLst>
</file>

<file path=ppt/tags/tag3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0969_2*l_i*1_1"/>
  <p:tag name="KSO_WM_TEMPLATE_CATEGORY" val="diagram"/>
  <p:tag name="KSO_WM_TEMPLATE_INDEX" val="20230969"/>
  <p:tag name="KSO_WM_UNIT_LAYERLEVEL" val="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3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30969_2*l_i*1_2"/>
  <p:tag name="KSO_WM_TEMPLATE_CATEGORY" val="diagram"/>
  <p:tag name="KSO_WM_TEMPLATE_INDEX" val="20230969"/>
  <p:tag name="KSO_WM_UNIT_LAYERLEVEL" val="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30969_2*l_i*1_3"/>
  <p:tag name="KSO_WM_TEMPLATE_CATEGORY" val="diagram"/>
  <p:tag name="KSO_WM_TEMPLATE_INDEX" val="20230969"/>
  <p:tag name="KSO_WM_UNIT_LAYERLEVEL" val="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4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30969_2*l_i*1_4"/>
  <p:tag name="KSO_WM_TEMPLATE_CATEGORY" val="diagram"/>
  <p:tag name="KSO_WM_TEMPLATE_INDEX" val="20230969"/>
  <p:tag name="KSO_WM_UNIT_LAYERLEVEL" val="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4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0969_2*l_h_i*1_1_2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gradient&quot;:[{&quot;brightness&quot;:0,&quot;colorType&quot;:1,&quot;foreColorIndex&quot;:5,&quot;pos&quot;:0.4000000059604645,&quot;transparency&quot;:0.699999988079071},{&quot;brightness&quot;:0,&quot;colorType&quot;:1,&quot;foreColorIndex&quot;:5,&quot;pos&quot;:0,&quot;transparency&quot;:1},{&quot;brightness&quot;:0,&quot;colorType&quot;:1,&quot;foreColorIndex&quot;:5,&quot;pos&quot;:0.7300000190734863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4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0969_2*l_h_i*1_2_2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gradient&quot;:[{&quot;brightness&quot;:0,&quot;colorType&quot;:1,&quot;foreColorIndex&quot;:5,&quot;pos&quot;:0.4000000059604645,&quot;transparency&quot;:0.699999988079071},{&quot;brightness&quot;:0,&quot;colorType&quot;:1,&quot;foreColorIndex&quot;:5,&quot;pos&quot;:0,&quot;transparency&quot;:1},{&quot;brightness&quot;:0,&quot;colorType&quot;:1,&quot;foreColorIndex&quot;:5,&quot;pos&quot;:0.7300000190734863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4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0969_2*l_h_i*1_3_2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gradient&quot;:[{&quot;brightness&quot;:0,&quot;colorType&quot;:1,&quot;foreColorIndex&quot;:5,&quot;pos&quot;:0.4000000059604645,&quot;transparency&quot;:0.699999988079071},{&quot;brightness&quot;:0,&quot;colorType&quot;:1,&quot;foreColorIndex&quot;:5,&quot;pos&quot;:0,&quot;transparency&quot;:1},{&quot;brightness&quot;:0,&quot;colorType&quot;:1,&quot;foreColorIndex&quot;:5,&quot;pos&quot;:0.7300000190734863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6,6,6,6,6,6]}"/>
</p:tagLst>
</file>

<file path=ppt/tags/tag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969_2*l_h_i*1_2_1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4.6,&quot;left&quot;:108.35,&quot;top&quot;:156.05,&quot;width&quot;:731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2"/>
  <p:tag name="KSO_WM_DIAGRAM_USE_COLOR_VALUE" val="{&quot;color_scheme&quot;:1,&quot;color_type&quot;:1,&quot;theme_color_indexes&quot;:[6,6,6,6,6,6]}"/>
</p:tagLst>
</file>

<file path=ppt/tags/tag46.xml><?xml version="1.0" encoding="utf-8"?>
<p:tagLst xmlns:p="http://schemas.openxmlformats.org/presentationml/2006/main">
  <p:tag name="KSO_WM_DIAGRAM_VIRTUALLY_FRAME" val="{&quot;height&quot;:317.85,&quot;left&quot;:101.15,&quot;top&quot;:123.19118110236221,&quot;width&quot;:727.55}"/>
</p:tagLst>
</file>

<file path=ppt/tags/tag47.xml><?xml version="1.0" encoding="utf-8"?>
<p:tagLst xmlns:p="http://schemas.openxmlformats.org/presentationml/2006/main">
  <p:tag name="KSO_WM_DIAGRAM_VIRTUALLY_FRAME" val="{&quot;height&quot;:317.85,&quot;left&quot;:101.15,&quot;top&quot;:123.19118110236221,&quot;width&quot;:727.55}"/>
</p:tagLst>
</file>

<file path=ppt/tags/tag48.xml><?xml version="1.0" encoding="utf-8"?>
<p:tagLst xmlns:p="http://schemas.openxmlformats.org/presentationml/2006/main">
  <p:tag name="KSO_WM_DIAGRAM_VIRTUALLY_FRAME" val="{&quot;height&quot;:317.85,&quot;left&quot;:101.15,&quot;top&quot;:123.19118110236221,&quot;width&quot;:727.55}"/>
</p:tagLst>
</file>

<file path=ppt/tags/tag49.xml><?xml version="1.0" encoding="utf-8"?>
<p:tagLst xmlns:p="http://schemas.openxmlformats.org/presentationml/2006/main">
  <p:tag name="KSO_WM_DIAGRAM_VIRTUALLY_FRAME" val="{&quot;height&quot;:317.85,&quot;left&quot;:101.15,&quot;top&quot;:123.19118110236221,&quot;width&quot;:727.55}"/>
</p:tagLst>
</file>

<file path=ppt/tags/tag5.xml><?xml version="1.0" encoding="utf-8"?>
<p:tagLst xmlns:p="http://schemas.openxmlformats.org/presentationml/2006/main">
  <p:tag name="KSO_WM_BEAUTIFY_FLAG" val=""/>
  <p:tag name="KSO_WM_DIAGRAM_VIRTUALLY_FRAME" val="{&quot;height&quot;:329,&quot;left&quot;:549.1,&quot;top&quot;:166.2,&quot;width&quot;:365.4}"/>
</p:tagLst>
</file>

<file path=ppt/tags/tag50.xml><?xml version="1.0" encoding="utf-8"?>
<p:tagLst xmlns:p="http://schemas.openxmlformats.org/presentationml/2006/main">
  <p:tag name="KSO_WM_BEAUTIFY_FLAG" val="#wm#"/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1058_3*l_i*1_1"/>
  <p:tag name="KSO_WM_TEMPLATE_CATEGORY" val="diagram"/>
  <p:tag name="KSO_WM_TEMPLATE_INDEX" val="20231058"/>
  <p:tag name="KSO_WM_UNIT_LAYERLEVEL" val="1_1"/>
  <p:tag name="KSO_WM_TAG_VERSION" val="3.0"/>
  <p:tag name="KSO_WM_UNIT_TYPE" val="l_i"/>
  <p:tag name="KSO_WM_UNIT_INDEX" val="1_1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5"/>
  <p:tag name="KSO_WM_DIAGRAM_USE_COLOR_VALUE" val="{&quot;color_scheme&quot;:1,&quot;color_type&quot;:1,&quot;theme_color_indexes&quot;:[6,6,6,6,6,6]}"/>
</p:tagLst>
</file>

<file path=ppt/tags/tag51.xml><?xml version="1.0" encoding="utf-8"?>
<p:tagLst xmlns:p="http://schemas.openxmlformats.org/presentationml/2006/main">
  <p:tag name="KSO_WM_DIAGRAM_VIRTUALLY_FRAME" val="{&quot;height&quot;:278.70001220703125,&quot;left&quot;:35.74998779296875,&quot;top&quot;:80.17499389648438,&quot;width&quot;:862.4000244140625}"/>
</p:tagLst>
</file>

<file path=ppt/tags/tag52.xml><?xml version="1.0" encoding="utf-8"?>
<p:tagLst xmlns:p="http://schemas.openxmlformats.org/presentationml/2006/main">
  <p:tag name="KSO_WM_BEAUTIFY_FLAG" val="#wm#"/>
  <p:tag name="KSO_WM_UNIT_SHADOW_SCHEMECOLOR_INDEX_BRIGHTNESS" val="-0.25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1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53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5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1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54.xml><?xml version="1.0" encoding="utf-8"?>
<p:tagLst xmlns:p="http://schemas.openxmlformats.org/presentationml/2006/main">
  <p:tag name="KSO_WM_DIAGRAM_VIRTUALLY_FRAME" val="{&quot;height&quot;:278.70001220703125,&quot;left&quot;:35.74998779296875,&quot;top&quot;:80.17499389648438,&quot;width&quot;:862.4000244140625}"/>
</p:tagLst>
</file>

<file path=ppt/tags/tag55.xml><?xml version="1.0" encoding="utf-8"?>
<p:tagLst xmlns:p="http://schemas.openxmlformats.org/presentationml/2006/main">
  <p:tag name="KSO_WM_BEAUTIFY_FLAG" val="#wm#"/>
  <p:tag name="KSO_WM_UNIT_SHADOW_SCHEMECOLOR_INDEX_BRIGHTNESS" val="-0.25"/>
  <p:tag name="KSO_WM_UNIT_SHADOW_SCHEMECOLOR_INDEX" val="6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2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6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56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6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6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2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gradient&quot;:[{&quot;brightness&quot;:0.6000000238418579,&quot;colorType&quot;:1,&quot;foreColorIndex&quot;:6,&quot;pos&quot;:0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57.xml><?xml version="1.0" encoding="utf-8"?>
<p:tagLst xmlns:p="http://schemas.openxmlformats.org/presentationml/2006/main">
  <p:tag name="KSO_WM_DIAGRAM_VIRTUALLY_FRAME" val="{&quot;height&quot;:278.70001220703125,&quot;left&quot;:35.74998779296875,&quot;top&quot;:80.17499389648438,&quot;width&quot;:862.4000244140625}"/>
</p:tagLst>
</file>

<file path=ppt/tags/tag58.xml><?xml version="1.0" encoding="utf-8"?>
<p:tagLst xmlns:p="http://schemas.openxmlformats.org/presentationml/2006/main">
  <p:tag name="KSO_WM_BEAUTIFY_FLAG" val="#wm#"/>
  <p:tag name="KSO_WM_UNIT_SHADOW_SCHEMECOLOR_INDEX_BRIGHTNESS" val="-0.5"/>
  <p:tag name="KSO_WM_UNIT_SHADOW_SCHEMECOLOR_INDEX" val="7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3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-0.5,&quot;colorType&quot;:1,&quot;foreColorIndex&quot;:7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59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8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7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3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gradient&quot;:[{&quot;brightness&quot;:0.6000000238418579,&quot;colorType&quot;:1,&quot;foreColorIndex&quot;:7,&quot;pos&quot;:0,&quot;transparency&quot;:0},{&quot;brightness&quot;:0,&quot;colorType&quot;:1,&quot;foreColorIndex&quot;:7,&quot;pos&quot;:0.800000011920929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6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60.xml><?xml version="1.0" encoding="utf-8"?>
<p:tagLst xmlns:p="http://schemas.openxmlformats.org/presentationml/2006/main">
  <p:tag name="KSO_WM_DIAGRAM_VIRTUALLY_FRAME" val="{&quot;height&quot;:278.70001220703125,&quot;left&quot;:35.74998779296875,&quot;top&quot;:80.17499389648438,&quot;width&quot;:862.4000244140625}"/>
</p:tagLst>
</file>

<file path=ppt/tags/tag61.xml><?xml version="1.0" encoding="utf-8"?>
<p:tagLst xmlns:p="http://schemas.openxmlformats.org/presentationml/2006/main">
  <p:tag name="KSO_WM_BEAUTIFY_FLAG" val="#wm#"/>
  <p:tag name="KSO_WM_UNIT_SHADOW_SCHEMECOLOR_INDEX_BRIGHTNESS" val="-0.25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4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-0.25,&quot;colorType&quot;:1,&quot;foreColorIndex&quot;:8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62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8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4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35.74998779296875,&quot;top&quot;:80.17499389648438,&quot;width&quot;:862.4000244140625}"/>
  <p:tag name="KSO_WM_DIAGRAM_COLOR_MATCH_VALUE" val="{&quot;shape&quot;:{&quot;fill&quot;:{&quot;gradient&quot;:[{&quot;brightness&quot;:0.6000000238418579,&quot;colorType&quot;:1,&quot;foreColorIndex&quot;:8,&quot;pos&quot;:0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63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6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5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9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7.xml><?xml version="1.0" encoding="utf-8"?>
<p:tagLst xmlns:p="http://schemas.openxmlformats.org/presentationml/2006/main">
  <p:tag name="KSO_WM_DIAGRAM_VIRTUALLY_FRAME" val="{&quot;height&quot;:301.64976377952763,&quot;left&quot;:106.38811023622047,&quot;top&quot;:141.6032283464567,&quot;width&quot;:808.0966141732283}"/>
</p:tagLst>
</file>

<file path=ppt/tags/tag7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2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5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7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9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.xml><?xml version="1.0" encoding="utf-8"?>
<p:tagLst xmlns:p="http://schemas.openxmlformats.org/presentationml/2006/main">
  <p:tag name="KSO_WM_DIAGRAM_VIRTUALLY_FRAME" val="{&quot;height&quot;:301.64976377952763,&quot;left&quot;:106.38811023622047,&quot;top&quot;:141.6032283464567,&quot;width&quot;:808.0966141732283}"/>
</p:tagLst>
</file>

<file path=ppt/tags/tag8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2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5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6.xml><?xml version="1.0" encoding="utf-8"?>
<p:tagLst xmlns:p="http://schemas.openxmlformats.org/presentationml/2006/main">
  <p:tag name="TABLE_ENDDRAG_ORIGIN_RECT" val="612*144"/>
  <p:tag name="TABLE_ENDDRAG_RECT" val="160*254*612*144"/>
</p:tagLst>
</file>

<file path=ppt/tags/tag8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9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.xml><?xml version="1.0" encoding="utf-8"?>
<p:tagLst xmlns:p="http://schemas.openxmlformats.org/presentationml/2006/main">
  <p:tag name="KSO_WM_DIAGRAM_VIRTUALLY_FRAME" val="{&quot;height&quot;:301.64976377952763,&quot;left&quot;:106.38811023622047,&quot;top&quot;:141.6032283464567,&quot;width&quot;:808.0966141732283}"/>
</p:tagLst>
</file>

<file path=ppt/tags/tag9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2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5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7.xml><?xml version="1.0" encoding="utf-8"?>
<p:tagLst xmlns:p="http://schemas.openxmlformats.org/presentationml/2006/main">
  <p:tag name="TABLE_ENDDRAG_ORIGIN_RECT" val="696*157"/>
  <p:tag name="TABLE_ENDDRAG_RECT" val="149*255*696*157"/>
</p:tagLst>
</file>

<file path=ppt/tags/tag9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9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1890</Words>
  <Application>WPS 演示</Application>
  <PresentationFormat>宽屏</PresentationFormat>
  <Paragraphs>403</Paragraphs>
  <Slides>26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3" baseType="lpstr">
      <vt:lpstr>Arial</vt:lpstr>
      <vt:lpstr>宋体</vt:lpstr>
      <vt:lpstr>Wingdings</vt:lpstr>
      <vt:lpstr>字魂95号-手刻宋</vt:lpstr>
      <vt:lpstr>汉仪旗黑-55简</vt:lpstr>
      <vt:lpstr>Arial</vt:lpstr>
      <vt:lpstr>思源黑体 CN Medium</vt:lpstr>
      <vt:lpstr>微软雅黑</vt:lpstr>
      <vt:lpstr>思源黑体 CN Heavy</vt:lpstr>
      <vt:lpstr>黑体</vt:lpstr>
      <vt:lpstr>苏东坡行书</vt:lpstr>
      <vt:lpstr>汉仪雅酷黑 65W</vt:lpstr>
      <vt:lpstr>思源黑体 CN Normal</vt:lpstr>
      <vt:lpstr>Century Gothic</vt:lpstr>
      <vt:lpstr>等线</vt:lpstr>
      <vt:lpstr>Arial Unicode MS</vt:lpstr>
      <vt:lpstr>字魂武林江湖体</vt:lpstr>
      <vt:lpstr>汉仪铁线黑-45简</vt:lpstr>
      <vt:lpstr>AvantGarde Bk BT</vt:lpstr>
      <vt:lpstr>思源黑体 CN Normal</vt:lpstr>
      <vt:lpstr>思源黑体 CN Regular</vt:lpstr>
      <vt:lpstr>Calibri</vt:lpstr>
      <vt:lpstr>ksdb</vt:lpstr>
      <vt:lpstr>华文楷体</vt:lpstr>
      <vt:lpstr>仿宋</vt:lpstr>
      <vt:lpstr>华文中宋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</dc:creator>
  <cp:lastModifiedBy>admin</cp:lastModifiedBy>
  <cp:revision>108</cp:revision>
  <dcterms:created xsi:type="dcterms:W3CDTF">2021-03-25T08:23:00Z</dcterms:created>
  <dcterms:modified xsi:type="dcterms:W3CDTF">2025-01-12T05:03:09Z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KSOTemplateUUID">
    <vt:lpwstr>v1.0_mb_7K9bmEj9zfgH7UHc2Bmr4A==</vt:lpwstr>
  </property>
  <property fmtid="{D5CDD505-2E9C-101B-9397-08002B2CF9AE}" pid="4" name="ICV">
    <vt:lpwstr>64A822DE43D04BE391A10BCAA7EB3293_11</vt:lpwstr>
  </property>
</Properties>
</file>