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21"/>
  </p:handoutMasterIdLst>
  <p:sldIdLst>
    <p:sldId id="336" r:id="rId3"/>
    <p:sldId id="367" r:id="rId5"/>
    <p:sldId id="370" r:id="rId6"/>
    <p:sldId id="372" r:id="rId7"/>
    <p:sldId id="373" r:id="rId8"/>
    <p:sldId id="374" r:id="rId9"/>
    <p:sldId id="375" r:id="rId10"/>
    <p:sldId id="377" r:id="rId11"/>
    <p:sldId id="378" r:id="rId12"/>
    <p:sldId id="380" r:id="rId13"/>
    <p:sldId id="381" r:id="rId14"/>
    <p:sldId id="382" r:id="rId15"/>
    <p:sldId id="384" r:id="rId16"/>
    <p:sldId id="385" r:id="rId17"/>
    <p:sldId id="386" r:id="rId18"/>
    <p:sldId id="388" r:id="rId19"/>
    <p:sldId id="390" r:id="rId20"/>
  </p:sldIdLst>
  <p:sldSz cx="12192000" cy="6858000"/>
  <p:notesSz cx="6858000" cy="9144000"/>
  <p:embeddedFontLst>
    <p:embeddedFont>
      <p:font typeface="思源宋体 CN Heavy" panose="02020900000000000000" charset="-122"/>
      <p:bold r:id="rId25"/>
    </p:embeddedFont>
    <p:embeddedFont>
      <p:font typeface="汉仪菱心体简" panose="02010400000101010101" charset="-122"/>
      <p:regular r:id="rId26"/>
    </p:embeddedFont>
    <p:embeddedFont>
      <p:font typeface="微软雅黑" panose="020B050302020402020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464E"/>
    <a:srgbClr val="F57350"/>
    <a:srgbClr val="BE1E2D"/>
    <a:srgbClr val="000080"/>
    <a:srgbClr val="0070C0"/>
    <a:srgbClr val="ED7D31"/>
    <a:srgbClr val="5F66A4"/>
    <a:srgbClr val="2F46A4"/>
    <a:srgbClr val="132173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164.xml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" Target="slides/slide1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city-5156636_960_720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>
            <a:alphaModFix amt="15000"/>
          </a:blip>
          <a:srcRect t="5351" b="10430"/>
          <a:stretch>
            <a:fillRect/>
          </a:stretch>
        </p:blipFill>
        <p:spPr>
          <a:xfrm>
            <a:off x="-635" y="0"/>
            <a:ext cx="12190730" cy="68554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-21590" y="6619875"/>
            <a:ext cx="12221845" cy="243840"/>
          </a:xfrm>
          <a:prstGeom prst="rect">
            <a:avLst/>
          </a:prstGeom>
          <a:solidFill>
            <a:srgbClr val="BE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>
            <p:custDataLst>
              <p:tags r:id="rId3"/>
            </p:custDataLst>
          </p:nvPr>
        </p:nvSpPr>
        <p:spPr>
          <a:xfrm>
            <a:off x="429895" y="163830"/>
            <a:ext cx="217170" cy="217170"/>
          </a:xfrm>
          <a:prstGeom prst="ellipse">
            <a:avLst/>
          </a:prstGeom>
          <a:noFill/>
          <a:ln>
            <a:solidFill>
              <a:srgbClr val="BE1E2D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3" name="椭圆 12"/>
          <p:cNvSpPr/>
          <p:nvPr userDrawn="1">
            <p:custDataLst>
              <p:tags r:id="rId4"/>
            </p:custDataLst>
          </p:nvPr>
        </p:nvSpPr>
        <p:spPr>
          <a:xfrm>
            <a:off x="194310" y="163830"/>
            <a:ext cx="217170" cy="217170"/>
          </a:xfrm>
          <a:prstGeom prst="ellipse">
            <a:avLst/>
          </a:prstGeom>
          <a:solidFill>
            <a:srgbClr val="BE1E2D"/>
          </a:solidFill>
          <a:ln>
            <a:solidFill>
              <a:srgbClr val="BE1E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image" Target="../media/image9.png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" Type="http://schemas.openxmlformats.org/officeDocument/2006/relationships/tags" Target="../tags/tag10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image" Target="../media/image10.png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3" Type="http://schemas.openxmlformats.org/officeDocument/2006/relationships/tags" Target="../tags/tag125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34.xml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tags" Target="../tags/tag129.xml"/><Relationship Id="rId3" Type="http://schemas.openxmlformats.org/officeDocument/2006/relationships/tags" Target="../tags/tag128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47.xml"/><Relationship Id="rId21" Type="http://schemas.openxmlformats.org/officeDocument/2006/relationships/tags" Target="../tags/tag146.xml"/><Relationship Id="rId20" Type="http://schemas.openxmlformats.org/officeDocument/2006/relationships/tags" Target="../tags/tag145.xml"/><Relationship Id="rId2" Type="http://schemas.openxmlformats.org/officeDocument/2006/relationships/tags" Target="../tags/tag127.xml"/><Relationship Id="rId19" Type="http://schemas.openxmlformats.org/officeDocument/2006/relationships/tags" Target="../tags/tag144.xml"/><Relationship Id="rId18" Type="http://schemas.openxmlformats.org/officeDocument/2006/relationships/tags" Target="../tags/tag143.xml"/><Relationship Id="rId17" Type="http://schemas.openxmlformats.org/officeDocument/2006/relationships/tags" Target="../tags/tag142.xml"/><Relationship Id="rId16" Type="http://schemas.openxmlformats.org/officeDocument/2006/relationships/tags" Target="../tags/tag141.xml"/><Relationship Id="rId15" Type="http://schemas.openxmlformats.org/officeDocument/2006/relationships/tags" Target="../tags/tag140.xml"/><Relationship Id="rId14" Type="http://schemas.openxmlformats.org/officeDocument/2006/relationships/tags" Target="../tags/tag139.xml"/><Relationship Id="rId13" Type="http://schemas.openxmlformats.org/officeDocument/2006/relationships/tags" Target="../tags/tag138.xml"/><Relationship Id="rId12" Type="http://schemas.openxmlformats.org/officeDocument/2006/relationships/tags" Target="../tags/tag137.xml"/><Relationship Id="rId11" Type="http://schemas.openxmlformats.org/officeDocument/2006/relationships/tags" Target="../tags/tag136.xml"/><Relationship Id="rId10" Type="http://schemas.openxmlformats.org/officeDocument/2006/relationships/tags" Target="../tags/tag135.xml"/><Relationship Id="rId1" Type="http://schemas.openxmlformats.org/officeDocument/2006/relationships/tags" Target="../tags/tag126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55.xml"/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tags" Target="../tags/tag148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63.xml"/><Relationship Id="rId7" Type="http://schemas.openxmlformats.org/officeDocument/2006/relationships/tags" Target="../tags/tag162.xml"/><Relationship Id="rId6" Type="http://schemas.openxmlformats.org/officeDocument/2006/relationships/tags" Target="../tags/tag161.xml"/><Relationship Id="rId5" Type="http://schemas.openxmlformats.org/officeDocument/2006/relationships/tags" Target="../tags/tag160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34.xml"/><Relationship Id="rId25" Type="http://schemas.openxmlformats.org/officeDocument/2006/relationships/tags" Target="../tags/tag33.xml"/><Relationship Id="rId24" Type="http://schemas.openxmlformats.org/officeDocument/2006/relationships/tags" Target="../tags/tag32.xml"/><Relationship Id="rId23" Type="http://schemas.openxmlformats.org/officeDocument/2006/relationships/tags" Target="../tags/tag31.xml"/><Relationship Id="rId22" Type="http://schemas.openxmlformats.org/officeDocument/2006/relationships/tags" Target="../tags/tag30.xml"/><Relationship Id="rId21" Type="http://schemas.openxmlformats.org/officeDocument/2006/relationships/tags" Target="../tags/tag29.xml"/><Relationship Id="rId20" Type="http://schemas.openxmlformats.org/officeDocument/2006/relationships/tags" Target="../tags/tag28.xml"/><Relationship Id="rId2" Type="http://schemas.openxmlformats.org/officeDocument/2006/relationships/tags" Target="../tags/tag10.xml"/><Relationship Id="rId19" Type="http://schemas.openxmlformats.org/officeDocument/2006/relationships/tags" Target="../tags/tag27.xml"/><Relationship Id="rId18" Type="http://schemas.openxmlformats.org/officeDocument/2006/relationships/tags" Target="../tags/tag26.xml"/><Relationship Id="rId17" Type="http://schemas.openxmlformats.org/officeDocument/2006/relationships/tags" Target="../tags/tag25.xml"/><Relationship Id="rId16" Type="http://schemas.openxmlformats.org/officeDocument/2006/relationships/tags" Target="../tags/tag24.xml"/><Relationship Id="rId15" Type="http://schemas.openxmlformats.org/officeDocument/2006/relationships/tags" Target="../tags/tag23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tags" Target="../tags/tag41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6" Type="http://schemas.openxmlformats.org/officeDocument/2006/relationships/slideLayout" Target="../slideLayouts/slideLayout2.xml"/><Relationship Id="rId25" Type="http://schemas.openxmlformats.org/officeDocument/2006/relationships/tags" Target="../tags/tag59.xml"/><Relationship Id="rId24" Type="http://schemas.openxmlformats.org/officeDocument/2006/relationships/tags" Target="../tags/tag58.xml"/><Relationship Id="rId23" Type="http://schemas.openxmlformats.org/officeDocument/2006/relationships/tags" Target="../tags/tag57.xml"/><Relationship Id="rId22" Type="http://schemas.openxmlformats.org/officeDocument/2006/relationships/tags" Target="../tags/tag56.xml"/><Relationship Id="rId21" Type="http://schemas.openxmlformats.org/officeDocument/2006/relationships/tags" Target="../tags/tag55.xml"/><Relationship Id="rId20" Type="http://schemas.openxmlformats.org/officeDocument/2006/relationships/tags" Target="../tags/tag54.xml"/><Relationship Id="rId2" Type="http://schemas.openxmlformats.org/officeDocument/2006/relationships/tags" Target="../tags/tag36.xml"/><Relationship Id="rId19" Type="http://schemas.openxmlformats.org/officeDocument/2006/relationships/tags" Target="../tags/tag53.xml"/><Relationship Id="rId18" Type="http://schemas.openxmlformats.org/officeDocument/2006/relationships/tags" Target="../tags/tag52.xml"/><Relationship Id="rId17" Type="http://schemas.openxmlformats.org/officeDocument/2006/relationships/tags" Target="../tags/tag51.xml"/><Relationship Id="rId16" Type="http://schemas.openxmlformats.org/officeDocument/2006/relationships/tags" Target="../tags/tag50.xml"/><Relationship Id="rId15" Type="http://schemas.openxmlformats.org/officeDocument/2006/relationships/tags" Target="../tags/tag49.xml"/><Relationship Id="rId14" Type="http://schemas.openxmlformats.org/officeDocument/2006/relationships/tags" Target="../tags/tag48.xml"/><Relationship Id="rId13" Type="http://schemas.openxmlformats.org/officeDocument/2006/relationships/tags" Target="../tags/tag47.xml"/><Relationship Id="rId12" Type="http://schemas.openxmlformats.org/officeDocument/2006/relationships/tags" Target="../tags/tag46.xml"/><Relationship Id="rId11" Type="http://schemas.openxmlformats.org/officeDocument/2006/relationships/tags" Target="../tags/tag45.xml"/><Relationship Id="rId10" Type="http://schemas.openxmlformats.org/officeDocument/2006/relationships/tags" Target="../tags/tag44.xml"/><Relationship Id="rId1" Type="http://schemas.openxmlformats.org/officeDocument/2006/relationships/tags" Target="../tags/tag35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.xml"/><Relationship Id="rId8" Type="http://schemas.openxmlformats.org/officeDocument/2006/relationships/slideLayout" Target="../slideLayouts/slideLayout2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73.xml"/><Relationship Id="rId7" Type="http://schemas.openxmlformats.org/officeDocument/2006/relationships/image" Target="../media/image4.png"/><Relationship Id="rId6" Type="http://schemas.openxmlformats.org/officeDocument/2006/relationships/tags" Target="../tags/tag72.xml"/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79.xml"/><Relationship Id="rId6" Type="http://schemas.openxmlformats.org/officeDocument/2006/relationships/image" Target="../media/image5.png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85.xml"/><Relationship Id="rId6" Type="http://schemas.openxmlformats.org/officeDocument/2006/relationships/image" Target="../media/image6.png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2.xml"/><Relationship Id="rId7" Type="http://schemas.openxmlformats.org/officeDocument/2006/relationships/tags" Target="../tags/tag91.xml"/><Relationship Id="rId6" Type="http://schemas.openxmlformats.org/officeDocument/2006/relationships/image" Target="../media/image7.png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9.xml"/><Relationship Id="rId7" Type="http://schemas.openxmlformats.org/officeDocument/2006/relationships/image" Target="../media/image8.png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1E2D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7" name="图片 26" descr="D:/A正衡日常/学校照片/IMG_5217(20210125-092738).JPGIMG_5217(20210125-092738)"/>
          <p:cNvPicPr>
            <a:picLocks noChangeAspect="1"/>
          </p:cNvPicPr>
          <p:nvPr/>
        </p:nvPicPr>
        <p:blipFill>
          <a:blip r:embed="rId1">
            <a:alphaModFix amt="20000"/>
          </a:blip>
          <a:srcRect t="17749" b="17749"/>
          <a:stretch>
            <a:fillRect/>
          </a:stretch>
        </p:blipFill>
        <p:spPr>
          <a:xfrm>
            <a:off x="-635" y="0"/>
            <a:ext cx="12190730" cy="5228590"/>
          </a:xfrm>
          <a:prstGeom prst="rect">
            <a:avLst/>
          </a:prstGeom>
        </p:spPr>
      </p:pic>
      <p:sp>
        <p:nvSpPr>
          <p:cNvPr id="26" name="任意多边形 25"/>
          <p:cNvSpPr/>
          <p:nvPr userDrawn="1">
            <p:custDataLst>
              <p:tags r:id="rId2"/>
            </p:custDataLst>
          </p:nvPr>
        </p:nvSpPr>
        <p:spPr>
          <a:xfrm>
            <a:off x="-635" y="4641850"/>
            <a:ext cx="12191365" cy="2008505"/>
          </a:xfrm>
          <a:custGeom>
            <a:avLst/>
            <a:gdLst>
              <a:gd name="connsiteX0" fmla="*/ 0 w 19199"/>
              <a:gd name="connsiteY0" fmla="*/ 764 h 5034"/>
              <a:gd name="connsiteX1" fmla="*/ 19199 w 19199"/>
              <a:gd name="connsiteY1" fmla="*/ 764 h 5034"/>
              <a:gd name="connsiteX2" fmla="*/ 19199 w 19199"/>
              <a:gd name="connsiteY2" fmla="*/ 5035 h 5034"/>
              <a:gd name="connsiteX3" fmla="*/ 0 w 19199"/>
              <a:gd name="connsiteY3" fmla="*/ 5035 h 5034"/>
              <a:gd name="connsiteX4" fmla="*/ 0 w 19199"/>
              <a:gd name="connsiteY4" fmla="*/ 764 h 5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9" h="5035">
                <a:moveTo>
                  <a:pt x="0" y="764"/>
                </a:moveTo>
                <a:cubicBezTo>
                  <a:pt x="6684" y="-1504"/>
                  <a:pt x="12464" y="2137"/>
                  <a:pt x="19199" y="764"/>
                </a:cubicBezTo>
                <a:lnTo>
                  <a:pt x="19199" y="5035"/>
                </a:lnTo>
                <a:lnTo>
                  <a:pt x="0" y="5035"/>
                </a:lnTo>
                <a:lnTo>
                  <a:pt x="0" y="76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-635" y="4518660"/>
            <a:ext cx="12205970" cy="2131695"/>
          </a:xfrm>
          <a:custGeom>
            <a:avLst/>
            <a:gdLst>
              <a:gd name="connsiteX0" fmla="*/ 0 w 19222"/>
              <a:gd name="connsiteY0" fmla="*/ 705 h 4790"/>
              <a:gd name="connsiteX1" fmla="*/ 19222 w 19222"/>
              <a:gd name="connsiteY1" fmla="*/ 359 h 4790"/>
              <a:gd name="connsiteX2" fmla="*/ 19199 w 19222"/>
              <a:gd name="connsiteY2" fmla="*/ 4791 h 4790"/>
              <a:gd name="connsiteX3" fmla="*/ 0 w 19222"/>
              <a:gd name="connsiteY3" fmla="*/ 4791 h 4790"/>
              <a:gd name="connsiteX4" fmla="*/ 0 w 19222"/>
              <a:gd name="connsiteY4" fmla="*/ 705 h 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22" h="4791">
                <a:moveTo>
                  <a:pt x="0" y="705"/>
                </a:moveTo>
                <a:lnTo>
                  <a:pt x="318" y="606"/>
                </a:lnTo>
                <a:lnTo>
                  <a:pt x="634" y="516"/>
                </a:lnTo>
                <a:lnTo>
                  <a:pt x="950" y="434"/>
                </a:lnTo>
                <a:lnTo>
                  <a:pt x="1265" y="360"/>
                </a:lnTo>
                <a:lnTo>
                  <a:pt x="1578" y="294"/>
                </a:lnTo>
                <a:lnTo>
                  <a:pt x="1891" y="235"/>
                </a:lnTo>
                <a:lnTo>
                  <a:pt x="2203" y="184"/>
                </a:lnTo>
                <a:lnTo>
                  <a:pt x="2514" y="139"/>
                </a:lnTo>
                <a:lnTo>
                  <a:pt x="2824" y="101"/>
                </a:lnTo>
                <a:lnTo>
                  <a:pt x="3133" y="70"/>
                </a:lnTo>
                <a:lnTo>
                  <a:pt x="3441" y="45"/>
                </a:lnTo>
                <a:lnTo>
                  <a:pt x="3749" y="26"/>
                </a:lnTo>
                <a:lnTo>
                  <a:pt x="4056" y="12"/>
                </a:lnTo>
                <a:lnTo>
                  <a:pt x="4362" y="3"/>
                </a:lnTo>
                <a:lnTo>
                  <a:pt x="4668" y="0"/>
                </a:lnTo>
                <a:lnTo>
                  <a:pt x="4973" y="1"/>
                </a:lnTo>
                <a:lnTo>
                  <a:pt x="5277" y="7"/>
                </a:lnTo>
                <a:lnTo>
                  <a:pt x="5581" y="17"/>
                </a:lnTo>
                <a:lnTo>
                  <a:pt x="5884" y="31"/>
                </a:lnTo>
                <a:lnTo>
                  <a:pt x="6187" y="49"/>
                </a:lnTo>
                <a:lnTo>
                  <a:pt x="6490" y="70"/>
                </a:lnTo>
                <a:lnTo>
                  <a:pt x="6792" y="94"/>
                </a:lnTo>
                <a:lnTo>
                  <a:pt x="7093" y="121"/>
                </a:lnTo>
                <a:lnTo>
                  <a:pt x="7395" y="150"/>
                </a:lnTo>
                <a:lnTo>
                  <a:pt x="7696" y="182"/>
                </a:lnTo>
                <a:lnTo>
                  <a:pt x="7996" y="216"/>
                </a:lnTo>
                <a:lnTo>
                  <a:pt x="8297" y="252"/>
                </a:lnTo>
                <a:lnTo>
                  <a:pt x="8597" y="289"/>
                </a:lnTo>
                <a:lnTo>
                  <a:pt x="8897" y="327"/>
                </a:lnTo>
                <a:lnTo>
                  <a:pt x="9197" y="366"/>
                </a:lnTo>
                <a:lnTo>
                  <a:pt x="9496" y="405"/>
                </a:lnTo>
                <a:lnTo>
                  <a:pt x="9796" y="445"/>
                </a:lnTo>
                <a:lnTo>
                  <a:pt x="10096" y="486"/>
                </a:lnTo>
                <a:lnTo>
                  <a:pt x="10395" y="525"/>
                </a:lnTo>
                <a:lnTo>
                  <a:pt x="10695" y="565"/>
                </a:lnTo>
                <a:lnTo>
                  <a:pt x="10994" y="604"/>
                </a:lnTo>
                <a:lnTo>
                  <a:pt x="11294" y="641"/>
                </a:lnTo>
                <a:lnTo>
                  <a:pt x="11594" y="678"/>
                </a:lnTo>
                <a:lnTo>
                  <a:pt x="11894" y="712"/>
                </a:lnTo>
                <a:lnTo>
                  <a:pt x="12194" y="745"/>
                </a:lnTo>
                <a:lnTo>
                  <a:pt x="12494" y="776"/>
                </a:lnTo>
                <a:lnTo>
                  <a:pt x="12795" y="805"/>
                </a:lnTo>
                <a:lnTo>
                  <a:pt x="13096" y="830"/>
                </a:lnTo>
                <a:lnTo>
                  <a:pt x="13397" y="853"/>
                </a:lnTo>
                <a:lnTo>
                  <a:pt x="13699" y="873"/>
                </a:lnTo>
                <a:lnTo>
                  <a:pt x="14000" y="889"/>
                </a:lnTo>
                <a:lnTo>
                  <a:pt x="14303" y="901"/>
                </a:lnTo>
                <a:lnTo>
                  <a:pt x="14605" y="909"/>
                </a:lnTo>
                <a:lnTo>
                  <a:pt x="14909" y="913"/>
                </a:lnTo>
                <a:lnTo>
                  <a:pt x="15212" y="912"/>
                </a:lnTo>
                <a:lnTo>
                  <a:pt x="15517" y="907"/>
                </a:lnTo>
                <a:lnTo>
                  <a:pt x="15821" y="896"/>
                </a:lnTo>
                <a:lnTo>
                  <a:pt x="16127" y="880"/>
                </a:lnTo>
                <a:lnTo>
                  <a:pt x="16433" y="858"/>
                </a:lnTo>
                <a:lnTo>
                  <a:pt x="16740" y="830"/>
                </a:lnTo>
                <a:lnTo>
                  <a:pt x="17047" y="796"/>
                </a:lnTo>
                <a:lnTo>
                  <a:pt x="17355" y="755"/>
                </a:lnTo>
                <a:lnTo>
                  <a:pt x="17664" y="708"/>
                </a:lnTo>
                <a:lnTo>
                  <a:pt x="17974" y="653"/>
                </a:lnTo>
                <a:lnTo>
                  <a:pt x="18285" y="591"/>
                </a:lnTo>
                <a:lnTo>
                  <a:pt x="18596" y="522"/>
                </a:lnTo>
                <a:lnTo>
                  <a:pt x="18909" y="445"/>
                </a:lnTo>
                <a:lnTo>
                  <a:pt x="19222" y="359"/>
                </a:lnTo>
                <a:lnTo>
                  <a:pt x="19199" y="4791"/>
                </a:lnTo>
                <a:lnTo>
                  <a:pt x="19199" y="961"/>
                </a:lnTo>
                <a:lnTo>
                  <a:pt x="18879" y="1016"/>
                </a:lnTo>
                <a:lnTo>
                  <a:pt x="18560" y="1065"/>
                </a:lnTo>
                <a:lnTo>
                  <a:pt x="18243" y="1108"/>
                </a:lnTo>
                <a:lnTo>
                  <a:pt x="17927" y="1144"/>
                </a:lnTo>
                <a:lnTo>
                  <a:pt x="17613" y="1174"/>
                </a:lnTo>
                <a:lnTo>
                  <a:pt x="17299" y="1199"/>
                </a:lnTo>
                <a:lnTo>
                  <a:pt x="16987" y="1218"/>
                </a:lnTo>
                <a:lnTo>
                  <a:pt x="16676" y="1233"/>
                </a:lnTo>
                <a:lnTo>
                  <a:pt x="16366" y="1242"/>
                </a:lnTo>
                <a:lnTo>
                  <a:pt x="16057" y="1247"/>
                </a:lnTo>
                <a:lnTo>
                  <a:pt x="15749" y="1247"/>
                </a:lnTo>
                <a:lnTo>
                  <a:pt x="15442" y="1243"/>
                </a:lnTo>
                <a:lnTo>
                  <a:pt x="15135" y="1235"/>
                </a:lnTo>
                <a:lnTo>
                  <a:pt x="14830" y="1223"/>
                </a:lnTo>
                <a:lnTo>
                  <a:pt x="14526" y="1208"/>
                </a:lnTo>
                <a:lnTo>
                  <a:pt x="14222" y="1190"/>
                </a:lnTo>
                <a:lnTo>
                  <a:pt x="13919" y="1168"/>
                </a:lnTo>
                <a:lnTo>
                  <a:pt x="13617" y="1144"/>
                </a:lnTo>
                <a:lnTo>
                  <a:pt x="13315" y="1117"/>
                </a:lnTo>
                <a:lnTo>
                  <a:pt x="13014" y="1088"/>
                </a:lnTo>
                <a:lnTo>
                  <a:pt x="12713" y="1056"/>
                </a:lnTo>
                <a:lnTo>
                  <a:pt x="12413" y="1023"/>
                </a:lnTo>
                <a:lnTo>
                  <a:pt x="12114" y="988"/>
                </a:lnTo>
                <a:lnTo>
                  <a:pt x="11815" y="952"/>
                </a:lnTo>
                <a:lnTo>
                  <a:pt x="11516" y="915"/>
                </a:lnTo>
                <a:lnTo>
                  <a:pt x="11218" y="877"/>
                </a:lnTo>
                <a:lnTo>
                  <a:pt x="10920" y="838"/>
                </a:lnTo>
                <a:lnTo>
                  <a:pt x="10622" y="798"/>
                </a:lnTo>
                <a:lnTo>
                  <a:pt x="10324" y="759"/>
                </a:lnTo>
                <a:lnTo>
                  <a:pt x="10026" y="719"/>
                </a:lnTo>
                <a:lnTo>
                  <a:pt x="9729" y="680"/>
                </a:lnTo>
                <a:lnTo>
                  <a:pt x="9432" y="641"/>
                </a:lnTo>
                <a:lnTo>
                  <a:pt x="9134" y="603"/>
                </a:lnTo>
                <a:lnTo>
                  <a:pt x="8837" y="566"/>
                </a:lnTo>
                <a:lnTo>
                  <a:pt x="8540" y="530"/>
                </a:lnTo>
                <a:lnTo>
                  <a:pt x="8242" y="495"/>
                </a:lnTo>
                <a:lnTo>
                  <a:pt x="7944" y="462"/>
                </a:lnTo>
                <a:lnTo>
                  <a:pt x="7646" y="431"/>
                </a:lnTo>
                <a:lnTo>
                  <a:pt x="7348" y="402"/>
                </a:lnTo>
                <a:lnTo>
                  <a:pt x="7050" y="376"/>
                </a:lnTo>
                <a:lnTo>
                  <a:pt x="6751" y="352"/>
                </a:lnTo>
                <a:lnTo>
                  <a:pt x="6452" y="331"/>
                </a:lnTo>
                <a:lnTo>
                  <a:pt x="6152" y="313"/>
                </a:lnTo>
                <a:lnTo>
                  <a:pt x="5852" y="298"/>
                </a:lnTo>
                <a:lnTo>
                  <a:pt x="5551" y="287"/>
                </a:lnTo>
                <a:lnTo>
                  <a:pt x="5250" y="280"/>
                </a:lnTo>
                <a:lnTo>
                  <a:pt x="4948" y="276"/>
                </a:lnTo>
                <a:lnTo>
                  <a:pt x="4646" y="277"/>
                </a:lnTo>
                <a:lnTo>
                  <a:pt x="4342" y="283"/>
                </a:lnTo>
                <a:lnTo>
                  <a:pt x="4039" y="293"/>
                </a:lnTo>
                <a:lnTo>
                  <a:pt x="3734" y="308"/>
                </a:lnTo>
                <a:lnTo>
                  <a:pt x="3428" y="328"/>
                </a:lnTo>
                <a:lnTo>
                  <a:pt x="3122" y="354"/>
                </a:lnTo>
                <a:lnTo>
                  <a:pt x="2815" y="385"/>
                </a:lnTo>
                <a:lnTo>
                  <a:pt x="2506" y="423"/>
                </a:lnTo>
                <a:lnTo>
                  <a:pt x="2197" y="466"/>
                </a:lnTo>
                <a:lnTo>
                  <a:pt x="1887" y="516"/>
                </a:lnTo>
                <a:lnTo>
                  <a:pt x="1575" y="572"/>
                </a:lnTo>
                <a:lnTo>
                  <a:pt x="1263" y="635"/>
                </a:lnTo>
                <a:lnTo>
                  <a:pt x="949" y="706"/>
                </a:lnTo>
                <a:lnTo>
                  <a:pt x="634" y="783"/>
                </a:lnTo>
                <a:lnTo>
                  <a:pt x="318" y="868"/>
                </a:lnTo>
                <a:lnTo>
                  <a:pt x="0" y="961"/>
                </a:lnTo>
                <a:lnTo>
                  <a:pt x="0" y="70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15" name="文本框 14"/>
          <p:cNvSpPr txBox="1"/>
          <p:nvPr/>
        </p:nvSpPr>
        <p:spPr>
          <a:xfrm>
            <a:off x="508635" y="1683385"/>
            <a:ext cx="1117219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CN Heavy" panose="02020900000000000000" charset="-122"/>
                <a:ea typeface="思源宋体 CN Heavy" panose="02020900000000000000" charset="-122"/>
              </a:rPr>
              <a:t>2025年度</a:t>
            </a:r>
            <a:endParaRPr lang="zh-CN" altLang="en-US" sz="6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宋体 CN Heavy" panose="02020900000000000000" charset="-122"/>
              <a:ea typeface="思源宋体 CN Heavy" panose="02020900000000000000" charset="-122"/>
            </a:endParaRPr>
          </a:p>
          <a:p>
            <a:pPr algn="ctr"/>
            <a:r>
              <a:rPr lang="zh-CN" altLang="en-US" sz="6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CN Heavy" panose="02020900000000000000" charset="-122"/>
                <a:ea typeface="思源宋体 CN Heavy" panose="02020900000000000000" charset="-122"/>
              </a:rPr>
              <a:t>课堂教学改革实验校建设举措</a:t>
            </a:r>
            <a:endParaRPr lang="zh-CN" altLang="en-US" sz="6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799330" y="5086350"/>
            <a:ext cx="2654300" cy="589915"/>
            <a:chOff x="11207" y="8342"/>
            <a:chExt cx="4080" cy="792"/>
          </a:xfrm>
        </p:grpSpPr>
        <p:sp>
          <p:nvSpPr>
            <p:cNvPr id="20" name="文本框 19"/>
            <p:cNvSpPr txBox="1"/>
            <p:nvPr>
              <p:custDataLst>
                <p:tags r:id="rId4"/>
              </p:custDataLst>
            </p:nvPr>
          </p:nvSpPr>
          <p:spPr>
            <a:xfrm>
              <a:off x="11498" y="8429"/>
              <a:ext cx="3498" cy="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dist"/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汇报人：艾璐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  <p:sp>
          <p:nvSpPr>
            <p:cNvPr id="22" name="圆角矩形 21"/>
            <p:cNvSpPr/>
            <p:nvPr>
              <p:custDataLst>
                <p:tags r:id="rId5"/>
              </p:custDataLst>
            </p:nvPr>
          </p:nvSpPr>
          <p:spPr>
            <a:xfrm>
              <a:off x="11207" y="8342"/>
              <a:ext cx="4080" cy="792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chemeClr val="tx1">
                  <a:lumMod val="75000"/>
                  <a:lumOff val="2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5" name="图片 4" descr="LOGO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8725" y="476250"/>
            <a:ext cx="4652010" cy="1113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903631" y="964565"/>
            <a:ext cx="5889598" cy="678180"/>
            <a:chOff x="3909" y="2685"/>
            <a:chExt cx="9275" cy="1068"/>
          </a:xfrm>
        </p:grpSpPr>
        <p:sp>
          <p:nvSpPr>
            <p:cNvPr id="10" name="圆角矩形 20"/>
            <p:cNvSpPr/>
            <p:nvPr>
              <p:custDataLst>
                <p:tags r:id="rId2"/>
              </p:custDataLst>
            </p:nvPr>
          </p:nvSpPr>
          <p:spPr>
            <a:xfrm>
              <a:off x="4754" y="2685"/>
              <a:ext cx="8430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" name="组合 2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4" name="圆角矩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3704913" y="2051049"/>
                <a:ext cx="1614740" cy="55163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i="0" u="none" strike="noStrike" cap="none" spc="0" normalizeH="0" baseline="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汉仪菱心体简" panose="02010400000101010101" charset="-122"/>
                  </a:rPr>
                  <a:t>任务</a:t>
                </a:r>
                <a:r>
                  <a:rPr kumimoji="0" lang="zh-CN" altLang="en-US" sz="2400" i="0" u="none" strike="noStrike" cap="none" spc="0" normalizeH="0" baseline="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汉仪菱心体简" panose="02010400000101010101" charset="-122"/>
                  </a:rPr>
                  <a:t>三</a:t>
                </a:r>
                <a:endParaRPr kumimoji="0" lang="zh-CN" altLang="en-US" sz="2400" i="0" u="none" strike="noStrike" cap="none" spc="0" normalizeH="0" baseline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</a:endParaRPr>
              </a:p>
            </p:txBody>
          </p:sp>
        </p:grpSp>
        <p:sp>
          <p:nvSpPr>
            <p:cNvPr id="22" name="矩形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691" y="2707"/>
              <a:ext cx="613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创建单元教学评价方式</a:t>
              </a: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</p:grpSp>
      <p:pic>
        <p:nvPicPr>
          <p:cNvPr id="77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8095" y="1721485"/>
            <a:ext cx="5645150" cy="48869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组合 10"/>
          <p:cNvGrpSpPr/>
          <p:nvPr/>
        </p:nvGrpSpPr>
        <p:grpSpPr>
          <a:xfrm>
            <a:off x="8332470" y="2304415"/>
            <a:ext cx="848360" cy="3721100"/>
            <a:chOff x="13122" y="3629"/>
            <a:chExt cx="1336" cy="5860"/>
          </a:xfrm>
        </p:grpSpPr>
        <p:sp>
          <p:nvSpPr>
            <p:cNvPr id="12" name="文本框 11"/>
            <p:cNvSpPr txBox="1"/>
            <p:nvPr/>
          </p:nvSpPr>
          <p:spPr>
            <a:xfrm>
              <a:off x="13590" y="3629"/>
              <a:ext cx="869" cy="5860"/>
            </a:xfrm>
            <a:prstGeom prst="rect">
              <a:avLst/>
            </a:prstGeom>
          </p:spPr>
          <p:txBody>
            <a:bodyPr vert="eaVert" wrap="square">
              <a:spAutoFit/>
            </a:bodyPr>
            <a:p>
              <a:pPr lvl="0" algn="ctr" defTabSz="266700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单元教学思维结构评价表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  <p:sp>
          <p:nvSpPr>
            <p:cNvPr id="8" name="形状 2"/>
            <p:cNvSpPr/>
            <p:nvPr>
              <p:custDataLst>
                <p:tags r:id="rId7"/>
              </p:custDataLst>
            </p:nvPr>
          </p:nvSpPr>
          <p:spPr>
            <a:xfrm rot="16200000" flipH="1">
              <a:off x="13076" y="6386"/>
              <a:ext cx="422" cy="330"/>
            </a:xfrm>
            <a:custGeom>
              <a:avLst/>
              <a:gdLst>
                <a:gd name="T0" fmla="*/ 115 w 10489"/>
                <a:gd name="T1" fmla="*/ 6958 h 8207"/>
                <a:gd name="T2" fmla="*/ 4489 w 10489"/>
                <a:gd name="T3" fmla="*/ 527 h 8207"/>
                <a:gd name="T4" fmla="*/ 5622 w 10489"/>
                <a:gd name="T5" fmla="*/ 233 h 8207"/>
                <a:gd name="T6" fmla="*/ 5919 w 10489"/>
                <a:gd name="T7" fmla="*/ 530 h 8207"/>
                <a:gd name="T8" fmla="*/ 10259 w 10489"/>
                <a:gd name="T9" fmla="*/ 6960 h 8207"/>
                <a:gd name="T10" fmla="*/ 9961 w 10489"/>
                <a:gd name="T11" fmla="*/ 8093 h 8207"/>
                <a:gd name="T12" fmla="*/ 9541 w 10489"/>
                <a:gd name="T13" fmla="*/ 8205 h 8207"/>
                <a:gd name="T14" fmla="*/ 829 w 10489"/>
                <a:gd name="T15" fmla="*/ 8205 h 8207"/>
                <a:gd name="T16" fmla="*/ 1 w 10489"/>
                <a:gd name="T17" fmla="*/ 7377 h 8207"/>
                <a:gd name="T18" fmla="*/ 115 w 10489"/>
                <a:gd name="T19" fmla="*/ 6958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89" h="8207">
                  <a:moveTo>
                    <a:pt x="115" y="6958"/>
                  </a:moveTo>
                  <a:lnTo>
                    <a:pt x="4489" y="527"/>
                  </a:lnTo>
                  <a:cubicBezTo>
                    <a:pt x="4721" y="133"/>
                    <a:pt x="5229" y="0"/>
                    <a:pt x="5622" y="233"/>
                  </a:cubicBezTo>
                  <a:cubicBezTo>
                    <a:pt x="5745" y="305"/>
                    <a:pt x="5846" y="407"/>
                    <a:pt x="5919" y="530"/>
                  </a:cubicBezTo>
                  <a:lnTo>
                    <a:pt x="10259" y="6960"/>
                  </a:lnTo>
                  <a:cubicBezTo>
                    <a:pt x="10489" y="7355"/>
                    <a:pt x="10356" y="7863"/>
                    <a:pt x="9961" y="8093"/>
                  </a:cubicBezTo>
                  <a:cubicBezTo>
                    <a:pt x="9834" y="8167"/>
                    <a:pt x="9689" y="8207"/>
                    <a:pt x="9541" y="8205"/>
                  </a:cubicBezTo>
                  <a:lnTo>
                    <a:pt x="829" y="8205"/>
                  </a:lnTo>
                  <a:cubicBezTo>
                    <a:pt x="371" y="8205"/>
                    <a:pt x="0" y="7834"/>
                    <a:pt x="1" y="7377"/>
                  </a:cubicBezTo>
                  <a:cubicBezTo>
                    <a:pt x="1" y="7229"/>
                    <a:pt x="41" y="7084"/>
                    <a:pt x="115" y="6958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814070" y="228600"/>
            <a:ext cx="2826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三、重点任务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903631" y="964565"/>
            <a:ext cx="5889598" cy="678180"/>
            <a:chOff x="3909" y="2685"/>
            <a:chExt cx="9275" cy="1068"/>
          </a:xfrm>
        </p:grpSpPr>
        <p:sp>
          <p:nvSpPr>
            <p:cNvPr id="10" name="圆角矩形 20"/>
            <p:cNvSpPr/>
            <p:nvPr>
              <p:custDataLst>
                <p:tags r:id="rId2"/>
              </p:custDataLst>
            </p:nvPr>
          </p:nvSpPr>
          <p:spPr>
            <a:xfrm>
              <a:off x="4754" y="2685"/>
              <a:ext cx="8430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" name="组合 2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4" name="圆角矩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3704913" y="2051049"/>
                <a:ext cx="1614740" cy="55163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i="0" u="none" strike="noStrike" cap="none" spc="0" normalizeH="0" baseline="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汉仪菱心体简" panose="02010400000101010101" charset="-122"/>
                  </a:rPr>
                  <a:t>任务</a:t>
                </a:r>
                <a:r>
                  <a:rPr kumimoji="0" lang="zh-CN" altLang="en-US" sz="2400" i="0" u="none" strike="noStrike" cap="none" spc="0" normalizeH="0" baseline="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汉仪菱心体简" panose="02010400000101010101" charset="-122"/>
                  </a:rPr>
                  <a:t>三</a:t>
                </a:r>
                <a:endParaRPr kumimoji="0" lang="zh-CN" altLang="en-US" sz="2400" i="0" u="none" strike="noStrike" cap="none" spc="0" normalizeH="0" baseline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</a:endParaRPr>
              </a:p>
            </p:txBody>
          </p:sp>
        </p:grpSp>
        <p:sp>
          <p:nvSpPr>
            <p:cNvPr id="22" name="矩形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691" y="2707"/>
              <a:ext cx="613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创建单元教学评价方式</a:t>
              </a: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740" y="2925445"/>
            <a:ext cx="9651365" cy="22733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3507105" y="2143125"/>
            <a:ext cx="5080000" cy="695325"/>
            <a:chOff x="5116" y="8087"/>
            <a:chExt cx="8000" cy="1095"/>
          </a:xfrm>
        </p:grpSpPr>
        <p:sp>
          <p:nvSpPr>
            <p:cNvPr id="11" name="文本框 10"/>
            <p:cNvSpPr txBox="1"/>
            <p:nvPr/>
          </p:nvSpPr>
          <p:spPr>
            <a:xfrm>
              <a:off x="5116" y="8087"/>
              <a:ext cx="8000" cy="1095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lvl="0" algn="ctr" defTabSz="266700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单元教学表现性评价表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  <p:sp>
          <p:nvSpPr>
            <p:cNvPr id="14" name="形状 2"/>
            <p:cNvSpPr/>
            <p:nvPr>
              <p:custDataLst>
                <p:tags r:id="rId7"/>
              </p:custDataLst>
            </p:nvPr>
          </p:nvSpPr>
          <p:spPr>
            <a:xfrm flipH="1" flipV="1">
              <a:off x="8904" y="8836"/>
              <a:ext cx="422" cy="330"/>
            </a:xfrm>
            <a:custGeom>
              <a:avLst/>
              <a:gdLst>
                <a:gd name="T0" fmla="*/ 115 w 10489"/>
                <a:gd name="T1" fmla="*/ 6958 h 8207"/>
                <a:gd name="T2" fmla="*/ 4489 w 10489"/>
                <a:gd name="T3" fmla="*/ 527 h 8207"/>
                <a:gd name="T4" fmla="*/ 5622 w 10489"/>
                <a:gd name="T5" fmla="*/ 233 h 8207"/>
                <a:gd name="T6" fmla="*/ 5919 w 10489"/>
                <a:gd name="T7" fmla="*/ 530 h 8207"/>
                <a:gd name="T8" fmla="*/ 10259 w 10489"/>
                <a:gd name="T9" fmla="*/ 6960 h 8207"/>
                <a:gd name="T10" fmla="*/ 9961 w 10489"/>
                <a:gd name="T11" fmla="*/ 8093 h 8207"/>
                <a:gd name="T12" fmla="*/ 9541 w 10489"/>
                <a:gd name="T13" fmla="*/ 8205 h 8207"/>
                <a:gd name="T14" fmla="*/ 829 w 10489"/>
                <a:gd name="T15" fmla="*/ 8205 h 8207"/>
                <a:gd name="T16" fmla="*/ 1 w 10489"/>
                <a:gd name="T17" fmla="*/ 7377 h 8207"/>
                <a:gd name="T18" fmla="*/ 115 w 10489"/>
                <a:gd name="T19" fmla="*/ 6958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89" h="8207">
                  <a:moveTo>
                    <a:pt x="115" y="6958"/>
                  </a:moveTo>
                  <a:lnTo>
                    <a:pt x="4489" y="527"/>
                  </a:lnTo>
                  <a:cubicBezTo>
                    <a:pt x="4721" y="133"/>
                    <a:pt x="5229" y="0"/>
                    <a:pt x="5622" y="233"/>
                  </a:cubicBezTo>
                  <a:cubicBezTo>
                    <a:pt x="5745" y="305"/>
                    <a:pt x="5846" y="407"/>
                    <a:pt x="5919" y="530"/>
                  </a:cubicBezTo>
                  <a:lnTo>
                    <a:pt x="10259" y="6960"/>
                  </a:lnTo>
                  <a:cubicBezTo>
                    <a:pt x="10489" y="7355"/>
                    <a:pt x="10356" y="7863"/>
                    <a:pt x="9961" y="8093"/>
                  </a:cubicBezTo>
                  <a:cubicBezTo>
                    <a:pt x="9834" y="8167"/>
                    <a:pt x="9689" y="8207"/>
                    <a:pt x="9541" y="8205"/>
                  </a:cubicBezTo>
                  <a:lnTo>
                    <a:pt x="829" y="8205"/>
                  </a:lnTo>
                  <a:cubicBezTo>
                    <a:pt x="371" y="8205"/>
                    <a:pt x="0" y="7834"/>
                    <a:pt x="1" y="7377"/>
                  </a:cubicBezTo>
                  <a:cubicBezTo>
                    <a:pt x="1" y="7229"/>
                    <a:pt x="41" y="7084"/>
                    <a:pt x="115" y="6958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814070" y="228600"/>
            <a:ext cx="2826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三、重点任务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903631" y="964565"/>
            <a:ext cx="5889598" cy="678180"/>
            <a:chOff x="3909" y="2685"/>
            <a:chExt cx="9275" cy="1068"/>
          </a:xfrm>
        </p:grpSpPr>
        <p:sp>
          <p:nvSpPr>
            <p:cNvPr id="10" name="圆角矩形 20"/>
            <p:cNvSpPr/>
            <p:nvPr>
              <p:custDataLst>
                <p:tags r:id="rId2"/>
              </p:custDataLst>
            </p:nvPr>
          </p:nvSpPr>
          <p:spPr>
            <a:xfrm>
              <a:off x="4754" y="2685"/>
              <a:ext cx="8430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" name="组合 2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4" name="圆角矩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3704913" y="2051049"/>
                <a:ext cx="1614740" cy="55163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i="0" u="none" strike="noStrike" cap="none" spc="0" normalizeH="0" baseline="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汉仪菱心体简" panose="02010400000101010101" charset="-122"/>
                  </a:rPr>
                  <a:t>任务</a:t>
                </a:r>
                <a:r>
                  <a:rPr kumimoji="0" lang="zh-CN" altLang="en-US" sz="2400" i="0" u="none" strike="noStrike" cap="none" spc="0" normalizeH="0" baseline="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汉仪菱心体简" panose="02010400000101010101" charset="-122"/>
                  </a:rPr>
                  <a:t>四</a:t>
                </a:r>
                <a:endParaRPr kumimoji="0" lang="zh-CN" altLang="en-US" sz="2400" i="0" u="none" strike="noStrike" cap="none" spc="0" normalizeH="0" baseline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</a:endParaRPr>
              </a:p>
            </p:txBody>
          </p:sp>
        </p:grpSp>
        <p:sp>
          <p:nvSpPr>
            <p:cNvPr id="22" name="矩形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691" y="2707"/>
              <a:ext cx="613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建立单元教学课程资源</a:t>
              </a: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</p:grpSp>
      <p:sp>
        <p:nvSpPr>
          <p:cNvPr id="8" name="矩形 7"/>
          <p:cNvSpPr/>
          <p:nvPr/>
        </p:nvSpPr>
        <p:spPr bwMode="auto">
          <a:xfrm>
            <a:off x="904240" y="3166110"/>
            <a:ext cx="10587990" cy="127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p>
            <a:pPr lvl="0" indent="609600" algn="just" fontAlgn="auto">
              <a:lnSpc>
                <a:spcPct val="160000"/>
              </a:lnSpc>
              <a:buClrTx/>
              <a:buSzTx/>
              <a:buFontTx/>
              <a:extLst>
                <a:ext uri="{35155182-B16C-46BC-9424-99874614C6A1}">
                  <wpsdc:indentchars xmlns:wpsdc="http://www.wps.cn/officeDocument/2017/drawingmlCustomData" val="200" checksum="4158780845"/>
                </a:ext>
              </a:extLst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重点以各学科组为横向维度、以</a:t>
            </a: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单元教学类型为纵向维度建立突出‘五线融合’的单元教学实践研究专题资源网站。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814070" y="228600"/>
            <a:ext cx="2826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三、重点任务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14070" y="228600"/>
            <a:ext cx="2493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四、工作推进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007745" y="982345"/>
            <a:ext cx="6496685" cy="596900"/>
            <a:chOff x="1587" y="1547"/>
            <a:chExt cx="10231" cy="940"/>
          </a:xfrm>
        </p:grpSpPr>
        <p:sp>
          <p:nvSpPr>
            <p:cNvPr id="29" name="燕尾形 28"/>
            <p:cNvSpPr/>
            <p:nvPr>
              <p:custDataLst>
                <p:tags r:id="rId2"/>
              </p:custDataLst>
            </p:nvPr>
          </p:nvSpPr>
          <p:spPr>
            <a:xfrm>
              <a:off x="1587" y="1765"/>
              <a:ext cx="385" cy="385"/>
            </a:xfrm>
            <a:prstGeom prst="chevron">
              <a:avLst/>
            </a:prstGeom>
            <a:solidFill>
              <a:srgbClr val="BE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>
              <p:custDataLst>
                <p:tags r:id="rId3"/>
              </p:custDataLst>
            </p:nvPr>
          </p:nvSpPr>
          <p:spPr>
            <a:xfrm>
              <a:off x="2106" y="1547"/>
              <a:ext cx="971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  <a:sym typeface="+mn-ea"/>
                </a:rPr>
                <a:t>1</a:t>
              </a:r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  <a:sym typeface="+mn-ea"/>
                </a:rPr>
                <a:t>、</a:t>
              </a:r>
              <a:r>
                <a:rPr lang="zh-CN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  <a:sym typeface="+mn-ea"/>
                </a:rPr>
                <a:t>联合挂钩学校组建项目研究团队</a:t>
              </a:r>
              <a:endParaRPr 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106" y="2369"/>
              <a:ext cx="9071" cy="119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3255" y="1670685"/>
            <a:ext cx="5734050" cy="4886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/>
      </p:transition>
    </mc:Choice>
    <mc:Fallback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14070" y="228600"/>
            <a:ext cx="2493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四、工作推进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007745" y="982345"/>
            <a:ext cx="3615690" cy="596900"/>
            <a:chOff x="1587" y="1547"/>
            <a:chExt cx="5694" cy="940"/>
          </a:xfrm>
        </p:grpSpPr>
        <p:sp>
          <p:nvSpPr>
            <p:cNvPr id="2" name="文本框 1"/>
            <p:cNvSpPr txBox="1"/>
            <p:nvPr>
              <p:custDataLst>
                <p:tags r:id="rId2"/>
              </p:custDataLst>
            </p:nvPr>
          </p:nvSpPr>
          <p:spPr>
            <a:xfrm>
              <a:off x="2106" y="1547"/>
              <a:ext cx="5175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  <a:sym typeface="+mn-ea"/>
                </a:rPr>
                <a:t>2</a:t>
              </a:r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  <a:sym typeface="+mn-ea"/>
                </a:rPr>
                <a:t>、</a:t>
              </a:r>
              <a:r>
                <a:rPr lang="zh-CN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  <a:sym typeface="+mn-ea"/>
                </a:rPr>
                <a:t>工作计划安排</a:t>
              </a:r>
              <a:endParaRPr 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1587" y="1765"/>
              <a:ext cx="5225" cy="722"/>
              <a:chOff x="1587" y="1765"/>
              <a:chExt cx="5225" cy="722"/>
            </a:xfrm>
          </p:grpSpPr>
          <p:sp>
            <p:nvSpPr>
              <p:cNvPr id="29" name="燕尾形 28"/>
              <p:cNvSpPr/>
              <p:nvPr>
                <p:custDataLst>
                  <p:tags r:id="rId3"/>
                </p:custDataLst>
              </p:nvPr>
            </p:nvSpPr>
            <p:spPr>
              <a:xfrm>
                <a:off x="1587" y="1765"/>
                <a:ext cx="385" cy="385"/>
              </a:xfrm>
              <a:prstGeom prst="chevron">
                <a:avLst/>
              </a:prstGeom>
              <a:solidFill>
                <a:srgbClr val="BE1E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2106" y="2369"/>
                <a:ext cx="4706" cy="119"/>
              </a:xfrm>
              <a:prstGeom prst="rect">
                <a:avLst/>
              </a:prstGeom>
              <a:solidFill>
                <a:srgbClr val="BE1E2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5430" y="1736090"/>
            <a:ext cx="6453505" cy="4796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14070" y="228600"/>
            <a:ext cx="2493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四、工作推进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007745" y="982345"/>
            <a:ext cx="3876675" cy="596900"/>
            <a:chOff x="1587" y="1547"/>
            <a:chExt cx="6105" cy="940"/>
          </a:xfrm>
        </p:grpSpPr>
        <p:sp>
          <p:nvSpPr>
            <p:cNvPr id="29" name="燕尾形 28"/>
            <p:cNvSpPr/>
            <p:nvPr>
              <p:custDataLst>
                <p:tags r:id="rId2"/>
              </p:custDataLst>
            </p:nvPr>
          </p:nvSpPr>
          <p:spPr>
            <a:xfrm>
              <a:off x="1587" y="1765"/>
              <a:ext cx="385" cy="385"/>
            </a:xfrm>
            <a:prstGeom prst="chevron">
              <a:avLst/>
            </a:prstGeom>
            <a:solidFill>
              <a:srgbClr val="BE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>
              <p:custDataLst>
                <p:tags r:id="rId3"/>
              </p:custDataLst>
            </p:nvPr>
          </p:nvSpPr>
          <p:spPr>
            <a:xfrm>
              <a:off x="2106" y="1547"/>
              <a:ext cx="5587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  <a:sym typeface="+mn-ea"/>
                </a:rPr>
                <a:t>3</a:t>
              </a:r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  <a:sym typeface="+mn-ea"/>
                </a:rPr>
                <a:t>、</a:t>
              </a:r>
              <a:r>
                <a:rPr lang="zh-CN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  <a:sym typeface="+mn-ea"/>
                </a:rPr>
                <a:t>公开课展示机制</a:t>
              </a:r>
              <a:endParaRPr 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106" y="2369"/>
              <a:ext cx="5272" cy="119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>
            <p:custDataLst>
              <p:tags r:id="rId4"/>
            </p:custDataLst>
          </p:nvPr>
        </p:nvGrpSpPr>
        <p:grpSpPr>
          <a:xfrm>
            <a:off x="620395" y="2088515"/>
            <a:ext cx="10578465" cy="1872615"/>
            <a:chOff x="2567" y="3675"/>
            <a:chExt cx="13290" cy="2494"/>
          </a:xfrm>
        </p:grpSpPr>
        <p:cxnSp>
          <p:nvCxnSpPr>
            <p:cNvPr id="10" name="直接连接符 9"/>
            <p:cNvCxnSpPr/>
            <p:nvPr>
              <p:custDataLst>
                <p:tags r:id="rId5"/>
              </p:custDataLst>
            </p:nvPr>
          </p:nvCxnSpPr>
          <p:spPr>
            <a:xfrm>
              <a:off x="2567" y="4192"/>
              <a:ext cx="13290" cy="0"/>
            </a:xfrm>
            <a:prstGeom prst="line">
              <a:avLst/>
            </a:prstGeom>
            <a:ln w="6350">
              <a:solidFill>
                <a:schemeClr val="tx2">
                  <a:lumMod val="50000"/>
                  <a:lumOff val="50000"/>
                  <a:alpha val="2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11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3125" y="3675"/>
              <a:ext cx="2190" cy="2494"/>
              <a:chOff x="3245" y="2322"/>
              <a:chExt cx="2190" cy="2494"/>
            </a:xfrm>
          </p:grpSpPr>
          <p:sp>
            <p:nvSpPr>
              <p:cNvPr id="48" name="任意多边形: 形状 36"/>
              <p:cNvSpPr/>
              <p:nvPr>
                <p:custDataLst>
                  <p:tags r:id="rId7"/>
                </p:custDataLst>
              </p:nvPr>
            </p:nvSpPr>
            <p:spPr>
              <a:xfrm>
                <a:off x="3245" y="2323"/>
                <a:ext cx="598" cy="516"/>
              </a:xfrm>
              <a:custGeom>
                <a:avLst/>
                <a:gdLst>
                  <a:gd name="connsiteX0" fmla="*/ 205979 w 411958"/>
                  <a:gd name="connsiteY0" fmla="*/ 0 h 346834"/>
                  <a:gd name="connsiteX1" fmla="*/ 411958 w 411958"/>
                  <a:gd name="connsiteY1" fmla="*/ 296466 h 346834"/>
                  <a:gd name="connsiteX2" fmla="*/ 408430 w 411958"/>
                  <a:gd name="connsiteY2" fmla="*/ 346834 h 346834"/>
                  <a:gd name="connsiteX3" fmla="*/ 3528 w 411958"/>
                  <a:gd name="connsiteY3" fmla="*/ 346834 h 346834"/>
                  <a:gd name="connsiteX4" fmla="*/ 0 w 411958"/>
                  <a:gd name="connsiteY4" fmla="*/ 296466 h 346834"/>
                  <a:gd name="connsiteX5" fmla="*/ 205979 w 411958"/>
                  <a:gd name="connsiteY5" fmla="*/ 0 h 346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958" h="346834">
                    <a:moveTo>
                      <a:pt x="205979" y="0"/>
                    </a:moveTo>
                    <a:cubicBezTo>
                      <a:pt x="319738" y="0"/>
                      <a:pt x="411958" y="132732"/>
                      <a:pt x="411958" y="296466"/>
                    </a:cubicBezTo>
                    <a:lnTo>
                      <a:pt x="408430" y="346834"/>
                    </a:lnTo>
                    <a:lnTo>
                      <a:pt x="3528" y="346834"/>
                    </a:lnTo>
                    <a:lnTo>
                      <a:pt x="0" y="296466"/>
                    </a:lnTo>
                    <a:cubicBezTo>
                      <a:pt x="0" y="132732"/>
                      <a:pt x="92220" y="0"/>
                      <a:pt x="205979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63500" dir="8100000" algn="tr" rotWithShape="0">
                  <a:schemeClr val="accent2">
                    <a:lumMod val="75000"/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2" name="任意多边形: 形状 38"/>
              <p:cNvSpPr/>
              <p:nvPr>
                <p:custDataLst>
                  <p:tags r:id="rId8"/>
                </p:custDataLst>
              </p:nvPr>
            </p:nvSpPr>
            <p:spPr>
              <a:xfrm>
                <a:off x="3525" y="2322"/>
                <a:ext cx="1910" cy="2494"/>
              </a:xfrm>
              <a:custGeom>
                <a:avLst/>
                <a:gdLst>
                  <a:gd name="connsiteX0" fmla="*/ 38 w 4644"/>
                  <a:gd name="connsiteY0" fmla="*/ 0 h 6065"/>
                  <a:gd name="connsiteX1" fmla="*/ 736 w 4644"/>
                  <a:gd name="connsiteY1" fmla="*/ 0 h 6065"/>
                  <a:gd name="connsiteX2" fmla="*/ 2985 w 4644"/>
                  <a:gd name="connsiteY2" fmla="*/ 0 h 6065"/>
                  <a:gd name="connsiteX3" fmla="*/ 2996 w 4644"/>
                  <a:gd name="connsiteY3" fmla="*/ 0 h 6065"/>
                  <a:gd name="connsiteX4" fmla="*/ 3001 w 4644"/>
                  <a:gd name="connsiteY4" fmla="*/ 0 h 6065"/>
                  <a:gd name="connsiteX5" fmla="*/ 3001 w 4644"/>
                  <a:gd name="connsiteY5" fmla="*/ 0 h 6065"/>
                  <a:gd name="connsiteX6" fmla="*/ 3208 w 4644"/>
                  <a:gd name="connsiteY6" fmla="*/ 21 h 6065"/>
                  <a:gd name="connsiteX7" fmla="*/ 4048 w 4644"/>
                  <a:gd name="connsiteY7" fmla="*/ 1052 h 6065"/>
                  <a:gd name="connsiteX8" fmla="*/ 4002 w 4644"/>
                  <a:gd name="connsiteY8" fmla="*/ 1348 h 6065"/>
                  <a:gd name="connsiteX9" fmla="*/ 4002 w 4644"/>
                  <a:gd name="connsiteY9" fmla="*/ 1348 h 6065"/>
                  <a:gd name="connsiteX10" fmla="*/ 4048 w 4644"/>
                  <a:gd name="connsiteY10" fmla="*/ 1052 h 6065"/>
                  <a:gd name="connsiteX11" fmla="*/ 4048 w 4644"/>
                  <a:gd name="connsiteY11" fmla="*/ 1446 h 6065"/>
                  <a:gd name="connsiteX12" fmla="*/ 4050 w 4644"/>
                  <a:gd name="connsiteY12" fmla="*/ 1451 h 6065"/>
                  <a:gd name="connsiteX13" fmla="*/ 4050 w 4644"/>
                  <a:gd name="connsiteY13" fmla="*/ 3364 h 6065"/>
                  <a:gd name="connsiteX14" fmla="*/ 4187 w 4644"/>
                  <a:gd name="connsiteY14" fmla="*/ 3501 h 6065"/>
                  <a:gd name="connsiteX15" fmla="*/ 4508 w 4644"/>
                  <a:gd name="connsiteY15" fmla="*/ 3501 h 6065"/>
                  <a:gd name="connsiteX16" fmla="*/ 4634 w 4644"/>
                  <a:gd name="connsiteY16" fmla="*/ 3583 h 6065"/>
                  <a:gd name="connsiteX17" fmla="*/ 4609 w 4644"/>
                  <a:gd name="connsiteY17" fmla="*/ 3732 h 6065"/>
                  <a:gd name="connsiteX18" fmla="*/ 2499 w 4644"/>
                  <a:gd name="connsiteY18" fmla="*/ 6022 h 6065"/>
                  <a:gd name="connsiteX19" fmla="*/ 2396 w 4644"/>
                  <a:gd name="connsiteY19" fmla="*/ 6065 h 6065"/>
                  <a:gd name="connsiteX20" fmla="*/ 2294 w 4644"/>
                  <a:gd name="connsiteY20" fmla="*/ 6022 h 6065"/>
                  <a:gd name="connsiteX21" fmla="*/ 184 w 4644"/>
                  <a:gd name="connsiteY21" fmla="*/ 3732 h 6065"/>
                  <a:gd name="connsiteX22" fmla="*/ 159 w 4644"/>
                  <a:gd name="connsiteY22" fmla="*/ 3583 h 6065"/>
                  <a:gd name="connsiteX23" fmla="*/ 284 w 4644"/>
                  <a:gd name="connsiteY23" fmla="*/ 3501 h 6065"/>
                  <a:gd name="connsiteX24" fmla="*/ 606 w 4644"/>
                  <a:gd name="connsiteY24" fmla="*/ 3501 h 6065"/>
                  <a:gd name="connsiteX25" fmla="*/ 743 w 4644"/>
                  <a:gd name="connsiteY25" fmla="*/ 3364 h 6065"/>
                  <a:gd name="connsiteX26" fmla="*/ 732 w 4644"/>
                  <a:gd name="connsiteY26" fmla="*/ 1264 h 6065"/>
                  <a:gd name="connsiteX27" fmla="*/ 38 w 4644"/>
                  <a:gd name="connsiteY27" fmla="*/ 0 h 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644" h="6065">
                    <a:moveTo>
                      <a:pt x="38" y="0"/>
                    </a:moveTo>
                    <a:cubicBezTo>
                      <a:pt x="-167" y="-1"/>
                      <a:pt x="503" y="0"/>
                      <a:pt x="736" y="0"/>
                    </a:cubicBezTo>
                    <a:lnTo>
                      <a:pt x="2985" y="0"/>
                    </a:lnTo>
                    <a:lnTo>
                      <a:pt x="2996" y="0"/>
                    </a:lnTo>
                    <a:lnTo>
                      <a:pt x="3001" y="0"/>
                    </a:lnTo>
                    <a:lnTo>
                      <a:pt x="3001" y="0"/>
                    </a:lnTo>
                    <a:lnTo>
                      <a:pt x="3208" y="21"/>
                    </a:lnTo>
                    <a:cubicBezTo>
                      <a:pt x="3687" y="119"/>
                      <a:pt x="4048" y="543"/>
                      <a:pt x="4048" y="1052"/>
                    </a:cubicBezTo>
                    <a:lnTo>
                      <a:pt x="4002" y="1348"/>
                    </a:lnTo>
                    <a:lnTo>
                      <a:pt x="4002" y="1348"/>
                    </a:lnTo>
                    <a:lnTo>
                      <a:pt x="4048" y="1052"/>
                    </a:lnTo>
                    <a:lnTo>
                      <a:pt x="4048" y="1446"/>
                    </a:lnTo>
                    <a:lnTo>
                      <a:pt x="4050" y="1451"/>
                    </a:lnTo>
                    <a:cubicBezTo>
                      <a:pt x="4050" y="1531"/>
                      <a:pt x="4050" y="3285"/>
                      <a:pt x="4050" y="3364"/>
                    </a:cubicBezTo>
                    <a:cubicBezTo>
                      <a:pt x="4050" y="3446"/>
                      <a:pt x="4107" y="3501"/>
                      <a:pt x="4187" y="3501"/>
                    </a:cubicBezTo>
                    <a:lnTo>
                      <a:pt x="4508" y="3501"/>
                    </a:lnTo>
                    <a:cubicBezTo>
                      <a:pt x="4559" y="3501"/>
                      <a:pt x="4613" y="3538"/>
                      <a:pt x="4634" y="3583"/>
                    </a:cubicBezTo>
                    <a:cubicBezTo>
                      <a:pt x="4654" y="3631"/>
                      <a:pt x="4643" y="3695"/>
                      <a:pt x="4609" y="3732"/>
                    </a:cubicBezTo>
                    <a:lnTo>
                      <a:pt x="2499" y="6022"/>
                    </a:lnTo>
                    <a:cubicBezTo>
                      <a:pt x="2472" y="6049"/>
                      <a:pt x="2435" y="6065"/>
                      <a:pt x="2396" y="6065"/>
                    </a:cubicBezTo>
                    <a:cubicBezTo>
                      <a:pt x="2358" y="6065"/>
                      <a:pt x="2321" y="6049"/>
                      <a:pt x="2294" y="6022"/>
                    </a:cubicBezTo>
                    <a:lnTo>
                      <a:pt x="184" y="3732"/>
                    </a:lnTo>
                    <a:cubicBezTo>
                      <a:pt x="150" y="3695"/>
                      <a:pt x="138" y="3631"/>
                      <a:pt x="159" y="3583"/>
                    </a:cubicBezTo>
                    <a:cubicBezTo>
                      <a:pt x="179" y="3538"/>
                      <a:pt x="234" y="3501"/>
                      <a:pt x="284" y="3501"/>
                    </a:cubicBezTo>
                    <a:lnTo>
                      <a:pt x="606" y="3501"/>
                    </a:lnTo>
                    <a:cubicBezTo>
                      <a:pt x="686" y="3501"/>
                      <a:pt x="743" y="3446"/>
                      <a:pt x="743" y="3364"/>
                    </a:cubicBezTo>
                    <a:cubicBezTo>
                      <a:pt x="748" y="3272"/>
                      <a:pt x="738" y="2373"/>
                      <a:pt x="732" y="1264"/>
                    </a:cubicBezTo>
                    <a:cubicBezTo>
                      <a:pt x="726" y="155"/>
                      <a:pt x="243" y="1"/>
                      <a:pt x="3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alpha val="100000"/>
                    </a:schemeClr>
                  </a:gs>
                  <a:gs pos="90000">
                    <a:srgbClr val="C00000"/>
                  </a:gs>
                </a:gsLst>
                <a:lin ang="8100000" scaled="0"/>
                <a:tileRect/>
              </a:gradFill>
              <a:ln>
                <a:noFill/>
              </a:ln>
              <a:effectLst>
                <a:outerShdw blurRad="50800" dist="63500" dir="8100000" algn="tr" rotWithShape="0">
                  <a:schemeClr val="accent2">
                    <a:lumMod val="7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none" lIns="179705" tIns="71755" rIns="107950" bIns="28829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</a:pPr>
                <a:r>
                  <a:rPr lang="en-US" altLang="zh-CN" sz="2400" b="1" dirty="0">
                    <a:solidFill>
                      <a:schemeClr val="lt1">
                        <a:lumMod val="100000"/>
                      </a:schemeClr>
                    </a:solidFill>
                    <a:latin typeface="+mn-ea"/>
                    <a:cs typeface="+mn-ea"/>
                    <a:sym typeface="+mn-ea"/>
                  </a:rPr>
                  <a:t>01</a:t>
                </a:r>
                <a:endParaRPr lang="en-US" altLang="zh-CN" sz="2400" b="1" dirty="0">
                  <a:solidFill>
                    <a:schemeClr val="lt1">
                      <a:lumMod val="100000"/>
                    </a:schemeClr>
                  </a:solidFill>
                  <a:latin typeface="+mn-ea"/>
                  <a:cs typeface="+mn-ea"/>
                  <a:sym typeface="+mn-ea"/>
                </a:endParaRPr>
              </a:p>
            </p:txBody>
          </p:sp>
        </p:grpSp>
        <p:grpSp>
          <p:nvGrpSpPr>
            <p:cNvPr id="14" name="组合 13"/>
            <p:cNvGrpSpPr/>
            <p:nvPr>
              <p:custDataLst>
                <p:tags r:id="rId9"/>
              </p:custDataLst>
            </p:nvPr>
          </p:nvGrpSpPr>
          <p:grpSpPr>
            <a:xfrm>
              <a:off x="6612" y="3675"/>
              <a:ext cx="2190" cy="2494"/>
              <a:chOff x="6732" y="2322"/>
              <a:chExt cx="2190" cy="2494"/>
            </a:xfrm>
          </p:grpSpPr>
          <p:sp>
            <p:nvSpPr>
              <p:cNvPr id="15" name="任意多边形: 形状 36"/>
              <p:cNvSpPr/>
              <p:nvPr>
                <p:custDataLst>
                  <p:tags r:id="rId10"/>
                </p:custDataLst>
              </p:nvPr>
            </p:nvSpPr>
            <p:spPr>
              <a:xfrm>
                <a:off x="6732" y="2323"/>
                <a:ext cx="598" cy="516"/>
              </a:xfrm>
              <a:custGeom>
                <a:avLst/>
                <a:gdLst>
                  <a:gd name="connsiteX0" fmla="*/ 205979 w 411958"/>
                  <a:gd name="connsiteY0" fmla="*/ 0 h 346834"/>
                  <a:gd name="connsiteX1" fmla="*/ 411958 w 411958"/>
                  <a:gd name="connsiteY1" fmla="*/ 296466 h 346834"/>
                  <a:gd name="connsiteX2" fmla="*/ 408430 w 411958"/>
                  <a:gd name="connsiteY2" fmla="*/ 346834 h 346834"/>
                  <a:gd name="connsiteX3" fmla="*/ 3528 w 411958"/>
                  <a:gd name="connsiteY3" fmla="*/ 346834 h 346834"/>
                  <a:gd name="connsiteX4" fmla="*/ 0 w 411958"/>
                  <a:gd name="connsiteY4" fmla="*/ 296466 h 346834"/>
                  <a:gd name="connsiteX5" fmla="*/ 205979 w 411958"/>
                  <a:gd name="connsiteY5" fmla="*/ 0 h 346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958" h="346834">
                    <a:moveTo>
                      <a:pt x="205979" y="0"/>
                    </a:moveTo>
                    <a:cubicBezTo>
                      <a:pt x="319738" y="0"/>
                      <a:pt x="411958" y="132732"/>
                      <a:pt x="411958" y="296466"/>
                    </a:cubicBezTo>
                    <a:lnTo>
                      <a:pt x="408430" y="346834"/>
                    </a:lnTo>
                    <a:lnTo>
                      <a:pt x="3528" y="346834"/>
                    </a:lnTo>
                    <a:lnTo>
                      <a:pt x="0" y="296466"/>
                    </a:lnTo>
                    <a:cubicBezTo>
                      <a:pt x="0" y="132732"/>
                      <a:pt x="92220" y="0"/>
                      <a:pt x="205979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63500" dir="8100000" algn="tr" rotWithShape="0">
                  <a:schemeClr val="accent2">
                    <a:lumMod val="75000"/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6" name="任意多边形: 形状 38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12" y="2322"/>
                <a:ext cx="1910" cy="2494"/>
              </a:xfrm>
              <a:custGeom>
                <a:avLst/>
                <a:gdLst>
                  <a:gd name="connsiteX0" fmla="*/ 38 w 4644"/>
                  <a:gd name="connsiteY0" fmla="*/ 0 h 6065"/>
                  <a:gd name="connsiteX1" fmla="*/ 736 w 4644"/>
                  <a:gd name="connsiteY1" fmla="*/ 0 h 6065"/>
                  <a:gd name="connsiteX2" fmla="*/ 2985 w 4644"/>
                  <a:gd name="connsiteY2" fmla="*/ 0 h 6065"/>
                  <a:gd name="connsiteX3" fmla="*/ 2996 w 4644"/>
                  <a:gd name="connsiteY3" fmla="*/ 0 h 6065"/>
                  <a:gd name="connsiteX4" fmla="*/ 3001 w 4644"/>
                  <a:gd name="connsiteY4" fmla="*/ 0 h 6065"/>
                  <a:gd name="connsiteX5" fmla="*/ 3001 w 4644"/>
                  <a:gd name="connsiteY5" fmla="*/ 0 h 6065"/>
                  <a:gd name="connsiteX6" fmla="*/ 3208 w 4644"/>
                  <a:gd name="connsiteY6" fmla="*/ 21 h 6065"/>
                  <a:gd name="connsiteX7" fmla="*/ 4048 w 4644"/>
                  <a:gd name="connsiteY7" fmla="*/ 1052 h 6065"/>
                  <a:gd name="connsiteX8" fmla="*/ 4002 w 4644"/>
                  <a:gd name="connsiteY8" fmla="*/ 1348 h 6065"/>
                  <a:gd name="connsiteX9" fmla="*/ 4002 w 4644"/>
                  <a:gd name="connsiteY9" fmla="*/ 1348 h 6065"/>
                  <a:gd name="connsiteX10" fmla="*/ 4048 w 4644"/>
                  <a:gd name="connsiteY10" fmla="*/ 1052 h 6065"/>
                  <a:gd name="connsiteX11" fmla="*/ 4048 w 4644"/>
                  <a:gd name="connsiteY11" fmla="*/ 1446 h 6065"/>
                  <a:gd name="connsiteX12" fmla="*/ 4050 w 4644"/>
                  <a:gd name="connsiteY12" fmla="*/ 1451 h 6065"/>
                  <a:gd name="connsiteX13" fmla="*/ 4050 w 4644"/>
                  <a:gd name="connsiteY13" fmla="*/ 3364 h 6065"/>
                  <a:gd name="connsiteX14" fmla="*/ 4187 w 4644"/>
                  <a:gd name="connsiteY14" fmla="*/ 3501 h 6065"/>
                  <a:gd name="connsiteX15" fmla="*/ 4508 w 4644"/>
                  <a:gd name="connsiteY15" fmla="*/ 3501 h 6065"/>
                  <a:gd name="connsiteX16" fmla="*/ 4634 w 4644"/>
                  <a:gd name="connsiteY16" fmla="*/ 3583 h 6065"/>
                  <a:gd name="connsiteX17" fmla="*/ 4609 w 4644"/>
                  <a:gd name="connsiteY17" fmla="*/ 3732 h 6065"/>
                  <a:gd name="connsiteX18" fmla="*/ 2499 w 4644"/>
                  <a:gd name="connsiteY18" fmla="*/ 6022 h 6065"/>
                  <a:gd name="connsiteX19" fmla="*/ 2396 w 4644"/>
                  <a:gd name="connsiteY19" fmla="*/ 6065 h 6065"/>
                  <a:gd name="connsiteX20" fmla="*/ 2294 w 4644"/>
                  <a:gd name="connsiteY20" fmla="*/ 6022 h 6065"/>
                  <a:gd name="connsiteX21" fmla="*/ 184 w 4644"/>
                  <a:gd name="connsiteY21" fmla="*/ 3732 h 6065"/>
                  <a:gd name="connsiteX22" fmla="*/ 159 w 4644"/>
                  <a:gd name="connsiteY22" fmla="*/ 3583 h 6065"/>
                  <a:gd name="connsiteX23" fmla="*/ 284 w 4644"/>
                  <a:gd name="connsiteY23" fmla="*/ 3501 h 6065"/>
                  <a:gd name="connsiteX24" fmla="*/ 606 w 4644"/>
                  <a:gd name="connsiteY24" fmla="*/ 3501 h 6065"/>
                  <a:gd name="connsiteX25" fmla="*/ 743 w 4644"/>
                  <a:gd name="connsiteY25" fmla="*/ 3364 h 6065"/>
                  <a:gd name="connsiteX26" fmla="*/ 732 w 4644"/>
                  <a:gd name="connsiteY26" fmla="*/ 1264 h 6065"/>
                  <a:gd name="connsiteX27" fmla="*/ 38 w 4644"/>
                  <a:gd name="connsiteY27" fmla="*/ 0 h 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644" h="6065">
                    <a:moveTo>
                      <a:pt x="38" y="0"/>
                    </a:moveTo>
                    <a:cubicBezTo>
                      <a:pt x="-167" y="-1"/>
                      <a:pt x="503" y="0"/>
                      <a:pt x="736" y="0"/>
                    </a:cubicBezTo>
                    <a:lnTo>
                      <a:pt x="2985" y="0"/>
                    </a:lnTo>
                    <a:lnTo>
                      <a:pt x="2996" y="0"/>
                    </a:lnTo>
                    <a:lnTo>
                      <a:pt x="3001" y="0"/>
                    </a:lnTo>
                    <a:lnTo>
                      <a:pt x="3001" y="0"/>
                    </a:lnTo>
                    <a:lnTo>
                      <a:pt x="3208" y="21"/>
                    </a:lnTo>
                    <a:cubicBezTo>
                      <a:pt x="3687" y="119"/>
                      <a:pt x="4048" y="543"/>
                      <a:pt x="4048" y="1052"/>
                    </a:cubicBezTo>
                    <a:lnTo>
                      <a:pt x="4002" y="1348"/>
                    </a:lnTo>
                    <a:lnTo>
                      <a:pt x="4002" y="1348"/>
                    </a:lnTo>
                    <a:lnTo>
                      <a:pt x="4048" y="1052"/>
                    </a:lnTo>
                    <a:lnTo>
                      <a:pt x="4048" y="1446"/>
                    </a:lnTo>
                    <a:lnTo>
                      <a:pt x="4050" y="1451"/>
                    </a:lnTo>
                    <a:cubicBezTo>
                      <a:pt x="4050" y="1531"/>
                      <a:pt x="4050" y="3285"/>
                      <a:pt x="4050" y="3364"/>
                    </a:cubicBezTo>
                    <a:cubicBezTo>
                      <a:pt x="4050" y="3446"/>
                      <a:pt x="4107" y="3501"/>
                      <a:pt x="4187" y="3501"/>
                    </a:cubicBezTo>
                    <a:lnTo>
                      <a:pt x="4508" y="3501"/>
                    </a:lnTo>
                    <a:cubicBezTo>
                      <a:pt x="4559" y="3501"/>
                      <a:pt x="4613" y="3538"/>
                      <a:pt x="4634" y="3583"/>
                    </a:cubicBezTo>
                    <a:cubicBezTo>
                      <a:pt x="4654" y="3631"/>
                      <a:pt x="4643" y="3695"/>
                      <a:pt x="4609" y="3732"/>
                    </a:cubicBezTo>
                    <a:lnTo>
                      <a:pt x="2499" y="6022"/>
                    </a:lnTo>
                    <a:cubicBezTo>
                      <a:pt x="2472" y="6049"/>
                      <a:pt x="2435" y="6065"/>
                      <a:pt x="2396" y="6065"/>
                    </a:cubicBezTo>
                    <a:cubicBezTo>
                      <a:pt x="2358" y="6065"/>
                      <a:pt x="2321" y="6049"/>
                      <a:pt x="2294" y="6022"/>
                    </a:cubicBezTo>
                    <a:lnTo>
                      <a:pt x="184" y="3732"/>
                    </a:lnTo>
                    <a:cubicBezTo>
                      <a:pt x="150" y="3695"/>
                      <a:pt x="138" y="3631"/>
                      <a:pt x="159" y="3583"/>
                    </a:cubicBezTo>
                    <a:cubicBezTo>
                      <a:pt x="179" y="3538"/>
                      <a:pt x="234" y="3501"/>
                      <a:pt x="284" y="3501"/>
                    </a:cubicBezTo>
                    <a:lnTo>
                      <a:pt x="606" y="3501"/>
                    </a:lnTo>
                    <a:cubicBezTo>
                      <a:pt x="686" y="3501"/>
                      <a:pt x="743" y="3446"/>
                      <a:pt x="743" y="3364"/>
                    </a:cubicBezTo>
                    <a:cubicBezTo>
                      <a:pt x="748" y="3272"/>
                      <a:pt x="738" y="2373"/>
                      <a:pt x="732" y="1264"/>
                    </a:cubicBezTo>
                    <a:cubicBezTo>
                      <a:pt x="726" y="155"/>
                      <a:pt x="243" y="1"/>
                      <a:pt x="3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alpha val="100000"/>
                    </a:schemeClr>
                  </a:gs>
                  <a:gs pos="90000">
                    <a:srgbClr val="C00000"/>
                  </a:gs>
                </a:gsLst>
                <a:lin ang="8100000" scaled="0"/>
                <a:tileRect/>
              </a:gradFill>
              <a:ln>
                <a:noFill/>
              </a:ln>
              <a:effectLst>
                <a:outerShdw blurRad="50800" dist="63500" dir="8100000" algn="tr" rotWithShape="0">
                  <a:schemeClr val="accent2">
                    <a:lumMod val="7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none" lIns="179705" tIns="71755" rIns="107950" bIns="28829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</a:pPr>
                <a:r>
                  <a:rPr lang="en-US" altLang="zh-CN" sz="2400" b="1">
                    <a:solidFill>
                      <a:schemeClr val="lt1">
                        <a:lumMod val="100000"/>
                      </a:schemeClr>
                    </a:solidFill>
                    <a:latin typeface="+mn-ea"/>
                    <a:cs typeface="+mn-ea"/>
                    <a:sym typeface="+mn-ea"/>
                  </a:rPr>
                  <a:t>02</a:t>
                </a:r>
                <a:endParaRPr lang="en-US" altLang="zh-CN" sz="2400" b="1">
                  <a:solidFill>
                    <a:schemeClr val="lt1">
                      <a:lumMod val="100000"/>
                    </a:schemeClr>
                  </a:solidFill>
                  <a:latin typeface="+mn-ea"/>
                  <a:cs typeface="+mn-ea"/>
                  <a:sym typeface="+mn-ea"/>
                </a:endParaRPr>
              </a:p>
            </p:txBody>
          </p:sp>
        </p:grpSp>
        <p:grpSp>
          <p:nvGrpSpPr>
            <p:cNvPr id="18" name="组合 17"/>
            <p:cNvGrpSpPr/>
            <p:nvPr>
              <p:custDataLst>
                <p:tags r:id="rId12"/>
              </p:custDataLst>
            </p:nvPr>
          </p:nvGrpSpPr>
          <p:grpSpPr>
            <a:xfrm>
              <a:off x="10099" y="3675"/>
              <a:ext cx="2190" cy="2494"/>
              <a:chOff x="10219" y="2322"/>
              <a:chExt cx="2190" cy="2494"/>
            </a:xfrm>
          </p:grpSpPr>
          <p:sp>
            <p:nvSpPr>
              <p:cNvPr id="19" name="任意多边形: 形状 36"/>
              <p:cNvSpPr/>
              <p:nvPr>
                <p:custDataLst>
                  <p:tags r:id="rId13"/>
                </p:custDataLst>
              </p:nvPr>
            </p:nvSpPr>
            <p:spPr>
              <a:xfrm>
                <a:off x="10219" y="2323"/>
                <a:ext cx="598" cy="516"/>
              </a:xfrm>
              <a:custGeom>
                <a:avLst/>
                <a:gdLst>
                  <a:gd name="connsiteX0" fmla="*/ 205979 w 411958"/>
                  <a:gd name="connsiteY0" fmla="*/ 0 h 346834"/>
                  <a:gd name="connsiteX1" fmla="*/ 411958 w 411958"/>
                  <a:gd name="connsiteY1" fmla="*/ 296466 h 346834"/>
                  <a:gd name="connsiteX2" fmla="*/ 408430 w 411958"/>
                  <a:gd name="connsiteY2" fmla="*/ 346834 h 346834"/>
                  <a:gd name="connsiteX3" fmla="*/ 3528 w 411958"/>
                  <a:gd name="connsiteY3" fmla="*/ 346834 h 346834"/>
                  <a:gd name="connsiteX4" fmla="*/ 0 w 411958"/>
                  <a:gd name="connsiteY4" fmla="*/ 296466 h 346834"/>
                  <a:gd name="connsiteX5" fmla="*/ 205979 w 411958"/>
                  <a:gd name="connsiteY5" fmla="*/ 0 h 346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958" h="346834">
                    <a:moveTo>
                      <a:pt x="205979" y="0"/>
                    </a:moveTo>
                    <a:cubicBezTo>
                      <a:pt x="319738" y="0"/>
                      <a:pt x="411958" y="132732"/>
                      <a:pt x="411958" y="296466"/>
                    </a:cubicBezTo>
                    <a:lnTo>
                      <a:pt x="408430" y="346834"/>
                    </a:lnTo>
                    <a:lnTo>
                      <a:pt x="3528" y="346834"/>
                    </a:lnTo>
                    <a:lnTo>
                      <a:pt x="0" y="296466"/>
                    </a:lnTo>
                    <a:cubicBezTo>
                      <a:pt x="0" y="132732"/>
                      <a:pt x="92220" y="0"/>
                      <a:pt x="205979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63500" dir="8100000" algn="tr" rotWithShape="0">
                  <a:schemeClr val="accent2">
                    <a:lumMod val="50000"/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" name="任意多边形: 形状 38"/>
              <p:cNvSpPr/>
              <p:nvPr>
                <p:custDataLst>
                  <p:tags r:id="rId14"/>
                </p:custDataLst>
              </p:nvPr>
            </p:nvSpPr>
            <p:spPr>
              <a:xfrm>
                <a:off x="10499" y="2322"/>
                <a:ext cx="1910" cy="2494"/>
              </a:xfrm>
              <a:custGeom>
                <a:avLst/>
                <a:gdLst>
                  <a:gd name="connsiteX0" fmla="*/ 38 w 4644"/>
                  <a:gd name="connsiteY0" fmla="*/ 0 h 6065"/>
                  <a:gd name="connsiteX1" fmla="*/ 736 w 4644"/>
                  <a:gd name="connsiteY1" fmla="*/ 0 h 6065"/>
                  <a:gd name="connsiteX2" fmla="*/ 2985 w 4644"/>
                  <a:gd name="connsiteY2" fmla="*/ 0 h 6065"/>
                  <a:gd name="connsiteX3" fmla="*/ 2996 w 4644"/>
                  <a:gd name="connsiteY3" fmla="*/ 0 h 6065"/>
                  <a:gd name="connsiteX4" fmla="*/ 3001 w 4644"/>
                  <a:gd name="connsiteY4" fmla="*/ 0 h 6065"/>
                  <a:gd name="connsiteX5" fmla="*/ 3001 w 4644"/>
                  <a:gd name="connsiteY5" fmla="*/ 0 h 6065"/>
                  <a:gd name="connsiteX6" fmla="*/ 3208 w 4644"/>
                  <a:gd name="connsiteY6" fmla="*/ 21 h 6065"/>
                  <a:gd name="connsiteX7" fmla="*/ 4048 w 4644"/>
                  <a:gd name="connsiteY7" fmla="*/ 1052 h 6065"/>
                  <a:gd name="connsiteX8" fmla="*/ 4002 w 4644"/>
                  <a:gd name="connsiteY8" fmla="*/ 1348 h 6065"/>
                  <a:gd name="connsiteX9" fmla="*/ 4002 w 4644"/>
                  <a:gd name="connsiteY9" fmla="*/ 1348 h 6065"/>
                  <a:gd name="connsiteX10" fmla="*/ 4048 w 4644"/>
                  <a:gd name="connsiteY10" fmla="*/ 1052 h 6065"/>
                  <a:gd name="connsiteX11" fmla="*/ 4048 w 4644"/>
                  <a:gd name="connsiteY11" fmla="*/ 1446 h 6065"/>
                  <a:gd name="connsiteX12" fmla="*/ 4050 w 4644"/>
                  <a:gd name="connsiteY12" fmla="*/ 1451 h 6065"/>
                  <a:gd name="connsiteX13" fmla="*/ 4050 w 4644"/>
                  <a:gd name="connsiteY13" fmla="*/ 3364 h 6065"/>
                  <a:gd name="connsiteX14" fmla="*/ 4187 w 4644"/>
                  <a:gd name="connsiteY14" fmla="*/ 3501 h 6065"/>
                  <a:gd name="connsiteX15" fmla="*/ 4508 w 4644"/>
                  <a:gd name="connsiteY15" fmla="*/ 3501 h 6065"/>
                  <a:gd name="connsiteX16" fmla="*/ 4634 w 4644"/>
                  <a:gd name="connsiteY16" fmla="*/ 3583 h 6065"/>
                  <a:gd name="connsiteX17" fmla="*/ 4609 w 4644"/>
                  <a:gd name="connsiteY17" fmla="*/ 3732 h 6065"/>
                  <a:gd name="connsiteX18" fmla="*/ 2499 w 4644"/>
                  <a:gd name="connsiteY18" fmla="*/ 6022 h 6065"/>
                  <a:gd name="connsiteX19" fmla="*/ 2396 w 4644"/>
                  <a:gd name="connsiteY19" fmla="*/ 6065 h 6065"/>
                  <a:gd name="connsiteX20" fmla="*/ 2294 w 4644"/>
                  <a:gd name="connsiteY20" fmla="*/ 6022 h 6065"/>
                  <a:gd name="connsiteX21" fmla="*/ 184 w 4644"/>
                  <a:gd name="connsiteY21" fmla="*/ 3732 h 6065"/>
                  <a:gd name="connsiteX22" fmla="*/ 159 w 4644"/>
                  <a:gd name="connsiteY22" fmla="*/ 3583 h 6065"/>
                  <a:gd name="connsiteX23" fmla="*/ 284 w 4644"/>
                  <a:gd name="connsiteY23" fmla="*/ 3501 h 6065"/>
                  <a:gd name="connsiteX24" fmla="*/ 606 w 4644"/>
                  <a:gd name="connsiteY24" fmla="*/ 3501 h 6065"/>
                  <a:gd name="connsiteX25" fmla="*/ 743 w 4644"/>
                  <a:gd name="connsiteY25" fmla="*/ 3364 h 6065"/>
                  <a:gd name="connsiteX26" fmla="*/ 732 w 4644"/>
                  <a:gd name="connsiteY26" fmla="*/ 1264 h 6065"/>
                  <a:gd name="connsiteX27" fmla="*/ 38 w 4644"/>
                  <a:gd name="connsiteY27" fmla="*/ 0 h 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644" h="6065">
                    <a:moveTo>
                      <a:pt x="38" y="0"/>
                    </a:moveTo>
                    <a:cubicBezTo>
                      <a:pt x="-167" y="-1"/>
                      <a:pt x="503" y="0"/>
                      <a:pt x="736" y="0"/>
                    </a:cubicBezTo>
                    <a:lnTo>
                      <a:pt x="2985" y="0"/>
                    </a:lnTo>
                    <a:lnTo>
                      <a:pt x="2996" y="0"/>
                    </a:lnTo>
                    <a:lnTo>
                      <a:pt x="3001" y="0"/>
                    </a:lnTo>
                    <a:lnTo>
                      <a:pt x="3001" y="0"/>
                    </a:lnTo>
                    <a:lnTo>
                      <a:pt x="3208" y="21"/>
                    </a:lnTo>
                    <a:cubicBezTo>
                      <a:pt x="3687" y="119"/>
                      <a:pt x="4048" y="543"/>
                      <a:pt x="4048" y="1052"/>
                    </a:cubicBezTo>
                    <a:lnTo>
                      <a:pt x="4002" y="1348"/>
                    </a:lnTo>
                    <a:lnTo>
                      <a:pt x="4002" y="1348"/>
                    </a:lnTo>
                    <a:lnTo>
                      <a:pt x="4048" y="1052"/>
                    </a:lnTo>
                    <a:lnTo>
                      <a:pt x="4048" y="1446"/>
                    </a:lnTo>
                    <a:lnTo>
                      <a:pt x="4050" y="1451"/>
                    </a:lnTo>
                    <a:cubicBezTo>
                      <a:pt x="4050" y="1531"/>
                      <a:pt x="4050" y="3285"/>
                      <a:pt x="4050" y="3364"/>
                    </a:cubicBezTo>
                    <a:cubicBezTo>
                      <a:pt x="4050" y="3446"/>
                      <a:pt x="4107" y="3501"/>
                      <a:pt x="4187" y="3501"/>
                    </a:cubicBezTo>
                    <a:lnTo>
                      <a:pt x="4508" y="3501"/>
                    </a:lnTo>
                    <a:cubicBezTo>
                      <a:pt x="4559" y="3501"/>
                      <a:pt x="4613" y="3538"/>
                      <a:pt x="4634" y="3583"/>
                    </a:cubicBezTo>
                    <a:cubicBezTo>
                      <a:pt x="4654" y="3631"/>
                      <a:pt x="4643" y="3695"/>
                      <a:pt x="4609" y="3732"/>
                    </a:cubicBezTo>
                    <a:lnTo>
                      <a:pt x="2499" y="6022"/>
                    </a:lnTo>
                    <a:cubicBezTo>
                      <a:pt x="2472" y="6049"/>
                      <a:pt x="2435" y="6065"/>
                      <a:pt x="2396" y="6065"/>
                    </a:cubicBezTo>
                    <a:cubicBezTo>
                      <a:pt x="2358" y="6065"/>
                      <a:pt x="2321" y="6049"/>
                      <a:pt x="2294" y="6022"/>
                    </a:cubicBezTo>
                    <a:lnTo>
                      <a:pt x="184" y="3732"/>
                    </a:lnTo>
                    <a:cubicBezTo>
                      <a:pt x="150" y="3695"/>
                      <a:pt x="138" y="3631"/>
                      <a:pt x="159" y="3583"/>
                    </a:cubicBezTo>
                    <a:cubicBezTo>
                      <a:pt x="179" y="3538"/>
                      <a:pt x="234" y="3501"/>
                      <a:pt x="284" y="3501"/>
                    </a:cubicBezTo>
                    <a:lnTo>
                      <a:pt x="606" y="3501"/>
                    </a:lnTo>
                    <a:cubicBezTo>
                      <a:pt x="686" y="3501"/>
                      <a:pt x="743" y="3446"/>
                      <a:pt x="743" y="3364"/>
                    </a:cubicBezTo>
                    <a:cubicBezTo>
                      <a:pt x="748" y="3272"/>
                      <a:pt x="738" y="2373"/>
                      <a:pt x="732" y="1264"/>
                    </a:cubicBezTo>
                    <a:cubicBezTo>
                      <a:pt x="726" y="155"/>
                      <a:pt x="243" y="1"/>
                      <a:pt x="3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alpha val="100000"/>
                    </a:schemeClr>
                  </a:gs>
                  <a:gs pos="80000">
                    <a:srgbClr val="C00000"/>
                  </a:gs>
                </a:gsLst>
                <a:lin ang="8100000" scaled="0"/>
                <a:tileRect/>
              </a:gradFill>
              <a:ln>
                <a:noFill/>
              </a:ln>
              <a:effectLst>
                <a:outerShdw blurRad="50800" dist="63500" dir="8100000" algn="tr" rotWithShape="0">
                  <a:schemeClr val="accent2">
                    <a:lumMod val="7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none" lIns="179705" tIns="71755" rIns="107950" bIns="28829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</a:pPr>
                <a:r>
                  <a:rPr lang="en-US" altLang="zh-CN" sz="2400" b="1">
                    <a:solidFill>
                      <a:schemeClr val="lt1">
                        <a:lumMod val="100000"/>
                      </a:schemeClr>
                    </a:solidFill>
                    <a:latin typeface="+mn-ea"/>
                    <a:cs typeface="+mn-ea"/>
                    <a:sym typeface="+mn-ea"/>
                  </a:rPr>
                  <a:t>03</a:t>
                </a:r>
                <a:endParaRPr lang="en-US" altLang="zh-CN" sz="2400" b="1">
                  <a:solidFill>
                    <a:schemeClr val="lt1">
                      <a:lumMod val="100000"/>
                    </a:schemeClr>
                  </a:solidFill>
                  <a:latin typeface="+mn-ea"/>
                  <a:cs typeface="+mn-ea"/>
                  <a:sym typeface="+mn-ea"/>
                </a:endParaRPr>
              </a:p>
            </p:txBody>
          </p:sp>
        </p:grpSp>
        <p:grpSp>
          <p:nvGrpSpPr>
            <p:cNvPr id="26" name="组合 25"/>
            <p:cNvGrpSpPr/>
            <p:nvPr>
              <p:custDataLst>
                <p:tags r:id="rId15"/>
              </p:custDataLst>
            </p:nvPr>
          </p:nvGrpSpPr>
          <p:grpSpPr>
            <a:xfrm>
              <a:off x="13586" y="3675"/>
              <a:ext cx="2190" cy="2494"/>
              <a:chOff x="13706" y="2322"/>
              <a:chExt cx="2190" cy="2494"/>
            </a:xfrm>
          </p:grpSpPr>
          <p:sp>
            <p:nvSpPr>
              <p:cNvPr id="34" name="任意多边形: 形状 36"/>
              <p:cNvSpPr/>
              <p:nvPr>
                <p:custDataLst>
                  <p:tags r:id="rId16"/>
                </p:custDataLst>
              </p:nvPr>
            </p:nvSpPr>
            <p:spPr>
              <a:xfrm>
                <a:off x="13706" y="2323"/>
                <a:ext cx="598" cy="516"/>
              </a:xfrm>
              <a:custGeom>
                <a:avLst/>
                <a:gdLst>
                  <a:gd name="connsiteX0" fmla="*/ 205979 w 411958"/>
                  <a:gd name="connsiteY0" fmla="*/ 0 h 346834"/>
                  <a:gd name="connsiteX1" fmla="*/ 411958 w 411958"/>
                  <a:gd name="connsiteY1" fmla="*/ 296466 h 346834"/>
                  <a:gd name="connsiteX2" fmla="*/ 408430 w 411958"/>
                  <a:gd name="connsiteY2" fmla="*/ 346834 h 346834"/>
                  <a:gd name="connsiteX3" fmla="*/ 3528 w 411958"/>
                  <a:gd name="connsiteY3" fmla="*/ 346834 h 346834"/>
                  <a:gd name="connsiteX4" fmla="*/ 0 w 411958"/>
                  <a:gd name="connsiteY4" fmla="*/ 296466 h 346834"/>
                  <a:gd name="connsiteX5" fmla="*/ 205979 w 411958"/>
                  <a:gd name="connsiteY5" fmla="*/ 0 h 346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1958" h="346834">
                    <a:moveTo>
                      <a:pt x="205979" y="0"/>
                    </a:moveTo>
                    <a:cubicBezTo>
                      <a:pt x="319738" y="0"/>
                      <a:pt x="411958" y="132732"/>
                      <a:pt x="411958" y="296466"/>
                    </a:cubicBezTo>
                    <a:lnTo>
                      <a:pt x="408430" y="346834"/>
                    </a:lnTo>
                    <a:lnTo>
                      <a:pt x="3528" y="346834"/>
                    </a:lnTo>
                    <a:lnTo>
                      <a:pt x="0" y="296466"/>
                    </a:lnTo>
                    <a:cubicBezTo>
                      <a:pt x="0" y="132732"/>
                      <a:pt x="92220" y="0"/>
                      <a:pt x="205979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  <a:effectLst>
                <a:outerShdw blurRad="50800" dist="63500" dir="8100000" algn="tr" rotWithShape="0">
                  <a:schemeClr val="accent2">
                    <a:lumMod val="75000"/>
                    <a:alpha val="10000"/>
                  </a:scheme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65" name="任意多边形: 形状 38"/>
              <p:cNvSpPr/>
              <p:nvPr>
                <p:custDataLst>
                  <p:tags r:id="rId17"/>
                </p:custDataLst>
              </p:nvPr>
            </p:nvSpPr>
            <p:spPr>
              <a:xfrm>
                <a:off x="13986" y="2322"/>
                <a:ext cx="1910" cy="2494"/>
              </a:xfrm>
              <a:custGeom>
                <a:avLst/>
                <a:gdLst>
                  <a:gd name="connsiteX0" fmla="*/ 38 w 4644"/>
                  <a:gd name="connsiteY0" fmla="*/ 0 h 6065"/>
                  <a:gd name="connsiteX1" fmla="*/ 736 w 4644"/>
                  <a:gd name="connsiteY1" fmla="*/ 0 h 6065"/>
                  <a:gd name="connsiteX2" fmla="*/ 2985 w 4644"/>
                  <a:gd name="connsiteY2" fmla="*/ 0 h 6065"/>
                  <a:gd name="connsiteX3" fmla="*/ 2996 w 4644"/>
                  <a:gd name="connsiteY3" fmla="*/ 0 h 6065"/>
                  <a:gd name="connsiteX4" fmla="*/ 3001 w 4644"/>
                  <a:gd name="connsiteY4" fmla="*/ 0 h 6065"/>
                  <a:gd name="connsiteX5" fmla="*/ 3001 w 4644"/>
                  <a:gd name="connsiteY5" fmla="*/ 0 h 6065"/>
                  <a:gd name="connsiteX6" fmla="*/ 3208 w 4644"/>
                  <a:gd name="connsiteY6" fmla="*/ 21 h 6065"/>
                  <a:gd name="connsiteX7" fmla="*/ 4048 w 4644"/>
                  <a:gd name="connsiteY7" fmla="*/ 1052 h 6065"/>
                  <a:gd name="connsiteX8" fmla="*/ 4002 w 4644"/>
                  <a:gd name="connsiteY8" fmla="*/ 1348 h 6065"/>
                  <a:gd name="connsiteX9" fmla="*/ 4002 w 4644"/>
                  <a:gd name="connsiteY9" fmla="*/ 1348 h 6065"/>
                  <a:gd name="connsiteX10" fmla="*/ 4048 w 4644"/>
                  <a:gd name="connsiteY10" fmla="*/ 1052 h 6065"/>
                  <a:gd name="connsiteX11" fmla="*/ 4048 w 4644"/>
                  <a:gd name="connsiteY11" fmla="*/ 1446 h 6065"/>
                  <a:gd name="connsiteX12" fmla="*/ 4050 w 4644"/>
                  <a:gd name="connsiteY12" fmla="*/ 1451 h 6065"/>
                  <a:gd name="connsiteX13" fmla="*/ 4050 w 4644"/>
                  <a:gd name="connsiteY13" fmla="*/ 3364 h 6065"/>
                  <a:gd name="connsiteX14" fmla="*/ 4187 w 4644"/>
                  <a:gd name="connsiteY14" fmla="*/ 3501 h 6065"/>
                  <a:gd name="connsiteX15" fmla="*/ 4508 w 4644"/>
                  <a:gd name="connsiteY15" fmla="*/ 3501 h 6065"/>
                  <a:gd name="connsiteX16" fmla="*/ 4634 w 4644"/>
                  <a:gd name="connsiteY16" fmla="*/ 3583 h 6065"/>
                  <a:gd name="connsiteX17" fmla="*/ 4609 w 4644"/>
                  <a:gd name="connsiteY17" fmla="*/ 3732 h 6065"/>
                  <a:gd name="connsiteX18" fmla="*/ 2499 w 4644"/>
                  <a:gd name="connsiteY18" fmla="*/ 6022 h 6065"/>
                  <a:gd name="connsiteX19" fmla="*/ 2396 w 4644"/>
                  <a:gd name="connsiteY19" fmla="*/ 6065 h 6065"/>
                  <a:gd name="connsiteX20" fmla="*/ 2294 w 4644"/>
                  <a:gd name="connsiteY20" fmla="*/ 6022 h 6065"/>
                  <a:gd name="connsiteX21" fmla="*/ 184 w 4644"/>
                  <a:gd name="connsiteY21" fmla="*/ 3732 h 6065"/>
                  <a:gd name="connsiteX22" fmla="*/ 159 w 4644"/>
                  <a:gd name="connsiteY22" fmla="*/ 3583 h 6065"/>
                  <a:gd name="connsiteX23" fmla="*/ 284 w 4644"/>
                  <a:gd name="connsiteY23" fmla="*/ 3501 h 6065"/>
                  <a:gd name="connsiteX24" fmla="*/ 606 w 4644"/>
                  <a:gd name="connsiteY24" fmla="*/ 3501 h 6065"/>
                  <a:gd name="connsiteX25" fmla="*/ 743 w 4644"/>
                  <a:gd name="connsiteY25" fmla="*/ 3364 h 6065"/>
                  <a:gd name="connsiteX26" fmla="*/ 732 w 4644"/>
                  <a:gd name="connsiteY26" fmla="*/ 1264 h 6065"/>
                  <a:gd name="connsiteX27" fmla="*/ 38 w 4644"/>
                  <a:gd name="connsiteY27" fmla="*/ 0 h 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644" h="6065">
                    <a:moveTo>
                      <a:pt x="38" y="0"/>
                    </a:moveTo>
                    <a:cubicBezTo>
                      <a:pt x="-167" y="-1"/>
                      <a:pt x="503" y="0"/>
                      <a:pt x="736" y="0"/>
                    </a:cubicBezTo>
                    <a:lnTo>
                      <a:pt x="2985" y="0"/>
                    </a:lnTo>
                    <a:lnTo>
                      <a:pt x="2996" y="0"/>
                    </a:lnTo>
                    <a:lnTo>
                      <a:pt x="3001" y="0"/>
                    </a:lnTo>
                    <a:lnTo>
                      <a:pt x="3001" y="0"/>
                    </a:lnTo>
                    <a:lnTo>
                      <a:pt x="3208" y="21"/>
                    </a:lnTo>
                    <a:cubicBezTo>
                      <a:pt x="3687" y="119"/>
                      <a:pt x="4048" y="543"/>
                      <a:pt x="4048" y="1052"/>
                    </a:cubicBezTo>
                    <a:lnTo>
                      <a:pt x="4002" y="1348"/>
                    </a:lnTo>
                    <a:lnTo>
                      <a:pt x="4002" y="1348"/>
                    </a:lnTo>
                    <a:lnTo>
                      <a:pt x="4048" y="1052"/>
                    </a:lnTo>
                    <a:lnTo>
                      <a:pt x="4048" y="1446"/>
                    </a:lnTo>
                    <a:lnTo>
                      <a:pt x="4050" y="1451"/>
                    </a:lnTo>
                    <a:cubicBezTo>
                      <a:pt x="4050" y="1531"/>
                      <a:pt x="4050" y="3285"/>
                      <a:pt x="4050" y="3364"/>
                    </a:cubicBezTo>
                    <a:cubicBezTo>
                      <a:pt x="4050" y="3446"/>
                      <a:pt x="4107" y="3501"/>
                      <a:pt x="4187" y="3501"/>
                    </a:cubicBezTo>
                    <a:lnTo>
                      <a:pt x="4508" y="3501"/>
                    </a:lnTo>
                    <a:cubicBezTo>
                      <a:pt x="4559" y="3501"/>
                      <a:pt x="4613" y="3538"/>
                      <a:pt x="4634" y="3583"/>
                    </a:cubicBezTo>
                    <a:cubicBezTo>
                      <a:pt x="4654" y="3631"/>
                      <a:pt x="4643" y="3695"/>
                      <a:pt x="4609" y="3732"/>
                    </a:cubicBezTo>
                    <a:lnTo>
                      <a:pt x="2499" y="6022"/>
                    </a:lnTo>
                    <a:cubicBezTo>
                      <a:pt x="2472" y="6049"/>
                      <a:pt x="2435" y="6065"/>
                      <a:pt x="2396" y="6065"/>
                    </a:cubicBezTo>
                    <a:cubicBezTo>
                      <a:pt x="2358" y="6065"/>
                      <a:pt x="2321" y="6049"/>
                      <a:pt x="2294" y="6022"/>
                    </a:cubicBezTo>
                    <a:lnTo>
                      <a:pt x="184" y="3732"/>
                    </a:lnTo>
                    <a:cubicBezTo>
                      <a:pt x="150" y="3695"/>
                      <a:pt x="138" y="3631"/>
                      <a:pt x="159" y="3583"/>
                    </a:cubicBezTo>
                    <a:cubicBezTo>
                      <a:pt x="179" y="3538"/>
                      <a:pt x="234" y="3501"/>
                      <a:pt x="284" y="3501"/>
                    </a:cubicBezTo>
                    <a:lnTo>
                      <a:pt x="606" y="3501"/>
                    </a:lnTo>
                    <a:cubicBezTo>
                      <a:pt x="686" y="3501"/>
                      <a:pt x="743" y="3446"/>
                      <a:pt x="743" y="3364"/>
                    </a:cubicBezTo>
                    <a:cubicBezTo>
                      <a:pt x="748" y="3272"/>
                      <a:pt x="738" y="2373"/>
                      <a:pt x="732" y="1264"/>
                    </a:cubicBezTo>
                    <a:cubicBezTo>
                      <a:pt x="726" y="155"/>
                      <a:pt x="243" y="1"/>
                      <a:pt x="38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alpha val="100000"/>
                    </a:schemeClr>
                  </a:gs>
                  <a:gs pos="90000">
                    <a:srgbClr val="C00000"/>
                  </a:gs>
                </a:gsLst>
                <a:lin ang="8100000" scaled="0"/>
                <a:tileRect/>
              </a:gradFill>
              <a:ln>
                <a:noFill/>
              </a:ln>
              <a:effectLst>
                <a:outerShdw blurRad="50800" dist="63500" dir="8100000" algn="tr" rotWithShape="0">
                  <a:schemeClr val="accent2">
                    <a:lumMod val="7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none" lIns="179705" tIns="71755" rIns="107950" bIns="288290" numCol="1" spcCol="0" rtlCol="0" fromWordArt="0" anchor="ctr" anchorCtr="0" forceAA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</a:pPr>
                <a:r>
                  <a:rPr lang="en-US" altLang="zh-CN" sz="2400" b="1">
                    <a:solidFill>
                      <a:schemeClr val="lt1">
                        <a:lumMod val="100000"/>
                      </a:schemeClr>
                    </a:solidFill>
                    <a:latin typeface="+mn-ea"/>
                    <a:cs typeface="+mn-ea"/>
                    <a:sym typeface="+mn-ea"/>
                  </a:rPr>
                  <a:t>04</a:t>
                </a:r>
                <a:endParaRPr lang="en-US" altLang="zh-CN" sz="2400" b="1">
                  <a:solidFill>
                    <a:schemeClr val="lt1">
                      <a:lumMod val="100000"/>
                    </a:schemeClr>
                  </a:solidFill>
                  <a:latin typeface="+mn-ea"/>
                  <a:cs typeface="+mn-ea"/>
                  <a:sym typeface="+mn-ea"/>
                </a:endParaRPr>
              </a:p>
            </p:txBody>
          </p:sp>
        </p:grpSp>
      </p:grpSp>
      <p:sp>
        <p:nvSpPr>
          <p:cNvPr id="37" name="文本框 36"/>
          <p:cNvSpPr txBox="1"/>
          <p:nvPr>
            <p:custDataLst>
              <p:tags r:id="rId18"/>
            </p:custDataLst>
          </p:nvPr>
        </p:nvSpPr>
        <p:spPr>
          <a:xfrm>
            <a:off x="692785" y="4016375"/>
            <a:ext cx="2518410" cy="230695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承办学校的学科教师开设两节公开课（一个教学单元，连续课时），其他挂钩学校相应学科教师参与听课观察。</a:t>
            </a:r>
            <a:endParaRPr lang="zh-CN" sz="20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cs typeface="汉仪菱心体简" panose="02010400000101010101" charset="-122"/>
              <a:sym typeface="+mn-ea"/>
            </a:endParaRPr>
          </a:p>
        </p:txBody>
      </p:sp>
      <p:sp>
        <p:nvSpPr>
          <p:cNvPr id="38" name="文本框 37"/>
          <p:cNvSpPr txBox="1"/>
          <p:nvPr>
            <p:custDataLst>
              <p:tags r:id="rId19"/>
            </p:custDataLst>
          </p:nvPr>
        </p:nvSpPr>
        <p:spPr>
          <a:xfrm>
            <a:off x="3378838" y="4016616"/>
            <a:ext cx="2810837" cy="2399615"/>
          </a:xfrm>
          <a:prstGeom prst="rect">
            <a:avLst/>
          </a:prstGeom>
          <a:noFill/>
        </p:spPr>
        <p:txBody>
          <a:bodyPr wrap="square" lIns="91440" tIns="45720" rIns="91440" bIns="45720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承办学校的学科教研组长阐述单元教学实施纲要，学科教师阐述教学设计思路，其他挂钩学校相应学科教师参与评课交流，提出改进意见。</a:t>
            </a:r>
            <a:endParaRPr lang="zh-CN" sz="20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cs typeface="汉仪菱心体简" panose="02010400000101010101" charset="-122"/>
              <a:sym typeface="+mn-ea"/>
            </a:endParaRPr>
          </a:p>
        </p:txBody>
      </p:sp>
      <p:sp>
        <p:nvSpPr>
          <p:cNvPr id="39" name="文本框 38"/>
          <p:cNvSpPr txBox="1"/>
          <p:nvPr>
            <p:custDataLst>
              <p:tags r:id="rId20"/>
            </p:custDataLst>
          </p:nvPr>
        </p:nvSpPr>
        <p:spPr>
          <a:xfrm>
            <a:off x="6357620" y="4016375"/>
            <a:ext cx="2618105" cy="2306955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承办学校的学科教研组长将修改好的单元教学实施纲要、教学设计（或教学案）、上课PPT课件整理打包。</a:t>
            </a:r>
            <a:endParaRPr lang="zh-CN" sz="20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cs typeface="汉仪菱心体简" panose="02010400000101010101" charset="-122"/>
              <a:sym typeface="+mn-ea"/>
            </a:endParaRPr>
          </a:p>
        </p:txBody>
      </p:sp>
      <p:sp>
        <p:nvSpPr>
          <p:cNvPr id="40" name="文本框 39"/>
          <p:cNvSpPr txBox="1"/>
          <p:nvPr>
            <p:custDataLst>
              <p:tags r:id="rId21"/>
            </p:custDataLst>
          </p:nvPr>
        </p:nvSpPr>
        <p:spPr>
          <a:xfrm>
            <a:off x="9238204" y="4071745"/>
            <a:ext cx="2271793" cy="1742649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sz="20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每场公开课研讨力争邀请市级教研员或学科专家现场指导、点评。</a:t>
            </a:r>
            <a:endParaRPr lang="zh-CN" sz="20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cs typeface="汉仪菱心体简" panose="02010400000101010101" charset="-122"/>
              <a:sym typeface="+mn-ea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7040245" y="1120775"/>
            <a:ext cx="3325495" cy="695325"/>
            <a:chOff x="6492" y="8087"/>
            <a:chExt cx="5237" cy="1095"/>
          </a:xfrm>
        </p:grpSpPr>
        <p:sp>
          <p:nvSpPr>
            <p:cNvPr id="42" name="文本框 41"/>
            <p:cNvSpPr txBox="1"/>
            <p:nvPr/>
          </p:nvSpPr>
          <p:spPr>
            <a:xfrm>
              <a:off x="6492" y="8087"/>
              <a:ext cx="5237" cy="1095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lvl="0" algn="ctr" defTabSz="266700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（1）活动组织流程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  <p:sp>
          <p:nvSpPr>
            <p:cNvPr id="43" name="形状 2"/>
            <p:cNvSpPr/>
            <p:nvPr>
              <p:custDataLst>
                <p:tags r:id="rId22"/>
              </p:custDataLst>
            </p:nvPr>
          </p:nvSpPr>
          <p:spPr>
            <a:xfrm flipH="1" flipV="1">
              <a:off x="9262" y="8852"/>
              <a:ext cx="422" cy="330"/>
            </a:xfrm>
            <a:custGeom>
              <a:avLst/>
              <a:gdLst>
                <a:gd name="T0" fmla="*/ 115 w 10489"/>
                <a:gd name="T1" fmla="*/ 6958 h 8207"/>
                <a:gd name="T2" fmla="*/ 4489 w 10489"/>
                <a:gd name="T3" fmla="*/ 527 h 8207"/>
                <a:gd name="T4" fmla="*/ 5622 w 10489"/>
                <a:gd name="T5" fmla="*/ 233 h 8207"/>
                <a:gd name="T6" fmla="*/ 5919 w 10489"/>
                <a:gd name="T7" fmla="*/ 530 h 8207"/>
                <a:gd name="T8" fmla="*/ 10259 w 10489"/>
                <a:gd name="T9" fmla="*/ 6960 h 8207"/>
                <a:gd name="T10" fmla="*/ 9961 w 10489"/>
                <a:gd name="T11" fmla="*/ 8093 h 8207"/>
                <a:gd name="T12" fmla="*/ 9541 w 10489"/>
                <a:gd name="T13" fmla="*/ 8205 h 8207"/>
                <a:gd name="T14" fmla="*/ 829 w 10489"/>
                <a:gd name="T15" fmla="*/ 8205 h 8207"/>
                <a:gd name="T16" fmla="*/ 1 w 10489"/>
                <a:gd name="T17" fmla="*/ 7377 h 8207"/>
                <a:gd name="T18" fmla="*/ 115 w 10489"/>
                <a:gd name="T19" fmla="*/ 6958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89" h="8207">
                  <a:moveTo>
                    <a:pt x="115" y="6958"/>
                  </a:moveTo>
                  <a:lnTo>
                    <a:pt x="4489" y="527"/>
                  </a:lnTo>
                  <a:cubicBezTo>
                    <a:pt x="4721" y="133"/>
                    <a:pt x="5229" y="0"/>
                    <a:pt x="5622" y="233"/>
                  </a:cubicBezTo>
                  <a:cubicBezTo>
                    <a:pt x="5745" y="305"/>
                    <a:pt x="5846" y="407"/>
                    <a:pt x="5919" y="530"/>
                  </a:cubicBezTo>
                  <a:lnTo>
                    <a:pt x="10259" y="6960"/>
                  </a:lnTo>
                  <a:cubicBezTo>
                    <a:pt x="10489" y="7355"/>
                    <a:pt x="10356" y="7863"/>
                    <a:pt x="9961" y="8093"/>
                  </a:cubicBezTo>
                  <a:cubicBezTo>
                    <a:pt x="9834" y="8167"/>
                    <a:pt x="9689" y="8207"/>
                    <a:pt x="9541" y="8205"/>
                  </a:cubicBezTo>
                  <a:lnTo>
                    <a:pt x="829" y="8205"/>
                  </a:lnTo>
                  <a:cubicBezTo>
                    <a:pt x="371" y="8205"/>
                    <a:pt x="0" y="7834"/>
                    <a:pt x="1" y="7377"/>
                  </a:cubicBezTo>
                  <a:cubicBezTo>
                    <a:pt x="1" y="7229"/>
                    <a:pt x="41" y="7084"/>
                    <a:pt x="115" y="6958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14070" y="228600"/>
            <a:ext cx="2493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四、工作推进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sp>
        <p:nvSpPr>
          <p:cNvPr id="29" name="燕尾形 28"/>
          <p:cNvSpPr/>
          <p:nvPr>
            <p:custDataLst>
              <p:tags r:id="rId2"/>
            </p:custDataLst>
          </p:nvPr>
        </p:nvSpPr>
        <p:spPr>
          <a:xfrm>
            <a:off x="1007745" y="1120775"/>
            <a:ext cx="244475" cy="244475"/>
          </a:xfrm>
          <a:prstGeom prst="chevron">
            <a:avLst/>
          </a:prstGeom>
          <a:solidFill>
            <a:srgbClr val="BE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1337310" y="982345"/>
            <a:ext cx="61671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3</a:t>
            </a:r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、</a:t>
            </a:r>
            <a:r>
              <a:rPr 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公开课展示机制</a:t>
            </a:r>
            <a:endParaRPr lang="zh-CN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cs typeface="汉仪菱心体简" panose="02010400000101010101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337310" y="1504315"/>
            <a:ext cx="3348000" cy="75565"/>
          </a:xfrm>
          <a:prstGeom prst="rect">
            <a:avLst/>
          </a:prstGeom>
          <a:solidFill>
            <a:srgbClr val="BE1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5694045" y="1432560"/>
            <a:ext cx="4019550" cy="695325"/>
            <a:chOff x="5823" y="8087"/>
            <a:chExt cx="6330" cy="1095"/>
          </a:xfrm>
        </p:grpSpPr>
        <p:sp>
          <p:nvSpPr>
            <p:cNvPr id="42" name="文本框 41"/>
            <p:cNvSpPr txBox="1"/>
            <p:nvPr/>
          </p:nvSpPr>
          <p:spPr>
            <a:xfrm>
              <a:off x="5823" y="8087"/>
              <a:ext cx="6330" cy="1095"/>
            </a:xfrm>
            <a:prstGeom prst="rect">
              <a:avLst/>
            </a:prstGeom>
          </p:spPr>
          <p:txBody>
            <a:bodyPr wrap="square">
              <a:noAutofit/>
            </a:bodyPr>
            <a:p>
              <a:pPr lvl="0" algn="ctr" defTabSz="266700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（</a:t>
              </a:r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2</a:t>
              </a: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）宣传报道及资源整理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  <p:sp>
          <p:nvSpPr>
            <p:cNvPr id="43" name="形状 2"/>
            <p:cNvSpPr/>
            <p:nvPr>
              <p:custDataLst>
                <p:tags r:id="rId4"/>
              </p:custDataLst>
            </p:nvPr>
          </p:nvSpPr>
          <p:spPr>
            <a:xfrm flipH="1" flipV="1">
              <a:off x="9262" y="8852"/>
              <a:ext cx="422" cy="330"/>
            </a:xfrm>
            <a:custGeom>
              <a:avLst/>
              <a:gdLst>
                <a:gd name="T0" fmla="*/ 115 w 10489"/>
                <a:gd name="T1" fmla="*/ 6958 h 8207"/>
                <a:gd name="T2" fmla="*/ 4489 w 10489"/>
                <a:gd name="T3" fmla="*/ 527 h 8207"/>
                <a:gd name="T4" fmla="*/ 5622 w 10489"/>
                <a:gd name="T5" fmla="*/ 233 h 8207"/>
                <a:gd name="T6" fmla="*/ 5919 w 10489"/>
                <a:gd name="T7" fmla="*/ 530 h 8207"/>
                <a:gd name="T8" fmla="*/ 10259 w 10489"/>
                <a:gd name="T9" fmla="*/ 6960 h 8207"/>
                <a:gd name="T10" fmla="*/ 9961 w 10489"/>
                <a:gd name="T11" fmla="*/ 8093 h 8207"/>
                <a:gd name="T12" fmla="*/ 9541 w 10489"/>
                <a:gd name="T13" fmla="*/ 8205 h 8207"/>
                <a:gd name="T14" fmla="*/ 829 w 10489"/>
                <a:gd name="T15" fmla="*/ 8205 h 8207"/>
                <a:gd name="T16" fmla="*/ 1 w 10489"/>
                <a:gd name="T17" fmla="*/ 7377 h 8207"/>
                <a:gd name="T18" fmla="*/ 115 w 10489"/>
                <a:gd name="T19" fmla="*/ 6958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89" h="8207">
                  <a:moveTo>
                    <a:pt x="115" y="6958"/>
                  </a:moveTo>
                  <a:lnTo>
                    <a:pt x="4489" y="527"/>
                  </a:lnTo>
                  <a:cubicBezTo>
                    <a:pt x="4721" y="133"/>
                    <a:pt x="5229" y="0"/>
                    <a:pt x="5622" y="233"/>
                  </a:cubicBezTo>
                  <a:cubicBezTo>
                    <a:pt x="5745" y="305"/>
                    <a:pt x="5846" y="407"/>
                    <a:pt x="5919" y="530"/>
                  </a:cubicBezTo>
                  <a:lnTo>
                    <a:pt x="10259" y="6960"/>
                  </a:lnTo>
                  <a:cubicBezTo>
                    <a:pt x="10489" y="7355"/>
                    <a:pt x="10356" y="7863"/>
                    <a:pt x="9961" y="8093"/>
                  </a:cubicBezTo>
                  <a:cubicBezTo>
                    <a:pt x="9834" y="8167"/>
                    <a:pt x="9689" y="8207"/>
                    <a:pt x="9541" y="8205"/>
                  </a:cubicBezTo>
                  <a:lnTo>
                    <a:pt x="829" y="8205"/>
                  </a:lnTo>
                  <a:cubicBezTo>
                    <a:pt x="371" y="8205"/>
                    <a:pt x="0" y="7834"/>
                    <a:pt x="1" y="7377"/>
                  </a:cubicBezTo>
                  <a:cubicBezTo>
                    <a:pt x="1" y="7229"/>
                    <a:pt x="41" y="7084"/>
                    <a:pt x="115" y="6958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2235835"/>
            <a:ext cx="2584450" cy="3884930"/>
            <a:chOff x="0" y="1049"/>
            <a:chExt cx="3356" cy="5044"/>
          </a:xfrm>
        </p:grpSpPr>
        <p:sp>
          <p:nvSpPr>
            <p:cNvPr id="4" name="任意形状 3"/>
            <p:cNvSpPr/>
            <p:nvPr/>
          </p:nvSpPr>
          <p:spPr>
            <a:xfrm>
              <a:off x="0" y="1049"/>
              <a:ext cx="2750" cy="5044"/>
            </a:xfrm>
            <a:custGeom>
              <a:avLst/>
              <a:gdLst>
                <a:gd name="connsiteX0" fmla="*/ 0 w 4638"/>
                <a:gd name="connsiteY0" fmla="*/ 4 h 5044"/>
                <a:gd name="connsiteX1" fmla="*/ 2174 w 4638"/>
                <a:gd name="connsiteY1" fmla="*/ 0 h 5044"/>
                <a:gd name="connsiteX2" fmla="*/ 4638 w 4638"/>
                <a:gd name="connsiteY2" fmla="*/ 2524 h 5044"/>
                <a:gd name="connsiteX3" fmla="*/ 4638 w 4638"/>
                <a:gd name="connsiteY3" fmla="*/ 2524 h 5044"/>
                <a:gd name="connsiteX4" fmla="*/ 2184 w 4638"/>
                <a:gd name="connsiteY4" fmla="*/ 5013 h 5044"/>
                <a:gd name="connsiteX5" fmla="*/ 0 w 4638"/>
                <a:gd name="connsiteY5" fmla="*/ 5044 h 5044"/>
                <a:gd name="connsiteX6" fmla="*/ 0 w 4638"/>
                <a:gd name="connsiteY6" fmla="*/ 4 h 5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638" h="5044">
                  <a:moveTo>
                    <a:pt x="0" y="4"/>
                  </a:moveTo>
                  <a:lnTo>
                    <a:pt x="2174" y="0"/>
                  </a:lnTo>
                  <a:cubicBezTo>
                    <a:pt x="2884" y="0"/>
                    <a:pt x="4638" y="1132"/>
                    <a:pt x="4638" y="2524"/>
                  </a:cubicBezTo>
                  <a:lnTo>
                    <a:pt x="4638" y="2524"/>
                  </a:lnTo>
                  <a:cubicBezTo>
                    <a:pt x="4638" y="3916"/>
                    <a:pt x="2894" y="5013"/>
                    <a:pt x="2184" y="5013"/>
                  </a:cubicBezTo>
                  <a:lnTo>
                    <a:pt x="0" y="504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B52425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思源黑体 CN Regular" panose="020B0500000000000000"/>
                <a:cs typeface="+mn-cs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5"/>
              </p:custDataLst>
            </p:nvPr>
          </p:nvGrpSpPr>
          <p:grpSpPr>
            <a:xfrm>
              <a:off x="1322" y="1215"/>
              <a:ext cx="2035" cy="4557"/>
              <a:chOff x="4983403" y="2497233"/>
              <a:chExt cx="1292378" cy="2893845"/>
            </a:xfrm>
          </p:grpSpPr>
          <p:sp>
            <p:nvSpPr>
              <p:cNvPr id="5" name="椭圆 4"/>
              <p:cNvSpPr/>
              <p:nvPr>
                <p:custDataLst>
                  <p:tags r:id="rId6"/>
                </p:custDataLst>
              </p:nvPr>
            </p:nvSpPr>
            <p:spPr>
              <a:xfrm>
                <a:off x="4983403" y="2497233"/>
                <a:ext cx="789868" cy="789868"/>
              </a:xfrm>
              <a:prstGeom prst="ellipse">
                <a:avLst/>
              </a:prstGeom>
              <a:solidFill>
                <a:srgbClr val="B52425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思源黑体 CN Regular" panose="020B0500000000000000"/>
                    <a:cs typeface="+mn-cs"/>
                  </a:rPr>
                  <a:t>01</a:t>
                </a:r>
                <a:endParaRPr kumimoji="1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思源黑体 CN Regular" panose="020B0500000000000000"/>
                  <a:cs typeface="+mn-cs"/>
                </a:endParaRPr>
              </a:p>
            </p:txBody>
          </p:sp>
          <p:sp>
            <p:nvSpPr>
              <p:cNvPr id="7" name="椭圆 6"/>
              <p:cNvSpPr/>
              <p:nvPr>
                <p:custDataLst>
                  <p:tags r:id="rId7"/>
                </p:custDataLst>
              </p:nvPr>
            </p:nvSpPr>
            <p:spPr>
              <a:xfrm>
                <a:off x="5485913" y="3549221"/>
                <a:ext cx="789868" cy="789868"/>
              </a:xfrm>
              <a:prstGeom prst="ellipse">
                <a:avLst/>
              </a:prstGeom>
              <a:solidFill>
                <a:srgbClr val="D44430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思源黑体 CN Regular" panose="020B0500000000000000"/>
                    <a:cs typeface="+mn-cs"/>
                  </a:rPr>
                  <a:t>02</a:t>
                </a:r>
                <a:endParaRPr kumimoji="1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思源黑体 CN Regular" panose="020B0500000000000000"/>
                  <a:cs typeface="+mn-cs"/>
                </a:endParaRPr>
              </a:p>
            </p:txBody>
          </p:sp>
          <p:sp>
            <p:nvSpPr>
              <p:cNvPr id="8" name="椭圆 7"/>
              <p:cNvSpPr/>
              <p:nvPr>
                <p:custDataLst>
                  <p:tags r:id="rId8"/>
                </p:custDataLst>
              </p:nvPr>
            </p:nvSpPr>
            <p:spPr>
              <a:xfrm>
                <a:off x="4983403" y="4601210"/>
                <a:ext cx="789868" cy="789868"/>
              </a:xfrm>
              <a:prstGeom prst="ellipse">
                <a:avLst/>
              </a:prstGeom>
              <a:solidFill>
                <a:srgbClr val="B52425"/>
              </a:solidFill>
              <a:ln w="381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>
                <a:outerShdw blurRad="76200" dist="38100" dir="2700000" algn="tl" rotWithShape="0">
                  <a:prstClr val="black">
                    <a:alpha val="1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zh-CN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/>
                    <a:ea typeface="思源黑体 CN Regular" panose="020B0500000000000000"/>
                    <a:cs typeface="+mn-cs"/>
                  </a:rPr>
                  <a:t>03</a:t>
                </a:r>
                <a:endParaRPr kumimoji="1" lang="en-US" altLang="zh-C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思源黑体 CN Regular" panose="020B0500000000000000"/>
                  <a:cs typeface="+mn-cs"/>
                </a:endParaRPr>
              </a:p>
            </p:txBody>
          </p:sp>
        </p:grpSp>
      </p:grpSp>
      <p:sp>
        <p:nvSpPr>
          <p:cNvPr id="13" name="文本框 12"/>
          <p:cNvSpPr txBox="1"/>
          <p:nvPr/>
        </p:nvSpPr>
        <p:spPr>
          <a:xfrm>
            <a:off x="2117725" y="2550795"/>
            <a:ext cx="9342755" cy="583565"/>
          </a:xfrm>
          <a:prstGeom prst="rect">
            <a:avLst/>
          </a:prstGeom>
        </p:spPr>
        <p:txBody>
          <a:bodyPr wrap="square">
            <a:noAutofit/>
          </a:bodyPr>
          <a:p>
            <a:pPr lvl="0" algn="l" defTabSz="266700">
              <a:buClrTx/>
              <a:buSzTx/>
              <a:buFontTx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承办学校安排专人做好课堂实录的视频录制工作，并把视频保存好。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641600" y="3502025"/>
            <a:ext cx="8722995" cy="1095375"/>
          </a:xfrm>
          <a:prstGeom prst="rect">
            <a:avLst/>
          </a:prstGeom>
        </p:spPr>
        <p:txBody>
          <a:bodyPr wrap="square">
            <a:noAutofit/>
          </a:bodyPr>
          <a:p>
            <a:pPr lvl="0" algn="l" defTabSz="266700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承办学校安排专人负责拍照，宣传报道的撰稿工作。报道一般在第2天发出。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117725" y="4763135"/>
            <a:ext cx="9524365" cy="1357630"/>
          </a:xfrm>
          <a:prstGeom prst="rect">
            <a:avLst/>
          </a:prstGeom>
        </p:spPr>
        <p:txBody>
          <a:bodyPr wrap="square">
            <a:noAutofit/>
          </a:bodyPr>
          <a:p>
            <a:pPr lvl="0" algn="l" defTabSz="266700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每次公开课研讨活动后，承办学校将修改好的单元教学实施纲要、教学设计（或教学案）、上课PPT课件上传至项目专题研究网站，资源共享。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14070" y="228600"/>
            <a:ext cx="24930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五、预期成果</a:t>
            </a:r>
            <a:endParaRPr lang="zh-CN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cs typeface="汉仪菱心体简" panose="02010400000101010101" charset="-122"/>
              <a:sym typeface="+mn-ea"/>
            </a:endParaRPr>
          </a:p>
        </p:txBody>
      </p:sp>
      <p:sp>
        <p:nvSpPr>
          <p:cNvPr id="4" name="对象2"/>
          <p:cNvSpPr/>
          <p:nvPr>
            <p:custDataLst>
              <p:tags r:id="rId2"/>
            </p:custDataLst>
          </p:nvPr>
        </p:nvSpPr>
        <p:spPr>
          <a:xfrm>
            <a:off x="721043" y="1724978"/>
            <a:ext cx="10798810" cy="1240989"/>
          </a:xfrm>
          <a:prstGeom prst="roundRect">
            <a:avLst>
              <a:gd name="adj" fmla="val 50000"/>
            </a:avLst>
          </a:prstGeom>
          <a:noFill/>
          <a:ln>
            <a:solidFill>
              <a:srgbClr val="C00000"/>
            </a:solidFill>
            <a:prstDash val="dash"/>
          </a:ln>
        </p:spPr>
        <p:txBody>
          <a:bodyPr wrap="square"/>
          <a:p>
            <a:pPr algn="just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对象2"/>
          <p:cNvSpPr/>
          <p:nvPr>
            <p:custDataLst>
              <p:tags r:id="rId3"/>
            </p:custDataLst>
          </p:nvPr>
        </p:nvSpPr>
        <p:spPr>
          <a:xfrm>
            <a:off x="721043" y="1724978"/>
            <a:ext cx="10798810" cy="2538929"/>
          </a:xfrm>
          <a:prstGeom prst="roundRect">
            <a:avLst>
              <a:gd name="adj" fmla="val 25001"/>
            </a:avLst>
          </a:prstGeom>
          <a:noFill/>
          <a:ln>
            <a:solidFill>
              <a:srgbClr val="C00000"/>
            </a:solidFill>
            <a:prstDash val="dash"/>
          </a:ln>
        </p:spPr>
        <p:txBody>
          <a:bodyPr wrap="square"/>
          <a:p>
            <a:pPr algn="just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对象2"/>
          <p:cNvSpPr/>
          <p:nvPr>
            <p:custDataLst>
              <p:tags r:id="rId4"/>
            </p:custDataLst>
          </p:nvPr>
        </p:nvSpPr>
        <p:spPr>
          <a:xfrm>
            <a:off x="721043" y="1724978"/>
            <a:ext cx="10798810" cy="3940810"/>
          </a:xfrm>
          <a:prstGeom prst="roundRect">
            <a:avLst>
              <a:gd name="adj" fmla="val 15703"/>
            </a:avLst>
          </a:prstGeom>
          <a:noFill/>
          <a:ln>
            <a:solidFill>
              <a:srgbClr val="C00000"/>
            </a:solidFill>
            <a:prstDash val="dash"/>
          </a:ln>
        </p:spPr>
        <p:txBody>
          <a:bodyPr wrap="square"/>
          <a:p>
            <a:pPr algn="just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对象12"/>
          <p:cNvSpPr/>
          <p:nvPr>
            <p:custDataLst>
              <p:tags r:id="rId5"/>
            </p:custDataLst>
          </p:nvPr>
        </p:nvSpPr>
        <p:spPr>
          <a:xfrm>
            <a:off x="3580765" y="1411605"/>
            <a:ext cx="4524375" cy="635000"/>
          </a:xfrm>
          <a:prstGeom prst="roundRect">
            <a:avLst/>
          </a:prstGeom>
          <a:solidFill>
            <a:srgbClr val="C00000"/>
          </a:solidFill>
          <a:ln w="25400"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254000" dist="127000" dir="5400000" algn="ctr" rotWithShape="0">
                    <a:srgbClr val="000000">
                      <a:alpha val="40000"/>
                    </a:srgbClr>
                  </a:outerShdw>
                </a:effectLst>
              </a14:hiddenEffects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1" forceAA="0" compatLnSpc="1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预期成果</a:t>
            </a:r>
            <a:endParaRPr lang="zh-CN" altLang="en-US" sz="2800" b="1" dirty="0">
              <a:solidFill>
                <a:schemeClr val="bg1"/>
              </a:solidFill>
              <a:latin typeface="思源宋体 CN Heavy" panose="02020900000000000000" charset="-122"/>
              <a:ea typeface="思源宋体 CN Heavy" panose="02020900000000000000" charset="-122"/>
              <a:cs typeface="汉仪菱心体简" panose="02010400000101010101" charset="-122"/>
              <a:sym typeface="+mn-ea"/>
            </a:endParaRPr>
          </a:p>
        </p:txBody>
      </p:sp>
      <p:sp>
        <p:nvSpPr>
          <p:cNvPr id="33" name="对象7"/>
          <p:cNvSpPr/>
          <p:nvPr>
            <p:custDataLst>
              <p:tags r:id="rId6"/>
            </p:custDataLst>
          </p:nvPr>
        </p:nvSpPr>
        <p:spPr>
          <a:xfrm>
            <a:off x="1922780" y="2595880"/>
            <a:ext cx="8444865" cy="828040"/>
          </a:xfrm>
          <a:prstGeom prst="roundRect">
            <a:avLst/>
          </a:prstGeom>
          <a:solidFill>
            <a:srgbClr val="C21A1C"/>
          </a:solidFill>
          <a:ln>
            <a:noFill/>
          </a:ln>
        </p:spPr>
        <p:style>
          <a:lnRef idx="2">
            <a:srgbClr val="C21A1C">
              <a:shade val="50000"/>
            </a:srgbClr>
          </a:lnRef>
          <a:fillRef idx="1">
            <a:srgbClr val="C21A1C"/>
          </a:fillRef>
          <a:effectRef idx="0">
            <a:srgbClr val="C21A1C"/>
          </a:effectRef>
          <a:fontRef idx="minor">
            <a:srgbClr val="FFFFFF"/>
          </a:fontRef>
        </p:style>
        <p:txBody>
          <a:bodyPr vertOverflow="overflow" horzOverflow="overflow" vert="horz" wrap="square" lIns="91440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各门学科至少有1-2个精品的单元教学课例。</a:t>
            </a:r>
            <a:endParaRPr lang="zh-CN" altLang="en-US" sz="2800">
              <a:solidFill>
                <a:schemeClr val="bg1"/>
              </a:solidFill>
              <a:latin typeface="思源宋体 CN Heavy" panose="02020900000000000000" charset="-122"/>
              <a:ea typeface="思源宋体 CN Heavy" panose="02020900000000000000" charset="-122"/>
              <a:cs typeface="汉仪菱心体简" panose="02010400000101010101" charset="-122"/>
              <a:sym typeface="+mn-ea"/>
            </a:endParaRPr>
          </a:p>
        </p:txBody>
      </p:sp>
      <p:sp>
        <p:nvSpPr>
          <p:cNvPr id="34" name="对象7"/>
          <p:cNvSpPr/>
          <p:nvPr>
            <p:custDataLst>
              <p:tags r:id="rId7"/>
            </p:custDataLst>
          </p:nvPr>
        </p:nvSpPr>
        <p:spPr>
          <a:xfrm>
            <a:off x="1922780" y="3873500"/>
            <a:ext cx="8444865" cy="828040"/>
          </a:xfrm>
          <a:prstGeom prst="roundRect">
            <a:avLst/>
          </a:prstGeom>
          <a:solidFill>
            <a:srgbClr val="C21A1C"/>
          </a:solidFill>
          <a:ln>
            <a:noFill/>
          </a:ln>
        </p:spPr>
        <p:style>
          <a:lnRef idx="2">
            <a:srgbClr val="C21A1C">
              <a:shade val="50000"/>
            </a:srgbClr>
          </a:lnRef>
          <a:fillRef idx="1">
            <a:srgbClr val="C21A1C"/>
          </a:fillRef>
          <a:effectRef idx="0">
            <a:srgbClr val="C21A1C"/>
          </a:effectRef>
          <a:fontRef idx="minor">
            <a:srgbClr val="FFFFFF"/>
          </a:fontRef>
        </p:style>
        <p:txBody>
          <a:bodyPr vertOverflow="overflow" horzOverflow="overflow" vert="horz" wrap="square" lIns="91440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各门学科至少有1篇相关论文在省级期刊上发表。</a:t>
            </a:r>
            <a:endParaRPr lang="zh-CN" altLang="en-US" sz="2800">
              <a:solidFill>
                <a:schemeClr val="bg1"/>
              </a:solidFill>
              <a:latin typeface="思源宋体 CN Heavy" panose="02020900000000000000" charset="-122"/>
              <a:ea typeface="思源宋体 CN Heavy" panose="02020900000000000000" charset="-122"/>
              <a:cs typeface="汉仪菱心体简" panose="02010400000101010101" charset="-122"/>
              <a:sym typeface="+mn-ea"/>
            </a:endParaRPr>
          </a:p>
        </p:txBody>
      </p:sp>
      <p:sp>
        <p:nvSpPr>
          <p:cNvPr id="35" name="对象7"/>
          <p:cNvSpPr/>
          <p:nvPr>
            <p:custDataLst>
              <p:tags r:id="rId8"/>
            </p:custDataLst>
          </p:nvPr>
        </p:nvSpPr>
        <p:spPr>
          <a:xfrm>
            <a:off x="1922780" y="5151120"/>
            <a:ext cx="8444865" cy="828040"/>
          </a:xfrm>
          <a:prstGeom prst="roundRect">
            <a:avLst/>
          </a:prstGeom>
          <a:solidFill>
            <a:srgbClr val="C21A1C"/>
          </a:solidFill>
          <a:ln>
            <a:noFill/>
          </a:ln>
        </p:spPr>
        <p:style>
          <a:lnRef idx="2">
            <a:srgbClr val="C21A1C">
              <a:shade val="50000"/>
            </a:srgbClr>
          </a:lnRef>
          <a:fillRef idx="1">
            <a:srgbClr val="C21A1C"/>
          </a:fillRef>
          <a:effectRef idx="0">
            <a:srgbClr val="C21A1C"/>
          </a:effectRef>
          <a:fontRef idx="minor">
            <a:srgbClr val="FFFFFF"/>
          </a:fontRef>
        </p:style>
        <p:txBody>
          <a:bodyPr vertOverflow="overflow" horzOverflow="overflow" vert="horz" wrap="square" lIns="91440" numCol="1" spcCol="0" rtlCol="0" fromWordArt="0" anchor="ctr" anchorCtr="0" forceAA="0" compatLnSpc="1">
            <a:normAutofit/>
          </a:bodyPr>
          <a:p>
            <a:pPr lvl="0" algn="ctr">
              <a:buClrTx/>
              <a:buSzTx/>
              <a:buFontTx/>
            </a:pPr>
            <a:r>
              <a:rPr lang="zh-CN" altLang="en-US" sz="280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rPr>
              <a:t>五门学科至少有1-2个省级或市级课题申报成功。</a:t>
            </a:r>
            <a:endParaRPr lang="zh-CN" altLang="en-US" sz="2800">
              <a:solidFill>
                <a:schemeClr val="bg1"/>
              </a:solidFill>
              <a:latin typeface="思源宋体 CN Heavy" panose="02020900000000000000" charset="-122"/>
              <a:ea typeface="思源宋体 CN Heavy" panose="02020900000000000000" charset="-122"/>
              <a:cs typeface="汉仪菱心体简" panose="0201040000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7" name="组合 36"/>
          <p:cNvGrpSpPr/>
          <p:nvPr/>
        </p:nvGrpSpPr>
        <p:grpSpPr>
          <a:xfrm>
            <a:off x="767715" y="962660"/>
            <a:ext cx="10642600" cy="1290320"/>
            <a:chOff x="1209" y="1516"/>
            <a:chExt cx="16760" cy="2032"/>
          </a:xfrm>
        </p:grpSpPr>
        <p:sp>
          <p:nvSpPr>
            <p:cNvPr id="7" name="矩形 6"/>
            <p:cNvSpPr/>
            <p:nvPr/>
          </p:nvSpPr>
          <p:spPr>
            <a:xfrm>
              <a:off x="1209" y="1516"/>
              <a:ext cx="16760" cy="203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"/>
              </p:custDataLst>
            </p:nvPr>
          </p:nvSpPr>
          <p:spPr>
            <a:xfrm>
              <a:off x="1489" y="1769"/>
              <a:ext cx="16222" cy="153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p>
              <a:pPr lvl="0" algn="l">
                <a:lnSpc>
                  <a:spcPct val="120000"/>
                </a:lnSpc>
                <a:buClrTx/>
                <a:buSzTx/>
                <a:buFontTx/>
              </a:pPr>
              <a:r>
                <a:rPr lang="en-US" sz="24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  <a:sym typeface="+mn-ea"/>
                </a:rPr>
                <a:t>以语文、数学、物理、化学、生物五门学科为主，开展突出“五线融合”的单元教学实践研究。</a:t>
              </a:r>
              <a:endParaRPr lang="en-US" sz="240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endParaRPr>
            </a:p>
          </p:txBody>
        </p:sp>
      </p:grp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814070" y="228600"/>
            <a:ext cx="260413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一、工作目标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39" name="组合 38"/>
          <p:cNvGrpSpPr/>
          <p:nvPr>
            <p:custDataLst>
              <p:tags r:id="rId3"/>
            </p:custDataLst>
          </p:nvPr>
        </p:nvGrpSpPr>
        <p:grpSpPr>
          <a:xfrm>
            <a:off x="2424430" y="2618105"/>
            <a:ext cx="6911340" cy="632460"/>
            <a:chOff x="3818" y="4123"/>
            <a:chExt cx="10884" cy="996"/>
          </a:xfrm>
        </p:grpSpPr>
        <p:sp>
          <p:nvSpPr>
            <p:cNvPr id="41" name="圆角矩形 9"/>
            <p:cNvSpPr/>
            <p:nvPr>
              <p:custDataLst>
                <p:tags r:id="rId4"/>
              </p:custDataLst>
            </p:nvPr>
          </p:nvSpPr>
          <p:spPr>
            <a:xfrm>
              <a:off x="3818" y="4123"/>
              <a:ext cx="10884" cy="99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latin typeface="+mn-ea"/>
                <a:sym typeface="+mn-ea"/>
              </a:endParaRPr>
            </a:p>
          </p:txBody>
        </p:sp>
        <p:sp>
          <p:nvSpPr>
            <p:cNvPr id="72" name="圆角矩形 71"/>
            <p:cNvSpPr/>
            <p:nvPr>
              <p:custDataLst>
                <p:tags r:id="rId5"/>
              </p:custDataLst>
            </p:nvPr>
          </p:nvSpPr>
          <p:spPr>
            <a:xfrm flipH="1">
              <a:off x="4012" y="4275"/>
              <a:ext cx="709" cy="709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b="1" dirty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 </a:t>
              </a:r>
              <a:endParaRPr lang="en-US" altLang="zh-CN" b="1" dirty="0">
                <a:solidFill>
                  <a:schemeClr val="lt1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6"/>
              </p:custDataLst>
            </p:nvPr>
          </p:nvSpPr>
          <p:spPr>
            <a:xfrm>
              <a:off x="4716" y="4260"/>
              <a:ext cx="9783" cy="72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构建突出‘五线融合’的单元教学理论框架；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</p:grpSp>
      <p:grpSp>
        <p:nvGrpSpPr>
          <p:cNvPr id="38" name="组合 37"/>
          <p:cNvGrpSpPr/>
          <p:nvPr>
            <p:custDataLst>
              <p:tags r:id="rId7"/>
            </p:custDataLst>
          </p:nvPr>
        </p:nvGrpSpPr>
        <p:grpSpPr>
          <a:xfrm>
            <a:off x="1961515" y="2743200"/>
            <a:ext cx="381000" cy="3059430"/>
            <a:chOff x="3089" y="4320"/>
            <a:chExt cx="600" cy="4818"/>
          </a:xfrm>
        </p:grpSpPr>
        <p:cxnSp>
          <p:nvCxnSpPr>
            <p:cNvPr id="2" name="直接连接符 1"/>
            <p:cNvCxnSpPr/>
            <p:nvPr>
              <p:custDataLst>
                <p:tags r:id="rId8"/>
              </p:custDataLst>
            </p:nvPr>
          </p:nvCxnSpPr>
          <p:spPr>
            <a:xfrm>
              <a:off x="3390" y="4921"/>
              <a:ext cx="0" cy="805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序号"/>
            <p:cNvSpPr/>
            <p:nvPr>
              <p:custDataLst>
                <p:tags r:id="rId9"/>
              </p:custDataLst>
            </p:nvPr>
          </p:nvSpPr>
          <p:spPr>
            <a:xfrm>
              <a:off x="3089" y="4320"/>
              <a:ext cx="601" cy="601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Autofit/>
            </a:bodyPr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ea"/>
                </a:rPr>
                <a:t>1</a:t>
              </a:r>
              <a:endPara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22" name="序号"/>
            <p:cNvSpPr/>
            <p:nvPr>
              <p:custDataLst>
                <p:tags r:id="rId10"/>
              </p:custDataLst>
            </p:nvPr>
          </p:nvSpPr>
          <p:spPr>
            <a:xfrm>
              <a:off x="3089" y="5726"/>
              <a:ext cx="601" cy="601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Autofit/>
            </a:bodyPr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ea"/>
                </a:rPr>
                <a:t>2</a:t>
              </a:r>
              <a:endPara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23" name="序号"/>
            <p:cNvSpPr/>
            <p:nvPr>
              <p:custDataLst>
                <p:tags r:id="rId11"/>
              </p:custDataLst>
            </p:nvPr>
          </p:nvSpPr>
          <p:spPr>
            <a:xfrm>
              <a:off x="3089" y="7132"/>
              <a:ext cx="601" cy="601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Autofit/>
            </a:bodyPr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ea"/>
                </a:rPr>
                <a:t>3</a:t>
              </a:r>
              <a:endPara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24" name="序号"/>
            <p:cNvSpPr/>
            <p:nvPr>
              <p:custDataLst>
                <p:tags r:id="rId12"/>
              </p:custDataLst>
            </p:nvPr>
          </p:nvSpPr>
          <p:spPr>
            <a:xfrm>
              <a:off x="3089" y="8538"/>
              <a:ext cx="601" cy="601"/>
            </a:xfrm>
            <a:prstGeom prst="ellipse">
              <a:avLst/>
            </a:prstGeom>
            <a:solidFill>
              <a:schemeClr val="tx1">
                <a:lumMod val="75000"/>
                <a:lumOff val="25000"/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none" numCol="1" spcCol="0" rtlCol="0" fromWordArt="0" anchor="ctr" anchorCtr="0" forceAA="0" compatLnSpc="1">
              <a:noAutofit/>
            </a:bodyPr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cs typeface="+mn-ea"/>
                  <a:sym typeface="+mn-ea"/>
                </a:rPr>
                <a:t>4</a:t>
              </a:r>
              <a:endParaRPr lang="en-US" altLang="zh-CN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+mn-ea"/>
                <a:sym typeface="+mn-ea"/>
              </a:endParaRPr>
            </a:p>
          </p:txBody>
        </p:sp>
        <p:cxnSp>
          <p:nvCxnSpPr>
            <p:cNvPr id="26" name="直接连接符 25"/>
            <p:cNvCxnSpPr/>
            <p:nvPr>
              <p:custDataLst>
                <p:tags r:id="rId13"/>
              </p:custDataLst>
            </p:nvPr>
          </p:nvCxnSpPr>
          <p:spPr>
            <a:xfrm>
              <a:off x="3390" y="6327"/>
              <a:ext cx="0" cy="805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>
              <p:custDataLst>
                <p:tags r:id="rId14"/>
              </p:custDataLst>
            </p:nvPr>
          </p:nvCxnSpPr>
          <p:spPr>
            <a:xfrm>
              <a:off x="3390" y="7733"/>
              <a:ext cx="0" cy="805"/>
            </a:xfrm>
            <a:prstGeom prst="line">
              <a:avLst/>
            </a:prstGeom>
            <a:ln w="19050">
              <a:solidFill>
                <a:schemeClr val="tx1">
                  <a:lumMod val="40000"/>
                  <a:lumOff val="60000"/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>
            <p:custDataLst>
              <p:tags r:id="rId15"/>
            </p:custDataLst>
          </p:nvPr>
        </p:nvGrpSpPr>
        <p:grpSpPr>
          <a:xfrm>
            <a:off x="2424430" y="3510280"/>
            <a:ext cx="6781800" cy="632460"/>
            <a:chOff x="3818" y="5528"/>
            <a:chExt cx="10680" cy="996"/>
          </a:xfrm>
        </p:grpSpPr>
        <p:sp>
          <p:nvSpPr>
            <p:cNvPr id="5" name="圆角矩形 9"/>
            <p:cNvSpPr/>
            <p:nvPr>
              <p:custDataLst>
                <p:tags r:id="rId16"/>
              </p:custDataLst>
            </p:nvPr>
          </p:nvSpPr>
          <p:spPr>
            <a:xfrm>
              <a:off x="3818" y="5528"/>
              <a:ext cx="10675" cy="99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latin typeface="+mn-ea"/>
                <a:sym typeface="+mn-ea"/>
              </a:endParaRPr>
            </a:p>
          </p:txBody>
        </p:sp>
        <p:sp>
          <p:nvSpPr>
            <p:cNvPr id="25" name="圆角矩形 24"/>
            <p:cNvSpPr/>
            <p:nvPr>
              <p:custDataLst>
                <p:tags r:id="rId17"/>
              </p:custDataLst>
            </p:nvPr>
          </p:nvSpPr>
          <p:spPr>
            <a:xfrm flipH="1">
              <a:off x="4012" y="5672"/>
              <a:ext cx="709" cy="709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b="1" dirty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 </a:t>
              </a:r>
              <a:endParaRPr lang="en-US" altLang="zh-CN" b="1" dirty="0">
                <a:solidFill>
                  <a:schemeClr val="lt1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8"/>
              </p:custDataLst>
            </p:nvPr>
          </p:nvSpPr>
          <p:spPr>
            <a:xfrm>
              <a:off x="4716" y="5665"/>
              <a:ext cx="9783" cy="72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探索突出‘五线融合’的单元课堂教学范式；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</p:grpSp>
      <p:grpSp>
        <p:nvGrpSpPr>
          <p:cNvPr id="42" name="组合 41"/>
          <p:cNvGrpSpPr/>
          <p:nvPr>
            <p:custDataLst>
              <p:tags r:id="rId19"/>
            </p:custDataLst>
          </p:nvPr>
        </p:nvGrpSpPr>
        <p:grpSpPr>
          <a:xfrm>
            <a:off x="2424430" y="4403725"/>
            <a:ext cx="6781800" cy="632460"/>
            <a:chOff x="3818" y="6935"/>
            <a:chExt cx="10680" cy="996"/>
          </a:xfrm>
        </p:grpSpPr>
        <p:sp>
          <p:nvSpPr>
            <p:cNvPr id="10" name="圆角矩形 9"/>
            <p:cNvSpPr/>
            <p:nvPr>
              <p:custDataLst>
                <p:tags r:id="rId20"/>
              </p:custDataLst>
            </p:nvPr>
          </p:nvSpPr>
          <p:spPr>
            <a:xfrm>
              <a:off x="3818" y="6935"/>
              <a:ext cx="10675" cy="99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latin typeface="+mn-ea"/>
                <a:sym typeface="+mn-ea"/>
              </a:endParaRPr>
            </a:p>
          </p:txBody>
        </p:sp>
        <p:sp>
          <p:nvSpPr>
            <p:cNvPr id="28" name="圆角矩形 27"/>
            <p:cNvSpPr/>
            <p:nvPr>
              <p:custDataLst>
                <p:tags r:id="rId21"/>
              </p:custDataLst>
            </p:nvPr>
          </p:nvSpPr>
          <p:spPr>
            <a:xfrm flipH="1">
              <a:off x="4012" y="7078"/>
              <a:ext cx="709" cy="709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b="1" dirty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 </a:t>
              </a:r>
              <a:endParaRPr lang="en-US" altLang="zh-CN" b="1" dirty="0">
                <a:solidFill>
                  <a:schemeClr val="lt1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35" name="文本框 34"/>
            <p:cNvSpPr txBox="1"/>
            <p:nvPr>
              <p:custDataLst>
                <p:tags r:id="rId22"/>
              </p:custDataLst>
            </p:nvPr>
          </p:nvSpPr>
          <p:spPr>
            <a:xfrm>
              <a:off x="4716" y="7070"/>
              <a:ext cx="9783" cy="72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创建突出‘五线融合’的单元教学评价方式；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</p:grpSp>
      <p:grpSp>
        <p:nvGrpSpPr>
          <p:cNvPr id="43" name="组合 42"/>
          <p:cNvGrpSpPr/>
          <p:nvPr>
            <p:custDataLst>
              <p:tags r:id="rId23"/>
            </p:custDataLst>
          </p:nvPr>
        </p:nvGrpSpPr>
        <p:grpSpPr>
          <a:xfrm>
            <a:off x="2424430" y="5296535"/>
            <a:ext cx="6781800" cy="632460"/>
            <a:chOff x="3818" y="8341"/>
            <a:chExt cx="10680" cy="996"/>
          </a:xfrm>
        </p:grpSpPr>
        <p:sp>
          <p:nvSpPr>
            <p:cNvPr id="13" name="圆角矩形 12"/>
            <p:cNvSpPr/>
            <p:nvPr>
              <p:custDataLst>
                <p:tags r:id="rId24"/>
              </p:custDataLst>
            </p:nvPr>
          </p:nvSpPr>
          <p:spPr>
            <a:xfrm>
              <a:off x="3818" y="8341"/>
              <a:ext cx="10675" cy="996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75000"/>
                <a:lumOff val="25000"/>
                <a:alpha val="1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lt1"/>
                </a:solidFill>
                <a:latin typeface="+mn-ea"/>
                <a:sym typeface="+mn-ea"/>
              </a:endParaRPr>
            </a:p>
          </p:txBody>
        </p:sp>
        <p:sp>
          <p:nvSpPr>
            <p:cNvPr id="29" name="圆角矩形 28"/>
            <p:cNvSpPr/>
            <p:nvPr>
              <p:custDataLst>
                <p:tags r:id="rId25"/>
              </p:custDataLst>
            </p:nvPr>
          </p:nvSpPr>
          <p:spPr>
            <a:xfrm flipH="1">
              <a:off x="4012" y="8504"/>
              <a:ext cx="709" cy="709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lIns="0" tIns="0" rIns="0" bIns="0" numCol="1" spcCol="0" rtlCol="0" fromWordArt="0" anchor="ctr" anchorCtr="0" forceAA="0" compatLnSpc="1">
              <a:noAutofit/>
            </a:bodyPr>
            <a:p>
              <a:pPr lvl="0" algn="ctr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</a:pPr>
              <a:r>
                <a:rPr lang="en-US" altLang="zh-CN" b="1" dirty="0">
                  <a:solidFill>
                    <a:schemeClr val="lt1"/>
                  </a:solidFill>
                  <a:latin typeface="+mn-ea"/>
                  <a:cs typeface="+mn-ea"/>
                  <a:sym typeface="+mn-ea"/>
                </a:rPr>
                <a:t> </a:t>
              </a:r>
              <a:endParaRPr lang="en-US" altLang="zh-CN" b="1" dirty="0">
                <a:solidFill>
                  <a:schemeClr val="lt1"/>
                </a:solidFill>
                <a:latin typeface="+mn-ea"/>
                <a:cs typeface="+mn-ea"/>
                <a:sym typeface="+mn-ea"/>
              </a:endParaRPr>
            </a:p>
          </p:txBody>
        </p:sp>
        <p:sp>
          <p:nvSpPr>
            <p:cNvPr id="36" name="文本框 35"/>
            <p:cNvSpPr txBox="1"/>
            <p:nvPr>
              <p:custDataLst>
                <p:tags r:id="rId26"/>
              </p:custDataLst>
            </p:nvPr>
          </p:nvSpPr>
          <p:spPr>
            <a:xfrm>
              <a:off x="4716" y="8506"/>
              <a:ext cx="9783" cy="72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 anchorCtr="0">
              <a:spAutoFit/>
            </a:bodyPr>
            <a:p>
              <a:pPr lvl="0" algn="l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建立突出‘五线融合’的单元教学课程资源。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14070" y="228600"/>
            <a:ext cx="2595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二、工作思路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660400" y="925830"/>
            <a:ext cx="10942955" cy="5390515"/>
            <a:chOff x="1040" y="1458"/>
            <a:chExt cx="17233" cy="8489"/>
          </a:xfrm>
        </p:grpSpPr>
        <p:sp>
          <p:nvSpPr>
            <p:cNvPr id="8" name="圆角矩形 7"/>
            <p:cNvSpPr/>
            <p:nvPr>
              <p:custDataLst>
                <p:tags r:id="rId2"/>
              </p:custDataLst>
            </p:nvPr>
          </p:nvSpPr>
          <p:spPr>
            <a:xfrm>
              <a:off x="1041" y="1458"/>
              <a:ext cx="3185" cy="708"/>
            </a:xfrm>
            <a:prstGeom prst="roundRect">
              <a:avLst>
                <a:gd name="adj" fmla="val 44301"/>
              </a:avLst>
            </a:prstGeom>
            <a:solidFill>
              <a:srgbClr val="BE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  <a:sym typeface="+mn-ea"/>
                </a:rPr>
                <a:t>基本方式</a:t>
              </a:r>
              <a:endParaRPr lang="zh-CN" altLang="en-US" sz="240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1040" y="2501"/>
              <a:ext cx="3186" cy="7393"/>
              <a:chOff x="2275" y="2644"/>
              <a:chExt cx="3186" cy="7393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2275" y="2644"/>
                <a:ext cx="3186" cy="7393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5000"/>
                </a:scheme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6" name="文本框 15"/>
              <p:cNvSpPr txBox="1"/>
              <p:nvPr/>
            </p:nvSpPr>
            <p:spPr>
              <a:xfrm>
                <a:off x="2491" y="4504"/>
                <a:ext cx="2755" cy="3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342900" indent="-342900">
                  <a:lnSpc>
                    <a:spcPct val="160000"/>
                  </a:lnSpc>
                  <a:buFont typeface="Wingdings" panose="05000000000000000000" charset="0"/>
                  <a:buChar char="l"/>
                </a:pP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理论培训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  <a:p>
                <a:pPr marL="342900" indent="-342900">
                  <a:lnSpc>
                    <a:spcPct val="160000"/>
                  </a:lnSpc>
                  <a:buFont typeface="Wingdings" panose="05000000000000000000" charset="0"/>
                  <a:buChar char="l"/>
                </a:pP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文献研究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  <a:p>
                <a:pPr marL="342900" indent="-342900">
                  <a:lnSpc>
                    <a:spcPct val="160000"/>
                  </a:lnSpc>
                  <a:buFont typeface="Wingdings" panose="05000000000000000000" charset="0"/>
                  <a:buChar char="l"/>
                </a:pP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沙龙讨论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  <a:p>
                <a:pPr marL="342900" indent="-342900">
                  <a:lnSpc>
                    <a:spcPct val="160000"/>
                  </a:lnSpc>
                  <a:buFont typeface="Wingdings" panose="05000000000000000000" charset="0"/>
                  <a:buChar char="l"/>
                </a:pP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课例分析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5199" y="2501"/>
              <a:ext cx="3973" cy="7445"/>
              <a:chOff x="6723" y="2644"/>
              <a:chExt cx="3973" cy="7445"/>
            </a:xfrm>
          </p:grpSpPr>
          <p:sp>
            <p:nvSpPr>
              <p:cNvPr id="17" name="矩形 16"/>
              <p:cNvSpPr/>
              <p:nvPr/>
            </p:nvSpPr>
            <p:spPr>
              <a:xfrm>
                <a:off x="6723" y="2644"/>
                <a:ext cx="3973" cy="7445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5000"/>
                </a:schemeClr>
              </a:solidFill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723" y="3775"/>
                <a:ext cx="3866" cy="51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342900" indent="-342900">
                  <a:lnSpc>
                    <a:spcPct val="130000"/>
                  </a:lnSpc>
                  <a:buFont typeface="Wingdings" panose="05000000000000000000" charset="0"/>
                  <a:buChar char="l"/>
                </a:pP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借助信息化技术手段积累并建立单元教学课程资源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  <a:p>
                <a:pPr marL="342900" indent="-342900">
                  <a:lnSpc>
                    <a:spcPct val="130000"/>
                  </a:lnSpc>
                  <a:buFont typeface="Wingdings" panose="05000000000000000000" charset="0"/>
                  <a:buChar char="l"/>
                </a:pP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开展突出</a:t>
                </a: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“</a:t>
                </a: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五线融合</a:t>
                </a:r>
                <a:r>
                  <a:rPr lang="en-US" altLang="zh-CN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”</a:t>
                </a: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的单元教学课堂实践与观察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sp>
          <p:nvSpPr>
            <p:cNvPr id="19" name="右箭头 18"/>
            <p:cNvSpPr/>
            <p:nvPr/>
          </p:nvSpPr>
          <p:spPr>
            <a:xfrm>
              <a:off x="4333" y="5837"/>
              <a:ext cx="760" cy="577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34" name="组合 33"/>
            <p:cNvGrpSpPr/>
            <p:nvPr>
              <p:custDataLst>
                <p:tags r:id="rId3"/>
              </p:custDataLst>
            </p:nvPr>
          </p:nvGrpSpPr>
          <p:grpSpPr>
            <a:xfrm>
              <a:off x="10263" y="2462"/>
              <a:ext cx="7997" cy="1398"/>
              <a:chOff x="10627" y="2891"/>
              <a:chExt cx="7997" cy="1398"/>
            </a:xfrm>
          </p:grpSpPr>
          <p:sp>
            <p:nvSpPr>
              <p:cNvPr id="31" name="矩形 30"/>
              <p:cNvSpPr/>
              <p:nvPr>
                <p:custDataLst>
                  <p:tags r:id="rId4"/>
                </p:custDataLst>
              </p:nvPr>
            </p:nvSpPr>
            <p:spPr>
              <a:xfrm>
                <a:off x="10718" y="2891"/>
                <a:ext cx="7906" cy="139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5"/>
                </p:custDataLst>
              </p:nvPr>
            </p:nvSpPr>
            <p:spPr>
              <a:xfrm>
                <a:off x="10627" y="2930"/>
                <a:ext cx="7917" cy="130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5000"/>
                </a:schemeClr>
              </a:solidFill>
            </p:spPr>
            <p:txBody>
              <a:bodyPr wrap="square" rtlCol="0">
                <a:spAutoFit/>
              </a:bodyPr>
              <a:p>
                <a:pPr marL="342900" indent="-342900">
                  <a:lnSpc>
                    <a:spcPct val="120000"/>
                  </a:lnSpc>
                  <a:buFont typeface="Wingdings" panose="05000000000000000000" charset="0"/>
                  <a:buChar char="l"/>
                </a:pP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构建突出</a:t>
                </a: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  <a:sym typeface="+mn-ea"/>
                  </a:rPr>
                  <a:t>'</a:t>
                </a: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五线融合</a:t>
                </a: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  <a:sym typeface="+mn-ea"/>
                  </a:rPr>
                  <a:t>'</a:t>
                </a: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的单元教学理论框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  <a:p>
                <a:pPr indent="0" algn="ctr">
                  <a:lnSpc>
                    <a:spcPct val="120000"/>
                  </a:lnSpc>
                  <a:buFont typeface="Wingdings" panose="05000000000000000000" charset="0"/>
                  <a:buNone/>
                </a:pP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【单元教学实施纲要和单元教学设计模型】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grpSp>
          <p:nvGrpSpPr>
            <p:cNvPr id="37" name="组合 36"/>
            <p:cNvGrpSpPr/>
            <p:nvPr>
              <p:custDataLst>
                <p:tags r:id="rId6"/>
              </p:custDataLst>
            </p:nvPr>
          </p:nvGrpSpPr>
          <p:grpSpPr>
            <a:xfrm>
              <a:off x="10263" y="4491"/>
              <a:ext cx="7998" cy="1398"/>
              <a:chOff x="10627" y="2891"/>
              <a:chExt cx="7998" cy="1398"/>
            </a:xfrm>
          </p:grpSpPr>
          <p:sp>
            <p:nvSpPr>
              <p:cNvPr id="38" name="矩形 37"/>
              <p:cNvSpPr/>
              <p:nvPr>
                <p:custDataLst>
                  <p:tags r:id="rId7"/>
                </p:custDataLst>
              </p:nvPr>
            </p:nvSpPr>
            <p:spPr>
              <a:xfrm>
                <a:off x="10718" y="2891"/>
                <a:ext cx="7907" cy="139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0627" y="2930"/>
                <a:ext cx="7903" cy="130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5000"/>
                </a:schemeClr>
              </a:solidFill>
            </p:spPr>
            <p:txBody>
              <a:bodyPr wrap="square" rtlCol="0">
                <a:spAutoFit/>
              </a:bodyPr>
              <a:p>
                <a:pPr marL="342900" indent="-342900">
                  <a:lnSpc>
                    <a:spcPct val="120000"/>
                  </a:lnSpc>
                  <a:buFont typeface="Wingdings" panose="05000000000000000000" charset="0"/>
                  <a:buChar char="l"/>
                </a:pP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探索突出'五线融合</a:t>
                </a: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  <a:sym typeface="+mn-ea"/>
                  </a:rPr>
                  <a:t>'</a:t>
                </a: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的单元课堂教学范式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  <a:p>
                <a:pPr indent="0" algn="ctr">
                  <a:lnSpc>
                    <a:spcPct val="120000"/>
                  </a:lnSpc>
                  <a:buFont typeface="Wingdings" panose="05000000000000000000" charset="0"/>
                  <a:buNone/>
                </a:pP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【学科逻辑单元和学习逻辑单元】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grpSp>
          <p:nvGrpSpPr>
            <p:cNvPr id="40" name="组合 39"/>
            <p:cNvGrpSpPr/>
            <p:nvPr>
              <p:custDataLst>
                <p:tags r:id="rId9"/>
              </p:custDataLst>
            </p:nvPr>
          </p:nvGrpSpPr>
          <p:grpSpPr>
            <a:xfrm>
              <a:off x="10263" y="6520"/>
              <a:ext cx="7998" cy="1398"/>
              <a:chOff x="10627" y="2891"/>
              <a:chExt cx="7998" cy="1398"/>
            </a:xfrm>
          </p:grpSpPr>
          <p:sp>
            <p:nvSpPr>
              <p:cNvPr id="42" name="矩形 41"/>
              <p:cNvSpPr/>
              <p:nvPr>
                <p:custDataLst>
                  <p:tags r:id="rId10"/>
                </p:custDataLst>
              </p:nvPr>
            </p:nvSpPr>
            <p:spPr>
              <a:xfrm>
                <a:off x="10718" y="2891"/>
                <a:ext cx="7907" cy="139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627" y="2930"/>
                <a:ext cx="7917" cy="130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5000"/>
                </a:schemeClr>
              </a:solidFill>
            </p:spPr>
            <p:txBody>
              <a:bodyPr wrap="square" rtlCol="0">
                <a:spAutoFit/>
              </a:bodyPr>
              <a:p>
                <a:pPr marL="342900" indent="-342900">
                  <a:lnSpc>
                    <a:spcPct val="120000"/>
                  </a:lnSpc>
                  <a:buFont typeface="Wingdings" panose="05000000000000000000" charset="0"/>
                  <a:buChar char="l"/>
                </a:pP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创建突出'五线融合</a:t>
                </a: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  <a:sym typeface="+mn-ea"/>
                  </a:rPr>
                  <a:t>'</a:t>
                </a: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的单元教学评价方式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  <a:p>
                <a:pPr indent="0" algn="ctr">
                  <a:lnSpc>
                    <a:spcPct val="120000"/>
                  </a:lnSpc>
                  <a:buFont typeface="Wingdings" panose="05000000000000000000" charset="0"/>
                  <a:buNone/>
                </a:pP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【思维结构评价和表现性评价】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>
              <p:custDataLst>
                <p:tags r:id="rId12"/>
              </p:custDataLst>
            </p:nvPr>
          </p:nvGrpSpPr>
          <p:grpSpPr>
            <a:xfrm>
              <a:off x="10263" y="8549"/>
              <a:ext cx="8011" cy="1398"/>
              <a:chOff x="10627" y="2891"/>
              <a:chExt cx="8011" cy="1398"/>
            </a:xfrm>
          </p:grpSpPr>
          <p:sp>
            <p:nvSpPr>
              <p:cNvPr id="45" name="矩形 44"/>
              <p:cNvSpPr/>
              <p:nvPr>
                <p:custDataLst>
                  <p:tags r:id="rId13"/>
                </p:custDataLst>
              </p:nvPr>
            </p:nvSpPr>
            <p:spPr>
              <a:xfrm>
                <a:off x="10718" y="2891"/>
                <a:ext cx="7920" cy="1398"/>
              </a:xfrm>
              <a:prstGeom prst="rect">
                <a:avLst/>
              </a:prstGeom>
              <a:noFill/>
              <a:ln w="38100">
                <a:solidFill>
                  <a:srgbClr val="C00000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6" name="文本框 45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10627" y="2930"/>
                <a:ext cx="7917" cy="1307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  <a:alpha val="5000"/>
                </a:schemeClr>
              </a:solidFill>
            </p:spPr>
            <p:txBody>
              <a:bodyPr wrap="square" rtlCol="0">
                <a:spAutoFit/>
              </a:bodyPr>
              <a:p>
                <a:pPr marL="342900" indent="-342900">
                  <a:lnSpc>
                    <a:spcPct val="120000"/>
                  </a:lnSpc>
                  <a:buFont typeface="Wingdings" panose="05000000000000000000" charset="0"/>
                  <a:buChar char="l"/>
                </a:pP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建立突出'五线融合</a:t>
                </a: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  <a:sym typeface="+mn-ea"/>
                  </a:rPr>
                  <a:t>'</a:t>
                </a: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的单元教学课程资源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  <a:p>
                <a:pPr indent="0" algn="ctr">
                  <a:lnSpc>
                    <a:spcPct val="120000"/>
                  </a:lnSpc>
                  <a:buFont typeface="Wingdings" panose="05000000000000000000" charset="0"/>
                  <a:buNone/>
                </a:pPr>
                <a:r>
                  <a:rPr lang="zh-CN" altLang="en-US" sz="2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【专题网站资源】</a:t>
                </a:r>
                <a:endParaRPr lang="zh-CN" altLang="en-US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sp>
          <p:nvSpPr>
            <p:cNvPr id="47" name="圆角矩形 46"/>
            <p:cNvSpPr/>
            <p:nvPr>
              <p:custDataLst>
                <p:tags r:id="rId15"/>
              </p:custDataLst>
            </p:nvPr>
          </p:nvSpPr>
          <p:spPr>
            <a:xfrm>
              <a:off x="5593" y="1458"/>
              <a:ext cx="3185" cy="708"/>
            </a:xfrm>
            <a:prstGeom prst="roundRect">
              <a:avLst>
                <a:gd name="adj" fmla="val 44301"/>
              </a:avLst>
            </a:prstGeom>
            <a:solidFill>
              <a:srgbClr val="BE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  <a:sym typeface="+mn-ea"/>
                </a:rPr>
                <a:t>基本过程</a:t>
              </a:r>
              <a:endParaRPr lang="zh-CN" altLang="en-US" sz="240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endParaRPr>
            </a:p>
          </p:txBody>
        </p:sp>
        <p:sp>
          <p:nvSpPr>
            <p:cNvPr id="48" name="圆角矩形 47"/>
            <p:cNvSpPr/>
            <p:nvPr>
              <p:custDataLst>
                <p:tags r:id="rId16"/>
              </p:custDataLst>
            </p:nvPr>
          </p:nvSpPr>
          <p:spPr>
            <a:xfrm>
              <a:off x="12722" y="1458"/>
              <a:ext cx="3185" cy="708"/>
            </a:xfrm>
            <a:prstGeom prst="roundRect">
              <a:avLst>
                <a:gd name="adj" fmla="val 44301"/>
              </a:avLst>
            </a:prstGeom>
            <a:solidFill>
              <a:srgbClr val="BE1E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  <a:sym typeface="+mn-ea"/>
                </a:rPr>
                <a:t>基本内容</a:t>
              </a:r>
              <a:endParaRPr lang="zh-CN" altLang="en-US" sz="2400">
                <a:solidFill>
                  <a:schemeClr val="bg1"/>
                </a:solidFill>
                <a:latin typeface="思源宋体 CN Heavy" panose="02020900000000000000" charset="-122"/>
                <a:ea typeface="思源宋体 CN Heavy" panose="02020900000000000000" charset="-122"/>
                <a:cs typeface="汉仪菱心体简" panose="02010400000101010101" charset="-122"/>
                <a:sym typeface="+mn-ea"/>
              </a:endParaRPr>
            </a:p>
          </p:txBody>
        </p:sp>
        <p:sp>
          <p:nvSpPr>
            <p:cNvPr id="50" name="左大括号 49"/>
            <p:cNvSpPr/>
            <p:nvPr/>
          </p:nvSpPr>
          <p:spPr>
            <a:xfrm>
              <a:off x="9396" y="2777"/>
              <a:ext cx="867" cy="6894"/>
            </a:xfrm>
            <a:prstGeom prst="leftBrace">
              <a:avLst>
                <a:gd name="adj1" fmla="val 113143"/>
                <a:gd name="adj2" fmla="val 50000"/>
              </a:avLst>
            </a:prstGeom>
            <a:ln w="38100">
              <a:solidFill>
                <a:srgbClr val="BE1E2D"/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53" name="组合 52"/>
            <p:cNvGrpSpPr/>
            <p:nvPr>
              <p:custDataLst>
                <p:tags r:id="rId17"/>
              </p:custDataLst>
            </p:nvPr>
          </p:nvGrpSpPr>
          <p:grpSpPr>
            <a:xfrm>
              <a:off x="14160" y="3847"/>
              <a:ext cx="472" cy="657"/>
              <a:chOff x="14047" y="4074"/>
              <a:chExt cx="472" cy="657"/>
            </a:xfrm>
          </p:grpSpPr>
          <p:cxnSp>
            <p:nvCxnSpPr>
              <p:cNvPr id="51" name="直接箭头连接符 50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14047" y="4107"/>
                <a:ext cx="0" cy="624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2" name="直接箭头连接符 51"/>
              <p:cNvCxnSpPr/>
              <p:nvPr>
                <p:custDataLst>
                  <p:tags r:id="rId19"/>
                </p:custDataLst>
              </p:nvPr>
            </p:nvCxnSpPr>
            <p:spPr>
              <a:xfrm flipV="1">
                <a:off x="14519" y="4074"/>
                <a:ext cx="0" cy="624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54" name="组合 53"/>
            <p:cNvGrpSpPr/>
            <p:nvPr>
              <p:custDataLst>
                <p:tags r:id="rId20"/>
              </p:custDataLst>
            </p:nvPr>
          </p:nvGrpSpPr>
          <p:grpSpPr>
            <a:xfrm>
              <a:off x="14160" y="5866"/>
              <a:ext cx="472" cy="657"/>
              <a:chOff x="14047" y="4074"/>
              <a:chExt cx="472" cy="657"/>
            </a:xfrm>
          </p:grpSpPr>
          <p:cxnSp>
            <p:nvCxnSpPr>
              <p:cNvPr id="55" name="直接箭头连接符 54"/>
              <p:cNvCxnSpPr/>
              <p:nvPr>
                <p:custDataLst>
                  <p:tags r:id="rId21"/>
                </p:custDataLst>
              </p:nvPr>
            </p:nvCxnSpPr>
            <p:spPr>
              <a:xfrm>
                <a:off x="14047" y="4107"/>
                <a:ext cx="0" cy="624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56" name="直接箭头连接符 55"/>
              <p:cNvCxnSpPr/>
              <p:nvPr>
                <p:custDataLst>
                  <p:tags r:id="rId22"/>
                </p:custDataLst>
              </p:nvPr>
            </p:nvCxnSpPr>
            <p:spPr>
              <a:xfrm flipV="1">
                <a:off x="14519" y="4074"/>
                <a:ext cx="0" cy="624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58" name="组合 57"/>
            <p:cNvGrpSpPr/>
            <p:nvPr>
              <p:custDataLst>
                <p:tags r:id="rId23"/>
              </p:custDataLst>
            </p:nvPr>
          </p:nvGrpSpPr>
          <p:grpSpPr>
            <a:xfrm>
              <a:off x="14160" y="7924"/>
              <a:ext cx="472" cy="657"/>
              <a:chOff x="14047" y="4074"/>
              <a:chExt cx="472" cy="657"/>
            </a:xfrm>
          </p:grpSpPr>
          <p:cxnSp>
            <p:nvCxnSpPr>
              <p:cNvPr id="59" name="直接箭头连接符 58"/>
              <p:cNvCxnSpPr/>
              <p:nvPr>
                <p:custDataLst>
                  <p:tags r:id="rId24"/>
                </p:custDataLst>
              </p:nvPr>
            </p:nvCxnSpPr>
            <p:spPr>
              <a:xfrm>
                <a:off x="14047" y="4107"/>
                <a:ext cx="0" cy="624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60" name="直接箭头连接符 59"/>
              <p:cNvCxnSpPr/>
              <p:nvPr>
                <p:custDataLst>
                  <p:tags r:id="rId25"/>
                </p:custDataLst>
              </p:nvPr>
            </p:nvCxnSpPr>
            <p:spPr>
              <a:xfrm flipV="1">
                <a:off x="14519" y="4074"/>
                <a:ext cx="0" cy="624"/>
              </a:xfrm>
              <a:prstGeom prst="straightConnector1">
                <a:avLst/>
              </a:prstGeom>
              <a:ln w="508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814070" y="228600"/>
            <a:ext cx="2826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三、重点任务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  <p:grpSp>
        <p:nvGrpSpPr>
          <p:cNvPr id="7" name="组合 6"/>
          <p:cNvGrpSpPr/>
          <p:nvPr>
            <p:custDataLst>
              <p:tags r:id="rId2"/>
            </p:custDataLst>
          </p:nvPr>
        </p:nvGrpSpPr>
        <p:grpSpPr>
          <a:xfrm>
            <a:off x="903631" y="964565"/>
            <a:ext cx="5889598" cy="678180"/>
            <a:chOff x="3909" y="2685"/>
            <a:chExt cx="9275" cy="1068"/>
          </a:xfrm>
        </p:grpSpPr>
        <p:sp>
          <p:nvSpPr>
            <p:cNvPr id="10" name="圆角矩形 20"/>
            <p:cNvSpPr/>
            <p:nvPr>
              <p:custDataLst>
                <p:tags r:id="rId3"/>
              </p:custDataLst>
            </p:nvPr>
          </p:nvSpPr>
          <p:spPr>
            <a:xfrm>
              <a:off x="4754" y="2685"/>
              <a:ext cx="8430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" name="组合 2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4" name="圆角矩形 36"/>
              <p:cNvSpPr/>
              <p:nvPr>
                <p:custDataLst>
                  <p:tags r:id="rId4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5"/>
                </p:custDataLst>
              </p:nvPr>
            </p:nvSpPr>
            <p:spPr>
              <a:xfrm>
                <a:off x="3704913" y="2051049"/>
                <a:ext cx="1614740" cy="55163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i="0" u="none" strike="noStrike" cap="none" spc="0" normalizeH="0" baseline="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汉仪菱心体简" panose="02010400000101010101" charset="-122"/>
                  </a:rPr>
                  <a:t>任务一</a:t>
                </a:r>
                <a:endParaRPr kumimoji="0" lang="en-US" sz="2400" i="0" u="none" strike="noStrike" cap="none" spc="0" normalizeH="0" baseline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</a:endParaRPr>
              </a:p>
            </p:txBody>
          </p:sp>
        </p:grpSp>
        <p:sp>
          <p:nvSpPr>
            <p:cNvPr id="22" name="矩形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6691" y="2707"/>
              <a:ext cx="613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构建单元教学理论框架</a:t>
              </a: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538095" y="5862955"/>
            <a:ext cx="6762750" cy="695325"/>
            <a:chOff x="3997" y="9125"/>
            <a:chExt cx="10650" cy="1095"/>
          </a:xfrm>
        </p:grpSpPr>
        <p:sp>
          <p:nvSpPr>
            <p:cNvPr id="9" name="文本框 8"/>
            <p:cNvSpPr txBox="1"/>
            <p:nvPr/>
          </p:nvSpPr>
          <p:spPr>
            <a:xfrm>
              <a:off x="3997" y="9495"/>
              <a:ext cx="10650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lvl="0" algn="ctr" defTabSz="266700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“五线”与“单元教学设计六环节”之间的关系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  <p:sp>
          <p:nvSpPr>
            <p:cNvPr id="63" name="形状 2"/>
            <p:cNvSpPr/>
            <p:nvPr>
              <p:custDataLst>
                <p:tags r:id="rId7"/>
              </p:custDataLst>
            </p:nvPr>
          </p:nvSpPr>
          <p:spPr>
            <a:xfrm flipH="1">
              <a:off x="8794" y="9125"/>
              <a:ext cx="422" cy="330"/>
            </a:xfrm>
            <a:custGeom>
              <a:avLst/>
              <a:gdLst>
                <a:gd name="T0" fmla="*/ 115 w 10489"/>
                <a:gd name="T1" fmla="*/ 6958 h 8207"/>
                <a:gd name="T2" fmla="*/ 4489 w 10489"/>
                <a:gd name="T3" fmla="*/ 527 h 8207"/>
                <a:gd name="T4" fmla="*/ 5622 w 10489"/>
                <a:gd name="T5" fmla="*/ 233 h 8207"/>
                <a:gd name="T6" fmla="*/ 5919 w 10489"/>
                <a:gd name="T7" fmla="*/ 530 h 8207"/>
                <a:gd name="T8" fmla="*/ 10259 w 10489"/>
                <a:gd name="T9" fmla="*/ 6960 h 8207"/>
                <a:gd name="T10" fmla="*/ 9961 w 10489"/>
                <a:gd name="T11" fmla="*/ 8093 h 8207"/>
                <a:gd name="T12" fmla="*/ 9541 w 10489"/>
                <a:gd name="T13" fmla="*/ 8205 h 8207"/>
                <a:gd name="T14" fmla="*/ 829 w 10489"/>
                <a:gd name="T15" fmla="*/ 8205 h 8207"/>
                <a:gd name="T16" fmla="*/ 1 w 10489"/>
                <a:gd name="T17" fmla="*/ 7377 h 8207"/>
                <a:gd name="T18" fmla="*/ 115 w 10489"/>
                <a:gd name="T19" fmla="*/ 6958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89" h="8207">
                  <a:moveTo>
                    <a:pt x="115" y="6958"/>
                  </a:moveTo>
                  <a:lnTo>
                    <a:pt x="4489" y="527"/>
                  </a:lnTo>
                  <a:cubicBezTo>
                    <a:pt x="4721" y="133"/>
                    <a:pt x="5229" y="0"/>
                    <a:pt x="5622" y="233"/>
                  </a:cubicBezTo>
                  <a:cubicBezTo>
                    <a:pt x="5745" y="305"/>
                    <a:pt x="5846" y="407"/>
                    <a:pt x="5919" y="530"/>
                  </a:cubicBezTo>
                  <a:lnTo>
                    <a:pt x="10259" y="6960"/>
                  </a:lnTo>
                  <a:cubicBezTo>
                    <a:pt x="10489" y="7355"/>
                    <a:pt x="10356" y="7863"/>
                    <a:pt x="9961" y="8093"/>
                  </a:cubicBezTo>
                  <a:cubicBezTo>
                    <a:pt x="9834" y="8167"/>
                    <a:pt x="9689" y="8207"/>
                    <a:pt x="9541" y="8205"/>
                  </a:cubicBezTo>
                  <a:lnTo>
                    <a:pt x="829" y="8205"/>
                  </a:lnTo>
                  <a:cubicBezTo>
                    <a:pt x="371" y="8205"/>
                    <a:pt x="0" y="7834"/>
                    <a:pt x="1" y="7377"/>
                  </a:cubicBezTo>
                  <a:cubicBezTo>
                    <a:pt x="1" y="7229"/>
                    <a:pt x="41" y="7084"/>
                    <a:pt x="115" y="6958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028315" y="2013585"/>
            <a:ext cx="5895975" cy="3755390"/>
            <a:chOff x="4769" y="3171"/>
            <a:chExt cx="9285" cy="5914"/>
          </a:xfrm>
        </p:grpSpPr>
        <p:cxnSp>
          <p:nvCxnSpPr>
            <p:cNvPr id="107" name="直接连接符 106"/>
            <p:cNvCxnSpPr/>
            <p:nvPr/>
          </p:nvCxnSpPr>
          <p:spPr>
            <a:xfrm>
              <a:off x="11872" y="3798"/>
              <a:ext cx="0" cy="4661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>
              <a:off x="6265" y="3795"/>
              <a:ext cx="0" cy="4661"/>
            </a:xfrm>
            <a:prstGeom prst="line">
              <a:avLst/>
            </a:prstGeom>
            <a:ln w="254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grpSp>
          <p:nvGrpSpPr>
            <p:cNvPr id="71" name="组合 70"/>
            <p:cNvGrpSpPr/>
            <p:nvPr/>
          </p:nvGrpSpPr>
          <p:grpSpPr>
            <a:xfrm>
              <a:off x="4769" y="3171"/>
              <a:ext cx="3010" cy="5914"/>
              <a:chOff x="4697" y="3039"/>
              <a:chExt cx="3010" cy="5914"/>
            </a:xfrm>
          </p:grpSpPr>
          <p:grpSp>
            <p:nvGrpSpPr>
              <p:cNvPr id="23" name="组合 22"/>
              <p:cNvGrpSpPr/>
              <p:nvPr/>
            </p:nvGrpSpPr>
            <p:grpSpPr>
              <a:xfrm>
                <a:off x="5100" y="3406"/>
                <a:ext cx="2226" cy="725"/>
                <a:chOff x="5100" y="3442"/>
                <a:chExt cx="2226" cy="725"/>
              </a:xfrm>
            </p:grpSpPr>
            <p:sp>
              <p:nvSpPr>
                <p:cNvPr id="13" name="矩形 12"/>
                <p:cNvSpPr/>
                <p:nvPr/>
              </p:nvSpPr>
              <p:spPr>
                <a:xfrm>
                  <a:off x="5100" y="3442"/>
                  <a:ext cx="2226" cy="72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15" name="文本框 14"/>
                <p:cNvSpPr txBox="1"/>
                <p:nvPr/>
              </p:nvSpPr>
              <p:spPr>
                <a:xfrm>
                  <a:off x="5218" y="3442"/>
                  <a:ext cx="1950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dist"/>
                  <a:r>
                    <a:rPr lang="zh-CN" altLang="en-US" sz="2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思源宋体 CN Heavy" panose="02020900000000000000" charset="-122"/>
                      <a:ea typeface="思源宋体 CN Heavy" panose="02020900000000000000" charset="-122"/>
                    </a:rPr>
                    <a:t>素养线</a:t>
                  </a:r>
                  <a:endParaRPr lang="zh-CN" alt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  <p:grpSp>
            <p:nvGrpSpPr>
              <p:cNvPr id="36" name="组合 35"/>
              <p:cNvGrpSpPr/>
              <p:nvPr/>
            </p:nvGrpSpPr>
            <p:grpSpPr>
              <a:xfrm>
                <a:off x="5100" y="4468"/>
                <a:ext cx="2226" cy="725"/>
                <a:chOff x="5100" y="3442"/>
                <a:chExt cx="2226" cy="725"/>
              </a:xfrm>
            </p:grpSpPr>
            <p:sp>
              <p:nvSpPr>
                <p:cNvPr id="41" name="矩形 40"/>
                <p:cNvSpPr/>
                <p:nvPr/>
              </p:nvSpPr>
              <p:spPr>
                <a:xfrm>
                  <a:off x="5100" y="3442"/>
                  <a:ext cx="2226" cy="72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49" name="文本框 48"/>
                <p:cNvSpPr txBox="1"/>
                <p:nvPr/>
              </p:nvSpPr>
              <p:spPr>
                <a:xfrm>
                  <a:off x="5218" y="3442"/>
                  <a:ext cx="1950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dist"/>
                  <a:r>
                    <a:rPr lang="zh-CN" altLang="en-US" sz="2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思源宋体 CN Heavy" panose="02020900000000000000" charset="-122"/>
                      <a:ea typeface="思源宋体 CN Heavy" panose="02020900000000000000" charset="-122"/>
                    </a:rPr>
                    <a:t>知识线</a:t>
                  </a:r>
                  <a:endParaRPr lang="zh-CN" alt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  <p:grpSp>
            <p:nvGrpSpPr>
              <p:cNvPr id="57" name="组合 56"/>
              <p:cNvGrpSpPr/>
              <p:nvPr/>
            </p:nvGrpSpPr>
            <p:grpSpPr>
              <a:xfrm>
                <a:off x="5100" y="5598"/>
                <a:ext cx="2226" cy="725"/>
                <a:chOff x="5100" y="3442"/>
                <a:chExt cx="2226" cy="725"/>
              </a:xfrm>
            </p:grpSpPr>
            <p:sp>
              <p:nvSpPr>
                <p:cNvPr id="61" name="矩形 60"/>
                <p:cNvSpPr/>
                <p:nvPr/>
              </p:nvSpPr>
              <p:spPr>
                <a:xfrm>
                  <a:off x="5100" y="3442"/>
                  <a:ext cx="2226" cy="72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2" name="文本框 61"/>
                <p:cNvSpPr txBox="1"/>
                <p:nvPr/>
              </p:nvSpPr>
              <p:spPr>
                <a:xfrm>
                  <a:off x="5218" y="3442"/>
                  <a:ext cx="1950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dist"/>
                  <a:r>
                    <a:rPr lang="zh-CN" altLang="en-US" sz="2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思源宋体 CN Heavy" panose="02020900000000000000" charset="-122"/>
                      <a:ea typeface="思源宋体 CN Heavy" panose="02020900000000000000" charset="-122"/>
                    </a:rPr>
                    <a:t>情境线</a:t>
                  </a:r>
                  <a:endParaRPr lang="zh-CN" alt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  <p:grpSp>
            <p:nvGrpSpPr>
              <p:cNvPr id="64" name="组合 63"/>
              <p:cNvGrpSpPr/>
              <p:nvPr/>
            </p:nvGrpSpPr>
            <p:grpSpPr>
              <a:xfrm>
                <a:off x="5100" y="6728"/>
                <a:ext cx="2226" cy="725"/>
                <a:chOff x="5100" y="3442"/>
                <a:chExt cx="2226" cy="725"/>
              </a:xfrm>
            </p:grpSpPr>
            <p:sp>
              <p:nvSpPr>
                <p:cNvPr id="65" name="矩形 64"/>
                <p:cNvSpPr/>
                <p:nvPr/>
              </p:nvSpPr>
              <p:spPr>
                <a:xfrm>
                  <a:off x="5100" y="3442"/>
                  <a:ext cx="2226" cy="72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6" name="文本框 65"/>
                <p:cNvSpPr txBox="1"/>
                <p:nvPr/>
              </p:nvSpPr>
              <p:spPr>
                <a:xfrm>
                  <a:off x="5218" y="3442"/>
                  <a:ext cx="1950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dist"/>
                  <a:r>
                    <a:rPr lang="zh-CN" altLang="en-US" sz="2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思源宋体 CN Heavy" panose="02020900000000000000" charset="-122"/>
                      <a:ea typeface="思源宋体 CN Heavy" panose="02020900000000000000" charset="-122"/>
                    </a:rPr>
                    <a:t>问题线</a:t>
                  </a:r>
                  <a:endParaRPr lang="zh-CN" alt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  <p:grpSp>
            <p:nvGrpSpPr>
              <p:cNvPr id="67" name="组合 66"/>
              <p:cNvGrpSpPr/>
              <p:nvPr/>
            </p:nvGrpSpPr>
            <p:grpSpPr>
              <a:xfrm>
                <a:off x="5100" y="7790"/>
                <a:ext cx="2226" cy="725"/>
                <a:chOff x="5100" y="3442"/>
                <a:chExt cx="2226" cy="725"/>
              </a:xfrm>
            </p:grpSpPr>
            <p:sp>
              <p:nvSpPr>
                <p:cNvPr id="68" name="矩形 67"/>
                <p:cNvSpPr/>
                <p:nvPr/>
              </p:nvSpPr>
              <p:spPr>
                <a:xfrm>
                  <a:off x="5100" y="3442"/>
                  <a:ext cx="2226" cy="725"/>
                </a:xfrm>
                <a:prstGeom prst="rect">
                  <a:avLst/>
                </a:prstGeom>
                <a:solidFill>
                  <a:schemeClr val="bg1"/>
                </a:solidFill>
                <a:ln w="2540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lumMod val="75000"/>
                  </a:schemeClr>
                </a:lnRef>
                <a:fillRef idx="1">
                  <a:schemeClr val="accent1"/>
                </a:fillRef>
                <a:effectRef idx="0">
                  <a:srgbClr val="FFFFFF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  <p:sp>
              <p:nvSpPr>
                <p:cNvPr id="69" name="文本框 68"/>
                <p:cNvSpPr txBox="1"/>
                <p:nvPr/>
              </p:nvSpPr>
              <p:spPr>
                <a:xfrm>
                  <a:off x="5218" y="3442"/>
                  <a:ext cx="1950" cy="72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dist"/>
                  <a:r>
                    <a:rPr lang="zh-CN" altLang="en-US" sz="240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思源宋体 CN Heavy" panose="02020900000000000000" charset="-122"/>
                      <a:ea typeface="思源宋体 CN Heavy" panose="02020900000000000000" charset="-122"/>
                    </a:rPr>
                    <a:t>任务线</a:t>
                  </a:r>
                  <a:endParaRPr lang="zh-CN" alt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endParaRPr>
                </a:p>
              </p:txBody>
            </p:sp>
          </p:grpSp>
          <p:sp>
            <p:nvSpPr>
              <p:cNvPr id="70" name="圆角矩形 69"/>
              <p:cNvSpPr/>
              <p:nvPr/>
            </p:nvSpPr>
            <p:spPr>
              <a:xfrm>
                <a:off x="4697" y="3039"/>
                <a:ext cx="3011" cy="5914"/>
              </a:xfrm>
              <a:prstGeom prst="roundRect">
                <a:avLst/>
              </a:prstGeom>
              <a:noFill/>
              <a:ln w="31750">
                <a:solidFill>
                  <a:srgbClr val="C00000"/>
                </a:solidFill>
                <a:prstDash val="sysDash"/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73" name="组合 72"/>
            <p:cNvGrpSpPr/>
            <p:nvPr/>
          </p:nvGrpSpPr>
          <p:grpSpPr>
            <a:xfrm rot="0">
              <a:off x="10147" y="3538"/>
              <a:ext cx="3451" cy="725"/>
              <a:chOff x="5100" y="3442"/>
              <a:chExt cx="3451" cy="725"/>
            </a:xfrm>
          </p:grpSpPr>
          <p:sp>
            <p:nvSpPr>
              <p:cNvPr id="74" name="矩形 73"/>
              <p:cNvSpPr/>
              <p:nvPr/>
            </p:nvSpPr>
            <p:spPr>
              <a:xfrm>
                <a:off x="5100" y="3442"/>
                <a:ext cx="3451" cy="72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75" name="文本框 74"/>
              <p:cNvSpPr txBox="1"/>
              <p:nvPr/>
            </p:nvSpPr>
            <p:spPr>
              <a:xfrm>
                <a:off x="5218" y="3442"/>
                <a:ext cx="3217" cy="72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dist"/>
                <a:r>
                  <a:rPr lang="zh-CN" alt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构建教学单元</a:t>
                </a:r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sp>
          <p:nvSpPr>
            <p:cNvPr id="88" name="圆角矩形 87"/>
            <p:cNvSpPr/>
            <p:nvPr/>
          </p:nvSpPr>
          <p:spPr>
            <a:xfrm>
              <a:off x="9744" y="3171"/>
              <a:ext cx="4310" cy="5914"/>
            </a:xfrm>
            <a:prstGeom prst="roundRect">
              <a:avLst/>
            </a:prstGeom>
            <a:noFill/>
            <a:ln w="31750">
              <a:solidFill>
                <a:srgbClr val="C00000"/>
              </a:solidFill>
              <a:prstDash val="sysDash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89" name="组合 88"/>
            <p:cNvGrpSpPr/>
            <p:nvPr/>
          </p:nvGrpSpPr>
          <p:grpSpPr>
            <a:xfrm rot="0">
              <a:off x="10147" y="4437"/>
              <a:ext cx="3451" cy="725"/>
              <a:chOff x="5100" y="3442"/>
              <a:chExt cx="3451" cy="725"/>
            </a:xfrm>
          </p:grpSpPr>
          <p:sp>
            <p:nvSpPr>
              <p:cNvPr id="90" name="矩形 89"/>
              <p:cNvSpPr/>
              <p:nvPr/>
            </p:nvSpPr>
            <p:spPr>
              <a:xfrm>
                <a:off x="5100" y="3442"/>
                <a:ext cx="3451" cy="72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1" name="文本框 90"/>
              <p:cNvSpPr txBox="1"/>
              <p:nvPr/>
            </p:nvSpPr>
            <p:spPr>
              <a:xfrm>
                <a:off x="5218" y="3442"/>
                <a:ext cx="3217" cy="72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dist"/>
                <a:r>
                  <a:rPr lang="zh-CN" alt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制定教学目标</a:t>
                </a:r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grpSp>
          <p:nvGrpSpPr>
            <p:cNvPr id="92" name="组合 91"/>
            <p:cNvGrpSpPr/>
            <p:nvPr/>
          </p:nvGrpSpPr>
          <p:grpSpPr>
            <a:xfrm rot="0">
              <a:off x="10147" y="5336"/>
              <a:ext cx="3451" cy="725"/>
              <a:chOff x="5100" y="3442"/>
              <a:chExt cx="3451" cy="725"/>
            </a:xfrm>
          </p:grpSpPr>
          <p:sp>
            <p:nvSpPr>
              <p:cNvPr id="93" name="矩形 92"/>
              <p:cNvSpPr/>
              <p:nvPr/>
            </p:nvSpPr>
            <p:spPr>
              <a:xfrm>
                <a:off x="5100" y="3442"/>
                <a:ext cx="3451" cy="72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4" name="文本框 93"/>
              <p:cNvSpPr txBox="1"/>
              <p:nvPr/>
            </p:nvSpPr>
            <p:spPr>
              <a:xfrm>
                <a:off x="5218" y="3442"/>
                <a:ext cx="3217" cy="72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dist"/>
                <a:r>
                  <a:rPr lang="zh-CN" alt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分析学习起点</a:t>
                </a:r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grpSp>
          <p:nvGrpSpPr>
            <p:cNvPr id="95" name="组合 94"/>
            <p:cNvGrpSpPr/>
            <p:nvPr/>
          </p:nvGrpSpPr>
          <p:grpSpPr>
            <a:xfrm rot="0">
              <a:off x="10147" y="6235"/>
              <a:ext cx="3451" cy="725"/>
              <a:chOff x="5100" y="3442"/>
              <a:chExt cx="3451" cy="725"/>
            </a:xfrm>
          </p:grpSpPr>
          <p:sp>
            <p:nvSpPr>
              <p:cNvPr id="96" name="矩形 95"/>
              <p:cNvSpPr/>
              <p:nvPr/>
            </p:nvSpPr>
            <p:spPr>
              <a:xfrm>
                <a:off x="5100" y="3442"/>
                <a:ext cx="3451" cy="72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97" name="文本框 96"/>
              <p:cNvSpPr txBox="1"/>
              <p:nvPr/>
            </p:nvSpPr>
            <p:spPr>
              <a:xfrm>
                <a:off x="5218" y="3442"/>
                <a:ext cx="3217" cy="72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dist"/>
                <a:r>
                  <a:rPr lang="zh-CN" alt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设计教学过程</a:t>
                </a:r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grpSp>
          <p:nvGrpSpPr>
            <p:cNvPr id="98" name="组合 97"/>
            <p:cNvGrpSpPr/>
            <p:nvPr/>
          </p:nvGrpSpPr>
          <p:grpSpPr>
            <a:xfrm rot="0">
              <a:off x="10147" y="7134"/>
              <a:ext cx="3451" cy="725"/>
              <a:chOff x="5100" y="3442"/>
              <a:chExt cx="3451" cy="725"/>
            </a:xfrm>
          </p:grpSpPr>
          <p:sp>
            <p:nvSpPr>
              <p:cNvPr id="99" name="矩形 98"/>
              <p:cNvSpPr/>
              <p:nvPr/>
            </p:nvSpPr>
            <p:spPr>
              <a:xfrm>
                <a:off x="5100" y="3442"/>
                <a:ext cx="3451" cy="72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0" name="文本框 99"/>
              <p:cNvSpPr txBox="1"/>
              <p:nvPr/>
            </p:nvSpPr>
            <p:spPr>
              <a:xfrm>
                <a:off x="5218" y="3442"/>
                <a:ext cx="3217" cy="72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dist"/>
                <a:r>
                  <a:rPr lang="zh-CN" alt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设计教学评价</a:t>
                </a:r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grpSp>
          <p:nvGrpSpPr>
            <p:cNvPr id="101" name="组合 100"/>
            <p:cNvGrpSpPr/>
            <p:nvPr/>
          </p:nvGrpSpPr>
          <p:grpSpPr>
            <a:xfrm rot="0">
              <a:off x="10147" y="8033"/>
              <a:ext cx="3451" cy="725"/>
              <a:chOff x="5100" y="3442"/>
              <a:chExt cx="3451" cy="725"/>
            </a:xfrm>
          </p:grpSpPr>
          <p:sp>
            <p:nvSpPr>
              <p:cNvPr id="102" name="矩形 101"/>
              <p:cNvSpPr/>
              <p:nvPr/>
            </p:nvSpPr>
            <p:spPr>
              <a:xfrm>
                <a:off x="5100" y="3442"/>
                <a:ext cx="3451" cy="725"/>
              </a:xfrm>
              <a:prstGeom prst="rect">
                <a:avLst/>
              </a:prstGeom>
              <a:solidFill>
                <a:schemeClr val="bg1"/>
              </a:solidFill>
              <a:ln w="254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03" name="文本框 102"/>
              <p:cNvSpPr txBox="1"/>
              <p:nvPr/>
            </p:nvSpPr>
            <p:spPr>
              <a:xfrm>
                <a:off x="5218" y="3442"/>
                <a:ext cx="3217" cy="72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p>
                <a:pPr algn="dist"/>
                <a:r>
                  <a:rPr lang="zh-CN" altLang="en-US" sz="24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思源宋体 CN Heavy" panose="02020900000000000000" charset="-122"/>
                    <a:ea typeface="思源宋体 CN Heavy" panose="02020900000000000000" charset="-122"/>
                  </a:rPr>
                  <a:t>反思教学效果</a:t>
                </a:r>
                <a:endPara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endParaRPr>
              </a:p>
            </p:txBody>
          </p:sp>
        </p:grpSp>
        <p:sp>
          <p:nvSpPr>
            <p:cNvPr id="104" name="上下箭头 103"/>
            <p:cNvSpPr/>
            <p:nvPr/>
          </p:nvSpPr>
          <p:spPr>
            <a:xfrm rot="5400000">
              <a:off x="8533" y="4180"/>
              <a:ext cx="458" cy="1505"/>
            </a:xfrm>
            <a:prstGeom prst="upDown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5" name="上下箭头 104"/>
            <p:cNvSpPr/>
            <p:nvPr/>
          </p:nvSpPr>
          <p:spPr>
            <a:xfrm rot="5400000">
              <a:off x="8533" y="6623"/>
              <a:ext cx="458" cy="1505"/>
            </a:xfrm>
            <a:prstGeom prst="upDownArrow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903631" y="964565"/>
            <a:ext cx="5889598" cy="678180"/>
            <a:chOff x="3909" y="2685"/>
            <a:chExt cx="9275" cy="1068"/>
          </a:xfrm>
        </p:grpSpPr>
        <p:sp>
          <p:nvSpPr>
            <p:cNvPr id="10" name="圆角矩形 20"/>
            <p:cNvSpPr/>
            <p:nvPr>
              <p:custDataLst>
                <p:tags r:id="rId2"/>
              </p:custDataLst>
            </p:nvPr>
          </p:nvSpPr>
          <p:spPr>
            <a:xfrm>
              <a:off x="4754" y="2685"/>
              <a:ext cx="8430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" name="组合 2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4" name="圆角矩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3704913" y="2051049"/>
                <a:ext cx="1614740" cy="55163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i="0" u="none" strike="noStrike" cap="none" spc="0" normalizeH="0" baseline="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汉仪菱心体简" panose="02010400000101010101" charset="-122"/>
                  </a:rPr>
                  <a:t>任务一</a:t>
                </a:r>
                <a:endParaRPr kumimoji="0" lang="en-US" sz="2400" i="0" u="none" strike="noStrike" cap="none" spc="0" normalizeH="0" baseline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</a:endParaRPr>
              </a:p>
            </p:txBody>
          </p:sp>
        </p:grpSp>
        <p:sp>
          <p:nvSpPr>
            <p:cNvPr id="22" name="矩形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691" y="2707"/>
              <a:ext cx="613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构建单元教学理论框架</a:t>
              </a: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286510" y="1879600"/>
            <a:ext cx="4307205" cy="534035"/>
            <a:chOff x="2212" y="2847"/>
            <a:chExt cx="6783" cy="841"/>
          </a:xfrm>
        </p:grpSpPr>
        <p:grpSp>
          <p:nvGrpSpPr>
            <p:cNvPr id="8" name="组合 7"/>
            <p:cNvGrpSpPr/>
            <p:nvPr/>
          </p:nvGrpSpPr>
          <p:grpSpPr>
            <a:xfrm>
              <a:off x="2212" y="2994"/>
              <a:ext cx="909" cy="650"/>
              <a:chOff x="363733" y="397142"/>
              <a:chExt cx="624513" cy="446277"/>
            </a:xfrm>
          </p:grpSpPr>
          <p:sp>
            <p:nvSpPr>
              <p:cNvPr id="12" name="平行四边形 11"/>
              <p:cNvSpPr/>
              <p:nvPr/>
            </p:nvSpPr>
            <p:spPr>
              <a:xfrm>
                <a:off x="456100" y="397142"/>
                <a:ext cx="532146" cy="400110"/>
              </a:xfrm>
              <a:prstGeom prst="parallelogram">
                <a:avLst/>
              </a:prstGeom>
              <a:ln>
                <a:noFill/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63733" y="443309"/>
                <a:ext cx="532146" cy="400110"/>
              </a:xfrm>
              <a:prstGeom prst="parallelogram">
                <a:avLst/>
              </a:prstGeom>
              <a:noFill/>
              <a:ln>
                <a:solidFill>
                  <a:srgbClr val="C21A1C"/>
                </a:solidFill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 bwMode="auto">
            <a:xfrm>
              <a:off x="3307" y="2847"/>
              <a:ext cx="5688" cy="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p>
              <a:pPr lvl="0" algn="just">
                <a:lnSpc>
                  <a:spcPct val="120000"/>
                </a:lnSpc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1.确定单元教学设计模型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3137535" y="5685155"/>
            <a:ext cx="5516880" cy="672465"/>
            <a:chOff x="4721" y="9161"/>
            <a:chExt cx="8688" cy="1059"/>
          </a:xfrm>
        </p:grpSpPr>
        <p:sp>
          <p:nvSpPr>
            <p:cNvPr id="27" name="文本框 26"/>
            <p:cNvSpPr txBox="1"/>
            <p:nvPr/>
          </p:nvSpPr>
          <p:spPr>
            <a:xfrm>
              <a:off x="4721" y="9495"/>
              <a:ext cx="8688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lvl="0" algn="ctr" defTabSz="266700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突出‘五线融合’的单元教学设计模型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  <p:sp>
          <p:nvSpPr>
            <p:cNvPr id="28" name="形状 2"/>
            <p:cNvSpPr/>
            <p:nvPr>
              <p:custDataLst>
                <p:tags r:id="rId6"/>
              </p:custDataLst>
            </p:nvPr>
          </p:nvSpPr>
          <p:spPr>
            <a:xfrm flipH="1">
              <a:off x="8794" y="9161"/>
              <a:ext cx="422" cy="330"/>
            </a:xfrm>
            <a:custGeom>
              <a:avLst/>
              <a:gdLst>
                <a:gd name="T0" fmla="*/ 115 w 10489"/>
                <a:gd name="T1" fmla="*/ 6958 h 8207"/>
                <a:gd name="T2" fmla="*/ 4489 w 10489"/>
                <a:gd name="T3" fmla="*/ 527 h 8207"/>
                <a:gd name="T4" fmla="*/ 5622 w 10489"/>
                <a:gd name="T5" fmla="*/ 233 h 8207"/>
                <a:gd name="T6" fmla="*/ 5919 w 10489"/>
                <a:gd name="T7" fmla="*/ 530 h 8207"/>
                <a:gd name="T8" fmla="*/ 10259 w 10489"/>
                <a:gd name="T9" fmla="*/ 6960 h 8207"/>
                <a:gd name="T10" fmla="*/ 9961 w 10489"/>
                <a:gd name="T11" fmla="*/ 8093 h 8207"/>
                <a:gd name="T12" fmla="*/ 9541 w 10489"/>
                <a:gd name="T13" fmla="*/ 8205 h 8207"/>
                <a:gd name="T14" fmla="*/ 829 w 10489"/>
                <a:gd name="T15" fmla="*/ 8205 h 8207"/>
                <a:gd name="T16" fmla="*/ 1 w 10489"/>
                <a:gd name="T17" fmla="*/ 7377 h 8207"/>
                <a:gd name="T18" fmla="*/ 115 w 10489"/>
                <a:gd name="T19" fmla="*/ 6958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89" h="8207">
                  <a:moveTo>
                    <a:pt x="115" y="6958"/>
                  </a:moveTo>
                  <a:lnTo>
                    <a:pt x="4489" y="527"/>
                  </a:lnTo>
                  <a:cubicBezTo>
                    <a:pt x="4721" y="133"/>
                    <a:pt x="5229" y="0"/>
                    <a:pt x="5622" y="233"/>
                  </a:cubicBezTo>
                  <a:cubicBezTo>
                    <a:pt x="5745" y="305"/>
                    <a:pt x="5846" y="407"/>
                    <a:pt x="5919" y="530"/>
                  </a:cubicBezTo>
                  <a:lnTo>
                    <a:pt x="10259" y="6960"/>
                  </a:lnTo>
                  <a:cubicBezTo>
                    <a:pt x="10489" y="7355"/>
                    <a:pt x="10356" y="7863"/>
                    <a:pt x="9961" y="8093"/>
                  </a:cubicBezTo>
                  <a:cubicBezTo>
                    <a:pt x="9834" y="8167"/>
                    <a:pt x="9689" y="8207"/>
                    <a:pt x="9541" y="8205"/>
                  </a:cubicBezTo>
                  <a:lnTo>
                    <a:pt x="829" y="8205"/>
                  </a:lnTo>
                  <a:cubicBezTo>
                    <a:pt x="371" y="8205"/>
                    <a:pt x="0" y="7834"/>
                    <a:pt x="1" y="7377"/>
                  </a:cubicBezTo>
                  <a:cubicBezTo>
                    <a:pt x="1" y="7229"/>
                    <a:pt x="41" y="7084"/>
                    <a:pt x="115" y="6958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9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530" y="2650490"/>
            <a:ext cx="7553325" cy="276415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文本框 29"/>
          <p:cNvSpPr txBox="1"/>
          <p:nvPr>
            <p:custDataLst>
              <p:tags r:id="rId8"/>
            </p:custDataLst>
          </p:nvPr>
        </p:nvSpPr>
        <p:spPr>
          <a:xfrm>
            <a:off x="814070" y="228600"/>
            <a:ext cx="2826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三、重点任务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903631" y="964565"/>
            <a:ext cx="5889598" cy="678180"/>
            <a:chOff x="3909" y="2685"/>
            <a:chExt cx="9275" cy="1068"/>
          </a:xfrm>
        </p:grpSpPr>
        <p:sp>
          <p:nvSpPr>
            <p:cNvPr id="10" name="圆角矩形 20"/>
            <p:cNvSpPr/>
            <p:nvPr>
              <p:custDataLst>
                <p:tags r:id="rId2"/>
              </p:custDataLst>
            </p:nvPr>
          </p:nvSpPr>
          <p:spPr>
            <a:xfrm>
              <a:off x="4754" y="2685"/>
              <a:ext cx="8430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" name="组合 2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4" name="圆角矩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3704913" y="2051049"/>
                <a:ext cx="1614740" cy="55163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i="0" u="none" strike="noStrike" cap="none" spc="0" normalizeH="0" baseline="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汉仪菱心体简" panose="02010400000101010101" charset="-122"/>
                  </a:rPr>
                  <a:t>任务一</a:t>
                </a:r>
                <a:endParaRPr kumimoji="0" lang="en-US" sz="2400" i="0" u="none" strike="noStrike" cap="none" spc="0" normalizeH="0" baseline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</a:endParaRPr>
              </a:p>
            </p:txBody>
          </p:sp>
        </p:grpSp>
        <p:sp>
          <p:nvSpPr>
            <p:cNvPr id="22" name="矩形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691" y="2707"/>
              <a:ext cx="613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构建单元教学理论框架</a:t>
              </a: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286510" y="1879600"/>
            <a:ext cx="4307205" cy="534035"/>
            <a:chOff x="2212" y="2847"/>
            <a:chExt cx="6783" cy="841"/>
          </a:xfrm>
        </p:grpSpPr>
        <p:grpSp>
          <p:nvGrpSpPr>
            <p:cNvPr id="8" name="组合 7"/>
            <p:cNvGrpSpPr/>
            <p:nvPr/>
          </p:nvGrpSpPr>
          <p:grpSpPr>
            <a:xfrm>
              <a:off x="2212" y="2994"/>
              <a:ext cx="909" cy="650"/>
              <a:chOff x="363733" y="397142"/>
              <a:chExt cx="624513" cy="446277"/>
            </a:xfrm>
          </p:grpSpPr>
          <p:sp>
            <p:nvSpPr>
              <p:cNvPr id="12" name="平行四边形 11"/>
              <p:cNvSpPr/>
              <p:nvPr/>
            </p:nvSpPr>
            <p:spPr>
              <a:xfrm>
                <a:off x="456100" y="397142"/>
                <a:ext cx="532146" cy="400110"/>
              </a:xfrm>
              <a:prstGeom prst="parallelogram">
                <a:avLst/>
              </a:prstGeom>
              <a:ln>
                <a:noFill/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63733" y="443309"/>
                <a:ext cx="532146" cy="400110"/>
              </a:xfrm>
              <a:prstGeom prst="parallelogram">
                <a:avLst/>
              </a:prstGeom>
              <a:noFill/>
              <a:ln>
                <a:solidFill>
                  <a:srgbClr val="C21A1C"/>
                </a:solidFill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 bwMode="auto">
            <a:xfrm>
              <a:off x="3307" y="2847"/>
              <a:ext cx="5688" cy="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p>
              <a:pPr lvl="0" algn="just">
                <a:lnSpc>
                  <a:spcPct val="120000"/>
                </a:lnSpc>
                <a:buClrTx/>
                <a:buSzTx/>
                <a:buFontTx/>
              </a:pPr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2</a:t>
              </a: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.制定单元教学实施纲要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</p:grpSp>
      <p:sp>
        <p:nvSpPr>
          <p:cNvPr id="9" name="矩形 8"/>
          <p:cNvSpPr/>
          <p:nvPr/>
        </p:nvSpPr>
        <p:spPr bwMode="auto">
          <a:xfrm>
            <a:off x="1286510" y="2498725"/>
            <a:ext cx="7178675" cy="534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p>
            <a:pPr lvl="0" algn="just">
              <a:lnSpc>
                <a:spcPct val="120000"/>
              </a:lnSpc>
              <a:buClrTx/>
              <a:buSzTx/>
              <a:buFontTx/>
            </a:pPr>
            <a:r>
              <a:rPr lang="en-US" altLang="zh-CN" sz="2400">
                <a:solidFill>
                  <a:srgbClr val="BE1E2D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步骤1：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确定每单元的学习内容、评价目标及要求</a:t>
            </a:r>
            <a:endParaRPr lang="en-US" altLang="zh-CN" sz="24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1890" y="3254375"/>
            <a:ext cx="7348855" cy="285750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814070" y="228600"/>
            <a:ext cx="2826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三、重点任务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903631" y="964565"/>
            <a:ext cx="5889598" cy="678180"/>
            <a:chOff x="3909" y="2685"/>
            <a:chExt cx="9275" cy="1068"/>
          </a:xfrm>
        </p:grpSpPr>
        <p:sp>
          <p:nvSpPr>
            <p:cNvPr id="10" name="圆角矩形 20"/>
            <p:cNvSpPr/>
            <p:nvPr>
              <p:custDataLst>
                <p:tags r:id="rId2"/>
              </p:custDataLst>
            </p:nvPr>
          </p:nvSpPr>
          <p:spPr>
            <a:xfrm>
              <a:off x="4754" y="2685"/>
              <a:ext cx="8430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" name="组合 2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4" name="圆角矩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3704913" y="2051049"/>
                <a:ext cx="1614740" cy="55163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i="0" u="none" strike="noStrike" cap="none" spc="0" normalizeH="0" baseline="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汉仪菱心体简" panose="02010400000101010101" charset="-122"/>
                  </a:rPr>
                  <a:t>任务一</a:t>
                </a:r>
                <a:endParaRPr kumimoji="0" lang="en-US" sz="2400" i="0" u="none" strike="noStrike" cap="none" spc="0" normalizeH="0" baseline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</a:endParaRPr>
              </a:p>
            </p:txBody>
          </p:sp>
        </p:grpSp>
        <p:sp>
          <p:nvSpPr>
            <p:cNvPr id="22" name="矩形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691" y="2707"/>
              <a:ext cx="613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构建单元教学理论框架</a:t>
              </a: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286510" y="1879600"/>
            <a:ext cx="4307205" cy="534035"/>
            <a:chOff x="2212" y="2847"/>
            <a:chExt cx="6783" cy="841"/>
          </a:xfrm>
        </p:grpSpPr>
        <p:grpSp>
          <p:nvGrpSpPr>
            <p:cNvPr id="8" name="组合 7"/>
            <p:cNvGrpSpPr/>
            <p:nvPr/>
          </p:nvGrpSpPr>
          <p:grpSpPr>
            <a:xfrm>
              <a:off x="2212" y="2994"/>
              <a:ext cx="909" cy="650"/>
              <a:chOff x="363733" y="397142"/>
              <a:chExt cx="624513" cy="446277"/>
            </a:xfrm>
          </p:grpSpPr>
          <p:sp>
            <p:nvSpPr>
              <p:cNvPr id="12" name="平行四边形 11"/>
              <p:cNvSpPr/>
              <p:nvPr/>
            </p:nvSpPr>
            <p:spPr>
              <a:xfrm>
                <a:off x="456100" y="397142"/>
                <a:ext cx="532146" cy="400110"/>
              </a:xfrm>
              <a:prstGeom prst="parallelogram">
                <a:avLst/>
              </a:prstGeom>
              <a:ln>
                <a:noFill/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  <p:sp>
            <p:nvSpPr>
              <p:cNvPr id="14" name="平行四边形 13"/>
              <p:cNvSpPr/>
              <p:nvPr/>
            </p:nvSpPr>
            <p:spPr>
              <a:xfrm>
                <a:off x="363733" y="443309"/>
                <a:ext cx="532146" cy="400110"/>
              </a:xfrm>
              <a:prstGeom prst="parallelogram">
                <a:avLst/>
              </a:prstGeom>
              <a:noFill/>
              <a:ln>
                <a:solidFill>
                  <a:srgbClr val="C21A1C"/>
                </a:solidFill>
              </a:ln>
            </p:spPr>
            <p:style>
              <a:lnRef idx="2">
                <a:srgbClr val="C21A1C">
                  <a:shade val="50000"/>
                </a:srgbClr>
              </a:lnRef>
              <a:fillRef idx="1">
                <a:srgbClr val="C21A1C"/>
              </a:fillRef>
              <a:effectRef idx="0">
                <a:srgbClr val="C21A1C"/>
              </a:effectRef>
              <a:fontRef idx="minor">
                <a:srgbClr val="FFFFFF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rgbClr val="FFFFFF"/>
                  </a:solidFill>
                  <a:latin typeface="字魂武林江湖体" panose="00000500000000000000" charset="-122"/>
                  <a:ea typeface="字魂武林江湖体" panose="00000500000000000000" charset="-122"/>
                  <a:cs typeface="汉仪铁线黑-45简" charset="0"/>
                  <a:sym typeface="AvantGarde Bk BT" charset="0"/>
                </a:endParaRPr>
              </a:p>
            </p:txBody>
          </p:sp>
        </p:grpSp>
        <p:sp>
          <p:nvSpPr>
            <p:cNvPr id="16" name="矩形 15"/>
            <p:cNvSpPr/>
            <p:nvPr/>
          </p:nvSpPr>
          <p:spPr bwMode="auto">
            <a:xfrm>
              <a:off x="3307" y="2847"/>
              <a:ext cx="5688" cy="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p>
              <a:pPr lvl="0" algn="just">
                <a:lnSpc>
                  <a:spcPct val="120000"/>
                </a:lnSpc>
                <a:buClrTx/>
                <a:buSzTx/>
                <a:buFontTx/>
              </a:pPr>
              <a:r>
                <a:rPr lang="en-US" altLang="zh-CN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2</a:t>
              </a: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.制定单元教学实施纲要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</p:grpSp>
      <p:sp>
        <p:nvSpPr>
          <p:cNvPr id="9" name="矩形 8"/>
          <p:cNvSpPr/>
          <p:nvPr/>
        </p:nvSpPr>
        <p:spPr bwMode="auto">
          <a:xfrm>
            <a:off x="1371600" y="3098165"/>
            <a:ext cx="3586480" cy="274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p>
            <a:pPr lvl="0" algn="just">
              <a:lnSpc>
                <a:spcPct val="120000"/>
              </a:lnSpc>
              <a:buClrTx/>
              <a:buSzTx/>
              <a:buFontTx/>
            </a:pPr>
            <a:r>
              <a:rPr lang="en-US" altLang="zh-CN" sz="2400">
                <a:solidFill>
                  <a:srgbClr val="BE1E2D"/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步骤2：</a:t>
            </a:r>
            <a:r>
              <a:rPr lang="en-US" altLang="zh-CN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rPr>
              <a:t>根据“每单元的学习内容”，确定预期结果；根据预期结果，确定评估证据；根据“预期结果”和“评估证据”，确定学习任务。</a:t>
            </a:r>
            <a:endParaRPr lang="en-US" altLang="zh-CN" sz="24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83455" y="2015490"/>
            <a:ext cx="7177405" cy="453898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814070" y="228600"/>
            <a:ext cx="2826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三、重点任务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903631" y="964565"/>
            <a:ext cx="5889598" cy="678180"/>
            <a:chOff x="3909" y="2685"/>
            <a:chExt cx="9275" cy="1068"/>
          </a:xfrm>
        </p:grpSpPr>
        <p:sp>
          <p:nvSpPr>
            <p:cNvPr id="10" name="圆角矩形 20"/>
            <p:cNvSpPr/>
            <p:nvPr>
              <p:custDataLst>
                <p:tags r:id="rId2"/>
              </p:custDataLst>
            </p:nvPr>
          </p:nvSpPr>
          <p:spPr>
            <a:xfrm>
              <a:off x="4754" y="2685"/>
              <a:ext cx="8430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" name="组合 2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4" name="圆角矩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3704913" y="2051049"/>
                <a:ext cx="1614740" cy="55163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i="0" u="none" strike="noStrike" cap="none" spc="0" normalizeH="0" baseline="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汉仪菱心体简" panose="02010400000101010101" charset="-122"/>
                  </a:rPr>
                  <a:t>任务</a:t>
                </a:r>
                <a:r>
                  <a:rPr kumimoji="0" lang="zh-CN" altLang="en-US" sz="2400" i="0" u="none" strike="noStrike" cap="none" spc="0" normalizeH="0" baseline="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汉仪菱心体简" panose="02010400000101010101" charset="-122"/>
                  </a:rPr>
                  <a:t>二</a:t>
                </a:r>
                <a:endParaRPr kumimoji="0" lang="zh-CN" altLang="en-US" sz="2400" i="0" u="none" strike="noStrike" cap="none" spc="0" normalizeH="0" baseline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</a:endParaRPr>
              </a:p>
            </p:txBody>
          </p:sp>
        </p:grpSp>
        <p:sp>
          <p:nvSpPr>
            <p:cNvPr id="22" name="矩形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691" y="2707"/>
              <a:ext cx="613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探索单元课堂教学范式</a:t>
              </a: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</p:grpSp>
      <p:pic>
        <p:nvPicPr>
          <p:cNvPr id="8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850" y="2256790"/>
            <a:ext cx="7331710" cy="2980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16"/>
          <p:cNvGrpSpPr/>
          <p:nvPr/>
        </p:nvGrpSpPr>
        <p:grpSpPr>
          <a:xfrm>
            <a:off x="3787140" y="5408295"/>
            <a:ext cx="5080000" cy="704850"/>
            <a:chOff x="5964" y="8517"/>
            <a:chExt cx="8000" cy="1110"/>
          </a:xfrm>
        </p:grpSpPr>
        <p:sp>
          <p:nvSpPr>
            <p:cNvPr id="12" name="文本框 11"/>
            <p:cNvSpPr txBox="1"/>
            <p:nvPr/>
          </p:nvSpPr>
          <p:spPr>
            <a:xfrm>
              <a:off x="5964" y="8903"/>
              <a:ext cx="8000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lvl="0" algn="ctr" defTabSz="266700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单元教学类型分类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  <p:sp>
          <p:nvSpPr>
            <p:cNvPr id="14" name="形状 2"/>
            <p:cNvSpPr/>
            <p:nvPr>
              <p:custDataLst>
                <p:tags r:id="rId7"/>
              </p:custDataLst>
            </p:nvPr>
          </p:nvSpPr>
          <p:spPr>
            <a:xfrm flipH="1">
              <a:off x="9753" y="8517"/>
              <a:ext cx="422" cy="330"/>
            </a:xfrm>
            <a:custGeom>
              <a:avLst/>
              <a:gdLst>
                <a:gd name="T0" fmla="*/ 115 w 10489"/>
                <a:gd name="T1" fmla="*/ 6958 h 8207"/>
                <a:gd name="T2" fmla="*/ 4489 w 10489"/>
                <a:gd name="T3" fmla="*/ 527 h 8207"/>
                <a:gd name="T4" fmla="*/ 5622 w 10489"/>
                <a:gd name="T5" fmla="*/ 233 h 8207"/>
                <a:gd name="T6" fmla="*/ 5919 w 10489"/>
                <a:gd name="T7" fmla="*/ 530 h 8207"/>
                <a:gd name="T8" fmla="*/ 10259 w 10489"/>
                <a:gd name="T9" fmla="*/ 6960 h 8207"/>
                <a:gd name="T10" fmla="*/ 9961 w 10489"/>
                <a:gd name="T11" fmla="*/ 8093 h 8207"/>
                <a:gd name="T12" fmla="*/ 9541 w 10489"/>
                <a:gd name="T13" fmla="*/ 8205 h 8207"/>
                <a:gd name="T14" fmla="*/ 829 w 10489"/>
                <a:gd name="T15" fmla="*/ 8205 h 8207"/>
                <a:gd name="T16" fmla="*/ 1 w 10489"/>
                <a:gd name="T17" fmla="*/ 7377 h 8207"/>
                <a:gd name="T18" fmla="*/ 115 w 10489"/>
                <a:gd name="T19" fmla="*/ 6958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89" h="8207">
                  <a:moveTo>
                    <a:pt x="115" y="6958"/>
                  </a:moveTo>
                  <a:lnTo>
                    <a:pt x="4489" y="527"/>
                  </a:lnTo>
                  <a:cubicBezTo>
                    <a:pt x="4721" y="133"/>
                    <a:pt x="5229" y="0"/>
                    <a:pt x="5622" y="233"/>
                  </a:cubicBezTo>
                  <a:cubicBezTo>
                    <a:pt x="5745" y="305"/>
                    <a:pt x="5846" y="407"/>
                    <a:pt x="5919" y="530"/>
                  </a:cubicBezTo>
                  <a:lnTo>
                    <a:pt x="10259" y="6960"/>
                  </a:lnTo>
                  <a:cubicBezTo>
                    <a:pt x="10489" y="7355"/>
                    <a:pt x="10356" y="7863"/>
                    <a:pt x="9961" y="8093"/>
                  </a:cubicBezTo>
                  <a:cubicBezTo>
                    <a:pt x="9834" y="8167"/>
                    <a:pt x="9689" y="8207"/>
                    <a:pt x="9541" y="8205"/>
                  </a:cubicBezTo>
                  <a:lnTo>
                    <a:pt x="829" y="8205"/>
                  </a:lnTo>
                  <a:cubicBezTo>
                    <a:pt x="371" y="8205"/>
                    <a:pt x="0" y="7834"/>
                    <a:pt x="1" y="7377"/>
                  </a:cubicBezTo>
                  <a:cubicBezTo>
                    <a:pt x="1" y="7229"/>
                    <a:pt x="41" y="7084"/>
                    <a:pt x="115" y="6958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814070" y="228600"/>
            <a:ext cx="2826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三、重点任务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7" name="组合 6"/>
          <p:cNvGrpSpPr/>
          <p:nvPr>
            <p:custDataLst>
              <p:tags r:id="rId1"/>
            </p:custDataLst>
          </p:nvPr>
        </p:nvGrpSpPr>
        <p:grpSpPr>
          <a:xfrm>
            <a:off x="903631" y="964565"/>
            <a:ext cx="5889598" cy="678180"/>
            <a:chOff x="3909" y="2685"/>
            <a:chExt cx="9275" cy="1068"/>
          </a:xfrm>
        </p:grpSpPr>
        <p:sp>
          <p:nvSpPr>
            <p:cNvPr id="10" name="圆角矩形 20"/>
            <p:cNvSpPr/>
            <p:nvPr>
              <p:custDataLst>
                <p:tags r:id="rId2"/>
              </p:custDataLst>
            </p:nvPr>
          </p:nvSpPr>
          <p:spPr>
            <a:xfrm>
              <a:off x="4754" y="2685"/>
              <a:ext cx="8430" cy="1068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solidFill>
                <a:srgbClr val="C1111B"/>
              </a:solidFill>
              <a:prstDash val="solid"/>
              <a:miter lim="800000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200" b="0" i="0" u="none" strike="noStrike" kern="0" cap="none" spc="0" normalizeH="0" baseline="0" noProof="0" dirty="0">
                <a:ln>
                  <a:noFill/>
                </a:ln>
                <a:gradFill>
                  <a:gsLst>
                    <a:gs pos="90000">
                      <a:srgbClr val="C00000"/>
                    </a:gs>
                    <a:gs pos="30000">
                      <a:srgbClr val="FF3300"/>
                    </a:gs>
                  </a:gsLst>
                  <a:lin ang="5400000" scaled="1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" name="组合 2"/>
            <p:cNvGrpSpPr>
              <a:grpSpLocks noChangeAspect="1"/>
            </p:cNvGrpSpPr>
            <p:nvPr/>
          </p:nvGrpSpPr>
          <p:grpSpPr>
            <a:xfrm>
              <a:off x="3909" y="2773"/>
              <a:ext cx="2574" cy="891"/>
              <a:chOff x="3515525" y="1995506"/>
              <a:chExt cx="1957768" cy="677945"/>
            </a:xfrm>
            <a:solidFill>
              <a:srgbClr val="C00000"/>
            </a:solidFill>
          </p:grpSpPr>
          <p:sp>
            <p:nvSpPr>
              <p:cNvPr id="4" name="圆角矩形 36"/>
              <p:cNvSpPr/>
              <p:nvPr>
                <p:custDataLst>
                  <p:tags r:id="rId3"/>
                </p:custDataLst>
              </p:nvPr>
            </p:nvSpPr>
            <p:spPr>
              <a:xfrm>
                <a:off x="3515525" y="1995506"/>
                <a:ext cx="1957768" cy="677945"/>
              </a:xfrm>
              <a:prstGeom prst="roundRect">
                <a:avLst>
                  <a:gd name="adj" fmla="val 50000"/>
                </a:avLst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0" cap="none" spc="0" normalizeH="0" baseline="0" noProof="0" dirty="0">
                  <a:ln>
                    <a:noFill/>
                  </a:ln>
                  <a:gradFill>
                    <a:gsLst>
                      <a:gs pos="90000">
                        <a:srgbClr val="C00000"/>
                      </a:gs>
                      <a:gs pos="30000">
                        <a:srgbClr val="FF3300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5" name="矩形 4"/>
              <p:cNvSpPr/>
              <p:nvPr>
                <p:custDataLst>
                  <p:tags r:id="rId4"/>
                </p:custDataLst>
              </p:nvPr>
            </p:nvSpPr>
            <p:spPr>
              <a:xfrm>
                <a:off x="3704913" y="2051049"/>
                <a:ext cx="1614740" cy="551639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00" i="0" u="none" strike="noStrike" cap="none" spc="0" normalizeH="0" baseline="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汉仪菱心体简" panose="02010400000101010101" charset="-122"/>
                  </a:rPr>
                  <a:t>任务</a:t>
                </a:r>
                <a:r>
                  <a:rPr kumimoji="0" lang="zh-CN" altLang="en-US" sz="2400" i="0" u="none" strike="noStrike" cap="none" spc="0" normalizeH="0" baseline="0">
                    <a:solidFill>
                      <a:schemeClr val="bg1"/>
                    </a:solidFill>
                    <a:latin typeface="思源宋体 CN Heavy" panose="02020900000000000000" charset="-122"/>
                    <a:ea typeface="思源宋体 CN Heavy" panose="02020900000000000000" charset="-122"/>
                    <a:cs typeface="汉仪菱心体简" panose="02010400000101010101" charset="-122"/>
                  </a:rPr>
                  <a:t>三</a:t>
                </a:r>
                <a:endParaRPr kumimoji="0" lang="zh-CN" altLang="en-US" sz="2400" i="0" u="none" strike="noStrike" cap="none" spc="0" normalizeH="0" baseline="0">
                  <a:solidFill>
                    <a:schemeClr val="bg1"/>
                  </a:solidFill>
                  <a:latin typeface="思源宋体 CN Heavy" panose="02020900000000000000" charset="-122"/>
                  <a:ea typeface="思源宋体 CN Heavy" panose="02020900000000000000" charset="-122"/>
                  <a:cs typeface="汉仪菱心体简" panose="02010400000101010101" charset="-122"/>
                </a:endParaRPr>
              </a:p>
            </p:txBody>
          </p:sp>
        </p:grpSp>
        <p:sp>
          <p:nvSpPr>
            <p:cNvPr id="22" name="矩形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6691" y="2707"/>
              <a:ext cx="6139" cy="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p>
              <a:pPr algn="just" defTabSz="914400">
                <a:lnSpc>
                  <a:spcPct val="120000"/>
                </a:lnSpc>
              </a:pPr>
              <a:r>
                <a:rPr lang="zh-CN" altLang="en-US" sz="28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</a:rPr>
                <a:t>创建单元教学评价方式</a:t>
              </a:r>
              <a:endPara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556000" y="5408295"/>
            <a:ext cx="5080000" cy="705485"/>
            <a:chOff x="5116" y="8071"/>
            <a:chExt cx="8000" cy="1111"/>
          </a:xfrm>
        </p:grpSpPr>
        <p:sp>
          <p:nvSpPr>
            <p:cNvPr id="12" name="文本框 11"/>
            <p:cNvSpPr txBox="1"/>
            <p:nvPr/>
          </p:nvSpPr>
          <p:spPr>
            <a:xfrm>
              <a:off x="5116" y="8457"/>
              <a:ext cx="8000" cy="725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lvl="0" algn="ctr" defTabSz="266700">
                <a:buClrTx/>
                <a:buSzTx/>
                <a:buFontTx/>
              </a:pPr>
              <a:r>
                <a:rPr lang="zh-CN" altLang="en-US" sz="240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宋体 CN Heavy" panose="02020900000000000000" charset="-122"/>
                  <a:ea typeface="思源宋体 CN Heavy" panose="02020900000000000000" charset="-122"/>
                  <a:sym typeface="+mn-ea"/>
                </a:rPr>
                <a:t>评价目标和评价方法</a:t>
              </a:r>
              <a:endPara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  <a:sym typeface="+mn-ea"/>
              </a:endParaRPr>
            </a:p>
          </p:txBody>
        </p:sp>
        <p:sp>
          <p:nvSpPr>
            <p:cNvPr id="14" name="形状 2"/>
            <p:cNvSpPr/>
            <p:nvPr>
              <p:custDataLst>
                <p:tags r:id="rId6"/>
              </p:custDataLst>
            </p:nvPr>
          </p:nvSpPr>
          <p:spPr>
            <a:xfrm flipH="1">
              <a:off x="8905" y="8071"/>
              <a:ext cx="422" cy="330"/>
            </a:xfrm>
            <a:custGeom>
              <a:avLst/>
              <a:gdLst>
                <a:gd name="T0" fmla="*/ 115 w 10489"/>
                <a:gd name="T1" fmla="*/ 6958 h 8207"/>
                <a:gd name="T2" fmla="*/ 4489 w 10489"/>
                <a:gd name="T3" fmla="*/ 527 h 8207"/>
                <a:gd name="T4" fmla="*/ 5622 w 10489"/>
                <a:gd name="T5" fmla="*/ 233 h 8207"/>
                <a:gd name="T6" fmla="*/ 5919 w 10489"/>
                <a:gd name="T7" fmla="*/ 530 h 8207"/>
                <a:gd name="T8" fmla="*/ 10259 w 10489"/>
                <a:gd name="T9" fmla="*/ 6960 h 8207"/>
                <a:gd name="T10" fmla="*/ 9961 w 10489"/>
                <a:gd name="T11" fmla="*/ 8093 h 8207"/>
                <a:gd name="T12" fmla="*/ 9541 w 10489"/>
                <a:gd name="T13" fmla="*/ 8205 h 8207"/>
                <a:gd name="T14" fmla="*/ 829 w 10489"/>
                <a:gd name="T15" fmla="*/ 8205 h 8207"/>
                <a:gd name="T16" fmla="*/ 1 w 10489"/>
                <a:gd name="T17" fmla="*/ 7377 h 8207"/>
                <a:gd name="T18" fmla="*/ 115 w 10489"/>
                <a:gd name="T19" fmla="*/ 6958 h 8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89" h="8207">
                  <a:moveTo>
                    <a:pt x="115" y="6958"/>
                  </a:moveTo>
                  <a:lnTo>
                    <a:pt x="4489" y="527"/>
                  </a:lnTo>
                  <a:cubicBezTo>
                    <a:pt x="4721" y="133"/>
                    <a:pt x="5229" y="0"/>
                    <a:pt x="5622" y="233"/>
                  </a:cubicBezTo>
                  <a:cubicBezTo>
                    <a:pt x="5745" y="305"/>
                    <a:pt x="5846" y="407"/>
                    <a:pt x="5919" y="530"/>
                  </a:cubicBezTo>
                  <a:lnTo>
                    <a:pt x="10259" y="6960"/>
                  </a:lnTo>
                  <a:cubicBezTo>
                    <a:pt x="10489" y="7355"/>
                    <a:pt x="10356" y="7863"/>
                    <a:pt x="9961" y="8093"/>
                  </a:cubicBezTo>
                  <a:cubicBezTo>
                    <a:pt x="9834" y="8167"/>
                    <a:pt x="9689" y="8207"/>
                    <a:pt x="9541" y="8205"/>
                  </a:cubicBezTo>
                  <a:lnTo>
                    <a:pt x="829" y="8205"/>
                  </a:lnTo>
                  <a:cubicBezTo>
                    <a:pt x="371" y="8205"/>
                    <a:pt x="0" y="7834"/>
                    <a:pt x="1" y="7377"/>
                  </a:cubicBezTo>
                  <a:cubicBezTo>
                    <a:pt x="1" y="7229"/>
                    <a:pt x="41" y="7084"/>
                    <a:pt x="115" y="6958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00000"/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97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4185" y="2320290"/>
            <a:ext cx="8723630" cy="25984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/>
          <p:cNvSpPr txBox="1"/>
          <p:nvPr>
            <p:custDataLst>
              <p:tags r:id="rId8"/>
            </p:custDataLst>
          </p:nvPr>
        </p:nvSpPr>
        <p:spPr>
          <a:xfrm>
            <a:off x="814070" y="228600"/>
            <a:ext cx="28263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tx1">
                    <a:lumMod val="75000"/>
                    <a:lumOff val="25000"/>
                  </a:schemeClr>
                </a:solidFill>
                <a:latin typeface="思源宋体 CN Heavy" panose="02020900000000000000" charset="-122"/>
                <a:ea typeface="思源宋体 CN Heavy" panose="02020900000000000000" charset="-122"/>
              </a:rPr>
              <a:t>三、重点任务</a:t>
            </a:r>
            <a:endParaRPr lang="zh-CN" altLang="en-US" sz="2800">
              <a:solidFill>
                <a:schemeClr val="tx1">
                  <a:lumMod val="75000"/>
                  <a:lumOff val="25000"/>
                </a:schemeClr>
              </a:solidFill>
              <a:latin typeface="思源宋体 CN Heavy" panose="02020900000000000000" charset="-122"/>
              <a:ea typeface="思源宋体 CN Heavy" panose="02020900000000000000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01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02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03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04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05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08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09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.xml><?xml version="1.0" encoding="utf-8"?>
<p:tagLst xmlns:p="http://schemas.openxmlformats.org/presentationml/2006/main">
  <p:tag name="KSO_WM_DIAGRAM_VIRTUALLY_FRAME" val="{&quot;height&quot;:260.7,&quot;left&quot;:154.45,&quot;top&quot;:206.15,&quot;width&quot;:580.65}"/>
</p:tagLst>
</file>

<file path=ppt/tags/tag110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1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2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5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6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7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8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2*l_h_i*1_1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3"/>
  <p:tag name="KSO_WM_DIAGRAM_VIRTUALLY_FRAME" val="{&quot;height&quot;:260.7,&quot;left&quot;:154.45,&quot;top&quot;:206.15,&quot;width&quot;:580.6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6,6,6,6,6,6]}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DIAGRAM_VIRTUALLY_FRAME" val="{&quot;height&quot;:340.7650393700786,&quot;left&quot;:48.85,&quot;top&quot;:164.45,&quot;width&quot;:857.4489763779527}"/>
</p:tagLst>
</file>

<file path=ppt/tags/tag1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686_2*l_h_a*1_1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60.7,&quot;left&quot;:154.45,&quot;top&quot;:206.15,&quot;width&quot;:580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6,6,6,6,6,6]}"/>
</p:tagLst>
</file>

<file path=ppt/tags/tag130.xml><?xml version="1.0" encoding="utf-8"?>
<p:tagLst xmlns:p="http://schemas.openxmlformats.org/presentationml/2006/main">
  <p:tag name="KSO_WM_UNIT_LINE_FORE_SCHEMECOLOR_INDEX_BRIGHTNESS" val="0.35"/>
  <p:tag name="KSO_WM_UNIT_LINE_FILL_TYPE" val="2"/>
  <p:tag name="KSO_WM_UNIT_HIGHLIGHT" val="0"/>
  <p:tag name="KSO_WM_UNIT_COMPATIBLE" val="0"/>
  <p:tag name="KSO_WM_UNIT_DIAGRAM_ISNUMVISUAL" val="0"/>
  <p:tag name="KSO_WM_UNIT_DIAGRAM_ISREFERUNIT" val="0"/>
  <p:tag name="KSO_WM_UNIT_ID" val="diagram20231058_3*l_i*1_1"/>
  <p:tag name="KSO_WM_TEMPLATE_CATEGORY" val="diagram"/>
  <p:tag name="KSO_WM_TEMPLATE_INDEX" val="20231058"/>
  <p:tag name="KSO_WM_UNIT_LAYERLEVEL" val="1_1"/>
  <p:tag name="KSO_WM_TAG_VERSION" val="3.0"/>
  <p:tag name="KSO_WM_UNIT_TYPE" val="l_i"/>
  <p:tag name="KSO_WM_UNIT_INDEX" val="1_1"/>
  <p:tag name="KSO_WM_DIAGRAM_GROUP_CODE" val="l1-1"/>
  <p:tag name="KSO_WM_DIAGRAM_VERSION" val="3"/>
  <p:tag name="KSO_WM_DIAGRAM_COLOR_TRICK" val="4"/>
  <p:tag name="KSO_WM_DIAGRAM_COLOR_TEXT_CAN_REMOVE" val="n"/>
  <p:tag name="KSO_WM_DIAGRAM_MAX_ITEMCNT" val="6"/>
  <p:tag name="KSO_WM_DIAGRAM_MIN_ITEMCNT" val="2"/>
  <p:tag name="KSO_WM_DIAGRAM_VIRTUALLY_FRAME" val="{&quot;height&quot;:340.7650393700786,&quot;left&quot;:48.85,&quot;top&quot;:164.45,&quot;width&quot;:857.4489763779527}"/>
  <p:tag name="KSO_WM_DIAGRAM_COLOR_MATCH_VALUE" val="{&quot;shape&quot;:{&quot;fill&quot;:{&quot;type&quot;:0},&quot;glow&quot;:{&quot;colorType&quot;:0},&quot;line&quot;:{&quot;solidLine&quot;:{&quot;brightness&quot;:0.5,&quot;colorType&quot;:1,&quot;foreColorIndex&quot;:15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5"/>
  <p:tag name="KSO_WM_DIAGRAM_USE_COLOR_VALUE" val="{&quot;color_scheme&quot;:1,&quot;color_type&quot;:1,&quot;theme_color_indexes&quot;:[6,6,6,6,6,6]}"/>
</p:tagLst>
</file>

<file path=ppt/tags/tag131.xml><?xml version="1.0" encoding="utf-8"?>
<p:tagLst xmlns:p="http://schemas.openxmlformats.org/presentationml/2006/main">
  <p:tag name="KSO_WM_DIAGRAM_VIRTUALLY_FRAME" val="{&quot;height&quot;:278.70001220703125,&quot;left&quot;:35.74998779296875,&quot;top&quot;:80.17499389648438,&quot;width&quot;:862.4000244140625}"/>
</p:tagLst>
</file>

<file path=ppt/tags/tag132.xml><?xml version="1.0" encoding="utf-8"?>
<p:tagLst xmlns:p="http://schemas.openxmlformats.org/presentationml/2006/main">
  <p:tag name="KSO_WM_UNIT_SHADOW_SCHEMECOLOR_INDEX_BRIGHTNESS" val="-0.25"/>
  <p:tag name="KSO_WM_UNIT_SHADOW_SCHEMECOLOR_INDEX" val="5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1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1_2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40.7650393700786,&quot;left&quot;:48.85,&quot;top&quot;:164.45,&quot;width&quot;:857.4489763779527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brightness&quot;:-0.25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133.xml><?xml version="1.0" encoding="utf-8"?>
<p:tagLst xmlns:p="http://schemas.openxmlformats.org/presentationml/2006/main"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5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1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1_1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340.7650393700786,&quot;left&quot;:48.85,&quot;top&quot;:164.45,&quot;width&quot;:857.4489763779527}"/>
  <p:tag name="KSO_WM_DIAGRAM_COLOR_MATCH_VALUE" val="{&quot;shape&quot;:{&quot;fill&quot;:{&quot;gradient&quot;:[{&quot;brightness&quot;:0.6000000238418579,&quot;colorType&quot;:1,&quot;foreColorIndex&quot;:5,&quot;pos&quot;:0,&quot;transparency&quot;:0},{&quot;brightness&quot;:0,&quot;colorType&quot;:1,&quot;foreColorIndex&quot;:5,&quot;pos&quot;:0.899999976158142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134.xml><?xml version="1.0" encoding="utf-8"?>
<p:tagLst xmlns:p="http://schemas.openxmlformats.org/presentationml/2006/main">
  <p:tag name="KSO_WM_DIAGRAM_VIRTUALLY_FRAME" val="{&quot;height&quot;:278.70001220703125,&quot;left&quot;:35.74998779296875,&quot;top&quot;:80.17499389648438,&quot;width&quot;:862.4000244140625}"/>
</p:tagLst>
</file>

<file path=ppt/tags/tag135.xml><?xml version="1.0" encoding="utf-8"?>
<p:tagLst xmlns:p="http://schemas.openxmlformats.org/presentationml/2006/main">
  <p:tag name="KSO_WM_UNIT_SHADOW_SCHEMECOLOR_INDEX_BRIGHTNESS" val="-0.25"/>
  <p:tag name="KSO_WM_UNIT_SHADOW_SCHEMECOLOR_INDEX" val="6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2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2_2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40.7650393700786,&quot;left&quot;:48.85,&quot;top&quot;:164.45,&quot;width&quot;:857.4489763779527}"/>
  <p:tag name="KSO_WM_DIAGRAM_COLOR_MATCH_VALUE" val="{&quot;shape&quot;:{&quot;fill&quot;:{&quot;solid&quot;:{&quot;brightness&quot;:0,&quot;colorType&quot;:1,&quot;foreColorIndex&quot;:6,&quot;transparency&quot;:0},&quot;type&quot;:1},&quot;glow&quot;:{&quot;colorType&quot;:0},&quot;line&quot;:{&quot;type&quot;:0},&quot;shadow&quot;:{&quot;brightness&quot;:-0.25,&quot;colorType&quot;:1,&quot;foreColorIndex&quot;:6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136.xml><?xml version="1.0" encoding="utf-8"?>
<p:tagLst xmlns:p="http://schemas.openxmlformats.org/presentationml/2006/main">
  <p:tag name="KSO_WM_UNIT_FILL_FORE_SCHEMECOLOR_INDEX_1_BRIGHTNESS" val="0.4"/>
  <p:tag name="KSO_WM_UNIT_FILL_FORE_SCHEMECOLOR_INDEX_1" val="6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6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6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2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2_1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340.7650393700786,&quot;left&quot;:48.85,&quot;top&quot;:164.45,&quot;width&quot;:857.4489763779527}"/>
  <p:tag name="KSO_WM_DIAGRAM_COLOR_MATCH_VALUE" val="{&quot;shape&quot;:{&quot;fill&quot;:{&quot;gradient&quot;:[{&quot;brightness&quot;:0.6000000238418579,&quot;colorType&quot;:1,&quot;foreColorIndex&quot;:6,&quot;pos&quot;:0,&quot;transparency&quot;:0},{&quot;brightness&quot;:0,&quot;colorType&quot;:1,&quot;foreColorIndex&quot;:6,&quot;pos&quot;:0.899999976158142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137.xml><?xml version="1.0" encoding="utf-8"?>
<p:tagLst xmlns:p="http://schemas.openxmlformats.org/presentationml/2006/main">
  <p:tag name="KSO_WM_DIAGRAM_VIRTUALLY_FRAME" val="{&quot;height&quot;:278.70001220703125,&quot;left&quot;:35.74998779296875,&quot;top&quot;:80.17499389648438,&quot;width&quot;:862.4000244140625}"/>
</p:tagLst>
</file>

<file path=ppt/tags/tag138.xml><?xml version="1.0" encoding="utf-8"?>
<p:tagLst xmlns:p="http://schemas.openxmlformats.org/presentationml/2006/main">
  <p:tag name="KSO_WM_UNIT_SHADOW_SCHEMECOLOR_INDEX_BRIGHTNESS" val="-0.5"/>
  <p:tag name="KSO_WM_UNIT_SHADOW_SCHEMECOLOR_INDEX" val="7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3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3_2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40.7650393700786,&quot;left&quot;:48.85,&quot;top&quot;:164.45,&quot;width&quot;:857.4489763779527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brightness&quot;:-0.5,&quot;colorType&quot;:1,&quot;foreColorIndex&quot;:7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139.xml><?xml version="1.0" encoding="utf-8"?>
<p:tagLst xmlns:p="http://schemas.openxmlformats.org/presentationml/2006/main">
  <p:tag name="KSO_WM_UNIT_FILL_FORE_SCHEMECOLOR_INDEX_1_BRIGHTNESS" val="0.4"/>
  <p:tag name="KSO_WM_UNIT_FILL_FORE_SCHEMECOLOR_INDEX_1" val="7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7"/>
  <p:tag name="KSO_WM_UNIT_FILL_FORE_SCHEMECOLOR_INDEX_2_POS" val="0.8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7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3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3_1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340.7650393700786,&quot;left&quot;:48.85,&quot;top&quot;:164.45,&quot;width&quot;:857.4489763779527}"/>
  <p:tag name="KSO_WM_DIAGRAM_COLOR_MATCH_VALUE" val="{&quot;shape&quot;:{&quot;fill&quot;:{&quot;gradient&quot;:[{&quot;brightness&quot;:0.6000000238418579,&quot;colorType&quot;:1,&quot;foreColorIndex&quot;:7,&quot;pos&quot;:0,&quot;transparency&quot;:0},{&quot;brightness&quot;:0,&quot;colorType&quot;:1,&quot;foreColorIndex&quot;:7,&quot;pos&quot;:0.800000011920929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1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86_2*l_h_f*1_1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60.7,&quot;left&quot;:154.45,&quot;top&quot;:206.15,&quot;width&quot;:580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6,6,6,6,6,6]}"/>
</p:tagLst>
</file>

<file path=ppt/tags/tag140.xml><?xml version="1.0" encoding="utf-8"?>
<p:tagLst xmlns:p="http://schemas.openxmlformats.org/presentationml/2006/main">
  <p:tag name="KSO_WM_DIAGRAM_VIRTUALLY_FRAME" val="{&quot;height&quot;:278.70001220703125,&quot;left&quot;:35.74998779296875,&quot;top&quot;:80.17499389648438,&quot;width&quot;:862.4000244140625}"/>
</p:tagLst>
</file>

<file path=ppt/tags/tag141.xml><?xml version="1.0" encoding="utf-8"?>
<p:tagLst xmlns:p="http://schemas.openxmlformats.org/presentationml/2006/main">
  <p:tag name="KSO_WM_UNIT_SHADOW_SCHEMECOLOR_INDEX_BRIGHTNESS" val="-0.25"/>
  <p:tag name="KSO_WM_UNIT_SHADOW_SCHEMECOLOR_INDEX" val="8"/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diagram20231058_3*l_h_i*1_4_2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4_2"/>
  <p:tag name="KSO_WM_DIAGRAM_VERSION" val="3"/>
  <p:tag name="KSO_WM_DIAGRAM_COLOR_TRICK" val="4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40.7650393700786,&quot;left&quot;:48.85,&quot;top&quot;:164.45,&quot;width&quot;:857.4489763779527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brightness&quot;:-0.25,&quot;colorType&quot;:1,&quot;foreColorIndex&quot;:8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6,6,6,6,6,6]}"/>
</p:tagLst>
</file>

<file path=ppt/tags/tag142.xml><?xml version="1.0" encoding="utf-8"?>
<p:tagLst xmlns:p="http://schemas.openxmlformats.org/presentationml/2006/main">
  <p:tag name="KSO_WM_UNIT_FILL_FORE_SCHEMECOLOR_INDEX_1_BRIGHTNESS" val="0.4"/>
  <p:tag name="KSO_WM_UNIT_FILL_FORE_SCHEMECOLOR_INDEX_1" val="8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8"/>
  <p:tag name="KSO_WM_UNIT_FILL_FORE_SCHEMECOLOR_INDEX_2_POS" val="0.9"/>
  <p:tag name="KSO_WM_UNIT_FILL_FORE_SCHEMECOLOR_INDEX_2_TRANS" val="0"/>
  <p:tag name="KSO_WM_UNIT_FILL_GRADIENT_TYPE" val="0"/>
  <p:tag name="KSO_WM_UNIT_FILL_GRADIENT_ANGLE" val="135"/>
  <p:tag name="KSO_WM_UNIT_FILL_GRADIENT_DIRECTION" val="2"/>
  <p:tag name="KSO_WM_UNIT_SHADOW_SCHEMECOLOR_INDEX_BRIGHTNESS" val="-0.25"/>
  <p:tag name="KSO_WM_UNIT_SHADOW_SCHEMECOLOR_INDEX" val="8"/>
  <p:tag name="KSO_WM_UNIT_TEXT_FILL_FORE_SCHEMECOLOR_INDEX_BRIGHTNESS" val="0"/>
  <p:tag name="KSO_WM_UNIT_HIGHLIGHT" val="0"/>
  <p:tag name="KSO_WM_UNIT_COMPATIBLE" val="0"/>
  <p:tag name="KSO_WM_UNIT_DIAGRAM_ISNUMVISUAL" val="0"/>
  <p:tag name="KSO_WM_UNIT_DIAGRAM_ISREFERUNIT" val="0"/>
  <p:tag name="KSO_WM_UNIT_ID" val="diagram20231058_3*l_h_i*1_4_1"/>
  <p:tag name="KSO_WM_TEMPLATE_CATEGORY" val="diagram"/>
  <p:tag name="KSO_WM_TEMPLATE_INDEX" val="20231058"/>
  <p:tag name="KSO_WM_UNIT_LAYERLEVEL" val="1_1_1"/>
  <p:tag name="KSO_WM_TAG_VERSION" val="3.0"/>
  <p:tag name="KSO_WM_UNIT_TYPE" val="l_h_i"/>
  <p:tag name="KSO_WM_UNIT_INDEX" val="1_4_1"/>
  <p:tag name="KSO_WM_DIAGRAM_VERSION" val="3"/>
  <p:tag name="KSO_WM_DIAGRAM_COLOR_TRICK" val="4"/>
  <p:tag name="KSO_WM_DIAGRAM_COLOR_TEXT_CAN_REMOVE" val="n"/>
  <p:tag name="KSO_WM_DIAGRAM_GROUP_CODE" val="l1-1"/>
  <p:tag name="KSO_WM_UNIT_SUBTYPE" val="d"/>
  <p:tag name="KSO_WM_DIAGRAM_MAX_ITEMCNT" val="6"/>
  <p:tag name="KSO_WM_DIAGRAM_MIN_ITEMCNT" val="2"/>
  <p:tag name="KSO_WM_DIAGRAM_VIRTUALLY_FRAME" val="{&quot;height&quot;:340.7650393700786,&quot;left&quot;:48.85,&quot;top&quot;:164.45,&quot;width&quot;:857.4489763779527}"/>
  <p:tag name="KSO_WM_DIAGRAM_COLOR_MATCH_VALUE" val="{&quot;shape&quot;:{&quot;fill&quot;:{&quot;gradient&quot;:[{&quot;brightness&quot;:0.6000000238418579,&quot;colorType&quot;:1,&quot;foreColorIndex&quot;:8,&quot;pos&quot;:0,&quot;transparency&quot;:0},{&quot;brightness&quot;:0,&quot;colorType&quot;:1,&quot;foreColorIndex&quot;:8,&quot;pos&quot;:0.8999999761581421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143.xml><?xml version="1.0" encoding="utf-8"?>
<p:tagLst xmlns:p="http://schemas.openxmlformats.org/presentationml/2006/main">
  <p:tag name="KSO_WM_DIAGRAM_VIRTUALLY_FRAME" val="{&quot;height&quot;:340.7650393700786,&quot;left&quot;:48.85,&quot;top&quot;:164.45,&quot;width&quot;:857.4489763779527}"/>
</p:tagLst>
</file>

<file path=ppt/tags/tag144.xml><?xml version="1.0" encoding="utf-8"?>
<p:tagLst xmlns:p="http://schemas.openxmlformats.org/presentationml/2006/main">
  <p:tag name="KSO_WM_DIAGRAM_VIRTUALLY_FRAME" val="{&quot;height&quot;:340.7650393700786,&quot;left&quot;:48.85,&quot;top&quot;:164.45,&quot;width&quot;:857.4489763779527}"/>
</p:tagLst>
</file>

<file path=ppt/tags/tag145.xml><?xml version="1.0" encoding="utf-8"?>
<p:tagLst xmlns:p="http://schemas.openxmlformats.org/presentationml/2006/main">
  <p:tag name="KSO_WM_DIAGRAM_VIRTUALLY_FRAME" val="{&quot;height&quot;:340.7650393700786,&quot;left&quot;:48.85,&quot;top&quot;:164.45,&quot;width&quot;:857.4489763779527}"/>
</p:tagLst>
</file>

<file path=ppt/tags/tag146.xml><?xml version="1.0" encoding="utf-8"?>
<p:tagLst xmlns:p="http://schemas.openxmlformats.org/presentationml/2006/main">
  <p:tag name="KSO_WM_DIAGRAM_VIRTUALLY_FRAME" val="{&quot;height&quot;:340.7650393700786,&quot;left&quot;:48.85,&quot;top&quot;:164.45,&quot;width&quot;:857.4489763779527}"/>
</p:tagLst>
</file>

<file path=ppt/tags/tag147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60.7,&quot;left&quot;:154.45,&quot;top&quot;:206.15,&quot;width&quot;:580.65}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152.xml><?xml version="1.0" encoding="utf-8"?>
<p:tagLst xmlns:p="http://schemas.openxmlformats.org/presentationml/2006/main">
  <p:tag name="KSO_WM_DIAGRAM_VIRTUALLY_FRAME" val="{&quot;height&quot;:231.91181102362208,&quot;left&quot;:66.09393700787396,&quot;top&quot;:56.682519685039395,&quot;width&quot;:541.1453543307086}"/>
</p:tagLst>
</file>

<file path=ppt/tags/tag153.xml><?xml version="1.0" encoding="utf-8"?>
<p:tagLst xmlns:p="http://schemas.openxmlformats.org/presentationml/2006/main">
  <p:tag name="KSO_WM_DIAGRAM_VIRTUALLY_FRAME" val="{&quot;height&quot;:231.91181102362208,&quot;left&quot;:66.09393700787396,&quot;top&quot;:56.682519685039395,&quot;width&quot;:541.1453543307086}"/>
</p:tagLst>
</file>

<file path=ppt/tags/tag154.xml><?xml version="1.0" encoding="utf-8"?>
<p:tagLst xmlns:p="http://schemas.openxmlformats.org/presentationml/2006/main">
  <p:tag name="KSO_WM_DIAGRAM_VIRTUALLY_FRAME" val="{&quot;height&quot;:231.91181102362208,&quot;left&quot;:66.09393700787396,&quot;top&quot;:56.682519685039395,&quot;width&quot;:541.1453543307086}"/>
</p:tagLst>
</file>

<file path=ppt/tags/tag155.xml><?xml version="1.0" encoding="utf-8"?>
<p:tagLst xmlns:p="http://schemas.openxmlformats.org/presentationml/2006/main">
  <p:tag name="KSO_WM_DIAGRAM_VIRTUALLY_FRAME" val="{&quot;height&quot;:231.91181102362208,&quot;left&quot;:66.09393700787396,&quot;top&quot;:56.682519685039395,&quot;width&quot;:541.1453543307086}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2*n_h_i*1_2_2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2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6.70003326656315,&quot;top&quot;:91.07503937007874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2*n_h_i*1_2_3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3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6.70003326656315,&quot;top&quot;:91.07503937007874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643_2*n_h_i*1_2_4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UNIT_TYPE" val="n_h_i"/>
  <p:tag name="KSO_WM_UNIT_INDEX" val="1_2_4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6.70003326656315,&quot;top&quot;:91.07503937007874,&quot;width&quot;:850.4500122070312}"/>
  <p:tag name="KSO_WM_DIAGRAM_COLOR_MATCH_VALUE" val="{&quot;shape&quot;:{&quot;fill&quot;:{&quot;type&quot;:0},&quot;glow&quot;:{&quot;colorType&quot;:0},&quot;line&quot;:{&quot;solidLine&quot;:{&quot;brightness&quot;:0.4000000059604645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6"/>
  <p:tag name="KSO_WM_UNIT_FILL_FORE_SCHEMECOLOR_INDEX_BRIGHTNESS" val="0"/>
  <p:tag name="KSO_WM_UNIT_LINE_FORE_SCHEMECOLOR_INDEX" val="5"/>
  <p:tag name="KSO_WM_DIAGRAM_USE_COLOR_VALUE" val="{&quot;color_scheme&quot;:1,&quot;color_type&quot;:1,&quot;theme_color_indexes&quot;:[5,6,5,6,5,6]}"/>
</p:tagLst>
</file>

<file path=ppt/tags/tag16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2*l_h_i*1_2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3"/>
  <p:tag name="KSO_WM_DIAGRAM_MAX_ITEMCNT" val="6"/>
  <p:tag name="KSO_WM_DIAGRAM_MIN_ITEMCNT" val="3"/>
  <p:tag name="KSO_WM_DIAGRAM_VIRTUALLY_FRAME" val="{&quot;height&quot;:260.7,&quot;left&quot;:154.45,&quot;top&quot;:206.15,&quot;width&quot;:580.6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6,6,6,6,6,6]}"/>
</p:tagLst>
</file>

<file path=ppt/tags/tag1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n_h_a"/>
  <p:tag name="KSO_WM_UNIT_INDEX" val="1_1_1"/>
  <p:tag name="KSO_WM_UNIT_ID" val="diagram20231643_2*n_h_a*1_1_1"/>
  <p:tag name="KSO_WM_TEMPLATE_CATEGORY" val="diagram"/>
  <p:tag name="KSO_WM_TEMPLATE_INDEX" val="20231643"/>
  <p:tag name="KSO_WM_UNIT_LAYERLEVEL" val="1_1_1"/>
  <p:tag name="KSO_WM_TAG_VERSION" val="3.0"/>
  <p:tag name="KSO_WM_BEAUTIFY_FLAG" val="#wm#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6.70003326656315,&quot;top&quot;:91.07503937007874,&quot;width&quot;:850.4500122070312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brightness&quot;:0,&quot;colorType&quot;:2,&quot;rgb&quot;:&quot;#000000&quot;,&quot;transparency&quot;:0.600000023841857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单击此处添加标题"/>
  <p:tag name="KSO_WM_UNIT_FILL_TYPE" val="3"/>
  <p:tag name="KSO_WM_UNIT_TEXT_TYPE" val="1"/>
  <p:tag name="KSO_WM_DIAGRAM_USE_COLOR_VALUE" val="{&quot;color_scheme&quot;:1,&quot;color_type&quot;:1,&quot;theme_color_indexes&quot;:[5,6,5,6,5,6]}"/>
</p:tagLst>
</file>

<file path=ppt/tags/tag16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643_2*n_h_h_f*1_2_2_1"/>
  <p:tag name="KSO_WM_TEMPLATE_CATEGORY" val="diagram"/>
  <p:tag name="KSO_WM_TEMPLATE_INDEX" val="20231643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6.70003326656315,&quot;top&quot;:91.07503937007874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DIAGRAM_USE_COLOR_VALUE" val="{&quot;color_scheme&quot;:1,&quot;color_type&quot;:1,&quot;theme_color_indexes&quot;:[5,6,5,6,5,6]}"/>
</p:tagLst>
</file>

<file path=ppt/tags/tag162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643_2*n_h_h_f*1_2_2_1"/>
  <p:tag name="KSO_WM_TEMPLATE_CATEGORY" val="diagram"/>
  <p:tag name="KSO_WM_TEMPLATE_INDEX" val="20231643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6.70003326656315,&quot;top&quot;:91.07503937007874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DIAGRAM_USE_COLOR_VALUE" val="{&quot;color_scheme&quot;:1,&quot;color_type&quot;:1,&quot;theme_color_indexes&quot;:[5,6,5,6,5,6]}"/>
</p:tagLst>
</file>

<file path=ppt/tags/tag163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ID" val="diagram20231643_2*n_h_h_f*1_2_2_1"/>
  <p:tag name="KSO_WM_TEMPLATE_CATEGORY" val="diagram"/>
  <p:tag name="KSO_WM_TEMPLATE_INDEX" val="20231643"/>
  <p:tag name="KSO_WM_UNIT_LAYERLEVEL" val="1_1_1_1"/>
  <p:tag name="KSO_WM_TAG_VERSION" val="3.0"/>
  <p:tag name="KSO_WM_DIAGRAM_GROUP_CODE" val="n1-1"/>
  <p:tag name="KSO_WM_DIAGRAM_VERSION" val="3"/>
  <p:tag name="KSO_WM_DIAGRAM_COLOR_TRICK" val="1"/>
  <p:tag name="KSO_WM_DIAGRAM_COLOR_TEXT_CAN_REMOVE" val="n"/>
  <p:tag name="KSO_WM_DIAGRAM_MAX_ITEMCNT" val="6"/>
  <p:tag name="KSO_WM_DIAGRAM_MIN_ITEMCNT" val="2"/>
  <p:tag name="KSO_WM_DIAGRAM_VIRTUALLY_FRAME" val="{&quot;height&quot;:389.0500000000001,&quot;left&quot;:56.70003326656315,&quot;top&quot;:91.07503937007874,&quot;width&quot;:850.4500122070312}"/>
  <p:tag name="KSO_WM_DIAGRAM_COLOR_MATCH_VALUE" val="{&quot;shape&quot;:{&quot;fill&quot;:{&quot;solid&quot;:{&quot;brightness&quot;:0.8999999761581421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62626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TYPE" val="1"/>
  <p:tag name="KSO_WM_UNIT_PRESET_TEXT" val="输入你的项正文，文字是您思想的提炼，请尽量言简意赅的阐述观点。"/>
  <p:tag name="KSO_WM_UNIT_FILL_TYPE" val="1"/>
  <p:tag name="KSO_WM_UNIT_FILL_FORE_SCHEMECOLOR_INDEX" val="5"/>
  <p:tag name="KSO_WM_UNIT_FILL_FORE_SCHEMECOLOR_INDEX_BRIGHTNESS" val="0.9"/>
  <p:tag name="KSO_WM_UNIT_TEXT_TYPE" val="1"/>
  <p:tag name="KSO_WM_DIAGRAM_USE_COLOR_VALUE" val="{&quot;color_scheme&quot;:1,&quot;color_type&quot;:1,&quot;theme_color_indexes&quot;:[5,6,5,6,5,6]}"/>
</p:tagLst>
</file>

<file path=ppt/tags/tag164.xml><?xml version="1.0" encoding="utf-8"?>
<p:tagLst xmlns:p="http://schemas.openxmlformats.org/presentationml/2006/main">
  <p:tag name="COMMONDATA" val="eyJoZGlkIjoiYmFhZWYwZTZjYjYyYmI0ZjY2OGQ3OGUwMGQzMTNkYWQifQ=="/>
  <p:tag name="KSO_WPP_MARK_KEY" val="01e978bf-0110-4577-b4ac-6e59999347c7"/>
  <p:tag name="commondata" val="eyJjb3VudCI6MSwiaGRpZCI6ImMyNDdhMWFiYmZiMjJkMTgzNGQxZTBkZmNmZTI5M2Q3IiwidXNlckNvdW50IjoxfQ=="/>
  <p:tag name="resource_record_key" val="{&quot;70&quot;:[3319358,3312172,3318903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1686_2*l_h_i*1_1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60.7,&quot;left&quot;:154.45,&quot;top&quot;:206.15,&quot;width&quot;:580.6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1686_2*l_h_i*1_2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60.7,&quot;left&quot;:154.45,&quot;top&quot;:206.15,&quot;width&quot;:580.6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1686_2*l_h_i*1_3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60.7,&quot;left&quot;:154.45,&quot;top&quot;:206.15,&quot;width&quot;:580.6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4_1"/>
  <p:tag name="KSO_WM_UNIT_ID" val="diagram20231686_2*l_h_i*1_4_1"/>
  <p:tag name="KSO_WM_TEMPLATE_CATEGORY" val="diagram"/>
  <p:tag name="KSO_WM_TEMPLATE_INDEX" val="20231686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60.7,&quot;left&quot;:154.45,&quot;top&quot;:206.15,&quot;width&quot;:580.6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25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UNIT_TEXT_FILL_FORE_SCHEMECOLOR_INDEX" val="1"/>
  <p:tag name="KSO_WM_UNIT_TEXT_FILL_TYPE" val="1"/>
  <p:tag name="KSO_WM_DIAGRAM_USE_COLOR_VALUE" val="{&quot;color_scheme&quot;:1,&quot;color_type&quot;:1,&quot;theme_color_indexes&quot;:[6,6,6,6,6,6]}"/>
</p:tagLst>
</file>

<file path=ppt/tags/tag2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2*l_h_i*1_3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3"/>
  <p:tag name="KSO_WM_DIAGRAM_MAX_ITEMCNT" val="6"/>
  <p:tag name="KSO_WM_DIAGRAM_MIN_ITEMCNT" val="3"/>
  <p:tag name="KSO_WM_DIAGRAM_VIRTUALLY_FRAME" val="{&quot;height&quot;:260.7,&quot;left&quot;:154.45,&quot;top&quot;:206.15,&quot;width&quot;:580.6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6,6,6,6,6,6]}"/>
</p:tagLst>
</file>

<file path=ppt/tags/tag2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2*l_h_i*1_4_3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3"/>
  <p:tag name="KSO_WM_DIAGRAM_MAX_ITEMCNT" val="6"/>
  <p:tag name="KSO_WM_DIAGRAM_MIN_ITEMCNT" val="3"/>
  <p:tag name="KSO_WM_DIAGRAM_VIRTUALLY_FRAME" val="{&quot;height&quot;:260.7,&quot;left&quot;:154.45,&quot;top&quot;:206.15,&quot;width&quot;:580.65}"/>
  <p:tag name="KSO_WM_DIAGRAM_COLOR_MATCH_VALUE" val="{&quot;shape&quot;:{&quot;fill&quot;:{&quot;type&quot;:0},&quot;glow&quot;:{&quot;colorType&quot;:0},&quot;line&quot;:{&quot;solidLine&quot;:{&quot;brightness&quot;:0.6000000238418579,&quot;colorType&quot;:1,&quot;foreColorIndex&quot;:13,&quot;transparency&quot;:0.800000011920929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LINE_FORE_SCHEMECOLOR_INDEX" val="13"/>
  <p:tag name="KSO_WM_DIAGRAM_USE_COLOR_VALUE" val="{&quot;color_scheme&quot;:1,&quot;color_type&quot;:1,&quot;theme_color_indexes&quot;:[6,6,6,6,6,6]}"/>
</p:tagLst>
</file>

<file path=ppt/tags/tag23.xml><?xml version="1.0" encoding="utf-8"?>
<p:tagLst xmlns:p="http://schemas.openxmlformats.org/presentationml/2006/main">
  <p:tag name="KSO_WM_DIAGRAM_VIRTUALLY_FRAME" val="{&quot;height&quot;:260.7,&quot;left&quot;:154.45,&quot;top&quot;:206.15,&quot;width&quot;:580.65}"/>
</p:tagLst>
</file>

<file path=ppt/tags/tag2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2*l_h_i*1_2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2"/>
  <p:tag name="KSO_WM_DIAGRAM_MAX_ITEMCNT" val="6"/>
  <p:tag name="KSO_WM_DIAGRAM_MIN_ITEMCNT" val="3"/>
  <p:tag name="KSO_WM_DIAGRAM_VIRTUALLY_FRAME" val="{&quot;height&quot;:260.7,&quot;left&quot;:154.45,&quot;top&quot;:206.15,&quot;width&quot;:580.6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6,6,6,6,6,6]}"/>
</p:tagLst>
</file>

<file path=ppt/tags/tag2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686_2*l_h_a*1_1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60.69977416992185,&quot;left&quot;:153.37503937007872,&quot;top&quot;:206.1382625213383,&quot;width&quot;:747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6,6,6,6,6,6]}"/>
</p:tagLst>
</file>

<file path=ppt/tags/tag26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86_2*l_h_f*1_1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60.69977416992185,&quot;left&quot;:153.37503937007872,&quot;top&quot;:206.1382625213383,&quot;width&quot;:747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6,6,6,6,6,6]}"/>
</p:tagLst>
</file>

<file path=ppt/tags/tag27.xml><?xml version="1.0" encoding="utf-8"?>
<p:tagLst xmlns:p="http://schemas.openxmlformats.org/presentationml/2006/main">
  <p:tag name="KSO_WM_DIAGRAM_VIRTUALLY_FRAME" val="{&quot;height&quot;:260.7,&quot;left&quot;:154.45,&quot;top&quot;:206.15,&quot;width&quot;:580.65}"/>
</p:tagLst>
</file>

<file path=ppt/tags/tag2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2*l_h_i*1_3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2"/>
  <p:tag name="KSO_WM_DIAGRAM_MAX_ITEMCNT" val="6"/>
  <p:tag name="KSO_WM_DIAGRAM_MIN_ITEMCNT" val="3"/>
  <p:tag name="KSO_WM_DIAGRAM_VIRTUALLY_FRAME" val="{&quot;height&quot;:260.7,&quot;left&quot;:154.45,&quot;top&quot;:206.15,&quot;width&quot;:580.6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6,6,6,6,6,6]}"/>
</p:tagLst>
</file>

<file path=ppt/tags/tag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686_2*l_h_a*1_1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60.69977416992185,&quot;left&quot;:153.37503937007872,&quot;top&quot;:206.1382625213383,&quot;width&quot;:747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6,6,6,6,6,6]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86_2*l_h_f*1_1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60.69977416992185,&quot;left&quot;:153.37503937007872,&quot;top&quot;:206.1382625213383,&quot;width&quot;:747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6,6,6,6,6,6]}"/>
</p:tagLst>
</file>

<file path=ppt/tags/tag31.xml><?xml version="1.0" encoding="utf-8"?>
<p:tagLst xmlns:p="http://schemas.openxmlformats.org/presentationml/2006/main">
  <p:tag name="KSO_WM_DIAGRAM_VIRTUALLY_FRAME" val="{&quot;height&quot;:260.7,&quot;left&quot;:154.45,&quot;top&quot;:206.15,&quot;width&quot;:580.65}"/>
</p:tagLst>
</file>

<file path=ppt/tags/tag3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1686_2*l_h_i*1_4_2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4_2"/>
  <p:tag name="KSO_WM_DIAGRAM_MAX_ITEMCNT" val="6"/>
  <p:tag name="KSO_WM_DIAGRAM_MIN_ITEMCNT" val="3"/>
  <p:tag name="KSO_WM_DIAGRAM_VIRTUALLY_FRAME" val="{&quot;height&quot;:260.7,&quot;left&quot;:154.45,&quot;top&quot;:206.15,&quot;width&quot;:580.65}"/>
  <p:tag name="KSO_WM_DIAGRAM_COLOR_MATCH_VALUE" val="{&quot;shape&quot;:{&quot;fill&quot;:{&quot;solid&quot;:{&quot;brightness&quot;:0.25,&quot;colorType&quot;:1,&quot;foreColorIndex&quot;:13,&quot;transparency&quot;:0.850000023841857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13"/>
  <p:tag name="KSO_WM_UNIT_FILL_FORE_SCHEMECOLOR_INDEX_BRIGHTNESS" val="0.25"/>
  <p:tag name="KSO_WM_DIAGRAM_USE_COLOR_VALUE" val="{&quot;color_scheme&quot;:1,&quot;color_type&quot;:1,&quot;theme_color_indexes&quot;:[6,6,6,6,6,6]}"/>
</p:tagLst>
</file>

<file path=ppt/tags/tag3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686_2*l_h_a*1_1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60.69977416992185,&quot;left&quot;:153.37503937007872,&quot;top&quot;:206.1382625213383,&quot;width&quot;:747.65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6,6,6,6,6,6]}"/>
</p:tagLst>
</file>

<file path=ppt/tags/tag34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1686_2*l_h_f*1_1_1"/>
  <p:tag name="KSO_WM_TEMPLATE_CATEGORY" val="diagram"/>
  <p:tag name="KSO_WM_TEMPLATE_INDEX" val="20231686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3"/>
  <p:tag name="KSO_WM_DIAGRAM_VIRTUALLY_FRAME" val="{&quot;height&quot;:260.69977416992185,&quot;left&quot;:153.37503937007872,&quot;top&quot;:206.1382625213383,&quot;width&quot;:747.6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你的项正文，文字是您思想的提炼，请尽量言简意赅的阐述观点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6,6,6,6,6,6]}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38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39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41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42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43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44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45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46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47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48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52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53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54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55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56.xml><?xml version="1.0" encoding="utf-8"?>
<p:tagLst xmlns:p="http://schemas.openxmlformats.org/presentationml/2006/main">
  <p:tag name="KSO_WM_DIAGRAM_VIRTUALLY_FRAME" val="{&quot;height&quot;:374.25,&quot;left&quot;:527.45,&quot;top&quot;:134.15,&quot;width&quot;:413.35}"/>
</p:tagLst>
</file>

<file path=ppt/tags/tag57.xml><?xml version="1.0" encoding="utf-8"?>
<p:tagLst xmlns:p="http://schemas.openxmlformats.org/presentationml/2006/main">
  <p:tag name="KSO_WM_DIAGRAM_VIRTUALLY_FRAME" val="{&quot;height&quot;:374.25,&quot;left&quot;:527.45,&quot;top&quot;:134.15,&quot;width&quot;:413.3}"/>
</p:tagLst>
</file>

<file path=ppt/tags/tag58.xml><?xml version="1.0" encoding="utf-8"?>
<p:tagLst xmlns:p="http://schemas.openxmlformats.org/presentationml/2006/main">
  <p:tag name="KSO_WM_DIAGRAM_VIRTUALLY_FRAME" val="{&quot;height&quot;:374.25,&quot;left&quot;:527.45,&quot;top&quot;:134.15,&quot;width&quot;:413.3}"/>
</p:tagLst>
</file>

<file path=ppt/tags/tag59.xml><?xml version="1.0" encoding="utf-8"?>
<p:tagLst xmlns:p="http://schemas.openxmlformats.org/presentationml/2006/main">
  <p:tag name="KSO_WM_DIAGRAM_VIRTUALLY_FRAME" val="{&quot;height&quot;:374.25,&quot;left&quot;:527.45,&quot;top&quot;:134.15,&quot;width&quot;:413.3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62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63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64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65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66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67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68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69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1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2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5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6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7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8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1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2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3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4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7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8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89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1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4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5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6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7.xml><?xml version="1.0" encoding="utf-8"?>
<p:tagLst xmlns:p="http://schemas.openxmlformats.org/presentationml/2006/main">
  <p:tag name="KSO_WM_DIAGRAM_VIRTUALLY_FRAME" val="{&quot;height&quot;:312.6,&quot;left&quot;:169.7,&quot;top&quot;:134.25,&quot;width&quot;:552.5}"/>
</p:tagLst>
</file>

<file path=ppt/tags/tag98.xml><?xml version="1.0" encoding="utf-8"?>
<p:tagLst xmlns:p="http://schemas.openxmlformats.org/presentationml/2006/main">
  <p:tag name="KSO_WM_DIAGRAM_VIRTUALLY_FRAME" val="{&quot;height&quot;:304.25,&quot;left&quot;:81.1,&quot;top&quot;:173.3,&quot;width&quot;:812.3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1330</Words>
  <Application>WPS 演示</Application>
  <PresentationFormat>宽屏</PresentationFormat>
  <Paragraphs>219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5" baseType="lpstr">
      <vt:lpstr>Arial</vt:lpstr>
      <vt:lpstr>宋体</vt:lpstr>
      <vt:lpstr>Wingdings</vt:lpstr>
      <vt:lpstr>思源宋体 CN Heavy</vt:lpstr>
      <vt:lpstr>江城圆体 500W</vt:lpstr>
      <vt:lpstr>汉仪菱心体简</vt:lpstr>
      <vt:lpstr>Wingdings</vt:lpstr>
      <vt:lpstr>微软雅黑</vt:lpstr>
      <vt:lpstr>字魂武林江湖体</vt:lpstr>
      <vt:lpstr>汉仪铁线黑-45简</vt:lpstr>
      <vt:lpstr>AvantGarde Bk BT</vt:lpstr>
      <vt:lpstr>Calibri</vt:lpstr>
      <vt:lpstr>Arial Unicode MS</vt:lpstr>
      <vt:lpstr>Arial</vt:lpstr>
      <vt:lpstr>思源黑体 CN Regular</vt:lpstr>
      <vt:lpstr>黑体</vt:lpstr>
      <vt:lpstr>Segoe Print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Sophie</dc:creator>
  <cp:lastModifiedBy>璐璐</cp:lastModifiedBy>
  <cp:revision>132</cp:revision>
  <dcterms:created xsi:type="dcterms:W3CDTF">2023-03-09T13:00:00Z</dcterms:created>
  <dcterms:modified xsi:type="dcterms:W3CDTF">2025-03-11T09:09:27Z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8A41EE2BD55B4D81BBFB0BEC8A3BF377_11</vt:lpwstr>
  </property>
  <property fmtid="{D5CDD505-2E9C-101B-9397-08002B2CF9AE}" pid="3" name="KSOProductBuildVer">
    <vt:lpwstr>2052-12.1.0.20305</vt:lpwstr>
  </property>
  <property fmtid="{D5CDD505-2E9C-101B-9397-08002B2CF9AE}" pid="4" name="KSOTemplateUUID">
    <vt:lpwstr>v1.0_mb_7glXuuFrbAfm/4IMylpSQA==</vt:lpwstr>
  </property>
</Properties>
</file>