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75" r:id="rId9"/>
    <p:sldId id="276" r:id="rId10"/>
    <p:sldId id="277" r:id="rId11"/>
    <p:sldId id="278" r:id="rId12"/>
    <p:sldId id="263" r:id="rId13"/>
    <p:sldId id="264" r:id="rId14"/>
    <p:sldId id="265" r:id="rId15"/>
    <p:sldId id="266" r:id="rId16"/>
    <p:sldId id="267" r:id="rId17"/>
    <p:sldId id="268" r:id="rId18"/>
    <p:sldId id="269" r:id="rId19"/>
    <p:sldId id="271" r:id="rId20"/>
    <p:sldId id="272" r:id="rId21"/>
    <p:sldId id="273" r:id="rId22"/>
    <p:sldId id="274" r:id="rId23"/>
  </p:sldIdLst>
  <p:sldSz cx="12192000" cy="6858000"/>
  <p:notesSz cx="6858000" cy="9144000"/>
  <p:embeddedFontLst>
    <p:embeddedFont>
      <p:font typeface="OPPOSans H" panose="02010600030101010101" charset="-122"/>
      <p:regular r:id="rId25"/>
    </p:embeddedFont>
    <p:embeddedFont>
      <p:font typeface="OPPOSans R" panose="02010600030101010101" charset="-122"/>
      <p:regular r:id="rId26"/>
    </p:embeddedFont>
    <p:embeddedFont>
      <p:font typeface="Source Han Sans" panose="02010600030101010101" charset="-122"/>
      <p:regular r:id="rId27"/>
    </p:embeddedFont>
    <p:embeddedFont>
      <p:font typeface="Source Han Sans CN Bold" panose="02010600030101010101" charset="-122"/>
      <p:regular r:id="rId28"/>
    </p:embeddedFont>
    <p:embeddedFont>
      <p:font typeface="等线" panose="02010600030101010101" pitchFamily="2" charset="-122"/>
      <p:regular r:id="rId29"/>
      <p:bold r:id="rId3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snapToGrid="0">
      <p:cViewPr varScale="1">
        <p:scale>
          <a:sx n="90" d="100"/>
          <a:sy n="90" d="100"/>
        </p:scale>
        <p:origin x="178" y="77"/>
      </p:cViewPr>
      <p:guideLst/>
    </p:cSldViewPr>
  </p:slideViewPr>
  <p:notesTextViewPr>
    <p:cViewPr>
      <p:scale>
        <a:sx n="1" d="1"/>
        <a:sy n="1" d="1"/>
      </p:scale>
      <p:origin x="0" y="0"/>
    </p:cViewPr>
  </p:notesTextViewPr>
  <p:notesViewPr>
    <p:cSldViewPr snapToGrid="0">
      <p:cViewPr>
        <p:scale>
          <a:sx n="270" d="100"/>
          <a:sy n="270" d="100"/>
        </p:scale>
        <p:origin x="-1459" y="-819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3D979-6D9C-40D1-9888-4E0E8DCDA54F}" type="datetimeFigureOut">
              <a:rPr lang="zh-CN" altLang="en-US" smtClean="0"/>
              <a:t>2025/3/24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A47B4E-6570-47D1-A613-166A4C83B45A}" type="slidenum">
              <a:rPr lang="zh-CN" altLang="en-US" smtClean="0"/>
              <a:t>‹#›</a:t>
            </a:fld>
            <a:endParaRPr lang="zh-CN" altLang="en-US"/>
          </a:p>
        </p:txBody>
      </p:sp>
    </p:spTree>
    <p:extLst>
      <p:ext uri="{BB962C8B-B14F-4D97-AF65-F5344CB8AC3E}">
        <p14:creationId xmlns:p14="http://schemas.microsoft.com/office/powerpoint/2010/main" val="4184384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大家好，今天我想跟大家分享的书籍是尹建莉老师的</a:t>
            </a:r>
            <a:r>
              <a:rPr lang="en-US" altLang="zh-CN" dirty="0"/>
              <a:t>《</a:t>
            </a:r>
            <a:r>
              <a:rPr lang="zh-CN" altLang="en-US" dirty="0"/>
              <a:t>自由的孩子最自觉</a:t>
            </a:r>
            <a:r>
              <a:rPr lang="en-US" altLang="zh-CN" dirty="0"/>
              <a:t>》</a:t>
            </a:r>
            <a:r>
              <a:rPr lang="zh-CN" altLang="en-US" dirty="0"/>
              <a:t>。尹建莉老师是北京师范大学教育学硕士，深耕家庭教育研究多年。代表作</a:t>
            </a:r>
            <a:r>
              <a:rPr lang="en-US" altLang="zh-CN" dirty="0"/>
              <a:t>《</a:t>
            </a:r>
            <a:r>
              <a:rPr lang="zh-CN" altLang="en-US" dirty="0"/>
              <a:t>好妈妈胜过好老师</a:t>
            </a:r>
            <a:r>
              <a:rPr lang="en-US" altLang="zh-CN" dirty="0"/>
              <a:t>》</a:t>
            </a:r>
            <a:r>
              <a:rPr lang="zh-CN" altLang="en-US" dirty="0"/>
              <a:t>全球销量</a:t>
            </a:r>
            <a:r>
              <a:rPr lang="en-US" altLang="zh-CN" dirty="0"/>
              <a:t>800</a:t>
            </a:r>
            <a:r>
              <a:rPr lang="zh-CN" altLang="en-US" dirty="0"/>
              <a:t>万册。被誉为中国家庭教育领域的里程碑式作品。这本书</a:t>
            </a:r>
            <a:r>
              <a:rPr lang="en-US" altLang="zh-CN" dirty="0"/>
              <a:t>《</a:t>
            </a:r>
            <a:r>
              <a:rPr lang="zh-CN" altLang="en-US" dirty="0"/>
              <a:t>自由的孩子最自觉</a:t>
            </a:r>
            <a:r>
              <a:rPr lang="en-US" altLang="zh-CN" dirty="0"/>
              <a:t>》</a:t>
            </a:r>
            <a:r>
              <a:rPr lang="zh-CN" altLang="en-US" dirty="0"/>
              <a:t>是被誉为</a:t>
            </a:r>
            <a:r>
              <a:rPr lang="en-US" altLang="zh-CN" dirty="0"/>
              <a:t>《</a:t>
            </a:r>
            <a:r>
              <a:rPr lang="zh-CN" altLang="en-US" dirty="0"/>
              <a:t>好妈妈胜过好老师</a:t>
            </a:r>
            <a:r>
              <a:rPr lang="en-US" altLang="zh-CN" dirty="0"/>
              <a:t>2》</a:t>
            </a:r>
            <a:r>
              <a:rPr lang="zh-CN" altLang="en-US" dirty="0"/>
              <a:t>，为什么是</a:t>
            </a:r>
            <a:r>
              <a:rPr lang="en-US" altLang="zh-CN" dirty="0"/>
              <a:t>2</a:t>
            </a:r>
            <a:r>
              <a:rPr lang="zh-CN" altLang="en-US" dirty="0"/>
              <a:t>，以为理论过后，这本书的每个章节都是家长的育儿疑惑，写了信，然后尹老师进行解读和指正。其实尹建莉老师所有的育儿三部曲，我都看过，今天挑选这本书是因为看完这本书，我能够与我们初中青春期的孩子的一些问题结合起来。所以我今天分享的主题是</a:t>
            </a:r>
            <a:r>
              <a:rPr lang="en-US" altLang="zh-CN" dirty="0"/>
              <a:t>《</a:t>
            </a:r>
            <a:r>
              <a:rPr lang="zh-CN" altLang="en-US" dirty="0"/>
              <a:t>自由教育，从童年奠基到青春期绽放。</a:t>
            </a:r>
          </a:p>
        </p:txBody>
      </p:sp>
      <p:sp>
        <p:nvSpPr>
          <p:cNvPr id="4" name="灯片编号占位符 3"/>
          <p:cNvSpPr>
            <a:spLocks noGrp="1"/>
          </p:cNvSpPr>
          <p:nvPr>
            <p:ph type="sldNum" sz="quarter" idx="5"/>
          </p:nvPr>
        </p:nvSpPr>
        <p:spPr/>
        <p:txBody>
          <a:bodyPr/>
          <a:lstStyle/>
          <a:p>
            <a:fld id="{0AA47B4E-6570-47D1-A613-166A4C83B45A}" type="slidenum">
              <a:rPr lang="zh-CN" altLang="en-US" smtClean="0"/>
              <a:t>1</a:t>
            </a:fld>
            <a:endParaRPr lang="zh-CN" altLang="en-US"/>
          </a:p>
        </p:txBody>
      </p:sp>
    </p:spTree>
    <p:extLst>
      <p:ext uri="{BB962C8B-B14F-4D97-AF65-F5344CB8AC3E}">
        <p14:creationId xmlns:p14="http://schemas.microsoft.com/office/powerpoint/2010/main" val="1734400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其实这个道理家长们都懂吧，就是不会有家长直接说，你考得好我才爱你，你考不好我就不喜欢你了。但是，你的表现，你自己意识不到，但是孩子是能明确感受到的。孩子考</a:t>
            </a:r>
            <a:r>
              <a:rPr lang="en-US" altLang="zh-CN" dirty="0"/>
              <a:t>100</a:t>
            </a:r>
            <a:r>
              <a:rPr lang="zh-CN" altLang="en-US" dirty="0"/>
              <a:t>分你马上喜笑颜开，马上就有奖励大餐啊什么的，孩子默写没默好，你一问，当着面几声叹气，或者就是辅导作业时候，教几遍都还不会，你说孩子太笨，我跟你爸都还好啊，言语中都是嫌弃。慢慢的，孩子发现了，你最开心的时候，是他考的好的时候，你跟爸爸关系好的时候，是他拿奖状的时候。所以当你说我天天陪你写作业，天天接送你培训班，花那么多钱让你学，你却考这样的东西给我。他会觉得确实是自己没做好，自己笨，自己慢，自己让妈妈那么累，自己让爸爸妈妈总是吵架，孩子会陷入自我否定，讨好性人格正在逐渐养成。</a:t>
            </a:r>
            <a:endParaRPr lang="en-US" altLang="zh-CN" dirty="0"/>
          </a:p>
          <a:p>
            <a:r>
              <a:rPr lang="zh-CN" altLang="en-US" dirty="0"/>
              <a:t>以后孩子考好，他开开心心跟你说，你可以说你开心我就开心。默写没默好，考试没考好，孩子自己就会很沮丧，父母该做的是感同身受他的付出没有得到回报的难过，下一步应该帮助他调整学习状态也好，学习方法也好。让孩子觉得，你是在帮助他变得更好，但是他好不好，优不优秀，你都爱他。永远爱他。无条件的爱他。</a:t>
            </a:r>
          </a:p>
        </p:txBody>
      </p:sp>
      <p:sp>
        <p:nvSpPr>
          <p:cNvPr id="4" name="灯片编号占位符 3"/>
          <p:cNvSpPr>
            <a:spLocks noGrp="1"/>
          </p:cNvSpPr>
          <p:nvPr>
            <p:ph type="sldNum" sz="quarter" idx="5"/>
          </p:nvPr>
        </p:nvSpPr>
        <p:spPr/>
        <p:txBody>
          <a:bodyPr/>
          <a:lstStyle/>
          <a:p>
            <a:fld id="{0AA47B4E-6570-47D1-A613-166A4C83B45A}" type="slidenum">
              <a:rPr lang="zh-CN" altLang="en-US" smtClean="0"/>
              <a:t>10</a:t>
            </a:fld>
            <a:endParaRPr lang="zh-CN" altLang="en-US"/>
          </a:p>
        </p:txBody>
      </p:sp>
    </p:spTree>
    <p:extLst>
      <p:ext uri="{BB962C8B-B14F-4D97-AF65-F5344CB8AC3E}">
        <p14:creationId xmlns:p14="http://schemas.microsoft.com/office/powerpoint/2010/main" val="824415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周末</a:t>
            </a:r>
            <a:r>
              <a:rPr lang="en-US" altLang="zh-CN" dirty="0"/>
              <a:t>2</a:t>
            </a:r>
            <a:r>
              <a:rPr lang="zh-CN" altLang="en-US" dirty="0"/>
              <a:t>小时手机游戏，自己安排。反正我的建议是家长给大框架，框架里给予孩子自我探索，自我安排。</a:t>
            </a:r>
          </a:p>
        </p:txBody>
      </p:sp>
      <p:sp>
        <p:nvSpPr>
          <p:cNvPr id="4" name="灯片编号占位符 3"/>
          <p:cNvSpPr>
            <a:spLocks noGrp="1"/>
          </p:cNvSpPr>
          <p:nvPr>
            <p:ph type="sldNum" sz="quarter" idx="5"/>
          </p:nvPr>
        </p:nvSpPr>
        <p:spPr/>
        <p:txBody>
          <a:bodyPr/>
          <a:lstStyle/>
          <a:p>
            <a:fld id="{0AA47B4E-6570-47D1-A613-166A4C83B45A}" type="slidenum">
              <a:rPr lang="zh-CN" altLang="en-US" smtClean="0"/>
              <a:t>11</a:t>
            </a:fld>
            <a:endParaRPr lang="zh-CN" altLang="en-US"/>
          </a:p>
        </p:txBody>
      </p:sp>
    </p:spTree>
    <p:extLst>
      <p:ext uri="{BB962C8B-B14F-4D97-AF65-F5344CB8AC3E}">
        <p14:creationId xmlns:p14="http://schemas.microsoft.com/office/powerpoint/2010/main" val="3180320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AA47B4E-6570-47D1-A613-166A4C83B45A}" type="slidenum">
              <a:rPr lang="zh-CN" altLang="en-US" smtClean="0"/>
              <a:t>12</a:t>
            </a:fld>
            <a:endParaRPr lang="zh-CN" altLang="en-US"/>
          </a:p>
        </p:txBody>
      </p:sp>
    </p:spTree>
    <p:extLst>
      <p:ext uri="{BB962C8B-B14F-4D97-AF65-F5344CB8AC3E}">
        <p14:creationId xmlns:p14="http://schemas.microsoft.com/office/powerpoint/2010/main" val="275557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AA47B4E-6570-47D1-A613-166A4C83B45A}" type="slidenum">
              <a:rPr lang="zh-CN" altLang="en-US" smtClean="0"/>
              <a:t>13</a:t>
            </a:fld>
            <a:endParaRPr lang="zh-CN" altLang="en-US"/>
          </a:p>
        </p:txBody>
      </p:sp>
    </p:spTree>
    <p:extLst>
      <p:ext uri="{BB962C8B-B14F-4D97-AF65-F5344CB8AC3E}">
        <p14:creationId xmlns:p14="http://schemas.microsoft.com/office/powerpoint/2010/main" val="672131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373063"/>
            <a:ext cx="5486400" cy="3086100"/>
          </a:xfrm>
        </p:spPr>
      </p:sp>
      <p:sp>
        <p:nvSpPr>
          <p:cNvPr id="3" name="备注占位符 2"/>
          <p:cNvSpPr>
            <a:spLocks noGrp="1"/>
          </p:cNvSpPr>
          <p:nvPr>
            <p:ph type="body" idx="1"/>
          </p:nvPr>
        </p:nvSpPr>
        <p:spPr>
          <a:xfrm>
            <a:off x="685800" y="4400549"/>
            <a:ext cx="5542844" cy="4246739"/>
          </a:xfrm>
        </p:spPr>
        <p:txBody>
          <a:bodyPr/>
          <a:lstStyle/>
          <a:p>
            <a:r>
              <a:rPr lang="zh-CN" altLang="en-US" dirty="0"/>
              <a:t>还是那个大框架理论。可以把一周学习任务给他，或者周末需要完成的作业给他，具体每天完成什么，先完成什么，在完成什么，自己去安排。</a:t>
            </a:r>
            <a:endParaRPr lang="en-US" altLang="zh-CN" dirty="0"/>
          </a:p>
          <a:p>
            <a:r>
              <a:rPr lang="zh-CN" altLang="en-US" dirty="0"/>
              <a:t>阅读的孩子有自我修正的能力，哪怕家庭的原因，或者是没有碰到一个好老师，总之无论他在学习中生活中遇到任何困难，他都有自我疗愈，自我修正的能力。比如我们自己看书，焦虑了，看看尹老师的育儿书，就放下了焦虑，对孩子有耐心了。看余华的活着，了解了一个时代背景下人们的苦难，你会懂得珍惜当下，看曾国藩传记，他一生屡遭困境却从未言弃，会让我在面临挫折低谷时再次坚定地站起。孩子们更是一样。他们天生能懂什么是好书什么是坏书。</a:t>
            </a:r>
            <a:endParaRPr lang="en-US" altLang="zh-CN" dirty="0"/>
          </a:p>
          <a:p>
            <a:r>
              <a:rPr lang="zh-CN" altLang="en-US" dirty="0"/>
              <a:t>调整自己心态，接受孩子现阶段的成绩水平，不要把焦虑传递给孩子，要成为孩子的队友，和孩子一起面对问题。</a:t>
            </a:r>
            <a:endParaRPr lang="en-US" altLang="zh-CN" dirty="0"/>
          </a:p>
          <a:p>
            <a:r>
              <a:rPr lang="zh-CN" altLang="en-US" dirty="0"/>
              <a:t>第二询问孩子感受，用开放式的问题，你对这次考试成绩有什么想法，引导孩子自我评价。让孩子意识到学习是自己的事情。</a:t>
            </a:r>
            <a:endParaRPr lang="en-US" altLang="zh-CN" dirty="0"/>
          </a:p>
          <a:p>
            <a:r>
              <a:rPr lang="zh-CN" altLang="en-US" dirty="0"/>
              <a:t>第三就是帮助孩子合理归因和反思：“你觉得哪里还能做的更好？所以你觉得最近贪玩了是吗？引导孩子思考学习上的不足，帮助孩子总结经验和教训，锻炼他们自己复盘和总结的能力。过程中要注意语气，不要责备。</a:t>
            </a:r>
            <a:endParaRPr lang="en-US" altLang="zh-CN" dirty="0"/>
          </a:p>
          <a:p>
            <a:r>
              <a:rPr lang="zh-CN" altLang="en-US" dirty="0"/>
              <a:t>参考了马歇尔，卢森堡博士提出的非暴力沟通的四个核心步骤：</a:t>
            </a:r>
            <a:r>
              <a:rPr lang="en-US" altLang="zh-CN" dirty="0"/>
              <a:t>1</a:t>
            </a:r>
            <a:r>
              <a:rPr lang="zh-CN" altLang="en-US" dirty="0"/>
              <a:t>，观察。我们老师要清楚的说出我们观察到的客观事实。“我看到你在课堂上多次走神”。而不是你怎么总是讲话！总是走神！总是不认真听讲！</a:t>
            </a:r>
            <a:endParaRPr lang="en-US" altLang="zh-CN" dirty="0"/>
          </a:p>
          <a:p>
            <a:r>
              <a:rPr lang="zh-CN" altLang="en-US" dirty="0"/>
              <a:t>第二步，表达感受。明确表达自己的感受，但不是发泄情绪，“我会有些担心，因为你这样会错过一些重要的知识。而不是，你这样让我很生气！</a:t>
            </a:r>
            <a:endParaRPr lang="en-US" altLang="zh-CN" dirty="0"/>
          </a:p>
          <a:p>
            <a:r>
              <a:rPr lang="en-US" altLang="zh-CN" dirty="0"/>
              <a:t>3</a:t>
            </a:r>
            <a:r>
              <a:rPr lang="zh-CN" altLang="en-US" dirty="0"/>
              <a:t>就是表达需求，让学生明白你作为老师为什么会有这样的需求，“我希望你能在课堂上集中注意力，这样你才能更好的掌握知识。最后一步提出具体请求。”你可以试着在课堂上多参与讨论，而不是你要好好表现。</a:t>
            </a:r>
            <a:endParaRPr lang="en-US" altLang="zh-CN" dirty="0"/>
          </a:p>
          <a:p>
            <a:endParaRPr lang="en-US" altLang="zh-CN"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0AA47B4E-6570-47D1-A613-166A4C83B45A}" type="slidenum">
              <a:rPr lang="zh-CN" altLang="en-US" smtClean="0"/>
              <a:t>14</a:t>
            </a:fld>
            <a:endParaRPr lang="zh-CN" altLang="en-US"/>
          </a:p>
        </p:txBody>
      </p:sp>
    </p:spTree>
    <p:extLst>
      <p:ext uri="{BB962C8B-B14F-4D97-AF65-F5344CB8AC3E}">
        <p14:creationId xmlns:p14="http://schemas.microsoft.com/office/powerpoint/2010/main" val="314347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AA47B4E-6570-47D1-A613-166A4C83B45A}" type="slidenum">
              <a:rPr lang="zh-CN" altLang="en-US" smtClean="0"/>
              <a:t>15</a:t>
            </a:fld>
            <a:endParaRPr lang="zh-CN" altLang="en-US"/>
          </a:p>
        </p:txBody>
      </p:sp>
    </p:spTree>
    <p:extLst>
      <p:ext uri="{BB962C8B-B14F-4D97-AF65-F5344CB8AC3E}">
        <p14:creationId xmlns:p14="http://schemas.microsoft.com/office/powerpoint/2010/main" val="649725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AA47B4E-6570-47D1-A613-166A4C83B45A}" type="slidenum">
              <a:rPr lang="zh-CN" altLang="en-US" smtClean="0"/>
              <a:t>16</a:t>
            </a:fld>
            <a:endParaRPr lang="zh-CN" altLang="en-US"/>
          </a:p>
        </p:txBody>
      </p:sp>
    </p:spTree>
    <p:extLst>
      <p:ext uri="{BB962C8B-B14F-4D97-AF65-F5344CB8AC3E}">
        <p14:creationId xmlns:p14="http://schemas.microsoft.com/office/powerpoint/2010/main" val="2125369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AA47B4E-6570-47D1-A613-166A4C83B45A}" type="slidenum">
              <a:rPr lang="zh-CN" altLang="en-US" smtClean="0"/>
              <a:t>17</a:t>
            </a:fld>
            <a:endParaRPr lang="zh-CN" altLang="en-US"/>
          </a:p>
        </p:txBody>
      </p:sp>
    </p:spTree>
    <p:extLst>
      <p:ext uri="{BB962C8B-B14F-4D97-AF65-F5344CB8AC3E}">
        <p14:creationId xmlns:p14="http://schemas.microsoft.com/office/powerpoint/2010/main" val="2573734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这两个也都是基于要给予学生自由，和自主。</a:t>
            </a:r>
          </a:p>
        </p:txBody>
      </p:sp>
      <p:sp>
        <p:nvSpPr>
          <p:cNvPr id="4" name="灯片编号占位符 3"/>
          <p:cNvSpPr>
            <a:spLocks noGrp="1"/>
          </p:cNvSpPr>
          <p:nvPr>
            <p:ph type="sldNum" sz="quarter" idx="5"/>
          </p:nvPr>
        </p:nvSpPr>
        <p:spPr/>
        <p:txBody>
          <a:bodyPr/>
          <a:lstStyle/>
          <a:p>
            <a:fld id="{0AA47B4E-6570-47D1-A613-166A4C83B45A}" type="slidenum">
              <a:rPr lang="zh-CN" altLang="en-US" smtClean="0"/>
              <a:t>18</a:t>
            </a:fld>
            <a:endParaRPr lang="zh-CN" altLang="en-US"/>
          </a:p>
        </p:txBody>
      </p:sp>
    </p:spTree>
    <p:extLst>
      <p:ext uri="{BB962C8B-B14F-4D97-AF65-F5344CB8AC3E}">
        <p14:creationId xmlns:p14="http://schemas.microsoft.com/office/powerpoint/2010/main" val="1518041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AA47B4E-6570-47D1-A613-166A4C83B45A}" type="slidenum">
              <a:rPr lang="zh-CN" altLang="en-US" smtClean="0"/>
              <a:t>19</a:t>
            </a:fld>
            <a:endParaRPr lang="zh-CN" altLang="en-US"/>
          </a:p>
        </p:txBody>
      </p:sp>
    </p:spTree>
    <p:extLst>
      <p:ext uri="{BB962C8B-B14F-4D97-AF65-F5344CB8AC3E}">
        <p14:creationId xmlns:p14="http://schemas.microsoft.com/office/powerpoint/2010/main" val="12708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AA47B4E-6570-47D1-A613-166A4C83B45A}" type="slidenum">
              <a:rPr lang="zh-CN" altLang="en-US" smtClean="0"/>
              <a:t>2</a:t>
            </a:fld>
            <a:endParaRPr lang="zh-CN" altLang="en-US"/>
          </a:p>
        </p:txBody>
      </p:sp>
    </p:spTree>
    <p:extLst>
      <p:ext uri="{BB962C8B-B14F-4D97-AF65-F5344CB8AC3E}">
        <p14:creationId xmlns:p14="http://schemas.microsoft.com/office/powerpoint/2010/main" val="666494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AA47B4E-6570-47D1-A613-166A4C83B45A}" type="slidenum">
              <a:rPr lang="zh-CN" altLang="en-US" smtClean="0"/>
              <a:t>20</a:t>
            </a:fld>
            <a:endParaRPr lang="zh-CN" altLang="en-US"/>
          </a:p>
        </p:txBody>
      </p:sp>
    </p:spTree>
    <p:extLst>
      <p:ext uri="{BB962C8B-B14F-4D97-AF65-F5344CB8AC3E}">
        <p14:creationId xmlns:p14="http://schemas.microsoft.com/office/powerpoint/2010/main" val="1767560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AA47B4E-6570-47D1-A613-166A4C83B45A}" type="slidenum">
              <a:rPr lang="zh-CN" altLang="en-US" smtClean="0"/>
              <a:t>3</a:t>
            </a:fld>
            <a:endParaRPr lang="zh-CN" altLang="en-US"/>
          </a:p>
        </p:txBody>
      </p:sp>
    </p:spTree>
    <p:extLst>
      <p:ext uri="{BB962C8B-B14F-4D97-AF65-F5344CB8AC3E}">
        <p14:creationId xmlns:p14="http://schemas.microsoft.com/office/powerpoint/2010/main" val="3009018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写作业，你一定要先写作业，再玩。很多研究表明，孩子在学校学习了一天，肯定要先放松一下，玩一下，再写作业。有的时候孩子跟你提出的要求，比如我们家小孩一年级，一般都是周六上午处理一下作业。那天周四放学在车上，她就跟我说我想周六上午先玩， 我等不及了，周日上午写作业好不好。好啊，第一，我觉得孩子的天性，忍不住玩了。第二，人家自己有安排的好好的。自由与自觉。</a:t>
            </a:r>
            <a:endParaRPr lang="en-US" altLang="zh-CN" dirty="0"/>
          </a:p>
          <a:p>
            <a:r>
              <a:rPr lang="zh-CN" altLang="en-US" dirty="0"/>
              <a:t>孩子犯错，是在探索，是在尝试。写字写不好，</a:t>
            </a:r>
            <a:r>
              <a:rPr lang="en-US" altLang="zh-CN" dirty="0"/>
              <a:t>3</a:t>
            </a:r>
            <a:r>
              <a:rPr lang="zh-CN" altLang="en-US" dirty="0"/>
              <a:t>岁就叫他去写字，身体的精细功能还没发育。坐在那里半天歪歪扭扭就就觉得不认真。人家已经很努力，屁股坐不住，人家脊椎那块的支撑力量不足，坐一会就难受坐不住。又要坐半天，还要练字。练不好也要表扬。书中孩子</a:t>
            </a:r>
            <a:r>
              <a:rPr lang="en-US" altLang="zh-CN" dirty="0"/>
              <a:t>3</a:t>
            </a:r>
            <a:r>
              <a:rPr lang="zh-CN" altLang="en-US" dirty="0"/>
              <a:t>周岁就爱玩手机玩电脑看电视。指出孩子聪明，家长问题，陪着玩更有趣的游戏，有时间带她户外。反正就是多理解孩子，多反思自己吧。</a:t>
            </a:r>
            <a:endParaRPr lang="en-US" altLang="zh-CN" dirty="0"/>
          </a:p>
          <a:p>
            <a:r>
              <a:rPr lang="zh-CN" altLang="en-US" dirty="0"/>
              <a:t>讲个游泳的例子吧。前几天办公室讨论的，我说孩子暑假去学游泳哈，我们同事说就让他去玩水，怕就陪他一起，就让他玩，玩到不怕水，让他自己在游泳池观察人家学的，有了兴趣再说。很快学会。很多家长就是孩子还小，</a:t>
            </a:r>
            <a:r>
              <a:rPr lang="en-US" altLang="zh-CN" dirty="0"/>
              <a:t>1800</a:t>
            </a:r>
            <a:r>
              <a:rPr lang="zh-CN" altLang="en-US" dirty="0"/>
              <a:t>就几节课，必须学会，学不会就很着急，就给孩子压力，孩子更害怕更不想学。其实学习也一样。孩子和你在你们能力范围内，都努力了就好。</a:t>
            </a:r>
            <a:endParaRPr lang="en-US" altLang="zh-CN" dirty="0"/>
          </a:p>
        </p:txBody>
      </p:sp>
      <p:sp>
        <p:nvSpPr>
          <p:cNvPr id="4" name="灯片编号占位符 3"/>
          <p:cNvSpPr>
            <a:spLocks noGrp="1"/>
          </p:cNvSpPr>
          <p:nvPr>
            <p:ph type="sldNum" sz="quarter" idx="5"/>
          </p:nvPr>
        </p:nvSpPr>
        <p:spPr/>
        <p:txBody>
          <a:bodyPr/>
          <a:lstStyle/>
          <a:p>
            <a:fld id="{0AA47B4E-6570-47D1-A613-166A4C83B45A}" type="slidenum">
              <a:rPr lang="zh-CN" altLang="en-US" smtClean="0"/>
              <a:t>4</a:t>
            </a:fld>
            <a:endParaRPr lang="zh-CN" altLang="en-US"/>
          </a:p>
        </p:txBody>
      </p:sp>
    </p:spTree>
    <p:extLst>
      <p:ext uri="{BB962C8B-B14F-4D97-AF65-F5344CB8AC3E}">
        <p14:creationId xmlns:p14="http://schemas.microsoft.com/office/powerpoint/2010/main" val="2381192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现在初中问题学生越来越多。背后的故事就是背后一个家庭的故事。</a:t>
            </a:r>
          </a:p>
        </p:txBody>
      </p:sp>
      <p:sp>
        <p:nvSpPr>
          <p:cNvPr id="4" name="灯片编号占位符 3"/>
          <p:cNvSpPr>
            <a:spLocks noGrp="1"/>
          </p:cNvSpPr>
          <p:nvPr>
            <p:ph type="sldNum" sz="quarter" idx="5"/>
          </p:nvPr>
        </p:nvSpPr>
        <p:spPr/>
        <p:txBody>
          <a:bodyPr/>
          <a:lstStyle/>
          <a:p>
            <a:fld id="{0AA47B4E-6570-47D1-A613-166A4C83B45A}" type="slidenum">
              <a:rPr lang="zh-CN" altLang="en-US" smtClean="0"/>
              <a:t>5</a:t>
            </a:fld>
            <a:endParaRPr lang="zh-CN" altLang="en-US"/>
          </a:p>
        </p:txBody>
      </p:sp>
    </p:spTree>
    <p:extLst>
      <p:ext uri="{BB962C8B-B14F-4D97-AF65-F5344CB8AC3E}">
        <p14:creationId xmlns:p14="http://schemas.microsoft.com/office/powerpoint/2010/main" val="1116277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AA47B4E-6570-47D1-A613-166A4C83B45A}" type="slidenum">
              <a:rPr lang="zh-CN" altLang="en-US" smtClean="0"/>
              <a:t>6</a:t>
            </a:fld>
            <a:endParaRPr lang="zh-CN" altLang="en-US"/>
          </a:p>
        </p:txBody>
      </p:sp>
    </p:spTree>
    <p:extLst>
      <p:ext uri="{BB962C8B-B14F-4D97-AF65-F5344CB8AC3E}">
        <p14:creationId xmlns:p14="http://schemas.microsoft.com/office/powerpoint/2010/main" val="2699613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社会上很多弑母的案例。吴什么与宇，很优秀，但他自己觉得自己是妈妈的一个作品，他的优秀与自己无关。当他想独立的时候，他只有完全摆脱母亲，怎么完全摆脱，母亲只能死。</a:t>
            </a:r>
            <a:r>
              <a:rPr lang="en-US" altLang="zh-CN" dirty="0"/>
              <a:t>P45</a:t>
            </a:r>
            <a:r>
              <a:rPr lang="zh-CN" altLang="en-US" dirty="0"/>
              <a:t>爱孩子，又怕溺爱。尹老师明确指出，爱和溺爱，不是一个事情程度上的深浅，而是两种完全不同的东西。爱的本质是要给孩子自由，宽容，欣赏。而溺爱的本质是管制，包办，批评。所以溺爱不是爱， 是披着爱的外衣的占有和控制，是成人按照自己的意志去管理孩子，剥夺孩子的独立性，其背后的心理基础是恐惧和不信任。</a:t>
            </a:r>
            <a:endParaRPr lang="en-US" altLang="zh-CN" dirty="0"/>
          </a:p>
          <a:p>
            <a:r>
              <a:rPr lang="zh-CN" altLang="en-US" dirty="0"/>
              <a:t>当与学校问题学生的家长沟通的时候，越是那个从小管他学习管他生活的妈妈，在他面前说话，他是完全不听的，甚至就是表现出厌烦，恶心。但是那个从小不怎么管的爸爸，讲话还能听听的。有些孩子已经表现出极力不想跟妈妈说话。</a:t>
            </a:r>
          </a:p>
        </p:txBody>
      </p:sp>
      <p:sp>
        <p:nvSpPr>
          <p:cNvPr id="4" name="灯片编号占位符 3"/>
          <p:cNvSpPr>
            <a:spLocks noGrp="1"/>
          </p:cNvSpPr>
          <p:nvPr>
            <p:ph type="sldNum" sz="quarter" idx="5"/>
          </p:nvPr>
        </p:nvSpPr>
        <p:spPr/>
        <p:txBody>
          <a:bodyPr/>
          <a:lstStyle/>
          <a:p>
            <a:fld id="{0AA47B4E-6570-47D1-A613-166A4C83B45A}" type="slidenum">
              <a:rPr lang="zh-CN" altLang="en-US" smtClean="0"/>
              <a:t>7</a:t>
            </a:fld>
            <a:endParaRPr lang="zh-CN" altLang="en-US"/>
          </a:p>
        </p:txBody>
      </p:sp>
    </p:spTree>
    <p:extLst>
      <p:ext uri="{BB962C8B-B14F-4D97-AF65-F5344CB8AC3E}">
        <p14:creationId xmlns:p14="http://schemas.microsoft.com/office/powerpoint/2010/main" val="143541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学业倦怠也很好理解。一个人不能一直保持被鸡的状态。我们小学</a:t>
            </a:r>
            <a:r>
              <a:rPr lang="en-US" altLang="zh-CN" dirty="0"/>
              <a:t>6</a:t>
            </a:r>
            <a:r>
              <a:rPr lang="zh-CN" altLang="en-US" dirty="0"/>
              <a:t>年，初中</a:t>
            </a:r>
            <a:r>
              <a:rPr lang="en-US" altLang="zh-CN" dirty="0"/>
              <a:t>3</a:t>
            </a:r>
            <a:r>
              <a:rPr lang="zh-CN" altLang="en-US" dirty="0"/>
              <a:t>年，高中</a:t>
            </a:r>
            <a:r>
              <a:rPr lang="en-US" altLang="zh-CN" dirty="0"/>
              <a:t>3</a:t>
            </a:r>
            <a:r>
              <a:rPr lang="zh-CN" altLang="en-US" dirty="0"/>
              <a:t>年，很多人寒窗苦读</a:t>
            </a:r>
            <a:r>
              <a:rPr lang="en-US" altLang="zh-CN" dirty="0"/>
              <a:t>12</a:t>
            </a:r>
            <a:r>
              <a:rPr lang="zh-CN" altLang="en-US" dirty="0"/>
              <a:t>年，一进大学没人管了就躺平，荒废学业。有些家长从幼小衔接开始就卯足了鸡娃的尽头了。要到该发力的时候发力。小考小玩，大考大玩。</a:t>
            </a:r>
            <a:r>
              <a:rPr lang="en-US" altLang="zh-CN" dirty="0"/>
              <a:t>P227</a:t>
            </a:r>
            <a:r>
              <a:rPr lang="zh-CN" altLang="en-US" dirty="0"/>
              <a:t>，一个妈妈的来信，说有个初二的女儿，从小还算乖的，但近来发现，一不满意，就拒绝交流。比如最近女儿想买一个两百多元的玩具，因为感觉平时太依着她，这次就不想那么容易让她得到。于是这个妈妈就说，你背好</a:t>
            </a:r>
            <a:r>
              <a:rPr lang="en-US" altLang="zh-CN" dirty="0"/>
              <a:t>30</a:t>
            </a:r>
            <a:r>
              <a:rPr lang="zh-CN" altLang="en-US" dirty="0"/>
              <a:t>首古诗，就给你买。她说太难了，那妈妈就说</a:t>
            </a:r>
            <a:r>
              <a:rPr lang="en-US" altLang="zh-CN" dirty="0"/>
              <a:t>20</a:t>
            </a:r>
            <a:r>
              <a:rPr lang="zh-CN" altLang="en-US" dirty="0"/>
              <a:t>首，她还是觉得难，妈妈就说，只有付出努力，得到的东西给才有意义。女孩就开始不理妈妈，早早就进被窝了。尹老师是这样分析的，一个玩具，你觉得可以买就痛痛快快给她买了。不要把买东西和背古诗挂起钩来。你是想一举两得一箭双雕，既满足了孩子愿望，又能让他多背几首古诗。事实上确是赔了夫人又折兵。因为学习动机决定学习态度，学习态度决定成绩高低。而这个妈妈的做法是在消解孩子的学习兴趣。因为她吧背古诗当作买玩具的条件，那么这两件事情就站到了对立面。有谁会喜欢阻碍自己享受的任务和条件吗？不单是买玩具，学习成绩也是一样的，不要用物质奖励企图去刺激孩子的学习兴趣。最后尹老师说到，跟孩子相处要单纯，不要玩心机，不要再正常交流之上刻意附加一个“教育意义”，孩子不傻，理上他说不过你，但他的感觉会不舒服，久而久之就不想跟你交流了。</a:t>
            </a:r>
            <a:endParaRPr lang="en-US" altLang="zh-CN" dirty="0"/>
          </a:p>
          <a:p>
            <a:r>
              <a:rPr lang="zh-CN" altLang="en-US" dirty="0"/>
              <a:t>还有一个最近发生在我班上的案例。</a:t>
            </a:r>
          </a:p>
        </p:txBody>
      </p:sp>
      <p:sp>
        <p:nvSpPr>
          <p:cNvPr id="4" name="灯片编号占位符 3"/>
          <p:cNvSpPr>
            <a:spLocks noGrp="1"/>
          </p:cNvSpPr>
          <p:nvPr>
            <p:ph type="sldNum" sz="quarter" idx="5"/>
          </p:nvPr>
        </p:nvSpPr>
        <p:spPr/>
        <p:txBody>
          <a:bodyPr/>
          <a:lstStyle/>
          <a:p>
            <a:fld id="{0AA47B4E-6570-47D1-A613-166A4C83B45A}" type="slidenum">
              <a:rPr lang="zh-CN" altLang="en-US" smtClean="0"/>
              <a:t>8</a:t>
            </a:fld>
            <a:endParaRPr lang="zh-CN" altLang="en-US"/>
          </a:p>
        </p:txBody>
      </p:sp>
    </p:spTree>
    <p:extLst>
      <p:ext uri="{BB962C8B-B14F-4D97-AF65-F5344CB8AC3E}">
        <p14:creationId xmlns:p14="http://schemas.microsoft.com/office/powerpoint/2010/main" val="4110868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P77</a:t>
            </a:r>
            <a:r>
              <a:rPr lang="zh-CN" altLang="en-US" dirty="0"/>
              <a:t>，很多逗孩子的案例，这些在孩子面前以孩子的单纯不懂事为开玩笑的前提，经常捉弄孩子，一群大人哈哈大笑，孩子措手不及。这样的逗孩子，孩子感受到的是欺骗，是载面子。经常被捉弄的孩子会出现品德方面的缺失，慢慢形成不信任他人，自卑和说谎的心理及习惯。逗孩子，应该是以孩子的快乐为前提的，成年人要把自己放到儿童的位置上，以儿童能理解和接受的方式，制造出让儿童快乐的事件，行为中要包含着童心，快乐，甚至幽默和智慧。和孩子玩也是一种德行教育。</a:t>
            </a:r>
          </a:p>
        </p:txBody>
      </p:sp>
      <p:sp>
        <p:nvSpPr>
          <p:cNvPr id="4" name="灯片编号占位符 3"/>
          <p:cNvSpPr>
            <a:spLocks noGrp="1"/>
          </p:cNvSpPr>
          <p:nvPr>
            <p:ph type="sldNum" sz="quarter" idx="5"/>
          </p:nvPr>
        </p:nvSpPr>
        <p:spPr/>
        <p:txBody>
          <a:bodyPr/>
          <a:lstStyle/>
          <a:p>
            <a:fld id="{0AA47B4E-6570-47D1-A613-166A4C83B45A}" type="slidenum">
              <a:rPr lang="zh-CN" altLang="en-US" smtClean="0"/>
              <a:t>9</a:t>
            </a:fld>
            <a:endParaRPr lang="zh-CN" altLang="en-US"/>
          </a:p>
        </p:txBody>
      </p:sp>
    </p:spTree>
    <p:extLst>
      <p:ext uri="{BB962C8B-B14F-4D97-AF65-F5344CB8AC3E}">
        <p14:creationId xmlns:p14="http://schemas.microsoft.com/office/powerpoint/2010/main" val="3946965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标题 1"/>
          <p:cNvSpPr txBox="1"/>
          <p:nvPr/>
        </p:nvSpPr>
        <p:spPr>
          <a:xfrm rot="1144283">
            <a:off x="-1302186" y="3035343"/>
            <a:ext cx="7867082" cy="5059017"/>
          </a:xfrm>
          <a:prstGeom prst="ellipse">
            <a:avLst/>
          </a:pr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0556323">
            <a:off x="6777622" y="-917630"/>
            <a:ext cx="6249002" cy="3819320"/>
          </a:xfrm>
          <a:prstGeom prst="ellipse">
            <a:avLst/>
          </a:pr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66130" y="402939"/>
            <a:ext cx="11255970" cy="5920138"/>
          </a:xfrm>
          <a:prstGeom prst="roundRect">
            <a:avLst>
              <a:gd name="adj" fmla="val 5036"/>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657471" y="1879672"/>
            <a:ext cx="7011495" cy="1687150"/>
          </a:xfrm>
          <a:prstGeom prst="rect">
            <a:avLst/>
          </a:prstGeom>
          <a:noFill/>
          <a:ln>
            <a:noFill/>
          </a:ln>
        </p:spPr>
        <p:txBody>
          <a:bodyPr vert="horz" wrap="square" lIns="0" tIns="0" rIns="0" bIns="0" rtlCol="0" anchor="ctr"/>
          <a:lstStyle/>
          <a:p>
            <a:pPr algn="l">
              <a:lnSpc>
                <a:spcPct val="130000"/>
              </a:lnSpc>
            </a:pPr>
            <a:r>
              <a:rPr kumimoji="1" lang="zh-CN" altLang="en-US" sz="4400" dirty="0">
                <a:ln w="12700">
                  <a:noFill/>
                </a:ln>
                <a:solidFill>
                  <a:srgbClr val="262626">
                    <a:alpha val="100000"/>
                  </a:srgbClr>
                </a:solidFill>
                <a:latin typeface="OPPOSans H"/>
                <a:ea typeface="OPPOSans H"/>
                <a:cs typeface="OPPOSans H"/>
              </a:rPr>
              <a:t>从童年奠基到青春期绽放</a:t>
            </a:r>
            <a:endParaRPr kumimoji="1" lang="zh-CN" altLang="en-US" sz="4400" dirty="0"/>
          </a:p>
        </p:txBody>
      </p:sp>
      <p:sp>
        <p:nvSpPr>
          <p:cNvPr id="7" name="标题 1"/>
          <p:cNvSpPr txBox="1"/>
          <p:nvPr/>
        </p:nvSpPr>
        <p:spPr>
          <a:xfrm>
            <a:off x="791301" y="4824204"/>
            <a:ext cx="2112394" cy="513424"/>
          </a:xfrm>
          <a:prstGeom prst="roundRect">
            <a:avLst/>
          </a:prstGeom>
          <a:solidFill>
            <a:schemeClr val="accent1"/>
          </a:solidFill>
          <a:ln w="12700" cap="sq">
            <a:noFill/>
            <a:miter/>
          </a:ln>
          <a:effectLst>
            <a:outerShdw blurRad="127000" sx="102000" sy="102000" algn="ctr" rotWithShape="0">
              <a:schemeClr val="accent1">
                <a:alpha val="1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921681" y="4922641"/>
            <a:ext cx="1851635" cy="316551"/>
          </a:xfrm>
          <a:prstGeom prst="rect">
            <a:avLst/>
          </a:prstGeom>
          <a:noFill/>
          <a:ln>
            <a:noFill/>
          </a:ln>
        </p:spPr>
        <p:txBody>
          <a:bodyPr vert="horz" wrap="square" lIns="0" tIns="0" rIns="0" bIns="0" rtlCol="0" anchor="ctr"/>
          <a:lstStyle/>
          <a:p>
            <a:pPr algn="ctr">
              <a:lnSpc>
                <a:spcPct val="110000"/>
              </a:lnSpc>
            </a:pPr>
            <a:r>
              <a:rPr kumimoji="1" lang="zh-CN" altLang="en-US" sz="2000" dirty="0">
                <a:ln w="12700">
                  <a:noFill/>
                </a:ln>
                <a:solidFill>
                  <a:srgbClr val="FFFFFF">
                    <a:alpha val="100000"/>
                  </a:srgbClr>
                </a:solidFill>
                <a:latin typeface="OPPOSans H"/>
                <a:ea typeface="OPPOSans H"/>
                <a:cs typeface="OPPOSans H"/>
              </a:rPr>
              <a:t>分享者：陆晓炜</a:t>
            </a:r>
            <a:endParaRPr kumimoji="1" lang="zh-CN" altLang="en-US" dirty="0"/>
          </a:p>
        </p:txBody>
      </p:sp>
      <p:sp>
        <p:nvSpPr>
          <p:cNvPr id="9" name="标题 1"/>
          <p:cNvSpPr txBox="1"/>
          <p:nvPr/>
        </p:nvSpPr>
        <p:spPr>
          <a:xfrm>
            <a:off x="3226301" y="4824204"/>
            <a:ext cx="2327538" cy="513424"/>
          </a:xfrm>
          <a:prstGeom prst="roundRect">
            <a:avLst/>
          </a:prstGeom>
          <a:solidFill>
            <a:schemeClr val="bg1"/>
          </a:solidFill>
          <a:ln w="12700" cap="sq">
            <a:noFill/>
            <a:miter/>
          </a:ln>
          <a:effectLst>
            <a:outerShdw blurRad="127000" sx="102000" sy="102000" algn="ctr" rotWithShape="0">
              <a:schemeClr val="accent1">
                <a:alpha val="1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3333875" y="4922641"/>
            <a:ext cx="2112392" cy="316551"/>
          </a:xfrm>
          <a:prstGeom prst="rect">
            <a:avLst/>
          </a:prstGeom>
          <a:noFill/>
          <a:ln>
            <a:noFill/>
          </a:ln>
        </p:spPr>
        <p:txBody>
          <a:bodyPr vert="horz" wrap="square" lIns="0" tIns="0" rIns="0" bIns="0" rtlCol="0" anchor="ctr"/>
          <a:lstStyle/>
          <a:p>
            <a:pPr algn="ctr">
              <a:lnSpc>
                <a:spcPct val="110000"/>
              </a:lnSpc>
            </a:pPr>
            <a:r>
              <a:rPr kumimoji="1" lang="en-US" altLang="zh-CN" sz="2000" dirty="0">
                <a:ln w="12700">
                  <a:noFill/>
                </a:ln>
                <a:solidFill>
                  <a:srgbClr val="4BB956">
                    <a:alpha val="100000"/>
                  </a:srgbClr>
                </a:solidFill>
                <a:latin typeface="OPPOSans H"/>
                <a:ea typeface="OPPOSans H"/>
                <a:cs typeface="OPPOSans H"/>
              </a:rPr>
              <a:t>时间：2025.3.25</a:t>
            </a:r>
            <a:endParaRPr kumimoji="1" lang="zh-CN" altLang="en-US" dirty="0"/>
          </a:p>
        </p:txBody>
      </p:sp>
      <p:sp>
        <p:nvSpPr>
          <p:cNvPr id="11" name="标题 1"/>
          <p:cNvSpPr txBox="1"/>
          <p:nvPr/>
        </p:nvSpPr>
        <p:spPr>
          <a:xfrm flipH="1">
            <a:off x="832703" y="5957478"/>
            <a:ext cx="149013" cy="149013"/>
          </a:xfrm>
          <a:prstGeom prst="ellipse">
            <a:avLst/>
          </a:prstGeom>
          <a:solidFill>
            <a:schemeClr val="accent1"/>
          </a:solidFill>
          <a:ln w="12700" cap="sq">
            <a:noFill/>
            <a:miter/>
          </a:ln>
          <a:effectLst/>
        </p:spPr>
        <p:txBody>
          <a:bodyPr vert="horz" wrap="square" lIns="100584" tIns="50292" rIns="100584" bIns="50292" rtlCol="0" anchor="ctr"/>
          <a:lstStyle/>
          <a:p>
            <a:pPr algn="ctr">
              <a:lnSpc>
                <a:spcPct val="100000"/>
              </a:lnSpc>
            </a:pPr>
            <a:endParaRPr kumimoji="1" lang="zh-CN" altLang="en-US"/>
          </a:p>
        </p:txBody>
      </p:sp>
      <p:sp>
        <p:nvSpPr>
          <p:cNvPr id="12" name="标题 1"/>
          <p:cNvSpPr txBox="1"/>
          <p:nvPr/>
        </p:nvSpPr>
        <p:spPr>
          <a:xfrm flipH="1">
            <a:off x="1072234" y="5957478"/>
            <a:ext cx="149013" cy="149013"/>
          </a:xfrm>
          <a:prstGeom prst="ellipse">
            <a:avLst/>
          </a:prstGeom>
          <a:noFill/>
          <a:ln w="17463" cap="sq">
            <a:solidFill>
              <a:schemeClr val="accent1"/>
            </a:solidFill>
            <a:miter/>
          </a:ln>
          <a:effectLst/>
        </p:spPr>
        <p:txBody>
          <a:bodyPr vert="horz" wrap="square" lIns="100584" tIns="50292" rIns="100584" bIns="50292" rtlCol="0" anchor="ctr"/>
          <a:lstStyle/>
          <a:p>
            <a:pPr algn="ctr">
              <a:lnSpc>
                <a:spcPct val="100000"/>
              </a:lnSpc>
            </a:pPr>
            <a:endParaRPr kumimoji="1" lang="zh-CN" altLang="en-US"/>
          </a:p>
        </p:txBody>
      </p:sp>
      <p:sp>
        <p:nvSpPr>
          <p:cNvPr id="13" name="标题 1"/>
          <p:cNvSpPr txBox="1"/>
          <p:nvPr/>
        </p:nvSpPr>
        <p:spPr>
          <a:xfrm flipH="1">
            <a:off x="1311765" y="5957478"/>
            <a:ext cx="149013" cy="149013"/>
          </a:xfrm>
          <a:prstGeom prst="ellipse">
            <a:avLst/>
          </a:prstGeom>
          <a:solidFill>
            <a:schemeClr val="accent1"/>
          </a:solidFill>
          <a:ln w="12700" cap="sq">
            <a:noFill/>
            <a:miter/>
          </a:ln>
          <a:effectLst/>
        </p:spPr>
        <p:txBody>
          <a:bodyPr vert="horz" wrap="square" lIns="100584" tIns="50292" rIns="100584" bIns="50292" rtlCol="0" anchor="ctr"/>
          <a:lstStyle/>
          <a:p>
            <a:pPr algn="ctr">
              <a:lnSpc>
                <a:spcPct val="100000"/>
              </a:lnSpc>
            </a:pPr>
            <a:endParaRPr kumimoji="1" lang="zh-CN" altLang="en-US"/>
          </a:p>
        </p:txBody>
      </p:sp>
      <p:sp>
        <p:nvSpPr>
          <p:cNvPr id="14" name="标题 1"/>
          <p:cNvSpPr txBox="1"/>
          <p:nvPr/>
        </p:nvSpPr>
        <p:spPr>
          <a:xfrm flipH="1">
            <a:off x="1551295" y="5957478"/>
            <a:ext cx="149013" cy="149013"/>
          </a:xfrm>
          <a:prstGeom prst="ellipse">
            <a:avLst/>
          </a:prstGeom>
          <a:noFill/>
          <a:ln w="17463" cap="sq">
            <a:solidFill>
              <a:schemeClr val="accent1"/>
            </a:solidFill>
            <a:miter/>
          </a:ln>
          <a:effectLst/>
        </p:spPr>
        <p:txBody>
          <a:bodyPr vert="horz" wrap="square" lIns="100584" tIns="50292" rIns="100584" bIns="50292" rtlCol="0" anchor="ctr"/>
          <a:lstStyle/>
          <a:p>
            <a:pPr algn="ctr">
              <a:lnSpc>
                <a:spcPct val="100000"/>
              </a:lnSpc>
            </a:pPr>
            <a:endParaRPr kumimoji="1" lang="zh-CN" altLang="en-US"/>
          </a:p>
        </p:txBody>
      </p:sp>
      <p:sp>
        <p:nvSpPr>
          <p:cNvPr id="15" name="标题 1"/>
          <p:cNvSpPr txBox="1"/>
          <p:nvPr/>
        </p:nvSpPr>
        <p:spPr>
          <a:xfrm>
            <a:off x="803275" y="929385"/>
            <a:ext cx="2758531" cy="606616"/>
          </a:xfrm>
          <a:prstGeom prst="rect">
            <a:avLst/>
          </a:prstGeom>
          <a:noFill/>
          <a:ln>
            <a:noFill/>
          </a:ln>
        </p:spPr>
        <p:txBody>
          <a:bodyPr vert="horz" wrap="square" lIns="0" tIns="0" rIns="0" bIns="0" rtlCol="0" anchor="t"/>
          <a:lstStyle/>
          <a:p>
            <a:pPr algn="l">
              <a:lnSpc>
                <a:spcPct val="110000"/>
              </a:lnSpc>
            </a:pPr>
            <a:r>
              <a:rPr kumimoji="1" lang="zh-CN" altLang="en-US" sz="5400" dirty="0">
                <a:ln w="12700">
                  <a:solidFill>
                    <a:srgbClr val="000000">
                      <a:alpha val="100000"/>
                    </a:srgbClr>
                  </a:solidFill>
                </a:ln>
                <a:noFill/>
                <a:latin typeface="OPPOSans H"/>
                <a:ea typeface="OPPOSans H"/>
              </a:rPr>
              <a:t>自由教育</a:t>
            </a:r>
            <a:endParaRPr kumimoji="1" lang="zh-CN" altLang="en-US" dirty="0"/>
          </a:p>
        </p:txBody>
      </p:sp>
      <p:sp>
        <p:nvSpPr>
          <p:cNvPr id="16" name="标题 1"/>
          <p:cNvSpPr txBox="1"/>
          <p:nvPr/>
        </p:nvSpPr>
        <p:spPr>
          <a:xfrm rot="10800000" flipV="1">
            <a:off x="4160475" y="40293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alpha val="0"/>
                </a:schemeClr>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7589245" y="1893642"/>
            <a:ext cx="6478447" cy="6478447"/>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grpSp>
        <p:nvGrpSpPr>
          <p:cNvPr id="18" name="组合 17"/>
          <p:cNvGrpSpPr/>
          <p:nvPr/>
        </p:nvGrpSpPr>
        <p:grpSpPr>
          <a:xfrm>
            <a:off x="6226635" y="1494821"/>
            <a:ext cx="819179" cy="573809"/>
            <a:chOff x="6226635" y="1494821"/>
            <a:chExt cx="819179" cy="573809"/>
          </a:xfrm>
        </p:grpSpPr>
        <p:sp>
          <p:nvSpPr>
            <p:cNvPr id="19" name="标题 1"/>
            <p:cNvSpPr txBox="1"/>
            <p:nvPr/>
          </p:nvSpPr>
          <p:spPr>
            <a:xfrm rot="16200000" flipV="1">
              <a:off x="6565693" y="158850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alpha val="0"/>
                  </a:schemeClr>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0" name="标题 1"/>
            <p:cNvSpPr txBox="1"/>
            <p:nvPr/>
          </p:nvSpPr>
          <p:spPr>
            <a:xfrm rot="16200000" flipV="1">
              <a:off x="6132947" y="158850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grpSp>
      <p:pic>
        <p:nvPicPr>
          <p:cNvPr id="21" name="图片 20"/>
          <p:cNvPicPr>
            <a:picLocks noChangeAspect="1"/>
          </p:cNvPicPr>
          <p:nvPr/>
        </p:nvPicPr>
        <p:blipFill>
          <a:blip r:embed="rId3">
            <a:alphaModFix/>
          </a:blip>
          <a:srcRect/>
          <a:stretch>
            <a:fillRect/>
          </a:stretch>
        </p:blipFill>
        <p:spPr>
          <a:xfrm>
            <a:off x="5856149" y="1329790"/>
            <a:ext cx="7481282" cy="5313808"/>
          </a:xfrm>
          <a:prstGeom prst="rect">
            <a:avLst/>
          </a:prstGeom>
          <a:noFill/>
          <a:ln>
            <a:noFill/>
          </a:ln>
        </p:spPr>
      </p:pic>
      <p:grpSp>
        <p:nvGrpSpPr>
          <p:cNvPr id="22" name="组合 21"/>
          <p:cNvGrpSpPr/>
          <p:nvPr/>
        </p:nvGrpSpPr>
        <p:grpSpPr>
          <a:xfrm>
            <a:off x="840527" y="4045890"/>
            <a:ext cx="5688000" cy="573840"/>
            <a:chOff x="840527" y="4045890"/>
            <a:chExt cx="5688000" cy="573840"/>
          </a:xfrm>
        </p:grpSpPr>
        <p:sp>
          <p:nvSpPr>
            <p:cNvPr id="23" name="标题 1"/>
            <p:cNvSpPr txBox="1"/>
            <p:nvPr/>
          </p:nvSpPr>
          <p:spPr>
            <a:xfrm rot="10800000">
              <a:off x="840527" y="4594530"/>
              <a:ext cx="5688000" cy="25200"/>
            </a:xfrm>
            <a:prstGeom prst="rect">
              <a:avLst/>
            </a:prstGeom>
            <a:gradFill>
              <a:gsLst>
                <a:gs pos="0">
                  <a:schemeClr val="bg1">
                    <a:alpha val="100000"/>
                  </a:schemeClr>
                </a:gs>
                <a:gs pos="56000">
                  <a:schemeClr val="accent1"/>
                </a:gs>
                <a:gs pos="97000">
                  <a:schemeClr val="bg1">
                    <a:alpha val="100000"/>
                  </a:schemeClr>
                </a:gs>
              </a:gsLst>
              <a:lin ang="30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886715" y="4148144"/>
              <a:ext cx="5596781" cy="369332"/>
            </a:xfrm>
            <a:prstGeom prst="rect">
              <a:avLst/>
            </a:prstGeom>
            <a:noFill/>
            <a:ln>
              <a:noFill/>
            </a:ln>
          </p:spPr>
          <p:txBody>
            <a:bodyPr vert="horz" wrap="square" lIns="0" tIns="0" rIns="0" bIns="0" rtlCol="0" anchor="t"/>
            <a:lstStyle/>
            <a:p>
              <a:pPr algn="dist">
                <a:lnSpc>
                  <a:spcPct val="110000"/>
                </a:lnSpc>
              </a:pPr>
              <a:r>
                <a:rPr kumimoji="1" lang="zh-CN" altLang="en-US" sz="2400" dirty="0">
                  <a:ln w="12700">
                    <a:noFill/>
                  </a:ln>
                  <a:solidFill>
                    <a:srgbClr val="262626">
                      <a:alpha val="100000"/>
                    </a:srgbClr>
                  </a:solidFill>
                  <a:latin typeface="OPPOSans R"/>
                  <a:ea typeface="OPPOSans R"/>
                  <a:cs typeface="OPPOSans R"/>
                </a:rPr>
                <a:t>尹建莉</a:t>
              </a:r>
              <a:r>
                <a:rPr kumimoji="1" lang="en-US" altLang="zh-CN" sz="2400" dirty="0">
                  <a:ln w="12700">
                    <a:noFill/>
                  </a:ln>
                  <a:solidFill>
                    <a:srgbClr val="262626">
                      <a:alpha val="100000"/>
                    </a:srgbClr>
                  </a:solidFill>
                  <a:latin typeface="OPPOSans R"/>
                  <a:ea typeface="OPPOSans R"/>
                  <a:cs typeface="OPPOSans R"/>
                </a:rPr>
                <a:t>《</a:t>
              </a:r>
              <a:r>
                <a:rPr kumimoji="1" lang="zh-CN" altLang="en-US" sz="2400" dirty="0">
                  <a:ln w="12700">
                    <a:noFill/>
                  </a:ln>
                  <a:solidFill>
                    <a:srgbClr val="262626">
                      <a:alpha val="100000"/>
                    </a:srgbClr>
                  </a:solidFill>
                  <a:latin typeface="OPPOSans R"/>
                  <a:ea typeface="OPPOSans R"/>
                  <a:cs typeface="OPPOSans R"/>
                </a:rPr>
                <a:t>自由的孩子最自觉</a:t>
              </a:r>
              <a:r>
                <a:rPr kumimoji="1" lang="en-US" altLang="zh-CN" sz="2400" dirty="0">
                  <a:ln w="12700">
                    <a:noFill/>
                  </a:ln>
                  <a:solidFill>
                    <a:srgbClr val="262626">
                      <a:alpha val="100000"/>
                    </a:srgbClr>
                  </a:solidFill>
                  <a:latin typeface="OPPOSans R"/>
                  <a:ea typeface="OPPOSans R"/>
                  <a:cs typeface="OPPOSans R"/>
                </a:rPr>
                <a:t>》</a:t>
              </a:r>
              <a:r>
                <a:rPr kumimoji="1" lang="zh-CN" altLang="en-US" sz="2400" dirty="0">
                  <a:ln w="12700">
                    <a:noFill/>
                  </a:ln>
                  <a:solidFill>
                    <a:srgbClr val="262626">
                      <a:alpha val="100000"/>
                    </a:srgbClr>
                  </a:solidFill>
                  <a:latin typeface="OPPOSans R"/>
                  <a:ea typeface="OPPOSans R"/>
                  <a:cs typeface="OPPOSans R"/>
                </a:rPr>
                <a:t>的教育启示</a:t>
              </a:r>
              <a:endParaRPr kumimoji="1" lang="zh-CN" altLang="en-US" dirty="0"/>
            </a:p>
          </p:txBody>
        </p:sp>
        <p:sp>
          <p:nvSpPr>
            <p:cNvPr id="25" name="标题 1"/>
            <p:cNvSpPr txBox="1"/>
            <p:nvPr/>
          </p:nvSpPr>
          <p:spPr>
            <a:xfrm rot="10800000">
              <a:off x="840527" y="4045890"/>
              <a:ext cx="5688000" cy="25200"/>
            </a:xfrm>
            <a:prstGeom prst="rect">
              <a:avLst/>
            </a:prstGeom>
            <a:gradFill>
              <a:gsLst>
                <a:gs pos="0">
                  <a:schemeClr val="bg1">
                    <a:alpha val="100000"/>
                  </a:schemeClr>
                </a:gs>
                <a:gs pos="52000">
                  <a:schemeClr val="accent1"/>
                </a:gs>
                <a:gs pos="100000">
                  <a:schemeClr val="bg1">
                    <a:alpha val="100000"/>
                  </a:schemeClr>
                </a:gs>
              </a:gsLst>
              <a:lin ang="30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B1BAD-6E65-3262-5ACA-55F7405FA4B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A40FB72-7697-2470-7A59-DD086B9CB4CA}"/>
              </a:ext>
            </a:extLst>
          </p:cNvPr>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a:extLst>
              <a:ext uri="{FF2B5EF4-FFF2-40B4-BE49-F238E27FC236}">
                <a16:creationId xmlns:a16="http://schemas.microsoft.com/office/drawing/2014/main" id="{E8A5A523-1734-BE2A-787F-7884843CDA85}"/>
              </a:ext>
            </a:extLst>
          </p:cNvPr>
          <p:cNvSpPr txBox="1"/>
          <p:nvPr/>
        </p:nvSpPr>
        <p:spPr>
          <a:xfrm>
            <a:off x="1805153" y="1221761"/>
            <a:ext cx="9713748" cy="4912339"/>
          </a:xfrm>
          <a:prstGeom prst="roundRect">
            <a:avLst>
              <a:gd name="adj" fmla="val 8851"/>
            </a:avLst>
          </a:prstGeom>
          <a:gradFill>
            <a:gsLst>
              <a:gs pos="0">
                <a:schemeClr val="accent1">
                  <a:alpha val="100000"/>
                </a:schemeClr>
              </a:gs>
              <a:gs pos="80000">
                <a:schemeClr val="accent1">
                  <a:lumMod val="60000"/>
                  <a:lumOff val="40000"/>
                  <a:alpha val="100000"/>
                </a:schemeClr>
              </a:gs>
            </a:gsLst>
            <a:path path="circle">
              <a:fillToRect l="50000" t="50000" r="50000" b="50000"/>
            </a:path>
            <a:tileRect/>
          </a:gradFill>
          <a:ln cap="flat">
            <a:noFill/>
            <a:prstDash val="solid"/>
            <a:miter/>
          </a:ln>
          <a:effectLst/>
        </p:spPr>
        <p:txBody>
          <a:bodyPr vert="horz" wrap="square" lIns="91440" tIns="45720" rIns="91440" bIns="45720" rtlCol="0" anchor="ctr"/>
          <a:lstStyle/>
          <a:p>
            <a:pPr algn="ctr">
              <a:lnSpc>
                <a:spcPct val="110000"/>
              </a:lnSpc>
            </a:pPr>
            <a:endParaRPr kumimoji="1" lang="zh-CN" altLang="en-US"/>
          </a:p>
        </p:txBody>
      </p:sp>
      <p:sp>
        <p:nvSpPr>
          <p:cNvPr id="10" name="标题 1">
            <a:extLst>
              <a:ext uri="{FF2B5EF4-FFF2-40B4-BE49-F238E27FC236}">
                <a16:creationId xmlns:a16="http://schemas.microsoft.com/office/drawing/2014/main" id="{D54745DC-ED84-8B81-F664-717D865CF21C}"/>
              </a:ext>
            </a:extLst>
          </p:cNvPr>
          <p:cNvSpPr txBox="1"/>
          <p:nvPr/>
        </p:nvSpPr>
        <p:spPr>
          <a:xfrm>
            <a:off x="4671027" y="1556864"/>
            <a:ext cx="6120000" cy="273824"/>
          </a:xfrm>
          <a:prstGeom prst="rect">
            <a:avLst/>
          </a:prstGeom>
          <a:noFill/>
          <a:ln>
            <a:noFill/>
          </a:ln>
        </p:spPr>
        <p:txBody>
          <a:bodyPr vert="horz" wrap="square" lIns="0" tIns="0" rIns="0" bIns="0" rtlCol="0" anchor="ctr"/>
          <a:lstStyle/>
          <a:p>
            <a:pPr algn="l">
              <a:lnSpc>
                <a:spcPct val="130000"/>
              </a:lnSpc>
            </a:pPr>
            <a:r>
              <a:rPr kumimoji="1" lang="zh-CN" altLang="en-US" sz="3600" dirty="0">
                <a:ln w="12700">
                  <a:noFill/>
                </a:ln>
                <a:solidFill>
                  <a:srgbClr val="FFFFFF">
                    <a:alpha val="100000"/>
                  </a:srgbClr>
                </a:solidFill>
                <a:latin typeface="Source Han Sans CN Bold"/>
                <a:ea typeface="Source Han Sans CN Bold"/>
                <a:cs typeface="Source Han Sans CN Bold"/>
              </a:rPr>
              <a:t>（四）自我否定的同年根源</a:t>
            </a:r>
            <a:endParaRPr kumimoji="1" lang="zh-CN" altLang="en-US" sz="3600" dirty="0"/>
          </a:p>
        </p:txBody>
      </p:sp>
      <p:sp>
        <p:nvSpPr>
          <p:cNvPr id="11" name="标题 1">
            <a:extLst>
              <a:ext uri="{FF2B5EF4-FFF2-40B4-BE49-F238E27FC236}">
                <a16:creationId xmlns:a16="http://schemas.microsoft.com/office/drawing/2014/main" id="{D9C367FF-A86A-92D8-0B3F-848A077A5ED4}"/>
              </a:ext>
            </a:extLst>
          </p:cNvPr>
          <p:cNvSpPr txBox="1"/>
          <p:nvPr/>
        </p:nvSpPr>
        <p:spPr>
          <a:xfrm>
            <a:off x="4776728" y="2319269"/>
            <a:ext cx="6120000" cy="502424"/>
          </a:xfrm>
          <a:prstGeom prst="rect">
            <a:avLst/>
          </a:prstGeom>
          <a:noFill/>
          <a:ln>
            <a:noFill/>
          </a:ln>
        </p:spPr>
        <p:txBody>
          <a:bodyPr vert="horz" wrap="square" lIns="0" tIns="0" rIns="0" bIns="0" rtlCol="0" anchor="t"/>
          <a:lstStyle/>
          <a:p>
            <a:pPr algn="l">
              <a:lnSpc>
                <a:spcPct val="150000"/>
              </a:lnSpc>
            </a:pPr>
            <a:r>
              <a:rPr kumimoji="1" lang="zh-CN" altLang="en-US" sz="2000" dirty="0">
                <a:solidFill>
                  <a:schemeClr val="bg1"/>
                </a:solidFill>
              </a:rPr>
              <a:t>      父母“有条件接纳”（如“考第一才爱你”），形成“讨好型人格”（书中</a:t>
            </a:r>
            <a:r>
              <a:rPr kumimoji="1" lang="en-US" altLang="zh-CN" sz="2000" dirty="0">
                <a:solidFill>
                  <a:schemeClr val="bg1"/>
                </a:solidFill>
              </a:rPr>
              <a:t>《</a:t>
            </a:r>
            <a:r>
              <a:rPr kumimoji="1" lang="zh-CN" altLang="en-US" sz="2000" dirty="0">
                <a:solidFill>
                  <a:schemeClr val="bg1"/>
                </a:solidFill>
              </a:rPr>
              <a:t>优秀的绵羊</a:t>
            </a:r>
            <a:r>
              <a:rPr kumimoji="1" lang="en-US" altLang="zh-CN" sz="2000" dirty="0">
                <a:solidFill>
                  <a:schemeClr val="bg1"/>
                </a:solidFill>
              </a:rPr>
              <a:t>》</a:t>
            </a:r>
            <a:r>
              <a:rPr kumimoji="1" lang="zh-CN" altLang="en-US" sz="2000" dirty="0">
                <a:solidFill>
                  <a:schemeClr val="bg1"/>
                </a:solidFill>
              </a:rPr>
              <a:t>理论呼应）。如果孩子在童年时期经常受到父母的有条件接纳，他们就会认为只有取得好成绩、达到父母的要求才会被爱，从而形成讨好型人格。到了初中阶段，这种人格特点会让他们在面对学业压力和人际关系时更加焦虑和不安，容易产生自我否定的情绪。</a:t>
            </a:r>
          </a:p>
        </p:txBody>
      </p:sp>
      <p:sp>
        <p:nvSpPr>
          <p:cNvPr id="15" name="标题 1">
            <a:extLst>
              <a:ext uri="{FF2B5EF4-FFF2-40B4-BE49-F238E27FC236}">
                <a16:creationId xmlns:a16="http://schemas.microsoft.com/office/drawing/2014/main" id="{3ABAF96E-86F8-69AB-8237-1045FB07D1BF}"/>
              </a:ext>
            </a:extLst>
          </p:cNvPr>
          <p:cNvSpPr txBox="1"/>
          <p:nvPr/>
        </p:nvSpPr>
        <p:spPr>
          <a:xfrm>
            <a:off x="238499" y="295321"/>
            <a:ext cx="11953501" cy="720000"/>
          </a:xfrm>
          <a:custGeom>
            <a:avLst/>
            <a:gdLst>
              <a:gd name="connsiteX0" fmla="*/ 499816 w 11953501"/>
              <a:gd name="connsiteY0" fmla="*/ 0 h 720000"/>
              <a:gd name="connsiteX1" fmla="*/ 11953501 w 11953501"/>
              <a:gd name="connsiteY1" fmla="*/ 0 h 720000"/>
              <a:gd name="connsiteX2" fmla="*/ 11953501 w 11953501"/>
              <a:gd name="connsiteY2" fmla="*/ 720000 h 720000"/>
              <a:gd name="connsiteX3" fmla="*/ 499816 w 11953501"/>
              <a:gd name="connsiteY3" fmla="*/ 720000 h 720000"/>
              <a:gd name="connsiteX4" fmla="*/ 0 w 11953501"/>
              <a:gd name="connsiteY4" fmla="*/ 360000 h 720000"/>
              <a:gd name="connsiteX5" fmla="*/ 499816 w 11953501"/>
              <a:gd name="connsiteY5" fmla="*/ 0 h 720000"/>
            </a:gdLst>
            <a:ahLst/>
            <a:cxnLst/>
            <a:rect l="l" t="t" r="r" b="b"/>
            <a:pathLst>
              <a:path w="11953501" h="720000">
                <a:moveTo>
                  <a:pt x="499816" y="0"/>
                </a:moveTo>
                <a:lnTo>
                  <a:pt x="11953501" y="0"/>
                </a:lnTo>
                <a:lnTo>
                  <a:pt x="11953501" y="720000"/>
                </a:lnTo>
                <a:lnTo>
                  <a:pt x="499816" y="720000"/>
                </a:lnTo>
                <a:cubicBezTo>
                  <a:pt x="223775" y="720000"/>
                  <a:pt x="0" y="558823"/>
                  <a:pt x="0" y="360000"/>
                </a:cubicBezTo>
                <a:cubicBezTo>
                  <a:pt x="0" y="161177"/>
                  <a:pt x="223775" y="0"/>
                  <a:pt x="499816" y="0"/>
                </a:cubicBezTo>
                <a:close/>
              </a:path>
            </a:pathLst>
          </a:cu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a:extLst>
              <a:ext uri="{FF2B5EF4-FFF2-40B4-BE49-F238E27FC236}">
                <a16:creationId xmlns:a16="http://schemas.microsoft.com/office/drawing/2014/main" id="{1CBF845C-9ADE-DC8D-FDF6-2BA1E01A27A5}"/>
              </a:ext>
            </a:extLst>
          </p:cNvPr>
          <p:cNvSpPr txBox="1"/>
          <p:nvPr/>
        </p:nvSpPr>
        <p:spPr>
          <a:xfrm>
            <a:off x="0" y="259321"/>
            <a:ext cx="1152000" cy="792000"/>
          </a:xfrm>
          <a:custGeom>
            <a:avLst/>
            <a:gdLst>
              <a:gd name="connsiteX0" fmla="*/ 0 w 1152000"/>
              <a:gd name="connsiteY0" fmla="*/ 0 h 792000"/>
              <a:gd name="connsiteX1" fmla="*/ 112665 w 1152000"/>
              <a:gd name="connsiteY1" fmla="*/ 0 h 792000"/>
              <a:gd name="connsiteX2" fmla="*/ 701664 w 1152000"/>
              <a:gd name="connsiteY2" fmla="*/ 0 h 792000"/>
              <a:gd name="connsiteX3" fmla="*/ 1039165 w 1152000"/>
              <a:gd name="connsiteY3" fmla="*/ 0 h 792000"/>
              <a:gd name="connsiteX4" fmla="*/ 1137940 w 1152000"/>
              <a:gd name="connsiteY4" fmla="*/ 168829 h 792000"/>
              <a:gd name="connsiteX5" fmla="*/ 831619 w 1152000"/>
              <a:gd name="connsiteY5" fmla="*/ 732899 h 792000"/>
              <a:gd name="connsiteX6" fmla="*/ 732844 w 1152000"/>
              <a:gd name="connsiteY6" fmla="*/ 792000 h 792000"/>
              <a:gd name="connsiteX7" fmla="*/ 395343 w 1152000"/>
              <a:gd name="connsiteY7" fmla="*/ 792000 h 792000"/>
              <a:gd name="connsiteX8" fmla="*/ 112665 w 1152000"/>
              <a:gd name="connsiteY8" fmla="*/ 792000 h 792000"/>
              <a:gd name="connsiteX9" fmla="*/ 112574 w 1152000"/>
              <a:gd name="connsiteY9" fmla="*/ 792000 h 792000"/>
              <a:gd name="connsiteX10" fmla="*/ 0 w 1152000"/>
              <a:gd name="connsiteY10" fmla="*/ 792000 h 792000"/>
            </a:gdLst>
            <a:ahLst/>
            <a:cxnLst/>
            <a:rect l="l" t="t" r="r" b="b"/>
            <a:pathLst>
              <a:path w="1152000" h="792000">
                <a:moveTo>
                  <a:pt x="0" y="0"/>
                </a:moveTo>
                <a:lnTo>
                  <a:pt x="112665" y="0"/>
                </a:lnTo>
                <a:lnTo>
                  <a:pt x="701664" y="0"/>
                </a:lnTo>
                <a:lnTo>
                  <a:pt x="1039165" y="0"/>
                </a:lnTo>
                <a:cubicBezTo>
                  <a:pt x="1124825" y="0"/>
                  <a:pt x="1179154" y="92830"/>
                  <a:pt x="1137940" y="168829"/>
                </a:cubicBezTo>
                <a:lnTo>
                  <a:pt x="831619" y="732899"/>
                </a:lnTo>
                <a:cubicBezTo>
                  <a:pt x="811825" y="769348"/>
                  <a:pt x="773968" y="792000"/>
                  <a:pt x="732844" y="792000"/>
                </a:cubicBezTo>
                <a:lnTo>
                  <a:pt x="395343" y="792000"/>
                </a:lnTo>
                <a:lnTo>
                  <a:pt x="112665" y="792000"/>
                </a:lnTo>
                <a:cubicBezTo>
                  <a:pt x="112635" y="792000"/>
                  <a:pt x="112604" y="792000"/>
                  <a:pt x="112574" y="792000"/>
                </a:cubicBezTo>
                <a:lnTo>
                  <a:pt x="0" y="792000"/>
                </a:lnTo>
                <a:close/>
              </a:path>
            </a:pathLst>
          </a:custGeom>
          <a:solidFill>
            <a:schemeClr val="accent1"/>
          </a:solidFill>
          <a:ln w="9525" cap="flat">
            <a:noFill/>
            <a:miter/>
          </a:ln>
          <a:effectLst>
            <a:outerShdw blurRad="317500" dist="190500" algn="tl" rotWithShape="0">
              <a:schemeClr val="tx1">
                <a:lumMod val="65000"/>
                <a:lumOff val="35000"/>
                <a:alpha val="30000"/>
              </a:schemeClr>
            </a:outerShdw>
          </a:effectLst>
        </p:spPr>
        <p:txBody>
          <a:bodyPr vert="horz" wrap="square" lIns="91440" tIns="45720" rIns="91440" bIns="45720" rtlCol="0" anchor="ctr"/>
          <a:lstStyle/>
          <a:p>
            <a:pPr algn="l">
              <a:lnSpc>
                <a:spcPct val="110000"/>
              </a:lnSpc>
            </a:pPr>
            <a:endParaRPr kumimoji="1" lang="zh-CN" altLang="en-US"/>
          </a:p>
        </p:txBody>
      </p:sp>
      <p:sp>
        <p:nvSpPr>
          <p:cNvPr id="17" name="标题 1">
            <a:extLst>
              <a:ext uri="{FF2B5EF4-FFF2-40B4-BE49-F238E27FC236}">
                <a16:creationId xmlns:a16="http://schemas.microsoft.com/office/drawing/2014/main" id="{2F151BC8-03AB-2AE7-2165-345224AF2CC7}"/>
              </a:ext>
            </a:extLst>
          </p:cNvPr>
          <p:cNvSpPr txBox="1"/>
          <p:nvPr/>
        </p:nvSpPr>
        <p:spPr>
          <a:xfrm>
            <a:off x="1324204" y="418055"/>
            <a:ext cx="10296295"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典型问题溯源</a:t>
            </a:r>
            <a:endParaRPr kumimoji="1" lang="zh-CN" altLang="en-US"/>
          </a:p>
        </p:txBody>
      </p:sp>
      <p:pic>
        <p:nvPicPr>
          <p:cNvPr id="5" name="图片 4">
            <a:extLst>
              <a:ext uri="{FF2B5EF4-FFF2-40B4-BE49-F238E27FC236}">
                <a16:creationId xmlns:a16="http://schemas.microsoft.com/office/drawing/2014/main" id="{3D715B49-18C0-B0EA-E050-CA547DFA7F0F}"/>
              </a:ext>
            </a:extLst>
          </p:cNvPr>
          <p:cNvPicPr>
            <a:picLocks noChangeAspect="1"/>
          </p:cNvPicPr>
          <p:nvPr/>
        </p:nvPicPr>
        <p:blipFill>
          <a:blip r:embed="rId3"/>
          <a:stretch>
            <a:fillRect/>
          </a:stretch>
        </p:blipFill>
        <p:spPr>
          <a:xfrm>
            <a:off x="279533" y="1960571"/>
            <a:ext cx="4089267" cy="35258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30035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13A8F-5AB9-438D-4C06-34E58B90EB8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46588EA-9344-3438-33B9-FBF4AB89A7F7}"/>
              </a:ext>
            </a:extLst>
          </p:cNvPr>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a:extLst>
              <a:ext uri="{FF2B5EF4-FFF2-40B4-BE49-F238E27FC236}">
                <a16:creationId xmlns:a16="http://schemas.microsoft.com/office/drawing/2014/main" id="{D2E7FF41-937E-66ED-7A0F-135D02000534}"/>
              </a:ext>
            </a:extLst>
          </p:cNvPr>
          <p:cNvSpPr txBox="1"/>
          <p:nvPr/>
        </p:nvSpPr>
        <p:spPr>
          <a:xfrm>
            <a:off x="1826418" y="1480491"/>
            <a:ext cx="9713748" cy="4912339"/>
          </a:xfrm>
          <a:prstGeom prst="roundRect">
            <a:avLst>
              <a:gd name="adj" fmla="val 8851"/>
            </a:avLst>
          </a:prstGeom>
          <a:gradFill>
            <a:gsLst>
              <a:gs pos="0">
                <a:schemeClr val="accent1">
                  <a:alpha val="100000"/>
                </a:schemeClr>
              </a:gs>
              <a:gs pos="80000">
                <a:schemeClr val="accent1">
                  <a:lumMod val="60000"/>
                  <a:lumOff val="40000"/>
                  <a:alpha val="100000"/>
                </a:schemeClr>
              </a:gs>
            </a:gsLst>
            <a:path path="circle">
              <a:fillToRect l="50000" t="50000" r="50000" b="50000"/>
            </a:path>
            <a:tileRect/>
          </a:gradFill>
          <a:ln cap="flat">
            <a:noFill/>
            <a:prstDash val="solid"/>
            <a:miter/>
          </a:ln>
          <a:effectLst/>
        </p:spPr>
        <p:txBody>
          <a:bodyPr vert="horz" wrap="square" lIns="91440" tIns="45720" rIns="91440" bIns="45720" rtlCol="0" anchor="ctr"/>
          <a:lstStyle/>
          <a:p>
            <a:pPr algn="ctr">
              <a:lnSpc>
                <a:spcPct val="110000"/>
              </a:lnSpc>
            </a:pPr>
            <a:endParaRPr kumimoji="1" lang="zh-CN" altLang="en-US"/>
          </a:p>
        </p:txBody>
      </p:sp>
      <p:sp>
        <p:nvSpPr>
          <p:cNvPr id="12" name="标题 1">
            <a:extLst>
              <a:ext uri="{FF2B5EF4-FFF2-40B4-BE49-F238E27FC236}">
                <a16:creationId xmlns:a16="http://schemas.microsoft.com/office/drawing/2014/main" id="{244B6B38-699D-4422-435E-C93C83731948}"/>
              </a:ext>
            </a:extLst>
          </p:cNvPr>
          <p:cNvSpPr txBox="1"/>
          <p:nvPr/>
        </p:nvSpPr>
        <p:spPr>
          <a:xfrm>
            <a:off x="4564076" y="1891636"/>
            <a:ext cx="6120000" cy="273824"/>
          </a:xfrm>
          <a:prstGeom prst="rect">
            <a:avLst/>
          </a:prstGeom>
          <a:noFill/>
          <a:ln>
            <a:noFill/>
          </a:ln>
        </p:spPr>
        <p:txBody>
          <a:bodyPr vert="horz" wrap="square" lIns="0" tIns="0" rIns="0" bIns="0" rtlCol="0" anchor="ctr"/>
          <a:lstStyle/>
          <a:p>
            <a:pPr algn="l">
              <a:lnSpc>
                <a:spcPct val="130000"/>
              </a:lnSpc>
            </a:pPr>
            <a:r>
              <a:rPr kumimoji="1" lang="zh-CN" altLang="en-US" sz="3600" dirty="0">
                <a:ln w="12700">
                  <a:noFill/>
                </a:ln>
                <a:solidFill>
                  <a:srgbClr val="FFFFFF">
                    <a:alpha val="100000"/>
                  </a:srgbClr>
                </a:solidFill>
                <a:latin typeface="Source Han Sans CN Bold"/>
                <a:ea typeface="Source Han Sans CN Bold"/>
                <a:cs typeface="Source Han Sans CN Bold"/>
              </a:rPr>
              <a:t>（</a:t>
            </a:r>
            <a:r>
              <a:rPr kumimoji="1" lang="zh-CN" altLang="en-US" sz="3600" b="1" dirty="0">
                <a:ln w="12700">
                  <a:noFill/>
                </a:ln>
                <a:solidFill>
                  <a:srgbClr val="FFFFFF">
                    <a:alpha val="100000"/>
                  </a:srgbClr>
                </a:solidFill>
                <a:latin typeface="Source Han Sans CN Bold"/>
                <a:ea typeface="Source Han Sans CN Bold"/>
                <a:cs typeface="Source Han Sans CN Bold"/>
              </a:rPr>
              <a:t>五）网络沉迷的童年根源</a:t>
            </a:r>
            <a:endParaRPr kumimoji="1" lang="zh-CN" altLang="en-US" sz="3600" b="1" dirty="0"/>
          </a:p>
        </p:txBody>
      </p:sp>
      <p:sp>
        <p:nvSpPr>
          <p:cNvPr id="13" name="标题 1">
            <a:extLst>
              <a:ext uri="{FF2B5EF4-FFF2-40B4-BE49-F238E27FC236}">
                <a16:creationId xmlns:a16="http://schemas.microsoft.com/office/drawing/2014/main" id="{378BD5B4-6B1C-1B3B-69F6-B2B5DE066152}"/>
              </a:ext>
            </a:extLst>
          </p:cNvPr>
          <p:cNvSpPr txBox="1"/>
          <p:nvPr/>
        </p:nvSpPr>
        <p:spPr>
          <a:xfrm>
            <a:off x="4791715" y="2379418"/>
            <a:ext cx="6120000" cy="502424"/>
          </a:xfrm>
          <a:prstGeom prst="rect">
            <a:avLst/>
          </a:prstGeom>
          <a:noFill/>
          <a:ln>
            <a:noFill/>
          </a:ln>
        </p:spPr>
        <p:txBody>
          <a:bodyPr vert="horz" wrap="square" lIns="0" tIns="0" rIns="0" bIns="0" rtlCol="0" anchor="t"/>
          <a:lstStyle/>
          <a:p>
            <a:pPr algn="l">
              <a:lnSpc>
                <a:spcPct val="200000"/>
              </a:lnSpc>
            </a:pPr>
            <a:r>
              <a:rPr kumimoji="1" lang="zh-CN" altLang="en-US" sz="2000" dirty="0">
                <a:ln w="12700">
                  <a:noFill/>
                </a:ln>
                <a:solidFill>
                  <a:srgbClr val="FFFFFF">
                    <a:alpha val="100000"/>
                  </a:srgbClr>
                </a:solidFill>
                <a:latin typeface="Source Han Sans"/>
                <a:ea typeface="Source Han Sans"/>
                <a:cs typeface="Source Han Sans"/>
              </a:rPr>
              <a:t>      现实中缺乏自由体验，通过虚拟世界补偿（书中“被禁游戏的孩子更易沉迷”实验数据）。孩子在童年时期如果被过度限制，没有足够的自由体验，他们就会在虚拟世界中寻找补偿。例如，一些家长禁止孩子玩游戏，孩子反而会更加渴望通过网络来获得自由和满足感，从而容易陷入网络沉迷的困境。</a:t>
            </a:r>
            <a:endParaRPr kumimoji="1" lang="zh-CN" altLang="en-US" sz="2000" dirty="0"/>
          </a:p>
        </p:txBody>
      </p:sp>
      <p:sp>
        <p:nvSpPr>
          <p:cNvPr id="15" name="标题 1">
            <a:extLst>
              <a:ext uri="{FF2B5EF4-FFF2-40B4-BE49-F238E27FC236}">
                <a16:creationId xmlns:a16="http://schemas.microsoft.com/office/drawing/2014/main" id="{C7D3BA05-F103-EA54-EDC9-35F88FB22C24}"/>
              </a:ext>
            </a:extLst>
          </p:cNvPr>
          <p:cNvSpPr txBox="1"/>
          <p:nvPr/>
        </p:nvSpPr>
        <p:spPr>
          <a:xfrm>
            <a:off x="238499" y="295321"/>
            <a:ext cx="11953501" cy="720000"/>
          </a:xfrm>
          <a:custGeom>
            <a:avLst/>
            <a:gdLst>
              <a:gd name="connsiteX0" fmla="*/ 499816 w 11953501"/>
              <a:gd name="connsiteY0" fmla="*/ 0 h 720000"/>
              <a:gd name="connsiteX1" fmla="*/ 11953501 w 11953501"/>
              <a:gd name="connsiteY1" fmla="*/ 0 h 720000"/>
              <a:gd name="connsiteX2" fmla="*/ 11953501 w 11953501"/>
              <a:gd name="connsiteY2" fmla="*/ 720000 h 720000"/>
              <a:gd name="connsiteX3" fmla="*/ 499816 w 11953501"/>
              <a:gd name="connsiteY3" fmla="*/ 720000 h 720000"/>
              <a:gd name="connsiteX4" fmla="*/ 0 w 11953501"/>
              <a:gd name="connsiteY4" fmla="*/ 360000 h 720000"/>
              <a:gd name="connsiteX5" fmla="*/ 499816 w 11953501"/>
              <a:gd name="connsiteY5" fmla="*/ 0 h 720000"/>
            </a:gdLst>
            <a:ahLst/>
            <a:cxnLst/>
            <a:rect l="l" t="t" r="r" b="b"/>
            <a:pathLst>
              <a:path w="11953501" h="720000">
                <a:moveTo>
                  <a:pt x="499816" y="0"/>
                </a:moveTo>
                <a:lnTo>
                  <a:pt x="11953501" y="0"/>
                </a:lnTo>
                <a:lnTo>
                  <a:pt x="11953501" y="720000"/>
                </a:lnTo>
                <a:lnTo>
                  <a:pt x="499816" y="720000"/>
                </a:lnTo>
                <a:cubicBezTo>
                  <a:pt x="223775" y="720000"/>
                  <a:pt x="0" y="558823"/>
                  <a:pt x="0" y="360000"/>
                </a:cubicBezTo>
                <a:cubicBezTo>
                  <a:pt x="0" y="161177"/>
                  <a:pt x="223775" y="0"/>
                  <a:pt x="499816" y="0"/>
                </a:cubicBezTo>
                <a:close/>
              </a:path>
            </a:pathLst>
          </a:cu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a:extLst>
              <a:ext uri="{FF2B5EF4-FFF2-40B4-BE49-F238E27FC236}">
                <a16:creationId xmlns:a16="http://schemas.microsoft.com/office/drawing/2014/main" id="{3A6C7883-EAC8-53A5-8D70-684D95B5B5D5}"/>
              </a:ext>
            </a:extLst>
          </p:cNvPr>
          <p:cNvSpPr txBox="1"/>
          <p:nvPr/>
        </p:nvSpPr>
        <p:spPr>
          <a:xfrm>
            <a:off x="0" y="259321"/>
            <a:ext cx="1152000" cy="792000"/>
          </a:xfrm>
          <a:custGeom>
            <a:avLst/>
            <a:gdLst>
              <a:gd name="connsiteX0" fmla="*/ 0 w 1152000"/>
              <a:gd name="connsiteY0" fmla="*/ 0 h 792000"/>
              <a:gd name="connsiteX1" fmla="*/ 112665 w 1152000"/>
              <a:gd name="connsiteY1" fmla="*/ 0 h 792000"/>
              <a:gd name="connsiteX2" fmla="*/ 701664 w 1152000"/>
              <a:gd name="connsiteY2" fmla="*/ 0 h 792000"/>
              <a:gd name="connsiteX3" fmla="*/ 1039165 w 1152000"/>
              <a:gd name="connsiteY3" fmla="*/ 0 h 792000"/>
              <a:gd name="connsiteX4" fmla="*/ 1137940 w 1152000"/>
              <a:gd name="connsiteY4" fmla="*/ 168829 h 792000"/>
              <a:gd name="connsiteX5" fmla="*/ 831619 w 1152000"/>
              <a:gd name="connsiteY5" fmla="*/ 732899 h 792000"/>
              <a:gd name="connsiteX6" fmla="*/ 732844 w 1152000"/>
              <a:gd name="connsiteY6" fmla="*/ 792000 h 792000"/>
              <a:gd name="connsiteX7" fmla="*/ 395343 w 1152000"/>
              <a:gd name="connsiteY7" fmla="*/ 792000 h 792000"/>
              <a:gd name="connsiteX8" fmla="*/ 112665 w 1152000"/>
              <a:gd name="connsiteY8" fmla="*/ 792000 h 792000"/>
              <a:gd name="connsiteX9" fmla="*/ 112574 w 1152000"/>
              <a:gd name="connsiteY9" fmla="*/ 792000 h 792000"/>
              <a:gd name="connsiteX10" fmla="*/ 0 w 1152000"/>
              <a:gd name="connsiteY10" fmla="*/ 792000 h 792000"/>
            </a:gdLst>
            <a:ahLst/>
            <a:cxnLst/>
            <a:rect l="l" t="t" r="r" b="b"/>
            <a:pathLst>
              <a:path w="1152000" h="792000">
                <a:moveTo>
                  <a:pt x="0" y="0"/>
                </a:moveTo>
                <a:lnTo>
                  <a:pt x="112665" y="0"/>
                </a:lnTo>
                <a:lnTo>
                  <a:pt x="701664" y="0"/>
                </a:lnTo>
                <a:lnTo>
                  <a:pt x="1039165" y="0"/>
                </a:lnTo>
                <a:cubicBezTo>
                  <a:pt x="1124825" y="0"/>
                  <a:pt x="1179154" y="92830"/>
                  <a:pt x="1137940" y="168829"/>
                </a:cubicBezTo>
                <a:lnTo>
                  <a:pt x="831619" y="732899"/>
                </a:lnTo>
                <a:cubicBezTo>
                  <a:pt x="811825" y="769348"/>
                  <a:pt x="773968" y="792000"/>
                  <a:pt x="732844" y="792000"/>
                </a:cubicBezTo>
                <a:lnTo>
                  <a:pt x="395343" y="792000"/>
                </a:lnTo>
                <a:lnTo>
                  <a:pt x="112665" y="792000"/>
                </a:lnTo>
                <a:cubicBezTo>
                  <a:pt x="112635" y="792000"/>
                  <a:pt x="112604" y="792000"/>
                  <a:pt x="112574" y="792000"/>
                </a:cubicBezTo>
                <a:lnTo>
                  <a:pt x="0" y="792000"/>
                </a:lnTo>
                <a:close/>
              </a:path>
            </a:pathLst>
          </a:custGeom>
          <a:solidFill>
            <a:schemeClr val="accent1"/>
          </a:solidFill>
          <a:ln w="9525" cap="flat">
            <a:noFill/>
            <a:miter/>
          </a:ln>
          <a:effectLst>
            <a:outerShdw blurRad="317500" dist="190500" algn="tl" rotWithShape="0">
              <a:schemeClr val="tx1">
                <a:lumMod val="65000"/>
                <a:lumOff val="35000"/>
                <a:alpha val="30000"/>
              </a:schemeClr>
            </a:outerShdw>
          </a:effectLst>
        </p:spPr>
        <p:txBody>
          <a:bodyPr vert="horz" wrap="square" lIns="91440" tIns="45720" rIns="91440" bIns="45720" rtlCol="0" anchor="ctr"/>
          <a:lstStyle/>
          <a:p>
            <a:pPr algn="l">
              <a:lnSpc>
                <a:spcPct val="110000"/>
              </a:lnSpc>
            </a:pPr>
            <a:endParaRPr kumimoji="1" lang="zh-CN" altLang="en-US"/>
          </a:p>
        </p:txBody>
      </p:sp>
      <p:sp>
        <p:nvSpPr>
          <p:cNvPr id="17" name="标题 1">
            <a:extLst>
              <a:ext uri="{FF2B5EF4-FFF2-40B4-BE49-F238E27FC236}">
                <a16:creationId xmlns:a16="http://schemas.microsoft.com/office/drawing/2014/main" id="{4320BC2F-4ECE-467D-8215-8C2F21DE8A1D}"/>
              </a:ext>
            </a:extLst>
          </p:cNvPr>
          <p:cNvSpPr txBox="1"/>
          <p:nvPr/>
        </p:nvSpPr>
        <p:spPr>
          <a:xfrm>
            <a:off x="1324204" y="418055"/>
            <a:ext cx="10296295"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典型问题溯源</a:t>
            </a:r>
            <a:endParaRPr kumimoji="1" lang="zh-CN" altLang="en-US"/>
          </a:p>
        </p:txBody>
      </p:sp>
      <p:pic>
        <p:nvPicPr>
          <p:cNvPr id="5" name="图片 4">
            <a:extLst>
              <a:ext uri="{FF2B5EF4-FFF2-40B4-BE49-F238E27FC236}">
                <a16:creationId xmlns:a16="http://schemas.microsoft.com/office/drawing/2014/main" id="{F68DE00D-FA5D-6384-6E9C-7CE4C34AC226}"/>
              </a:ext>
            </a:extLst>
          </p:cNvPr>
          <p:cNvPicPr>
            <a:picLocks noChangeAspect="1"/>
          </p:cNvPicPr>
          <p:nvPr/>
        </p:nvPicPr>
        <p:blipFill>
          <a:blip r:embed="rId3"/>
          <a:stretch>
            <a:fillRect/>
          </a:stretch>
        </p:blipFill>
        <p:spPr>
          <a:xfrm>
            <a:off x="238500" y="2379418"/>
            <a:ext cx="4248834" cy="31747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02202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73100" y="1493943"/>
            <a:ext cx="5299075" cy="4316307"/>
          </a:xfrm>
          <a:prstGeom prst="roundRect">
            <a:avLst>
              <a:gd name="adj" fmla="val 6924"/>
            </a:avLst>
          </a:prstGeom>
          <a:gradFill>
            <a:gsLst>
              <a:gs pos="0">
                <a:schemeClr val="accent1"/>
              </a:gs>
              <a:gs pos="100000">
                <a:schemeClr val="accent1">
                  <a:lumMod val="60000"/>
                  <a:lumOff val="4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925854" y="2269650"/>
            <a:ext cx="4913875" cy="3358974"/>
          </a:xfrm>
          <a:prstGeom prst="rect">
            <a:avLst/>
          </a:prstGeom>
          <a:noFill/>
          <a:ln>
            <a:noFill/>
          </a:ln>
        </p:spPr>
        <p:txBody>
          <a:bodyPr vert="horz" wrap="square" lIns="91440" tIns="45720" rIns="91440" bIns="45720" rtlCol="0" anchor="t"/>
          <a:lstStyle/>
          <a:p>
            <a:pPr algn="l">
              <a:lnSpc>
                <a:spcPct val="150000"/>
              </a:lnSpc>
            </a:pPr>
            <a:r>
              <a:rPr kumimoji="1" lang="zh-CN" altLang="en-US" dirty="0"/>
              <a:t>      童年期过度控制损伤前额叶皮层决策能力（书中引用脑科学研究）。前额叶皮层是大脑中负责决策、规划和自我控制的重要区域，如果在童年时期孩子一直处于被过度控制的环境中，他们的前额叶皮层发育可能会受到抑制。这会导致孩子在青春期出现决策困难、自我控制能力差等问题，影响他们的学习和生活。</a:t>
            </a:r>
          </a:p>
        </p:txBody>
      </p:sp>
      <p:sp>
        <p:nvSpPr>
          <p:cNvPr id="5" name="标题 1"/>
          <p:cNvSpPr txBox="1"/>
          <p:nvPr/>
        </p:nvSpPr>
        <p:spPr>
          <a:xfrm>
            <a:off x="925854" y="1543050"/>
            <a:ext cx="4179118" cy="685800"/>
          </a:xfrm>
          <a:prstGeom prst="rect">
            <a:avLst/>
          </a:prstGeom>
          <a:noFill/>
          <a:ln>
            <a:noFill/>
          </a:ln>
        </p:spPr>
        <p:txBody>
          <a:bodyPr vert="horz" wrap="square" lIns="91440" tIns="45720" rIns="91440" bIns="45720" rtlCol="0" anchor="b"/>
          <a:lstStyle/>
          <a:p>
            <a:pPr algn="l">
              <a:lnSpc>
                <a:spcPct val="110000"/>
              </a:lnSpc>
            </a:pPr>
            <a:r>
              <a:rPr kumimoji="1" lang="zh-CN" altLang="en-US" sz="2800" b="1" dirty="0">
                <a:ln w="12700">
                  <a:noFill/>
                </a:ln>
                <a:solidFill>
                  <a:srgbClr val="FFFFFF">
                    <a:alpha val="100000"/>
                  </a:srgbClr>
                </a:solidFill>
                <a:latin typeface="Source Han Sans CN Bold"/>
                <a:ea typeface="Source Han Sans CN Bold"/>
                <a:cs typeface="Source Han Sans CN Bold"/>
              </a:rPr>
              <a:t>大脑发育规律的影响</a:t>
            </a:r>
            <a:endParaRPr kumimoji="1" lang="zh-CN" altLang="en-US" sz="2800" b="1" dirty="0"/>
          </a:p>
        </p:txBody>
      </p:sp>
      <p:sp>
        <p:nvSpPr>
          <p:cNvPr id="6" name="标题 1"/>
          <p:cNvSpPr txBox="1"/>
          <p:nvPr/>
        </p:nvSpPr>
        <p:spPr>
          <a:xfrm>
            <a:off x="5321147" y="1792056"/>
            <a:ext cx="278484" cy="301665"/>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6205538" y="1493943"/>
            <a:ext cx="5299075" cy="4316307"/>
          </a:xfrm>
          <a:prstGeom prst="roundRect">
            <a:avLst>
              <a:gd name="adj" fmla="val 5820"/>
            </a:avLst>
          </a:prstGeom>
          <a:solidFill>
            <a:schemeClr val="bg1"/>
          </a:solidFill>
          <a:ln w="12700" cap="sq">
            <a:noFill/>
            <a:miter/>
          </a:ln>
          <a:effectLst>
            <a:outerShdw blurRad="190500" algn="ctr" rotWithShape="0">
              <a:schemeClr val="accent1">
                <a:lumMod val="75000"/>
                <a:alpha val="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flipV="1">
            <a:off x="6276069" y="5764531"/>
            <a:ext cx="5158012" cy="45719"/>
          </a:xfrm>
          <a:custGeom>
            <a:avLst/>
            <a:gdLst>
              <a:gd name="connsiteX0" fmla="*/ 0 w 5158012"/>
              <a:gd name="connsiteY0" fmla="*/ 45719 h 45719"/>
              <a:gd name="connsiteX1" fmla="*/ 5153535 w 5158012"/>
              <a:gd name="connsiteY1" fmla="*/ 45719 h 45719"/>
              <a:gd name="connsiteX2" fmla="*/ 5158012 w 5158012"/>
              <a:gd name="connsiteY2" fmla="*/ 41242 h 45719"/>
              <a:gd name="connsiteX3" fmla="*/ 5158012 w 5158012"/>
              <a:gd name="connsiteY3" fmla="*/ 36103 h 45719"/>
              <a:gd name="connsiteX4" fmla="*/ 5125492 w 5158012"/>
              <a:gd name="connsiteY4" fmla="*/ 14177 h 45719"/>
              <a:gd name="connsiteX5" fmla="*/ 5055271 w 5158012"/>
              <a:gd name="connsiteY5" fmla="*/ 0 h 45719"/>
              <a:gd name="connsiteX6" fmla="*/ 117004 w 5158012"/>
              <a:gd name="connsiteY6" fmla="*/ 0 h 45719"/>
              <a:gd name="connsiteX7" fmla="*/ 46783 w 5158012"/>
              <a:gd name="connsiteY7" fmla="*/ 14177 h 45719"/>
            </a:gdLst>
            <a:ahLst/>
            <a:cxnLst/>
            <a:rect l="l" t="t" r="r" b="b"/>
            <a:pathLst>
              <a:path w="5158012" h="45719">
                <a:moveTo>
                  <a:pt x="0" y="45719"/>
                </a:moveTo>
                <a:lnTo>
                  <a:pt x="5153535" y="45719"/>
                </a:lnTo>
                <a:cubicBezTo>
                  <a:pt x="5156008" y="45719"/>
                  <a:pt x="5158012" y="43715"/>
                  <a:pt x="5158012" y="41242"/>
                </a:cubicBezTo>
                <a:lnTo>
                  <a:pt x="5158012" y="36103"/>
                </a:lnTo>
                <a:lnTo>
                  <a:pt x="5125492" y="14177"/>
                </a:lnTo>
                <a:cubicBezTo>
                  <a:pt x="5103909" y="5048"/>
                  <a:pt x="5080179" y="0"/>
                  <a:pt x="5055271" y="0"/>
                </a:cubicBezTo>
                <a:lnTo>
                  <a:pt x="117004" y="0"/>
                </a:lnTo>
                <a:cubicBezTo>
                  <a:pt x="92096" y="0"/>
                  <a:pt x="68366" y="5048"/>
                  <a:pt x="46783" y="14177"/>
                </a:cubicBezTo>
                <a:close/>
              </a:path>
            </a:pathLst>
          </a:custGeom>
          <a:solidFill>
            <a:schemeClr val="accent1"/>
          </a:solidFill>
          <a:ln w="12700" cap="sq">
            <a:noFill/>
            <a:miter/>
          </a:ln>
          <a:effectLst>
            <a:outerShdw blurRad="190500" sx="105000" sy="105000" algn="ctr" rotWithShape="0">
              <a:schemeClr val="accent2">
                <a:alpha val="1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0857614" y="1792056"/>
            <a:ext cx="311722" cy="301665"/>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ahLst/>
            <a:cxn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6520205" y="2266950"/>
            <a:ext cx="4913875" cy="3295649"/>
          </a:xfrm>
          <a:prstGeom prst="rect">
            <a:avLst/>
          </a:prstGeom>
          <a:noFill/>
          <a:ln>
            <a:noFill/>
          </a:ln>
        </p:spPr>
        <p:txBody>
          <a:bodyPr vert="horz" wrap="square" lIns="91440" tIns="45720" rIns="91440" bIns="45720" rtlCol="0" anchor="t"/>
          <a:lstStyle/>
          <a:p>
            <a:pPr algn="l">
              <a:lnSpc>
                <a:spcPct val="150000"/>
              </a:lnSpc>
            </a:pPr>
            <a:r>
              <a:rPr kumimoji="1" lang="zh-CN" altLang="en-US" dirty="0"/>
              <a:t>      </a:t>
            </a:r>
            <a:r>
              <a:rPr kumimoji="1" lang="zh-CN" altLang="en-US" b="1" dirty="0"/>
              <a:t>压抑积累的“心理债”在青春期集中爆发（书中“厌学是心理代偿”观点）。孩子在童年时期积累的压抑和不满会形成一种“心理债”，这些“心理债”会在青春期集中爆发，表现为叛逆、厌学等问题。例如，孩子在童年时期被家长过度要求，内心积累了大量的不满和反抗情绪，到了初中阶段，这些情绪就会集中爆发，导致各种问题的出现。</a:t>
            </a:r>
          </a:p>
        </p:txBody>
      </p:sp>
      <p:sp>
        <p:nvSpPr>
          <p:cNvPr id="11" name="标题 1"/>
          <p:cNvSpPr txBox="1"/>
          <p:nvPr/>
        </p:nvSpPr>
        <p:spPr>
          <a:xfrm>
            <a:off x="6520205" y="1543050"/>
            <a:ext cx="4179118" cy="685800"/>
          </a:xfrm>
          <a:prstGeom prst="rect">
            <a:avLst/>
          </a:prstGeom>
          <a:noFill/>
          <a:ln>
            <a:noFill/>
          </a:ln>
        </p:spPr>
        <p:txBody>
          <a:bodyPr vert="horz" wrap="square" lIns="91440" tIns="45720" rIns="91440" bIns="45720" rtlCol="0" anchor="b"/>
          <a:lstStyle/>
          <a:p>
            <a:pPr algn="l">
              <a:lnSpc>
                <a:spcPct val="110000"/>
              </a:lnSpc>
            </a:pPr>
            <a:r>
              <a:rPr kumimoji="1" lang="zh-CN" altLang="en-US" sz="3200" dirty="0">
                <a:ln w="12700">
                  <a:noFill/>
                </a:ln>
                <a:solidFill>
                  <a:srgbClr val="262626">
                    <a:alpha val="100000"/>
                  </a:srgbClr>
                </a:solidFill>
                <a:latin typeface="Source Han Sans CN Bold"/>
                <a:ea typeface="Source Han Sans CN Bold"/>
                <a:cs typeface="Source Han Sans CN Bold"/>
              </a:rPr>
              <a:t>心理账户理论的解释</a:t>
            </a:r>
            <a:endParaRPr kumimoji="1" lang="zh-CN" altLang="en-US" sz="3200" dirty="0"/>
          </a:p>
        </p:txBody>
      </p:sp>
      <p:sp>
        <p:nvSpPr>
          <p:cNvPr id="12" name="标题 1"/>
          <p:cNvSpPr txBox="1"/>
          <p:nvPr/>
        </p:nvSpPr>
        <p:spPr>
          <a:xfrm>
            <a:off x="238499" y="295321"/>
            <a:ext cx="11953501" cy="720000"/>
          </a:xfrm>
          <a:custGeom>
            <a:avLst/>
            <a:gdLst>
              <a:gd name="connsiteX0" fmla="*/ 499816 w 11953501"/>
              <a:gd name="connsiteY0" fmla="*/ 0 h 720000"/>
              <a:gd name="connsiteX1" fmla="*/ 11953501 w 11953501"/>
              <a:gd name="connsiteY1" fmla="*/ 0 h 720000"/>
              <a:gd name="connsiteX2" fmla="*/ 11953501 w 11953501"/>
              <a:gd name="connsiteY2" fmla="*/ 720000 h 720000"/>
              <a:gd name="connsiteX3" fmla="*/ 499816 w 11953501"/>
              <a:gd name="connsiteY3" fmla="*/ 720000 h 720000"/>
              <a:gd name="connsiteX4" fmla="*/ 0 w 11953501"/>
              <a:gd name="connsiteY4" fmla="*/ 360000 h 720000"/>
              <a:gd name="connsiteX5" fmla="*/ 499816 w 11953501"/>
              <a:gd name="connsiteY5" fmla="*/ 0 h 720000"/>
            </a:gdLst>
            <a:ahLst/>
            <a:cxnLst/>
            <a:rect l="l" t="t" r="r" b="b"/>
            <a:pathLst>
              <a:path w="11953501" h="720000">
                <a:moveTo>
                  <a:pt x="499816" y="0"/>
                </a:moveTo>
                <a:lnTo>
                  <a:pt x="11953501" y="0"/>
                </a:lnTo>
                <a:lnTo>
                  <a:pt x="11953501" y="720000"/>
                </a:lnTo>
                <a:lnTo>
                  <a:pt x="499816" y="720000"/>
                </a:lnTo>
                <a:cubicBezTo>
                  <a:pt x="223775" y="720000"/>
                  <a:pt x="0" y="558823"/>
                  <a:pt x="0" y="360000"/>
                </a:cubicBezTo>
                <a:cubicBezTo>
                  <a:pt x="0" y="161177"/>
                  <a:pt x="223775" y="0"/>
                  <a:pt x="499816" y="0"/>
                </a:cubicBezTo>
                <a:close/>
              </a:path>
            </a:pathLst>
          </a:cu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0" y="259321"/>
            <a:ext cx="1152000" cy="792000"/>
          </a:xfrm>
          <a:custGeom>
            <a:avLst/>
            <a:gdLst>
              <a:gd name="connsiteX0" fmla="*/ 0 w 1152000"/>
              <a:gd name="connsiteY0" fmla="*/ 0 h 792000"/>
              <a:gd name="connsiteX1" fmla="*/ 112665 w 1152000"/>
              <a:gd name="connsiteY1" fmla="*/ 0 h 792000"/>
              <a:gd name="connsiteX2" fmla="*/ 701664 w 1152000"/>
              <a:gd name="connsiteY2" fmla="*/ 0 h 792000"/>
              <a:gd name="connsiteX3" fmla="*/ 1039165 w 1152000"/>
              <a:gd name="connsiteY3" fmla="*/ 0 h 792000"/>
              <a:gd name="connsiteX4" fmla="*/ 1137940 w 1152000"/>
              <a:gd name="connsiteY4" fmla="*/ 168829 h 792000"/>
              <a:gd name="connsiteX5" fmla="*/ 831619 w 1152000"/>
              <a:gd name="connsiteY5" fmla="*/ 732899 h 792000"/>
              <a:gd name="connsiteX6" fmla="*/ 732844 w 1152000"/>
              <a:gd name="connsiteY6" fmla="*/ 792000 h 792000"/>
              <a:gd name="connsiteX7" fmla="*/ 395343 w 1152000"/>
              <a:gd name="connsiteY7" fmla="*/ 792000 h 792000"/>
              <a:gd name="connsiteX8" fmla="*/ 112665 w 1152000"/>
              <a:gd name="connsiteY8" fmla="*/ 792000 h 792000"/>
              <a:gd name="connsiteX9" fmla="*/ 112574 w 1152000"/>
              <a:gd name="connsiteY9" fmla="*/ 792000 h 792000"/>
              <a:gd name="connsiteX10" fmla="*/ 0 w 1152000"/>
              <a:gd name="connsiteY10" fmla="*/ 792000 h 792000"/>
            </a:gdLst>
            <a:ahLst/>
            <a:cxnLst/>
            <a:rect l="l" t="t" r="r" b="b"/>
            <a:pathLst>
              <a:path w="1152000" h="792000">
                <a:moveTo>
                  <a:pt x="0" y="0"/>
                </a:moveTo>
                <a:lnTo>
                  <a:pt x="112665" y="0"/>
                </a:lnTo>
                <a:lnTo>
                  <a:pt x="701664" y="0"/>
                </a:lnTo>
                <a:lnTo>
                  <a:pt x="1039165" y="0"/>
                </a:lnTo>
                <a:cubicBezTo>
                  <a:pt x="1124825" y="0"/>
                  <a:pt x="1179154" y="92830"/>
                  <a:pt x="1137940" y="168829"/>
                </a:cubicBezTo>
                <a:lnTo>
                  <a:pt x="831619" y="732899"/>
                </a:lnTo>
                <a:cubicBezTo>
                  <a:pt x="811825" y="769348"/>
                  <a:pt x="773968" y="792000"/>
                  <a:pt x="732844" y="792000"/>
                </a:cubicBezTo>
                <a:lnTo>
                  <a:pt x="395343" y="792000"/>
                </a:lnTo>
                <a:lnTo>
                  <a:pt x="112665" y="792000"/>
                </a:lnTo>
                <a:cubicBezTo>
                  <a:pt x="112635" y="792000"/>
                  <a:pt x="112604" y="792000"/>
                  <a:pt x="112574" y="792000"/>
                </a:cubicBezTo>
                <a:lnTo>
                  <a:pt x="0" y="792000"/>
                </a:lnTo>
                <a:close/>
              </a:path>
            </a:pathLst>
          </a:custGeom>
          <a:solidFill>
            <a:schemeClr val="accent1"/>
          </a:solidFill>
          <a:ln w="9525" cap="flat">
            <a:noFill/>
            <a:miter/>
          </a:ln>
          <a:effectLst>
            <a:outerShdw blurRad="317500" dist="190500" algn="tl" rotWithShape="0">
              <a:schemeClr val="tx1">
                <a:lumMod val="65000"/>
                <a:lumOff val="35000"/>
                <a:alpha val="30000"/>
              </a:schemeClr>
            </a:outerShdw>
          </a:effectLst>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1324204" y="418055"/>
            <a:ext cx="10296295"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深层机制</a:t>
            </a:r>
            <a:endParaRPr kumimoji="1"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标题 1"/>
          <p:cNvSpPr txBox="1"/>
          <p:nvPr/>
        </p:nvSpPr>
        <p:spPr>
          <a:xfrm rot="1144283">
            <a:off x="-1302186" y="3035343"/>
            <a:ext cx="7867082" cy="5059017"/>
          </a:xfrm>
          <a:prstGeom prst="ellipse">
            <a:avLst/>
          </a:pr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0556323">
            <a:off x="6777622" y="-917630"/>
            <a:ext cx="6249002" cy="3819320"/>
          </a:xfrm>
          <a:prstGeom prst="ellipse">
            <a:avLst/>
          </a:pr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66130" y="402939"/>
            <a:ext cx="11255970" cy="5920138"/>
          </a:xfrm>
          <a:prstGeom prst="roundRect">
            <a:avLst>
              <a:gd name="adj" fmla="val 5036"/>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102580" y="1682626"/>
            <a:ext cx="6478447" cy="6478447"/>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8279056" y="2026273"/>
            <a:ext cx="2185886" cy="769441"/>
          </a:xfrm>
          <a:prstGeom prst="rect">
            <a:avLst/>
          </a:prstGeom>
          <a:noFill/>
          <a:ln>
            <a:noFill/>
          </a:ln>
        </p:spPr>
        <p:txBody>
          <a:bodyPr vert="horz" wrap="square" lIns="0" tIns="0" rIns="0" bIns="0" rtlCol="0" anchor="b"/>
          <a:lstStyle/>
          <a:p>
            <a:pPr algn="r">
              <a:lnSpc>
                <a:spcPct val="110000"/>
              </a:lnSpc>
            </a:pPr>
            <a:r>
              <a:rPr kumimoji="1" lang="en-US" altLang="zh-CN" sz="4400">
                <a:ln w="12700">
                  <a:solidFill>
                    <a:srgbClr val="000000">
                      <a:alpha val="100000"/>
                    </a:srgbClr>
                  </a:solidFill>
                </a:ln>
                <a:noFill/>
                <a:latin typeface="OPPOSans H"/>
                <a:ea typeface="OPPOSans H"/>
                <a:cs typeface="OPPOSans H"/>
              </a:rPr>
              <a:t>PART</a:t>
            </a:r>
            <a:endParaRPr kumimoji="1" lang="zh-CN" altLang="en-US"/>
          </a:p>
        </p:txBody>
      </p:sp>
      <p:sp>
        <p:nvSpPr>
          <p:cNvPr id="8" name="标题 1"/>
          <p:cNvSpPr txBox="1"/>
          <p:nvPr/>
        </p:nvSpPr>
        <p:spPr>
          <a:xfrm>
            <a:off x="5643717" y="2893792"/>
            <a:ext cx="5693168" cy="1720916"/>
          </a:xfrm>
          <a:prstGeom prst="rect">
            <a:avLst/>
          </a:prstGeom>
          <a:noFill/>
          <a:ln>
            <a:noFill/>
          </a:ln>
          <a:effectLst/>
        </p:spPr>
        <p:txBody>
          <a:bodyPr vert="horz" wrap="square" lIns="0" tIns="0" rIns="0" bIns="0" rtlCol="0" anchor="t"/>
          <a:lstStyle/>
          <a:p>
            <a:pPr algn="r">
              <a:lnSpc>
                <a:spcPct val="130000"/>
              </a:lnSpc>
            </a:pPr>
            <a:r>
              <a:rPr kumimoji="1" lang="en-US" altLang="zh-CN" sz="4500">
                <a:ln w="12700">
                  <a:noFill/>
                </a:ln>
                <a:solidFill>
                  <a:srgbClr val="262626">
                    <a:alpha val="100000"/>
                  </a:srgbClr>
                </a:solidFill>
                <a:latin typeface="OPPOSans H"/>
                <a:ea typeface="OPPOSans H"/>
                <a:cs typeface="OPPOSans H"/>
              </a:rPr>
              <a:t>自由教育如何预防青春期危机</a:t>
            </a:r>
            <a:endParaRPr kumimoji="1" lang="zh-CN" altLang="en-US"/>
          </a:p>
        </p:txBody>
      </p:sp>
      <p:sp>
        <p:nvSpPr>
          <p:cNvPr id="9" name="标题 1"/>
          <p:cNvSpPr txBox="1"/>
          <p:nvPr/>
        </p:nvSpPr>
        <p:spPr>
          <a:xfrm>
            <a:off x="11238673" y="5973308"/>
            <a:ext cx="149013" cy="149013"/>
          </a:xfrm>
          <a:prstGeom prst="ellipse">
            <a:avLst/>
          </a:prstGeom>
          <a:solidFill>
            <a:schemeClr val="accent1"/>
          </a:solidFill>
          <a:ln w="12700" cap="sq">
            <a:noFill/>
            <a:miter/>
          </a:ln>
          <a:effectLst/>
        </p:spPr>
        <p:txBody>
          <a:bodyPr vert="horz" wrap="square" lIns="100584" tIns="50292" rIns="100584" bIns="50292" rtlCol="0" anchor="ctr"/>
          <a:lstStyle/>
          <a:p>
            <a:pPr algn="ctr">
              <a:lnSpc>
                <a:spcPct val="100000"/>
              </a:lnSpc>
            </a:pPr>
            <a:endParaRPr kumimoji="1" lang="zh-CN" altLang="en-US"/>
          </a:p>
        </p:txBody>
      </p:sp>
      <p:sp>
        <p:nvSpPr>
          <p:cNvPr id="10" name="标题 1"/>
          <p:cNvSpPr txBox="1"/>
          <p:nvPr/>
        </p:nvSpPr>
        <p:spPr>
          <a:xfrm>
            <a:off x="10999142" y="5973308"/>
            <a:ext cx="149013" cy="149013"/>
          </a:xfrm>
          <a:prstGeom prst="ellipse">
            <a:avLst/>
          </a:prstGeom>
          <a:noFill/>
          <a:ln w="17463" cap="sq">
            <a:solidFill>
              <a:schemeClr val="accent1"/>
            </a:solidFill>
            <a:miter/>
          </a:ln>
          <a:effectLst/>
        </p:spPr>
        <p:txBody>
          <a:bodyPr vert="horz" wrap="square" lIns="100584" tIns="50292" rIns="100584" bIns="50292" rtlCol="0" anchor="ctr"/>
          <a:lstStyle/>
          <a:p>
            <a:pPr algn="ctr">
              <a:lnSpc>
                <a:spcPct val="100000"/>
              </a:lnSpc>
            </a:pPr>
            <a:endParaRPr kumimoji="1" lang="zh-CN" altLang="en-US"/>
          </a:p>
        </p:txBody>
      </p:sp>
      <p:sp>
        <p:nvSpPr>
          <p:cNvPr id="11" name="标题 1"/>
          <p:cNvSpPr txBox="1"/>
          <p:nvPr/>
        </p:nvSpPr>
        <p:spPr>
          <a:xfrm>
            <a:off x="10759611" y="5973308"/>
            <a:ext cx="149013" cy="149013"/>
          </a:xfrm>
          <a:prstGeom prst="ellipse">
            <a:avLst/>
          </a:prstGeom>
          <a:solidFill>
            <a:schemeClr val="accent1"/>
          </a:solidFill>
          <a:ln w="12700" cap="sq">
            <a:noFill/>
            <a:miter/>
          </a:ln>
          <a:effectLst/>
        </p:spPr>
        <p:txBody>
          <a:bodyPr vert="horz" wrap="square" lIns="100584" tIns="50292" rIns="100584" bIns="50292" rtlCol="0" anchor="ctr"/>
          <a:lstStyle/>
          <a:p>
            <a:pPr algn="ctr">
              <a:lnSpc>
                <a:spcPct val="100000"/>
              </a:lnSpc>
            </a:pPr>
            <a:endParaRPr kumimoji="1" lang="zh-CN" altLang="en-US"/>
          </a:p>
        </p:txBody>
      </p:sp>
      <p:sp>
        <p:nvSpPr>
          <p:cNvPr id="12" name="标题 1"/>
          <p:cNvSpPr txBox="1"/>
          <p:nvPr/>
        </p:nvSpPr>
        <p:spPr>
          <a:xfrm>
            <a:off x="10520081" y="5973308"/>
            <a:ext cx="149013" cy="149013"/>
          </a:xfrm>
          <a:prstGeom prst="ellipse">
            <a:avLst/>
          </a:prstGeom>
          <a:noFill/>
          <a:ln w="17463" cap="sq">
            <a:solidFill>
              <a:schemeClr val="accent1"/>
            </a:solidFill>
            <a:miter/>
          </a:ln>
          <a:effectLst/>
        </p:spPr>
        <p:txBody>
          <a:bodyPr vert="horz" wrap="square" lIns="100584" tIns="50292" rIns="100584" bIns="50292" rtlCol="0" anchor="ctr"/>
          <a:lstStyle/>
          <a:p>
            <a:pPr algn="ctr">
              <a:lnSpc>
                <a:spcPct val="100000"/>
              </a:lnSpc>
            </a:pPr>
            <a:endParaRPr kumimoji="1" lang="zh-CN" altLang="en-US"/>
          </a:p>
        </p:txBody>
      </p:sp>
      <p:sp>
        <p:nvSpPr>
          <p:cNvPr id="13" name="标题 1"/>
          <p:cNvSpPr txBox="1"/>
          <p:nvPr/>
        </p:nvSpPr>
        <p:spPr>
          <a:xfrm rot="10800000" flipV="1">
            <a:off x="5637582" y="40293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alpha val="0"/>
                </a:schemeClr>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11049999" y="1071096"/>
            <a:ext cx="286060" cy="236610"/>
          </a:xfrm>
          <a:custGeom>
            <a:avLst/>
            <a:gdLst>
              <a:gd name="connsiteX0" fmla="*/ 114387 w 870468"/>
              <a:gd name="connsiteY0" fmla="*/ 394297 h 720000"/>
              <a:gd name="connsiteX1" fmla="*/ 125598 w 870468"/>
              <a:gd name="connsiteY1" fmla="*/ 421319 h 720000"/>
              <a:gd name="connsiteX2" fmla="*/ 153878 w 870468"/>
              <a:gd name="connsiteY2" fmla="*/ 433051 h 720000"/>
              <a:gd name="connsiteX3" fmla="*/ 449972 w 870468"/>
              <a:gd name="connsiteY3" fmla="*/ 433051 h 720000"/>
              <a:gd name="connsiteX4" fmla="*/ 478295 w 870468"/>
              <a:gd name="connsiteY4" fmla="*/ 421319 h 720000"/>
              <a:gd name="connsiteX5" fmla="*/ 489465 w 870468"/>
              <a:gd name="connsiteY5" fmla="*/ 394297 h 720000"/>
              <a:gd name="connsiteX6" fmla="*/ 116266 w 870468"/>
              <a:gd name="connsiteY6" fmla="*/ 68594 h 720000"/>
              <a:gd name="connsiteX7" fmla="*/ 68708 w 870468"/>
              <a:gd name="connsiteY7" fmla="*/ 116152 h 720000"/>
              <a:gd name="connsiteX8" fmla="*/ 68708 w 870468"/>
              <a:gd name="connsiteY8" fmla="*/ 241561 h 720000"/>
              <a:gd name="connsiteX9" fmla="*/ 801875 w 870468"/>
              <a:gd name="connsiteY9" fmla="*/ 241561 h 720000"/>
              <a:gd name="connsiteX10" fmla="*/ 801875 w 870468"/>
              <a:gd name="connsiteY10" fmla="*/ 116152 h 720000"/>
              <a:gd name="connsiteX11" fmla="*/ 754317 w 870468"/>
              <a:gd name="connsiteY11" fmla="*/ 68594 h 720000"/>
              <a:gd name="connsiteX12" fmla="*/ 598821 w 870468"/>
              <a:gd name="connsiteY12" fmla="*/ 68594 h 720000"/>
              <a:gd name="connsiteX13" fmla="*/ 116266 w 870468"/>
              <a:gd name="connsiteY13" fmla="*/ 0 h 720000"/>
              <a:gd name="connsiteX14" fmla="*/ 598821 w 870468"/>
              <a:gd name="connsiteY14" fmla="*/ 0 h 720000"/>
              <a:gd name="connsiteX15" fmla="*/ 754317 w 870468"/>
              <a:gd name="connsiteY15" fmla="*/ 0 h 720000"/>
              <a:gd name="connsiteX16" fmla="*/ 870468 w 870468"/>
              <a:gd name="connsiteY16" fmla="*/ 116152 h 720000"/>
              <a:gd name="connsiteX17" fmla="*/ 870468 w 870468"/>
              <a:gd name="connsiteY17" fmla="*/ 360001 h 720000"/>
              <a:gd name="connsiteX18" fmla="*/ 870468 w 870468"/>
              <a:gd name="connsiteY18" fmla="*/ 603736 h 720000"/>
              <a:gd name="connsiteX19" fmla="*/ 754317 w 870468"/>
              <a:gd name="connsiteY19" fmla="*/ 720000 h 720000"/>
              <a:gd name="connsiteX20" fmla="*/ 598821 w 870468"/>
              <a:gd name="connsiteY20" fmla="*/ 720000 h 720000"/>
              <a:gd name="connsiteX21" fmla="*/ 116266 w 870468"/>
              <a:gd name="connsiteY21" fmla="*/ 720000 h 720000"/>
              <a:gd name="connsiteX22" fmla="*/ 115 w 870468"/>
              <a:gd name="connsiteY22" fmla="*/ 603850 h 720000"/>
              <a:gd name="connsiteX23" fmla="*/ 115 w 870468"/>
              <a:gd name="connsiteY23" fmla="*/ 360279 h 720000"/>
              <a:gd name="connsiteX24" fmla="*/ 0 w 870468"/>
              <a:gd name="connsiteY24" fmla="*/ 360001 h 720000"/>
              <a:gd name="connsiteX25" fmla="*/ 115 w 870468"/>
              <a:gd name="connsiteY25" fmla="*/ 359723 h 720000"/>
              <a:gd name="connsiteX26" fmla="*/ 115 w 870468"/>
              <a:gd name="connsiteY26" fmla="*/ 116152 h 720000"/>
              <a:gd name="connsiteX27" fmla="*/ 116266 w 870468"/>
              <a:gd name="connsiteY27" fmla="*/ 0 h 720000"/>
            </a:gdLst>
            <a:ahLst/>
            <a:cxnLst/>
            <a:rect l="l" t="t" r="r" b="b"/>
            <a:pathLst>
              <a:path w="870468" h="720000">
                <a:moveTo>
                  <a:pt x="114387" y="394297"/>
                </a:moveTo>
                <a:lnTo>
                  <a:pt x="125598" y="421319"/>
                </a:lnTo>
                <a:cubicBezTo>
                  <a:pt x="132843" y="428564"/>
                  <a:pt x="142846" y="433051"/>
                  <a:pt x="153878" y="433051"/>
                </a:cubicBezTo>
                <a:lnTo>
                  <a:pt x="449972" y="433051"/>
                </a:lnTo>
                <a:cubicBezTo>
                  <a:pt x="461061" y="433051"/>
                  <a:pt x="471064" y="428564"/>
                  <a:pt x="478295" y="421319"/>
                </a:cubicBezTo>
                <a:lnTo>
                  <a:pt x="489465" y="394297"/>
                </a:lnTo>
                <a:close/>
                <a:moveTo>
                  <a:pt x="116266" y="68594"/>
                </a:moveTo>
                <a:cubicBezTo>
                  <a:pt x="89972" y="68594"/>
                  <a:pt x="68708" y="89972"/>
                  <a:pt x="68708" y="116152"/>
                </a:cubicBezTo>
                <a:lnTo>
                  <a:pt x="68708" y="241561"/>
                </a:lnTo>
                <a:lnTo>
                  <a:pt x="801875" y="241561"/>
                </a:lnTo>
                <a:lnTo>
                  <a:pt x="801875" y="116152"/>
                </a:lnTo>
                <a:cubicBezTo>
                  <a:pt x="801875" y="89858"/>
                  <a:pt x="780497" y="68594"/>
                  <a:pt x="754317" y="68594"/>
                </a:cubicBezTo>
                <a:lnTo>
                  <a:pt x="598821" y="68594"/>
                </a:lnTo>
                <a:close/>
                <a:moveTo>
                  <a:pt x="116266" y="0"/>
                </a:moveTo>
                <a:lnTo>
                  <a:pt x="598821" y="0"/>
                </a:lnTo>
                <a:lnTo>
                  <a:pt x="754317" y="0"/>
                </a:lnTo>
                <a:cubicBezTo>
                  <a:pt x="818338" y="0"/>
                  <a:pt x="870468" y="52131"/>
                  <a:pt x="870468" y="116152"/>
                </a:cubicBezTo>
                <a:lnTo>
                  <a:pt x="870468" y="360001"/>
                </a:lnTo>
                <a:lnTo>
                  <a:pt x="870468" y="603736"/>
                </a:lnTo>
                <a:cubicBezTo>
                  <a:pt x="870468" y="667870"/>
                  <a:pt x="818338" y="720000"/>
                  <a:pt x="754317" y="720000"/>
                </a:cubicBezTo>
                <a:lnTo>
                  <a:pt x="598821" y="720000"/>
                </a:lnTo>
                <a:lnTo>
                  <a:pt x="116266" y="720000"/>
                </a:lnTo>
                <a:cubicBezTo>
                  <a:pt x="52246" y="720000"/>
                  <a:pt x="115" y="667870"/>
                  <a:pt x="115" y="603850"/>
                </a:cubicBezTo>
                <a:lnTo>
                  <a:pt x="115" y="360279"/>
                </a:lnTo>
                <a:lnTo>
                  <a:pt x="0" y="360001"/>
                </a:lnTo>
                <a:lnTo>
                  <a:pt x="115" y="359723"/>
                </a:lnTo>
                <a:lnTo>
                  <a:pt x="115" y="116152"/>
                </a:lnTo>
                <a:cubicBezTo>
                  <a:pt x="115" y="52131"/>
                  <a:pt x="52246" y="0"/>
                  <a:pt x="116266" y="0"/>
                </a:cubicBezTo>
                <a:close/>
              </a:path>
            </a:pathLst>
          </a:custGeom>
          <a:gradFill>
            <a:gsLst>
              <a:gs pos="0">
                <a:schemeClr val="accent1"/>
              </a:gs>
              <a:gs pos="100000">
                <a:schemeClr val="accent1">
                  <a:lumMod val="75000"/>
                </a:schemeClr>
              </a:gs>
            </a:gsLst>
            <a:lin ang="2700000" scaled="0"/>
          </a:gradFill>
          <a:ln w="1860" cap="flat">
            <a:noFill/>
            <a:miter/>
          </a:ln>
          <a:effectLst/>
        </p:spPr>
        <p:txBody>
          <a:bodyPr vert="horz" wrap="square" lIns="45533" tIns="22766" rIns="45533" bIns="22766" rtlCol="0" anchor="ctr"/>
          <a:lstStyle/>
          <a:p>
            <a:pPr algn="l">
              <a:lnSpc>
                <a:spcPct val="110000"/>
              </a:lnSpc>
            </a:pPr>
            <a:endParaRPr kumimoji="1" lang="zh-CN" altLang="en-US"/>
          </a:p>
        </p:txBody>
      </p:sp>
      <p:sp>
        <p:nvSpPr>
          <p:cNvPr id="15" name="标题 1"/>
          <p:cNvSpPr txBox="1"/>
          <p:nvPr/>
        </p:nvSpPr>
        <p:spPr>
          <a:xfrm>
            <a:off x="10515742" y="1061587"/>
            <a:ext cx="276334" cy="255628"/>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ahLst/>
            <a:cxn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gradFill>
            <a:gsLst>
              <a:gs pos="0">
                <a:schemeClr val="accent1"/>
              </a:gs>
              <a:gs pos="100000">
                <a:schemeClr val="accent1">
                  <a:lumMod val="75000"/>
                </a:schemeClr>
              </a:gs>
            </a:gsLst>
            <a:lin ang="2700000" scaled="0"/>
          </a:gradFill>
          <a:ln w="1860" cap="flat">
            <a:noFill/>
            <a:miter/>
          </a:ln>
          <a:effectLst/>
        </p:spPr>
        <p:txBody>
          <a:bodyPr vert="horz" wrap="square" lIns="45533" tIns="22766" rIns="45533" bIns="22766" rtlCol="0" anchor="ctr"/>
          <a:lstStyle/>
          <a:p>
            <a:pPr algn="l">
              <a:lnSpc>
                <a:spcPct val="110000"/>
              </a:lnSpc>
            </a:pPr>
            <a:endParaRPr kumimoji="1" lang="zh-CN" altLang="en-US"/>
          </a:p>
        </p:txBody>
      </p:sp>
      <p:sp>
        <p:nvSpPr>
          <p:cNvPr id="16" name="标题 1"/>
          <p:cNvSpPr txBox="1"/>
          <p:nvPr/>
        </p:nvSpPr>
        <p:spPr>
          <a:xfrm>
            <a:off x="10024437" y="1061587"/>
            <a:ext cx="255628" cy="255628"/>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80 h 720001"/>
              <a:gd name="connsiteX5" fmla="*/ 507383 w 720001"/>
              <a:gd name="connsiteY5" fmla="*/ 72694 h 720001"/>
              <a:gd name="connsiteX6" fmla="*/ 457070 w 720001"/>
              <a:gd name="connsiteY6" fmla="*/ 57166 h 720001"/>
              <a:gd name="connsiteX7" fmla="*/ 405022 w 720001"/>
              <a:gd name="connsiteY7" fmla="*/ 0 h 720001"/>
              <a:gd name="connsiteX8" fmla="*/ 720001 w 720001"/>
              <a:gd name="connsiteY8" fmla="*/ 314979 h 720001"/>
              <a:gd name="connsiteX9" fmla="*/ 405022 w 720001"/>
              <a:gd name="connsiteY9" fmla="*/ 314979 h 720001"/>
              <a:gd name="connsiteX10" fmla="*/ 360000 w 720001"/>
              <a:gd name="connsiteY10" fmla="*/ 0 h 720001"/>
              <a:gd name="connsiteX11" fmla="*/ 360000 w 720001"/>
              <a:gd name="connsiteY11" fmla="*/ 360000 h 720001"/>
              <a:gd name="connsiteX12" fmla="*/ 720000 w 720001"/>
              <a:gd name="connsiteY12" fmla="*/ 360000 h 720001"/>
              <a:gd name="connsiteX13" fmla="*/ 360000 w 720001"/>
              <a:gd name="connsiteY13" fmla="*/ 720001 h 720001"/>
              <a:gd name="connsiteX14" fmla="*/ 0 w 720001"/>
              <a:gd name="connsiteY14" fmla="*/ 360000 h 720001"/>
              <a:gd name="connsiteX15" fmla="*/ 360000 w 720001"/>
              <a:gd name="connsiteY15"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80"/>
                </a:cubicBezTo>
                <a:cubicBezTo>
                  <a:pt x="566806" y="104878"/>
                  <a:pt x="538699" y="85967"/>
                  <a:pt x="507383" y="72694"/>
                </a:cubicBezTo>
                <a:cubicBezTo>
                  <a:pt x="491075" y="65755"/>
                  <a:pt x="474246" y="60637"/>
                  <a:pt x="457070" y="57166"/>
                </a:cubicBezTo>
                <a:close/>
                <a:moveTo>
                  <a:pt x="405022" y="0"/>
                </a:moveTo>
                <a:cubicBezTo>
                  <a:pt x="578950" y="0"/>
                  <a:pt x="720001" y="141051"/>
                  <a:pt x="720001" y="314979"/>
                </a:cubicBezTo>
                <a:lnTo>
                  <a:pt x="405022" y="314979"/>
                </a:lnTo>
                <a:close/>
                <a:moveTo>
                  <a:pt x="360000" y="0"/>
                </a:moveTo>
                <a:lnTo>
                  <a:pt x="360000" y="360000"/>
                </a:lnTo>
                <a:lnTo>
                  <a:pt x="720000" y="360000"/>
                </a:lnTo>
                <a:cubicBezTo>
                  <a:pt x="720000" y="558825"/>
                  <a:pt x="558824" y="720001"/>
                  <a:pt x="360000" y="720001"/>
                </a:cubicBezTo>
                <a:cubicBezTo>
                  <a:pt x="161176" y="720001"/>
                  <a:pt x="0" y="558825"/>
                  <a:pt x="0" y="360000"/>
                </a:cubicBezTo>
                <a:cubicBezTo>
                  <a:pt x="0" y="161176"/>
                  <a:pt x="161176" y="0"/>
                  <a:pt x="360000" y="0"/>
                </a:cubicBezTo>
                <a:close/>
              </a:path>
            </a:pathLst>
          </a:custGeom>
          <a:gradFill>
            <a:gsLst>
              <a:gs pos="0">
                <a:schemeClr val="accent1"/>
              </a:gs>
              <a:gs pos="100000">
                <a:schemeClr val="accent1">
                  <a:lumMod val="75000"/>
                </a:schemeClr>
              </a:gs>
            </a:gsLst>
            <a:lin ang="2700000" scaled="0"/>
          </a:gradFill>
          <a:ln w="1860" cap="flat">
            <a:noFill/>
            <a:miter/>
          </a:ln>
          <a:effectLst/>
        </p:spPr>
        <p:txBody>
          <a:bodyPr vert="horz" wrap="square" lIns="45533" tIns="22766" rIns="45533" bIns="22766" rtlCol="0" anchor="ctr"/>
          <a:lstStyle/>
          <a:p>
            <a:pPr algn="l">
              <a:lnSpc>
                <a:spcPct val="110000"/>
              </a:lnSpc>
            </a:pPr>
            <a:endParaRPr kumimoji="1" lang="zh-CN" altLang="en-US"/>
          </a:p>
        </p:txBody>
      </p:sp>
      <p:sp>
        <p:nvSpPr>
          <p:cNvPr id="17" name="标题 1"/>
          <p:cNvSpPr txBox="1"/>
          <p:nvPr/>
        </p:nvSpPr>
        <p:spPr>
          <a:xfrm rot="5400000" flipH="1" flipV="1">
            <a:off x="1588738" y="178459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alpha val="0"/>
                </a:schemeClr>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rot="5400000" flipH="1" flipV="1">
            <a:off x="2021484" y="178459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pic>
        <p:nvPicPr>
          <p:cNvPr id="19" name="图片 18"/>
          <p:cNvPicPr>
            <a:picLocks noChangeAspect="1"/>
          </p:cNvPicPr>
          <p:nvPr/>
        </p:nvPicPr>
        <p:blipFill>
          <a:blip r:embed="rId3">
            <a:alphaModFix/>
          </a:blip>
          <a:srcRect/>
          <a:stretch>
            <a:fillRect/>
          </a:stretch>
        </p:blipFill>
        <p:spPr>
          <a:xfrm>
            <a:off x="-1796597" y="1207271"/>
            <a:ext cx="7481282" cy="5313808"/>
          </a:xfrm>
          <a:prstGeom prst="rect">
            <a:avLst/>
          </a:prstGeom>
          <a:noFill/>
          <a:ln>
            <a:noFill/>
          </a:ln>
        </p:spPr>
      </p:pic>
      <p:sp>
        <p:nvSpPr>
          <p:cNvPr id="20" name="标题 1"/>
          <p:cNvSpPr txBox="1"/>
          <p:nvPr/>
        </p:nvSpPr>
        <p:spPr>
          <a:xfrm>
            <a:off x="10303771" y="601197"/>
            <a:ext cx="1033114" cy="2194518"/>
          </a:xfrm>
          <a:prstGeom prst="rect">
            <a:avLst/>
          </a:prstGeom>
          <a:noFill/>
          <a:ln>
            <a:noFill/>
          </a:ln>
        </p:spPr>
        <p:txBody>
          <a:bodyPr vert="horz" wrap="square" lIns="0" tIns="0" rIns="0" bIns="0" rtlCol="0" anchor="b"/>
          <a:lstStyle/>
          <a:p>
            <a:pPr algn="r">
              <a:lnSpc>
                <a:spcPct val="110000"/>
              </a:lnSpc>
            </a:pPr>
            <a:r>
              <a:rPr kumimoji="1" lang="en-US" altLang="zh-CN" sz="4400">
                <a:ln w="12700">
                  <a:solidFill>
                    <a:srgbClr val="000000">
                      <a:alpha val="100000"/>
                    </a:srgbClr>
                  </a:solidFill>
                </a:ln>
                <a:solidFill>
                  <a:srgbClr val="FFFFFF">
                    <a:alpha val="100000"/>
                  </a:srgbClr>
                </a:solidFill>
                <a:latin typeface="OPPOSans H"/>
                <a:ea typeface="OPPOSans H"/>
                <a:cs typeface="OPPOSans H"/>
              </a:rPr>
              <a:t>03</a:t>
            </a:r>
            <a:endParaRPr kumimoji="1" lang="zh-CN" altLang="en-US"/>
          </a:p>
        </p:txBody>
      </p:sp>
      <p:grpSp>
        <p:nvGrpSpPr>
          <p:cNvPr id="21" name="组合 20"/>
          <p:cNvGrpSpPr/>
          <p:nvPr/>
        </p:nvGrpSpPr>
        <p:grpSpPr>
          <a:xfrm>
            <a:off x="5648885" y="4845990"/>
            <a:ext cx="5688000" cy="573840"/>
            <a:chOff x="5648885" y="4845990"/>
            <a:chExt cx="5688000" cy="573840"/>
          </a:xfrm>
        </p:grpSpPr>
        <p:sp>
          <p:nvSpPr>
            <p:cNvPr id="22" name="标题 1"/>
            <p:cNvSpPr txBox="1"/>
            <p:nvPr/>
          </p:nvSpPr>
          <p:spPr>
            <a:xfrm rot="10800000">
              <a:off x="5648885" y="5394630"/>
              <a:ext cx="5688000" cy="252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5695073" y="4948244"/>
              <a:ext cx="5596781" cy="369332"/>
            </a:xfrm>
            <a:prstGeom prst="rect">
              <a:avLst/>
            </a:prstGeom>
            <a:noFill/>
            <a:ln>
              <a:noFill/>
            </a:ln>
          </p:spPr>
          <p:txBody>
            <a:bodyPr vert="horz" wrap="square" lIns="0" tIns="0" rIns="0" bIns="0" rtlCol="0" anchor="t"/>
            <a:lstStyle/>
            <a:p>
              <a:pPr algn="dist">
                <a:lnSpc>
                  <a:spcPct val="110000"/>
                </a:lnSpc>
              </a:pPr>
              <a:endParaRPr kumimoji="1" lang="en-US" altLang="zh-CN" sz="2400" dirty="0">
                <a:ln w="12700">
                  <a:noFill/>
                </a:ln>
                <a:solidFill>
                  <a:srgbClr val="262626">
                    <a:alpha val="100000"/>
                  </a:srgbClr>
                </a:solidFill>
                <a:latin typeface="OPPOSans R"/>
                <a:ea typeface="OPPOSans R"/>
                <a:cs typeface="OPPOSans R"/>
              </a:endParaRPr>
            </a:p>
          </p:txBody>
        </p:sp>
        <p:sp>
          <p:nvSpPr>
            <p:cNvPr id="24" name="标题 1"/>
            <p:cNvSpPr txBox="1"/>
            <p:nvPr/>
          </p:nvSpPr>
          <p:spPr>
            <a:xfrm rot="10800000">
              <a:off x="5648885" y="4845990"/>
              <a:ext cx="5688000" cy="252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sp>
        <p:nvSpPr>
          <p:cNvPr id="27" name="标题 1">
            <a:extLst>
              <a:ext uri="{FF2B5EF4-FFF2-40B4-BE49-F238E27FC236}">
                <a16:creationId xmlns:a16="http://schemas.microsoft.com/office/drawing/2014/main" id="{44A7A29F-CF17-2BEF-E4A1-6835F30970EB}"/>
              </a:ext>
            </a:extLst>
          </p:cNvPr>
          <p:cNvSpPr txBox="1"/>
          <p:nvPr/>
        </p:nvSpPr>
        <p:spPr>
          <a:xfrm>
            <a:off x="5739278" y="4914894"/>
            <a:ext cx="5596781" cy="369332"/>
          </a:xfrm>
          <a:prstGeom prst="rect">
            <a:avLst/>
          </a:prstGeom>
          <a:noFill/>
          <a:ln>
            <a:noFill/>
          </a:ln>
        </p:spPr>
        <p:txBody>
          <a:bodyPr vert="horz" wrap="square" lIns="0" tIns="0" rIns="0" bIns="0" rtlCol="0" anchor="t"/>
          <a:lstStyle/>
          <a:p>
            <a:pPr algn="dist">
              <a:lnSpc>
                <a:spcPct val="110000"/>
              </a:lnSpc>
            </a:pPr>
            <a:r>
              <a:rPr kumimoji="1" lang="zh-CN" altLang="en-US" sz="2400" dirty="0">
                <a:ln w="12700">
                  <a:noFill/>
                </a:ln>
                <a:solidFill>
                  <a:srgbClr val="262626">
                    <a:alpha val="100000"/>
                  </a:srgbClr>
                </a:solidFill>
                <a:latin typeface="OPPOSans R"/>
                <a:ea typeface="OPPOSans R"/>
                <a:cs typeface="OPPOSans R"/>
              </a:rPr>
              <a:t>尹建莉</a:t>
            </a:r>
            <a:r>
              <a:rPr kumimoji="1" lang="en-US" altLang="zh-CN" sz="2400" dirty="0">
                <a:ln w="12700">
                  <a:noFill/>
                </a:ln>
                <a:solidFill>
                  <a:srgbClr val="262626">
                    <a:alpha val="100000"/>
                  </a:srgbClr>
                </a:solidFill>
                <a:latin typeface="OPPOSans R"/>
                <a:ea typeface="OPPOSans R"/>
                <a:cs typeface="OPPOSans R"/>
              </a:rPr>
              <a:t>《</a:t>
            </a:r>
            <a:r>
              <a:rPr kumimoji="1" lang="zh-CN" altLang="en-US" sz="2400" dirty="0">
                <a:ln w="12700">
                  <a:noFill/>
                </a:ln>
                <a:solidFill>
                  <a:srgbClr val="262626">
                    <a:alpha val="100000"/>
                  </a:srgbClr>
                </a:solidFill>
                <a:latin typeface="OPPOSans R"/>
                <a:ea typeface="OPPOSans R"/>
                <a:cs typeface="OPPOSans R"/>
              </a:rPr>
              <a:t>自由的孩子最自觉</a:t>
            </a:r>
            <a:r>
              <a:rPr kumimoji="1" lang="en-US" altLang="zh-CN" sz="2400" dirty="0">
                <a:ln w="12700">
                  <a:noFill/>
                </a:ln>
                <a:solidFill>
                  <a:srgbClr val="262626">
                    <a:alpha val="100000"/>
                  </a:srgbClr>
                </a:solidFill>
                <a:latin typeface="OPPOSans R"/>
                <a:ea typeface="OPPOSans R"/>
                <a:cs typeface="OPPOSans R"/>
              </a:rPr>
              <a:t>》</a:t>
            </a:r>
            <a:r>
              <a:rPr kumimoji="1" lang="zh-CN" altLang="en-US" sz="2400" dirty="0">
                <a:ln w="12700">
                  <a:noFill/>
                </a:ln>
                <a:solidFill>
                  <a:srgbClr val="262626">
                    <a:alpha val="100000"/>
                  </a:srgbClr>
                </a:solidFill>
                <a:latin typeface="OPPOSans R"/>
                <a:ea typeface="OPPOSans R"/>
                <a:cs typeface="OPPOSans R"/>
              </a:rPr>
              <a:t>的教育启示</a:t>
            </a:r>
            <a:endParaRPr kumimoji="1" lang="zh-CN" alt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dirty="0"/>
          </a:p>
        </p:txBody>
      </p:sp>
      <p:sp>
        <p:nvSpPr>
          <p:cNvPr id="3" name="标题 1"/>
          <p:cNvSpPr txBox="1"/>
          <p:nvPr/>
        </p:nvSpPr>
        <p:spPr>
          <a:xfrm>
            <a:off x="1092890" y="1649427"/>
            <a:ext cx="11099110" cy="1880921"/>
          </a:xfrm>
          <a:custGeom>
            <a:avLst/>
            <a:gdLst>
              <a:gd name="connsiteX0" fmla="*/ 777240 w 11099110"/>
              <a:gd name="connsiteY0" fmla="*/ 0 h 1554480"/>
              <a:gd name="connsiteX1" fmla="*/ 11099110 w 11099110"/>
              <a:gd name="connsiteY1" fmla="*/ 0 h 1554480"/>
              <a:gd name="connsiteX2" fmla="*/ 11099110 w 11099110"/>
              <a:gd name="connsiteY2" fmla="*/ 1554480 h 1554480"/>
              <a:gd name="connsiteX3" fmla="*/ 777240 w 11099110"/>
              <a:gd name="connsiteY3" fmla="*/ 1554480 h 1554480"/>
              <a:gd name="connsiteX4" fmla="*/ 0 w 11099110"/>
              <a:gd name="connsiteY4" fmla="*/ 777240 h 1554480"/>
              <a:gd name="connsiteX5" fmla="*/ 777240 w 11099110"/>
              <a:gd name="connsiteY5" fmla="*/ 0 h 1554480"/>
            </a:gdLst>
            <a:ahLst/>
            <a:cxnLst/>
            <a:rect l="l" t="t" r="r" b="b"/>
            <a:pathLst>
              <a:path w="11099110" h="1554480">
                <a:moveTo>
                  <a:pt x="777240" y="0"/>
                </a:moveTo>
                <a:lnTo>
                  <a:pt x="11099110" y="0"/>
                </a:lnTo>
                <a:lnTo>
                  <a:pt x="11099110" y="1554480"/>
                </a:lnTo>
                <a:lnTo>
                  <a:pt x="777240" y="1554480"/>
                </a:lnTo>
                <a:cubicBezTo>
                  <a:pt x="347982" y="1554480"/>
                  <a:pt x="0" y="1206498"/>
                  <a:pt x="0" y="777240"/>
                </a:cubicBezTo>
                <a:cubicBezTo>
                  <a:pt x="0" y="347982"/>
                  <a:pt x="347982" y="0"/>
                  <a:pt x="777240" y="0"/>
                </a:cubicBezTo>
                <a:close/>
              </a:path>
            </a:pathLst>
          </a:custGeom>
          <a:gradFill>
            <a:gsLst>
              <a:gs pos="1000">
                <a:schemeClr val="accent1"/>
              </a:gs>
              <a:gs pos="100000">
                <a:schemeClr val="accent1">
                  <a:lumMod val="60000"/>
                  <a:lumOff val="40000"/>
                </a:schemeClr>
              </a:gs>
            </a:gsLst>
            <a:lin ang="2700000" scaled="0"/>
          </a:gradFill>
          <a:ln w="12700" cap="sq">
            <a:noFill/>
            <a:miter/>
          </a:ln>
          <a:effectLst>
            <a:outerShdw blurRad="330200" dist="190500" dir="5400000" sx="90000" sy="90000" algn="t" rotWithShape="0">
              <a:schemeClr val="accent1">
                <a:lumMod val="75000"/>
                <a:alpha val="25000"/>
              </a:schemeClr>
            </a:outerShdw>
          </a:effectLst>
        </p:spPr>
        <p:txBody>
          <a:bodyPr vert="horz" wrap="square" lIns="45720" tIns="22860" rIns="45720" bIns="22860" rtlCol="0" anchor="ctr"/>
          <a:lstStyle/>
          <a:p>
            <a:pPr algn="ctr">
              <a:lnSpc>
                <a:spcPct val="110000"/>
              </a:lnSpc>
            </a:pPr>
            <a:endParaRPr kumimoji="1" lang="zh-CN" altLang="en-US"/>
          </a:p>
        </p:txBody>
      </p:sp>
      <p:sp>
        <p:nvSpPr>
          <p:cNvPr id="4" name="标题 1"/>
          <p:cNvSpPr txBox="1"/>
          <p:nvPr/>
        </p:nvSpPr>
        <p:spPr>
          <a:xfrm>
            <a:off x="1092890" y="1736036"/>
            <a:ext cx="11099110" cy="1880921"/>
          </a:xfrm>
          <a:custGeom>
            <a:avLst/>
            <a:gdLst>
              <a:gd name="connsiteX0" fmla="*/ 777240 w 11099110"/>
              <a:gd name="connsiteY0" fmla="*/ 0 h 1554480"/>
              <a:gd name="connsiteX1" fmla="*/ 11099110 w 11099110"/>
              <a:gd name="connsiteY1" fmla="*/ 0 h 1554480"/>
              <a:gd name="connsiteX2" fmla="*/ 11099110 w 11099110"/>
              <a:gd name="connsiteY2" fmla="*/ 1554480 h 1554480"/>
              <a:gd name="connsiteX3" fmla="*/ 777240 w 11099110"/>
              <a:gd name="connsiteY3" fmla="*/ 1554480 h 1554480"/>
              <a:gd name="connsiteX4" fmla="*/ 0 w 11099110"/>
              <a:gd name="connsiteY4" fmla="*/ 777240 h 1554480"/>
              <a:gd name="connsiteX5" fmla="*/ 777240 w 11099110"/>
              <a:gd name="connsiteY5" fmla="*/ 0 h 1554480"/>
            </a:gdLst>
            <a:ahLst/>
            <a:cxnLst/>
            <a:rect l="l" t="t" r="r" b="b"/>
            <a:pathLst>
              <a:path w="11099110" h="1554480">
                <a:moveTo>
                  <a:pt x="777240" y="0"/>
                </a:moveTo>
                <a:lnTo>
                  <a:pt x="11099110" y="0"/>
                </a:lnTo>
                <a:lnTo>
                  <a:pt x="11099110" y="1554480"/>
                </a:lnTo>
                <a:lnTo>
                  <a:pt x="777240" y="1554480"/>
                </a:lnTo>
                <a:cubicBezTo>
                  <a:pt x="347982" y="1554480"/>
                  <a:pt x="0" y="1206498"/>
                  <a:pt x="0" y="777240"/>
                </a:cubicBezTo>
                <a:cubicBezTo>
                  <a:pt x="0" y="347982"/>
                  <a:pt x="347982" y="0"/>
                  <a:pt x="777240" y="0"/>
                </a:cubicBezTo>
                <a:close/>
              </a:path>
            </a:pathLst>
          </a:custGeom>
          <a:blipFill>
            <a:blip r:embed="rId3"/>
            <a:srcRect/>
            <a:stretch>
              <a:fillRect t="-124219" b="-124219"/>
            </a:stretch>
          </a:blipFill>
          <a:ln w="381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10800000" flipH="1">
            <a:off x="10317755" y="4581181"/>
            <a:ext cx="976290" cy="114037"/>
          </a:xfrm>
          <a:custGeom>
            <a:avLst/>
            <a:gdLst>
              <a:gd name="connsiteX0" fmla="*/ 862309 w 976290"/>
              <a:gd name="connsiteY0" fmla="*/ 114037 h 114037"/>
              <a:gd name="connsiteX1" fmla="*/ 919300 w 976290"/>
              <a:gd name="connsiteY1" fmla="*/ 114037 h 114037"/>
              <a:gd name="connsiteX2" fmla="*/ 976290 w 976290"/>
              <a:gd name="connsiteY2" fmla="*/ 57019 h 114037"/>
              <a:gd name="connsiteX3" fmla="*/ 919300 w 976290"/>
              <a:gd name="connsiteY3" fmla="*/ 0 h 114037"/>
              <a:gd name="connsiteX4" fmla="*/ 862309 w 976290"/>
              <a:gd name="connsiteY4" fmla="*/ 0 h 114037"/>
              <a:gd name="connsiteX5" fmla="*/ 919300 w 976290"/>
              <a:gd name="connsiteY5" fmla="*/ 57019 h 114037"/>
              <a:gd name="connsiteX6" fmla="*/ 738104 w 976290"/>
              <a:gd name="connsiteY6" fmla="*/ 114037 h 114037"/>
              <a:gd name="connsiteX7" fmla="*/ 795095 w 976290"/>
              <a:gd name="connsiteY7" fmla="*/ 114037 h 114037"/>
              <a:gd name="connsiteX8" fmla="*/ 852085 w 976290"/>
              <a:gd name="connsiteY8" fmla="*/ 57019 h 114037"/>
              <a:gd name="connsiteX9" fmla="*/ 795095 w 976290"/>
              <a:gd name="connsiteY9" fmla="*/ 0 h 114037"/>
              <a:gd name="connsiteX10" fmla="*/ 738104 w 976290"/>
              <a:gd name="connsiteY10" fmla="*/ 0 h 114037"/>
              <a:gd name="connsiteX11" fmla="*/ 795095 w 976290"/>
              <a:gd name="connsiteY11" fmla="*/ 57019 h 114037"/>
              <a:gd name="connsiteX12" fmla="*/ 616275 w 976290"/>
              <a:gd name="connsiteY12" fmla="*/ 114037 h 114037"/>
              <a:gd name="connsiteX13" fmla="*/ 673266 w 976290"/>
              <a:gd name="connsiteY13" fmla="*/ 114037 h 114037"/>
              <a:gd name="connsiteX14" fmla="*/ 730256 w 976290"/>
              <a:gd name="connsiteY14" fmla="*/ 57019 h 114037"/>
              <a:gd name="connsiteX15" fmla="*/ 673266 w 976290"/>
              <a:gd name="connsiteY15" fmla="*/ 0 h 114037"/>
              <a:gd name="connsiteX16" fmla="*/ 616275 w 976290"/>
              <a:gd name="connsiteY16" fmla="*/ 0 h 114037"/>
              <a:gd name="connsiteX17" fmla="*/ 673266 w 976290"/>
              <a:gd name="connsiteY17" fmla="*/ 57019 h 114037"/>
              <a:gd name="connsiteX18" fmla="*/ 492070 w 976290"/>
              <a:gd name="connsiteY18" fmla="*/ 114037 h 114037"/>
              <a:gd name="connsiteX19" fmla="*/ 549061 w 976290"/>
              <a:gd name="connsiteY19" fmla="*/ 114037 h 114037"/>
              <a:gd name="connsiteX20" fmla="*/ 606051 w 976290"/>
              <a:gd name="connsiteY20" fmla="*/ 57019 h 114037"/>
              <a:gd name="connsiteX21" fmla="*/ 549061 w 976290"/>
              <a:gd name="connsiteY21" fmla="*/ 0 h 114037"/>
              <a:gd name="connsiteX22" fmla="*/ 492070 w 976290"/>
              <a:gd name="connsiteY22" fmla="*/ 0 h 114037"/>
              <a:gd name="connsiteX23" fmla="*/ 549061 w 976290"/>
              <a:gd name="connsiteY23" fmla="*/ 57019 h 114037"/>
              <a:gd name="connsiteX24" fmla="*/ 370240 w 976290"/>
              <a:gd name="connsiteY24" fmla="*/ 114037 h 114037"/>
              <a:gd name="connsiteX25" fmla="*/ 427231 w 976290"/>
              <a:gd name="connsiteY25" fmla="*/ 114037 h 114037"/>
              <a:gd name="connsiteX26" fmla="*/ 484221 w 976290"/>
              <a:gd name="connsiteY26" fmla="*/ 57019 h 114037"/>
              <a:gd name="connsiteX27" fmla="*/ 427231 w 976290"/>
              <a:gd name="connsiteY27" fmla="*/ 0 h 114037"/>
              <a:gd name="connsiteX28" fmla="*/ 370240 w 976290"/>
              <a:gd name="connsiteY28" fmla="*/ 0 h 114037"/>
              <a:gd name="connsiteX29" fmla="*/ 427231 w 976290"/>
              <a:gd name="connsiteY29" fmla="*/ 57019 h 114037"/>
              <a:gd name="connsiteX30" fmla="*/ 246035 w 976290"/>
              <a:gd name="connsiteY30" fmla="*/ 114037 h 114037"/>
              <a:gd name="connsiteX31" fmla="*/ 303026 w 976290"/>
              <a:gd name="connsiteY31" fmla="*/ 114037 h 114037"/>
              <a:gd name="connsiteX32" fmla="*/ 360016 w 976290"/>
              <a:gd name="connsiteY32" fmla="*/ 57019 h 114037"/>
              <a:gd name="connsiteX33" fmla="*/ 303026 w 976290"/>
              <a:gd name="connsiteY33" fmla="*/ 0 h 114037"/>
              <a:gd name="connsiteX34" fmla="*/ 246035 w 976290"/>
              <a:gd name="connsiteY34" fmla="*/ 0 h 114037"/>
              <a:gd name="connsiteX35" fmla="*/ 303026 w 976290"/>
              <a:gd name="connsiteY35" fmla="*/ 57019 h 114037"/>
              <a:gd name="connsiteX36" fmla="*/ 124205 w 976290"/>
              <a:gd name="connsiteY36" fmla="*/ 114037 h 114037"/>
              <a:gd name="connsiteX37" fmla="*/ 181196 w 976290"/>
              <a:gd name="connsiteY37" fmla="*/ 114037 h 114037"/>
              <a:gd name="connsiteX38" fmla="*/ 238186 w 976290"/>
              <a:gd name="connsiteY38" fmla="*/ 57019 h 114037"/>
              <a:gd name="connsiteX39" fmla="*/ 181196 w 976290"/>
              <a:gd name="connsiteY39" fmla="*/ 0 h 114037"/>
              <a:gd name="connsiteX40" fmla="*/ 124205 w 976290"/>
              <a:gd name="connsiteY40" fmla="*/ 0 h 114037"/>
              <a:gd name="connsiteX41" fmla="*/ 181196 w 976290"/>
              <a:gd name="connsiteY41" fmla="*/ 57019 h 114037"/>
              <a:gd name="connsiteX42" fmla="*/ 0 w 976290"/>
              <a:gd name="connsiteY42" fmla="*/ 114037 h 114037"/>
              <a:gd name="connsiteX43" fmla="*/ 56991 w 976290"/>
              <a:gd name="connsiteY43" fmla="*/ 114037 h 114037"/>
              <a:gd name="connsiteX44" fmla="*/ 113981 w 976290"/>
              <a:gd name="connsiteY44" fmla="*/ 57019 h 114037"/>
              <a:gd name="connsiteX45" fmla="*/ 56991 w 976290"/>
              <a:gd name="connsiteY45" fmla="*/ 0 h 114037"/>
              <a:gd name="connsiteX46" fmla="*/ 0 w 976290"/>
              <a:gd name="connsiteY46" fmla="*/ 0 h 114037"/>
              <a:gd name="connsiteX47" fmla="*/ 56991 w 976290"/>
              <a:gd name="connsiteY47" fmla="*/ 57019 h 114037"/>
            </a:gdLst>
            <a:ahLst/>
            <a:cxnLst/>
            <a:rect l="l" t="t" r="r" b="b"/>
            <a:pathLst>
              <a:path w="976290" h="114037">
                <a:moveTo>
                  <a:pt x="862309" y="114037"/>
                </a:moveTo>
                <a:lnTo>
                  <a:pt x="919300" y="114037"/>
                </a:lnTo>
                <a:lnTo>
                  <a:pt x="976290" y="57019"/>
                </a:lnTo>
                <a:lnTo>
                  <a:pt x="919300" y="0"/>
                </a:lnTo>
                <a:lnTo>
                  <a:pt x="862309" y="0"/>
                </a:lnTo>
                <a:lnTo>
                  <a:pt x="919300" y="57019"/>
                </a:lnTo>
                <a:close/>
                <a:moveTo>
                  <a:pt x="738104" y="114037"/>
                </a:moveTo>
                <a:lnTo>
                  <a:pt x="795095" y="114037"/>
                </a:lnTo>
                <a:lnTo>
                  <a:pt x="852085" y="57019"/>
                </a:lnTo>
                <a:lnTo>
                  <a:pt x="795095" y="0"/>
                </a:lnTo>
                <a:lnTo>
                  <a:pt x="738104" y="0"/>
                </a:lnTo>
                <a:lnTo>
                  <a:pt x="795095" y="57019"/>
                </a:lnTo>
                <a:close/>
                <a:moveTo>
                  <a:pt x="616275" y="114037"/>
                </a:moveTo>
                <a:lnTo>
                  <a:pt x="673266" y="114037"/>
                </a:lnTo>
                <a:lnTo>
                  <a:pt x="730256" y="57019"/>
                </a:lnTo>
                <a:lnTo>
                  <a:pt x="673266" y="0"/>
                </a:lnTo>
                <a:lnTo>
                  <a:pt x="616275" y="0"/>
                </a:lnTo>
                <a:lnTo>
                  <a:pt x="673266" y="57019"/>
                </a:lnTo>
                <a:close/>
                <a:moveTo>
                  <a:pt x="492070" y="114037"/>
                </a:moveTo>
                <a:lnTo>
                  <a:pt x="549061" y="114037"/>
                </a:lnTo>
                <a:lnTo>
                  <a:pt x="606051" y="57019"/>
                </a:lnTo>
                <a:lnTo>
                  <a:pt x="549061" y="0"/>
                </a:lnTo>
                <a:lnTo>
                  <a:pt x="492070" y="0"/>
                </a:lnTo>
                <a:lnTo>
                  <a:pt x="549061" y="57019"/>
                </a:lnTo>
                <a:close/>
                <a:moveTo>
                  <a:pt x="370240" y="114037"/>
                </a:moveTo>
                <a:lnTo>
                  <a:pt x="427231" y="114037"/>
                </a:lnTo>
                <a:lnTo>
                  <a:pt x="484221" y="57019"/>
                </a:lnTo>
                <a:lnTo>
                  <a:pt x="427231" y="0"/>
                </a:lnTo>
                <a:lnTo>
                  <a:pt x="370240" y="0"/>
                </a:lnTo>
                <a:lnTo>
                  <a:pt x="427231" y="57019"/>
                </a:lnTo>
                <a:close/>
                <a:moveTo>
                  <a:pt x="246035" y="114037"/>
                </a:moveTo>
                <a:lnTo>
                  <a:pt x="303026" y="114037"/>
                </a:lnTo>
                <a:lnTo>
                  <a:pt x="360016" y="57019"/>
                </a:lnTo>
                <a:lnTo>
                  <a:pt x="303026" y="0"/>
                </a:lnTo>
                <a:lnTo>
                  <a:pt x="246035" y="0"/>
                </a:lnTo>
                <a:lnTo>
                  <a:pt x="303026" y="57019"/>
                </a:lnTo>
                <a:close/>
                <a:moveTo>
                  <a:pt x="124205" y="114037"/>
                </a:moveTo>
                <a:lnTo>
                  <a:pt x="181196" y="114037"/>
                </a:lnTo>
                <a:lnTo>
                  <a:pt x="238186" y="57019"/>
                </a:lnTo>
                <a:lnTo>
                  <a:pt x="181196" y="0"/>
                </a:lnTo>
                <a:lnTo>
                  <a:pt x="124205" y="0"/>
                </a:lnTo>
                <a:lnTo>
                  <a:pt x="181196" y="57019"/>
                </a:lnTo>
                <a:close/>
                <a:moveTo>
                  <a:pt x="0" y="114037"/>
                </a:moveTo>
                <a:lnTo>
                  <a:pt x="56991" y="114037"/>
                </a:lnTo>
                <a:lnTo>
                  <a:pt x="113981" y="57019"/>
                </a:lnTo>
                <a:lnTo>
                  <a:pt x="56991" y="0"/>
                </a:lnTo>
                <a:lnTo>
                  <a:pt x="0" y="0"/>
                </a:lnTo>
                <a:lnTo>
                  <a:pt x="56991" y="57019"/>
                </a:lnTo>
                <a:close/>
              </a:path>
            </a:pathLst>
          </a:custGeom>
          <a:gradFill>
            <a:gsLst>
              <a:gs pos="1000">
                <a:schemeClr val="accent1"/>
              </a:gs>
              <a:gs pos="100000">
                <a:schemeClr val="accent1">
                  <a:lumMod val="60000"/>
                  <a:lumOff val="40000"/>
                </a:schemeClr>
              </a:gs>
            </a:gsLst>
            <a:lin ang="2700000" scaled="0"/>
          </a:gradFill>
          <a:ln w="12700" cap="sq">
            <a:noFill/>
            <a:miter/>
          </a:ln>
          <a:effectLst>
            <a:outerShdw blurRad="330200" dist="190500" dir="5400000" sx="90000" sy="90000" algn="t" rotWithShape="0">
              <a:schemeClr val="accent1">
                <a:lumMod val="75000"/>
                <a:alpha val="25000"/>
              </a:schemeClr>
            </a:outerShdw>
          </a:effectLst>
        </p:spPr>
        <p:txBody>
          <a:bodyPr vert="horz" wrap="square" lIns="45720" tIns="22860" rIns="45720" bIns="22860" rtlCol="0" anchor="ctr"/>
          <a:lstStyle/>
          <a:p>
            <a:pPr algn="ctr">
              <a:lnSpc>
                <a:spcPct val="110000"/>
              </a:lnSpc>
            </a:pPr>
            <a:endParaRPr kumimoji="1" lang="zh-CN" altLang="en-US"/>
          </a:p>
        </p:txBody>
      </p:sp>
      <p:grpSp>
        <p:nvGrpSpPr>
          <p:cNvPr id="6" name="组合 5"/>
          <p:cNvGrpSpPr/>
          <p:nvPr/>
        </p:nvGrpSpPr>
        <p:grpSpPr>
          <a:xfrm>
            <a:off x="451483" y="1546504"/>
            <a:ext cx="785688" cy="887715"/>
            <a:chOff x="451483" y="1546504"/>
            <a:chExt cx="785688" cy="887715"/>
          </a:xfrm>
        </p:grpSpPr>
        <p:sp>
          <p:nvSpPr>
            <p:cNvPr id="7" name="标题 1"/>
            <p:cNvSpPr txBox="1"/>
            <p:nvPr/>
          </p:nvSpPr>
          <p:spPr>
            <a:xfrm rot="20700000" flipH="1">
              <a:off x="773281" y="2153078"/>
              <a:ext cx="441936" cy="227832"/>
            </a:xfrm>
            <a:prstGeom prst="triangle">
              <a:avLst>
                <a:gd name="adj" fmla="val 33815"/>
              </a:avLst>
            </a:prstGeom>
            <a:gradFill>
              <a:gsLst>
                <a:gs pos="1000">
                  <a:schemeClr val="accent1"/>
                </a:gs>
                <a:gs pos="100000">
                  <a:schemeClr val="accent1">
                    <a:lumMod val="60000"/>
                    <a:lumOff val="40000"/>
                  </a:schemeClr>
                </a:gs>
              </a:gsLst>
              <a:lin ang="2700000" scaled="0"/>
            </a:gradFill>
            <a:ln w="12700" cap="sq">
              <a:noFill/>
              <a:miter/>
            </a:ln>
            <a:effectLst>
              <a:outerShdw blurRad="330200" dist="190500" dir="5400000" sx="90000" sy="90000" algn="t" rotWithShape="0">
                <a:schemeClr val="accent1">
                  <a:lumMod val="75000"/>
                  <a:alpha val="25000"/>
                </a:schemeClr>
              </a:outerShdw>
            </a:effectLst>
          </p:spPr>
          <p:txBody>
            <a:bodyPr vert="horz" wrap="square" lIns="45720" tIns="22860" rIns="45720" bIns="22860" rtlCol="0" anchor="ctr"/>
            <a:lstStyle/>
            <a:p>
              <a:pPr algn="ctr">
                <a:lnSpc>
                  <a:spcPct val="110000"/>
                </a:lnSpc>
              </a:pPr>
              <a:endParaRPr kumimoji="1" lang="zh-CN" altLang="en-US"/>
            </a:p>
          </p:txBody>
        </p:sp>
        <p:sp>
          <p:nvSpPr>
            <p:cNvPr id="8" name="标题 1"/>
            <p:cNvSpPr txBox="1"/>
            <p:nvPr/>
          </p:nvSpPr>
          <p:spPr>
            <a:xfrm rot="4422872" flipV="1">
              <a:off x="427439" y="1622215"/>
              <a:ext cx="274407" cy="155613"/>
            </a:xfrm>
            <a:prstGeom prst="triangle">
              <a:avLst>
                <a:gd name="adj" fmla="val 33815"/>
              </a:avLst>
            </a:prstGeom>
            <a:gradFill>
              <a:gsLst>
                <a:gs pos="1000">
                  <a:schemeClr val="accent1"/>
                </a:gs>
                <a:gs pos="100000">
                  <a:schemeClr val="accent1">
                    <a:lumMod val="60000"/>
                    <a:lumOff val="40000"/>
                  </a:schemeClr>
                </a:gs>
              </a:gsLst>
              <a:lin ang="2700000" scaled="0"/>
            </a:gradFill>
            <a:ln w="12700" cap="sq">
              <a:noFill/>
              <a:miter/>
            </a:ln>
            <a:effectLst>
              <a:outerShdw blurRad="330200" dist="190500" dir="5400000" sx="90000" sy="90000" algn="t" rotWithShape="0">
                <a:schemeClr val="accent1">
                  <a:lumMod val="75000"/>
                  <a:alpha val="25000"/>
                </a:schemeClr>
              </a:outerShdw>
            </a:effectLst>
          </p:spPr>
          <p:txBody>
            <a:bodyPr vert="horz" wrap="square" lIns="45720" tIns="22860" rIns="45720" bIns="22860" rtlCol="0" anchor="ctr"/>
            <a:lstStyle/>
            <a:p>
              <a:pPr algn="ctr">
                <a:lnSpc>
                  <a:spcPct val="110000"/>
                </a:lnSpc>
              </a:pPr>
              <a:endParaRPr kumimoji="1" lang="zh-CN" altLang="en-US"/>
            </a:p>
          </p:txBody>
        </p:sp>
      </p:grpSp>
      <p:sp>
        <p:nvSpPr>
          <p:cNvPr id="9" name="标题 1"/>
          <p:cNvSpPr txBox="1"/>
          <p:nvPr/>
        </p:nvSpPr>
        <p:spPr>
          <a:xfrm>
            <a:off x="1677573" y="3629571"/>
            <a:ext cx="601980" cy="485140"/>
          </a:xfrm>
          <a:prstGeom prst="rect">
            <a:avLst/>
          </a:prstGeom>
          <a:noFill/>
          <a:ln>
            <a:noFill/>
          </a:ln>
        </p:spPr>
        <p:txBody>
          <a:bodyPr vert="horz" wrap="none" lIns="91440" tIns="45720" rIns="91440" bIns="45720" rtlCol="0" anchor="t">
            <a:spAutoFit/>
          </a:bodyPr>
          <a:lstStyle/>
          <a:p>
            <a:pPr algn="ctr">
              <a:lnSpc>
                <a:spcPct val="110000"/>
              </a:lnSpc>
            </a:pPr>
            <a:r>
              <a:rPr kumimoji="1" lang="en-US" altLang="zh-CN" sz="2800" dirty="0">
                <a:ln w="12700">
                  <a:noFill/>
                </a:ln>
                <a:solidFill>
                  <a:srgbClr val="AEAEAE">
                    <a:alpha val="100000"/>
                  </a:srgbClr>
                </a:solidFill>
                <a:latin typeface="OPPOSans H"/>
                <a:ea typeface="OPPOSans H"/>
                <a:cs typeface="OPPOSans H"/>
              </a:rPr>
              <a:t>01</a:t>
            </a:r>
            <a:endParaRPr kumimoji="1" lang="zh-CN" altLang="en-US" dirty="0"/>
          </a:p>
        </p:txBody>
      </p:sp>
      <p:sp>
        <p:nvSpPr>
          <p:cNvPr id="10" name="标题 1"/>
          <p:cNvSpPr txBox="1"/>
          <p:nvPr/>
        </p:nvSpPr>
        <p:spPr>
          <a:xfrm>
            <a:off x="603706" y="4112737"/>
            <a:ext cx="2752562" cy="532282"/>
          </a:xfrm>
          <a:prstGeom prst="rect">
            <a:avLst/>
          </a:prstGeom>
          <a:noFill/>
          <a:ln>
            <a:noFill/>
          </a:ln>
        </p:spPr>
        <p:txBody>
          <a:bodyPr vert="horz" wrap="square" lIns="0" tIns="0" rIns="0" bIns="0" rtlCol="0" anchor="ctr"/>
          <a:lstStyle/>
          <a:p>
            <a:pPr algn="ctr">
              <a:lnSpc>
                <a:spcPct val="150000"/>
              </a:lnSpc>
            </a:pPr>
            <a:r>
              <a:rPr kumimoji="1" lang="zh-CN" altLang="en-US" sz="2800" dirty="0">
                <a:ln w="12700">
                  <a:noFill/>
                </a:ln>
                <a:solidFill>
                  <a:srgbClr val="000000">
                    <a:alpha val="100000"/>
                  </a:srgbClr>
                </a:solidFill>
                <a:latin typeface="Source Han Sans CN Bold"/>
                <a:ea typeface="Source Han Sans CN Bold"/>
                <a:cs typeface="Source Han Sans CN Bold"/>
              </a:rPr>
              <a:t>赋予选择权</a:t>
            </a:r>
            <a:endParaRPr kumimoji="1" lang="zh-CN" altLang="en-US" sz="2800" dirty="0"/>
          </a:p>
        </p:txBody>
      </p:sp>
      <p:sp>
        <p:nvSpPr>
          <p:cNvPr id="11" name="标题 1"/>
          <p:cNvSpPr txBox="1"/>
          <p:nvPr/>
        </p:nvSpPr>
        <p:spPr>
          <a:xfrm>
            <a:off x="672937" y="4704959"/>
            <a:ext cx="2751342" cy="1213074"/>
          </a:xfrm>
          <a:prstGeom prst="rect">
            <a:avLst/>
          </a:prstGeom>
          <a:noFill/>
          <a:ln>
            <a:noFill/>
          </a:ln>
        </p:spPr>
        <p:txBody>
          <a:bodyPr vert="horz" wrap="square" lIns="0" tIns="0" rIns="0" bIns="0" rtlCol="0" anchor="t"/>
          <a:lstStyle/>
          <a:p>
            <a:pPr>
              <a:lnSpc>
                <a:spcPct val="150000"/>
              </a:lnSpc>
            </a:pPr>
            <a:r>
              <a:rPr kumimoji="1" lang="zh-CN" altLang="en-US" sz="1100" dirty="0"/>
              <a:t>小学阶段让孩子自主安排作业时间（书中“女儿作业拖延→自主管理”案例）。尹建莉在书中分享了自己女儿在小学阶段自主安排作业时间的经历，通过这种方式，孩子不仅提高了学习效率，还培养了自主管理能力。这种自主管理能力在初中阶段能够自然过渡到选课、生涯规划，让孩子在面对学习和未来选择时更有信心和能力</a:t>
            </a:r>
          </a:p>
        </p:txBody>
      </p:sp>
      <p:sp>
        <p:nvSpPr>
          <p:cNvPr id="12" name="标题 1"/>
          <p:cNvSpPr txBox="1"/>
          <p:nvPr/>
        </p:nvSpPr>
        <p:spPr>
          <a:xfrm>
            <a:off x="4864098" y="3632974"/>
            <a:ext cx="665480" cy="485140"/>
          </a:xfrm>
          <a:prstGeom prst="rect">
            <a:avLst/>
          </a:prstGeom>
          <a:noFill/>
          <a:ln>
            <a:noFill/>
          </a:ln>
        </p:spPr>
        <p:txBody>
          <a:bodyPr vert="horz" wrap="none" lIns="91440" tIns="45720" rIns="91440" bIns="45720" rtlCol="0" anchor="t">
            <a:spAutoFit/>
          </a:bodyPr>
          <a:lstStyle/>
          <a:p>
            <a:pPr algn="ctr">
              <a:lnSpc>
                <a:spcPct val="110000"/>
              </a:lnSpc>
            </a:pPr>
            <a:r>
              <a:rPr kumimoji="1" lang="en-US" altLang="zh-CN" sz="2800" dirty="0">
                <a:ln w="12700">
                  <a:noFill/>
                </a:ln>
                <a:solidFill>
                  <a:srgbClr val="AEAEAE">
                    <a:alpha val="100000"/>
                  </a:srgbClr>
                </a:solidFill>
                <a:latin typeface="OPPOSans H"/>
                <a:ea typeface="OPPOSans H"/>
                <a:cs typeface="OPPOSans H"/>
              </a:rPr>
              <a:t>02</a:t>
            </a:r>
            <a:endParaRPr kumimoji="1" lang="zh-CN" altLang="en-US" dirty="0"/>
          </a:p>
        </p:txBody>
      </p:sp>
      <p:sp>
        <p:nvSpPr>
          <p:cNvPr id="13" name="标题 1"/>
          <p:cNvSpPr txBox="1"/>
          <p:nvPr/>
        </p:nvSpPr>
        <p:spPr>
          <a:xfrm>
            <a:off x="3760715" y="4099456"/>
            <a:ext cx="2816062" cy="532282"/>
          </a:xfrm>
          <a:prstGeom prst="rect">
            <a:avLst/>
          </a:prstGeom>
          <a:noFill/>
          <a:ln>
            <a:noFill/>
          </a:ln>
        </p:spPr>
        <p:txBody>
          <a:bodyPr vert="horz" wrap="square" lIns="0" tIns="0" rIns="0" bIns="0" rtlCol="0" anchor="ctr"/>
          <a:lstStyle/>
          <a:p>
            <a:pPr algn="ctr">
              <a:lnSpc>
                <a:spcPct val="150000"/>
              </a:lnSpc>
            </a:pPr>
            <a:r>
              <a:rPr kumimoji="1" lang="zh-CN" altLang="en-US" sz="2800" dirty="0">
                <a:ln w="12700">
                  <a:noFill/>
                </a:ln>
                <a:solidFill>
                  <a:srgbClr val="000000">
                    <a:alpha val="100000"/>
                  </a:srgbClr>
                </a:solidFill>
                <a:latin typeface="Source Han Sans CN Bold"/>
                <a:ea typeface="Source Han Sans CN Bold"/>
                <a:cs typeface="Source Han Sans CN Bold"/>
              </a:rPr>
              <a:t>保护学习兴趣</a:t>
            </a:r>
            <a:endParaRPr kumimoji="1" lang="zh-CN" altLang="en-US" sz="2800" dirty="0"/>
          </a:p>
        </p:txBody>
      </p:sp>
      <p:sp>
        <p:nvSpPr>
          <p:cNvPr id="14" name="标题 1"/>
          <p:cNvSpPr txBox="1"/>
          <p:nvPr/>
        </p:nvSpPr>
        <p:spPr>
          <a:xfrm>
            <a:off x="3822729" y="4704959"/>
            <a:ext cx="2819716" cy="1213074"/>
          </a:xfrm>
          <a:prstGeom prst="rect">
            <a:avLst/>
          </a:prstGeom>
          <a:noFill/>
          <a:ln>
            <a:noFill/>
          </a:ln>
        </p:spPr>
        <p:txBody>
          <a:bodyPr vert="horz" wrap="square" lIns="0" tIns="0" rIns="0" bIns="0" rtlCol="0" anchor="t"/>
          <a:lstStyle/>
          <a:p>
            <a:pPr>
              <a:lnSpc>
                <a:spcPct val="150000"/>
              </a:lnSpc>
            </a:pPr>
            <a:r>
              <a:rPr kumimoji="1" lang="zh-CN" altLang="en-US" sz="1100" dirty="0"/>
              <a:t>    拒绝“刷题战术”，用阅读滋养思维（书中“阅读改变厌学儿童”实证研究）。尹建莉在书中通过实证研究发现，阅读能够滋养孩子的思维，激发他们的学习兴趣。在初中课堂设计跨学科项目，激发探索欲（呼应书中“学习是探险”比喻）。跨学科项目能够让孩子在学习过程中感受到知识的联系和乐趣，激发他们的探索欲望，从而更好地保护学习兴趣。</a:t>
            </a:r>
          </a:p>
        </p:txBody>
      </p:sp>
      <p:sp>
        <p:nvSpPr>
          <p:cNvPr id="15" name="标题 1"/>
          <p:cNvSpPr txBox="1"/>
          <p:nvPr/>
        </p:nvSpPr>
        <p:spPr>
          <a:xfrm>
            <a:off x="6872646" y="4166873"/>
            <a:ext cx="3149240" cy="424010"/>
          </a:xfrm>
          <a:prstGeom prst="roundRect">
            <a:avLst>
              <a:gd name="adj" fmla="val 50000"/>
            </a:avLst>
          </a:prstGeom>
          <a:gradFill>
            <a:gsLst>
              <a:gs pos="1000">
                <a:schemeClr val="accent1"/>
              </a:gs>
              <a:gs pos="100000">
                <a:schemeClr val="accent1">
                  <a:lumMod val="60000"/>
                  <a:lumOff val="40000"/>
                </a:schemeClr>
              </a:gs>
            </a:gsLst>
            <a:lin ang="2700000" scaled="0"/>
          </a:gradFill>
          <a:ln w="12700" cap="sq">
            <a:noFill/>
            <a:miter/>
          </a:ln>
          <a:effectLst>
            <a:outerShdw blurRad="330200" dist="190500" dir="5400000" sx="90000" sy="90000" algn="t" rotWithShape="0">
              <a:schemeClr val="accent1">
                <a:lumMod val="75000"/>
                <a:alpha val="25000"/>
              </a:schemeClr>
            </a:outerShdw>
          </a:effectLst>
        </p:spPr>
        <p:txBody>
          <a:bodyPr vert="horz" wrap="square" lIns="45720" tIns="22860" rIns="45720" bIns="22860" rtlCol="0" anchor="ctr"/>
          <a:lstStyle/>
          <a:p>
            <a:pPr algn="ctr">
              <a:lnSpc>
                <a:spcPct val="110000"/>
              </a:lnSpc>
            </a:pPr>
            <a:endParaRPr kumimoji="1" lang="zh-CN" altLang="en-US"/>
          </a:p>
        </p:txBody>
      </p:sp>
      <p:sp>
        <p:nvSpPr>
          <p:cNvPr id="16" name="标题 1"/>
          <p:cNvSpPr txBox="1"/>
          <p:nvPr/>
        </p:nvSpPr>
        <p:spPr>
          <a:xfrm>
            <a:off x="8114123" y="3588522"/>
            <a:ext cx="665480" cy="485140"/>
          </a:xfrm>
          <a:prstGeom prst="rect">
            <a:avLst/>
          </a:prstGeom>
          <a:noFill/>
          <a:ln>
            <a:noFill/>
          </a:ln>
        </p:spPr>
        <p:txBody>
          <a:bodyPr vert="horz" wrap="none" lIns="91440" tIns="45720" rIns="91440" bIns="45720" rtlCol="0" anchor="t">
            <a:spAutoFit/>
          </a:bodyPr>
          <a:lstStyle/>
          <a:p>
            <a:pPr algn="ctr">
              <a:lnSpc>
                <a:spcPct val="110000"/>
              </a:lnSpc>
            </a:pPr>
            <a:r>
              <a:rPr kumimoji="1" lang="en-US" altLang="zh-CN" sz="2800" dirty="0">
                <a:ln w="12700">
                  <a:noFill/>
                </a:ln>
                <a:solidFill>
                  <a:srgbClr val="4BB956">
                    <a:alpha val="100000"/>
                  </a:srgbClr>
                </a:solidFill>
                <a:latin typeface="OPPOSans H"/>
                <a:ea typeface="OPPOSans H"/>
                <a:cs typeface="OPPOSans H"/>
              </a:rPr>
              <a:t>03</a:t>
            </a:r>
            <a:endParaRPr kumimoji="1" lang="zh-CN" altLang="en-US" dirty="0"/>
          </a:p>
        </p:txBody>
      </p:sp>
      <p:sp>
        <p:nvSpPr>
          <p:cNvPr id="17" name="标题 1"/>
          <p:cNvSpPr txBox="1"/>
          <p:nvPr/>
        </p:nvSpPr>
        <p:spPr>
          <a:xfrm>
            <a:off x="7097246" y="4058601"/>
            <a:ext cx="2816062" cy="532282"/>
          </a:xfrm>
          <a:prstGeom prst="rect">
            <a:avLst/>
          </a:prstGeom>
          <a:noFill/>
          <a:ln>
            <a:noFill/>
          </a:ln>
        </p:spPr>
        <p:txBody>
          <a:bodyPr vert="horz" wrap="square" lIns="0" tIns="0" rIns="0" bIns="0" rtlCol="0" anchor="ctr"/>
          <a:lstStyle/>
          <a:p>
            <a:pPr algn="ctr">
              <a:lnSpc>
                <a:spcPct val="150000"/>
              </a:lnSpc>
            </a:pPr>
            <a:r>
              <a:rPr kumimoji="1" lang="zh-CN" altLang="en-US" sz="2400" dirty="0">
                <a:ln w="12700">
                  <a:noFill/>
                </a:ln>
                <a:solidFill>
                  <a:srgbClr val="FFFFFF">
                    <a:alpha val="100000"/>
                  </a:srgbClr>
                </a:solidFill>
                <a:latin typeface="Source Han Sans CN Bold"/>
                <a:ea typeface="Source Han Sans CN Bold"/>
                <a:cs typeface="Source Han Sans CN Bold"/>
              </a:rPr>
              <a:t>构建情感安全网</a:t>
            </a:r>
            <a:endParaRPr kumimoji="1" lang="zh-CN" altLang="en-US" sz="2400" dirty="0"/>
          </a:p>
        </p:txBody>
      </p:sp>
      <p:sp>
        <p:nvSpPr>
          <p:cNvPr id="19" name="标题 1"/>
          <p:cNvSpPr txBox="1"/>
          <p:nvPr/>
        </p:nvSpPr>
        <p:spPr>
          <a:xfrm>
            <a:off x="238499" y="295321"/>
            <a:ext cx="11953501" cy="720000"/>
          </a:xfrm>
          <a:custGeom>
            <a:avLst/>
            <a:gdLst>
              <a:gd name="connsiteX0" fmla="*/ 499816 w 11953501"/>
              <a:gd name="connsiteY0" fmla="*/ 0 h 720000"/>
              <a:gd name="connsiteX1" fmla="*/ 11953501 w 11953501"/>
              <a:gd name="connsiteY1" fmla="*/ 0 h 720000"/>
              <a:gd name="connsiteX2" fmla="*/ 11953501 w 11953501"/>
              <a:gd name="connsiteY2" fmla="*/ 720000 h 720000"/>
              <a:gd name="connsiteX3" fmla="*/ 499816 w 11953501"/>
              <a:gd name="connsiteY3" fmla="*/ 720000 h 720000"/>
              <a:gd name="connsiteX4" fmla="*/ 0 w 11953501"/>
              <a:gd name="connsiteY4" fmla="*/ 360000 h 720000"/>
              <a:gd name="connsiteX5" fmla="*/ 499816 w 11953501"/>
              <a:gd name="connsiteY5" fmla="*/ 0 h 720000"/>
            </a:gdLst>
            <a:ahLst/>
            <a:cxnLst/>
            <a:rect l="l" t="t" r="r" b="b"/>
            <a:pathLst>
              <a:path w="11953501" h="720000">
                <a:moveTo>
                  <a:pt x="499816" y="0"/>
                </a:moveTo>
                <a:lnTo>
                  <a:pt x="11953501" y="0"/>
                </a:lnTo>
                <a:lnTo>
                  <a:pt x="11953501" y="720000"/>
                </a:lnTo>
                <a:lnTo>
                  <a:pt x="499816" y="720000"/>
                </a:lnTo>
                <a:cubicBezTo>
                  <a:pt x="223775" y="720000"/>
                  <a:pt x="0" y="558823"/>
                  <a:pt x="0" y="360000"/>
                </a:cubicBezTo>
                <a:cubicBezTo>
                  <a:pt x="0" y="161177"/>
                  <a:pt x="223775" y="0"/>
                  <a:pt x="499816" y="0"/>
                </a:cubicBezTo>
                <a:close/>
              </a:path>
            </a:pathLst>
          </a:cu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0" y="259321"/>
            <a:ext cx="1152000" cy="792000"/>
          </a:xfrm>
          <a:custGeom>
            <a:avLst/>
            <a:gdLst>
              <a:gd name="connsiteX0" fmla="*/ 0 w 1152000"/>
              <a:gd name="connsiteY0" fmla="*/ 0 h 792000"/>
              <a:gd name="connsiteX1" fmla="*/ 112665 w 1152000"/>
              <a:gd name="connsiteY1" fmla="*/ 0 h 792000"/>
              <a:gd name="connsiteX2" fmla="*/ 701664 w 1152000"/>
              <a:gd name="connsiteY2" fmla="*/ 0 h 792000"/>
              <a:gd name="connsiteX3" fmla="*/ 1039165 w 1152000"/>
              <a:gd name="connsiteY3" fmla="*/ 0 h 792000"/>
              <a:gd name="connsiteX4" fmla="*/ 1137940 w 1152000"/>
              <a:gd name="connsiteY4" fmla="*/ 168829 h 792000"/>
              <a:gd name="connsiteX5" fmla="*/ 831619 w 1152000"/>
              <a:gd name="connsiteY5" fmla="*/ 732899 h 792000"/>
              <a:gd name="connsiteX6" fmla="*/ 732844 w 1152000"/>
              <a:gd name="connsiteY6" fmla="*/ 792000 h 792000"/>
              <a:gd name="connsiteX7" fmla="*/ 395343 w 1152000"/>
              <a:gd name="connsiteY7" fmla="*/ 792000 h 792000"/>
              <a:gd name="connsiteX8" fmla="*/ 112665 w 1152000"/>
              <a:gd name="connsiteY8" fmla="*/ 792000 h 792000"/>
              <a:gd name="connsiteX9" fmla="*/ 112574 w 1152000"/>
              <a:gd name="connsiteY9" fmla="*/ 792000 h 792000"/>
              <a:gd name="connsiteX10" fmla="*/ 0 w 1152000"/>
              <a:gd name="connsiteY10" fmla="*/ 792000 h 792000"/>
            </a:gdLst>
            <a:ahLst/>
            <a:cxnLst/>
            <a:rect l="l" t="t" r="r" b="b"/>
            <a:pathLst>
              <a:path w="1152000" h="792000">
                <a:moveTo>
                  <a:pt x="0" y="0"/>
                </a:moveTo>
                <a:lnTo>
                  <a:pt x="112665" y="0"/>
                </a:lnTo>
                <a:lnTo>
                  <a:pt x="701664" y="0"/>
                </a:lnTo>
                <a:lnTo>
                  <a:pt x="1039165" y="0"/>
                </a:lnTo>
                <a:cubicBezTo>
                  <a:pt x="1124825" y="0"/>
                  <a:pt x="1179154" y="92830"/>
                  <a:pt x="1137940" y="168829"/>
                </a:cubicBezTo>
                <a:lnTo>
                  <a:pt x="831619" y="732899"/>
                </a:lnTo>
                <a:cubicBezTo>
                  <a:pt x="811825" y="769348"/>
                  <a:pt x="773968" y="792000"/>
                  <a:pt x="732844" y="792000"/>
                </a:cubicBezTo>
                <a:lnTo>
                  <a:pt x="395343" y="792000"/>
                </a:lnTo>
                <a:lnTo>
                  <a:pt x="112665" y="792000"/>
                </a:lnTo>
                <a:cubicBezTo>
                  <a:pt x="112635" y="792000"/>
                  <a:pt x="112604" y="792000"/>
                  <a:pt x="112574" y="792000"/>
                </a:cubicBezTo>
                <a:lnTo>
                  <a:pt x="0" y="792000"/>
                </a:lnTo>
                <a:close/>
              </a:path>
            </a:pathLst>
          </a:custGeom>
          <a:solidFill>
            <a:schemeClr val="accent1"/>
          </a:solidFill>
          <a:ln w="9525" cap="flat">
            <a:noFill/>
            <a:miter/>
          </a:ln>
          <a:effectLst>
            <a:outerShdw blurRad="317500" dist="190500" algn="tl" rotWithShape="0">
              <a:schemeClr val="tx1">
                <a:lumMod val="65000"/>
                <a:lumOff val="35000"/>
                <a:alpha val="30000"/>
              </a:schemeClr>
            </a:outerShdw>
          </a:effectLst>
        </p:spPr>
        <p:txBody>
          <a:bodyPr vert="horz" wrap="square" lIns="91440" tIns="45720" rIns="91440" bIns="45720" rtlCol="0" anchor="ctr"/>
          <a:lstStyle/>
          <a:p>
            <a:pPr algn="l">
              <a:lnSpc>
                <a:spcPct val="110000"/>
              </a:lnSpc>
            </a:pPr>
            <a:endParaRPr kumimoji="1" lang="zh-CN" altLang="en-US"/>
          </a:p>
        </p:txBody>
      </p:sp>
      <p:sp>
        <p:nvSpPr>
          <p:cNvPr id="21" name="标题 1"/>
          <p:cNvSpPr txBox="1"/>
          <p:nvPr/>
        </p:nvSpPr>
        <p:spPr>
          <a:xfrm>
            <a:off x="1324204" y="418055"/>
            <a:ext cx="10296295"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早期关键行动</a:t>
            </a:r>
            <a:endParaRPr kumimoji="1" lang="zh-CN" altLang="en-US"/>
          </a:p>
        </p:txBody>
      </p:sp>
      <p:sp>
        <p:nvSpPr>
          <p:cNvPr id="22" name="文本框 21">
            <a:extLst>
              <a:ext uri="{FF2B5EF4-FFF2-40B4-BE49-F238E27FC236}">
                <a16:creationId xmlns:a16="http://schemas.microsoft.com/office/drawing/2014/main" id="{60BE3F9B-5CD8-A923-2EE2-81C87C850C31}"/>
              </a:ext>
            </a:extLst>
          </p:cNvPr>
          <p:cNvSpPr txBox="1"/>
          <p:nvPr/>
        </p:nvSpPr>
        <p:spPr>
          <a:xfrm>
            <a:off x="7262036" y="4704959"/>
            <a:ext cx="2674017" cy="2097818"/>
          </a:xfrm>
          <a:prstGeom prst="rect">
            <a:avLst/>
          </a:prstGeom>
          <a:noFill/>
        </p:spPr>
        <p:txBody>
          <a:bodyPr wrap="square" rtlCol="0">
            <a:spAutoFit/>
          </a:bodyPr>
          <a:lstStyle/>
          <a:p>
            <a:pPr>
              <a:lnSpc>
                <a:spcPct val="150000"/>
              </a:lnSpc>
            </a:pPr>
            <a:r>
              <a:rPr lang="zh-CN" altLang="en-US" sz="1100" dirty="0"/>
              <a:t>      家庭建立“情绪急救站”（书中“处理考试失利”沟通模板）。尹建莉在书中提供了“处理考试失利”的沟通模板，帮助家长在孩子遇到挫折时给予正确的情感支持。教师运用“非暴力沟通”化解冲突（书中“师生对话四步法”）。教师在面对学生冲突时，运用“非暴力沟通”能够更好地化解矛盾，建立良好的师生关系</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268772" y="5289858"/>
            <a:ext cx="4279658" cy="405364"/>
          </a:xfrm>
          <a:custGeom>
            <a:avLst/>
            <a:gdLst>
              <a:gd name="connsiteX0" fmla="*/ 0 w 4279658"/>
              <a:gd name="connsiteY0" fmla="*/ 202681 h 405364"/>
              <a:gd name="connsiteX1" fmla="*/ 0 w 4279658"/>
              <a:gd name="connsiteY1" fmla="*/ 202682 h 405364"/>
              <a:gd name="connsiteX2" fmla="*/ 0 w 4279658"/>
              <a:gd name="connsiteY2" fmla="*/ 202682 h 405364"/>
              <a:gd name="connsiteX3" fmla="*/ 202682 w 4279658"/>
              <a:gd name="connsiteY3" fmla="*/ 0 h 405364"/>
              <a:gd name="connsiteX4" fmla="*/ 1385839 w 4279658"/>
              <a:gd name="connsiteY4" fmla="*/ 0 h 405364"/>
              <a:gd name="connsiteX5" fmla="*/ 1403938 w 4279658"/>
              <a:gd name="connsiteY5" fmla="*/ 1825 h 405364"/>
              <a:gd name="connsiteX6" fmla="*/ 3910786 w 4279658"/>
              <a:gd name="connsiteY6" fmla="*/ 1825 h 405364"/>
              <a:gd name="connsiteX7" fmla="*/ 3944173 w 4279658"/>
              <a:gd name="connsiteY7" fmla="*/ 4093 h 405364"/>
              <a:gd name="connsiteX8" fmla="*/ 3969764 w 4279658"/>
              <a:gd name="connsiteY8" fmla="*/ 11822 h 405364"/>
              <a:gd name="connsiteX9" fmla="*/ 4267656 w 4279658"/>
              <a:gd name="connsiteY9" fmla="*/ 185129 h 405364"/>
              <a:gd name="connsiteX10" fmla="*/ 4279652 w 4279658"/>
              <a:gd name="connsiteY10" fmla="*/ 202857 h 405364"/>
              <a:gd name="connsiteX11" fmla="*/ 4268456 w 4279658"/>
              <a:gd name="connsiteY11" fmla="*/ 220811 h 405364"/>
              <a:gd name="connsiteX12" fmla="*/ 3977961 w 4279658"/>
              <a:gd name="connsiteY12" fmla="*/ 390489 h 405364"/>
              <a:gd name="connsiteX13" fmla="*/ 3951571 w 4279658"/>
              <a:gd name="connsiteY13" fmla="*/ 400487 h 405364"/>
              <a:gd name="connsiteX14" fmla="*/ 3914784 w 4279658"/>
              <a:gd name="connsiteY14" fmla="*/ 405269 h 405364"/>
              <a:gd name="connsiteX15" fmla="*/ 1386786 w 4279658"/>
              <a:gd name="connsiteY15" fmla="*/ 405269 h 405364"/>
              <a:gd name="connsiteX16" fmla="*/ 1385838 w 4279658"/>
              <a:gd name="connsiteY16" fmla="*/ 405364 h 405364"/>
              <a:gd name="connsiteX17" fmla="*/ 202682 w 4279658"/>
              <a:gd name="connsiteY17" fmla="*/ 405363 h 405364"/>
              <a:gd name="connsiteX18" fmla="*/ 15928 w 4279658"/>
              <a:gd name="connsiteY18" fmla="*/ 281574 h 405364"/>
              <a:gd name="connsiteX19" fmla="*/ 379 w 4279658"/>
              <a:gd name="connsiteY19" fmla="*/ 204555 h 405364"/>
              <a:gd name="connsiteX20" fmla="*/ 50 w 4279658"/>
              <a:gd name="connsiteY20" fmla="*/ 203674 h 405364"/>
              <a:gd name="connsiteX21" fmla="*/ 148 w 4279658"/>
              <a:gd name="connsiteY21" fmla="*/ 203414 h 405364"/>
              <a:gd name="connsiteX22" fmla="*/ 0 w 4279658"/>
              <a:gd name="connsiteY22" fmla="*/ 202682 h 405364"/>
              <a:gd name="connsiteX23" fmla="*/ 15928 w 4279658"/>
              <a:gd name="connsiteY23" fmla="*/ 123789 h 405364"/>
              <a:gd name="connsiteX24" fmla="*/ 202682 w 4279658"/>
              <a:gd name="connsiteY24" fmla="*/ 0 h 405364"/>
            </a:gdLst>
            <a:ahLst/>
            <a:cxnLst/>
            <a:rect l="l" t="t" r="r" b="b"/>
            <a:pathLst>
              <a:path w="4279658" h="405364">
                <a:moveTo>
                  <a:pt x="0" y="202681"/>
                </a:moveTo>
                <a:lnTo>
                  <a:pt x="0" y="202682"/>
                </a:lnTo>
                <a:lnTo>
                  <a:pt x="0" y="202682"/>
                </a:lnTo>
                <a:close/>
                <a:moveTo>
                  <a:pt x="202682" y="0"/>
                </a:moveTo>
                <a:lnTo>
                  <a:pt x="1385839" y="0"/>
                </a:lnTo>
                <a:lnTo>
                  <a:pt x="1403938" y="1825"/>
                </a:lnTo>
                <a:lnTo>
                  <a:pt x="3910786" y="1825"/>
                </a:lnTo>
                <a:cubicBezTo>
                  <a:pt x="3922181" y="1465"/>
                  <a:pt x="3933577" y="2240"/>
                  <a:pt x="3944173" y="4093"/>
                </a:cubicBezTo>
                <a:cubicBezTo>
                  <a:pt x="3953970" y="5812"/>
                  <a:pt x="3962567" y="8496"/>
                  <a:pt x="3969764" y="11822"/>
                </a:cubicBezTo>
                <a:lnTo>
                  <a:pt x="4267656" y="185129"/>
                </a:lnTo>
                <a:cubicBezTo>
                  <a:pt x="4275254" y="190553"/>
                  <a:pt x="4279652" y="196563"/>
                  <a:pt x="4279652" y="202857"/>
                </a:cubicBezTo>
                <a:cubicBezTo>
                  <a:pt x="4279852" y="209075"/>
                  <a:pt x="4275654" y="215387"/>
                  <a:pt x="4268456" y="220811"/>
                </a:cubicBezTo>
                <a:lnTo>
                  <a:pt x="3977961" y="390489"/>
                </a:lnTo>
                <a:cubicBezTo>
                  <a:pt x="3970964" y="394591"/>
                  <a:pt x="3961967" y="397955"/>
                  <a:pt x="3951571" y="400487"/>
                </a:cubicBezTo>
                <a:cubicBezTo>
                  <a:pt x="3940375" y="403247"/>
                  <a:pt x="3927779" y="404872"/>
                  <a:pt x="3914784" y="405269"/>
                </a:cubicBezTo>
                <a:lnTo>
                  <a:pt x="1386786" y="405269"/>
                </a:lnTo>
                <a:lnTo>
                  <a:pt x="1385838" y="405364"/>
                </a:lnTo>
                <a:lnTo>
                  <a:pt x="202682" y="405363"/>
                </a:lnTo>
                <a:cubicBezTo>
                  <a:pt x="118729" y="405363"/>
                  <a:pt x="46697" y="354320"/>
                  <a:pt x="15928" y="281574"/>
                </a:cubicBezTo>
                <a:lnTo>
                  <a:pt x="379" y="204555"/>
                </a:lnTo>
                <a:lnTo>
                  <a:pt x="50" y="203674"/>
                </a:lnTo>
                <a:lnTo>
                  <a:pt x="148" y="203414"/>
                </a:lnTo>
                <a:lnTo>
                  <a:pt x="0" y="202682"/>
                </a:lnTo>
                <a:lnTo>
                  <a:pt x="15928" y="123789"/>
                </a:lnTo>
                <a:cubicBezTo>
                  <a:pt x="46697" y="51044"/>
                  <a:pt x="118729" y="0"/>
                  <a:pt x="202682" y="0"/>
                </a:cubicBezTo>
                <a:close/>
              </a:path>
            </a:pathLst>
          </a:custGeom>
          <a:solidFill>
            <a:schemeClr val="accent2"/>
          </a:solidFill>
          <a:ln cap="flat">
            <a:noFill/>
            <a:prstDash val="solid"/>
            <a:miter/>
          </a:ln>
          <a:effectLst/>
        </p:spPr>
        <p:txBody>
          <a:bodyPr vert="horz" wrap="square" lIns="50800" tIns="50800" rIns="50800" bIns="50800" rtlCol="0" anchor="ctr"/>
          <a:lstStyle/>
          <a:p>
            <a:pPr algn="l">
              <a:lnSpc>
                <a:spcPct val="110000"/>
              </a:lnSpc>
            </a:pPr>
            <a:endParaRPr kumimoji="1" lang="zh-CN" altLang="en-US"/>
          </a:p>
        </p:txBody>
      </p:sp>
      <p:sp>
        <p:nvSpPr>
          <p:cNvPr id="4" name="标题 1"/>
          <p:cNvSpPr txBox="1"/>
          <p:nvPr/>
        </p:nvSpPr>
        <p:spPr>
          <a:xfrm rot="16200000">
            <a:off x="6617520" y="5415346"/>
            <a:ext cx="151716" cy="155911"/>
          </a:xfrm>
          <a:custGeom>
            <a:avLst/>
            <a:gdLst/>
            <a:ahLst/>
            <a:cxnLst/>
            <a:rect l="0" t="0" r="r" b="b"/>
            <a:pathLst>
              <a:path w="21519" h="21600" extrusionOk="0">
                <a:moveTo>
                  <a:pt x="10759" y="21600"/>
                </a:moveTo>
                <a:cubicBezTo>
                  <a:pt x="10540" y="21600"/>
                  <a:pt x="10329" y="21437"/>
                  <a:pt x="10174" y="21148"/>
                </a:cubicBezTo>
                <a:lnTo>
                  <a:pt x="242" y="2634"/>
                </a:lnTo>
                <a:cubicBezTo>
                  <a:pt x="-81" y="2031"/>
                  <a:pt x="-81" y="1054"/>
                  <a:pt x="242" y="452"/>
                </a:cubicBezTo>
                <a:cubicBezTo>
                  <a:pt x="398" y="163"/>
                  <a:pt x="608" y="0"/>
                  <a:pt x="827" y="0"/>
                </a:cubicBezTo>
                <a:lnTo>
                  <a:pt x="20691" y="0"/>
                </a:lnTo>
                <a:cubicBezTo>
                  <a:pt x="21149" y="0"/>
                  <a:pt x="21519" y="691"/>
                  <a:pt x="21519" y="1543"/>
                </a:cubicBezTo>
                <a:cubicBezTo>
                  <a:pt x="21519" y="1952"/>
                  <a:pt x="21432" y="2344"/>
                  <a:pt x="21277" y="2634"/>
                </a:cubicBezTo>
                <a:lnTo>
                  <a:pt x="11345" y="21148"/>
                </a:lnTo>
                <a:cubicBezTo>
                  <a:pt x="11189" y="21437"/>
                  <a:pt x="10979" y="21600"/>
                  <a:pt x="10759" y="21600"/>
                </a:cubicBezTo>
                <a:close/>
              </a:path>
            </a:pathLst>
          </a:custGeom>
          <a:solidFill>
            <a:schemeClr val="bg1"/>
          </a:solidFill>
          <a:ln cap="flat">
            <a:noFill/>
            <a:prstDash val="solid"/>
            <a:miter/>
          </a:ln>
          <a:effectLst/>
        </p:spPr>
        <p:txBody>
          <a:bodyPr vert="horz" wrap="square" lIns="45719" tIns="45719" rIns="45719" bIns="45719" rtlCol="0" anchor="ctr"/>
          <a:lstStyle/>
          <a:p>
            <a:pPr algn="l">
              <a:lnSpc>
                <a:spcPct val="110000"/>
              </a:lnSpc>
            </a:pPr>
            <a:endParaRPr kumimoji="1" lang="zh-CN" altLang="en-US"/>
          </a:p>
        </p:txBody>
      </p:sp>
      <p:sp>
        <p:nvSpPr>
          <p:cNvPr id="5" name="标题 1"/>
          <p:cNvSpPr txBox="1"/>
          <p:nvPr/>
        </p:nvSpPr>
        <p:spPr>
          <a:xfrm>
            <a:off x="7243938" y="5346490"/>
            <a:ext cx="2324100" cy="292100"/>
          </a:xfrm>
          <a:prstGeom prst="rect">
            <a:avLst/>
          </a:prstGeom>
          <a:noFill/>
          <a:ln w="12700" cap="flat">
            <a:noFill/>
            <a:miter/>
          </a:ln>
          <a:effectLst/>
        </p:spPr>
        <p:txBody>
          <a:bodyPr vert="horz" wrap="square" lIns="50800" tIns="50800" rIns="50800" bIns="50800" rtlCol="0" anchor="t">
            <a:spAutoFit/>
          </a:bodyP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PART 02</a:t>
            </a:r>
            <a:endParaRPr kumimoji="1" lang="zh-CN" altLang="en-US"/>
          </a:p>
        </p:txBody>
      </p:sp>
      <p:sp>
        <p:nvSpPr>
          <p:cNvPr id="6" name="标题 1"/>
          <p:cNvSpPr txBox="1"/>
          <p:nvPr/>
        </p:nvSpPr>
        <p:spPr>
          <a:xfrm>
            <a:off x="6313063" y="1567657"/>
            <a:ext cx="4850080" cy="2728485"/>
          </a:xfrm>
          <a:prstGeom prst="roundRect">
            <a:avLst>
              <a:gd name="adj" fmla="val 6436"/>
            </a:avLst>
          </a:prstGeom>
          <a:solidFill>
            <a:schemeClr val="bg1"/>
          </a:solidFill>
          <a:ln cap="sq">
            <a:noFill/>
            <a:prstDash val="solid"/>
            <a:miter/>
            <a:headEnd/>
            <a:tailEnd/>
          </a:ln>
          <a:effectLst>
            <a:outerShdw blurRad="381000" dist="127000" dir="2700000" algn="tl" rotWithShape="0">
              <a:schemeClr val="tx1">
                <a:lumMod val="85000"/>
                <a:lumOff val="15000"/>
                <a:alpha val="15000"/>
              </a:schemeClr>
            </a:outerShdw>
          </a:effectLst>
        </p:spPr>
        <p:txBody>
          <a:bodyPr vert="horz" wrap="square" lIns="38102" tIns="38102" rIns="38102" bIns="38102" rtlCol="0" anchor="ctr"/>
          <a:lstStyle/>
          <a:p>
            <a:pPr algn="ctr">
              <a:lnSpc>
                <a:spcPct val="110000"/>
              </a:lnSpc>
            </a:pPr>
            <a:endParaRPr kumimoji="1" lang="zh-CN" altLang="en-US"/>
          </a:p>
        </p:txBody>
      </p:sp>
      <p:sp>
        <p:nvSpPr>
          <p:cNvPr id="7" name="标题 1"/>
          <p:cNvSpPr txBox="1"/>
          <p:nvPr/>
        </p:nvSpPr>
        <p:spPr>
          <a:xfrm>
            <a:off x="6314077" y="1567706"/>
            <a:ext cx="4848052" cy="171269"/>
          </a:xfrm>
          <a:custGeom>
            <a:avLst/>
            <a:gdLst/>
            <a:ahLst/>
            <a:cxnLst/>
            <a:rect l="0" t="0" r="r" b="b"/>
            <a:pathLst>
              <a:path w="21600" h="21598" extrusionOk="0">
                <a:moveTo>
                  <a:pt x="1730" y="0"/>
                </a:moveTo>
                <a:cubicBezTo>
                  <a:pt x="1220" y="0"/>
                  <a:pt x="914" y="-2"/>
                  <a:pt x="711" y="1259"/>
                </a:cubicBezTo>
                <a:cubicBezTo>
                  <a:pt x="417" y="2844"/>
                  <a:pt x="187" y="6279"/>
                  <a:pt x="80" y="10634"/>
                </a:cubicBezTo>
                <a:cubicBezTo>
                  <a:pt x="14" y="12980"/>
                  <a:pt x="3" y="16721"/>
                  <a:pt x="0" y="21598"/>
                </a:cubicBezTo>
                <a:lnTo>
                  <a:pt x="21600" y="21598"/>
                </a:lnTo>
                <a:cubicBezTo>
                  <a:pt x="21597" y="16721"/>
                  <a:pt x="21586" y="12980"/>
                  <a:pt x="21520" y="10634"/>
                </a:cubicBezTo>
                <a:cubicBezTo>
                  <a:pt x="21413" y="6279"/>
                  <a:pt x="21181" y="2844"/>
                  <a:pt x="20887" y="1259"/>
                </a:cubicBezTo>
                <a:cubicBezTo>
                  <a:pt x="20683" y="-2"/>
                  <a:pt x="20378" y="0"/>
                  <a:pt x="19868" y="0"/>
                </a:cubicBezTo>
                <a:lnTo>
                  <a:pt x="1730" y="0"/>
                </a:lnTo>
                <a:close/>
              </a:path>
            </a:pathLst>
          </a:custGeom>
          <a:solidFill>
            <a:schemeClr val="accent2"/>
          </a:solidFill>
          <a:ln cap="flat">
            <a:noFill/>
            <a:prstDash val="solid"/>
            <a:miter/>
          </a:ln>
          <a:effectLst/>
        </p:spPr>
        <p:txBody>
          <a:bodyPr vert="horz" wrap="square" lIns="0" tIns="0" rIns="0" bIns="0" rtlCol="0" anchor="ctr"/>
          <a:lstStyle/>
          <a:p>
            <a:pPr algn="l">
              <a:lnSpc>
                <a:spcPct val="110000"/>
              </a:lnSpc>
            </a:pPr>
            <a:endParaRPr kumimoji="1" lang="zh-CN" altLang="en-US"/>
          </a:p>
        </p:txBody>
      </p:sp>
      <p:sp>
        <p:nvSpPr>
          <p:cNvPr id="8" name="标题 1"/>
          <p:cNvSpPr txBox="1"/>
          <p:nvPr/>
        </p:nvSpPr>
        <p:spPr>
          <a:xfrm>
            <a:off x="1028857" y="5289858"/>
            <a:ext cx="4279658" cy="405364"/>
          </a:xfrm>
          <a:custGeom>
            <a:avLst/>
            <a:gdLst>
              <a:gd name="connsiteX0" fmla="*/ 0 w 4279658"/>
              <a:gd name="connsiteY0" fmla="*/ 202681 h 405364"/>
              <a:gd name="connsiteX1" fmla="*/ 0 w 4279658"/>
              <a:gd name="connsiteY1" fmla="*/ 202682 h 405364"/>
              <a:gd name="connsiteX2" fmla="*/ 0 w 4279658"/>
              <a:gd name="connsiteY2" fmla="*/ 202682 h 405364"/>
              <a:gd name="connsiteX3" fmla="*/ 202682 w 4279658"/>
              <a:gd name="connsiteY3" fmla="*/ 0 h 405364"/>
              <a:gd name="connsiteX4" fmla="*/ 1385839 w 4279658"/>
              <a:gd name="connsiteY4" fmla="*/ 0 h 405364"/>
              <a:gd name="connsiteX5" fmla="*/ 1403938 w 4279658"/>
              <a:gd name="connsiteY5" fmla="*/ 1825 h 405364"/>
              <a:gd name="connsiteX6" fmla="*/ 3910786 w 4279658"/>
              <a:gd name="connsiteY6" fmla="*/ 1825 h 405364"/>
              <a:gd name="connsiteX7" fmla="*/ 3944173 w 4279658"/>
              <a:gd name="connsiteY7" fmla="*/ 4093 h 405364"/>
              <a:gd name="connsiteX8" fmla="*/ 3969764 w 4279658"/>
              <a:gd name="connsiteY8" fmla="*/ 11822 h 405364"/>
              <a:gd name="connsiteX9" fmla="*/ 4267657 w 4279658"/>
              <a:gd name="connsiteY9" fmla="*/ 185129 h 405364"/>
              <a:gd name="connsiteX10" fmla="*/ 4279652 w 4279658"/>
              <a:gd name="connsiteY10" fmla="*/ 202857 h 405364"/>
              <a:gd name="connsiteX11" fmla="*/ 4268456 w 4279658"/>
              <a:gd name="connsiteY11" fmla="*/ 220811 h 405364"/>
              <a:gd name="connsiteX12" fmla="*/ 3977961 w 4279658"/>
              <a:gd name="connsiteY12" fmla="*/ 390489 h 405364"/>
              <a:gd name="connsiteX13" fmla="*/ 3951571 w 4279658"/>
              <a:gd name="connsiteY13" fmla="*/ 400487 h 405364"/>
              <a:gd name="connsiteX14" fmla="*/ 3914784 w 4279658"/>
              <a:gd name="connsiteY14" fmla="*/ 405269 h 405364"/>
              <a:gd name="connsiteX15" fmla="*/ 1386786 w 4279658"/>
              <a:gd name="connsiteY15" fmla="*/ 405269 h 405364"/>
              <a:gd name="connsiteX16" fmla="*/ 1385838 w 4279658"/>
              <a:gd name="connsiteY16" fmla="*/ 405364 h 405364"/>
              <a:gd name="connsiteX17" fmla="*/ 202682 w 4279658"/>
              <a:gd name="connsiteY17" fmla="*/ 405363 h 405364"/>
              <a:gd name="connsiteX18" fmla="*/ 15928 w 4279658"/>
              <a:gd name="connsiteY18" fmla="*/ 281574 h 405364"/>
              <a:gd name="connsiteX19" fmla="*/ 378 w 4279658"/>
              <a:gd name="connsiteY19" fmla="*/ 204555 h 405364"/>
              <a:gd name="connsiteX20" fmla="*/ 50 w 4279658"/>
              <a:gd name="connsiteY20" fmla="*/ 203674 h 405364"/>
              <a:gd name="connsiteX21" fmla="*/ 148 w 4279658"/>
              <a:gd name="connsiteY21" fmla="*/ 203414 h 405364"/>
              <a:gd name="connsiteX22" fmla="*/ 0 w 4279658"/>
              <a:gd name="connsiteY22" fmla="*/ 202682 h 405364"/>
              <a:gd name="connsiteX23" fmla="*/ 15928 w 4279658"/>
              <a:gd name="connsiteY23" fmla="*/ 123789 h 405364"/>
              <a:gd name="connsiteX24" fmla="*/ 202682 w 4279658"/>
              <a:gd name="connsiteY24" fmla="*/ 0 h 405364"/>
            </a:gdLst>
            <a:ahLst/>
            <a:cxnLst/>
            <a:rect l="l" t="t" r="r" b="b"/>
            <a:pathLst>
              <a:path w="4279658" h="405364">
                <a:moveTo>
                  <a:pt x="0" y="202681"/>
                </a:moveTo>
                <a:lnTo>
                  <a:pt x="0" y="202682"/>
                </a:lnTo>
                <a:lnTo>
                  <a:pt x="0" y="202682"/>
                </a:lnTo>
                <a:close/>
                <a:moveTo>
                  <a:pt x="202682" y="0"/>
                </a:moveTo>
                <a:lnTo>
                  <a:pt x="1385839" y="0"/>
                </a:lnTo>
                <a:lnTo>
                  <a:pt x="1403938" y="1825"/>
                </a:lnTo>
                <a:lnTo>
                  <a:pt x="3910786" y="1825"/>
                </a:lnTo>
                <a:cubicBezTo>
                  <a:pt x="3922181" y="1465"/>
                  <a:pt x="3933577" y="2240"/>
                  <a:pt x="3944173" y="4093"/>
                </a:cubicBezTo>
                <a:cubicBezTo>
                  <a:pt x="3953970" y="5812"/>
                  <a:pt x="3962567" y="8496"/>
                  <a:pt x="3969764" y="11822"/>
                </a:cubicBezTo>
                <a:lnTo>
                  <a:pt x="4267657" y="185129"/>
                </a:lnTo>
                <a:cubicBezTo>
                  <a:pt x="4275254" y="190553"/>
                  <a:pt x="4279652" y="196563"/>
                  <a:pt x="4279652" y="202857"/>
                </a:cubicBezTo>
                <a:cubicBezTo>
                  <a:pt x="4279852" y="209075"/>
                  <a:pt x="4275654" y="215387"/>
                  <a:pt x="4268456" y="220811"/>
                </a:cubicBezTo>
                <a:lnTo>
                  <a:pt x="3977961" y="390489"/>
                </a:lnTo>
                <a:cubicBezTo>
                  <a:pt x="3970964" y="394591"/>
                  <a:pt x="3961967" y="397955"/>
                  <a:pt x="3951571" y="400487"/>
                </a:cubicBezTo>
                <a:cubicBezTo>
                  <a:pt x="3940375" y="403247"/>
                  <a:pt x="3927779" y="404872"/>
                  <a:pt x="3914784" y="405269"/>
                </a:cubicBezTo>
                <a:lnTo>
                  <a:pt x="1386786" y="405269"/>
                </a:lnTo>
                <a:lnTo>
                  <a:pt x="1385838" y="405364"/>
                </a:lnTo>
                <a:lnTo>
                  <a:pt x="202682" y="405363"/>
                </a:lnTo>
                <a:cubicBezTo>
                  <a:pt x="118729" y="405363"/>
                  <a:pt x="46697" y="354320"/>
                  <a:pt x="15928" y="281574"/>
                </a:cubicBezTo>
                <a:lnTo>
                  <a:pt x="378" y="204555"/>
                </a:lnTo>
                <a:lnTo>
                  <a:pt x="50" y="203674"/>
                </a:lnTo>
                <a:lnTo>
                  <a:pt x="148" y="203414"/>
                </a:lnTo>
                <a:lnTo>
                  <a:pt x="0" y="202682"/>
                </a:lnTo>
                <a:lnTo>
                  <a:pt x="15928" y="123789"/>
                </a:lnTo>
                <a:cubicBezTo>
                  <a:pt x="46697" y="51044"/>
                  <a:pt x="118729" y="0"/>
                  <a:pt x="202682" y="0"/>
                </a:cubicBezTo>
                <a:close/>
              </a:path>
            </a:pathLst>
          </a:custGeom>
          <a:solidFill>
            <a:schemeClr val="accent1"/>
          </a:solidFill>
          <a:ln cap="flat">
            <a:noFill/>
            <a:prstDash val="solid"/>
            <a:miter/>
          </a:ln>
          <a:effectLst/>
        </p:spPr>
        <p:txBody>
          <a:bodyPr vert="horz" wrap="square" lIns="50800" tIns="50800" rIns="50800" bIns="50800" rtlCol="0" anchor="ctr"/>
          <a:lstStyle/>
          <a:p>
            <a:pPr algn="l">
              <a:lnSpc>
                <a:spcPct val="110000"/>
              </a:lnSpc>
            </a:pPr>
            <a:endParaRPr kumimoji="1" lang="zh-CN" altLang="en-US"/>
          </a:p>
        </p:txBody>
      </p:sp>
      <p:sp>
        <p:nvSpPr>
          <p:cNvPr id="9" name="标题 1"/>
          <p:cNvSpPr txBox="1"/>
          <p:nvPr/>
        </p:nvSpPr>
        <p:spPr>
          <a:xfrm rot="16200000">
            <a:off x="1377606" y="5415346"/>
            <a:ext cx="151717" cy="155911"/>
          </a:xfrm>
          <a:custGeom>
            <a:avLst/>
            <a:gdLst/>
            <a:ahLst/>
            <a:cxnLst/>
            <a:rect l="0" t="0" r="r" b="b"/>
            <a:pathLst>
              <a:path w="21519" h="21600" extrusionOk="0">
                <a:moveTo>
                  <a:pt x="10759" y="21600"/>
                </a:moveTo>
                <a:cubicBezTo>
                  <a:pt x="10540" y="21600"/>
                  <a:pt x="10329" y="21437"/>
                  <a:pt x="10174" y="21148"/>
                </a:cubicBezTo>
                <a:lnTo>
                  <a:pt x="242" y="2634"/>
                </a:lnTo>
                <a:cubicBezTo>
                  <a:pt x="-81" y="2031"/>
                  <a:pt x="-81" y="1054"/>
                  <a:pt x="242" y="452"/>
                </a:cubicBezTo>
                <a:cubicBezTo>
                  <a:pt x="398" y="163"/>
                  <a:pt x="608" y="0"/>
                  <a:pt x="827" y="0"/>
                </a:cubicBezTo>
                <a:lnTo>
                  <a:pt x="20691" y="0"/>
                </a:lnTo>
                <a:cubicBezTo>
                  <a:pt x="21149" y="0"/>
                  <a:pt x="21519" y="691"/>
                  <a:pt x="21519" y="1543"/>
                </a:cubicBezTo>
                <a:cubicBezTo>
                  <a:pt x="21519" y="1952"/>
                  <a:pt x="21432" y="2344"/>
                  <a:pt x="21277" y="2634"/>
                </a:cubicBezTo>
                <a:lnTo>
                  <a:pt x="11345" y="21148"/>
                </a:lnTo>
                <a:cubicBezTo>
                  <a:pt x="11189" y="21437"/>
                  <a:pt x="10979" y="21600"/>
                  <a:pt x="10759" y="21600"/>
                </a:cubicBezTo>
                <a:close/>
              </a:path>
            </a:pathLst>
          </a:custGeom>
          <a:solidFill>
            <a:schemeClr val="bg1"/>
          </a:solidFill>
          <a:ln cap="flat">
            <a:noFill/>
            <a:prstDash val="solid"/>
            <a:miter/>
          </a:ln>
          <a:effectLst/>
        </p:spPr>
        <p:txBody>
          <a:bodyPr vert="horz" wrap="square" lIns="45719" tIns="45719" rIns="45719" bIns="45719" rtlCol="0" anchor="ctr"/>
          <a:lstStyle/>
          <a:p>
            <a:pPr algn="l">
              <a:lnSpc>
                <a:spcPct val="110000"/>
              </a:lnSpc>
            </a:pPr>
            <a:endParaRPr kumimoji="1" lang="zh-CN" altLang="en-US"/>
          </a:p>
        </p:txBody>
      </p:sp>
      <p:sp>
        <p:nvSpPr>
          <p:cNvPr id="10" name="标题 1"/>
          <p:cNvSpPr txBox="1"/>
          <p:nvPr/>
        </p:nvSpPr>
        <p:spPr>
          <a:xfrm>
            <a:off x="2004023" y="5346490"/>
            <a:ext cx="2324100" cy="292100"/>
          </a:xfrm>
          <a:prstGeom prst="rect">
            <a:avLst/>
          </a:prstGeom>
          <a:noFill/>
          <a:ln w="12700" cap="flat">
            <a:noFill/>
            <a:miter/>
          </a:ln>
          <a:effectLst/>
        </p:spPr>
        <p:txBody>
          <a:bodyPr vert="horz" wrap="square" lIns="50800" tIns="50800" rIns="50800" bIns="50800" rtlCol="0" anchor="t">
            <a:spAutoFit/>
          </a:bodyP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PART 01</a:t>
            </a:r>
            <a:endParaRPr kumimoji="1" lang="zh-CN" altLang="en-US"/>
          </a:p>
        </p:txBody>
      </p:sp>
      <p:sp>
        <p:nvSpPr>
          <p:cNvPr id="11" name="标题 1"/>
          <p:cNvSpPr txBox="1"/>
          <p:nvPr/>
        </p:nvSpPr>
        <p:spPr>
          <a:xfrm>
            <a:off x="1073148" y="2140554"/>
            <a:ext cx="4850080" cy="2728485"/>
          </a:xfrm>
          <a:prstGeom prst="roundRect">
            <a:avLst>
              <a:gd name="adj" fmla="val 6436"/>
            </a:avLst>
          </a:prstGeom>
          <a:solidFill>
            <a:schemeClr val="bg1"/>
          </a:solidFill>
          <a:ln cap="sq">
            <a:noFill/>
            <a:prstDash val="solid"/>
            <a:miter/>
            <a:headEnd/>
            <a:tailEnd/>
          </a:ln>
          <a:effectLst>
            <a:outerShdw blurRad="381000" dist="127000" dir="2700000" algn="tl" rotWithShape="0">
              <a:schemeClr val="tx1">
                <a:lumMod val="85000"/>
                <a:lumOff val="15000"/>
                <a:alpha val="15000"/>
              </a:schemeClr>
            </a:outerShdw>
          </a:effectLst>
        </p:spPr>
        <p:txBody>
          <a:bodyPr vert="horz" wrap="square" lIns="38102" tIns="38102" rIns="38102" bIns="38102" rtlCol="0" anchor="ctr"/>
          <a:lstStyle/>
          <a:p>
            <a:pPr algn="ctr">
              <a:lnSpc>
                <a:spcPct val="110000"/>
              </a:lnSpc>
            </a:pPr>
            <a:endParaRPr kumimoji="1" lang="zh-CN" altLang="en-US"/>
          </a:p>
        </p:txBody>
      </p:sp>
      <p:sp>
        <p:nvSpPr>
          <p:cNvPr id="12" name="标题 1"/>
          <p:cNvSpPr txBox="1"/>
          <p:nvPr/>
        </p:nvSpPr>
        <p:spPr>
          <a:xfrm>
            <a:off x="1074162" y="2140603"/>
            <a:ext cx="4848052" cy="171269"/>
          </a:xfrm>
          <a:custGeom>
            <a:avLst/>
            <a:gdLst/>
            <a:ahLst/>
            <a:cxnLst/>
            <a:rect l="0" t="0" r="r" b="b"/>
            <a:pathLst>
              <a:path w="21600" h="21598" extrusionOk="0">
                <a:moveTo>
                  <a:pt x="1730" y="0"/>
                </a:moveTo>
                <a:cubicBezTo>
                  <a:pt x="1220" y="0"/>
                  <a:pt x="914" y="-2"/>
                  <a:pt x="711" y="1259"/>
                </a:cubicBezTo>
                <a:cubicBezTo>
                  <a:pt x="417" y="2844"/>
                  <a:pt x="187" y="6279"/>
                  <a:pt x="80" y="10634"/>
                </a:cubicBezTo>
                <a:cubicBezTo>
                  <a:pt x="14" y="12980"/>
                  <a:pt x="3" y="16721"/>
                  <a:pt x="0" y="21598"/>
                </a:cubicBezTo>
                <a:lnTo>
                  <a:pt x="21600" y="21598"/>
                </a:lnTo>
                <a:cubicBezTo>
                  <a:pt x="21597" y="16721"/>
                  <a:pt x="21586" y="12980"/>
                  <a:pt x="21520" y="10634"/>
                </a:cubicBezTo>
                <a:cubicBezTo>
                  <a:pt x="21413" y="6279"/>
                  <a:pt x="21181" y="2844"/>
                  <a:pt x="20887" y="1259"/>
                </a:cubicBezTo>
                <a:cubicBezTo>
                  <a:pt x="20683" y="-2"/>
                  <a:pt x="20378" y="0"/>
                  <a:pt x="19868" y="0"/>
                </a:cubicBezTo>
                <a:lnTo>
                  <a:pt x="1730" y="0"/>
                </a:lnTo>
                <a:close/>
              </a:path>
            </a:pathLst>
          </a:custGeom>
          <a:solidFill>
            <a:schemeClr val="accent1"/>
          </a:solidFill>
          <a:ln cap="flat">
            <a:noFill/>
            <a:prstDash val="solid"/>
            <a:miter/>
          </a:ln>
          <a:effectLst/>
        </p:spPr>
        <p:txBody>
          <a:bodyPr vert="horz" wrap="square" lIns="0" tIns="0" rIns="0" bIns="0" rtlCol="0" anchor="ctr"/>
          <a:lstStyle/>
          <a:p>
            <a:pPr algn="l">
              <a:lnSpc>
                <a:spcPct val="110000"/>
              </a:lnSpc>
            </a:pPr>
            <a:endParaRPr kumimoji="1" lang="zh-CN" altLang="en-US"/>
          </a:p>
        </p:txBody>
      </p:sp>
      <p:sp>
        <p:nvSpPr>
          <p:cNvPr id="13" name="标题 1"/>
          <p:cNvSpPr txBox="1"/>
          <p:nvPr/>
        </p:nvSpPr>
        <p:spPr>
          <a:xfrm>
            <a:off x="1344695" y="2054156"/>
            <a:ext cx="4306986" cy="683689"/>
          </a:xfrm>
          <a:prstGeom prst="rect">
            <a:avLst/>
          </a:prstGeom>
          <a:noFill/>
          <a:ln>
            <a:noFill/>
          </a:ln>
        </p:spPr>
        <p:txBody>
          <a:bodyPr vert="horz" wrap="square" lIns="0" tIns="0" rIns="0" bIns="0" rtlCol="0" anchor="b"/>
          <a:lstStyle/>
          <a:p>
            <a:pPr algn="l">
              <a:lnSpc>
                <a:spcPct val="130000"/>
              </a:lnSpc>
            </a:pPr>
            <a:r>
              <a:rPr kumimoji="1" lang="zh-CN" altLang="en-US" sz="2400" dirty="0">
                <a:ln w="12700">
                  <a:noFill/>
                </a:ln>
                <a:solidFill>
                  <a:srgbClr val="000000">
                    <a:alpha val="100000"/>
                  </a:srgbClr>
                </a:solidFill>
                <a:latin typeface="Source Han Sans CN Bold"/>
                <a:ea typeface="Source Han Sans CN Bold"/>
                <a:cs typeface="Source Han Sans CN Bold"/>
              </a:rPr>
              <a:t>叛逆的正向解读</a:t>
            </a:r>
            <a:endParaRPr kumimoji="1" lang="zh-CN" altLang="en-US" sz="2400" dirty="0"/>
          </a:p>
        </p:txBody>
      </p:sp>
      <p:sp>
        <p:nvSpPr>
          <p:cNvPr id="14" name="标题 1"/>
          <p:cNvSpPr txBox="1"/>
          <p:nvPr/>
        </p:nvSpPr>
        <p:spPr>
          <a:xfrm>
            <a:off x="6540319" y="1501926"/>
            <a:ext cx="4306986" cy="683689"/>
          </a:xfrm>
          <a:prstGeom prst="rect">
            <a:avLst/>
          </a:prstGeom>
          <a:noFill/>
          <a:ln>
            <a:noFill/>
          </a:ln>
        </p:spPr>
        <p:txBody>
          <a:bodyPr vert="horz" wrap="square" lIns="0" tIns="0" rIns="0" bIns="0" rtlCol="0" anchor="b"/>
          <a:lstStyle/>
          <a:p>
            <a:pPr algn="l">
              <a:lnSpc>
                <a:spcPct val="130000"/>
              </a:lnSpc>
            </a:pPr>
            <a:r>
              <a:rPr kumimoji="1" lang="zh-CN" altLang="en-US" sz="2800" dirty="0">
                <a:ln w="12700">
                  <a:noFill/>
                </a:ln>
                <a:solidFill>
                  <a:srgbClr val="000000">
                    <a:alpha val="100000"/>
                  </a:srgbClr>
                </a:solidFill>
                <a:latin typeface="Source Han Sans CN Bold"/>
                <a:ea typeface="Source Han Sans CN Bold"/>
                <a:cs typeface="Source Han Sans CN Bold"/>
              </a:rPr>
              <a:t>同伴关系指导</a:t>
            </a:r>
            <a:endParaRPr kumimoji="1" lang="zh-CN" altLang="en-US" sz="2800" dirty="0"/>
          </a:p>
        </p:txBody>
      </p:sp>
      <p:sp>
        <p:nvSpPr>
          <p:cNvPr id="15" name="标题 1"/>
          <p:cNvSpPr txBox="1"/>
          <p:nvPr/>
        </p:nvSpPr>
        <p:spPr>
          <a:xfrm>
            <a:off x="1343817" y="2732691"/>
            <a:ext cx="4306693" cy="1639664"/>
          </a:xfrm>
          <a:prstGeom prst="rect">
            <a:avLst/>
          </a:prstGeom>
          <a:noFill/>
          <a:ln>
            <a:noFill/>
          </a:ln>
        </p:spPr>
        <p:txBody>
          <a:bodyPr vert="horz" wrap="square" lIns="0" tIns="0" rIns="0" bIns="0" rtlCol="0" anchor="t"/>
          <a:lstStyle/>
          <a:p>
            <a:pPr algn="l">
              <a:lnSpc>
                <a:spcPct val="150000"/>
              </a:lnSpc>
            </a:pPr>
            <a:r>
              <a:rPr kumimoji="1" lang="zh-CN" altLang="en-US" sz="1600" dirty="0"/>
              <a:t>      视为自我意识觉醒，而非对抗（书中“青春期是二次断乳”理论）。尹建莉在书中提出“青春期是二次断乳”的理论，认为青春期的叛逆是孩子自我意识觉醒的表现，而非对抗。这种正向解读能够帮助家长和教师更好地理解孩子的叛逆行为，从而采取更合适的应对方式。</a:t>
            </a:r>
          </a:p>
        </p:txBody>
      </p:sp>
      <p:sp>
        <p:nvSpPr>
          <p:cNvPr id="16" name="标题 1"/>
          <p:cNvSpPr txBox="1"/>
          <p:nvPr/>
        </p:nvSpPr>
        <p:spPr>
          <a:xfrm>
            <a:off x="6615422" y="2140554"/>
            <a:ext cx="4306693" cy="1639664"/>
          </a:xfrm>
          <a:prstGeom prst="rect">
            <a:avLst/>
          </a:prstGeom>
          <a:noFill/>
          <a:ln>
            <a:noFill/>
          </a:ln>
        </p:spPr>
        <p:txBody>
          <a:bodyPr vert="horz" wrap="square" lIns="0" tIns="0" rIns="0" bIns="0" rtlCol="0" anchor="t"/>
          <a:lstStyle/>
          <a:p>
            <a:pPr algn="l">
              <a:lnSpc>
                <a:spcPct val="150000"/>
              </a:lnSpc>
            </a:pPr>
            <a:r>
              <a:rPr kumimoji="1" lang="zh-CN" altLang="en-US" sz="1600" dirty="0"/>
              <a:t>    通过“班级民主议事会”培养社交能力（书中“校园欺凌预防”方案）。尹建莉在书中提出了“班级民主议事会”的方案，通过这种方式可以培养学生的社交能力和民主意识。这种同伴关系指导能够帮助学生更好地处理人际关系，预防校园欺凌等问题的发生。</a:t>
            </a:r>
          </a:p>
        </p:txBody>
      </p:sp>
      <p:sp>
        <p:nvSpPr>
          <p:cNvPr id="17" name="标题 1"/>
          <p:cNvSpPr txBox="1"/>
          <p:nvPr/>
        </p:nvSpPr>
        <p:spPr>
          <a:xfrm>
            <a:off x="238499" y="295321"/>
            <a:ext cx="11953501" cy="720000"/>
          </a:xfrm>
          <a:custGeom>
            <a:avLst/>
            <a:gdLst>
              <a:gd name="connsiteX0" fmla="*/ 499816 w 11953501"/>
              <a:gd name="connsiteY0" fmla="*/ 0 h 720000"/>
              <a:gd name="connsiteX1" fmla="*/ 11953501 w 11953501"/>
              <a:gd name="connsiteY1" fmla="*/ 0 h 720000"/>
              <a:gd name="connsiteX2" fmla="*/ 11953501 w 11953501"/>
              <a:gd name="connsiteY2" fmla="*/ 720000 h 720000"/>
              <a:gd name="connsiteX3" fmla="*/ 499816 w 11953501"/>
              <a:gd name="connsiteY3" fmla="*/ 720000 h 720000"/>
              <a:gd name="connsiteX4" fmla="*/ 0 w 11953501"/>
              <a:gd name="connsiteY4" fmla="*/ 360000 h 720000"/>
              <a:gd name="connsiteX5" fmla="*/ 499816 w 11953501"/>
              <a:gd name="connsiteY5" fmla="*/ 0 h 720000"/>
            </a:gdLst>
            <a:ahLst/>
            <a:cxnLst/>
            <a:rect l="l" t="t" r="r" b="b"/>
            <a:pathLst>
              <a:path w="11953501" h="720000">
                <a:moveTo>
                  <a:pt x="499816" y="0"/>
                </a:moveTo>
                <a:lnTo>
                  <a:pt x="11953501" y="0"/>
                </a:lnTo>
                <a:lnTo>
                  <a:pt x="11953501" y="720000"/>
                </a:lnTo>
                <a:lnTo>
                  <a:pt x="499816" y="720000"/>
                </a:lnTo>
                <a:cubicBezTo>
                  <a:pt x="223775" y="720000"/>
                  <a:pt x="0" y="558823"/>
                  <a:pt x="0" y="360000"/>
                </a:cubicBezTo>
                <a:cubicBezTo>
                  <a:pt x="0" y="161177"/>
                  <a:pt x="223775" y="0"/>
                  <a:pt x="499816" y="0"/>
                </a:cubicBezTo>
                <a:close/>
              </a:path>
            </a:pathLst>
          </a:cu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0" y="259321"/>
            <a:ext cx="1152000" cy="792000"/>
          </a:xfrm>
          <a:custGeom>
            <a:avLst/>
            <a:gdLst>
              <a:gd name="connsiteX0" fmla="*/ 0 w 1152000"/>
              <a:gd name="connsiteY0" fmla="*/ 0 h 792000"/>
              <a:gd name="connsiteX1" fmla="*/ 112665 w 1152000"/>
              <a:gd name="connsiteY1" fmla="*/ 0 h 792000"/>
              <a:gd name="connsiteX2" fmla="*/ 701664 w 1152000"/>
              <a:gd name="connsiteY2" fmla="*/ 0 h 792000"/>
              <a:gd name="connsiteX3" fmla="*/ 1039165 w 1152000"/>
              <a:gd name="connsiteY3" fmla="*/ 0 h 792000"/>
              <a:gd name="connsiteX4" fmla="*/ 1137940 w 1152000"/>
              <a:gd name="connsiteY4" fmla="*/ 168829 h 792000"/>
              <a:gd name="connsiteX5" fmla="*/ 831619 w 1152000"/>
              <a:gd name="connsiteY5" fmla="*/ 732899 h 792000"/>
              <a:gd name="connsiteX6" fmla="*/ 732844 w 1152000"/>
              <a:gd name="connsiteY6" fmla="*/ 792000 h 792000"/>
              <a:gd name="connsiteX7" fmla="*/ 395343 w 1152000"/>
              <a:gd name="connsiteY7" fmla="*/ 792000 h 792000"/>
              <a:gd name="connsiteX8" fmla="*/ 112665 w 1152000"/>
              <a:gd name="connsiteY8" fmla="*/ 792000 h 792000"/>
              <a:gd name="connsiteX9" fmla="*/ 112574 w 1152000"/>
              <a:gd name="connsiteY9" fmla="*/ 792000 h 792000"/>
              <a:gd name="connsiteX10" fmla="*/ 0 w 1152000"/>
              <a:gd name="connsiteY10" fmla="*/ 792000 h 792000"/>
            </a:gdLst>
            <a:ahLst/>
            <a:cxnLst/>
            <a:rect l="l" t="t" r="r" b="b"/>
            <a:pathLst>
              <a:path w="1152000" h="792000">
                <a:moveTo>
                  <a:pt x="0" y="0"/>
                </a:moveTo>
                <a:lnTo>
                  <a:pt x="112665" y="0"/>
                </a:lnTo>
                <a:lnTo>
                  <a:pt x="701664" y="0"/>
                </a:lnTo>
                <a:lnTo>
                  <a:pt x="1039165" y="0"/>
                </a:lnTo>
                <a:cubicBezTo>
                  <a:pt x="1124825" y="0"/>
                  <a:pt x="1179154" y="92830"/>
                  <a:pt x="1137940" y="168829"/>
                </a:cubicBezTo>
                <a:lnTo>
                  <a:pt x="831619" y="732899"/>
                </a:lnTo>
                <a:cubicBezTo>
                  <a:pt x="811825" y="769348"/>
                  <a:pt x="773968" y="792000"/>
                  <a:pt x="732844" y="792000"/>
                </a:cubicBezTo>
                <a:lnTo>
                  <a:pt x="395343" y="792000"/>
                </a:lnTo>
                <a:lnTo>
                  <a:pt x="112665" y="792000"/>
                </a:lnTo>
                <a:cubicBezTo>
                  <a:pt x="112635" y="792000"/>
                  <a:pt x="112604" y="792000"/>
                  <a:pt x="112574" y="792000"/>
                </a:cubicBezTo>
                <a:lnTo>
                  <a:pt x="0" y="792000"/>
                </a:lnTo>
                <a:close/>
              </a:path>
            </a:pathLst>
          </a:custGeom>
          <a:solidFill>
            <a:schemeClr val="accent1"/>
          </a:solidFill>
          <a:ln w="9525" cap="flat">
            <a:noFill/>
            <a:miter/>
          </a:ln>
          <a:effectLst>
            <a:outerShdw blurRad="317500" dist="190500" algn="tl" rotWithShape="0">
              <a:schemeClr val="tx1">
                <a:lumMod val="65000"/>
                <a:lumOff val="35000"/>
                <a:alpha val="30000"/>
              </a:schemeClr>
            </a:outerShdw>
          </a:effectLst>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a:off x="1324204" y="418055"/>
            <a:ext cx="10296295"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青春期应对策略</a:t>
            </a:r>
            <a:endParaRPr kumimoji="1"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标题 1"/>
          <p:cNvSpPr txBox="1"/>
          <p:nvPr/>
        </p:nvSpPr>
        <p:spPr>
          <a:xfrm rot="1144283">
            <a:off x="-1302186" y="3035343"/>
            <a:ext cx="7867082" cy="5059017"/>
          </a:xfrm>
          <a:prstGeom prst="ellipse">
            <a:avLst/>
          </a:pr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0556323">
            <a:off x="6777622" y="-917630"/>
            <a:ext cx="6249002" cy="3819320"/>
          </a:xfrm>
          <a:prstGeom prst="ellipse">
            <a:avLst/>
          </a:pr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66130" y="402939"/>
            <a:ext cx="11255970" cy="5920138"/>
          </a:xfrm>
          <a:prstGeom prst="roundRect">
            <a:avLst>
              <a:gd name="adj" fmla="val 5036"/>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102580" y="1682626"/>
            <a:ext cx="6478447" cy="6478447"/>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8279056" y="2026273"/>
            <a:ext cx="2185886" cy="769441"/>
          </a:xfrm>
          <a:prstGeom prst="rect">
            <a:avLst/>
          </a:prstGeom>
          <a:noFill/>
          <a:ln>
            <a:noFill/>
          </a:ln>
        </p:spPr>
        <p:txBody>
          <a:bodyPr vert="horz" wrap="square" lIns="0" tIns="0" rIns="0" bIns="0" rtlCol="0" anchor="b"/>
          <a:lstStyle/>
          <a:p>
            <a:pPr algn="r">
              <a:lnSpc>
                <a:spcPct val="110000"/>
              </a:lnSpc>
            </a:pPr>
            <a:r>
              <a:rPr kumimoji="1" lang="en-US" altLang="zh-CN" sz="4400">
                <a:ln w="12700">
                  <a:solidFill>
                    <a:srgbClr val="000000">
                      <a:alpha val="100000"/>
                    </a:srgbClr>
                  </a:solidFill>
                </a:ln>
                <a:noFill/>
                <a:latin typeface="OPPOSans H"/>
                <a:ea typeface="OPPOSans H"/>
                <a:cs typeface="OPPOSans H"/>
              </a:rPr>
              <a:t>PART</a:t>
            </a:r>
            <a:endParaRPr kumimoji="1" lang="zh-CN" altLang="en-US"/>
          </a:p>
        </p:txBody>
      </p:sp>
      <p:sp>
        <p:nvSpPr>
          <p:cNvPr id="8" name="标题 1"/>
          <p:cNvSpPr txBox="1"/>
          <p:nvPr/>
        </p:nvSpPr>
        <p:spPr>
          <a:xfrm>
            <a:off x="5643717" y="2893792"/>
            <a:ext cx="5693168" cy="1720916"/>
          </a:xfrm>
          <a:prstGeom prst="rect">
            <a:avLst/>
          </a:prstGeom>
          <a:noFill/>
          <a:ln>
            <a:noFill/>
          </a:ln>
          <a:effectLst/>
        </p:spPr>
        <p:txBody>
          <a:bodyPr vert="horz" wrap="square" lIns="0" tIns="0" rIns="0" bIns="0" rtlCol="0" anchor="t"/>
          <a:lstStyle/>
          <a:p>
            <a:pPr algn="r">
              <a:lnSpc>
                <a:spcPct val="130000"/>
              </a:lnSpc>
            </a:pPr>
            <a:r>
              <a:rPr kumimoji="1" lang="en-US" altLang="zh-CN" sz="4500">
                <a:ln w="12700">
                  <a:noFill/>
                </a:ln>
                <a:solidFill>
                  <a:srgbClr val="262626">
                    <a:alpha val="100000"/>
                  </a:srgbClr>
                </a:solidFill>
                <a:latin typeface="OPPOSans H"/>
                <a:ea typeface="OPPOSans H"/>
                <a:cs typeface="OPPOSans H"/>
              </a:rPr>
              <a:t>家校共育的实践路径</a:t>
            </a:r>
            <a:endParaRPr kumimoji="1" lang="zh-CN" altLang="en-US"/>
          </a:p>
        </p:txBody>
      </p:sp>
      <p:sp>
        <p:nvSpPr>
          <p:cNvPr id="9" name="标题 1"/>
          <p:cNvSpPr txBox="1"/>
          <p:nvPr/>
        </p:nvSpPr>
        <p:spPr>
          <a:xfrm>
            <a:off x="11238673" y="5973308"/>
            <a:ext cx="149013" cy="149013"/>
          </a:xfrm>
          <a:prstGeom prst="ellipse">
            <a:avLst/>
          </a:prstGeom>
          <a:solidFill>
            <a:schemeClr val="accent1"/>
          </a:solidFill>
          <a:ln w="12700" cap="sq">
            <a:noFill/>
            <a:miter/>
          </a:ln>
          <a:effectLst/>
        </p:spPr>
        <p:txBody>
          <a:bodyPr vert="horz" wrap="square" lIns="100584" tIns="50292" rIns="100584" bIns="50292" rtlCol="0" anchor="ctr"/>
          <a:lstStyle/>
          <a:p>
            <a:pPr algn="ctr">
              <a:lnSpc>
                <a:spcPct val="100000"/>
              </a:lnSpc>
            </a:pPr>
            <a:endParaRPr kumimoji="1" lang="zh-CN" altLang="en-US"/>
          </a:p>
        </p:txBody>
      </p:sp>
      <p:sp>
        <p:nvSpPr>
          <p:cNvPr id="10" name="标题 1"/>
          <p:cNvSpPr txBox="1"/>
          <p:nvPr/>
        </p:nvSpPr>
        <p:spPr>
          <a:xfrm>
            <a:off x="10999142" y="5973308"/>
            <a:ext cx="149013" cy="149013"/>
          </a:xfrm>
          <a:prstGeom prst="ellipse">
            <a:avLst/>
          </a:prstGeom>
          <a:noFill/>
          <a:ln w="17463" cap="sq">
            <a:solidFill>
              <a:schemeClr val="accent1"/>
            </a:solidFill>
            <a:miter/>
          </a:ln>
          <a:effectLst/>
        </p:spPr>
        <p:txBody>
          <a:bodyPr vert="horz" wrap="square" lIns="100584" tIns="50292" rIns="100584" bIns="50292" rtlCol="0" anchor="ctr"/>
          <a:lstStyle/>
          <a:p>
            <a:pPr algn="ctr">
              <a:lnSpc>
                <a:spcPct val="100000"/>
              </a:lnSpc>
            </a:pPr>
            <a:endParaRPr kumimoji="1" lang="zh-CN" altLang="en-US"/>
          </a:p>
        </p:txBody>
      </p:sp>
      <p:sp>
        <p:nvSpPr>
          <p:cNvPr id="11" name="标题 1"/>
          <p:cNvSpPr txBox="1"/>
          <p:nvPr/>
        </p:nvSpPr>
        <p:spPr>
          <a:xfrm>
            <a:off x="10759611" y="5973308"/>
            <a:ext cx="149013" cy="149013"/>
          </a:xfrm>
          <a:prstGeom prst="ellipse">
            <a:avLst/>
          </a:prstGeom>
          <a:solidFill>
            <a:schemeClr val="accent1"/>
          </a:solidFill>
          <a:ln w="12700" cap="sq">
            <a:noFill/>
            <a:miter/>
          </a:ln>
          <a:effectLst/>
        </p:spPr>
        <p:txBody>
          <a:bodyPr vert="horz" wrap="square" lIns="100584" tIns="50292" rIns="100584" bIns="50292" rtlCol="0" anchor="ctr"/>
          <a:lstStyle/>
          <a:p>
            <a:pPr algn="ctr">
              <a:lnSpc>
                <a:spcPct val="100000"/>
              </a:lnSpc>
            </a:pPr>
            <a:endParaRPr kumimoji="1" lang="zh-CN" altLang="en-US"/>
          </a:p>
        </p:txBody>
      </p:sp>
      <p:sp>
        <p:nvSpPr>
          <p:cNvPr id="12" name="标题 1"/>
          <p:cNvSpPr txBox="1"/>
          <p:nvPr/>
        </p:nvSpPr>
        <p:spPr>
          <a:xfrm>
            <a:off x="10520081" y="5973308"/>
            <a:ext cx="149013" cy="149013"/>
          </a:xfrm>
          <a:prstGeom prst="ellipse">
            <a:avLst/>
          </a:prstGeom>
          <a:noFill/>
          <a:ln w="17463" cap="sq">
            <a:solidFill>
              <a:schemeClr val="accent1"/>
            </a:solidFill>
            <a:miter/>
          </a:ln>
          <a:effectLst/>
        </p:spPr>
        <p:txBody>
          <a:bodyPr vert="horz" wrap="square" lIns="100584" tIns="50292" rIns="100584" bIns="50292" rtlCol="0" anchor="ctr"/>
          <a:lstStyle/>
          <a:p>
            <a:pPr algn="ctr">
              <a:lnSpc>
                <a:spcPct val="100000"/>
              </a:lnSpc>
            </a:pPr>
            <a:endParaRPr kumimoji="1" lang="zh-CN" altLang="en-US"/>
          </a:p>
        </p:txBody>
      </p:sp>
      <p:sp>
        <p:nvSpPr>
          <p:cNvPr id="13" name="标题 1"/>
          <p:cNvSpPr txBox="1"/>
          <p:nvPr/>
        </p:nvSpPr>
        <p:spPr>
          <a:xfrm rot="10800000" flipV="1">
            <a:off x="5637582" y="40293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alpha val="0"/>
                </a:schemeClr>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11049999" y="1071096"/>
            <a:ext cx="286060" cy="236610"/>
          </a:xfrm>
          <a:custGeom>
            <a:avLst/>
            <a:gdLst>
              <a:gd name="connsiteX0" fmla="*/ 114387 w 870468"/>
              <a:gd name="connsiteY0" fmla="*/ 394297 h 720000"/>
              <a:gd name="connsiteX1" fmla="*/ 125598 w 870468"/>
              <a:gd name="connsiteY1" fmla="*/ 421319 h 720000"/>
              <a:gd name="connsiteX2" fmla="*/ 153878 w 870468"/>
              <a:gd name="connsiteY2" fmla="*/ 433051 h 720000"/>
              <a:gd name="connsiteX3" fmla="*/ 449972 w 870468"/>
              <a:gd name="connsiteY3" fmla="*/ 433051 h 720000"/>
              <a:gd name="connsiteX4" fmla="*/ 478295 w 870468"/>
              <a:gd name="connsiteY4" fmla="*/ 421319 h 720000"/>
              <a:gd name="connsiteX5" fmla="*/ 489465 w 870468"/>
              <a:gd name="connsiteY5" fmla="*/ 394297 h 720000"/>
              <a:gd name="connsiteX6" fmla="*/ 116266 w 870468"/>
              <a:gd name="connsiteY6" fmla="*/ 68594 h 720000"/>
              <a:gd name="connsiteX7" fmla="*/ 68708 w 870468"/>
              <a:gd name="connsiteY7" fmla="*/ 116152 h 720000"/>
              <a:gd name="connsiteX8" fmla="*/ 68708 w 870468"/>
              <a:gd name="connsiteY8" fmla="*/ 241561 h 720000"/>
              <a:gd name="connsiteX9" fmla="*/ 801875 w 870468"/>
              <a:gd name="connsiteY9" fmla="*/ 241561 h 720000"/>
              <a:gd name="connsiteX10" fmla="*/ 801875 w 870468"/>
              <a:gd name="connsiteY10" fmla="*/ 116152 h 720000"/>
              <a:gd name="connsiteX11" fmla="*/ 754317 w 870468"/>
              <a:gd name="connsiteY11" fmla="*/ 68594 h 720000"/>
              <a:gd name="connsiteX12" fmla="*/ 598821 w 870468"/>
              <a:gd name="connsiteY12" fmla="*/ 68594 h 720000"/>
              <a:gd name="connsiteX13" fmla="*/ 116266 w 870468"/>
              <a:gd name="connsiteY13" fmla="*/ 0 h 720000"/>
              <a:gd name="connsiteX14" fmla="*/ 598821 w 870468"/>
              <a:gd name="connsiteY14" fmla="*/ 0 h 720000"/>
              <a:gd name="connsiteX15" fmla="*/ 754317 w 870468"/>
              <a:gd name="connsiteY15" fmla="*/ 0 h 720000"/>
              <a:gd name="connsiteX16" fmla="*/ 870468 w 870468"/>
              <a:gd name="connsiteY16" fmla="*/ 116152 h 720000"/>
              <a:gd name="connsiteX17" fmla="*/ 870468 w 870468"/>
              <a:gd name="connsiteY17" fmla="*/ 360001 h 720000"/>
              <a:gd name="connsiteX18" fmla="*/ 870468 w 870468"/>
              <a:gd name="connsiteY18" fmla="*/ 603736 h 720000"/>
              <a:gd name="connsiteX19" fmla="*/ 754317 w 870468"/>
              <a:gd name="connsiteY19" fmla="*/ 720000 h 720000"/>
              <a:gd name="connsiteX20" fmla="*/ 598821 w 870468"/>
              <a:gd name="connsiteY20" fmla="*/ 720000 h 720000"/>
              <a:gd name="connsiteX21" fmla="*/ 116266 w 870468"/>
              <a:gd name="connsiteY21" fmla="*/ 720000 h 720000"/>
              <a:gd name="connsiteX22" fmla="*/ 115 w 870468"/>
              <a:gd name="connsiteY22" fmla="*/ 603850 h 720000"/>
              <a:gd name="connsiteX23" fmla="*/ 115 w 870468"/>
              <a:gd name="connsiteY23" fmla="*/ 360279 h 720000"/>
              <a:gd name="connsiteX24" fmla="*/ 0 w 870468"/>
              <a:gd name="connsiteY24" fmla="*/ 360001 h 720000"/>
              <a:gd name="connsiteX25" fmla="*/ 115 w 870468"/>
              <a:gd name="connsiteY25" fmla="*/ 359723 h 720000"/>
              <a:gd name="connsiteX26" fmla="*/ 115 w 870468"/>
              <a:gd name="connsiteY26" fmla="*/ 116152 h 720000"/>
              <a:gd name="connsiteX27" fmla="*/ 116266 w 870468"/>
              <a:gd name="connsiteY27" fmla="*/ 0 h 720000"/>
            </a:gdLst>
            <a:ahLst/>
            <a:cxnLst/>
            <a:rect l="l" t="t" r="r" b="b"/>
            <a:pathLst>
              <a:path w="870468" h="720000">
                <a:moveTo>
                  <a:pt x="114387" y="394297"/>
                </a:moveTo>
                <a:lnTo>
                  <a:pt x="125598" y="421319"/>
                </a:lnTo>
                <a:cubicBezTo>
                  <a:pt x="132843" y="428564"/>
                  <a:pt x="142846" y="433051"/>
                  <a:pt x="153878" y="433051"/>
                </a:cubicBezTo>
                <a:lnTo>
                  <a:pt x="449972" y="433051"/>
                </a:lnTo>
                <a:cubicBezTo>
                  <a:pt x="461061" y="433051"/>
                  <a:pt x="471064" y="428564"/>
                  <a:pt x="478295" y="421319"/>
                </a:cubicBezTo>
                <a:lnTo>
                  <a:pt x="489465" y="394297"/>
                </a:lnTo>
                <a:close/>
                <a:moveTo>
                  <a:pt x="116266" y="68594"/>
                </a:moveTo>
                <a:cubicBezTo>
                  <a:pt x="89972" y="68594"/>
                  <a:pt x="68708" y="89972"/>
                  <a:pt x="68708" y="116152"/>
                </a:cubicBezTo>
                <a:lnTo>
                  <a:pt x="68708" y="241561"/>
                </a:lnTo>
                <a:lnTo>
                  <a:pt x="801875" y="241561"/>
                </a:lnTo>
                <a:lnTo>
                  <a:pt x="801875" y="116152"/>
                </a:lnTo>
                <a:cubicBezTo>
                  <a:pt x="801875" y="89858"/>
                  <a:pt x="780497" y="68594"/>
                  <a:pt x="754317" y="68594"/>
                </a:cubicBezTo>
                <a:lnTo>
                  <a:pt x="598821" y="68594"/>
                </a:lnTo>
                <a:close/>
                <a:moveTo>
                  <a:pt x="116266" y="0"/>
                </a:moveTo>
                <a:lnTo>
                  <a:pt x="598821" y="0"/>
                </a:lnTo>
                <a:lnTo>
                  <a:pt x="754317" y="0"/>
                </a:lnTo>
                <a:cubicBezTo>
                  <a:pt x="818338" y="0"/>
                  <a:pt x="870468" y="52131"/>
                  <a:pt x="870468" y="116152"/>
                </a:cubicBezTo>
                <a:lnTo>
                  <a:pt x="870468" y="360001"/>
                </a:lnTo>
                <a:lnTo>
                  <a:pt x="870468" y="603736"/>
                </a:lnTo>
                <a:cubicBezTo>
                  <a:pt x="870468" y="667870"/>
                  <a:pt x="818338" y="720000"/>
                  <a:pt x="754317" y="720000"/>
                </a:cubicBezTo>
                <a:lnTo>
                  <a:pt x="598821" y="720000"/>
                </a:lnTo>
                <a:lnTo>
                  <a:pt x="116266" y="720000"/>
                </a:lnTo>
                <a:cubicBezTo>
                  <a:pt x="52246" y="720000"/>
                  <a:pt x="115" y="667870"/>
                  <a:pt x="115" y="603850"/>
                </a:cubicBezTo>
                <a:lnTo>
                  <a:pt x="115" y="360279"/>
                </a:lnTo>
                <a:lnTo>
                  <a:pt x="0" y="360001"/>
                </a:lnTo>
                <a:lnTo>
                  <a:pt x="115" y="359723"/>
                </a:lnTo>
                <a:lnTo>
                  <a:pt x="115" y="116152"/>
                </a:lnTo>
                <a:cubicBezTo>
                  <a:pt x="115" y="52131"/>
                  <a:pt x="52246" y="0"/>
                  <a:pt x="116266" y="0"/>
                </a:cubicBezTo>
                <a:close/>
              </a:path>
            </a:pathLst>
          </a:custGeom>
          <a:gradFill>
            <a:gsLst>
              <a:gs pos="0">
                <a:schemeClr val="accent1"/>
              </a:gs>
              <a:gs pos="100000">
                <a:schemeClr val="accent1">
                  <a:lumMod val="75000"/>
                </a:schemeClr>
              </a:gs>
            </a:gsLst>
            <a:lin ang="2700000" scaled="0"/>
          </a:gradFill>
          <a:ln w="1860" cap="flat">
            <a:noFill/>
            <a:miter/>
          </a:ln>
          <a:effectLst/>
        </p:spPr>
        <p:txBody>
          <a:bodyPr vert="horz" wrap="square" lIns="45533" tIns="22766" rIns="45533" bIns="22766" rtlCol="0" anchor="ctr"/>
          <a:lstStyle/>
          <a:p>
            <a:pPr algn="l">
              <a:lnSpc>
                <a:spcPct val="110000"/>
              </a:lnSpc>
            </a:pPr>
            <a:endParaRPr kumimoji="1" lang="zh-CN" altLang="en-US"/>
          </a:p>
        </p:txBody>
      </p:sp>
      <p:sp>
        <p:nvSpPr>
          <p:cNvPr id="15" name="标题 1"/>
          <p:cNvSpPr txBox="1"/>
          <p:nvPr/>
        </p:nvSpPr>
        <p:spPr>
          <a:xfrm>
            <a:off x="10515742" y="1061587"/>
            <a:ext cx="276334" cy="255628"/>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ahLst/>
            <a:cxn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gradFill>
            <a:gsLst>
              <a:gs pos="0">
                <a:schemeClr val="accent1"/>
              </a:gs>
              <a:gs pos="100000">
                <a:schemeClr val="accent1">
                  <a:lumMod val="75000"/>
                </a:schemeClr>
              </a:gs>
            </a:gsLst>
            <a:lin ang="2700000" scaled="0"/>
          </a:gradFill>
          <a:ln w="1860" cap="flat">
            <a:noFill/>
            <a:miter/>
          </a:ln>
          <a:effectLst/>
        </p:spPr>
        <p:txBody>
          <a:bodyPr vert="horz" wrap="square" lIns="45533" tIns="22766" rIns="45533" bIns="22766" rtlCol="0" anchor="ctr"/>
          <a:lstStyle/>
          <a:p>
            <a:pPr algn="l">
              <a:lnSpc>
                <a:spcPct val="110000"/>
              </a:lnSpc>
            </a:pPr>
            <a:endParaRPr kumimoji="1" lang="zh-CN" altLang="en-US"/>
          </a:p>
        </p:txBody>
      </p:sp>
      <p:sp>
        <p:nvSpPr>
          <p:cNvPr id="16" name="标题 1"/>
          <p:cNvSpPr txBox="1"/>
          <p:nvPr/>
        </p:nvSpPr>
        <p:spPr>
          <a:xfrm>
            <a:off x="10024437" y="1061587"/>
            <a:ext cx="255628" cy="255628"/>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80 h 720001"/>
              <a:gd name="connsiteX5" fmla="*/ 507383 w 720001"/>
              <a:gd name="connsiteY5" fmla="*/ 72694 h 720001"/>
              <a:gd name="connsiteX6" fmla="*/ 457070 w 720001"/>
              <a:gd name="connsiteY6" fmla="*/ 57166 h 720001"/>
              <a:gd name="connsiteX7" fmla="*/ 405022 w 720001"/>
              <a:gd name="connsiteY7" fmla="*/ 0 h 720001"/>
              <a:gd name="connsiteX8" fmla="*/ 720001 w 720001"/>
              <a:gd name="connsiteY8" fmla="*/ 314979 h 720001"/>
              <a:gd name="connsiteX9" fmla="*/ 405022 w 720001"/>
              <a:gd name="connsiteY9" fmla="*/ 314979 h 720001"/>
              <a:gd name="connsiteX10" fmla="*/ 360000 w 720001"/>
              <a:gd name="connsiteY10" fmla="*/ 0 h 720001"/>
              <a:gd name="connsiteX11" fmla="*/ 360000 w 720001"/>
              <a:gd name="connsiteY11" fmla="*/ 360000 h 720001"/>
              <a:gd name="connsiteX12" fmla="*/ 720000 w 720001"/>
              <a:gd name="connsiteY12" fmla="*/ 360000 h 720001"/>
              <a:gd name="connsiteX13" fmla="*/ 360000 w 720001"/>
              <a:gd name="connsiteY13" fmla="*/ 720001 h 720001"/>
              <a:gd name="connsiteX14" fmla="*/ 0 w 720001"/>
              <a:gd name="connsiteY14" fmla="*/ 360000 h 720001"/>
              <a:gd name="connsiteX15" fmla="*/ 360000 w 720001"/>
              <a:gd name="connsiteY15"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80"/>
                </a:cubicBezTo>
                <a:cubicBezTo>
                  <a:pt x="566806" y="104878"/>
                  <a:pt x="538699" y="85967"/>
                  <a:pt x="507383" y="72694"/>
                </a:cubicBezTo>
                <a:cubicBezTo>
                  <a:pt x="491075" y="65755"/>
                  <a:pt x="474246" y="60637"/>
                  <a:pt x="457070" y="57166"/>
                </a:cubicBezTo>
                <a:close/>
                <a:moveTo>
                  <a:pt x="405022" y="0"/>
                </a:moveTo>
                <a:cubicBezTo>
                  <a:pt x="578950" y="0"/>
                  <a:pt x="720001" y="141051"/>
                  <a:pt x="720001" y="314979"/>
                </a:cubicBezTo>
                <a:lnTo>
                  <a:pt x="405022" y="314979"/>
                </a:lnTo>
                <a:close/>
                <a:moveTo>
                  <a:pt x="360000" y="0"/>
                </a:moveTo>
                <a:lnTo>
                  <a:pt x="360000" y="360000"/>
                </a:lnTo>
                <a:lnTo>
                  <a:pt x="720000" y="360000"/>
                </a:lnTo>
                <a:cubicBezTo>
                  <a:pt x="720000" y="558825"/>
                  <a:pt x="558824" y="720001"/>
                  <a:pt x="360000" y="720001"/>
                </a:cubicBezTo>
                <a:cubicBezTo>
                  <a:pt x="161176" y="720001"/>
                  <a:pt x="0" y="558825"/>
                  <a:pt x="0" y="360000"/>
                </a:cubicBezTo>
                <a:cubicBezTo>
                  <a:pt x="0" y="161176"/>
                  <a:pt x="161176" y="0"/>
                  <a:pt x="360000" y="0"/>
                </a:cubicBezTo>
                <a:close/>
              </a:path>
            </a:pathLst>
          </a:custGeom>
          <a:gradFill>
            <a:gsLst>
              <a:gs pos="0">
                <a:schemeClr val="accent1"/>
              </a:gs>
              <a:gs pos="100000">
                <a:schemeClr val="accent1">
                  <a:lumMod val="75000"/>
                </a:schemeClr>
              </a:gs>
            </a:gsLst>
            <a:lin ang="2700000" scaled="0"/>
          </a:gradFill>
          <a:ln w="1860" cap="flat">
            <a:noFill/>
            <a:miter/>
          </a:ln>
          <a:effectLst/>
        </p:spPr>
        <p:txBody>
          <a:bodyPr vert="horz" wrap="square" lIns="45533" tIns="22766" rIns="45533" bIns="22766" rtlCol="0" anchor="ctr"/>
          <a:lstStyle/>
          <a:p>
            <a:pPr algn="l">
              <a:lnSpc>
                <a:spcPct val="110000"/>
              </a:lnSpc>
            </a:pPr>
            <a:endParaRPr kumimoji="1" lang="zh-CN" altLang="en-US"/>
          </a:p>
        </p:txBody>
      </p:sp>
      <p:sp>
        <p:nvSpPr>
          <p:cNvPr id="17" name="标题 1"/>
          <p:cNvSpPr txBox="1"/>
          <p:nvPr/>
        </p:nvSpPr>
        <p:spPr>
          <a:xfrm rot="5400000" flipH="1" flipV="1">
            <a:off x="1588738" y="178459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alpha val="0"/>
                </a:schemeClr>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rot="5400000" flipH="1" flipV="1">
            <a:off x="2021484" y="178459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pic>
        <p:nvPicPr>
          <p:cNvPr id="19" name="图片 18"/>
          <p:cNvPicPr>
            <a:picLocks noChangeAspect="1"/>
          </p:cNvPicPr>
          <p:nvPr/>
        </p:nvPicPr>
        <p:blipFill>
          <a:blip r:embed="rId3">
            <a:alphaModFix/>
          </a:blip>
          <a:srcRect/>
          <a:stretch>
            <a:fillRect/>
          </a:stretch>
        </p:blipFill>
        <p:spPr>
          <a:xfrm>
            <a:off x="-1796597" y="1207271"/>
            <a:ext cx="7481282" cy="5313808"/>
          </a:xfrm>
          <a:prstGeom prst="rect">
            <a:avLst/>
          </a:prstGeom>
          <a:noFill/>
          <a:ln>
            <a:noFill/>
          </a:ln>
        </p:spPr>
      </p:pic>
      <p:sp>
        <p:nvSpPr>
          <p:cNvPr id="20" name="标题 1"/>
          <p:cNvSpPr txBox="1"/>
          <p:nvPr/>
        </p:nvSpPr>
        <p:spPr>
          <a:xfrm>
            <a:off x="10303771" y="601197"/>
            <a:ext cx="1033114" cy="2194518"/>
          </a:xfrm>
          <a:prstGeom prst="rect">
            <a:avLst/>
          </a:prstGeom>
          <a:noFill/>
          <a:ln>
            <a:noFill/>
          </a:ln>
        </p:spPr>
        <p:txBody>
          <a:bodyPr vert="horz" wrap="square" lIns="0" tIns="0" rIns="0" bIns="0" rtlCol="0" anchor="b"/>
          <a:lstStyle/>
          <a:p>
            <a:pPr algn="r">
              <a:lnSpc>
                <a:spcPct val="110000"/>
              </a:lnSpc>
            </a:pPr>
            <a:r>
              <a:rPr kumimoji="1" lang="en-US" altLang="zh-CN" sz="4400">
                <a:ln w="12700">
                  <a:solidFill>
                    <a:srgbClr val="000000">
                      <a:alpha val="100000"/>
                    </a:srgbClr>
                  </a:solidFill>
                </a:ln>
                <a:solidFill>
                  <a:srgbClr val="FFFFFF">
                    <a:alpha val="100000"/>
                  </a:srgbClr>
                </a:solidFill>
                <a:latin typeface="OPPOSans H"/>
                <a:ea typeface="OPPOSans H"/>
                <a:cs typeface="OPPOSans H"/>
              </a:rPr>
              <a:t>04</a:t>
            </a:r>
            <a:endParaRPr kumimoji="1" lang="zh-CN" altLang="en-US"/>
          </a:p>
        </p:txBody>
      </p:sp>
      <p:grpSp>
        <p:nvGrpSpPr>
          <p:cNvPr id="21" name="组合 20"/>
          <p:cNvGrpSpPr/>
          <p:nvPr/>
        </p:nvGrpSpPr>
        <p:grpSpPr>
          <a:xfrm>
            <a:off x="5648885" y="4845990"/>
            <a:ext cx="5688000" cy="573840"/>
            <a:chOff x="5648885" y="4845990"/>
            <a:chExt cx="5688000" cy="573840"/>
          </a:xfrm>
        </p:grpSpPr>
        <p:sp>
          <p:nvSpPr>
            <p:cNvPr id="22" name="标题 1"/>
            <p:cNvSpPr txBox="1"/>
            <p:nvPr/>
          </p:nvSpPr>
          <p:spPr>
            <a:xfrm rot="10800000">
              <a:off x="5648885" y="5394630"/>
              <a:ext cx="5688000" cy="252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rot="10800000">
              <a:off x="5648885" y="4845990"/>
              <a:ext cx="5688000" cy="252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sp>
        <p:nvSpPr>
          <p:cNvPr id="25" name="标题 1">
            <a:extLst>
              <a:ext uri="{FF2B5EF4-FFF2-40B4-BE49-F238E27FC236}">
                <a16:creationId xmlns:a16="http://schemas.microsoft.com/office/drawing/2014/main" id="{2930E7C7-9891-E2D3-AD2E-3C96C507749C}"/>
              </a:ext>
            </a:extLst>
          </p:cNvPr>
          <p:cNvSpPr txBox="1"/>
          <p:nvPr/>
        </p:nvSpPr>
        <p:spPr>
          <a:xfrm>
            <a:off x="5739278" y="4914894"/>
            <a:ext cx="5596781" cy="369332"/>
          </a:xfrm>
          <a:prstGeom prst="rect">
            <a:avLst/>
          </a:prstGeom>
          <a:noFill/>
          <a:ln>
            <a:noFill/>
          </a:ln>
        </p:spPr>
        <p:txBody>
          <a:bodyPr vert="horz" wrap="square" lIns="0" tIns="0" rIns="0" bIns="0" rtlCol="0" anchor="t"/>
          <a:lstStyle/>
          <a:p>
            <a:pPr algn="dist">
              <a:lnSpc>
                <a:spcPct val="110000"/>
              </a:lnSpc>
            </a:pPr>
            <a:r>
              <a:rPr kumimoji="1" lang="zh-CN" altLang="en-US" sz="2400" dirty="0">
                <a:ln w="12700">
                  <a:noFill/>
                </a:ln>
                <a:solidFill>
                  <a:srgbClr val="262626">
                    <a:alpha val="100000"/>
                  </a:srgbClr>
                </a:solidFill>
                <a:latin typeface="OPPOSans R"/>
                <a:ea typeface="OPPOSans R"/>
                <a:cs typeface="OPPOSans R"/>
              </a:rPr>
              <a:t>尹建莉</a:t>
            </a:r>
            <a:r>
              <a:rPr kumimoji="1" lang="en-US" altLang="zh-CN" sz="2400" dirty="0">
                <a:ln w="12700">
                  <a:noFill/>
                </a:ln>
                <a:solidFill>
                  <a:srgbClr val="262626">
                    <a:alpha val="100000"/>
                  </a:srgbClr>
                </a:solidFill>
                <a:latin typeface="OPPOSans R"/>
                <a:ea typeface="OPPOSans R"/>
                <a:cs typeface="OPPOSans R"/>
              </a:rPr>
              <a:t>《</a:t>
            </a:r>
            <a:r>
              <a:rPr kumimoji="1" lang="zh-CN" altLang="en-US" sz="2400" dirty="0">
                <a:ln w="12700">
                  <a:noFill/>
                </a:ln>
                <a:solidFill>
                  <a:srgbClr val="262626">
                    <a:alpha val="100000"/>
                  </a:srgbClr>
                </a:solidFill>
                <a:latin typeface="OPPOSans R"/>
                <a:ea typeface="OPPOSans R"/>
                <a:cs typeface="OPPOSans R"/>
              </a:rPr>
              <a:t>自由的孩子最自觉</a:t>
            </a:r>
            <a:r>
              <a:rPr kumimoji="1" lang="en-US" altLang="zh-CN" sz="2400" dirty="0">
                <a:ln w="12700">
                  <a:noFill/>
                </a:ln>
                <a:solidFill>
                  <a:srgbClr val="262626">
                    <a:alpha val="100000"/>
                  </a:srgbClr>
                </a:solidFill>
                <a:latin typeface="OPPOSans R"/>
                <a:ea typeface="OPPOSans R"/>
                <a:cs typeface="OPPOSans R"/>
              </a:rPr>
              <a:t>》</a:t>
            </a:r>
            <a:r>
              <a:rPr kumimoji="1" lang="zh-CN" altLang="en-US" sz="2400" dirty="0">
                <a:ln w="12700">
                  <a:noFill/>
                </a:ln>
                <a:solidFill>
                  <a:srgbClr val="262626">
                    <a:alpha val="100000"/>
                  </a:srgbClr>
                </a:solidFill>
                <a:latin typeface="OPPOSans R"/>
                <a:ea typeface="OPPOSans R"/>
                <a:cs typeface="OPPOSans R"/>
              </a:rPr>
              <a:t>的教育启示</a:t>
            </a:r>
            <a:endParaRPr kumimoji="1" lang="zh-CN" alt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图片 2"/>
          <p:cNvPicPr>
            <a:picLocks noChangeAspect="1"/>
          </p:cNvPicPr>
          <p:nvPr/>
        </p:nvPicPr>
        <p:blipFill>
          <a:blip r:embed="rId3">
            <a:alphaModFix/>
          </a:blip>
          <a:srcRect/>
          <a:stretch>
            <a:fillRect/>
          </a:stretch>
        </p:blipFill>
        <p:spPr>
          <a:xfrm>
            <a:off x="507549" y="1309589"/>
            <a:ext cx="5970924" cy="4645221"/>
          </a:xfrm>
          <a:prstGeom prst="rect">
            <a:avLst/>
          </a:prstGeom>
          <a:noFill/>
          <a:ln w="12700" cap="flat">
            <a:noFill/>
            <a:miter/>
          </a:ln>
        </p:spPr>
      </p:pic>
      <p:pic>
        <p:nvPicPr>
          <p:cNvPr id="4" name="图片 3"/>
          <p:cNvPicPr>
            <a:picLocks noChangeAspect="1"/>
          </p:cNvPicPr>
          <p:nvPr/>
        </p:nvPicPr>
        <p:blipFill>
          <a:blip r:embed="rId4">
            <a:alphaModFix/>
          </a:blip>
          <a:srcRect l="4736" r="4736"/>
          <a:stretch>
            <a:fillRect/>
          </a:stretch>
        </p:blipFill>
        <p:spPr>
          <a:xfrm>
            <a:off x="1471734" y="2168393"/>
            <a:ext cx="3957339" cy="2449885"/>
          </a:xfrm>
          <a:custGeom>
            <a:avLst/>
            <a:gdLst/>
            <a:ahLst/>
            <a:cxnLst/>
            <a:rect l="l" t="t" r="r" b="b"/>
            <a:pathLst>
              <a:path w="3957339" h="2449885">
                <a:moveTo>
                  <a:pt x="0" y="0"/>
                </a:moveTo>
                <a:lnTo>
                  <a:pt x="3957339" y="0"/>
                </a:lnTo>
                <a:lnTo>
                  <a:pt x="3957339" y="2449885"/>
                </a:lnTo>
                <a:lnTo>
                  <a:pt x="0" y="2449885"/>
                </a:lnTo>
                <a:close/>
              </a:path>
            </a:pathLst>
          </a:custGeom>
          <a:noFill/>
          <a:ln>
            <a:noFill/>
          </a:ln>
        </p:spPr>
      </p:pic>
      <p:sp>
        <p:nvSpPr>
          <p:cNvPr id="5" name="标题 1"/>
          <p:cNvSpPr txBox="1"/>
          <p:nvPr/>
        </p:nvSpPr>
        <p:spPr>
          <a:xfrm>
            <a:off x="6385287" y="723419"/>
            <a:ext cx="4838429" cy="1055027"/>
          </a:xfrm>
          <a:prstGeom prst="rect">
            <a:avLst/>
          </a:prstGeom>
          <a:noFill/>
          <a:ln>
            <a:noFill/>
          </a:ln>
        </p:spPr>
        <p:txBody>
          <a:bodyPr vert="horz" wrap="square" lIns="0" tIns="103884" rIns="0" bIns="103884" rtlCol="0" anchor="b"/>
          <a:lstStyle/>
          <a:p>
            <a:pPr algn="l">
              <a:lnSpc>
                <a:spcPct val="100000"/>
              </a:lnSpc>
            </a:pPr>
            <a:r>
              <a:rPr kumimoji="1" lang="zh-CN" altLang="en-US" sz="3600" b="1" dirty="0">
                <a:solidFill>
                  <a:schemeClr val="accent6"/>
                </a:solidFill>
              </a:rPr>
              <a:t>停止“教育表演”</a:t>
            </a:r>
          </a:p>
        </p:txBody>
      </p:sp>
      <p:sp>
        <p:nvSpPr>
          <p:cNvPr id="6" name="标题 1"/>
          <p:cNvSpPr txBox="1"/>
          <p:nvPr/>
        </p:nvSpPr>
        <p:spPr>
          <a:xfrm>
            <a:off x="6317212" y="1778446"/>
            <a:ext cx="4838429" cy="1101696"/>
          </a:xfrm>
          <a:prstGeom prst="rect">
            <a:avLst/>
          </a:prstGeom>
          <a:noFill/>
          <a:ln>
            <a:noFill/>
          </a:ln>
        </p:spPr>
        <p:txBody>
          <a:bodyPr vert="horz" wrap="square" lIns="0" tIns="0" rIns="0" bIns="0" rtlCol="0" anchor="t"/>
          <a:lstStyle/>
          <a:p>
            <a:pPr algn="l">
              <a:lnSpc>
                <a:spcPct val="150000"/>
              </a:lnSpc>
            </a:pPr>
            <a:r>
              <a:rPr kumimoji="1" lang="zh-CN" altLang="en-US" sz="1148" dirty="0">
                <a:ln w="12700">
                  <a:noFill/>
                </a:ln>
                <a:solidFill>
                  <a:srgbClr val="262626">
                    <a:alpha val="100000"/>
                  </a:srgbClr>
                </a:solidFill>
                <a:latin typeface="Source Han Sans"/>
                <a:ea typeface="Source Han Sans"/>
                <a:cs typeface="Source Han Sans"/>
              </a:rPr>
              <a:t>      </a:t>
            </a:r>
            <a:r>
              <a:rPr kumimoji="1" lang="zh-CN" altLang="en-US" sz="1400" dirty="0">
                <a:ln w="12700">
                  <a:noFill/>
                </a:ln>
                <a:solidFill>
                  <a:srgbClr val="262626">
                    <a:alpha val="100000"/>
                  </a:srgbClr>
                </a:solidFill>
                <a:latin typeface="Source Han Sans"/>
                <a:ea typeface="Source Han Sans"/>
                <a:cs typeface="Source Han Sans"/>
              </a:rPr>
              <a:t>拒绝朋友圈晒娃、盲目报班（书中“教育焦虑传导机制”分析）。尹建莉在书中分析了“教育焦虑传导机制”，指出家长在朋友圈晒娃、盲目报班等行为会传导教育焦虑，不利于孩子的成长。家长应该停止这种“教育表演”，关注孩子的内心需求和真实感受。</a:t>
            </a:r>
            <a:r>
              <a:rPr kumimoji="1" lang="en-US" altLang="zh-CN" sz="1400" dirty="0">
                <a:ln w="12700">
                  <a:noFill/>
                </a:ln>
                <a:solidFill>
                  <a:srgbClr val="262626">
                    <a:alpha val="100000"/>
                  </a:srgbClr>
                </a:solidFill>
                <a:latin typeface="Source Han Sans"/>
                <a:ea typeface="Source Han Sans"/>
                <a:cs typeface="Source Han Sans"/>
              </a:rPr>
              <a:t>
      </a:t>
            </a:r>
            <a:r>
              <a:rPr kumimoji="1" lang="zh-CN" altLang="en-US" sz="1400" dirty="0">
                <a:ln w="12700">
                  <a:noFill/>
                </a:ln>
                <a:solidFill>
                  <a:srgbClr val="262626">
                    <a:alpha val="100000"/>
                  </a:srgbClr>
                </a:solidFill>
                <a:latin typeface="Source Han Sans"/>
                <a:ea typeface="Source Han Sans"/>
                <a:cs typeface="Source Han Sans"/>
              </a:rPr>
              <a:t>家长应该停止这种“教育表演”，关注孩子的内心需求和真实感受。</a:t>
            </a:r>
            <a:endParaRPr kumimoji="1" lang="zh-CN" altLang="en-US" sz="1400" dirty="0"/>
          </a:p>
        </p:txBody>
      </p:sp>
      <p:sp>
        <p:nvSpPr>
          <p:cNvPr id="13" name="标题 1"/>
          <p:cNvSpPr txBox="1"/>
          <p:nvPr/>
        </p:nvSpPr>
        <p:spPr>
          <a:xfrm>
            <a:off x="7671463" y="4934541"/>
            <a:ext cx="382411" cy="414244"/>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cap="sq">
            <a:noFill/>
          </a:ln>
          <a:effectLst/>
        </p:spPr>
        <p:txBody>
          <a:bodyPr vert="horz" wrap="square" lIns="91440" tIns="45720" rIns="91440" bIns="45720" rtlCol="0" anchor="t"/>
          <a:lstStyle/>
          <a:p>
            <a:pPr algn="l">
              <a:lnSpc>
                <a:spcPct val="110000"/>
              </a:lnSpc>
            </a:pPr>
            <a:endParaRPr kumimoji="1" lang="zh-CN" altLang="en-US"/>
          </a:p>
        </p:txBody>
      </p:sp>
      <p:sp>
        <p:nvSpPr>
          <p:cNvPr id="14" name="标题 1"/>
          <p:cNvSpPr txBox="1"/>
          <p:nvPr/>
        </p:nvSpPr>
        <p:spPr>
          <a:xfrm>
            <a:off x="8690566" y="4953884"/>
            <a:ext cx="414244" cy="375559"/>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cap="sq">
            <a:noFill/>
          </a:ln>
          <a:effectLst/>
        </p:spPr>
        <p:txBody>
          <a:bodyPr vert="horz" wrap="square" lIns="91440" tIns="45720" rIns="91440" bIns="45720" rtlCol="0" anchor="t"/>
          <a:lstStyle/>
          <a:p>
            <a:pPr algn="l">
              <a:lnSpc>
                <a:spcPct val="110000"/>
              </a:lnSpc>
            </a:pPr>
            <a:endParaRPr kumimoji="1" lang="zh-CN" altLang="en-US"/>
          </a:p>
        </p:txBody>
      </p:sp>
      <p:sp>
        <p:nvSpPr>
          <p:cNvPr id="15" name="标题 1"/>
          <p:cNvSpPr txBox="1"/>
          <p:nvPr/>
        </p:nvSpPr>
        <p:spPr>
          <a:xfrm>
            <a:off x="10779815" y="4959813"/>
            <a:ext cx="375826" cy="363700"/>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ahLst/>
            <a:cxn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bg1"/>
          </a:solidFill>
          <a:ln cap="sq">
            <a:noFill/>
          </a:ln>
        </p:spPr>
        <p:txBody>
          <a:bodyPr vert="horz" wrap="square" lIns="91440" tIns="45720" rIns="91440" bIns="45720" rtlCol="0" anchor="t"/>
          <a:lstStyle/>
          <a:p>
            <a:pPr algn="l">
              <a:lnSpc>
                <a:spcPct val="110000"/>
              </a:lnSpc>
            </a:pPr>
            <a:endParaRPr kumimoji="1" lang="zh-CN" altLang="en-US"/>
          </a:p>
        </p:txBody>
      </p:sp>
      <p:sp>
        <p:nvSpPr>
          <p:cNvPr id="17" name="标题 1"/>
          <p:cNvSpPr txBox="1"/>
          <p:nvPr/>
        </p:nvSpPr>
        <p:spPr>
          <a:xfrm>
            <a:off x="6431880" y="3977859"/>
            <a:ext cx="4838429" cy="389729"/>
          </a:xfrm>
          <a:prstGeom prst="rect">
            <a:avLst/>
          </a:prstGeom>
          <a:noFill/>
          <a:ln>
            <a:noFill/>
          </a:ln>
        </p:spPr>
        <p:txBody>
          <a:bodyPr vert="horz" wrap="square" lIns="0" tIns="0" rIns="0" bIns="0" rtlCol="0" anchor="t"/>
          <a:lstStyle/>
          <a:p>
            <a:pPr algn="l">
              <a:lnSpc>
                <a:spcPct val="130000"/>
              </a:lnSpc>
            </a:pPr>
            <a:r>
              <a:rPr kumimoji="1" lang="zh-CN" altLang="en-US" sz="3600" b="1" dirty="0">
                <a:solidFill>
                  <a:schemeClr val="accent6"/>
                </a:solidFill>
              </a:rPr>
              <a:t>践行“三不”原则</a:t>
            </a:r>
          </a:p>
        </p:txBody>
      </p:sp>
      <p:sp>
        <p:nvSpPr>
          <p:cNvPr id="18" name="标题 1"/>
          <p:cNvSpPr txBox="1"/>
          <p:nvPr/>
        </p:nvSpPr>
        <p:spPr>
          <a:xfrm>
            <a:off x="6271351" y="4618278"/>
            <a:ext cx="4838429" cy="753935"/>
          </a:xfrm>
          <a:prstGeom prst="rect">
            <a:avLst/>
          </a:prstGeom>
          <a:noFill/>
          <a:ln>
            <a:noFill/>
          </a:ln>
        </p:spPr>
        <p:txBody>
          <a:bodyPr vert="horz" wrap="square" lIns="0" tIns="0" rIns="0" bIns="0" rtlCol="0" anchor="t"/>
          <a:lstStyle/>
          <a:p>
            <a:pPr algn="l">
              <a:lnSpc>
                <a:spcPct val="200000"/>
              </a:lnSpc>
            </a:pPr>
            <a:r>
              <a:rPr kumimoji="1" lang="zh-CN" altLang="en-US" sz="1400" dirty="0"/>
              <a:t>      不比较、不控制、不贴标签（书中“慢养孩子”方法论）。尹建莉在书中提出了“慢养孩子”的方法论，强调家长要践行“三不原则”，即不比较、不控制、不贴标签。这种方法论能够帮助家长更好地尊重孩子的个性和差异，营造良好的家庭教育环境。</a:t>
            </a:r>
          </a:p>
        </p:txBody>
      </p:sp>
      <p:sp>
        <p:nvSpPr>
          <p:cNvPr id="19" name="标题 1"/>
          <p:cNvSpPr txBox="1"/>
          <p:nvPr/>
        </p:nvSpPr>
        <p:spPr>
          <a:xfrm>
            <a:off x="238499" y="295321"/>
            <a:ext cx="11953501" cy="720000"/>
          </a:xfrm>
          <a:custGeom>
            <a:avLst/>
            <a:gdLst>
              <a:gd name="connsiteX0" fmla="*/ 499816 w 11953501"/>
              <a:gd name="connsiteY0" fmla="*/ 0 h 720000"/>
              <a:gd name="connsiteX1" fmla="*/ 11953501 w 11953501"/>
              <a:gd name="connsiteY1" fmla="*/ 0 h 720000"/>
              <a:gd name="connsiteX2" fmla="*/ 11953501 w 11953501"/>
              <a:gd name="connsiteY2" fmla="*/ 720000 h 720000"/>
              <a:gd name="connsiteX3" fmla="*/ 499816 w 11953501"/>
              <a:gd name="connsiteY3" fmla="*/ 720000 h 720000"/>
              <a:gd name="connsiteX4" fmla="*/ 0 w 11953501"/>
              <a:gd name="connsiteY4" fmla="*/ 360000 h 720000"/>
              <a:gd name="connsiteX5" fmla="*/ 499816 w 11953501"/>
              <a:gd name="connsiteY5" fmla="*/ 0 h 720000"/>
            </a:gdLst>
            <a:ahLst/>
            <a:cxnLst/>
            <a:rect l="l" t="t" r="r" b="b"/>
            <a:pathLst>
              <a:path w="11953501" h="720000">
                <a:moveTo>
                  <a:pt x="499816" y="0"/>
                </a:moveTo>
                <a:lnTo>
                  <a:pt x="11953501" y="0"/>
                </a:lnTo>
                <a:lnTo>
                  <a:pt x="11953501" y="720000"/>
                </a:lnTo>
                <a:lnTo>
                  <a:pt x="499816" y="720000"/>
                </a:lnTo>
                <a:cubicBezTo>
                  <a:pt x="223775" y="720000"/>
                  <a:pt x="0" y="558823"/>
                  <a:pt x="0" y="360000"/>
                </a:cubicBezTo>
                <a:cubicBezTo>
                  <a:pt x="0" y="161177"/>
                  <a:pt x="223775" y="0"/>
                  <a:pt x="499816" y="0"/>
                </a:cubicBezTo>
                <a:close/>
              </a:path>
            </a:pathLst>
          </a:cu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0" y="259321"/>
            <a:ext cx="1152000" cy="792000"/>
          </a:xfrm>
          <a:custGeom>
            <a:avLst/>
            <a:gdLst>
              <a:gd name="connsiteX0" fmla="*/ 0 w 1152000"/>
              <a:gd name="connsiteY0" fmla="*/ 0 h 792000"/>
              <a:gd name="connsiteX1" fmla="*/ 112665 w 1152000"/>
              <a:gd name="connsiteY1" fmla="*/ 0 h 792000"/>
              <a:gd name="connsiteX2" fmla="*/ 701664 w 1152000"/>
              <a:gd name="connsiteY2" fmla="*/ 0 h 792000"/>
              <a:gd name="connsiteX3" fmla="*/ 1039165 w 1152000"/>
              <a:gd name="connsiteY3" fmla="*/ 0 h 792000"/>
              <a:gd name="connsiteX4" fmla="*/ 1137940 w 1152000"/>
              <a:gd name="connsiteY4" fmla="*/ 168829 h 792000"/>
              <a:gd name="connsiteX5" fmla="*/ 831619 w 1152000"/>
              <a:gd name="connsiteY5" fmla="*/ 732899 h 792000"/>
              <a:gd name="connsiteX6" fmla="*/ 732844 w 1152000"/>
              <a:gd name="connsiteY6" fmla="*/ 792000 h 792000"/>
              <a:gd name="connsiteX7" fmla="*/ 395343 w 1152000"/>
              <a:gd name="connsiteY7" fmla="*/ 792000 h 792000"/>
              <a:gd name="connsiteX8" fmla="*/ 112665 w 1152000"/>
              <a:gd name="connsiteY8" fmla="*/ 792000 h 792000"/>
              <a:gd name="connsiteX9" fmla="*/ 112574 w 1152000"/>
              <a:gd name="connsiteY9" fmla="*/ 792000 h 792000"/>
              <a:gd name="connsiteX10" fmla="*/ 0 w 1152000"/>
              <a:gd name="connsiteY10" fmla="*/ 792000 h 792000"/>
            </a:gdLst>
            <a:ahLst/>
            <a:cxnLst/>
            <a:rect l="l" t="t" r="r" b="b"/>
            <a:pathLst>
              <a:path w="1152000" h="792000">
                <a:moveTo>
                  <a:pt x="0" y="0"/>
                </a:moveTo>
                <a:lnTo>
                  <a:pt x="112665" y="0"/>
                </a:lnTo>
                <a:lnTo>
                  <a:pt x="701664" y="0"/>
                </a:lnTo>
                <a:lnTo>
                  <a:pt x="1039165" y="0"/>
                </a:lnTo>
                <a:cubicBezTo>
                  <a:pt x="1124825" y="0"/>
                  <a:pt x="1179154" y="92830"/>
                  <a:pt x="1137940" y="168829"/>
                </a:cubicBezTo>
                <a:lnTo>
                  <a:pt x="831619" y="732899"/>
                </a:lnTo>
                <a:cubicBezTo>
                  <a:pt x="811825" y="769348"/>
                  <a:pt x="773968" y="792000"/>
                  <a:pt x="732844" y="792000"/>
                </a:cubicBezTo>
                <a:lnTo>
                  <a:pt x="395343" y="792000"/>
                </a:lnTo>
                <a:lnTo>
                  <a:pt x="112665" y="792000"/>
                </a:lnTo>
                <a:cubicBezTo>
                  <a:pt x="112635" y="792000"/>
                  <a:pt x="112604" y="792000"/>
                  <a:pt x="112574" y="792000"/>
                </a:cubicBezTo>
                <a:lnTo>
                  <a:pt x="0" y="792000"/>
                </a:lnTo>
                <a:close/>
              </a:path>
            </a:pathLst>
          </a:custGeom>
          <a:solidFill>
            <a:schemeClr val="accent1"/>
          </a:solidFill>
          <a:ln w="9525" cap="flat">
            <a:noFill/>
            <a:miter/>
          </a:ln>
          <a:effectLst>
            <a:outerShdw blurRad="317500" dist="190500" algn="tl" rotWithShape="0">
              <a:schemeClr val="tx1">
                <a:lumMod val="65000"/>
                <a:lumOff val="35000"/>
                <a:alpha val="30000"/>
              </a:schemeClr>
            </a:outerShdw>
          </a:effectLst>
        </p:spPr>
        <p:txBody>
          <a:bodyPr vert="horz" wrap="square" lIns="91440" tIns="45720" rIns="91440" bIns="45720" rtlCol="0" anchor="ctr"/>
          <a:lstStyle/>
          <a:p>
            <a:pPr algn="l">
              <a:lnSpc>
                <a:spcPct val="110000"/>
              </a:lnSpc>
            </a:pPr>
            <a:endParaRPr kumimoji="1" lang="zh-CN" altLang="en-US"/>
          </a:p>
        </p:txBody>
      </p:sp>
      <p:sp>
        <p:nvSpPr>
          <p:cNvPr id="21" name="标题 1"/>
          <p:cNvSpPr txBox="1"/>
          <p:nvPr/>
        </p:nvSpPr>
        <p:spPr>
          <a:xfrm>
            <a:off x="1138581" y="431212"/>
            <a:ext cx="10296295"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家长行动清单</a:t>
            </a:r>
            <a:endParaRPr kumimoji="1"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图片 2"/>
          <p:cNvPicPr>
            <a:picLocks noChangeAspect="1"/>
          </p:cNvPicPr>
          <p:nvPr/>
        </p:nvPicPr>
        <p:blipFill>
          <a:blip r:embed="rId3">
            <a:alphaModFix/>
          </a:blip>
          <a:srcRect l="5616" t="14319" r="1944" b="53409"/>
          <a:stretch>
            <a:fillRect/>
          </a:stretch>
        </p:blipFill>
        <p:spPr>
          <a:xfrm>
            <a:off x="660401" y="3616973"/>
            <a:ext cx="10871199" cy="2529827"/>
          </a:xfrm>
          <a:custGeom>
            <a:avLst/>
            <a:gdLst/>
            <a:ahLst/>
            <a:cxnLst/>
            <a:rect l="l" t="t" r="r" b="b"/>
            <a:pathLst>
              <a:path w="10871199" h="2529827">
                <a:moveTo>
                  <a:pt x="29896" y="0"/>
                </a:moveTo>
                <a:lnTo>
                  <a:pt x="10841303" y="0"/>
                </a:lnTo>
                <a:cubicBezTo>
                  <a:pt x="10857814" y="0"/>
                  <a:pt x="10871199" y="10160"/>
                  <a:pt x="10871199" y="22693"/>
                </a:cubicBezTo>
                <a:lnTo>
                  <a:pt x="10871199" y="2507134"/>
                </a:lnTo>
                <a:cubicBezTo>
                  <a:pt x="10871199" y="2519667"/>
                  <a:pt x="10857814" y="2529827"/>
                  <a:pt x="10841303" y="2529827"/>
                </a:cubicBezTo>
                <a:lnTo>
                  <a:pt x="29896" y="2529827"/>
                </a:lnTo>
                <a:cubicBezTo>
                  <a:pt x="13385" y="2529827"/>
                  <a:pt x="0" y="2519667"/>
                  <a:pt x="0" y="2507134"/>
                </a:cubicBezTo>
                <a:lnTo>
                  <a:pt x="0" y="22693"/>
                </a:lnTo>
                <a:cubicBezTo>
                  <a:pt x="0" y="10160"/>
                  <a:pt x="13385" y="0"/>
                  <a:pt x="29896" y="0"/>
                </a:cubicBezTo>
                <a:close/>
              </a:path>
            </a:pathLst>
          </a:custGeom>
          <a:noFill/>
          <a:ln>
            <a:noFill/>
          </a:ln>
        </p:spPr>
      </p:pic>
      <p:sp>
        <p:nvSpPr>
          <p:cNvPr id="4" name="标题 1"/>
          <p:cNvSpPr txBox="1"/>
          <p:nvPr/>
        </p:nvSpPr>
        <p:spPr>
          <a:xfrm>
            <a:off x="673100" y="1391580"/>
            <a:ext cx="5267959" cy="2047580"/>
          </a:xfrm>
          <a:prstGeom prst="roundRect">
            <a:avLst>
              <a:gd name="adj" fmla="val 897"/>
            </a:avLst>
          </a:prstGeom>
          <a:solidFill>
            <a:schemeClr val="bg1"/>
          </a:solidFill>
          <a:ln w="12700" cap="sq">
            <a:solidFill>
              <a:schemeClr val="accent1"/>
            </a:solidFill>
          </a:ln>
          <a:effectLst/>
        </p:spPr>
        <p:txBody>
          <a:bodyPr vert="horz" wrap="square" lIns="91440" tIns="45720" rIns="91440" bIns="45720" rtlCol="0" anchor="t"/>
          <a:lstStyle/>
          <a:p>
            <a:pPr algn="l">
              <a:lnSpc>
                <a:spcPct val="110000"/>
              </a:lnSpc>
            </a:pPr>
            <a:endParaRPr kumimoji="1" lang="zh-CN" altLang="en-US"/>
          </a:p>
        </p:txBody>
      </p:sp>
      <p:sp>
        <p:nvSpPr>
          <p:cNvPr id="5" name="标题 1"/>
          <p:cNvSpPr txBox="1"/>
          <p:nvPr/>
        </p:nvSpPr>
        <p:spPr>
          <a:xfrm>
            <a:off x="898711" y="1534317"/>
            <a:ext cx="4679130" cy="307777"/>
          </a:xfrm>
          <a:prstGeom prst="rect">
            <a:avLst/>
          </a:prstGeom>
          <a:noFill/>
          <a:ln>
            <a:noFill/>
          </a:ln>
        </p:spPr>
        <p:txBody>
          <a:bodyPr vert="horz" wrap="square" lIns="0" tIns="0" rIns="0" bIns="0" rtlCol="0" anchor="b"/>
          <a:lstStyle/>
          <a:p>
            <a:pPr algn="l">
              <a:lnSpc>
                <a:spcPct val="130000"/>
              </a:lnSpc>
            </a:pPr>
            <a:r>
              <a:rPr kumimoji="1" lang="zh-CN" altLang="en-US" sz="2400" dirty="0">
                <a:ln w="12700">
                  <a:noFill/>
                </a:ln>
                <a:solidFill>
                  <a:srgbClr val="4BB956">
                    <a:alpha val="100000"/>
                  </a:srgbClr>
                </a:solidFill>
                <a:latin typeface="Source Han Sans CN Bold"/>
                <a:ea typeface="Source Han Sans CN Bold"/>
              </a:rPr>
              <a:t>课堂自由设计</a:t>
            </a:r>
            <a:endParaRPr kumimoji="1" lang="zh-CN" altLang="en-US" sz="2400" dirty="0"/>
          </a:p>
        </p:txBody>
      </p:sp>
      <p:sp>
        <p:nvSpPr>
          <p:cNvPr id="6" name="标题 1"/>
          <p:cNvSpPr txBox="1"/>
          <p:nvPr/>
        </p:nvSpPr>
        <p:spPr>
          <a:xfrm>
            <a:off x="880544" y="1943504"/>
            <a:ext cx="4697297" cy="1200876"/>
          </a:xfrm>
          <a:prstGeom prst="rect">
            <a:avLst/>
          </a:prstGeom>
          <a:noFill/>
          <a:ln>
            <a:noFill/>
          </a:ln>
        </p:spPr>
        <p:txBody>
          <a:bodyPr vert="horz" wrap="square" lIns="0" tIns="0" rIns="0" bIns="0" rtlCol="0" anchor="t"/>
          <a:lstStyle/>
          <a:p>
            <a:pPr algn="l">
              <a:lnSpc>
                <a:spcPct val="150000"/>
              </a:lnSpc>
            </a:pPr>
            <a:r>
              <a:rPr kumimoji="1" lang="zh-CN" altLang="en-US" sz="1200" dirty="0"/>
              <a:t>      提供“菜单式作业”（书中“分层任务设计”原则）。尹建莉在书中提出了“分层任务设计”的原则，教师可以根据这一原则为学生提供“菜单式作业”，满足不同学生的学习需求。开展“无标准答案讨论”（呼应书中“批判性思维培养”理念）。通过开展“无标准答案讨论”，能够培养学生的批判性思维，激发他们的创造力和独立思考能力。</a:t>
            </a:r>
          </a:p>
        </p:txBody>
      </p:sp>
      <p:sp>
        <p:nvSpPr>
          <p:cNvPr id="7" name="标题 1"/>
          <p:cNvSpPr txBox="1"/>
          <p:nvPr/>
        </p:nvSpPr>
        <p:spPr>
          <a:xfrm>
            <a:off x="6250941" y="1391580"/>
            <a:ext cx="5267959" cy="2047580"/>
          </a:xfrm>
          <a:prstGeom prst="roundRect">
            <a:avLst>
              <a:gd name="adj" fmla="val 897"/>
            </a:avLst>
          </a:prstGeom>
          <a:solidFill>
            <a:schemeClr val="bg1"/>
          </a:solidFill>
          <a:ln w="12700" cap="sq">
            <a:solidFill>
              <a:schemeClr val="accent1"/>
            </a:solidFill>
          </a:ln>
          <a:effectLst/>
        </p:spPr>
        <p:txBody>
          <a:bodyPr vert="horz" wrap="square" lIns="91440" tIns="45720" rIns="91440" bIns="45720" rtlCol="0" anchor="t"/>
          <a:lstStyle/>
          <a:p>
            <a:pPr algn="l">
              <a:lnSpc>
                <a:spcPct val="110000"/>
              </a:lnSpc>
            </a:pPr>
            <a:endParaRPr kumimoji="1" lang="zh-CN" altLang="en-US"/>
          </a:p>
        </p:txBody>
      </p:sp>
      <p:sp>
        <p:nvSpPr>
          <p:cNvPr id="8" name="标题 1"/>
          <p:cNvSpPr txBox="1"/>
          <p:nvPr/>
        </p:nvSpPr>
        <p:spPr>
          <a:xfrm>
            <a:off x="6490444" y="1558379"/>
            <a:ext cx="4676589" cy="307777"/>
          </a:xfrm>
          <a:prstGeom prst="rect">
            <a:avLst/>
          </a:prstGeom>
          <a:noFill/>
          <a:ln>
            <a:noFill/>
          </a:ln>
        </p:spPr>
        <p:txBody>
          <a:bodyPr vert="horz" wrap="square" lIns="0" tIns="0" rIns="0" bIns="0" rtlCol="0" anchor="b"/>
          <a:lstStyle/>
          <a:p>
            <a:pPr algn="l">
              <a:lnSpc>
                <a:spcPct val="130000"/>
              </a:lnSpc>
            </a:pPr>
            <a:r>
              <a:rPr kumimoji="1" lang="zh-CN" altLang="en-US" sz="2400" dirty="0">
                <a:ln w="12700">
                  <a:noFill/>
                </a:ln>
                <a:solidFill>
                  <a:srgbClr val="4BB956">
                    <a:alpha val="100000"/>
                  </a:srgbClr>
                </a:solidFill>
                <a:latin typeface="Source Han Sans CN Bold"/>
                <a:ea typeface="Source Han Sans CN Bold"/>
                <a:cs typeface="Source Han Sans CN Bold"/>
              </a:rPr>
              <a:t>心理支持系统</a:t>
            </a:r>
            <a:endParaRPr kumimoji="1" lang="zh-CN" altLang="en-US" sz="2400" dirty="0"/>
          </a:p>
        </p:txBody>
      </p:sp>
      <p:sp>
        <p:nvSpPr>
          <p:cNvPr id="9" name="标题 1"/>
          <p:cNvSpPr txBox="1"/>
          <p:nvPr/>
        </p:nvSpPr>
        <p:spPr>
          <a:xfrm>
            <a:off x="6472351" y="1884044"/>
            <a:ext cx="4839105" cy="1200876"/>
          </a:xfrm>
          <a:prstGeom prst="rect">
            <a:avLst/>
          </a:prstGeom>
          <a:noFill/>
          <a:ln>
            <a:noFill/>
          </a:ln>
        </p:spPr>
        <p:txBody>
          <a:bodyPr vert="horz" wrap="square" lIns="0" tIns="0" rIns="0" bIns="0" rtlCol="0" anchor="t"/>
          <a:lstStyle/>
          <a:p>
            <a:pPr algn="l">
              <a:lnSpc>
                <a:spcPct val="150000"/>
              </a:lnSpc>
            </a:pPr>
            <a:r>
              <a:rPr kumimoji="1" lang="zh-CN" altLang="en-US" sz="1200" dirty="0"/>
              <a:t>      设立“树洞信箱”匿名倾诉（书中“保护隐私与尊严”策略）。尹建莉在书中提出了“保护隐私与尊严”的策略，教师可以设立“树洞信箱”，让学生能够匿名倾诉自己的心声。实施“成长档案袋”评估（替代分数排名，书中“质性评价”倡导）。实施“成长档案袋”评估能够全面记录学生的学习过程和成长轨迹，替代传统的分数排名，更好地关注学生的个性化发展。</a:t>
            </a:r>
          </a:p>
        </p:txBody>
      </p:sp>
      <p:sp>
        <p:nvSpPr>
          <p:cNvPr id="10" name="标题 1"/>
          <p:cNvSpPr txBox="1"/>
          <p:nvPr/>
        </p:nvSpPr>
        <p:spPr>
          <a:xfrm>
            <a:off x="238499" y="295321"/>
            <a:ext cx="11953501" cy="720000"/>
          </a:xfrm>
          <a:custGeom>
            <a:avLst/>
            <a:gdLst>
              <a:gd name="connsiteX0" fmla="*/ 499816 w 11953501"/>
              <a:gd name="connsiteY0" fmla="*/ 0 h 720000"/>
              <a:gd name="connsiteX1" fmla="*/ 11953501 w 11953501"/>
              <a:gd name="connsiteY1" fmla="*/ 0 h 720000"/>
              <a:gd name="connsiteX2" fmla="*/ 11953501 w 11953501"/>
              <a:gd name="connsiteY2" fmla="*/ 720000 h 720000"/>
              <a:gd name="connsiteX3" fmla="*/ 499816 w 11953501"/>
              <a:gd name="connsiteY3" fmla="*/ 720000 h 720000"/>
              <a:gd name="connsiteX4" fmla="*/ 0 w 11953501"/>
              <a:gd name="connsiteY4" fmla="*/ 360000 h 720000"/>
              <a:gd name="connsiteX5" fmla="*/ 499816 w 11953501"/>
              <a:gd name="connsiteY5" fmla="*/ 0 h 720000"/>
            </a:gdLst>
            <a:ahLst/>
            <a:cxnLst/>
            <a:rect l="l" t="t" r="r" b="b"/>
            <a:pathLst>
              <a:path w="11953501" h="720000">
                <a:moveTo>
                  <a:pt x="499816" y="0"/>
                </a:moveTo>
                <a:lnTo>
                  <a:pt x="11953501" y="0"/>
                </a:lnTo>
                <a:lnTo>
                  <a:pt x="11953501" y="720000"/>
                </a:lnTo>
                <a:lnTo>
                  <a:pt x="499816" y="720000"/>
                </a:lnTo>
                <a:cubicBezTo>
                  <a:pt x="223775" y="720000"/>
                  <a:pt x="0" y="558823"/>
                  <a:pt x="0" y="360000"/>
                </a:cubicBezTo>
                <a:cubicBezTo>
                  <a:pt x="0" y="161177"/>
                  <a:pt x="223775" y="0"/>
                  <a:pt x="499816" y="0"/>
                </a:cubicBezTo>
                <a:close/>
              </a:path>
            </a:pathLst>
          </a:cu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0" y="259321"/>
            <a:ext cx="1152000" cy="792000"/>
          </a:xfrm>
          <a:custGeom>
            <a:avLst/>
            <a:gdLst>
              <a:gd name="connsiteX0" fmla="*/ 0 w 1152000"/>
              <a:gd name="connsiteY0" fmla="*/ 0 h 792000"/>
              <a:gd name="connsiteX1" fmla="*/ 112665 w 1152000"/>
              <a:gd name="connsiteY1" fmla="*/ 0 h 792000"/>
              <a:gd name="connsiteX2" fmla="*/ 701664 w 1152000"/>
              <a:gd name="connsiteY2" fmla="*/ 0 h 792000"/>
              <a:gd name="connsiteX3" fmla="*/ 1039165 w 1152000"/>
              <a:gd name="connsiteY3" fmla="*/ 0 h 792000"/>
              <a:gd name="connsiteX4" fmla="*/ 1137940 w 1152000"/>
              <a:gd name="connsiteY4" fmla="*/ 168829 h 792000"/>
              <a:gd name="connsiteX5" fmla="*/ 831619 w 1152000"/>
              <a:gd name="connsiteY5" fmla="*/ 732899 h 792000"/>
              <a:gd name="connsiteX6" fmla="*/ 732844 w 1152000"/>
              <a:gd name="connsiteY6" fmla="*/ 792000 h 792000"/>
              <a:gd name="connsiteX7" fmla="*/ 395343 w 1152000"/>
              <a:gd name="connsiteY7" fmla="*/ 792000 h 792000"/>
              <a:gd name="connsiteX8" fmla="*/ 112665 w 1152000"/>
              <a:gd name="connsiteY8" fmla="*/ 792000 h 792000"/>
              <a:gd name="connsiteX9" fmla="*/ 112574 w 1152000"/>
              <a:gd name="connsiteY9" fmla="*/ 792000 h 792000"/>
              <a:gd name="connsiteX10" fmla="*/ 0 w 1152000"/>
              <a:gd name="connsiteY10" fmla="*/ 792000 h 792000"/>
            </a:gdLst>
            <a:ahLst/>
            <a:cxnLst/>
            <a:rect l="l" t="t" r="r" b="b"/>
            <a:pathLst>
              <a:path w="1152000" h="792000">
                <a:moveTo>
                  <a:pt x="0" y="0"/>
                </a:moveTo>
                <a:lnTo>
                  <a:pt x="112665" y="0"/>
                </a:lnTo>
                <a:lnTo>
                  <a:pt x="701664" y="0"/>
                </a:lnTo>
                <a:lnTo>
                  <a:pt x="1039165" y="0"/>
                </a:lnTo>
                <a:cubicBezTo>
                  <a:pt x="1124825" y="0"/>
                  <a:pt x="1179154" y="92830"/>
                  <a:pt x="1137940" y="168829"/>
                </a:cubicBezTo>
                <a:lnTo>
                  <a:pt x="831619" y="732899"/>
                </a:lnTo>
                <a:cubicBezTo>
                  <a:pt x="811825" y="769348"/>
                  <a:pt x="773968" y="792000"/>
                  <a:pt x="732844" y="792000"/>
                </a:cubicBezTo>
                <a:lnTo>
                  <a:pt x="395343" y="792000"/>
                </a:lnTo>
                <a:lnTo>
                  <a:pt x="112665" y="792000"/>
                </a:lnTo>
                <a:cubicBezTo>
                  <a:pt x="112635" y="792000"/>
                  <a:pt x="112604" y="792000"/>
                  <a:pt x="112574" y="792000"/>
                </a:cubicBezTo>
                <a:lnTo>
                  <a:pt x="0" y="792000"/>
                </a:lnTo>
                <a:close/>
              </a:path>
            </a:pathLst>
          </a:custGeom>
          <a:solidFill>
            <a:schemeClr val="accent1"/>
          </a:solidFill>
          <a:ln w="9525" cap="flat">
            <a:noFill/>
            <a:miter/>
          </a:ln>
          <a:effectLst>
            <a:outerShdw blurRad="317500" dist="190500" algn="tl" rotWithShape="0">
              <a:schemeClr val="tx1">
                <a:lumMod val="65000"/>
                <a:lumOff val="35000"/>
                <a:alpha val="30000"/>
              </a:schemeClr>
            </a:outerShdw>
          </a:effectLst>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1324204" y="418055"/>
            <a:ext cx="10296295"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教师工具箱</a:t>
            </a:r>
            <a:endParaRPr kumimoji="1"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标题 1"/>
          <p:cNvSpPr txBox="1"/>
          <p:nvPr/>
        </p:nvSpPr>
        <p:spPr>
          <a:xfrm rot="1144283">
            <a:off x="-1302186" y="3035343"/>
            <a:ext cx="7867082" cy="5059017"/>
          </a:xfrm>
          <a:prstGeom prst="ellipse">
            <a:avLst/>
          </a:pr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0556323">
            <a:off x="6777622" y="-917630"/>
            <a:ext cx="6249002" cy="3819320"/>
          </a:xfrm>
          <a:prstGeom prst="ellipse">
            <a:avLst/>
          </a:pr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66130" y="402939"/>
            <a:ext cx="11255970" cy="5920138"/>
          </a:xfrm>
          <a:prstGeom prst="roundRect">
            <a:avLst>
              <a:gd name="adj" fmla="val 5036"/>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102580" y="1682626"/>
            <a:ext cx="6478447" cy="6478447"/>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8279056" y="2026273"/>
            <a:ext cx="2185886" cy="769441"/>
          </a:xfrm>
          <a:prstGeom prst="rect">
            <a:avLst/>
          </a:prstGeom>
          <a:noFill/>
          <a:ln>
            <a:noFill/>
          </a:ln>
        </p:spPr>
        <p:txBody>
          <a:bodyPr vert="horz" wrap="square" lIns="0" tIns="0" rIns="0" bIns="0" rtlCol="0" anchor="b"/>
          <a:lstStyle/>
          <a:p>
            <a:pPr algn="r">
              <a:lnSpc>
                <a:spcPct val="110000"/>
              </a:lnSpc>
            </a:pPr>
            <a:r>
              <a:rPr kumimoji="1" lang="en-US" altLang="zh-CN" sz="4400">
                <a:ln w="12700">
                  <a:solidFill>
                    <a:srgbClr val="000000">
                      <a:alpha val="100000"/>
                    </a:srgbClr>
                  </a:solidFill>
                </a:ln>
                <a:noFill/>
                <a:latin typeface="OPPOSans H"/>
                <a:ea typeface="OPPOSans H"/>
                <a:cs typeface="OPPOSans H"/>
              </a:rPr>
              <a:t>PART</a:t>
            </a:r>
            <a:endParaRPr kumimoji="1" lang="zh-CN" altLang="en-US"/>
          </a:p>
        </p:txBody>
      </p:sp>
      <p:sp>
        <p:nvSpPr>
          <p:cNvPr id="8" name="标题 1"/>
          <p:cNvSpPr txBox="1"/>
          <p:nvPr/>
        </p:nvSpPr>
        <p:spPr>
          <a:xfrm>
            <a:off x="5643717" y="2893792"/>
            <a:ext cx="5693168" cy="1720916"/>
          </a:xfrm>
          <a:prstGeom prst="rect">
            <a:avLst/>
          </a:prstGeom>
          <a:noFill/>
          <a:ln>
            <a:noFill/>
          </a:ln>
          <a:effectLst/>
        </p:spPr>
        <p:txBody>
          <a:bodyPr vert="horz" wrap="square" lIns="0" tIns="0" rIns="0" bIns="0" rtlCol="0" anchor="t"/>
          <a:lstStyle/>
          <a:p>
            <a:pPr algn="r">
              <a:lnSpc>
                <a:spcPct val="130000"/>
              </a:lnSpc>
            </a:pPr>
            <a:r>
              <a:rPr kumimoji="1" lang="en-US" altLang="zh-CN" sz="4500">
                <a:ln w="12700">
                  <a:noFill/>
                </a:ln>
                <a:solidFill>
                  <a:srgbClr val="262626">
                    <a:alpha val="100000"/>
                  </a:srgbClr>
                </a:solidFill>
                <a:latin typeface="OPPOSans H"/>
                <a:ea typeface="OPPOSans H"/>
                <a:cs typeface="OPPOSans H"/>
              </a:rPr>
              <a:t>结语</a:t>
            </a:r>
            <a:endParaRPr kumimoji="1" lang="zh-CN" altLang="en-US"/>
          </a:p>
        </p:txBody>
      </p:sp>
      <p:sp>
        <p:nvSpPr>
          <p:cNvPr id="9" name="标题 1"/>
          <p:cNvSpPr txBox="1"/>
          <p:nvPr/>
        </p:nvSpPr>
        <p:spPr>
          <a:xfrm>
            <a:off x="11238673" y="5973308"/>
            <a:ext cx="149013" cy="149013"/>
          </a:xfrm>
          <a:prstGeom prst="ellipse">
            <a:avLst/>
          </a:prstGeom>
          <a:solidFill>
            <a:schemeClr val="accent1"/>
          </a:solidFill>
          <a:ln w="12700" cap="sq">
            <a:noFill/>
            <a:miter/>
          </a:ln>
          <a:effectLst/>
        </p:spPr>
        <p:txBody>
          <a:bodyPr vert="horz" wrap="square" lIns="100584" tIns="50292" rIns="100584" bIns="50292" rtlCol="0" anchor="ctr"/>
          <a:lstStyle/>
          <a:p>
            <a:pPr algn="ctr">
              <a:lnSpc>
                <a:spcPct val="100000"/>
              </a:lnSpc>
            </a:pPr>
            <a:endParaRPr kumimoji="1" lang="zh-CN" altLang="en-US"/>
          </a:p>
        </p:txBody>
      </p:sp>
      <p:sp>
        <p:nvSpPr>
          <p:cNvPr id="10" name="标题 1"/>
          <p:cNvSpPr txBox="1"/>
          <p:nvPr/>
        </p:nvSpPr>
        <p:spPr>
          <a:xfrm>
            <a:off x="10999142" y="5973308"/>
            <a:ext cx="149013" cy="149013"/>
          </a:xfrm>
          <a:prstGeom prst="ellipse">
            <a:avLst/>
          </a:prstGeom>
          <a:noFill/>
          <a:ln w="17463" cap="sq">
            <a:solidFill>
              <a:schemeClr val="accent1"/>
            </a:solidFill>
            <a:miter/>
          </a:ln>
          <a:effectLst/>
        </p:spPr>
        <p:txBody>
          <a:bodyPr vert="horz" wrap="square" lIns="100584" tIns="50292" rIns="100584" bIns="50292" rtlCol="0" anchor="ctr"/>
          <a:lstStyle/>
          <a:p>
            <a:pPr algn="ctr">
              <a:lnSpc>
                <a:spcPct val="100000"/>
              </a:lnSpc>
            </a:pPr>
            <a:endParaRPr kumimoji="1" lang="zh-CN" altLang="en-US"/>
          </a:p>
        </p:txBody>
      </p:sp>
      <p:sp>
        <p:nvSpPr>
          <p:cNvPr id="11" name="标题 1"/>
          <p:cNvSpPr txBox="1"/>
          <p:nvPr/>
        </p:nvSpPr>
        <p:spPr>
          <a:xfrm>
            <a:off x="10759611" y="5973308"/>
            <a:ext cx="149013" cy="149013"/>
          </a:xfrm>
          <a:prstGeom prst="ellipse">
            <a:avLst/>
          </a:prstGeom>
          <a:solidFill>
            <a:schemeClr val="accent1"/>
          </a:solidFill>
          <a:ln w="12700" cap="sq">
            <a:noFill/>
            <a:miter/>
          </a:ln>
          <a:effectLst/>
        </p:spPr>
        <p:txBody>
          <a:bodyPr vert="horz" wrap="square" lIns="100584" tIns="50292" rIns="100584" bIns="50292" rtlCol="0" anchor="ctr"/>
          <a:lstStyle/>
          <a:p>
            <a:pPr algn="ctr">
              <a:lnSpc>
                <a:spcPct val="100000"/>
              </a:lnSpc>
            </a:pPr>
            <a:endParaRPr kumimoji="1" lang="zh-CN" altLang="en-US"/>
          </a:p>
        </p:txBody>
      </p:sp>
      <p:sp>
        <p:nvSpPr>
          <p:cNvPr id="12" name="标题 1"/>
          <p:cNvSpPr txBox="1"/>
          <p:nvPr/>
        </p:nvSpPr>
        <p:spPr>
          <a:xfrm>
            <a:off x="10520081" y="5973308"/>
            <a:ext cx="149013" cy="149013"/>
          </a:xfrm>
          <a:prstGeom prst="ellipse">
            <a:avLst/>
          </a:prstGeom>
          <a:noFill/>
          <a:ln w="17463" cap="sq">
            <a:solidFill>
              <a:schemeClr val="accent1"/>
            </a:solidFill>
            <a:miter/>
          </a:ln>
          <a:effectLst/>
        </p:spPr>
        <p:txBody>
          <a:bodyPr vert="horz" wrap="square" lIns="100584" tIns="50292" rIns="100584" bIns="50292" rtlCol="0" anchor="ctr"/>
          <a:lstStyle/>
          <a:p>
            <a:pPr algn="ctr">
              <a:lnSpc>
                <a:spcPct val="100000"/>
              </a:lnSpc>
            </a:pPr>
            <a:endParaRPr kumimoji="1" lang="zh-CN" altLang="en-US"/>
          </a:p>
        </p:txBody>
      </p:sp>
      <p:sp>
        <p:nvSpPr>
          <p:cNvPr id="13" name="标题 1"/>
          <p:cNvSpPr txBox="1"/>
          <p:nvPr/>
        </p:nvSpPr>
        <p:spPr>
          <a:xfrm rot="10800000" flipV="1">
            <a:off x="5637582" y="40293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alpha val="0"/>
                </a:schemeClr>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11049999" y="1071096"/>
            <a:ext cx="286060" cy="236610"/>
          </a:xfrm>
          <a:custGeom>
            <a:avLst/>
            <a:gdLst>
              <a:gd name="connsiteX0" fmla="*/ 114387 w 870468"/>
              <a:gd name="connsiteY0" fmla="*/ 394297 h 720000"/>
              <a:gd name="connsiteX1" fmla="*/ 125598 w 870468"/>
              <a:gd name="connsiteY1" fmla="*/ 421319 h 720000"/>
              <a:gd name="connsiteX2" fmla="*/ 153878 w 870468"/>
              <a:gd name="connsiteY2" fmla="*/ 433051 h 720000"/>
              <a:gd name="connsiteX3" fmla="*/ 449972 w 870468"/>
              <a:gd name="connsiteY3" fmla="*/ 433051 h 720000"/>
              <a:gd name="connsiteX4" fmla="*/ 478295 w 870468"/>
              <a:gd name="connsiteY4" fmla="*/ 421319 h 720000"/>
              <a:gd name="connsiteX5" fmla="*/ 489465 w 870468"/>
              <a:gd name="connsiteY5" fmla="*/ 394297 h 720000"/>
              <a:gd name="connsiteX6" fmla="*/ 116266 w 870468"/>
              <a:gd name="connsiteY6" fmla="*/ 68594 h 720000"/>
              <a:gd name="connsiteX7" fmla="*/ 68708 w 870468"/>
              <a:gd name="connsiteY7" fmla="*/ 116152 h 720000"/>
              <a:gd name="connsiteX8" fmla="*/ 68708 w 870468"/>
              <a:gd name="connsiteY8" fmla="*/ 241561 h 720000"/>
              <a:gd name="connsiteX9" fmla="*/ 801875 w 870468"/>
              <a:gd name="connsiteY9" fmla="*/ 241561 h 720000"/>
              <a:gd name="connsiteX10" fmla="*/ 801875 w 870468"/>
              <a:gd name="connsiteY10" fmla="*/ 116152 h 720000"/>
              <a:gd name="connsiteX11" fmla="*/ 754317 w 870468"/>
              <a:gd name="connsiteY11" fmla="*/ 68594 h 720000"/>
              <a:gd name="connsiteX12" fmla="*/ 598821 w 870468"/>
              <a:gd name="connsiteY12" fmla="*/ 68594 h 720000"/>
              <a:gd name="connsiteX13" fmla="*/ 116266 w 870468"/>
              <a:gd name="connsiteY13" fmla="*/ 0 h 720000"/>
              <a:gd name="connsiteX14" fmla="*/ 598821 w 870468"/>
              <a:gd name="connsiteY14" fmla="*/ 0 h 720000"/>
              <a:gd name="connsiteX15" fmla="*/ 754317 w 870468"/>
              <a:gd name="connsiteY15" fmla="*/ 0 h 720000"/>
              <a:gd name="connsiteX16" fmla="*/ 870468 w 870468"/>
              <a:gd name="connsiteY16" fmla="*/ 116152 h 720000"/>
              <a:gd name="connsiteX17" fmla="*/ 870468 w 870468"/>
              <a:gd name="connsiteY17" fmla="*/ 360001 h 720000"/>
              <a:gd name="connsiteX18" fmla="*/ 870468 w 870468"/>
              <a:gd name="connsiteY18" fmla="*/ 603736 h 720000"/>
              <a:gd name="connsiteX19" fmla="*/ 754317 w 870468"/>
              <a:gd name="connsiteY19" fmla="*/ 720000 h 720000"/>
              <a:gd name="connsiteX20" fmla="*/ 598821 w 870468"/>
              <a:gd name="connsiteY20" fmla="*/ 720000 h 720000"/>
              <a:gd name="connsiteX21" fmla="*/ 116266 w 870468"/>
              <a:gd name="connsiteY21" fmla="*/ 720000 h 720000"/>
              <a:gd name="connsiteX22" fmla="*/ 115 w 870468"/>
              <a:gd name="connsiteY22" fmla="*/ 603850 h 720000"/>
              <a:gd name="connsiteX23" fmla="*/ 115 w 870468"/>
              <a:gd name="connsiteY23" fmla="*/ 360279 h 720000"/>
              <a:gd name="connsiteX24" fmla="*/ 0 w 870468"/>
              <a:gd name="connsiteY24" fmla="*/ 360001 h 720000"/>
              <a:gd name="connsiteX25" fmla="*/ 115 w 870468"/>
              <a:gd name="connsiteY25" fmla="*/ 359723 h 720000"/>
              <a:gd name="connsiteX26" fmla="*/ 115 w 870468"/>
              <a:gd name="connsiteY26" fmla="*/ 116152 h 720000"/>
              <a:gd name="connsiteX27" fmla="*/ 116266 w 870468"/>
              <a:gd name="connsiteY27" fmla="*/ 0 h 720000"/>
            </a:gdLst>
            <a:ahLst/>
            <a:cxnLst/>
            <a:rect l="l" t="t" r="r" b="b"/>
            <a:pathLst>
              <a:path w="870468" h="720000">
                <a:moveTo>
                  <a:pt x="114387" y="394297"/>
                </a:moveTo>
                <a:lnTo>
                  <a:pt x="125598" y="421319"/>
                </a:lnTo>
                <a:cubicBezTo>
                  <a:pt x="132843" y="428564"/>
                  <a:pt x="142846" y="433051"/>
                  <a:pt x="153878" y="433051"/>
                </a:cubicBezTo>
                <a:lnTo>
                  <a:pt x="449972" y="433051"/>
                </a:lnTo>
                <a:cubicBezTo>
                  <a:pt x="461061" y="433051"/>
                  <a:pt x="471064" y="428564"/>
                  <a:pt x="478295" y="421319"/>
                </a:cubicBezTo>
                <a:lnTo>
                  <a:pt x="489465" y="394297"/>
                </a:lnTo>
                <a:close/>
                <a:moveTo>
                  <a:pt x="116266" y="68594"/>
                </a:moveTo>
                <a:cubicBezTo>
                  <a:pt x="89972" y="68594"/>
                  <a:pt x="68708" y="89972"/>
                  <a:pt x="68708" y="116152"/>
                </a:cubicBezTo>
                <a:lnTo>
                  <a:pt x="68708" y="241561"/>
                </a:lnTo>
                <a:lnTo>
                  <a:pt x="801875" y="241561"/>
                </a:lnTo>
                <a:lnTo>
                  <a:pt x="801875" y="116152"/>
                </a:lnTo>
                <a:cubicBezTo>
                  <a:pt x="801875" y="89858"/>
                  <a:pt x="780497" y="68594"/>
                  <a:pt x="754317" y="68594"/>
                </a:cubicBezTo>
                <a:lnTo>
                  <a:pt x="598821" y="68594"/>
                </a:lnTo>
                <a:close/>
                <a:moveTo>
                  <a:pt x="116266" y="0"/>
                </a:moveTo>
                <a:lnTo>
                  <a:pt x="598821" y="0"/>
                </a:lnTo>
                <a:lnTo>
                  <a:pt x="754317" y="0"/>
                </a:lnTo>
                <a:cubicBezTo>
                  <a:pt x="818338" y="0"/>
                  <a:pt x="870468" y="52131"/>
                  <a:pt x="870468" y="116152"/>
                </a:cubicBezTo>
                <a:lnTo>
                  <a:pt x="870468" y="360001"/>
                </a:lnTo>
                <a:lnTo>
                  <a:pt x="870468" y="603736"/>
                </a:lnTo>
                <a:cubicBezTo>
                  <a:pt x="870468" y="667870"/>
                  <a:pt x="818338" y="720000"/>
                  <a:pt x="754317" y="720000"/>
                </a:cubicBezTo>
                <a:lnTo>
                  <a:pt x="598821" y="720000"/>
                </a:lnTo>
                <a:lnTo>
                  <a:pt x="116266" y="720000"/>
                </a:lnTo>
                <a:cubicBezTo>
                  <a:pt x="52246" y="720000"/>
                  <a:pt x="115" y="667870"/>
                  <a:pt x="115" y="603850"/>
                </a:cubicBezTo>
                <a:lnTo>
                  <a:pt x="115" y="360279"/>
                </a:lnTo>
                <a:lnTo>
                  <a:pt x="0" y="360001"/>
                </a:lnTo>
                <a:lnTo>
                  <a:pt x="115" y="359723"/>
                </a:lnTo>
                <a:lnTo>
                  <a:pt x="115" y="116152"/>
                </a:lnTo>
                <a:cubicBezTo>
                  <a:pt x="115" y="52131"/>
                  <a:pt x="52246" y="0"/>
                  <a:pt x="116266" y="0"/>
                </a:cubicBezTo>
                <a:close/>
              </a:path>
            </a:pathLst>
          </a:custGeom>
          <a:gradFill>
            <a:gsLst>
              <a:gs pos="0">
                <a:schemeClr val="accent1"/>
              </a:gs>
              <a:gs pos="100000">
                <a:schemeClr val="accent1">
                  <a:lumMod val="75000"/>
                </a:schemeClr>
              </a:gs>
            </a:gsLst>
            <a:lin ang="2700000" scaled="0"/>
          </a:gradFill>
          <a:ln w="1860" cap="flat">
            <a:noFill/>
            <a:miter/>
          </a:ln>
          <a:effectLst/>
        </p:spPr>
        <p:txBody>
          <a:bodyPr vert="horz" wrap="square" lIns="45533" tIns="22766" rIns="45533" bIns="22766" rtlCol="0" anchor="ctr"/>
          <a:lstStyle/>
          <a:p>
            <a:pPr algn="l">
              <a:lnSpc>
                <a:spcPct val="110000"/>
              </a:lnSpc>
            </a:pPr>
            <a:endParaRPr kumimoji="1" lang="zh-CN" altLang="en-US"/>
          </a:p>
        </p:txBody>
      </p:sp>
      <p:sp>
        <p:nvSpPr>
          <p:cNvPr id="15" name="标题 1"/>
          <p:cNvSpPr txBox="1"/>
          <p:nvPr/>
        </p:nvSpPr>
        <p:spPr>
          <a:xfrm>
            <a:off x="10515742" y="1061587"/>
            <a:ext cx="276334" cy="255628"/>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ahLst/>
            <a:cxn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gradFill>
            <a:gsLst>
              <a:gs pos="0">
                <a:schemeClr val="accent1"/>
              </a:gs>
              <a:gs pos="100000">
                <a:schemeClr val="accent1">
                  <a:lumMod val="75000"/>
                </a:schemeClr>
              </a:gs>
            </a:gsLst>
            <a:lin ang="2700000" scaled="0"/>
          </a:gradFill>
          <a:ln w="1860" cap="flat">
            <a:noFill/>
            <a:miter/>
          </a:ln>
          <a:effectLst/>
        </p:spPr>
        <p:txBody>
          <a:bodyPr vert="horz" wrap="square" lIns="45533" tIns="22766" rIns="45533" bIns="22766" rtlCol="0" anchor="ctr"/>
          <a:lstStyle/>
          <a:p>
            <a:pPr algn="l">
              <a:lnSpc>
                <a:spcPct val="110000"/>
              </a:lnSpc>
            </a:pPr>
            <a:endParaRPr kumimoji="1" lang="zh-CN" altLang="en-US"/>
          </a:p>
        </p:txBody>
      </p:sp>
      <p:sp>
        <p:nvSpPr>
          <p:cNvPr id="16" name="标题 1"/>
          <p:cNvSpPr txBox="1"/>
          <p:nvPr/>
        </p:nvSpPr>
        <p:spPr>
          <a:xfrm>
            <a:off x="10024437" y="1061587"/>
            <a:ext cx="255628" cy="255628"/>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80 h 720001"/>
              <a:gd name="connsiteX5" fmla="*/ 507383 w 720001"/>
              <a:gd name="connsiteY5" fmla="*/ 72694 h 720001"/>
              <a:gd name="connsiteX6" fmla="*/ 457070 w 720001"/>
              <a:gd name="connsiteY6" fmla="*/ 57166 h 720001"/>
              <a:gd name="connsiteX7" fmla="*/ 405022 w 720001"/>
              <a:gd name="connsiteY7" fmla="*/ 0 h 720001"/>
              <a:gd name="connsiteX8" fmla="*/ 720001 w 720001"/>
              <a:gd name="connsiteY8" fmla="*/ 314979 h 720001"/>
              <a:gd name="connsiteX9" fmla="*/ 405022 w 720001"/>
              <a:gd name="connsiteY9" fmla="*/ 314979 h 720001"/>
              <a:gd name="connsiteX10" fmla="*/ 360000 w 720001"/>
              <a:gd name="connsiteY10" fmla="*/ 0 h 720001"/>
              <a:gd name="connsiteX11" fmla="*/ 360000 w 720001"/>
              <a:gd name="connsiteY11" fmla="*/ 360000 h 720001"/>
              <a:gd name="connsiteX12" fmla="*/ 720000 w 720001"/>
              <a:gd name="connsiteY12" fmla="*/ 360000 h 720001"/>
              <a:gd name="connsiteX13" fmla="*/ 360000 w 720001"/>
              <a:gd name="connsiteY13" fmla="*/ 720001 h 720001"/>
              <a:gd name="connsiteX14" fmla="*/ 0 w 720001"/>
              <a:gd name="connsiteY14" fmla="*/ 360000 h 720001"/>
              <a:gd name="connsiteX15" fmla="*/ 360000 w 720001"/>
              <a:gd name="connsiteY15"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80"/>
                </a:cubicBezTo>
                <a:cubicBezTo>
                  <a:pt x="566806" y="104878"/>
                  <a:pt x="538699" y="85967"/>
                  <a:pt x="507383" y="72694"/>
                </a:cubicBezTo>
                <a:cubicBezTo>
                  <a:pt x="491075" y="65755"/>
                  <a:pt x="474246" y="60637"/>
                  <a:pt x="457070" y="57166"/>
                </a:cubicBezTo>
                <a:close/>
                <a:moveTo>
                  <a:pt x="405022" y="0"/>
                </a:moveTo>
                <a:cubicBezTo>
                  <a:pt x="578950" y="0"/>
                  <a:pt x="720001" y="141051"/>
                  <a:pt x="720001" y="314979"/>
                </a:cubicBezTo>
                <a:lnTo>
                  <a:pt x="405022" y="314979"/>
                </a:lnTo>
                <a:close/>
                <a:moveTo>
                  <a:pt x="360000" y="0"/>
                </a:moveTo>
                <a:lnTo>
                  <a:pt x="360000" y="360000"/>
                </a:lnTo>
                <a:lnTo>
                  <a:pt x="720000" y="360000"/>
                </a:lnTo>
                <a:cubicBezTo>
                  <a:pt x="720000" y="558825"/>
                  <a:pt x="558824" y="720001"/>
                  <a:pt x="360000" y="720001"/>
                </a:cubicBezTo>
                <a:cubicBezTo>
                  <a:pt x="161176" y="720001"/>
                  <a:pt x="0" y="558825"/>
                  <a:pt x="0" y="360000"/>
                </a:cubicBezTo>
                <a:cubicBezTo>
                  <a:pt x="0" y="161176"/>
                  <a:pt x="161176" y="0"/>
                  <a:pt x="360000" y="0"/>
                </a:cubicBezTo>
                <a:close/>
              </a:path>
            </a:pathLst>
          </a:custGeom>
          <a:gradFill>
            <a:gsLst>
              <a:gs pos="0">
                <a:schemeClr val="accent1"/>
              </a:gs>
              <a:gs pos="100000">
                <a:schemeClr val="accent1">
                  <a:lumMod val="75000"/>
                </a:schemeClr>
              </a:gs>
            </a:gsLst>
            <a:lin ang="2700000" scaled="0"/>
          </a:gradFill>
          <a:ln w="1860" cap="flat">
            <a:noFill/>
            <a:miter/>
          </a:ln>
          <a:effectLst/>
        </p:spPr>
        <p:txBody>
          <a:bodyPr vert="horz" wrap="square" lIns="45533" tIns="22766" rIns="45533" bIns="22766" rtlCol="0" anchor="ctr"/>
          <a:lstStyle/>
          <a:p>
            <a:pPr algn="l">
              <a:lnSpc>
                <a:spcPct val="110000"/>
              </a:lnSpc>
            </a:pPr>
            <a:endParaRPr kumimoji="1" lang="zh-CN" altLang="en-US"/>
          </a:p>
        </p:txBody>
      </p:sp>
      <p:sp>
        <p:nvSpPr>
          <p:cNvPr id="17" name="标题 1"/>
          <p:cNvSpPr txBox="1"/>
          <p:nvPr/>
        </p:nvSpPr>
        <p:spPr>
          <a:xfrm rot="5400000" flipH="1" flipV="1">
            <a:off x="1588738" y="178459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alpha val="0"/>
                </a:schemeClr>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rot="5400000" flipH="1" flipV="1">
            <a:off x="2021484" y="178459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pic>
        <p:nvPicPr>
          <p:cNvPr id="19" name="图片 18"/>
          <p:cNvPicPr>
            <a:picLocks noChangeAspect="1"/>
          </p:cNvPicPr>
          <p:nvPr/>
        </p:nvPicPr>
        <p:blipFill>
          <a:blip r:embed="rId3">
            <a:alphaModFix/>
          </a:blip>
          <a:srcRect/>
          <a:stretch>
            <a:fillRect/>
          </a:stretch>
        </p:blipFill>
        <p:spPr>
          <a:xfrm>
            <a:off x="-1796597" y="1207271"/>
            <a:ext cx="7481282" cy="5313808"/>
          </a:xfrm>
          <a:prstGeom prst="rect">
            <a:avLst/>
          </a:prstGeom>
          <a:noFill/>
          <a:ln>
            <a:noFill/>
          </a:ln>
        </p:spPr>
      </p:pic>
      <p:sp>
        <p:nvSpPr>
          <p:cNvPr id="20" name="标题 1"/>
          <p:cNvSpPr txBox="1"/>
          <p:nvPr/>
        </p:nvSpPr>
        <p:spPr>
          <a:xfrm>
            <a:off x="10303771" y="601197"/>
            <a:ext cx="1033114" cy="2194518"/>
          </a:xfrm>
          <a:prstGeom prst="rect">
            <a:avLst/>
          </a:prstGeom>
          <a:noFill/>
          <a:ln>
            <a:noFill/>
          </a:ln>
        </p:spPr>
        <p:txBody>
          <a:bodyPr vert="horz" wrap="square" lIns="0" tIns="0" rIns="0" bIns="0" rtlCol="0" anchor="b"/>
          <a:lstStyle/>
          <a:p>
            <a:pPr algn="r">
              <a:lnSpc>
                <a:spcPct val="110000"/>
              </a:lnSpc>
            </a:pPr>
            <a:r>
              <a:rPr kumimoji="1" lang="en-US" altLang="zh-CN" sz="4400">
                <a:ln w="12700">
                  <a:solidFill>
                    <a:srgbClr val="000000">
                      <a:alpha val="100000"/>
                    </a:srgbClr>
                  </a:solidFill>
                </a:ln>
                <a:solidFill>
                  <a:srgbClr val="FFFFFF">
                    <a:alpha val="100000"/>
                  </a:srgbClr>
                </a:solidFill>
                <a:latin typeface="OPPOSans H"/>
                <a:ea typeface="OPPOSans H"/>
                <a:cs typeface="OPPOSans H"/>
              </a:rPr>
              <a:t>05</a:t>
            </a:r>
            <a:endParaRPr kumimoji="1" lang="zh-CN" altLang="en-US"/>
          </a:p>
        </p:txBody>
      </p:sp>
      <p:grpSp>
        <p:nvGrpSpPr>
          <p:cNvPr id="21" name="组合 20"/>
          <p:cNvGrpSpPr/>
          <p:nvPr/>
        </p:nvGrpSpPr>
        <p:grpSpPr>
          <a:xfrm>
            <a:off x="5648885" y="4845990"/>
            <a:ext cx="5688000" cy="573840"/>
            <a:chOff x="5648885" y="4845990"/>
            <a:chExt cx="5688000" cy="573840"/>
          </a:xfrm>
        </p:grpSpPr>
        <p:sp>
          <p:nvSpPr>
            <p:cNvPr id="22" name="标题 1"/>
            <p:cNvSpPr txBox="1"/>
            <p:nvPr/>
          </p:nvSpPr>
          <p:spPr>
            <a:xfrm rot="10800000">
              <a:off x="5648885" y="5394630"/>
              <a:ext cx="5688000" cy="252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rot="10800000">
              <a:off x="5648885" y="4845990"/>
              <a:ext cx="5688000" cy="252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sp>
        <p:nvSpPr>
          <p:cNvPr id="25" name="标题 1">
            <a:extLst>
              <a:ext uri="{FF2B5EF4-FFF2-40B4-BE49-F238E27FC236}">
                <a16:creationId xmlns:a16="http://schemas.microsoft.com/office/drawing/2014/main" id="{80BCFE87-18DD-5949-CE85-6BFAC24DCA83}"/>
              </a:ext>
            </a:extLst>
          </p:cNvPr>
          <p:cNvSpPr txBox="1"/>
          <p:nvPr/>
        </p:nvSpPr>
        <p:spPr>
          <a:xfrm>
            <a:off x="5739278" y="4914894"/>
            <a:ext cx="5596781" cy="369332"/>
          </a:xfrm>
          <a:prstGeom prst="rect">
            <a:avLst/>
          </a:prstGeom>
          <a:noFill/>
          <a:ln>
            <a:noFill/>
          </a:ln>
        </p:spPr>
        <p:txBody>
          <a:bodyPr vert="horz" wrap="square" lIns="0" tIns="0" rIns="0" bIns="0" rtlCol="0" anchor="t"/>
          <a:lstStyle/>
          <a:p>
            <a:pPr algn="dist">
              <a:lnSpc>
                <a:spcPct val="110000"/>
              </a:lnSpc>
            </a:pPr>
            <a:r>
              <a:rPr kumimoji="1" lang="zh-CN" altLang="en-US" sz="2400" dirty="0">
                <a:ln w="12700">
                  <a:noFill/>
                </a:ln>
                <a:solidFill>
                  <a:srgbClr val="262626">
                    <a:alpha val="100000"/>
                  </a:srgbClr>
                </a:solidFill>
                <a:latin typeface="OPPOSans R"/>
                <a:ea typeface="OPPOSans R"/>
                <a:cs typeface="OPPOSans R"/>
              </a:rPr>
              <a:t>尹建莉</a:t>
            </a:r>
            <a:r>
              <a:rPr kumimoji="1" lang="en-US" altLang="zh-CN" sz="2400" dirty="0">
                <a:ln w="12700">
                  <a:noFill/>
                </a:ln>
                <a:solidFill>
                  <a:srgbClr val="262626">
                    <a:alpha val="100000"/>
                  </a:srgbClr>
                </a:solidFill>
                <a:latin typeface="OPPOSans R"/>
                <a:ea typeface="OPPOSans R"/>
                <a:cs typeface="OPPOSans R"/>
              </a:rPr>
              <a:t>《</a:t>
            </a:r>
            <a:r>
              <a:rPr kumimoji="1" lang="zh-CN" altLang="en-US" sz="2400" dirty="0">
                <a:ln w="12700">
                  <a:noFill/>
                </a:ln>
                <a:solidFill>
                  <a:srgbClr val="262626">
                    <a:alpha val="100000"/>
                  </a:srgbClr>
                </a:solidFill>
                <a:latin typeface="OPPOSans R"/>
                <a:ea typeface="OPPOSans R"/>
                <a:cs typeface="OPPOSans R"/>
              </a:rPr>
              <a:t>自由的孩子最自觉</a:t>
            </a:r>
            <a:r>
              <a:rPr kumimoji="1" lang="en-US" altLang="zh-CN" sz="2400" dirty="0">
                <a:ln w="12700">
                  <a:noFill/>
                </a:ln>
                <a:solidFill>
                  <a:srgbClr val="262626">
                    <a:alpha val="100000"/>
                  </a:srgbClr>
                </a:solidFill>
                <a:latin typeface="OPPOSans R"/>
                <a:ea typeface="OPPOSans R"/>
                <a:cs typeface="OPPOSans R"/>
              </a:rPr>
              <a:t>》</a:t>
            </a:r>
            <a:r>
              <a:rPr kumimoji="1" lang="zh-CN" altLang="en-US" sz="2400" dirty="0">
                <a:ln w="12700">
                  <a:noFill/>
                </a:ln>
                <a:solidFill>
                  <a:srgbClr val="262626">
                    <a:alpha val="100000"/>
                  </a:srgbClr>
                </a:solidFill>
                <a:latin typeface="OPPOSans R"/>
                <a:ea typeface="OPPOSans R"/>
                <a:cs typeface="OPPOSans R"/>
              </a:rPr>
              <a:t>的教育启示</a:t>
            </a:r>
            <a:endParaRPr kumimoji="1" lang="zh-CN" alt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0" y="0"/>
            <a:ext cx="12192000" cy="68580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87960" y="198120"/>
            <a:ext cx="11816080" cy="646176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74320" y="276860"/>
            <a:ext cx="11643360" cy="630428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396240" y="367030"/>
            <a:ext cx="11399520" cy="6123940"/>
          </a:xfrm>
          <a:prstGeom prst="rect">
            <a:avLst/>
          </a:prstGeom>
          <a:solidFill>
            <a:schemeClr val="bg1">
              <a:alpha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55933" y="735077"/>
            <a:ext cx="1263602" cy="2365858"/>
          </a:xfrm>
          <a:prstGeom prst="rect">
            <a:avLst/>
          </a:prstGeom>
          <a:noFill/>
          <a:ln>
            <a:noFill/>
          </a:ln>
        </p:spPr>
        <p:txBody>
          <a:bodyPr vert="horz" wrap="square" lIns="0" tIns="0" rIns="0" bIns="0" rtlCol="0" anchor="ctr"/>
          <a:lstStyle/>
          <a:p>
            <a:pPr algn="ctr">
              <a:lnSpc>
                <a:spcPct val="110000"/>
              </a:lnSpc>
            </a:pPr>
            <a:r>
              <a:rPr kumimoji="1" lang="en-US" altLang="zh-CN" sz="8000">
                <a:ln w="12700">
                  <a:noFill/>
                </a:ln>
                <a:gradFill>
                  <a:gsLst>
                    <a:gs pos="0">
                      <a:srgbClr val="DBF1DD">
                        <a:alpha val="100000"/>
                      </a:srgbClr>
                    </a:gs>
                    <a:gs pos="90000">
                      <a:srgbClr val="4BB956">
                        <a:alpha val="100000"/>
                      </a:srgbClr>
                    </a:gs>
                  </a:gsLst>
                  <a:lin ang="2700000" scaled="0"/>
                </a:gradFill>
                <a:latin typeface="OPPOSans H"/>
                <a:ea typeface="OPPOSans H"/>
                <a:cs typeface="OPPOSans H"/>
              </a:rPr>
              <a:t>目录</a:t>
            </a:r>
            <a:endParaRPr kumimoji="1" lang="zh-CN" altLang="en-US"/>
          </a:p>
        </p:txBody>
      </p:sp>
      <p:sp>
        <p:nvSpPr>
          <p:cNvPr id="8" name="标题 1"/>
          <p:cNvSpPr txBox="1"/>
          <p:nvPr/>
        </p:nvSpPr>
        <p:spPr>
          <a:xfrm>
            <a:off x="974577" y="3179675"/>
            <a:ext cx="626314" cy="2907662"/>
          </a:xfrm>
          <a:prstGeom prst="rect">
            <a:avLst/>
          </a:prstGeom>
          <a:noFill/>
          <a:ln>
            <a:noFill/>
          </a:ln>
        </p:spPr>
        <p:txBody>
          <a:bodyPr vert="eaVert" wrap="square" lIns="0" tIns="0" rIns="0" bIns="0" rtlCol="0" anchor="ctr"/>
          <a:lstStyle/>
          <a:p>
            <a:pPr algn="ctr">
              <a:lnSpc>
                <a:spcPct val="110000"/>
              </a:lnSpc>
            </a:pPr>
            <a:r>
              <a:rPr kumimoji="1" lang="en-US" altLang="zh-CN" sz="3200">
                <a:ln w="12700">
                  <a:noFill/>
                </a:ln>
                <a:gradFill>
                  <a:gsLst>
                    <a:gs pos="0">
                      <a:srgbClr val="DBF1DD">
                        <a:alpha val="100000"/>
                      </a:srgbClr>
                    </a:gs>
                    <a:gs pos="90000">
                      <a:srgbClr val="4BB956">
                        <a:alpha val="100000"/>
                      </a:srgbClr>
                    </a:gs>
                  </a:gsLst>
                  <a:lin ang="2700000" scaled="0"/>
                </a:gradFill>
                <a:latin typeface="OPPOSans H"/>
                <a:ea typeface="OPPOSans H"/>
                <a:cs typeface="OPPOSans H"/>
              </a:rPr>
              <a:t>CONTENTS</a:t>
            </a:r>
            <a:endParaRPr kumimoji="1" lang="zh-CN" altLang="en-US"/>
          </a:p>
        </p:txBody>
      </p:sp>
      <p:sp>
        <p:nvSpPr>
          <p:cNvPr id="9" name="标题 1"/>
          <p:cNvSpPr txBox="1"/>
          <p:nvPr/>
        </p:nvSpPr>
        <p:spPr>
          <a:xfrm>
            <a:off x="2107495" y="1509475"/>
            <a:ext cx="3834945" cy="807929"/>
          </a:xfrm>
          <a:prstGeom prst="roundRect">
            <a:avLst>
              <a:gd name="adj" fmla="val 0"/>
            </a:avLst>
          </a:prstGeom>
          <a:solidFill>
            <a:schemeClr val="bg1"/>
          </a:solidFill>
          <a:ln w="19050" cap="sq">
            <a:noFill/>
            <a:miter/>
          </a:ln>
          <a:effectLst>
            <a:outerShdw blurRad="76200" dist="50800" dir="5400000" algn="ctr" rotWithShape="0">
              <a:schemeClr val="accent1">
                <a:lumMod val="50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2388222" y="1697439"/>
            <a:ext cx="432000" cy="432000"/>
          </a:xfrm>
          <a:prstGeom prst="roundRect">
            <a:avLst>
              <a:gd name="adj" fmla="val 0"/>
            </a:avLst>
          </a:prstGeom>
          <a:gradFill>
            <a:gsLst>
              <a:gs pos="0">
                <a:schemeClr val="accent1">
                  <a:lumMod val="20000"/>
                  <a:lumOff val="80000"/>
                </a:schemeClr>
              </a:gs>
              <a:gs pos="90000">
                <a:schemeClr val="accent1"/>
              </a:gs>
            </a:gsLst>
            <a:lin ang="2700000" scaled="0"/>
          </a:gradFill>
          <a:ln w="12700" cap="sq">
            <a:noFill/>
            <a:miter/>
          </a:ln>
          <a:effectLst>
            <a:outerShdw blurRad="76200" dist="50800" dir="2700000" algn="ctr"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2107495" y="2989987"/>
            <a:ext cx="3834945" cy="807929"/>
          </a:xfrm>
          <a:prstGeom prst="roundRect">
            <a:avLst>
              <a:gd name="adj" fmla="val 0"/>
            </a:avLst>
          </a:prstGeom>
          <a:solidFill>
            <a:schemeClr val="bg1"/>
          </a:solidFill>
          <a:ln w="19050" cap="sq">
            <a:noFill/>
            <a:miter/>
          </a:ln>
          <a:effectLst>
            <a:outerShdw blurRad="76200" dist="50800" dir="5400000" algn="ctr" rotWithShape="0">
              <a:schemeClr val="accent1">
                <a:lumMod val="50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2388222" y="3177951"/>
            <a:ext cx="432000" cy="432000"/>
          </a:xfrm>
          <a:prstGeom prst="roundRect">
            <a:avLst>
              <a:gd name="adj" fmla="val 0"/>
            </a:avLst>
          </a:prstGeom>
          <a:gradFill>
            <a:gsLst>
              <a:gs pos="0">
                <a:schemeClr val="accent1">
                  <a:lumMod val="20000"/>
                  <a:lumOff val="80000"/>
                </a:schemeClr>
              </a:gs>
              <a:gs pos="90000">
                <a:schemeClr val="accent1"/>
              </a:gs>
            </a:gsLst>
            <a:lin ang="2700000" scaled="0"/>
          </a:gradFill>
          <a:ln w="12700" cap="sq">
            <a:noFill/>
            <a:miter/>
          </a:ln>
          <a:effectLst>
            <a:outerShdw blurRad="76200" dist="50800" dir="2700000" algn="ctr"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2107495" y="4470499"/>
            <a:ext cx="3834945" cy="807929"/>
          </a:xfrm>
          <a:prstGeom prst="roundRect">
            <a:avLst>
              <a:gd name="adj" fmla="val 0"/>
            </a:avLst>
          </a:prstGeom>
          <a:solidFill>
            <a:schemeClr val="bg1"/>
          </a:solidFill>
          <a:ln w="19050" cap="sq">
            <a:noFill/>
            <a:miter/>
          </a:ln>
          <a:effectLst>
            <a:outerShdw blurRad="76200" dist="50800" dir="5400000" algn="ctr" rotWithShape="0">
              <a:schemeClr val="accent1">
                <a:lumMod val="50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2388222" y="4658463"/>
            <a:ext cx="432000" cy="432000"/>
          </a:xfrm>
          <a:prstGeom prst="roundRect">
            <a:avLst>
              <a:gd name="adj" fmla="val 0"/>
            </a:avLst>
          </a:prstGeom>
          <a:gradFill>
            <a:gsLst>
              <a:gs pos="0">
                <a:schemeClr val="accent1">
                  <a:lumMod val="20000"/>
                  <a:lumOff val="80000"/>
                </a:schemeClr>
              </a:gs>
              <a:gs pos="90000">
                <a:schemeClr val="accent1"/>
              </a:gs>
            </a:gsLst>
            <a:lin ang="2700000" scaled="0"/>
          </a:gradFill>
          <a:ln w="12700" cap="sq">
            <a:noFill/>
            <a:miter/>
          </a:ln>
          <a:effectLst>
            <a:outerShdw blurRad="76200" dist="50800" dir="2700000" algn="ctr"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3067935" y="1612264"/>
            <a:ext cx="2656589" cy="602351"/>
          </a:xfrm>
          <a:prstGeom prst="rect">
            <a:avLst/>
          </a:prstGeom>
          <a:noFill/>
          <a:ln>
            <a:noFill/>
          </a:ln>
        </p:spPr>
        <p:txBody>
          <a:bodyPr vert="horz" wrap="square" lIns="0" tIns="0" rIns="0" bIns="0" rtlCol="0" anchor="ctr"/>
          <a:lstStyle/>
          <a:p>
            <a:pPr algn="ctr">
              <a:lnSpc>
                <a:spcPct val="130000"/>
              </a:lnSpc>
            </a:pPr>
            <a:r>
              <a:rPr kumimoji="1" lang="en-US" altLang="zh-CN" sz="1800">
                <a:ln w="12700">
                  <a:noFill/>
                </a:ln>
                <a:gradFill>
                  <a:gsLst>
                    <a:gs pos="0">
                      <a:srgbClr val="93D59A">
                        <a:alpha val="100000"/>
                      </a:srgbClr>
                    </a:gs>
                    <a:gs pos="90000">
                      <a:srgbClr val="378C3F">
                        <a:alpha val="100000"/>
                      </a:srgbClr>
                    </a:gs>
                  </a:gsLst>
                  <a:lin ang="2700000" scaled="0"/>
                </a:gradFill>
                <a:latin typeface="OPPOSans H"/>
                <a:ea typeface="OPPOSans H"/>
                <a:cs typeface="OPPOSans H"/>
              </a:rPr>
              <a:t>尹建莉教育思想核心体系</a:t>
            </a:r>
            <a:endParaRPr kumimoji="1" lang="zh-CN" altLang="en-US"/>
          </a:p>
        </p:txBody>
      </p:sp>
      <p:sp>
        <p:nvSpPr>
          <p:cNvPr id="16" name="标题 1"/>
          <p:cNvSpPr txBox="1"/>
          <p:nvPr/>
        </p:nvSpPr>
        <p:spPr>
          <a:xfrm>
            <a:off x="2327457" y="1728773"/>
            <a:ext cx="553530" cy="369332"/>
          </a:xfrm>
          <a:prstGeom prst="rect">
            <a:avLst/>
          </a:prstGeom>
          <a:noFill/>
          <a:ln>
            <a:noFill/>
          </a:ln>
        </p:spPr>
        <p:txBody>
          <a:bodyPr vert="horz" wrap="square" lIns="0" tIns="0" rIns="0" bIns="0" rtlCol="0" anchor="ctr"/>
          <a:lstStyle/>
          <a:p>
            <a:pPr algn="ctr">
              <a:lnSpc>
                <a:spcPct val="110000"/>
              </a:lnSpc>
            </a:pPr>
            <a:r>
              <a:rPr kumimoji="1" lang="en-US" altLang="zh-CN" sz="1800">
                <a:ln w="12700">
                  <a:noFill/>
                </a:ln>
                <a:solidFill>
                  <a:srgbClr val="FFFFFF">
                    <a:alpha val="100000"/>
                  </a:srgbClr>
                </a:solidFill>
                <a:latin typeface="OPPOSans H"/>
                <a:ea typeface="OPPOSans H"/>
                <a:cs typeface="OPPOSans H"/>
              </a:rPr>
              <a:t>01</a:t>
            </a:r>
            <a:endParaRPr kumimoji="1" lang="zh-CN" altLang="en-US"/>
          </a:p>
        </p:txBody>
      </p:sp>
      <p:sp>
        <p:nvSpPr>
          <p:cNvPr id="17" name="标题 1"/>
          <p:cNvSpPr txBox="1"/>
          <p:nvPr/>
        </p:nvSpPr>
        <p:spPr>
          <a:xfrm>
            <a:off x="3067935" y="3092776"/>
            <a:ext cx="2656589" cy="602351"/>
          </a:xfrm>
          <a:prstGeom prst="rect">
            <a:avLst/>
          </a:prstGeom>
          <a:noFill/>
          <a:ln>
            <a:noFill/>
          </a:ln>
        </p:spPr>
        <p:txBody>
          <a:bodyPr vert="horz" wrap="square" lIns="0" tIns="0" rIns="0" bIns="0" rtlCol="0" anchor="ctr"/>
          <a:lstStyle/>
          <a:p>
            <a:pPr algn="ctr">
              <a:lnSpc>
                <a:spcPct val="130000"/>
              </a:lnSpc>
            </a:pPr>
            <a:r>
              <a:rPr kumimoji="1" lang="en-US" altLang="zh-CN" sz="1800">
                <a:ln w="12700">
                  <a:noFill/>
                </a:ln>
                <a:gradFill>
                  <a:gsLst>
                    <a:gs pos="0">
                      <a:srgbClr val="93D59A">
                        <a:alpha val="100000"/>
                      </a:srgbClr>
                    </a:gs>
                    <a:gs pos="90000">
                      <a:srgbClr val="378C3F">
                        <a:alpha val="100000"/>
                      </a:srgbClr>
                    </a:gs>
                  </a:gsLst>
                  <a:lin ang="2700000" scaled="0"/>
                </a:gradFill>
                <a:latin typeface="OPPOSans H"/>
                <a:ea typeface="OPPOSans H"/>
                <a:cs typeface="OPPOSans H"/>
              </a:rPr>
              <a:t>初中问题的童年根源解析</a:t>
            </a:r>
            <a:endParaRPr kumimoji="1" lang="zh-CN" altLang="en-US"/>
          </a:p>
        </p:txBody>
      </p:sp>
      <p:sp>
        <p:nvSpPr>
          <p:cNvPr id="18" name="标题 1"/>
          <p:cNvSpPr txBox="1"/>
          <p:nvPr/>
        </p:nvSpPr>
        <p:spPr>
          <a:xfrm>
            <a:off x="2327457" y="3209285"/>
            <a:ext cx="553530" cy="369332"/>
          </a:xfrm>
          <a:prstGeom prst="rect">
            <a:avLst/>
          </a:prstGeom>
          <a:noFill/>
          <a:ln>
            <a:noFill/>
          </a:ln>
        </p:spPr>
        <p:txBody>
          <a:bodyPr vert="horz" wrap="square" lIns="0" tIns="0" rIns="0" bIns="0" rtlCol="0" anchor="ctr"/>
          <a:lstStyle/>
          <a:p>
            <a:pPr algn="ctr">
              <a:lnSpc>
                <a:spcPct val="110000"/>
              </a:lnSpc>
            </a:pPr>
            <a:r>
              <a:rPr kumimoji="1" lang="en-US" altLang="zh-CN" sz="1800">
                <a:ln w="12700">
                  <a:noFill/>
                </a:ln>
                <a:solidFill>
                  <a:srgbClr val="FFFFFF">
                    <a:alpha val="100000"/>
                  </a:srgbClr>
                </a:solidFill>
                <a:latin typeface="OPPOSans H"/>
                <a:ea typeface="OPPOSans H"/>
                <a:cs typeface="OPPOSans H"/>
              </a:rPr>
              <a:t>02</a:t>
            </a:r>
            <a:endParaRPr kumimoji="1" lang="zh-CN" altLang="en-US"/>
          </a:p>
        </p:txBody>
      </p:sp>
      <p:sp>
        <p:nvSpPr>
          <p:cNvPr id="19" name="标题 1"/>
          <p:cNvSpPr txBox="1"/>
          <p:nvPr/>
        </p:nvSpPr>
        <p:spPr>
          <a:xfrm>
            <a:off x="2861848" y="4573287"/>
            <a:ext cx="3094467" cy="602351"/>
          </a:xfrm>
          <a:prstGeom prst="rect">
            <a:avLst/>
          </a:prstGeom>
          <a:noFill/>
          <a:ln>
            <a:noFill/>
          </a:ln>
        </p:spPr>
        <p:txBody>
          <a:bodyPr vert="horz" wrap="square" lIns="0" tIns="0" rIns="0" bIns="0" rtlCol="0" anchor="ctr"/>
          <a:lstStyle/>
          <a:p>
            <a:pPr algn="ctr">
              <a:lnSpc>
                <a:spcPct val="130000"/>
              </a:lnSpc>
            </a:pPr>
            <a:r>
              <a:rPr kumimoji="1" lang="zh-CN" altLang="en-US" sz="1800" dirty="0">
                <a:ln w="12700">
                  <a:noFill/>
                </a:ln>
                <a:gradFill>
                  <a:gsLst>
                    <a:gs pos="0">
                      <a:srgbClr val="93D59A">
                        <a:alpha val="100000"/>
                      </a:srgbClr>
                    </a:gs>
                    <a:gs pos="90000">
                      <a:srgbClr val="378C3F">
                        <a:alpha val="100000"/>
                      </a:srgbClr>
                    </a:gs>
                  </a:gsLst>
                  <a:lin ang="2700000" scaled="0"/>
                </a:gradFill>
                <a:latin typeface="OPPOSans H"/>
                <a:ea typeface="OPPOSans H"/>
                <a:cs typeface="OPPOSans H"/>
              </a:rPr>
              <a:t>自由教育如何预防青春期危机</a:t>
            </a:r>
            <a:endParaRPr kumimoji="1" lang="zh-CN" altLang="en-US" dirty="0"/>
          </a:p>
        </p:txBody>
      </p:sp>
      <p:sp>
        <p:nvSpPr>
          <p:cNvPr id="20" name="标题 1"/>
          <p:cNvSpPr txBox="1"/>
          <p:nvPr/>
        </p:nvSpPr>
        <p:spPr>
          <a:xfrm>
            <a:off x="2327457" y="4689797"/>
            <a:ext cx="553530" cy="369332"/>
          </a:xfrm>
          <a:prstGeom prst="rect">
            <a:avLst/>
          </a:prstGeom>
          <a:noFill/>
          <a:ln>
            <a:noFill/>
          </a:ln>
        </p:spPr>
        <p:txBody>
          <a:bodyPr vert="horz" wrap="square" lIns="0" tIns="0" rIns="0" bIns="0" rtlCol="0" anchor="ctr"/>
          <a:lstStyle/>
          <a:p>
            <a:pPr algn="ctr">
              <a:lnSpc>
                <a:spcPct val="110000"/>
              </a:lnSpc>
            </a:pPr>
            <a:r>
              <a:rPr kumimoji="1" lang="en-US" altLang="zh-CN" sz="1800">
                <a:ln w="12700">
                  <a:noFill/>
                </a:ln>
                <a:solidFill>
                  <a:srgbClr val="FFFFFF">
                    <a:alpha val="100000"/>
                  </a:srgbClr>
                </a:solidFill>
                <a:latin typeface="OPPOSans H"/>
                <a:ea typeface="OPPOSans H"/>
                <a:cs typeface="OPPOSans H"/>
              </a:rPr>
              <a:t>03</a:t>
            </a:r>
            <a:endParaRPr kumimoji="1" lang="zh-CN" altLang="en-US"/>
          </a:p>
        </p:txBody>
      </p:sp>
      <p:sp>
        <p:nvSpPr>
          <p:cNvPr id="21" name="标题 1"/>
          <p:cNvSpPr txBox="1"/>
          <p:nvPr/>
        </p:nvSpPr>
        <p:spPr>
          <a:xfrm>
            <a:off x="6789597" y="1509475"/>
            <a:ext cx="3834945" cy="807929"/>
          </a:xfrm>
          <a:prstGeom prst="roundRect">
            <a:avLst>
              <a:gd name="adj" fmla="val 0"/>
            </a:avLst>
          </a:prstGeom>
          <a:solidFill>
            <a:schemeClr val="bg1"/>
          </a:solidFill>
          <a:ln w="19050" cap="sq">
            <a:noFill/>
            <a:miter/>
          </a:ln>
          <a:effectLst>
            <a:outerShdw blurRad="76200" dist="50800" dir="5400000" algn="ctr" rotWithShape="0">
              <a:schemeClr val="accent1">
                <a:lumMod val="50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7070324" y="1697439"/>
            <a:ext cx="432000" cy="432000"/>
          </a:xfrm>
          <a:prstGeom prst="roundRect">
            <a:avLst>
              <a:gd name="adj" fmla="val 0"/>
            </a:avLst>
          </a:prstGeom>
          <a:gradFill>
            <a:gsLst>
              <a:gs pos="0">
                <a:schemeClr val="accent1">
                  <a:lumMod val="20000"/>
                  <a:lumOff val="80000"/>
                </a:schemeClr>
              </a:gs>
              <a:gs pos="90000">
                <a:schemeClr val="accent1"/>
              </a:gs>
            </a:gsLst>
            <a:lin ang="2700000" scaled="0"/>
          </a:gradFill>
          <a:ln w="12700" cap="sq">
            <a:noFill/>
            <a:miter/>
          </a:ln>
          <a:effectLst>
            <a:outerShdw blurRad="76200" dist="50800" dir="2700000" algn="ctr"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6789597" y="2989987"/>
            <a:ext cx="3834945" cy="807929"/>
          </a:xfrm>
          <a:prstGeom prst="roundRect">
            <a:avLst>
              <a:gd name="adj" fmla="val 0"/>
            </a:avLst>
          </a:prstGeom>
          <a:solidFill>
            <a:schemeClr val="bg1"/>
          </a:solidFill>
          <a:ln w="19050" cap="sq">
            <a:noFill/>
            <a:miter/>
          </a:ln>
          <a:effectLst>
            <a:outerShdw blurRad="76200" dist="50800" dir="5400000" algn="ctr" rotWithShape="0">
              <a:schemeClr val="accent1">
                <a:lumMod val="50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7070324" y="3177951"/>
            <a:ext cx="432000" cy="432000"/>
          </a:xfrm>
          <a:prstGeom prst="roundRect">
            <a:avLst>
              <a:gd name="adj" fmla="val 0"/>
            </a:avLst>
          </a:prstGeom>
          <a:gradFill>
            <a:gsLst>
              <a:gs pos="0">
                <a:schemeClr val="accent1">
                  <a:lumMod val="20000"/>
                  <a:lumOff val="80000"/>
                </a:schemeClr>
              </a:gs>
              <a:gs pos="90000">
                <a:schemeClr val="accent1"/>
              </a:gs>
            </a:gsLst>
            <a:lin ang="2700000" scaled="0"/>
          </a:gradFill>
          <a:ln w="12700" cap="sq">
            <a:noFill/>
            <a:miter/>
          </a:ln>
          <a:effectLst>
            <a:outerShdw blurRad="76200" dist="50800" dir="2700000" algn="ctr" rotWithShape="0">
              <a:schemeClr val="accent1">
                <a:lumMod val="75000"/>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a:off x="7750037" y="1612264"/>
            <a:ext cx="2656589" cy="602351"/>
          </a:xfrm>
          <a:prstGeom prst="rect">
            <a:avLst/>
          </a:prstGeom>
          <a:noFill/>
          <a:ln>
            <a:noFill/>
          </a:ln>
        </p:spPr>
        <p:txBody>
          <a:bodyPr vert="horz" wrap="square" lIns="0" tIns="0" rIns="0" bIns="0" rtlCol="0" anchor="ctr"/>
          <a:lstStyle/>
          <a:p>
            <a:pPr algn="ctr">
              <a:lnSpc>
                <a:spcPct val="130000"/>
              </a:lnSpc>
            </a:pPr>
            <a:r>
              <a:rPr kumimoji="1" lang="en-US" altLang="zh-CN" sz="1800">
                <a:ln w="12700">
                  <a:noFill/>
                </a:ln>
                <a:gradFill>
                  <a:gsLst>
                    <a:gs pos="0">
                      <a:srgbClr val="93D59A">
                        <a:alpha val="100000"/>
                      </a:srgbClr>
                    </a:gs>
                    <a:gs pos="90000">
                      <a:srgbClr val="378C3F">
                        <a:alpha val="100000"/>
                      </a:srgbClr>
                    </a:gs>
                  </a:gsLst>
                  <a:lin ang="2700000" scaled="0"/>
                </a:gradFill>
                <a:latin typeface="OPPOSans H"/>
                <a:ea typeface="OPPOSans H"/>
                <a:cs typeface="OPPOSans H"/>
              </a:rPr>
              <a:t>家校共育的实践路径</a:t>
            </a:r>
            <a:endParaRPr kumimoji="1" lang="zh-CN" altLang="en-US"/>
          </a:p>
        </p:txBody>
      </p:sp>
      <p:sp>
        <p:nvSpPr>
          <p:cNvPr id="26" name="标题 1"/>
          <p:cNvSpPr txBox="1"/>
          <p:nvPr/>
        </p:nvSpPr>
        <p:spPr>
          <a:xfrm>
            <a:off x="7009559" y="1728773"/>
            <a:ext cx="553530" cy="369332"/>
          </a:xfrm>
          <a:prstGeom prst="rect">
            <a:avLst/>
          </a:prstGeom>
          <a:noFill/>
          <a:ln>
            <a:noFill/>
          </a:ln>
        </p:spPr>
        <p:txBody>
          <a:bodyPr vert="horz" wrap="square" lIns="0" tIns="0" rIns="0" bIns="0" rtlCol="0" anchor="ctr"/>
          <a:lstStyle/>
          <a:p>
            <a:pPr algn="ctr">
              <a:lnSpc>
                <a:spcPct val="110000"/>
              </a:lnSpc>
            </a:pPr>
            <a:r>
              <a:rPr kumimoji="1" lang="en-US" altLang="zh-CN" sz="1800">
                <a:ln w="12700">
                  <a:noFill/>
                </a:ln>
                <a:solidFill>
                  <a:srgbClr val="FFFFFF">
                    <a:alpha val="100000"/>
                  </a:srgbClr>
                </a:solidFill>
                <a:latin typeface="OPPOSans H"/>
                <a:ea typeface="OPPOSans H"/>
                <a:cs typeface="OPPOSans H"/>
              </a:rPr>
              <a:t>04</a:t>
            </a:r>
            <a:endParaRPr kumimoji="1" lang="zh-CN" altLang="en-US"/>
          </a:p>
        </p:txBody>
      </p:sp>
      <p:sp>
        <p:nvSpPr>
          <p:cNvPr id="27" name="标题 1"/>
          <p:cNvSpPr txBox="1"/>
          <p:nvPr/>
        </p:nvSpPr>
        <p:spPr>
          <a:xfrm>
            <a:off x="7750037" y="3092776"/>
            <a:ext cx="2656589" cy="602351"/>
          </a:xfrm>
          <a:prstGeom prst="rect">
            <a:avLst/>
          </a:prstGeom>
          <a:noFill/>
          <a:ln>
            <a:noFill/>
          </a:ln>
        </p:spPr>
        <p:txBody>
          <a:bodyPr vert="horz" wrap="square" lIns="0" tIns="0" rIns="0" bIns="0" rtlCol="0" anchor="ctr"/>
          <a:lstStyle/>
          <a:p>
            <a:pPr algn="ctr">
              <a:lnSpc>
                <a:spcPct val="130000"/>
              </a:lnSpc>
            </a:pPr>
            <a:r>
              <a:rPr kumimoji="1" lang="en-US" altLang="zh-CN" sz="1800">
                <a:ln w="12700">
                  <a:noFill/>
                </a:ln>
                <a:gradFill>
                  <a:gsLst>
                    <a:gs pos="0">
                      <a:srgbClr val="93D59A">
                        <a:alpha val="100000"/>
                      </a:srgbClr>
                    </a:gs>
                    <a:gs pos="90000">
                      <a:srgbClr val="378C3F">
                        <a:alpha val="100000"/>
                      </a:srgbClr>
                    </a:gs>
                  </a:gsLst>
                  <a:lin ang="2700000" scaled="0"/>
                </a:gradFill>
                <a:latin typeface="OPPOSans H"/>
                <a:ea typeface="OPPOSans H"/>
                <a:cs typeface="OPPOSans H"/>
              </a:rPr>
              <a:t>结语</a:t>
            </a:r>
            <a:endParaRPr kumimoji="1" lang="zh-CN" altLang="en-US"/>
          </a:p>
        </p:txBody>
      </p:sp>
      <p:sp>
        <p:nvSpPr>
          <p:cNvPr id="28" name="标题 1"/>
          <p:cNvSpPr txBox="1"/>
          <p:nvPr/>
        </p:nvSpPr>
        <p:spPr>
          <a:xfrm>
            <a:off x="7009559" y="3209285"/>
            <a:ext cx="553530" cy="369332"/>
          </a:xfrm>
          <a:prstGeom prst="rect">
            <a:avLst/>
          </a:prstGeom>
          <a:noFill/>
          <a:ln>
            <a:noFill/>
          </a:ln>
        </p:spPr>
        <p:txBody>
          <a:bodyPr vert="horz" wrap="square" lIns="0" tIns="0" rIns="0" bIns="0" rtlCol="0" anchor="ctr"/>
          <a:lstStyle/>
          <a:p>
            <a:pPr algn="ctr">
              <a:lnSpc>
                <a:spcPct val="110000"/>
              </a:lnSpc>
            </a:pPr>
            <a:r>
              <a:rPr kumimoji="1" lang="en-US" altLang="zh-CN" sz="1800">
                <a:ln w="12700">
                  <a:noFill/>
                </a:ln>
                <a:solidFill>
                  <a:srgbClr val="FFFFFF">
                    <a:alpha val="100000"/>
                  </a:srgbClr>
                </a:solidFill>
                <a:latin typeface="OPPOSans H"/>
                <a:ea typeface="OPPOSans H"/>
                <a:cs typeface="OPPOSans H"/>
              </a:rPr>
              <a:t>05</a:t>
            </a:r>
            <a:endParaRPr kumimoji="1"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flipV="1">
            <a:off x="710483" y="2097314"/>
            <a:ext cx="603060" cy="72954"/>
          </a:xfrm>
          <a:prstGeom prst="roundRect">
            <a:avLst>
              <a:gd name="adj" fmla="val 50000"/>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710483" y="2339340"/>
            <a:ext cx="5276660" cy="1042488"/>
          </a:xfrm>
          <a:prstGeom prst="rect">
            <a:avLst/>
          </a:prstGeom>
          <a:noFill/>
          <a:ln>
            <a:noFill/>
          </a:ln>
        </p:spPr>
        <p:txBody>
          <a:bodyPr vert="horz" wrap="square" lIns="0" tIns="0" rIns="0" bIns="0" rtlCol="0" anchor="t"/>
          <a:lstStyle/>
          <a:p>
            <a:pPr algn="l">
              <a:lnSpc>
                <a:spcPct val="140000"/>
              </a:lnSpc>
            </a:pPr>
            <a:r>
              <a:rPr kumimoji="1" lang="zh-CN" altLang="en-US" sz="2800" b="1" dirty="0"/>
              <a:t>“真正的自由，是让孩子成为自己生命的主人。”</a:t>
            </a:r>
          </a:p>
        </p:txBody>
      </p:sp>
      <p:sp>
        <p:nvSpPr>
          <p:cNvPr id="5" name="标题 1"/>
          <p:cNvSpPr txBox="1"/>
          <p:nvPr/>
        </p:nvSpPr>
        <p:spPr>
          <a:xfrm flipV="1">
            <a:off x="710483" y="4274456"/>
            <a:ext cx="603060" cy="72954"/>
          </a:xfrm>
          <a:prstGeom prst="roundRect">
            <a:avLst>
              <a:gd name="adj" fmla="val 50000"/>
            </a:avLst>
          </a:prstGeom>
          <a:solidFill>
            <a:schemeClr val="bg1">
              <a:lumMod val="8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710483" y="4516482"/>
            <a:ext cx="5276660" cy="1042488"/>
          </a:xfrm>
          <a:prstGeom prst="rect">
            <a:avLst/>
          </a:prstGeom>
          <a:noFill/>
          <a:ln>
            <a:noFill/>
          </a:ln>
        </p:spPr>
        <p:txBody>
          <a:bodyPr vert="horz" wrap="square" lIns="0" tIns="0" rIns="0" bIns="0" rtlCol="0" anchor="t"/>
          <a:lstStyle/>
          <a:p>
            <a:pPr algn="l">
              <a:lnSpc>
                <a:spcPct val="140000"/>
              </a:lnSpc>
            </a:pPr>
            <a:r>
              <a:rPr kumimoji="1" lang="zh-CN" altLang="en-US" sz="2800" b="1" dirty="0"/>
              <a:t>“青春期的风暴，源于童年未被倾听的声音。”</a:t>
            </a:r>
          </a:p>
        </p:txBody>
      </p:sp>
      <p:cxnSp>
        <p:nvCxnSpPr>
          <p:cNvPr id="7" name="标题 1"/>
          <p:cNvCxnSpPr/>
          <p:nvPr/>
        </p:nvCxnSpPr>
        <p:spPr>
          <a:xfrm>
            <a:off x="660400" y="3708397"/>
            <a:ext cx="5413829" cy="0"/>
          </a:xfrm>
          <a:prstGeom prst="line">
            <a:avLst/>
          </a:prstGeom>
          <a:noFill/>
          <a:ln w="12700" cap="sq">
            <a:solidFill>
              <a:schemeClr val="bg1">
                <a:lumMod val="95000"/>
              </a:schemeClr>
            </a:solidFill>
            <a:miter/>
          </a:ln>
        </p:spPr>
      </p:cxnSp>
      <p:pic>
        <p:nvPicPr>
          <p:cNvPr id="8" name="图片 7"/>
          <p:cNvPicPr>
            <a:picLocks noChangeAspect="1"/>
          </p:cNvPicPr>
          <p:nvPr/>
        </p:nvPicPr>
        <p:blipFill>
          <a:blip r:embed="rId3">
            <a:alphaModFix/>
          </a:blip>
          <a:srcRect l="18493" r="18493"/>
          <a:stretch>
            <a:fillRect/>
          </a:stretch>
        </p:blipFill>
        <p:spPr>
          <a:xfrm>
            <a:off x="6335484" y="1523998"/>
            <a:ext cx="5183417" cy="4610102"/>
          </a:xfrm>
          <a:custGeom>
            <a:avLst/>
            <a:gdLst/>
            <a:ahLst/>
            <a:cxnLst/>
            <a:rect l="l" t="t" r="r" b="b"/>
            <a:pathLst>
              <a:path w="5183417" h="4610102">
                <a:moveTo>
                  <a:pt x="3791618" y="1877028"/>
                </a:moveTo>
                <a:lnTo>
                  <a:pt x="5183417" y="1877028"/>
                </a:lnTo>
                <a:lnTo>
                  <a:pt x="5183417" y="3953571"/>
                </a:lnTo>
                <a:cubicBezTo>
                  <a:pt x="5183417" y="4316163"/>
                  <a:pt x="4889479" y="4610101"/>
                  <a:pt x="4526887" y="4610101"/>
                </a:cubicBezTo>
                <a:lnTo>
                  <a:pt x="3135088" y="4610101"/>
                </a:lnTo>
                <a:lnTo>
                  <a:pt x="3135088" y="2533558"/>
                </a:lnTo>
                <a:cubicBezTo>
                  <a:pt x="3135088" y="2170966"/>
                  <a:pt x="3429026" y="1877028"/>
                  <a:pt x="3791618" y="1877028"/>
                </a:cubicBezTo>
                <a:close/>
                <a:moveTo>
                  <a:pt x="0" y="522516"/>
                </a:moveTo>
                <a:lnTo>
                  <a:pt x="2090780" y="522516"/>
                </a:lnTo>
                <a:cubicBezTo>
                  <a:pt x="2635470" y="522516"/>
                  <a:pt x="3077029" y="964075"/>
                  <a:pt x="3077029" y="1508765"/>
                </a:cubicBezTo>
                <a:lnTo>
                  <a:pt x="3077029" y="4610102"/>
                </a:lnTo>
                <a:lnTo>
                  <a:pt x="986249" y="4610102"/>
                </a:lnTo>
                <a:cubicBezTo>
                  <a:pt x="441559" y="4610102"/>
                  <a:pt x="0" y="4168543"/>
                  <a:pt x="0" y="3623853"/>
                </a:cubicBezTo>
                <a:close/>
                <a:moveTo>
                  <a:pt x="3135088" y="0"/>
                </a:moveTo>
                <a:lnTo>
                  <a:pt x="4594343" y="0"/>
                </a:lnTo>
                <a:cubicBezTo>
                  <a:pt x="4919680" y="0"/>
                  <a:pt x="5183417" y="263737"/>
                  <a:pt x="5183417" y="589074"/>
                </a:cubicBezTo>
                <a:lnTo>
                  <a:pt x="5183417" y="1837871"/>
                </a:lnTo>
                <a:lnTo>
                  <a:pt x="3724162" y="1837871"/>
                </a:lnTo>
                <a:cubicBezTo>
                  <a:pt x="3398825" y="1837871"/>
                  <a:pt x="3135088" y="1574134"/>
                  <a:pt x="3135088" y="1248797"/>
                </a:cubicBezTo>
                <a:close/>
              </a:path>
            </a:pathLst>
          </a:custGeom>
          <a:noFill/>
          <a:ln>
            <a:noFill/>
          </a:ln>
        </p:spPr>
      </p:pic>
      <p:sp>
        <p:nvSpPr>
          <p:cNvPr id="9" name="标题 1"/>
          <p:cNvSpPr txBox="1"/>
          <p:nvPr/>
        </p:nvSpPr>
        <p:spPr>
          <a:xfrm>
            <a:off x="238499" y="295321"/>
            <a:ext cx="11953501" cy="720000"/>
          </a:xfrm>
          <a:custGeom>
            <a:avLst/>
            <a:gdLst>
              <a:gd name="connsiteX0" fmla="*/ 499816 w 11953501"/>
              <a:gd name="connsiteY0" fmla="*/ 0 h 720000"/>
              <a:gd name="connsiteX1" fmla="*/ 11953501 w 11953501"/>
              <a:gd name="connsiteY1" fmla="*/ 0 h 720000"/>
              <a:gd name="connsiteX2" fmla="*/ 11953501 w 11953501"/>
              <a:gd name="connsiteY2" fmla="*/ 720000 h 720000"/>
              <a:gd name="connsiteX3" fmla="*/ 499816 w 11953501"/>
              <a:gd name="connsiteY3" fmla="*/ 720000 h 720000"/>
              <a:gd name="connsiteX4" fmla="*/ 0 w 11953501"/>
              <a:gd name="connsiteY4" fmla="*/ 360000 h 720000"/>
              <a:gd name="connsiteX5" fmla="*/ 499816 w 11953501"/>
              <a:gd name="connsiteY5" fmla="*/ 0 h 720000"/>
            </a:gdLst>
            <a:ahLst/>
            <a:cxnLst/>
            <a:rect l="l" t="t" r="r" b="b"/>
            <a:pathLst>
              <a:path w="11953501" h="720000">
                <a:moveTo>
                  <a:pt x="499816" y="0"/>
                </a:moveTo>
                <a:lnTo>
                  <a:pt x="11953501" y="0"/>
                </a:lnTo>
                <a:lnTo>
                  <a:pt x="11953501" y="720000"/>
                </a:lnTo>
                <a:lnTo>
                  <a:pt x="499816" y="720000"/>
                </a:lnTo>
                <a:cubicBezTo>
                  <a:pt x="223775" y="720000"/>
                  <a:pt x="0" y="558823"/>
                  <a:pt x="0" y="360000"/>
                </a:cubicBezTo>
                <a:cubicBezTo>
                  <a:pt x="0" y="161177"/>
                  <a:pt x="223775" y="0"/>
                  <a:pt x="499816" y="0"/>
                </a:cubicBezTo>
                <a:close/>
              </a:path>
            </a:pathLst>
          </a:cu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0" y="259321"/>
            <a:ext cx="1152000" cy="792000"/>
          </a:xfrm>
          <a:custGeom>
            <a:avLst/>
            <a:gdLst>
              <a:gd name="connsiteX0" fmla="*/ 0 w 1152000"/>
              <a:gd name="connsiteY0" fmla="*/ 0 h 792000"/>
              <a:gd name="connsiteX1" fmla="*/ 112665 w 1152000"/>
              <a:gd name="connsiteY1" fmla="*/ 0 h 792000"/>
              <a:gd name="connsiteX2" fmla="*/ 701664 w 1152000"/>
              <a:gd name="connsiteY2" fmla="*/ 0 h 792000"/>
              <a:gd name="connsiteX3" fmla="*/ 1039165 w 1152000"/>
              <a:gd name="connsiteY3" fmla="*/ 0 h 792000"/>
              <a:gd name="connsiteX4" fmla="*/ 1137940 w 1152000"/>
              <a:gd name="connsiteY4" fmla="*/ 168829 h 792000"/>
              <a:gd name="connsiteX5" fmla="*/ 831619 w 1152000"/>
              <a:gd name="connsiteY5" fmla="*/ 732899 h 792000"/>
              <a:gd name="connsiteX6" fmla="*/ 732844 w 1152000"/>
              <a:gd name="connsiteY6" fmla="*/ 792000 h 792000"/>
              <a:gd name="connsiteX7" fmla="*/ 395343 w 1152000"/>
              <a:gd name="connsiteY7" fmla="*/ 792000 h 792000"/>
              <a:gd name="connsiteX8" fmla="*/ 112665 w 1152000"/>
              <a:gd name="connsiteY8" fmla="*/ 792000 h 792000"/>
              <a:gd name="connsiteX9" fmla="*/ 112574 w 1152000"/>
              <a:gd name="connsiteY9" fmla="*/ 792000 h 792000"/>
              <a:gd name="connsiteX10" fmla="*/ 0 w 1152000"/>
              <a:gd name="connsiteY10" fmla="*/ 792000 h 792000"/>
            </a:gdLst>
            <a:ahLst/>
            <a:cxnLst/>
            <a:rect l="l" t="t" r="r" b="b"/>
            <a:pathLst>
              <a:path w="1152000" h="792000">
                <a:moveTo>
                  <a:pt x="0" y="0"/>
                </a:moveTo>
                <a:lnTo>
                  <a:pt x="112665" y="0"/>
                </a:lnTo>
                <a:lnTo>
                  <a:pt x="701664" y="0"/>
                </a:lnTo>
                <a:lnTo>
                  <a:pt x="1039165" y="0"/>
                </a:lnTo>
                <a:cubicBezTo>
                  <a:pt x="1124825" y="0"/>
                  <a:pt x="1179154" y="92830"/>
                  <a:pt x="1137940" y="168829"/>
                </a:cubicBezTo>
                <a:lnTo>
                  <a:pt x="831619" y="732899"/>
                </a:lnTo>
                <a:cubicBezTo>
                  <a:pt x="811825" y="769348"/>
                  <a:pt x="773968" y="792000"/>
                  <a:pt x="732844" y="792000"/>
                </a:cubicBezTo>
                <a:lnTo>
                  <a:pt x="395343" y="792000"/>
                </a:lnTo>
                <a:lnTo>
                  <a:pt x="112665" y="792000"/>
                </a:lnTo>
                <a:cubicBezTo>
                  <a:pt x="112635" y="792000"/>
                  <a:pt x="112604" y="792000"/>
                  <a:pt x="112574" y="792000"/>
                </a:cubicBezTo>
                <a:lnTo>
                  <a:pt x="0" y="792000"/>
                </a:lnTo>
                <a:close/>
              </a:path>
            </a:pathLst>
          </a:custGeom>
          <a:solidFill>
            <a:schemeClr val="accent1"/>
          </a:solidFill>
          <a:ln w="9525" cap="flat">
            <a:noFill/>
            <a:miter/>
          </a:ln>
          <a:effectLst>
            <a:outerShdw blurRad="317500" dist="190500" algn="tl" rotWithShape="0">
              <a:schemeClr val="tx1">
                <a:lumMod val="65000"/>
                <a:lumOff val="35000"/>
                <a:alpha val="30000"/>
              </a:schemeClr>
            </a:outerShdw>
          </a:effectLst>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a:off x="1324204" y="418055"/>
            <a:ext cx="10296295"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金句提炼</a:t>
            </a:r>
            <a:endParaRPr kumimoji="1"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023606" y="1249680"/>
            <a:ext cx="2912154" cy="512160"/>
          </a:xfrm>
          <a:prstGeom prst="roundRect">
            <a:avLst>
              <a:gd name="adj" fmla="val 50000"/>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8190662" y="1249680"/>
            <a:ext cx="3017906" cy="512160"/>
          </a:xfrm>
          <a:prstGeom prst="roundRect">
            <a:avLst>
              <a:gd name="adj" fmla="val 50000"/>
            </a:avLst>
          </a:prstGeom>
          <a:solidFill>
            <a:schemeClr val="accent2">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660400" y="3952800"/>
            <a:ext cx="10858500" cy="2181300"/>
          </a:xfrm>
          <a:prstGeom prst="roundRect">
            <a:avLst>
              <a:gd name="adj" fmla="val 7223"/>
            </a:avLst>
          </a:prstGeom>
          <a:gradFill>
            <a:gsLst>
              <a:gs pos="0">
                <a:schemeClr val="accent1"/>
              </a:gs>
              <a:gs pos="100000">
                <a:schemeClr val="accent1">
                  <a:lumMod val="60000"/>
                  <a:lumOff val="4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flipH="1">
            <a:off x="1165860" y="5303520"/>
            <a:ext cx="525780" cy="525780"/>
          </a:xfrm>
          <a:prstGeom prst="ellipse">
            <a:avLst/>
          </a:prstGeom>
          <a:gradFill>
            <a:gsLst>
              <a:gs pos="0">
                <a:schemeClr val="accent1"/>
              </a:gs>
              <a:gs pos="100000">
                <a:schemeClr val="accent1">
                  <a:lumMod val="60000"/>
                  <a:lumOff val="4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9486900" y="4175760"/>
            <a:ext cx="1424940" cy="1424940"/>
          </a:xfrm>
          <a:prstGeom prst="ellipse">
            <a:avLst/>
          </a:prstGeom>
          <a:gradFill>
            <a:gsLst>
              <a:gs pos="0">
                <a:schemeClr val="accent1"/>
              </a:gs>
              <a:gs pos="100000">
                <a:schemeClr val="accent1">
                  <a:lumMod val="60000"/>
                  <a:lumOff val="40000"/>
                  <a:alpha val="0"/>
                </a:schemeClr>
              </a:gs>
            </a:gsLst>
            <a:lin ang="135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3444240" y="3992880"/>
            <a:ext cx="1905000" cy="1905000"/>
          </a:xfrm>
          <a:prstGeom prst="ellipse">
            <a:avLst/>
          </a:prstGeom>
          <a:gradFill>
            <a:gsLst>
              <a:gs pos="0">
                <a:schemeClr val="accent1"/>
              </a:gs>
              <a:gs pos="100000">
                <a:schemeClr val="accent1">
                  <a:lumMod val="60000"/>
                  <a:lumOff val="4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768399" y="1506500"/>
            <a:ext cx="3422568" cy="3637000"/>
          </a:xfrm>
          <a:prstGeom prst="roundRect">
            <a:avLst>
              <a:gd name="adj" fmla="val 6411"/>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1095614" y="1326000"/>
            <a:ext cx="2768138" cy="496800"/>
          </a:xfrm>
          <a:prstGeom prst="roundRect">
            <a:avLst>
              <a:gd name="adj" fmla="val 50000"/>
            </a:avLst>
          </a:pr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1298788" y="1405123"/>
            <a:ext cx="2361790" cy="338554"/>
          </a:xfrm>
          <a:prstGeom prst="rect">
            <a:avLst/>
          </a:prstGeom>
          <a:noFill/>
          <a:ln>
            <a:noFill/>
          </a:ln>
        </p:spPr>
        <p:txBody>
          <a:bodyPr vert="horz" wrap="square" lIns="0" tIns="0" rIns="0" bIns="0" rtlCol="0" anchor="ctr"/>
          <a:lstStyle/>
          <a:p>
            <a:pPr algn="ctr">
              <a:lnSpc>
                <a:spcPct val="100000"/>
              </a:lnSpc>
            </a:pPr>
            <a:r>
              <a:rPr kumimoji="1" lang="en-US" altLang="zh-CN" sz="1800">
                <a:ln w="12700">
                  <a:noFill/>
                </a:ln>
                <a:solidFill>
                  <a:srgbClr val="FFFFFF">
                    <a:alpha val="100000"/>
                  </a:srgbClr>
                </a:solidFill>
                <a:latin typeface="Source Han Sans"/>
                <a:ea typeface="Source Han Sans"/>
                <a:cs typeface="Source Han Sans"/>
              </a:rPr>
              <a:t>01</a:t>
            </a:r>
            <a:endParaRPr kumimoji="1" lang="zh-CN" altLang="en-US"/>
          </a:p>
        </p:txBody>
      </p:sp>
      <p:sp>
        <p:nvSpPr>
          <p:cNvPr id="12" name="标题 1"/>
          <p:cNvSpPr txBox="1"/>
          <p:nvPr/>
        </p:nvSpPr>
        <p:spPr>
          <a:xfrm>
            <a:off x="934141" y="2008199"/>
            <a:ext cx="3091084" cy="1823371"/>
          </a:xfrm>
          <a:prstGeom prst="rect">
            <a:avLst/>
          </a:prstGeom>
          <a:noFill/>
          <a:ln>
            <a:noFill/>
          </a:ln>
        </p:spPr>
        <p:txBody>
          <a:bodyPr vert="horz" wrap="square" lIns="0" tIns="0" rIns="0" bIns="0" rtlCol="0" anchor="t"/>
          <a:lstStyle/>
          <a:p>
            <a:pPr algn="l">
              <a:lnSpc>
                <a:spcPct val="150000"/>
              </a:lnSpc>
            </a:pPr>
            <a:r>
              <a:rPr kumimoji="1" lang="zh-CN" altLang="en-US" sz="4000" b="1" dirty="0"/>
              <a:t>家长：松开控制的手，用信任浇灌成长。</a:t>
            </a:r>
          </a:p>
        </p:txBody>
      </p:sp>
      <p:sp>
        <p:nvSpPr>
          <p:cNvPr id="13" name="标题 1"/>
          <p:cNvSpPr txBox="1"/>
          <p:nvPr/>
        </p:nvSpPr>
        <p:spPr>
          <a:xfrm>
            <a:off x="7988333" y="1506500"/>
            <a:ext cx="3422568" cy="3637000"/>
          </a:xfrm>
          <a:prstGeom prst="roundRect">
            <a:avLst>
              <a:gd name="adj" fmla="val 6411"/>
            </a:avLst>
          </a:prstGeom>
          <a:solidFill>
            <a:schemeClr val="bg1"/>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8262670" y="1326000"/>
            <a:ext cx="2873890" cy="496800"/>
          </a:xfrm>
          <a:prstGeom prst="roundRect">
            <a:avLst>
              <a:gd name="adj" fmla="val 50000"/>
            </a:avLst>
          </a:prstGeom>
          <a:gradFill>
            <a:gsLst>
              <a:gs pos="0">
                <a:schemeClr val="accent2"/>
              </a:gs>
              <a:gs pos="100000">
                <a:schemeClr val="accent2">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8407854" y="1405123"/>
            <a:ext cx="2583522" cy="338554"/>
          </a:xfrm>
          <a:prstGeom prst="rect">
            <a:avLst/>
          </a:prstGeom>
          <a:noFill/>
          <a:ln>
            <a:noFill/>
          </a:ln>
        </p:spPr>
        <p:txBody>
          <a:bodyPr vert="horz" wrap="square" lIns="0" tIns="0" rIns="0" bIns="0" rtlCol="0" anchor="ctr"/>
          <a:lstStyle/>
          <a:p>
            <a:pPr algn="ctr">
              <a:lnSpc>
                <a:spcPct val="100000"/>
              </a:lnSpc>
            </a:pPr>
            <a:r>
              <a:rPr kumimoji="1" lang="en-US" altLang="zh-CN" sz="1800">
                <a:ln w="12700">
                  <a:noFill/>
                </a:ln>
                <a:solidFill>
                  <a:srgbClr val="FFFFFF">
                    <a:alpha val="100000"/>
                  </a:srgbClr>
                </a:solidFill>
                <a:latin typeface="Source Han Sans"/>
                <a:ea typeface="Source Han Sans"/>
                <a:cs typeface="Source Han Sans"/>
              </a:rPr>
              <a:t>02</a:t>
            </a:r>
            <a:endParaRPr kumimoji="1" lang="zh-CN" altLang="en-US"/>
          </a:p>
        </p:txBody>
      </p:sp>
      <p:sp>
        <p:nvSpPr>
          <p:cNvPr id="16" name="标题 1"/>
          <p:cNvSpPr txBox="1"/>
          <p:nvPr/>
        </p:nvSpPr>
        <p:spPr>
          <a:xfrm>
            <a:off x="8154074" y="2008199"/>
            <a:ext cx="3091084" cy="1823371"/>
          </a:xfrm>
          <a:prstGeom prst="rect">
            <a:avLst/>
          </a:prstGeom>
          <a:noFill/>
          <a:ln>
            <a:noFill/>
          </a:ln>
        </p:spPr>
        <p:txBody>
          <a:bodyPr vert="horz" wrap="square" lIns="0" tIns="0" rIns="0" bIns="0" rtlCol="0" anchor="t"/>
          <a:lstStyle/>
          <a:p>
            <a:pPr algn="l">
              <a:lnSpc>
                <a:spcPct val="150000"/>
              </a:lnSpc>
            </a:pPr>
            <a:r>
              <a:rPr kumimoji="1" lang="zh-CN" altLang="en-US" sz="3600" b="1" dirty="0"/>
              <a:t>教师：放下权威的架子，用尊重点亮心灵。</a:t>
            </a:r>
          </a:p>
        </p:txBody>
      </p:sp>
      <p:pic>
        <p:nvPicPr>
          <p:cNvPr id="17" name="图片 16"/>
          <p:cNvPicPr>
            <a:picLocks noChangeAspect="1"/>
          </p:cNvPicPr>
          <p:nvPr/>
        </p:nvPicPr>
        <p:blipFill>
          <a:blip r:embed="rId2">
            <a:alphaModFix/>
          </a:blip>
          <a:srcRect l="26400" r="26400"/>
          <a:stretch>
            <a:fillRect/>
          </a:stretch>
        </p:blipFill>
        <p:spPr>
          <a:xfrm>
            <a:off x="4295800" y="1277020"/>
            <a:ext cx="3600400" cy="4275000"/>
          </a:xfrm>
          <a:custGeom>
            <a:avLst/>
            <a:gdLst/>
            <a:ahLst/>
            <a:cxnLst/>
            <a:rect l="l" t="t" r="r" b="b"/>
            <a:pathLst>
              <a:path w="3600400" h="4275000">
                <a:moveTo>
                  <a:pt x="230822" y="0"/>
                </a:moveTo>
                <a:lnTo>
                  <a:pt x="3369578" y="0"/>
                </a:lnTo>
                <a:cubicBezTo>
                  <a:pt x="3497057" y="0"/>
                  <a:pt x="3600400" y="103343"/>
                  <a:pt x="3600400" y="230822"/>
                </a:cubicBezTo>
                <a:lnTo>
                  <a:pt x="3600400" y="4044178"/>
                </a:lnTo>
                <a:cubicBezTo>
                  <a:pt x="3600400" y="4171657"/>
                  <a:pt x="3497057" y="4275000"/>
                  <a:pt x="3369578" y="4275000"/>
                </a:cubicBezTo>
                <a:lnTo>
                  <a:pt x="230822" y="4275000"/>
                </a:lnTo>
                <a:cubicBezTo>
                  <a:pt x="103343" y="4275000"/>
                  <a:pt x="0" y="4171657"/>
                  <a:pt x="0" y="4044178"/>
                </a:cubicBezTo>
                <a:lnTo>
                  <a:pt x="0" y="230822"/>
                </a:lnTo>
                <a:cubicBezTo>
                  <a:pt x="0" y="103343"/>
                  <a:pt x="103343" y="0"/>
                  <a:pt x="230822" y="0"/>
                </a:cubicBezTo>
                <a:close/>
              </a:path>
            </a:pathLst>
          </a:custGeom>
          <a:noFill/>
          <a:ln>
            <a:noFill/>
          </a:ln>
        </p:spPr>
      </p:pic>
      <p:sp>
        <p:nvSpPr>
          <p:cNvPr id="18" name="标题 1"/>
          <p:cNvSpPr txBox="1"/>
          <p:nvPr/>
        </p:nvSpPr>
        <p:spPr>
          <a:xfrm>
            <a:off x="238499" y="295321"/>
            <a:ext cx="11953501" cy="720000"/>
          </a:xfrm>
          <a:custGeom>
            <a:avLst/>
            <a:gdLst>
              <a:gd name="connsiteX0" fmla="*/ 499816 w 11953501"/>
              <a:gd name="connsiteY0" fmla="*/ 0 h 720000"/>
              <a:gd name="connsiteX1" fmla="*/ 11953501 w 11953501"/>
              <a:gd name="connsiteY1" fmla="*/ 0 h 720000"/>
              <a:gd name="connsiteX2" fmla="*/ 11953501 w 11953501"/>
              <a:gd name="connsiteY2" fmla="*/ 720000 h 720000"/>
              <a:gd name="connsiteX3" fmla="*/ 499816 w 11953501"/>
              <a:gd name="connsiteY3" fmla="*/ 720000 h 720000"/>
              <a:gd name="connsiteX4" fmla="*/ 0 w 11953501"/>
              <a:gd name="connsiteY4" fmla="*/ 360000 h 720000"/>
              <a:gd name="connsiteX5" fmla="*/ 499816 w 11953501"/>
              <a:gd name="connsiteY5" fmla="*/ 0 h 720000"/>
            </a:gdLst>
            <a:ahLst/>
            <a:cxnLst/>
            <a:rect l="l" t="t" r="r" b="b"/>
            <a:pathLst>
              <a:path w="11953501" h="720000">
                <a:moveTo>
                  <a:pt x="499816" y="0"/>
                </a:moveTo>
                <a:lnTo>
                  <a:pt x="11953501" y="0"/>
                </a:lnTo>
                <a:lnTo>
                  <a:pt x="11953501" y="720000"/>
                </a:lnTo>
                <a:lnTo>
                  <a:pt x="499816" y="720000"/>
                </a:lnTo>
                <a:cubicBezTo>
                  <a:pt x="223775" y="720000"/>
                  <a:pt x="0" y="558823"/>
                  <a:pt x="0" y="360000"/>
                </a:cubicBezTo>
                <a:cubicBezTo>
                  <a:pt x="0" y="161177"/>
                  <a:pt x="223775" y="0"/>
                  <a:pt x="499816" y="0"/>
                </a:cubicBezTo>
                <a:close/>
              </a:path>
            </a:pathLst>
          </a:cu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0" y="259321"/>
            <a:ext cx="1152000" cy="792000"/>
          </a:xfrm>
          <a:custGeom>
            <a:avLst/>
            <a:gdLst>
              <a:gd name="connsiteX0" fmla="*/ 0 w 1152000"/>
              <a:gd name="connsiteY0" fmla="*/ 0 h 792000"/>
              <a:gd name="connsiteX1" fmla="*/ 112665 w 1152000"/>
              <a:gd name="connsiteY1" fmla="*/ 0 h 792000"/>
              <a:gd name="connsiteX2" fmla="*/ 701664 w 1152000"/>
              <a:gd name="connsiteY2" fmla="*/ 0 h 792000"/>
              <a:gd name="connsiteX3" fmla="*/ 1039165 w 1152000"/>
              <a:gd name="connsiteY3" fmla="*/ 0 h 792000"/>
              <a:gd name="connsiteX4" fmla="*/ 1137940 w 1152000"/>
              <a:gd name="connsiteY4" fmla="*/ 168829 h 792000"/>
              <a:gd name="connsiteX5" fmla="*/ 831619 w 1152000"/>
              <a:gd name="connsiteY5" fmla="*/ 732899 h 792000"/>
              <a:gd name="connsiteX6" fmla="*/ 732844 w 1152000"/>
              <a:gd name="connsiteY6" fmla="*/ 792000 h 792000"/>
              <a:gd name="connsiteX7" fmla="*/ 395343 w 1152000"/>
              <a:gd name="connsiteY7" fmla="*/ 792000 h 792000"/>
              <a:gd name="connsiteX8" fmla="*/ 112665 w 1152000"/>
              <a:gd name="connsiteY8" fmla="*/ 792000 h 792000"/>
              <a:gd name="connsiteX9" fmla="*/ 112574 w 1152000"/>
              <a:gd name="connsiteY9" fmla="*/ 792000 h 792000"/>
              <a:gd name="connsiteX10" fmla="*/ 0 w 1152000"/>
              <a:gd name="connsiteY10" fmla="*/ 792000 h 792000"/>
            </a:gdLst>
            <a:ahLst/>
            <a:cxnLst/>
            <a:rect l="l" t="t" r="r" b="b"/>
            <a:pathLst>
              <a:path w="1152000" h="792000">
                <a:moveTo>
                  <a:pt x="0" y="0"/>
                </a:moveTo>
                <a:lnTo>
                  <a:pt x="112665" y="0"/>
                </a:lnTo>
                <a:lnTo>
                  <a:pt x="701664" y="0"/>
                </a:lnTo>
                <a:lnTo>
                  <a:pt x="1039165" y="0"/>
                </a:lnTo>
                <a:cubicBezTo>
                  <a:pt x="1124825" y="0"/>
                  <a:pt x="1179154" y="92830"/>
                  <a:pt x="1137940" y="168829"/>
                </a:cubicBezTo>
                <a:lnTo>
                  <a:pt x="831619" y="732899"/>
                </a:lnTo>
                <a:cubicBezTo>
                  <a:pt x="811825" y="769348"/>
                  <a:pt x="773968" y="792000"/>
                  <a:pt x="732844" y="792000"/>
                </a:cubicBezTo>
                <a:lnTo>
                  <a:pt x="395343" y="792000"/>
                </a:lnTo>
                <a:lnTo>
                  <a:pt x="112665" y="792000"/>
                </a:lnTo>
                <a:cubicBezTo>
                  <a:pt x="112635" y="792000"/>
                  <a:pt x="112604" y="792000"/>
                  <a:pt x="112574" y="792000"/>
                </a:cubicBezTo>
                <a:lnTo>
                  <a:pt x="0" y="792000"/>
                </a:lnTo>
                <a:close/>
              </a:path>
            </a:pathLst>
          </a:custGeom>
          <a:solidFill>
            <a:schemeClr val="accent1"/>
          </a:solidFill>
          <a:ln w="9525" cap="flat">
            <a:noFill/>
            <a:miter/>
          </a:ln>
          <a:effectLst>
            <a:outerShdw blurRad="317500" dist="190500" algn="tl" rotWithShape="0">
              <a:schemeClr val="tx1">
                <a:lumMod val="65000"/>
                <a:lumOff val="35000"/>
                <a:alpha val="30000"/>
              </a:schemeClr>
            </a:outerShdw>
          </a:effectLst>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1324204" y="418055"/>
            <a:ext cx="10296295" cy="432000"/>
          </a:xfrm>
          <a:prstGeom prst="rect">
            <a:avLst/>
          </a:prstGeom>
          <a:noFill/>
          <a:ln>
            <a:noFill/>
          </a:ln>
        </p:spPr>
        <p:txBody>
          <a:bodyPr vert="horz" wrap="square" lIns="0" tIns="0" rIns="0" bIns="0" rtlCol="0" anchor="ctr"/>
          <a:lstStyle/>
          <a:p>
            <a:pPr algn="l">
              <a:lnSpc>
                <a:spcPct val="120000"/>
              </a:lnSpc>
            </a:pPr>
            <a:r>
              <a:rPr kumimoji="1" lang="en-US" altLang="zh-CN" sz="3200" dirty="0" err="1">
                <a:ln w="12700">
                  <a:noFill/>
                </a:ln>
                <a:solidFill>
                  <a:srgbClr val="262626">
                    <a:alpha val="100000"/>
                  </a:srgbClr>
                </a:solidFill>
                <a:latin typeface="Source Han Sans CN Bold"/>
                <a:ea typeface="Source Han Sans CN Bold"/>
                <a:cs typeface="Source Han Sans CN Bold"/>
              </a:rPr>
              <a:t>行动号召</a:t>
            </a:r>
            <a:endParaRPr kumimoji="1" lang="zh-CN"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标题 1"/>
          <p:cNvSpPr txBox="1"/>
          <p:nvPr/>
        </p:nvSpPr>
        <p:spPr>
          <a:xfrm rot="1144283">
            <a:off x="-1302186" y="3035343"/>
            <a:ext cx="7867082" cy="5059017"/>
          </a:xfrm>
          <a:prstGeom prst="ellipse">
            <a:avLst/>
          </a:pr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0556323">
            <a:off x="6777622" y="-917630"/>
            <a:ext cx="6249002" cy="3819320"/>
          </a:xfrm>
          <a:prstGeom prst="ellipse">
            <a:avLst/>
          </a:pr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66130" y="402939"/>
            <a:ext cx="11255970" cy="5920138"/>
          </a:xfrm>
          <a:prstGeom prst="roundRect">
            <a:avLst>
              <a:gd name="adj" fmla="val 5036"/>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763917" y="2131288"/>
            <a:ext cx="5770720" cy="1687150"/>
          </a:xfrm>
          <a:prstGeom prst="rect">
            <a:avLst/>
          </a:prstGeom>
          <a:noFill/>
          <a:ln>
            <a:noFill/>
          </a:ln>
        </p:spPr>
        <p:txBody>
          <a:bodyPr vert="horz" wrap="square" lIns="0" tIns="0" rIns="0" bIns="0" rtlCol="0" anchor="ctr"/>
          <a:lstStyle/>
          <a:p>
            <a:pPr algn="l">
              <a:lnSpc>
                <a:spcPct val="130000"/>
              </a:lnSpc>
            </a:pPr>
            <a:r>
              <a:rPr kumimoji="1" lang="zh-CN" altLang="en-US" sz="5000" dirty="0">
                <a:ln w="12700">
                  <a:noFill/>
                </a:ln>
                <a:solidFill>
                  <a:srgbClr val="262626">
                    <a:alpha val="100000"/>
                  </a:srgbClr>
                </a:solidFill>
                <a:latin typeface="OPPOSans H"/>
                <a:ea typeface="OPPOSans H"/>
                <a:cs typeface="OPPOSans H"/>
              </a:rPr>
              <a:t>谢谢大家</a:t>
            </a:r>
            <a:endParaRPr kumimoji="1" lang="zh-CN" altLang="en-US" dirty="0"/>
          </a:p>
        </p:txBody>
      </p:sp>
      <p:sp>
        <p:nvSpPr>
          <p:cNvPr id="11" name="标题 1"/>
          <p:cNvSpPr txBox="1"/>
          <p:nvPr/>
        </p:nvSpPr>
        <p:spPr>
          <a:xfrm flipH="1">
            <a:off x="832703" y="5957478"/>
            <a:ext cx="149013" cy="149013"/>
          </a:xfrm>
          <a:prstGeom prst="ellipse">
            <a:avLst/>
          </a:prstGeom>
          <a:solidFill>
            <a:schemeClr val="accent1"/>
          </a:solidFill>
          <a:ln w="12700" cap="sq">
            <a:noFill/>
            <a:miter/>
          </a:ln>
          <a:effectLst/>
        </p:spPr>
        <p:txBody>
          <a:bodyPr vert="horz" wrap="square" lIns="100584" tIns="50292" rIns="100584" bIns="50292" rtlCol="0" anchor="ctr"/>
          <a:lstStyle/>
          <a:p>
            <a:pPr algn="ctr">
              <a:lnSpc>
                <a:spcPct val="100000"/>
              </a:lnSpc>
            </a:pPr>
            <a:endParaRPr kumimoji="1" lang="zh-CN" altLang="en-US"/>
          </a:p>
        </p:txBody>
      </p:sp>
      <p:sp>
        <p:nvSpPr>
          <p:cNvPr id="12" name="标题 1"/>
          <p:cNvSpPr txBox="1"/>
          <p:nvPr/>
        </p:nvSpPr>
        <p:spPr>
          <a:xfrm flipH="1">
            <a:off x="1072234" y="5957478"/>
            <a:ext cx="149013" cy="149013"/>
          </a:xfrm>
          <a:prstGeom prst="ellipse">
            <a:avLst/>
          </a:prstGeom>
          <a:noFill/>
          <a:ln w="17463" cap="sq">
            <a:solidFill>
              <a:schemeClr val="accent1"/>
            </a:solidFill>
            <a:miter/>
          </a:ln>
          <a:effectLst/>
        </p:spPr>
        <p:txBody>
          <a:bodyPr vert="horz" wrap="square" lIns="100584" tIns="50292" rIns="100584" bIns="50292" rtlCol="0" anchor="ctr"/>
          <a:lstStyle/>
          <a:p>
            <a:pPr algn="ctr">
              <a:lnSpc>
                <a:spcPct val="100000"/>
              </a:lnSpc>
            </a:pPr>
            <a:endParaRPr kumimoji="1" lang="zh-CN" altLang="en-US"/>
          </a:p>
        </p:txBody>
      </p:sp>
      <p:sp>
        <p:nvSpPr>
          <p:cNvPr id="13" name="标题 1"/>
          <p:cNvSpPr txBox="1"/>
          <p:nvPr/>
        </p:nvSpPr>
        <p:spPr>
          <a:xfrm flipH="1">
            <a:off x="1311765" y="5957478"/>
            <a:ext cx="149013" cy="149013"/>
          </a:xfrm>
          <a:prstGeom prst="ellipse">
            <a:avLst/>
          </a:prstGeom>
          <a:solidFill>
            <a:schemeClr val="accent1"/>
          </a:solidFill>
          <a:ln w="12700" cap="sq">
            <a:noFill/>
            <a:miter/>
          </a:ln>
          <a:effectLst/>
        </p:spPr>
        <p:txBody>
          <a:bodyPr vert="horz" wrap="square" lIns="100584" tIns="50292" rIns="100584" bIns="50292" rtlCol="0" anchor="ctr"/>
          <a:lstStyle/>
          <a:p>
            <a:pPr algn="ctr">
              <a:lnSpc>
                <a:spcPct val="100000"/>
              </a:lnSpc>
            </a:pPr>
            <a:endParaRPr kumimoji="1" lang="zh-CN" altLang="en-US"/>
          </a:p>
        </p:txBody>
      </p:sp>
      <p:sp>
        <p:nvSpPr>
          <p:cNvPr id="14" name="标题 1"/>
          <p:cNvSpPr txBox="1"/>
          <p:nvPr/>
        </p:nvSpPr>
        <p:spPr>
          <a:xfrm flipH="1">
            <a:off x="1551295" y="5957478"/>
            <a:ext cx="149013" cy="149013"/>
          </a:xfrm>
          <a:prstGeom prst="ellipse">
            <a:avLst/>
          </a:prstGeom>
          <a:noFill/>
          <a:ln w="17463" cap="sq">
            <a:solidFill>
              <a:schemeClr val="accent1"/>
            </a:solidFill>
            <a:miter/>
          </a:ln>
          <a:effectLst/>
        </p:spPr>
        <p:txBody>
          <a:bodyPr vert="horz" wrap="square" lIns="100584" tIns="50292" rIns="100584" bIns="50292" rtlCol="0" anchor="ctr"/>
          <a:lstStyle/>
          <a:p>
            <a:pPr algn="ctr">
              <a:lnSpc>
                <a:spcPct val="100000"/>
              </a:lnSpc>
            </a:pPr>
            <a:endParaRPr kumimoji="1" lang="zh-CN" altLang="en-US"/>
          </a:p>
        </p:txBody>
      </p:sp>
      <p:sp>
        <p:nvSpPr>
          <p:cNvPr id="15" name="标题 1"/>
          <p:cNvSpPr txBox="1"/>
          <p:nvPr/>
        </p:nvSpPr>
        <p:spPr>
          <a:xfrm>
            <a:off x="803274" y="929385"/>
            <a:ext cx="3437543" cy="606616"/>
          </a:xfrm>
          <a:prstGeom prst="rect">
            <a:avLst/>
          </a:prstGeom>
          <a:noFill/>
          <a:ln>
            <a:noFill/>
          </a:ln>
        </p:spPr>
        <p:txBody>
          <a:bodyPr vert="horz" wrap="square" lIns="0" tIns="0" rIns="0" bIns="0" rtlCol="0" anchor="t"/>
          <a:lstStyle/>
          <a:p>
            <a:pPr algn="l">
              <a:lnSpc>
                <a:spcPct val="110000"/>
              </a:lnSpc>
            </a:pPr>
            <a:r>
              <a:rPr kumimoji="1" lang="zh-CN" altLang="en-US" sz="5400" dirty="0">
                <a:ln w="12700">
                  <a:solidFill>
                    <a:srgbClr val="000000">
                      <a:alpha val="100000"/>
                    </a:srgbClr>
                  </a:solidFill>
                </a:ln>
                <a:noFill/>
                <a:latin typeface="OPPOSans H"/>
                <a:ea typeface="OPPOSans H"/>
              </a:rPr>
              <a:t>读书分享</a:t>
            </a:r>
            <a:endParaRPr kumimoji="1" lang="zh-CN" altLang="en-US" dirty="0"/>
          </a:p>
        </p:txBody>
      </p:sp>
      <p:sp>
        <p:nvSpPr>
          <p:cNvPr id="16" name="标题 1"/>
          <p:cNvSpPr txBox="1"/>
          <p:nvPr/>
        </p:nvSpPr>
        <p:spPr>
          <a:xfrm rot="10800000" flipV="1">
            <a:off x="4160475" y="40293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alpha val="0"/>
                </a:schemeClr>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7589245" y="1893642"/>
            <a:ext cx="6478447" cy="6478447"/>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grpSp>
        <p:nvGrpSpPr>
          <p:cNvPr id="18" name="组合 17"/>
          <p:cNvGrpSpPr/>
          <p:nvPr/>
        </p:nvGrpSpPr>
        <p:grpSpPr>
          <a:xfrm>
            <a:off x="6226635" y="1494821"/>
            <a:ext cx="819179" cy="573809"/>
            <a:chOff x="6226635" y="1494821"/>
            <a:chExt cx="819179" cy="573809"/>
          </a:xfrm>
        </p:grpSpPr>
        <p:sp>
          <p:nvSpPr>
            <p:cNvPr id="19" name="标题 1"/>
            <p:cNvSpPr txBox="1"/>
            <p:nvPr/>
          </p:nvSpPr>
          <p:spPr>
            <a:xfrm rot="16200000" flipV="1">
              <a:off x="6565693" y="158850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alpha val="0"/>
                  </a:schemeClr>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0" name="标题 1"/>
            <p:cNvSpPr txBox="1"/>
            <p:nvPr/>
          </p:nvSpPr>
          <p:spPr>
            <a:xfrm rot="16200000" flipV="1">
              <a:off x="6132947" y="158850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grpSp>
      <p:pic>
        <p:nvPicPr>
          <p:cNvPr id="21" name="图片 20"/>
          <p:cNvPicPr>
            <a:picLocks noChangeAspect="1"/>
          </p:cNvPicPr>
          <p:nvPr/>
        </p:nvPicPr>
        <p:blipFill>
          <a:blip r:embed="rId2">
            <a:alphaModFix/>
          </a:blip>
          <a:srcRect/>
          <a:stretch>
            <a:fillRect/>
          </a:stretch>
        </p:blipFill>
        <p:spPr>
          <a:xfrm>
            <a:off x="5856149" y="1329790"/>
            <a:ext cx="7481282" cy="5313808"/>
          </a:xfrm>
          <a:prstGeom prst="rect">
            <a:avLst/>
          </a:prstGeom>
          <a:noFill/>
          <a:ln>
            <a:noFill/>
          </a:ln>
        </p:spPr>
      </p:pic>
      <p:grpSp>
        <p:nvGrpSpPr>
          <p:cNvPr id="22" name="组合 21"/>
          <p:cNvGrpSpPr/>
          <p:nvPr/>
        </p:nvGrpSpPr>
        <p:grpSpPr>
          <a:xfrm>
            <a:off x="840527" y="4045890"/>
            <a:ext cx="5688000" cy="573840"/>
            <a:chOff x="840527" y="4045890"/>
            <a:chExt cx="5688000" cy="573840"/>
          </a:xfrm>
        </p:grpSpPr>
        <p:sp>
          <p:nvSpPr>
            <p:cNvPr id="23" name="标题 1"/>
            <p:cNvSpPr txBox="1"/>
            <p:nvPr/>
          </p:nvSpPr>
          <p:spPr>
            <a:xfrm rot="10800000">
              <a:off x="840527" y="4594530"/>
              <a:ext cx="5688000" cy="25200"/>
            </a:xfrm>
            <a:prstGeom prst="rect">
              <a:avLst/>
            </a:prstGeom>
            <a:gradFill>
              <a:gsLst>
                <a:gs pos="0">
                  <a:schemeClr val="bg1">
                    <a:alpha val="100000"/>
                  </a:schemeClr>
                </a:gs>
                <a:gs pos="56000">
                  <a:schemeClr val="accent1"/>
                </a:gs>
                <a:gs pos="97000">
                  <a:schemeClr val="bg1">
                    <a:alpha val="100000"/>
                  </a:schemeClr>
                </a:gs>
              </a:gsLst>
              <a:lin ang="30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886715" y="4148144"/>
              <a:ext cx="5596781" cy="369332"/>
            </a:xfrm>
            <a:prstGeom prst="rect">
              <a:avLst/>
            </a:prstGeom>
            <a:noFill/>
            <a:ln>
              <a:noFill/>
            </a:ln>
          </p:spPr>
          <p:txBody>
            <a:bodyPr vert="horz" wrap="square" lIns="0" tIns="0" rIns="0" bIns="0" rtlCol="0" anchor="t"/>
            <a:lstStyle/>
            <a:p>
              <a:pPr algn="dist">
                <a:lnSpc>
                  <a:spcPct val="110000"/>
                </a:lnSpc>
              </a:pPr>
              <a:r>
                <a:rPr kumimoji="1" lang="zh-CN" altLang="en-US" sz="2400" dirty="0">
                  <a:ln w="12700">
                    <a:noFill/>
                  </a:ln>
                  <a:solidFill>
                    <a:srgbClr val="262626">
                      <a:alpha val="100000"/>
                    </a:srgbClr>
                  </a:solidFill>
                  <a:latin typeface="OPPOSans R"/>
                  <a:ea typeface="OPPOSans R"/>
                  <a:cs typeface="OPPOSans R"/>
                </a:rPr>
                <a:t>尹建莉</a:t>
              </a:r>
              <a:r>
                <a:rPr kumimoji="1" lang="en-US" altLang="zh-CN" sz="2400" dirty="0">
                  <a:ln w="12700">
                    <a:noFill/>
                  </a:ln>
                  <a:solidFill>
                    <a:srgbClr val="262626">
                      <a:alpha val="100000"/>
                    </a:srgbClr>
                  </a:solidFill>
                  <a:latin typeface="OPPOSans R"/>
                  <a:ea typeface="OPPOSans R"/>
                  <a:cs typeface="OPPOSans R"/>
                </a:rPr>
                <a:t>《</a:t>
              </a:r>
              <a:r>
                <a:rPr kumimoji="1" lang="zh-CN" altLang="en-US" sz="2400" dirty="0">
                  <a:ln w="12700">
                    <a:noFill/>
                  </a:ln>
                  <a:solidFill>
                    <a:srgbClr val="262626">
                      <a:alpha val="100000"/>
                    </a:srgbClr>
                  </a:solidFill>
                  <a:latin typeface="OPPOSans R"/>
                  <a:ea typeface="OPPOSans R"/>
                  <a:cs typeface="OPPOSans R"/>
                </a:rPr>
                <a:t>自由的孩子最自觉</a:t>
              </a:r>
              <a:r>
                <a:rPr kumimoji="1" lang="en-US" altLang="zh-CN" sz="2400" dirty="0">
                  <a:ln w="12700">
                    <a:noFill/>
                  </a:ln>
                  <a:solidFill>
                    <a:srgbClr val="262626">
                      <a:alpha val="100000"/>
                    </a:srgbClr>
                  </a:solidFill>
                  <a:latin typeface="OPPOSans R"/>
                  <a:ea typeface="OPPOSans R"/>
                  <a:cs typeface="OPPOSans R"/>
                </a:rPr>
                <a:t>》</a:t>
              </a:r>
              <a:r>
                <a:rPr kumimoji="1" lang="zh-CN" altLang="en-US" sz="2400" dirty="0">
                  <a:ln w="12700">
                    <a:noFill/>
                  </a:ln>
                  <a:solidFill>
                    <a:srgbClr val="262626">
                      <a:alpha val="100000"/>
                    </a:srgbClr>
                  </a:solidFill>
                  <a:latin typeface="OPPOSans R"/>
                  <a:ea typeface="OPPOSans R"/>
                  <a:cs typeface="OPPOSans R"/>
                </a:rPr>
                <a:t>的教育启示</a:t>
              </a:r>
            </a:p>
          </p:txBody>
        </p:sp>
        <p:sp>
          <p:nvSpPr>
            <p:cNvPr id="25" name="标题 1"/>
            <p:cNvSpPr txBox="1"/>
            <p:nvPr/>
          </p:nvSpPr>
          <p:spPr>
            <a:xfrm rot="10800000">
              <a:off x="840527" y="4045890"/>
              <a:ext cx="5688000" cy="25200"/>
            </a:xfrm>
            <a:prstGeom prst="rect">
              <a:avLst/>
            </a:prstGeom>
            <a:gradFill>
              <a:gsLst>
                <a:gs pos="0">
                  <a:schemeClr val="bg1">
                    <a:alpha val="100000"/>
                  </a:schemeClr>
                </a:gs>
                <a:gs pos="52000">
                  <a:schemeClr val="accent1"/>
                </a:gs>
                <a:gs pos="100000">
                  <a:schemeClr val="bg1">
                    <a:alpha val="100000"/>
                  </a:schemeClr>
                </a:gs>
              </a:gsLst>
              <a:lin ang="30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标题 1"/>
          <p:cNvSpPr txBox="1"/>
          <p:nvPr/>
        </p:nvSpPr>
        <p:spPr>
          <a:xfrm rot="1144283">
            <a:off x="-1302186" y="3035343"/>
            <a:ext cx="7867082" cy="5059017"/>
          </a:xfrm>
          <a:prstGeom prst="ellipse">
            <a:avLst/>
          </a:pr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0556323">
            <a:off x="6777622" y="-917630"/>
            <a:ext cx="6249002" cy="3819320"/>
          </a:xfrm>
          <a:prstGeom prst="ellipse">
            <a:avLst/>
          </a:pr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66130" y="402939"/>
            <a:ext cx="11255970" cy="5920138"/>
          </a:xfrm>
          <a:prstGeom prst="roundRect">
            <a:avLst>
              <a:gd name="adj" fmla="val 5036"/>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102580" y="1682626"/>
            <a:ext cx="6478447" cy="6478447"/>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803275" y="901388"/>
            <a:ext cx="2050457" cy="254623"/>
          </a:xfrm>
          <a:custGeom>
            <a:avLst/>
            <a:gdLst>
              <a:gd name="connsiteX0" fmla="*/ 353068 w 1228797"/>
              <a:gd name="connsiteY0" fmla="*/ 146933 h 152590"/>
              <a:gd name="connsiteX1" fmla="*/ 353259 w 1228797"/>
              <a:gd name="connsiteY1" fmla="*/ 146971 h 152590"/>
              <a:gd name="connsiteX2" fmla="*/ 352878 w 1228797"/>
              <a:gd name="connsiteY2" fmla="*/ 146971 h 152590"/>
              <a:gd name="connsiteX3" fmla="*/ 463654 w 1228797"/>
              <a:gd name="connsiteY3" fmla="*/ 28766 h 152590"/>
              <a:gd name="connsiteX4" fmla="*/ 457368 w 1228797"/>
              <a:gd name="connsiteY4" fmla="*/ 35052 h 152590"/>
              <a:gd name="connsiteX5" fmla="*/ 457368 w 1228797"/>
              <a:gd name="connsiteY5" fmla="*/ 66866 h 152590"/>
              <a:gd name="connsiteX6" fmla="*/ 463464 w 1228797"/>
              <a:gd name="connsiteY6" fmla="*/ 73152 h 152590"/>
              <a:gd name="connsiteX7" fmla="*/ 463654 w 1228797"/>
              <a:gd name="connsiteY7" fmla="*/ 73152 h 152590"/>
              <a:gd name="connsiteX8" fmla="*/ 502611 w 1228797"/>
              <a:gd name="connsiteY8" fmla="*/ 73152 h 152590"/>
              <a:gd name="connsiteX9" fmla="*/ 525281 w 1228797"/>
              <a:gd name="connsiteY9" fmla="*/ 51911 h 152590"/>
              <a:gd name="connsiteX10" fmla="*/ 504450 w 1228797"/>
              <a:gd name="connsiteY10" fmla="*/ 28795 h 152590"/>
              <a:gd name="connsiteX11" fmla="*/ 503183 w 1228797"/>
              <a:gd name="connsiteY11" fmla="*/ 28766 h 152590"/>
              <a:gd name="connsiteX12" fmla="*/ 1154216 w 1228797"/>
              <a:gd name="connsiteY12" fmla="*/ 28194 h 152590"/>
              <a:gd name="connsiteX13" fmla="*/ 1154216 w 1228797"/>
              <a:gd name="connsiteY13" fmla="*/ 28765 h 152590"/>
              <a:gd name="connsiteX14" fmla="*/ 1104877 w 1228797"/>
              <a:gd name="connsiteY14" fmla="*/ 77914 h 152590"/>
              <a:gd name="connsiteX15" fmla="*/ 1154026 w 1228797"/>
              <a:gd name="connsiteY15" fmla="*/ 127254 h 152590"/>
              <a:gd name="connsiteX16" fmla="*/ 1203365 w 1228797"/>
              <a:gd name="connsiteY16" fmla="*/ 78105 h 152590"/>
              <a:gd name="connsiteX17" fmla="*/ 1203365 w 1228797"/>
              <a:gd name="connsiteY17" fmla="*/ 78009 h 152590"/>
              <a:gd name="connsiteX18" fmla="*/ 1154502 w 1228797"/>
              <a:gd name="connsiteY18" fmla="*/ 28195 h 152590"/>
              <a:gd name="connsiteX19" fmla="*/ 1154216 w 1228797"/>
              <a:gd name="connsiteY19" fmla="*/ 28194 h 152590"/>
              <a:gd name="connsiteX20" fmla="*/ 836558 w 1228797"/>
              <a:gd name="connsiteY20" fmla="*/ 25718 h 152590"/>
              <a:gd name="connsiteX21" fmla="*/ 787314 w 1228797"/>
              <a:gd name="connsiteY21" fmla="*/ 74962 h 152590"/>
              <a:gd name="connsiteX22" fmla="*/ 836558 w 1228797"/>
              <a:gd name="connsiteY22" fmla="*/ 124207 h 152590"/>
              <a:gd name="connsiteX23" fmla="*/ 885802 w 1228797"/>
              <a:gd name="connsiteY23" fmla="*/ 74962 h 152590"/>
              <a:gd name="connsiteX24" fmla="*/ 885802 w 1228797"/>
              <a:gd name="connsiteY24" fmla="*/ 74867 h 152590"/>
              <a:gd name="connsiteX25" fmla="*/ 836558 w 1228797"/>
              <a:gd name="connsiteY25" fmla="*/ 25718 h 152590"/>
              <a:gd name="connsiteX26" fmla="*/ 200954 w 1228797"/>
              <a:gd name="connsiteY26" fmla="*/ 25527 h 152590"/>
              <a:gd name="connsiteX27" fmla="*/ 200954 w 1228797"/>
              <a:gd name="connsiteY27" fmla="*/ 25908 h 152590"/>
              <a:gd name="connsiteX28" fmla="*/ 151424 w 1228797"/>
              <a:gd name="connsiteY28" fmla="*/ 75248 h 152590"/>
              <a:gd name="connsiteX29" fmla="*/ 200764 w 1228797"/>
              <a:gd name="connsiteY29" fmla="*/ 124778 h 152590"/>
              <a:gd name="connsiteX30" fmla="*/ 250294 w 1228797"/>
              <a:gd name="connsiteY30" fmla="*/ 75438 h 152590"/>
              <a:gd name="connsiteX31" fmla="*/ 250294 w 1228797"/>
              <a:gd name="connsiteY31" fmla="*/ 75248 h 152590"/>
              <a:gd name="connsiteX32" fmla="*/ 201145 w 1228797"/>
              <a:gd name="connsiteY32" fmla="*/ 25528 h 152590"/>
              <a:gd name="connsiteX33" fmla="*/ 200954 w 1228797"/>
              <a:gd name="connsiteY33" fmla="*/ 25527 h 152590"/>
              <a:gd name="connsiteX34" fmla="*/ 437841 w 1228797"/>
              <a:gd name="connsiteY34" fmla="*/ 3429 h 152590"/>
              <a:gd name="connsiteX35" fmla="*/ 502040 w 1228797"/>
              <a:gd name="connsiteY35" fmla="*/ 3429 h 152590"/>
              <a:gd name="connsiteX36" fmla="*/ 535949 w 1228797"/>
              <a:gd name="connsiteY36" fmla="*/ 16764 h 152590"/>
              <a:gd name="connsiteX37" fmla="*/ 550808 w 1228797"/>
              <a:gd name="connsiteY37" fmla="*/ 49340 h 152590"/>
              <a:gd name="connsiteX38" fmla="*/ 528615 w 1228797"/>
              <a:gd name="connsiteY38" fmla="*/ 91345 h 152590"/>
              <a:gd name="connsiteX39" fmla="*/ 526233 w 1228797"/>
              <a:gd name="connsiteY39" fmla="*/ 99251 h 152590"/>
              <a:gd name="connsiteX40" fmla="*/ 544712 w 1228797"/>
              <a:gd name="connsiteY40" fmla="*/ 138017 h 152590"/>
              <a:gd name="connsiteX41" fmla="*/ 541683 w 1228797"/>
              <a:gd name="connsiteY41" fmla="*/ 146377 h 152590"/>
              <a:gd name="connsiteX42" fmla="*/ 538997 w 1228797"/>
              <a:gd name="connsiteY42" fmla="*/ 146971 h 152590"/>
              <a:gd name="connsiteX43" fmla="*/ 525567 w 1228797"/>
              <a:gd name="connsiteY43" fmla="*/ 146971 h 152590"/>
              <a:gd name="connsiteX44" fmla="*/ 519947 w 1228797"/>
              <a:gd name="connsiteY44" fmla="*/ 143447 h 152590"/>
              <a:gd name="connsiteX45" fmla="*/ 500230 w 1228797"/>
              <a:gd name="connsiteY45" fmla="*/ 102203 h 152590"/>
              <a:gd name="connsiteX46" fmla="*/ 494611 w 1228797"/>
              <a:gd name="connsiteY46" fmla="*/ 98679 h 152590"/>
              <a:gd name="connsiteX47" fmla="*/ 463654 w 1228797"/>
              <a:gd name="connsiteY47" fmla="*/ 98679 h 152590"/>
              <a:gd name="connsiteX48" fmla="*/ 457368 w 1228797"/>
              <a:gd name="connsiteY48" fmla="*/ 104773 h 152590"/>
              <a:gd name="connsiteX49" fmla="*/ 457368 w 1228797"/>
              <a:gd name="connsiteY49" fmla="*/ 104966 h 152590"/>
              <a:gd name="connsiteX50" fmla="*/ 457368 w 1228797"/>
              <a:gd name="connsiteY50" fmla="*/ 140684 h 152590"/>
              <a:gd name="connsiteX51" fmla="*/ 451081 w 1228797"/>
              <a:gd name="connsiteY51" fmla="*/ 146971 h 152590"/>
              <a:gd name="connsiteX52" fmla="*/ 437841 w 1228797"/>
              <a:gd name="connsiteY52" fmla="*/ 146971 h 152590"/>
              <a:gd name="connsiteX53" fmla="*/ 431555 w 1228797"/>
              <a:gd name="connsiteY53" fmla="*/ 140684 h 152590"/>
              <a:gd name="connsiteX54" fmla="*/ 431555 w 1228797"/>
              <a:gd name="connsiteY54" fmla="*/ 9716 h 152590"/>
              <a:gd name="connsiteX55" fmla="*/ 437841 w 1228797"/>
              <a:gd name="connsiteY55" fmla="*/ 3429 h 152590"/>
              <a:gd name="connsiteX56" fmla="*/ 293633 w 1228797"/>
              <a:gd name="connsiteY56" fmla="*/ 3429 h 152590"/>
              <a:gd name="connsiteX57" fmla="*/ 306777 w 1228797"/>
              <a:gd name="connsiteY57" fmla="*/ 3429 h 152590"/>
              <a:gd name="connsiteX58" fmla="*/ 312683 w 1228797"/>
              <a:gd name="connsiteY58" fmla="*/ 9715 h 152590"/>
              <a:gd name="connsiteX59" fmla="*/ 312683 w 1228797"/>
              <a:gd name="connsiteY59" fmla="*/ 80677 h 152590"/>
              <a:gd name="connsiteX60" fmla="*/ 350592 w 1228797"/>
              <a:gd name="connsiteY60" fmla="*/ 123032 h 152590"/>
              <a:gd name="connsiteX61" fmla="*/ 392950 w 1228797"/>
              <a:gd name="connsiteY61" fmla="*/ 85118 h 152590"/>
              <a:gd name="connsiteX62" fmla="*/ 392978 w 1228797"/>
              <a:gd name="connsiteY62" fmla="*/ 81248 h 152590"/>
              <a:gd name="connsiteX63" fmla="*/ 392978 w 1228797"/>
              <a:gd name="connsiteY63" fmla="*/ 9715 h 152590"/>
              <a:gd name="connsiteX64" fmla="*/ 399265 w 1228797"/>
              <a:gd name="connsiteY64" fmla="*/ 3429 h 152590"/>
              <a:gd name="connsiteX65" fmla="*/ 412505 w 1228797"/>
              <a:gd name="connsiteY65" fmla="*/ 3429 h 152590"/>
              <a:gd name="connsiteX66" fmla="*/ 418696 w 1228797"/>
              <a:gd name="connsiteY66" fmla="*/ 9715 h 152590"/>
              <a:gd name="connsiteX67" fmla="*/ 418696 w 1228797"/>
              <a:gd name="connsiteY67" fmla="*/ 81153 h 152590"/>
              <a:gd name="connsiteX68" fmla="*/ 378496 w 1228797"/>
              <a:gd name="connsiteY68" fmla="*/ 141799 h 152590"/>
              <a:gd name="connsiteX69" fmla="*/ 353068 w 1228797"/>
              <a:gd name="connsiteY69" fmla="*/ 146933 h 152590"/>
              <a:gd name="connsiteX70" fmla="*/ 327634 w 1228797"/>
              <a:gd name="connsiteY70" fmla="*/ 141836 h 152590"/>
              <a:gd name="connsiteX71" fmla="*/ 287346 w 1228797"/>
              <a:gd name="connsiteY71" fmla="*/ 81248 h 152590"/>
              <a:gd name="connsiteX72" fmla="*/ 287346 w 1228797"/>
              <a:gd name="connsiteY72" fmla="*/ 81153 h 152590"/>
              <a:gd name="connsiteX73" fmla="*/ 287346 w 1228797"/>
              <a:gd name="connsiteY73" fmla="*/ 9715 h 152590"/>
              <a:gd name="connsiteX74" fmla="*/ 293633 w 1228797"/>
              <a:gd name="connsiteY74" fmla="*/ 3429 h 152590"/>
              <a:gd name="connsiteX75" fmla="*/ 6264 w 1228797"/>
              <a:gd name="connsiteY75" fmla="*/ 3333 h 152590"/>
              <a:gd name="connsiteX76" fmla="*/ 18646 w 1228797"/>
              <a:gd name="connsiteY76" fmla="*/ 3333 h 152590"/>
              <a:gd name="connsiteX77" fmla="*/ 23790 w 1228797"/>
              <a:gd name="connsiteY77" fmla="*/ 6000 h 152590"/>
              <a:gd name="connsiteX78" fmla="*/ 61890 w 1228797"/>
              <a:gd name="connsiteY78" fmla="*/ 59817 h 152590"/>
              <a:gd name="connsiteX79" fmla="*/ 67033 w 1228797"/>
              <a:gd name="connsiteY79" fmla="*/ 62388 h 152590"/>
              <a:gd name="connsiteX80" fmla="*/ 72081 w 1228797"/>
              <a:gd name="connsiteY80" fmla="*/ 59817 h 152590"/>
              <a:gd name="connsiteX81" fmla="*/ 110181 w 1228797"/>
              <a:gd name="connsiteY81" fmla="*/ 6000 h 152590"/>
              <a:gd name="connsiteX82" fmla="*/ 115325 w 1228797"/>
              <a:gd name="connsiteY82" fmla="*/ 3333 h 152590"/>
              <a:gd name="connsiteX83" fmla="*/ 127707 w 1228797"/>
              <a:gd name="connsiteY83" fmla="*/ 3333 h 152590"/>
              <a:gd name="connsiteX84" fmla="*/ 134065 w 1228797"/>
              <a:gd name="connsiteY84" fmla="*/ 9548 h 152590"/>
              <a:gd name="connsiteX85" fmla="*/ 132851 w 1228797"/>
              <a:gd name="connsiteY85" fmla="*/ 13335 h 152590"/>
              <a:gd name="connsiteX86" fmla="*/ 81702 w 1228797"/>
              <a:gd name="connsiteY86" fmla="*/ 83724 h 152590"/>
              <a:gd name="connsiteX87" fmla="*/ 79987 w 1228797"/>
              <a:gd name="connsiteY87" fmla="*/ 89154 h 152590"/>
              <a:gd name="connsiteX88" fmla="*/ 79987 w 1228797"/>
              <a:gd name="connsiteY88" fmla="*/ 140684 h 152590"/>
              <a:gd name="connsiteX89" fmla="*/ 73701 w 1228797"/>
              <a:gd name="connsiteY89" fmla="*/ 146970 h 152590"/>
              <a:gd name="connsiteX90" fmla="*/ 60270 w 1228797"/>
              <a:gd name="connsiteY90" fmla="*/ 146970 h 152590"/>
              <a:gd name="connsiteX91" fmla="*/ 53984 w 1228797"/>
              <a:gd name="connsiteY91" fmla="*/ 140684 h 152590"/>
              <a:gd name="connsiteX92" fmla="*/ 53984 w 1228797"/>
              <a:gd name="connsiteY92" fmla="*/ 89154 h 152590"/>
              <a:gd name="connsiteX93" fmla="*/ 52269 w 1228797"/>
              <a:gd name="connsiteY93" fmla="*/ 83724 h 152590"/>
              <a:gd name="connsiteX94" fmla="*/ 1215 w 1228797"/>
              <a:gd name="connsiteY94" fmla="*/ 13335 h 152590"/>
              <a:gd name="connsiteX95" fmla="*/ 2572 w 1228797"/>
              <a:gd name="connsiteY95" fmla="*/ 4549 h 152590"/>
              <a:gd name="connsiteX96" fmla="*/ 6264 w 1228797"/>
              <a:gd name="connsiteY96" fmla="*/ 3333 h 152590"/>
              <a:gd name="connsiteX97" fmla="*/ 1154026 w 1228797"/>
              <a:gd name="connsiteY97" fmla="*/ 3238 h 152590"/>
              <a:gd name="connsiteX98" fmla="*/ 1228797 w 1228797"/>
              <a:gd name="connsiteY98" fmla="*/ 77819 h 152590"/>
              <a:gd name="connsiteX99" fmla="*/ 1228797 w 1228797"/>
              <a:gd name="connsiteY99" fmla="*/ 77914 h 152590"/>
              <a:gd name="connsiteX100" fmla="*/ 1154216 w 1228797"/>
              <a:gd name="connsiteY100" fmla="*/ 152590 h 152590"/>
              <a:gd name="connsiteX101" fmla="*/ 1079445 w 1228797"/>
              <a:gd name="connsiteY101" fmla="*/ 78009 h 152590"/>
              <a:gd name="connsiteX102" fmla="*/ 1154026 w 1228797"/>
              <a:gd name="connsiteY102" fmla="*/ 3238 h 152590"/>
              <a:gd name="connsiteX103" fmla="*/ 646058 w 1228797"/>
              <a:gd name="connsiteY103" fmla="*/ 2096 h 152590"/>
              <a:gd name="connsiteX104" fmla="*/ 659774 w 1228797"/>
              <a:gd name="connsiteY104" fmla="*/ 2096 h 152590"/>
              <a:gd name="connsiteX105" fmla="*/ 666060 w 1228797"/>
              <a:gd name="connsiteY105" fmla="*/ 8382 h 152590"/>
              <a:gd name="connsiteX106" fmla="*/ 666060 w 1228797"/>
              <a:gd name="connsiteY106" fmla="*/ 116491 h 152590"/>
              <a:gd name="connsiteX107" fmla="*/ 672346 w 1228797"/>
              <a:gd name="connsiteY107" fmla="*/ 122778 h 152590"/>
              <a:gd name="connsiteX108" fmla="*/ 750166 w 1228797"/>
              <a:gd name="connsiteY108" fmla="*/ 122778 h 152590"/>
              <a:gd name="connsiteX109" fmla="*/ 756452 w 1228797"/>
              <a:gd name="connsiteY109" fmla="*/ 129064 h 152590"/>
              <a:gd name="connsiteX110" fmla="*/ 756452 w 1228797"/>
              <a:gd name="connsiteY110" fmla="*/ 141733 h 152590"/>
              <a:gd name="connsiteX111" fmla="*/ 750356 w 1228797"/>
              <a:gd name="connsiteY111" fmla="*/ 148019 h 152590"/>
              <a:gd name="connsiteX112" fmla="*/ 750166 w 1228797"/>
              <a:gd name="connsiteY112" fmla="*/ 148019 h 152590"/>
              <a:gd name="connsiteX113" fmla="*/ 646058 w 1228797"/>
              <a:gd name="connsiteY113" fmla="*/ 148019 h 152590"/>
              <a:gd name="connsiteX114" fmla="*/ 639771 w 1228797"/>
              <a:gd name="connsiteY114" fmla="*/ 141733 h 152590"/>
              <a:gd name="connsiteX115" fmla="*/ 639771 w 1228797"/>
              <a:gd name="connsiteY115" fmla="*/ 8382 h 152590"/>
              <a:gd name="connsiteX116" fmla="*/ 646058 w 1228797"/>
              <a:gd name="connsiteY116" fmla="*/ 2096 h 152590"/>
              <a:gd name="connsiteX117" fmla="*/ 995720 w 1228797"/>
              <a:gd name="connsiteY117" fmla="*/ 191 h 152590"/>
              <a:gd name="connsiteX118" fmla="*/ 1040488 w 1228797"/>
              <a:gd name="connsiteY118" fmla="*/ 15621 h 152590"/>
              <a:gd name="connsiteX119" fmla="*/ 1051060 w 1228797"/>
              <a:gd name="connsiteY119" fmla="*/ 25146 h 152590"/>
              <a:gd name="connsiteX120" fmla="*/ 1051251 w 1228797"/>
              <a:gd name="connsiteY120" fmla="*/ 25418 h 152590"/>
              <a:gd name="connsiteX121" fmla="*/ 1049536 w 1228797"/>
              <a:gd name="connsiteY121" fmla="*/ 34004 h 152590"/>
              <a:gd name="connsiteX122" fmla="*/ 1038964 w 1228797"/>
              <a:gd name="connsiteY122" fmla="*/ 41434 h 152590"/>
              <a:gd name="connsiteX123" fmla="*/ 1030867 w 1228797"/>
              <a:gd name="connsiteY123" fmla="*/ 40767 h 152590"/>
              <a:gd name="connsiteX124" fmla="*/ 1028010 w 1228797"/>
              <a:gd name="connsiteY124" fmla="*/ 38100 h 152590"/>
              <a:gd name="connsiteX125" fmla="*/ 1027343 w 1228797"/>
              <a:gd name="connsiteY125" fmla="*/ 37624 h 152590"/>
              <a:gd name="connsiteX126" fmla="*/ 995911 w 1228797"/>
              <a:gd name="connsiteY126" fmla="*/ 26194 h 152590"/>
              <a:gd name="connsiteX127" fmla="*/ 993815 w 1228797"/>
              <a:gd name="connsiteY127" fmla="*/ 26194 h 152590"/>
              <a:gd name="connsiteX128" fmla="*/ 990386 w 1228797"/>
              <a:gd name="connsiteY128" fmla="*/ 26194 h 152590"/>
              <a:gd name="connsiteX129" fmla="*/ 981623 w 1228797"/>
              <a:gd name="connsiteY129" fmla="*/ 28004 h 152590"/>
              <a:gd name="connsiteX130" fmla="*/ 947638 w 1228797"/>
              <a:gd name="connsiteY130" fmla="*/ 64456 h 152590"/>
              <a:gd name="connsiteX131" fmla="*/ 984957 w 1228797"/>
              <a:gd name="connsiteY131" fmla="*/ 123254 h 152590"/>
              <a:gd name="connsiteX132" fmla="*/ 988957 w 1228797"/>
              <a:gd name="connsiteY132" fmla="*/ 124016 h 152590"/>
              <a:gd name="connsiteX133" fmla="*/ 992291 w 1228797"/>
              <a:gd name="connsiteY133" fmla="*/ 122968 h 152590"/>
              <a:gd name="connsiteX134" fmla="*/ 1001816 w 1228797"/>
              <a:gd name="connsiteY134" fmla="*/ 122968 h 152590"/>
              <a:gd name="connsiteX135" fmla="*/ 1009150 w 1228797"/>
              <a:gd name="connsiteY135" fmla="*/ 121920 h 152590"/>
              <a:gd name="connsiteX136" fmla="*/ 1010484 w 1228797"/>
              <a:gd name="connsiteY136" fmla="*/ 121920 h 152590"/>
              <a:gd name="connsiteX137" fmla="*/ 1011817 w 1228797"/>
              <a:gd name="connsiteY137" fmla="*/ 121920 h 152590"/>
              <a:gd name="connsiteX138" fmla="*/ 1017437 w 1228797"/>
              <a:gd name="connsiteY138" fmla="*/ 119920 h 152590"/>
              <a:gd name="connsiteX139" fmla="*/ 1018580 w 1228797"/>
              <a:gd name="connsiteY139" fmla="*/ 119444 h 152590"/>
              <a:gd name="connsiteX140" fmla="*/ 1019723 w 1228797"/>
              <a:gd name="connsiteY140" fmla="*/ 118967 h 152590"/>
              <a:gd name="connsiteX141" fmla="*/ 1020866 w 1228797"/>
              <a:gd name="connsiteY141" fmla="*/ 118396 h 152590"/>
              <a:gd name="connsiteX142" fmla="*/ 1023438 w 1228797"/>
              <a:gd name="connsiteY142" fmla="*/ 117062 h 152590"/>
              <a:gd name="connsiteX143" fmla="*/ 1024200 w 1228797"/>
              <a:gd name="connsiteY143" fmla="*/ 116491 h 152590"/>
              <a:gd name="connsiteX144" fmla="*/ 1041154 w 1228797"/>
              <a:gd name="connsiteY144" fmla="*/ 95345 h 152590"/>
              <a:gd name="connsiteX145" fmla="*/ 1040202 w 1228797"/>
              <a:gd name="connsiteY145" fmla="*/ 90297 h 152590"/>
              <a:gd name="connsiteX146" fmla="*/ 1036106 w 1228797"/>
              <a:gd name="connsiteY146" fmla="*/ 88583 h 152590"/>
              <a:gd name="connsiteX147" fmla="*/ 1008579 w 1228797"/>
              <a:gd name="connsiteY147" fmla="*/ 88583 h 152590"/>
              <a:gd name="connsiteX148" fmla="*/ 1002292 w 1228797"/>
              <a:gd name="connsiteY148" fmla="*/ 82296 h 152590"/>
              <a:gd name="connsiteX149" fmla="*/ 1002292 w 1228797"/>
              <a:gd name="connsiteY149" fmla="*/ 69437 h 152590"/>
              <a:gd name="connsiteX150" fmla="*/ 1002292 w 1228797"/>
              <a:gd name="connsiteY150" fmla="*/ 69245 h 152590"/>
              <a:gd name="connsiteX151" fmla="*/ 1008579 w 1228797"/>
              <a:gd name="connsiteY151" fmla="*/ 63151 h 152590"/>
              <a:gd name="connsiteX152" fmla="*/ 1065729 w 1228797"/>
              <a:gd name="connsiteY152" fmla="*/ 63151 h 152590"/>
              <a:gd name="connsiteX153" fmla="*/ 1066205 w 1228797"/>
              <a:gd name="connsiteY153" fmla="*/ 63151 h 152590"/>
              <a:gd name="connsiteX154" fmla="*/ 1066777 w 1228797"/>
              <a:gd name="connsiteY154" fmla="*/ 63151 h 152590"/>
              <a:gd name="connsiteX155" fmla="*/ 1068205 w 1228797"/>
              <a:gd name="connsiteY155" fmla="*/ 68771 h 152590"/>
              <a:gd name="connsiteX156" fmla="*/ 1068205 w 1228797"/>
              <a:gd name="connsiteY156" fmla="*/ 80391 h 152590"/>
              <a:gd name="connsiteX157" fmla="*/ 1043155 w 1228797"/>
              <a:gd name="connsiteY157" fmla="*/ 136112 h 152590"/>
              <a:gd name="connsiteX158" fmla="*/ 1040869 w 1228797"/>
              <a:gd name="connsiteY158" fmla="*/ 138113 h 152590"/>
              <a:gd name="connsiteX159" fmla="*/ 1039630 w 1228797"/>
              <a:gd name="connsiteY159" fmla="*/ 139065 h 152590"/>
              <a:gd name="connsiteX160" fmla="*/ 1037249 w 1228797"/>
              <a:gd name="connsiteY160" fmla="*/ 140780 h 152590"/>
              <a:gd name="connsiteX161" fmla="*/ 1036011 w 1228797"/>
              <a:gd name="connsiteY161" fmla="*/ 141637 h 152590"/>
              <a:gd name="connsiteX162" fmla="*/ 1033630 w 1228797"/>
              <a:gd name="connsiteY162" fmla="*/ 143161 h 152590"/>
              <a:gd name="connsiteX163" fmla="*/ 1032391 w 1228797"/>
              <a:gd name="connsiteY163" fmla="*/ 143923 h 152590"/>
              <a:gd name="connsiteX164" fmla="*/ 1029915 w 1228797"/>
              <a:gd name="connsiteY164" fmla="*/ 145352 h 152590"/>
              <a:gd name="connsiteX165" fmla="*/ 1029343 w 1228797"/>
              <a:gd name="connsiteY165" fmla="*/ 145352 h 152590"/>
              <a:gd name="connsiteX166" fmla="*/ 1025343 w 1228797"/>
              <a:gd name="connsiteY166" fmla="*/ 147257 h 152590"/>
              <a:gd name="connsiteX167" fmla="*/ 1024676 w 1228797"/>
              <a:gd name="connsiteY167" fmla="*/ 147257 h 152590"/>
              <a:gd name="connsiteX168" fmla="*/ 1022104 w 1228797"/>
              <a:gd name="connsiteY168" fmla="*/ 148209 h 152590"/>
              <a:gd name="connsiteX169" fmla="*/ 1020866 w 1228797"/>
              <a:gd name="connsiteY169" fmla="*/ 148209 h 152590"/>
              <a:gd name="connsiteX170" fmla="*/ 1020104 w 1228797"/>
              <a:gd name="connsiteY170" fmla="*/ 148209 h 152590"/>
              <a:gd name="connsiteX171" fmla="*/ 1018009 w 1228797"/>
              <a:gd name="connsiteY171" fmla="*/ 148971 h 152590"/>
              <a:gd name="connsiteX172" fmla="*/ 1017151 w 1228797"/>
              <a:gd name="connsiteY172" fmla="*/ 148971 h 152590"/>
              <a:gd name="connsiteX173" fmla="*/ 1015913 w 1228797"/>
              <a:gd name="connsiteY173" fmla="*/ 148971 h 152590"/>
              <a:gd name="connsiteX174" fmla="*/ 1015056 w 1228797"/>
              <a:gd name="connsiteY174" fmla="*/ 148971 h 152590"/>
              <a:gd name="connsiteX175" fmla="*/ 1013151 w 1228797"/>
              <a:gd name="connsiteY175" fmla="*/ 149447 h 152590"/>
              <a:gd name="connsiteX176" fmla="*/ 1012103 w 1228797"/>
              <a:gd name="connsiteY176" fmla="*/ 149447 h 152590"/>
              <a:gd name="connsiteX177" fmla="*/ 1010960 w 1228797"/>
              <a:gd name="connsiteY177" fmla="*/ 149447 h 152590"/>
              <a:gd name="connsiteX178" fmla="*/ 1009912 w 1228797"/>
              <a:gd name="connsiteY178" fmla="*/ 149447 h 152590"/>
              <a:gd name="connsiteX179" fmla="*/ 1008103 w 1228797"/>
              <a:gd name="connsiteY179" fmla="*/ 149447 h 152590"/>
              <a:gd name="connsiteX180" fmla="*/ 1006960 w 1228797"/>
              <a:gd name="connsiteY180" fmla="*/ 149447 h 152590"/>
              <a:gd name="connsiteX181" fmla="*/ 1005817 w 1228797"/>
              <a:gd name="connsiteY181" fmla="*/ 149447 h 152590"/>
              <a:gd name="connsiteX182" fmla="*/ 1004578 w 1228797"/>
              <a:gd name="connsiteY182" fmla="*/ 149447 h 152590"/>
              <a:gd name="connsiteX183" fmla="*/ 1002864 w 1228797"/>
              <a:gd name="connsiteY183" fmla="*/ 149447 h 152590"/>
              <a:gd name="connsiteX184" fmla="*/ 995720 w 1228797"/>
              <a:gd name="connsiteY184" fmla="*/ 149447 h 152590"/>
              <a:gd name="connsiteX185" fmla="*/ 990386 w 1228797"/>
              <a:gd name="connsiteY185" fmla="*/ 149447 h 152590"/>
              <a:gd name="connsiteX186" fmla="*/ 918425 w 1228797"/>
              <a:gd name="connsiteY186" fmla="*/ 72152 h 152590"/>
              <a:gd name="connsiteX187" fmla="*/ 995720 w 1228797"/>
              <a:gd name="connsiteY187" fmla="*/ 191 h 152590"/>
              <a:gd name="connsiteX188" fmla="*/ 836558 w 1228797"/>
              <a:gd name="connsiteY188" fmla="*/ 191 h 152590"/>
              <a:gd name="connsiteX189" fmla="*/ 911234 w 1228797"/>
              <a:gd name="connsiteY189" fmla="*/ 74867 h 152590"/>
              <a:gd name="connsiteX190" fmla="*/ 836558 w 1228797"/>
              <a:gd name="connsiteY190" fmla="*/ 149543 h 152590"/>
              <a:gd name="connsiteX191" fmla="*/ 761882 w 1228797"/>
              <a:gd name="connsiteY191" fmla="*/ 74867 h 152590"/>
              <a:gd name="connsiteX192" fmla="*/ 836558 w 1228797"/>
              <a:gd name="connsiteY192" fmla="*/ 191 h 152590"/>
              <a:gd name="connsiteX193" fmla="*/ 200954 w 1228797"/>
              <a:gd name="connsiteY193" fmla="*/ 0 h 152590"/>
              <a:gd name="connsiteX194" fmla="*/ 275821 w 1228797"/>
              <a:gd name="connsiteY194" fmla="*/ 74867 h 152590"/>
              <a:gd name="connsiteX195" fmla="*/ 200954 w 1228797"/>
              <a:gd name="connsiteY195" fmla="*/ 149733 h 152590"/>
              <a:gd name="connsiteX196" fmla="*/ 126088 w 1228797"/>
              <a:gd name="connsiteY196" fmla="*/ 74867 h 152590"/>
              <a:gd name="connsiteX197" fmla="*/ 200954 w 1228797"/>
              <a:gd name="connsiteY197" fmla="*/ 0 h 152590"/>
            </a:gdLst>
            <a:ahLst/>
            <a:cxnLst/>
            <a:rect l="l" t="t" r="r" b="b"/>
            <a:pathLst>
              <a:path w="1228797" h="152590">
                <a:moveTo>
                  <a:pt x="353068" y="146933"/>
                </a:moveTo>
                <a:lnTo>
                  <a:pt x="353259" y="146971"/>
                </a:lnTo>
                <a:lnTo>
                  <a:pt x="352878" y="146971"/>
                </a:lnTo>
                <a:close/>
                <a:moveTo>
                  <a:pt x="463654" y="28766"/>
                </a:moveTo>
                <a:cubicBezTo>
                  <a:pt x="460187" y="28766"/>
                  <a:pt x="457368" y="31580"/>
                  <a:pt x="457368" y="35052"/>
                </a:cubicBezTo>
                <a:lnTo>
                  <a:pt x="457368" y="66866"/>
                </a:lnTo>
                <a:cubicBezTo>
                  <a:pt x="457311" y="70284"/>
                  <a:pt x="460044" y="73099"/>
                  <a:pt x="463464" y="73152"/>
                </a:cubicBezTo>
                <a:cubicBezTo>
                  <a:pt x="463530" y="73153"/>
                  <a:pt x="463588" y="73153"/>
                  <a:pt x="463654" y="73152"/>
                </a:cubicBezTo>
                <a:lnTo>
                  <a:pt x="502611" y="73152"/>
                </a:lnTo>
                <a:cubicBezTo>
                  <a:pt x="514613" y="73223"/>
                  <a:pt x="524576" y="63892"/>
                  <a:pt x="525281" y="51911"/>
                </a:cubicBezTo>
                <a:cubicBezTo>
                  <a:pt x="525910" y="39775"/>
                  <a:pt x="516585" y="29427"/>
                  <a:pt x="504450" y="28795"/>
                </a:cubicBezTo>
                <a:cubicBezTo>
                  <a:pt x="504031" y="28773"/>
                  <a:pt x="503602" y="28763"/>
                  <a:pt x="503183" y="28766"/>
                </a:cubicBezTo>
                <a:close/>
                <a:moveTo>
                  <a:pt x="1154216" y="28194"/>
                </a:moveTo>
                <a:lnTo>
                  <a:pt x="1154216" y="28765"/>
                </a:lnTo>
                <a:cubicBezTo>
                  <a:pt x="1127022" y="28713"/>
                  <a:pt x="1104934" y="50717"/>
                  <a:pt x="1104877" y="77914"/>
                </a:cubicBezTo>
                <a:cubicBezTo>
                  <a:pt x="1104820" y="105111"/>
                  <a:pt x="1126832" y="127201"/>
                  <a:pt x="1154026" y="127254"/>
                </a:cubicBezTo>
                <a:cubicBezTo>
                  <a:pt x="1181220" y="127306"/>
                  <a:pt x="1203308" y="105301"/>
                  <a:pt x="1203365" y="78105"/>
                </a:cubicBezTo>
                <a:cubicBezTo>
                  <a:pt x="1203365" y="78073"/>
                  <a:pt x="1203365" y="78041"/>
                  <a:pt x="1203365" y="78009"/>
                </a:cubicBezTo>
                <a:cubicBezTo>
                  <a:pt x="1203632" y="50761"/>
                  <a:pt x="1181753" y="28458"/>
                  <a:pt x="1154502" y="28195"/>
                </a:cubicBezTo>
                <a:cubicBezTo>
                  <a:pt x="1154407" y="28195"/>
                  <a:pt x="1154312" y="28194"/>
                  <a:pt x="1154216" y="28194"/>
                </a:cubicBezTo>
                <a:close/>
                <a:moveTo>
                  <a:pt x="836558" y="25718"/>
                </a:moveTo>
                <a:cubicBezTo>
                  <a:pt x="809364" y="25718"/>
                  <a:pt x="787314" y="47766"/>
                  <a:pt x="787314" y="74962"/>
                </a:cubicBezTo>
                <a:cubicBezTo>
                  <a:pt x="787314" y="102159"/>
                  <a:pt x="809364" y="124207"/>
                  <a:pt x="836558" y="124207"/>
                </a:cubicBezTo>
                <a:cubicBezTo>
                  <a:pt x="863752" y="124207"/>
                  <a:pt x="885802" y="102159"/>
                  <a:pt x="885802" y="74962"/>
                </a:cubicBezTo>
                <a:cubicBezTo>
                  <a:pt x="885802" y="74931"/>
                  <a:pt x="885802" y="74898"/>
                  <a:pt x="885802" y="74867"/>
                </a:cubicBezTo>
                <a:cubicBezTo>
                  <a:pt x="885745" y="47707"/>
                  <a:pt x="863714" y="25718"/>
                  <a:pt x="836558" y="25718"/>
                </a:cubicBezTo>
                <a:close/>
                <a:moveTo>
                  <a:pt x="200954" y="25527"/>
                </a:moveTo>
                <a:lnTo>
                  <a:pt x="200954" y="25908"/>
                </a:lnTo>
                <a:cubicBezTo>
                  <a:pt x="173652" y="25856"/>
                  <a:pt x="151477" y="47945"/>
                  <a:pt x="151424" y="75248"/>
                </a:cubicBezTo>
                <a:cubicBezTo>
                  <a:pt x="151372" y="102550"/>
                  <a:pt x="173462" y="124725"/>
                  <a:pt x="200764" y="124778"/>
                </a:cubicBezTo>
                <a:cubicBezTo>
                  <a:pt x="228063" y="124830"/>
                  <a:pt x="250237" y="102740"/>
                  <a:pt x="250294" y="75438"/>
                </a:cubicBezTo>
                <a:cubicBezTo>
                  <a:pt x="250294" y="75374"/>
                  <a:pt x="250294" y="75311"/>
                  <a:pt x="250294" y="75248"/>
                </a:cubicBezTo>
                <a:cubicBezTo>
                  <a:pt x="250456" y="47946"/>
                  <a:pt x="228444" y="25686"/>
                  <a:pt x="201145" y="25528"/>
                </a:cubicBezTo>
                <a:cubicBezTo>
                  <a:pt x="201078" y="25527"/>
                  <a:pt x="201021" y="25527"/>
                  <a:pt x="200954" y="25527"/>
                </a:cubicBezTo>
                <a:close/>
                <a:moveTo>
                  <a:pt x="437841" y="3429"/>
                </a:moveTo>
                <a:lnTo>
                  <a:pt x="502040" y="3429"/>
                </a:lnTo>
                <a:cubicBezTo>
                  <a:pt x="514623" y="3414"/>
                  <a:pt x="526748" y="8180"/>
                  <a:pt x="535949" y="16764"/>
                </a:cubicBezTo>
                <a:cubicBezTo>
                  <a:pt x="545074" y="25190"/>
                  <a:pt x="550427" y="36928"/>
                  <a:pt x="550808" y="49340"/>
                </a:cubicBezTo>
                <a:cubicBezTo>
                  <a:pt x="551303" y="66268"/>
                  <a:pt x="542883" y="82215"/>
                  <a:pt x="528615" y="91345"/>
                </a:cubicBezTo>
                <a:cubicBezTo>
                  <a:pt x="525881" y="92959"/>
                  <a:pt x="524852" y="96397"/>
                  <a:pt x="526233" y="99251"/>
                </a:cubicBezTo>
                <a:lnTo>
                  <a:pt x="544712" y="138017"/>
                </a:lnTo>
                <a:cubicBezTo>
                  <a:pt x="546188" y="141161"/>
                  <a:pt x="544826" y="144904"/>
                  <a:pt x="541683" y="146377"/>
                </a:cubicBezTo>
                <a:cubicBezTo>
                  <a:pt x="540845" y="146772"/>
                  <a:pt x="539930" y="146974"/>
                  <a:pt x="538997" y="146971"/>
                </a:cubicBezTo>
                <a:lnTo>
                  <a:pt x="525567" y="146971"/>
                </a:lnTo>
                <a:cubicBezTo>
                  <a:pt x="523166" y="146983"/>
                  <a:pt x="520976" y="145611"/>
                  <a:pt x="519947" y="143447"/>
                </a:cubicBezTo>
                <a:lnTo>
                  <a:pt x="500230" y="102203"/>
                </a:lnTo>
                <a:cubicBezTo>
                  <a:pt x="499221" y="100023"/>
                  <a:pt x="497011" y="98643"/>
                  <a:pt x="494611" y="98679"/>
                </a:cubicBezTo>
                <a:lnTo>
                  <a:pt x="463654" y="98679"/>
                </a:lnTo>
                <a:cubicBezTo>
                  <a:pt x="460235" y="98626"/>
                  <a:pt x="457425" y="101355"/>
                  <a:pt x="457368" y="104773"/>
                </a:cubicBezTo>
                <a:cubicBezTo>
                  <a:pt x="457368" y="104838"/>
                  <a:pt x="457368" y="104902"/>
                  <a:pt x="457368" y="104966"/>
                </a:cubicBezTo>
                <a:lnTo>
                  <a:pt x="457368" y="140684"/>
                </a:lnTo>
                <a:cubicBezTo>
                  <a:pt x="457368" y="144156"/>
                  <a:pt x="454558" y="146971"/>
                  <a:pt x="451081" y="146971"/>
                </a:cubicBezTo>
                <a:lnTo>
                  <a:pt x="437841" y="146971"/>
                </a:lnTo>
                <a:cubicBezTo>
                  <a:pt x="434365" y="146971"/>
                  <a:pt x="431555" y="144156"/>
                  <a:pt x="431555" y="140684"/>
                </a:cubicBezTo>
                <a:lnTo>
                  <a:pt x="431555" y="9716"/>
                </a:lnTo>
                <a:cubicBezTo>
                  <a:pt x="431603" y="6265"/>
                  <a:pt x="434393" y="3480"/>
                  <a:pt x="437841" y="3429"/>
                </a:cubicBezTo>
                <a:close/>
                <a:moveTo>
                  <a:pt x="293633" y="3429"/>
                </a:moveTo>
                <a:lnTo>
                  <a:pt x="306777" y="3429"/>
                </a:lnTo>
                <a:cubicBezTo>
                  <a:pt x="310101" y="3631"/>
                  <a:pt x="312692" y="6387"/>
                  <a:pt x="312683" y="9715"/>
                </a:cubicBezTo>
                <a:lnTo>
                  <a:pt x="312683" y="80677"/>
                </a:lnTo>
                <a:cubicBezTo>
                  <a:pt x="311454" y="102842"/>
                  <a:pt x="328427" y="121805"/>
                  <a:pt x="350592" y="123032"/>
                </a:cubicBezTo>
                <a:cubicBezTo>
                  <a:pt x="372757" y="124258"/>
                  <a:pt x="391721" y="107284"/>
                  <a:pt x="392950" y="85118"/>
                </a:cubicBezTo>
                <a:cubicBezTo>
                  <a:pt x="393026" y="83830"/>
                  <a:pt x="393035" y="82538"/>
                  <a:pt x="392978" y="81248"/>
                </a:cubicBezTo>
                <a:lnTo>
                  <a:pt x="392978" y="9715"/>
                </a:lnTo>
                <a:cubicBezTo>
                  <a:pt x="393026" y="6265"/>
                  <a:pt x="395817" y="3480"/>
                  <a:pt x="399265" y="3429"/>
                </a:cubicBezTo>
                <a:lnTo>
                  <a:pt x="412505" y="3429"/>
                </a:lnTo>
                <a:cubicBezTo>
                  <a:pt x="415943" y="3481"/>
                  <a:pt x="418696" y="6281"/>
                  <a:pt x="418696" y="9715"/>
                </a:cubicBezTo>
                <a:lnTo>
                  <a:pt x="418696" y="81153"/>
                </a:lnTo>
                <a:cubicBezTo>
                  <a:pt x="418696" y="108416"/>
                  <a:pt x="402119" y="131807"/>
                  <a:pt x="378496" y="141799"/>
                </a:cubicBezTo>
                <a:lnTo>
                  <a:pt x="353068" y="146933"/>
                </a:lnTo>
                <a:lnTo>
                  <a:pt x="327634" y="141836"/>
                </a:lnTo>
                <a:cubicBezTo>
                  <a:pt x="303998" y="131878"/>
                  <a:pt x="287389" y="108511"/>
                  <a:pt x="287346" y="81248"/>
                </a:cubicBezTo>
                <a:cubicBezTo>
                  <a:pt x="287346" y="81217"/>
                  <a:pt x="287346" y="81184"/>
                  <a:pt x="287346" y="81153"/>
                </a:cubicBezTo>
                <a:lnTo>
                  <a:pt x="287346" y="9715"/>
                </a:lnTo>
                <a:cubicBezTo>
                  <a:pt x="287394" y="6265"/>
                  <a:pt x="290184" y="3480"/>
                  <a:pt x="293633" y="3429"/>
                </a:cubicBezTo>
                <a:close/>
                <a:moveTo>
                  <a:pt x="6264" y="3333"/>
                </a:moveTo>
                <a:lnTo>
                  <a:pt x="18646" y="3333"/>
                </a:lnTo>
                <a:cubicBezTo>
                  <a:pt x="20692" y="3332"/>
                  <a:pt x="22611" y="4327"/>
                  <a:pt x="23790" y="6000"/>
                </a:cubicBezTo>
                <a:lnTo>
                  <a:pt x="61890" y="59817"/>
                </a:lnTo>
                <a:cubicBezTo>
                  <a:pt x="63109" y="61430"/>
                  <a:pt x="65011" y="62381"/>
                  <a:pt x="67033" y="62388"/>
                </a:cubicBezTo>
                <a:cubicBezTo>
                  <a:pt x="69032" y="62397"/>
                  <a:pt x="70913" y="61439"/>
                  <a:pt x="72081" y="59817"/>
                </a:cubicBezTo>
                <a:lnTo>
                  <a:pt x="110181" y="6000"/>
                </a:lnTo>
                <a:cubicBezTo>
                  <a:pt x="111360" y="4327"/>
                  <a:pt x="113279" y="3332"/>
                  <a:pt x="115325" y="3333"/>
                </a:cubicBezTo>
                <a:lnTo>
                  <a:pt x="127707" y="3333"/>
                </a:lnTo>
                <a:cubicBezTo>
                  <a:pt x="131179" y="3293"/>
                  <a:pt x="134026" y="6076"/>
                  <a:pt x="134065" y="9548"/>
                </a:cubicBezTo>
                <a:cubicBezTo>
                  <a:pt x="134082" y="10908"/>
                  <a:pt x="133655" y="12237"/>
                  <a:pt x="132851" y="13335"/>
                </a:cubicBezTo>
                <a:lnTo>
                  <a:pt x="81702" y="83724"/>
                </a:lnTo>
                <a:cubicBezTo>
                  <a:pt x="80555" y="85300"/>
                  <a:pt x="79953" y="87206"/>
                  <a:pt x="79987" y="89154"/>
                </a:cubicBezTo>
                <a:lnTo>
                  <a:pt x="79987" y="140684"/>
                </a:lnTo>
                <a:cubicBezTo>
                  <a:pt x="79987" y="144156"/>
                  <a:pt x="77172" y="146970"/>
                  <a:pt x="73701" y="146970"/>
                </a:cubicBezTo>
                <a:lnTo>
                  <a:pt x="60270" y="146970"/>
                </a:lnTo>
                <a:cubicBezTo>
                  <a:pt x="56798" y="146970"/>
                  <a:pt x="53984" y="144156"/>
                  <a:pt x="53984" y="140684"/>
                </a:cubicBezTo>
                <a:lnTo>
                  <a:pt x="53984" y="89154"/>
                </a:lnTo>
                <a:cubicBezTo>
                  <a:pt x="54018" y="87206"/>
                  <a:pt x="53416" y="85300"/>
                  <a:pt x="52269" y="83724"/>
                </a:cubicBezTo>
                <a:lnTo>
                  <a:pt x="1215" y="13335"/>
                </a:lnTo>
                <a:cubicBezTo>
                  <a:pt x="-836" y="10533"/>
                  <a:pt x="-229" y="6600"/>
                  <a:pt x="2572" y="4549"/>
                </a:cubicBezTo>
                <a:cubicBezTo>
                  <a:pt x="3643" y="3764"/>
                  <a:pt x="4936" y="3338"/>
                  <a:pt x="6264" y="3333"/>
                </a:cubicBezTo>
                <a:close/>
                <a:moveTo>
                  <a:pt x="1154026" y="3238"/>
                </a:moveTo>
                <a:cubicBezTo>
                  <a:pt x="1195269" y="3186"/>
                  <a:pt x="1228740" y="36577"/>
                  <a:pt x="1228797" y="77819"/>
                </a:cubicBezTo>
                <a:cubicBezTo>
                  <a:pt x="1228797" y="77850"/>
                  <a:pt x="1228797" y="77883"/>
                  <a:pt x="1228797" y="77914"/>
                </a:cubicBezTo>
                <a:cubicBezTo>
                  <a:pt x="1228740" y="119097"/>
                  <a:pt x="1195402" y="152485"/>
                  <a:pt x="1154216" y="152590"/>
                </a:cubicBezTo>
                <a:cubicBezTo>
                  <a:pt x="1112973" y="152642"/>
                  <a:pt x="1079502" y="119252"/>
                  <a:pt x="1079445" y="78009"/>
                </a:cubicBezTo>
                <a:cubicBezTo>
                  <a:pt x="1079388" y="36767"/>
                  <a:pt x="1112783" y="3290"/>
                  <a:pt x="1154026" y="3238"/>
                </a:cubicBezTo>
                <a:close/>
                <a:moveTo>
                  <a:pt x="646058" y="2096"/>
                </a:moveTo>
                <a:lnTo>
                  <a:pt x="659774" y="2096"/>
                </a:lnTo>
                <a:cubicBezTo>
                  <a:pt x="663250" y="2096"/>
                  <a:pt x="666060" y="4911"/>
                  <a:pt x="666060" y="8382"/>
                </a:cubicBezTo>
                <a:lnTo>
                  <a:pt x="666060" y="116491"/>
                </a:lnTo>
                <a:cubicBezTo>
                  <a:pt x="666060" y="119963"/>
                  <a:pt x="668870" y="122778"/>
                  <a:pt x="672346" y="122778"/>
                </a:cubicBezTo>
                <a:lnTo>
                  <a:pt x="750166" y="122778"/>
                </a:lnTo>
                <a:cubicBezTo>
                  <a:pt x="753633" y="122778"/>
                  <a:pt x="756452" y="125592"/>
                  <a:pt x="756452" y="129064"/>
                </a:cubicBezTo>
                <a:lnTo>
                  <a:pt x="756452" y="141733"/>
                </a:lnTo>
                <a:cubicBezTo>
                  <a:pt x="756509" y="145151"/>
                  <a:pt x="753776" y="147966"/>
                  <a:pt x="750356" y="148019"/>
                </a:cubicBezTo>
                <a:cubicBezTo>
                  <a:pt x="750290" y="148020"/>
                  <a:pt x="750232" y="148020"/>
                  <a:pt x="750166" y="148019"/>
                </a:cubicBezTo>
                <a:lnTo>
                  <a:pt x="646058" y="148019"/>
                </a:lnTo>
                <a:cubicBezTo>
                  <a:pt x="642581" y="148019"/>
                  <a:pt x="639771" y="145204"/>
                  <a:pt x="639771" y="141733"/>
                </a:cubicBezTo>
                <a:lnTo>
                  <a:pt x="639771" y="8382"/>
                </a:lnTo>
                <a:cubicBezTo>
                  <a:pt x="639819" y="4932"/>
                  <a:pt x="642609" y="2147"/>
                  <a:pt x="646058" y="2096"/>
                </a:cubicBezTo>
                <a:close/>
                <a:moveTo>
                  <a:pt x="995720" y="191"/>
                </a:moveTo>
                <a:cubicBezTo>
                  <a:pt x="1011922" y="355"/>
                  <a:pt x="1027629" y="5769"/>
                  <a:pt x="1040488" y="15621"/>
                </a:cubicBezTo>
                <a:cubicBezTo>
                  <a:pt x="1044298" y="18466"/>
                  <a:pt x="1047831" y="21654"/>
                  <a:pt x="1051060" y="25146"/>
                </a:cubicBezTo>
                <a:cubicBezTo>
                  <a:pt x="1051127" y="25235"/>
                  <a:pt x="1051194" y="25326"/>
                  <a:pt x="1051251" y="25418"/>
                </a:cubicBezTo>
                <a:cubicBezTo>
                  <a:pt x="1053146" y="28264"/>
                  <a:pt x="1052384" y="32107"/>
                  <a:pt x="1049536" y="34004"/>
                </a:cubicBezTo>
                <a:lnTo>
                  <a:pt x="1038964" y="41434"/>
                </a:lnTo>
                <a:cubicBezTo>
                  <a:pt x="1036478" y="43261"/>
                  <a:pt x="1033020" y="42976"/>
                  <a:pt x="1030867" y="40767"/>
                </a:cubicBezTo>
                <a:cubicBezTo>
                  <a:pt x="1029962" y="39830"/>
                  <a:pt x="1029010" y="38939"/>
                  <a:pt x="1028010" y="38100"/>
                </a:cubicBezTo>
                <a:cubicBezTo>
                  <a:pt x="1027753" y="37997"/>
                  <a:pt x="1027524" y="37834"/>
                  <a:pt x="1027343" y="37624"/>
                </a:cubicBezTo>
                <a:cubicBezTo>
                  <a:pt x="1018532" y="30242"/>
                  <a:pt x="1007407" y="26196"/>
                  <a:pt x="995911" y="26194"/>
                </a:cubicBezTo>
                <a:lnTo>
                  <a:pt x="993815" y="26194"/>
                </a:lnTo>
                <a:cubicBezTo>
                  <a:pt x="992672" y="26099"/>
                  <a:pt x="991529" y="26099"/>
                  <a:pt x="990386" y="26194"/>
                </a:cubicBezTo>
                <a:cubicBezTo>
                  <a:pt x="987414" y="26512"/>
                  <a:pt x="984481" y="27118"/>
                  <a:pt x="981623" y="28004"/>
                </a:cubicBezTo>
                <a:cubicBezTo>
                  <a:pt x="964526" y="33101"/>
                  <a:pt x="951524" y="47046"/>
                  <a:pt x="947638" y="64456"/>
                </a:cubicBezTo>
                <a:cubicBezTo>
                  <a:pt x="941704" y="90998"/>
                  <a:pt x="958411" y="117323"/>
                  <a:pt x="984957" y="123254"/>
                </a:cubicBezTo>
                <a:lnTo>
                  <a:pt x="988957" y="124016"/>
                </a:lnTo>
                <a:lnTo>
                  <a:pt x="992291" y="122968"/>
                </a:lnTo>
                <a:lnTo>
                  <a:pt x="1001816" y="122968"/>
                </a:lnTo>
                <a:cubicBezTo>
                  <a:pt x="1004274" y="122753"/>
                  <a:pt x="1006731" y="122403"/>
                  <a:pt x="1009150" y="121920"/>
                </a:cubicBezTo>
                <a:lnTo>
                  <a:pt x="1010484" y="121920"/>
                </a:lnTo>
                <a:lnTo>
                  <a:pt x="1011817" y="121920"/>
                </a:lnTo>
                <a:lnTo>
                  <a:pt x="1017437" y="119920"/>
                </a:lnTo>
                <a:lnTo>
                  <a:pt x="1018580" y="119444"/>
                </a:lnTo>
                <a:lnTo>
                  <a:pt x="1019723" y="118967"/>
                </a:lnTo>
                <a:lnTo>
                  <a:pt x="1020866" y="118396"/>
                </a:lnTo>
                <a:lnTo>
                  <a:pt x="1023438" y="117062"/>
                </a:lnTo>
                <a:lnTo>
                  <a:pt x="1024200" y="116491"/>
                </a:lnTo>
                <a:cubicBezTo>
                  <a:pt x="1031496" y="110931"/>
                  <a:pt x="1037316" y="103671"/>
                  <a:pt x="1041154" y="95345"/>
                </a:cubicBezTo>
                <a:cubicBezTo>
                  <a:pt x="1041764" y="93613"/>
                  <a:pt x="1041393" y="91690"/>
                  <a:pt x="1040202" y="90297"/>
                </a:cubicBezTo>
                <a:cubicBezTo>
                  <a:pt x="1039135" y="89178"/>
                  <a:pt x="1037649" y="88556"/>
                  <a:pt x="1036106" y="88583"/>
                </a:cubicBezTo>
                <a:lnTo>
                  <a:pt x="1008579" y="88583"/>
                </a:lnTo>
                <a:cubicBezTo>
                  <a:pt x="1005102" y="88583"/>
                  <a:pt x="1002292" y="85768"/>
                  <a:pt x="1002292" y="82296"/>
                </a:cubicBezTo>
                <a:lnTo>
                  <a:pt x="1002292" y="69437"/>
                </a:lnTo>
                <a:cubicBezTo>
                  <a:pt x="1002292" y="69373"/>
                  <a:pt x="1002292" y="69310"/>
                  <a:pt x="1002292" y="69245"/>
                </a:cubicBezTo>
                <a:cubicBezTo>
                  <a:pt x="1002350" y="65826"/>
                  <a:pt x="1005159" y="63097"/>
                  <a:pt x="1008579" y="63151"/>
                </a:cubicBezTo>
                <a:lnTo>
                  <a:pt x="1065729" y="63151"/>
                </a:lnTo>
                <a:lnTo>
                  <a:pt x="1066205" y="63151"/>
                </a:lnTo>
                <a:lnTo>
                  <a:pt x="1066777" y="63151"/>
                </a:lnTo>
                <a:cubicBezTo>
                  <a:pt x="1068139" y="64680"/>
                  <a:pt x="1068672" y="66776"/>
                  <a:pt x="1068205" y="68771"/>
                </a:cubicBezTo>
                <a:lnTo>
                  <a:pt x="1068205" y="80391"/>
                </a:lnTo>
                <a:cubicBezTo>
                  <a:pt x="1068244" y="101700"/>
                  <a:pt x="1059119" y="121997"/>
                  <a:pt x="1043155" y="136112"/>
                </a:cubicBezTo>
                <a:lnTo>
                  <a:pt x="1040869" y="138113"/>
                </a:lnTo>
                <a:lnTo>
                  <a:pt x="1039630" y="139065"/>
                </a:lnTo>
                <a:cubicBezTo>
                  <a:pt x="1038878" y="139697"/>
                  <a:pt x="1038087" y="140270"/>
                  <a:pt x="1037249" y="140780"/>
                </a:cubicBezTo>
                <a:lnTo>
                  <a:pt x="1036011" y="141637"/>
                </a:lnTo>
                <a:lnTo>
                  <a:pt x="1033630" y="143161"/>
                </a:lnTo>
                <a:lnTo>
                  <a:pt x="1032391" y="143923"/>
                </a:lnTo>
                <a:lnTo>
                  <a:pt x="1029915" y="145352"/>
                </a:lnTo>
                <a:lnTo>
                  <a:pt x="1029343" y="145352"/>
                </a:lnTo>
                <a:lnTo>
                  <a:pt x="1025343" y="147257"/>
                </a:lnTo>
                <a:lnTo>
                  <a:pt x="1024676" y="147257"/>
                </a:lnTo>
                <a:lnTo>
                  <a:pt x="1022104" y="148209"/>
                </a:lnTo>
                <a:lnTo>
                  <a:pt x="1020866" y="148209"/>
                </a:lnTo>
                <a:lnTo>
                  <a:pt x="1020104" y="148209"/>
                </a:lnTo>
                <a:lnTo>
                  <a:pt x="1018009" y="148971"/>
                </a:lnTo>
                <a:lnTo>
                  <a:pt x="1017151" y="148971"/>
                </a:lnTo>
                <a:lnTo>
                  <a:pt x="1015913" y="148971"/>
                </a:lnTo>
                <a:lnTo>
                  <a:pt x="1015056" y="148971"/>
                </a:lnTo>
                <a:lnTo>
                  <a:pt x="1013151" y="149447"/>
                </a:lnTo>
                <a:lnTo>
                  <a:pt x="1012103" y="149447"/>
                </a:lnTo>
                <a:lnTo>
                  <a:pt x="1010960" y="149447"/>
                </a:lnTo>
                <a:lnTo>
                  <a:pt x="1009912" y="149447"/>
                </a:lnTo>
                <a:lnTo>
                  <a:pt x="1008103" y="149447"/>
                </a:lnTo>
                <a:lnTo>
                  <a:pt x="1006960" y="149447"/>
                </a:lnTo>
                <a:lnTo>
                  <a:pt x="1005817" y="149447"/>
                </a:lnTo>
                <a:lnTo>
                  <a:pt x="1004578" y="149447"/>
                </a:lnTo>
                <a:lnTo>
                  <a:pt x="1002864" y="149447"/>
                </a:lnTo>
                <a:lnTo>
                  <a:pt x="995720" y="149447"/>
                </a:lnTo>
                <a:cubicBezTo>
                  <a:pt x="993939" y="149511"/>
                  <a:pt x="992167" y="149511"/>
                  <a:pt x="990386" y="149447"/>
                </a:cubicBezTo>
                <a:cubicBezTo>
                  <a:pt x="949171" y="147975"/>
                  <a:pt x="916948" y="113368"/>
                  <a:pt x="918425" y="72152"/>
                </a:cubicBezTo>
                <a:cubicBezTo>
                  <a:pt x="919901" y="30936"/>
                  <a:pt x="954505" y="-1282"/>
                  <a:pt x="995720" y="191"/>
                </a:cubicBezTo>
                <a:close/>
                <a:moveTo>
                  <a:pt x="836558" y="191"/>
                </a:moveTo>
                <a:cubicBezTo>
                  <a:pt x="877801" y="191"/>
                  <a:pt x="911234" y="33625"/>
                  <a:pt x="911234" y="74867"/>
                </a:cubicBezTo>
                <a:cubicBezTo>
                  <a:pt x="911234" y="116109"/>
                  <a:pt x="877801" y="149543"/>
                  <a:pt x="836558" y="149543"/>
                </a:cubicBezTo>
                <a:cubicBezTo>
                  <a:pt x="795315" y="149543"/>
                  <a:pt x="761882" y="116109"/>
                  <a:pt x="761882" y="74867"/>
                </a:cubicBezTo>
                <a:cubicBezTo>
                  <a:pt x="761882" y="33625"/>
                  <a:pt x="795315" y="191"/>
                  <a:pt x="836558" y="191"/>
                </a:cubicBezTo>
                <a:close/>
                <a:moveTo>
                  <a:pt x="200954" y="0"/>
                </a:moveTo>
                <a:cubicBezTo>
                  <a:pt x="242302" y="0"/>
                  <a:pt x="275821" y="33518"/>
                  <a:pt x="275821" y="74867"/>
                </a:cubicBezTo>
                <a:cubicBezTo>
                  <a:pt x="275821" y="116215"/>
                  <a:pt x="242302" y="149733"/>
                  <a:pt x="200954" y="149733"/>
                </a:cubicBezTo>
                <a:cubicBezTo>
                  <a:pt x="159606" y="149733"/>
                  <a:pt x="126088" y="116215"/>
                  <a:pt x="126088" y="74867"/>
                </a:cubicBezTo>
                <a:cubicBezTo>
                  <a:pt x="126088" y="33518"/>
                  <a:pt x="159606" y="0"/>
                  <a:pt x="200954" y="0"/>
                </a:cubicBezTo>
                <a:close/>
              </a:path>
            </a:pathLst>
          </a:custGeom>
          <a:solidFill>
            <a:schemeClr val="tx1">
              <a:lumMod val="85000"/>
              <a:lumOff val="15000"/>
            </a:schemeClr>
          </a:solidFill>
          <a:ln w="9525" cap="flat">
            <a:noFill/>
            <a:miter/>
          </a:ln>
          <a:effectLst/>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8279056" y="2026273"/>
            <a:ext cx="2185886" cy="769441"/>
          </a:xfrm>
          <a:prstGeom prst="rect">
            <a:avLst/>
          </a:prstGeom>
          <a:noFill/>
          <a:ln>
            <a:noFill/>
          </a:ln>
        </p:spPr>
        <p:txBody>
          <a:bodyPr vert="horz" wrap="square" lIns="0" tIns="0" rIns="0" bIns="0" rtlCol="0" anchor="b"/>
          <a:lstStyle/>
          <a:p>
            <a:pPr algn="r">
              <a:lnSpc>
                <a:spcPct val="110000"/>
              </a:lnSpc>
            </a:pPr>
            <a:r>
              <a:rPr kumimoji="1" lang="en-US" altLang="zh-CN" sz="4400">
                <a:ln w="12700">
                  <a:solidFill>
                    <a:srgbClr val="000000">
                      <a:alpha val="100000"/>
                    </a:srgbClr>
                  </a:solidFill>
                </a:ln>
                <a:noFill/>
                <a:latin typeface="OPPOSans H"/>
                <a:ea typeface="OPPOSans H"/>
                <a:cs typeface="OPPOSans H"/>
              </a:rPr>
              <a:t>PART</a:t>
            </a:r>
            <a:endParaRPr kumimoji="1" lang="zh-CN" altLang="en-US"/>
          </a:p>
        </p:txBody>
      </p:sp>
      <p:sp>
        <p:nvSpPr>
          <p:cNvPr id="8" name="标题 1"/>
          <p:cNvSpPr txBox="1"/>
          <p:nvPr/>
        </p:nvSpPr>
        <p:spPr>
          <a:xfrm>
            <a:off x="5643717" y="2893792"/>
            <a:ext cx="5693168" cy="1720916"/>
          </a:xfrm>
          <a:prstGeom prst="rect">
            <a:avLst/>
          </a:prstGeom>
          <a:noFill/>
          <a:ln>
            <a:noFill/>
          </a:ln>
          <a:effectLst/>
        </p:spPr>
        <p:txBody>
          <a:bodyPr vert="horz" wrap="square" lIns="0" tIns="0" rIns="0" bIns="0" rtlCol="0" anchor="t"/>
          <a:lstStyle/>
          <a:p>
            <a:pPr algn="r">
              <a:lnSpc>
                <a:spcPct val="130000"/>
              </a:lnSpc>
            </a:pPr>
            <a:r>
              <a:rPr kumimoji="1" lang="en-US" altLang="zh-CN" sz="4500">
                <a:ln w="12700">
                  <a:noFill/>
                </a:ln>
                <a:solidFill>
                  <a:srgbClr val="262626">
                    <a:alpha val="100000"/>
                  </a:srgbClr>
                </a:solidFill>
                <a:latin typeface="OPPOSans H"/>
                <a:ea typeface="OPPOSans H"/>
                <a:cs typeface="OPPOSans H"/>
              </a:rPr>
              <a:t>尹建莉教育思想核心体系</a:t>
            </a:r>
            <a:endParaRPr kumimoji="1" lang="zh-CN" altLang="en-US"/>
          </a:p>
        </p:txBody>
      </p:sp>
      <p:sp>
        <p:nvSpPr>
          <p:cNvPr id="9" name="标题 1"/>
          <p:cNvSpPr txBox="1"/>
          <p:nvPr/>
        </p:nvSpPr>
        <p:spPr>
          <a:xfrm>
            <a:off x="11238673" y="5973308"/>
            <a:ext cx="149013" cy="149013"/>
          </a:xfrm>
          <a:prstGeom prst="ellipse">
            <a:avLst/>
          </a:prstGeom>
          <a:solidFill>
            <a:schemeClr val="accent1"/>
          </a:solidFill>
          <a:ln w="12700" cap="sq">
            <a:noFill/>
            <a:miter/>
          </a:ln>
          <a:effectLst/>
        </p:spPr>
        <p:txBody>
          <a:bodyPr vert="horz" wrap="square" lIns="100584" tIns="50292" rIns="100584" bIns="50292" rtlCol="0" anchor="ctr"/>
          <a:lstStyle/>
          <a:p>
            <a:pPr algn="ctr">
              <a:lnSpc>
                <a:spcPct val="100000"/>
              </a:lnSpc>
            </a:pPr>
            <a:endParaRPr kumimoji="1" lang="zh-CN" altLang="en-US"/>
          </a:p>
        </p:txBody>
      </p:sp>
      <p:sp>
        <p:nvSpPr>
          <p:cNvPr id="10" name="标题 1"/>
          <p:cNvSpPr txBox="1"/>
          <p:nvPr/>
        </p:nvSpPr>
        <p:spPr>
          <a:xfrm>
            <a:off x="10999142" y="5973308"/>
            <a:ext cx="149013" cy="149013"/>
          </a:xfrm>
          <a:prstGeom prst="ellipse">
            <a:avLst/>
          </a:prstGeom>
          <a:noFill/>
          <a:ln w="17463" cap="sq">
            <a:solidFill>
              <a:schemeClr val="accent1"/>
            </a:solidFill>
            <a:miter/>
          </a:ln>
          <a:effectLst/>
        </p:spPr>
        <p:txBody>
          <a:bodyPr vert="horz" wrap="square" lIns="100584" tIns="50292" rIns="100584" bIns="50292" rtlCol="0" anchor="ctr"/>
          <a:lstStyle/>
          <a:p>
            <a:pPr algn="ctr">
              <a:lnSpc>
                <a:spcPct val="100000"/>
              </a:lnSpc>
            </a:pPr>
            <a:endParaRPr kumimoji="1" lang="zh-CN" altLang="en-US"/>
          </a:p>
        </p:txBody>
      </p:sp>
      <p:sp>
        <p:nvSpPr>
          <p:cNvPr id="11" name="标题 1"/>
          <p:cNvSpPr txBox="1"/>
          <p:nvPr/>
        </p:nvSpPr>
        <p:spPr>
          <a:xfrm>
            <a:off x="10759611" y="5973308"/>
            <a:ext cx="149013" cy="149013"/>
          </a:xfrm>
          <a:prstGeom prst="ellipse">
            <a:avLst/>
          </a:prstGeom>
          <a:solidFill>
            <a:schemeClr val="accent1"/>
          </a:solidFill>
          <a:ln w="12700" cap="sq">
            <a:noFill/>
            <a:miter/>
          </a:ln>
          <a:effectLst/>
        </p:spPr>
        <p:txBody>
          <a:bodyPr vert="horz" wrap="square" lIns="100584" tIns="50292" rIns="100584" bIns="50292" rtlCol="0" anchor="ctr"/>
          <a:lstStyle/>
          <a:p>
            <a:pPr algn="ctr">
              <a:lnSpc>
                <a:spcPct val="100000"/>
              </a:lnSpc>
            </a:pPr>
            <a:endParaRPr kumimoji="1" lang="zh-CN" altLang="en-US"/>
          </a:p>
        </p:txBody>
      </p:sp>
      <p:sp>
        <p:nvSpPr>
          <p:cNvPr id="12" name="标题 1"/>
          <p:cNvSpPr txBox="1"/>
          <p:nvPr/>
        </p:nvSpPr>
        <p:spPr>
          <a:xfrm>
            <a:off x="10520081" y="5973308"/>
            <a:ext cx="149013" cy="149013"/>
          </a:xfrm>
          <a:prstGeom prst="ellipse">
            <a:avLst/>
          </a:prstGeom>
          <a:noFill/>
          <a:ln w="17463" cap="sq">
            <a:solidFill>
              <a:schemeClr val="accent1"/>
            </a:solidFill>
            <a:miter/>
          </a:ln>
          <a:effectLst/>
        </p:spPr>
        <p:txBody>
          <a:bodyPr vert="horz" wrap="square" lIns="100584" tIns="50292" rIns="100584" bIns="50292" rtlCol="0" anchor="ctr"/>
          <a:lstStyle/>
          <a:p>
            <a:pPr algn="ctr">
              <a:lnSpc>
                <a:spcPct val="100000"/>
              </a:lnSpc>
            </a:pPr>
            <a:endParaRPr kumimoji="1" lang="zh-CN" altLang="en-US"/>
          </a:p>
        </p:txBody>
      </p:sp>
      <p:sp>
        <p:nvSpPr>
          <p:cNvPr id="13" name="标题 1"/>
          <p:cNvSpPr txBox="1"/>
          <p:nvPr/>
        </p:nvSpPr>
        <p:spPr>
          <a:xfrm rot="10800000" flipV="1">
            <a:off x="5637582" y="40293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alpha val="0"/>
                </a:schemeClr>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11049999" y="1071096"/>
            <a:ext cx="286060" cy="236610"/>
          </a:xfrm>
          <a:custGeom>
            <a:avLst/>
            <a:gdLst>
              <a:gd name="connsiteX0" fmla="*/ 114387 w 870468"/>
              <a:gd name="connsiteY0" fmla="*/ 394297 h 720000"/>
              <a:gd name="connsiteX1" fmla="*/ 125598 w 870468"/>
              <a:gd name="connsiteY1" fmla="*/ 421319 h 720000"/>
              <a:gd name="connsiteX2" fmla="*/ 153878 w 870468"/>
              <a:gd name="connsiteY2" fmla="*/ 433051 h 720000"/>
              <a:gd name="connsiteX3" fmla="*/ 449972 w 870468"/>
              <a:gd name="connsiteY3" fmla="*/ 433051 h 720000"/>
              <a:gd name="connsiteX4" fmla="*/ 478295 w 870468"/>
              <a:gd name="connsiteY4" fmla="*/ 421319 h 720000"/>
              <a:gd name="connsiteX5" fmla="*/ 489465 w 870468"/>
              <a:gd name="connsiteY5" fmla="*/ 394297 h 720000"/>
              <a:gd name="connsiteX6" fmla="*/ 116266 w 870468"/>
              <a:gd name="connsiteY6" fmla="*/ 68594 h 720000"/>
              <a:gd name="connsiteX7" fmla="*/ 68708 w 870468"/>
              <a:gd name="connsiteY7" fmla="*/ 116152 h 720000"/>
              <a:gd name="connsiteX8" fmla="*/ 68708 w 870468"/>
              <a:gd name="connsiteY8" fmla="*/ 241561 h 720000"/>
              <a:gd name="connsiteX9" fmla="*/ 801875 w 870468"/>
              <a:gd name="connsiteY9" fmla="*/ 241561 h 720000"/>
              <a:gd name="connsiteX10" fmla="*/ 801875 w 870468"/>
              <a:gd name="connsiteY10" fmla="*/ 116152 h 720000"/>
              <a:gd name="connsiteX11" fmla="*/ 754317 w 870468"/>
              <a:gd name="connsiteY11" fmla="*/ 68594 h 720000"/>
              <a:gd name="connsiteX12" fmla="*/ 598821 w 870468"/>
              <a:gd name="connsiteY12" fmla="*/ 68594 h 720000"/>
              <a:gd name="connsiteX13" fmla="*/ 116266 w 870468"/>
              <a:gd name="connsiteY13" fmla="*/ 0 h 720000"/>
              <a:gd name="connsiteX14" fmla="*/ 598821 w 870468"/>
              <a:gd name="connsiteY14" fmla="*/ 0 h 720000"/>
              <a:gd name="connsiteX15" fmla="*/ 754317 w 870468"/>
              <a:gd name="connsiteY15" fmla="*/ 0 h 720000"/>
              <a:gd name="connsiteX16" fmla="*/ 870468 w 870468"/>
              <a:gd name="connsiteY16" fmla="*/ 116152 h 720000"/>
              <a:gd name="connsiteX17" fmla="*/ 870468 w 870468"/>
              <a:gd name="connsiteY17" fmla="*/ 360001 h 720000"/>
              <a:gd name="connsiteX18" fmla="*/ 870468 w 870468"/>
              <a:gd name="connsiteY18" fmla="*/ 603736 h 720000"/>
              <a:gd name="connsiteX19" fmla="*/ 754317 w 870468"/>
              <a:gd name="connsiteY19" fmla="*/ 720000 h 720000"/>
              <a:gd name="connsiteX20" fmla="*/ 598821 w 870468"/>
              <a:gd name="connsiteY20" fmla="*/ 720000 h 720000"/>
              <a:gd name="connsiteX21" fmla="*/ 116266 w 870468"/>
              <a:gd name="connsiteY21" fmla="*/ 720000 h 720000"/>
              <a:gd name="connsiteX22" fmla="*/ 115 w 870468"/>
              <a:gd name="connsiteY22" fmla="*/ 603850 h 720000"/>
              <a:gd name="connsiteX23" fmla="*/ 115 w 870468"/>
              <a:gd name="connsiteY23" fmla="*/ 360279 h 720000"/>
              <a:gd name="connsiteX24" fmla="*/ 0 w 870468"/>
              <a:gd name="connsiteY24" fmla="*/ 360001 h 720000"/>
              <a:gd name="connsiteX25" fmla="*/ 115 w 870468"/>
              <a:gd name="connsiteY25" fmla="*/ 359723 h 720000"/>
              <a:gd name="connsiteX26" fmla="*/ 115 w 870468"/>
              <a:gd name="connsiteY26" fmla="*/ 116152 h 720000"/>
              <a:gd name="connsiteX27" fmla="*/ 116266 w 870468"/>
              <a:gd name="connsiteY27" fmla="*/ 0 h 720000"/>
            </a:gdLst>
            <a:ahLst/>
            <a:cxnLst/>
            <a:rect l="l" t="t" r="r" b="b"/>
            <a:pathLst>
              <a:path w="870468" h="720000">
                <a:moveTo>
                  <a:pt x="114387" y="394297"/>
                </a:moveTo>
                <a:lnTo>
                  <a:pt x="125598" y="421319"/>
                </a:lnTo>
                <a:cubicBezTo>
                  <a:pt x="132843" y="428564"/>
                  <a:pt x="142846" y="433051"/>
                  <a:pt x="153878" y="433051"/>
                </a:cubicBezTo>
                <a:lnTo>
                  <a:pt x="449972" y="433051"/>
                </a:lnTo>
                <a:cubicBezTo>
                  <a:pt x="461061" y="433051"/>
                  <a:pt x="471064" y="428564"/>
                  <a:pt x="478295" y="421319"/>
                </a:cubicBezTo>
                <a:lnTo>
                  <a:pt x="489465" y="394297"/>
                </a:lnTo>
                <a:close/>
                <a:moveTo>
                  <a:pt x="116266" y="68594"/>
                </a:moveTo>
                <a:cubicBezTo>
                  <a:pt x="89972" y="68594"/>
                  <a:pt x="68708" y="89972"/>
                  <a:pt x="68708" y="116152"/>
                </a:cubicBezTo>
                <a:lnTo>
                  <a:pt x="68708" y="241561"/>
                </a:lnTo>
                <a:lnTo>
                  <a:pt x="801875" y="241561"/>
                </a:lnTo>
                <a:lnTo>
                  <a:pt x="801875" y="116152"/>
                </a:lnTo>
                <a:cubicBezTo>
                  <a:pt x="801875" y="89858"/>
                  <a:pt x="780497" y="68594"/>
                  <a:pt x="754317" y="68594"/>
                </a:cubicBezTo>
                <a:lnTo>
                  <a:pt x="598821" y="68594"/>
                </a:lnTo>
                <a:close/>
                <a:moveTo>
                  <a:pt x="116266" y="0"/>
                </a:moveTo>
                <a:lnTo>
                  <a:pt x="598821" y="0"/>
                </a:lnTo>
                <a:lnTo>
                  <a:pt x="754317" y="0"/>
                </a:lnTo>
                <a:cubicBezTo>
                  <a:pt x="818338" y="0"/>
                  <a:pt x="870468" y="52131"/>
                  <a:pt x="870468" y="116152"/>
                </a:cubicBezTo>
                <a:lnTo>
                  <a:pt x="870468" y="360001"/>
                </a:lnTo>
                <a:lnTo>
                  <a:pt x="870468" y="603736"/>
                </a:lnTo>
                <a:cubicBezTo>
                  <a:pt x="870468" y="667870"/>
                  <a:pt x="818338" y="720000"/>
                  <a:pt x="754317" y="720000"/>
                </a:cubicBezTo>
                <a:lnTo>
                  <a:pt x="598821" y="720000"/>
                </a:lnTo>
                <a:lnTo>
                  <a:pt x="116266" y="720000"/>
                </a:lnTo>
                <a:cubicBezTo>
                  <a:pt x="52246" y="720000"/>
                  <a:pt x="115" y="667870"/>
                  <a:pt x="115" y="603850"/>
                </a:cubicBezTo>
                <a:lnTo>
                  <a:pt x="115" y="360279"/>
                </a:lnTo>
                <a:lnTo>
                  <a:pt x="0" y="360001"/>
                </a:lnTo>
                <a:lnTo>
                  <a:pt x="115" y="359723"/>
                </a:lnTo>
                <a:lnTo>
                  <a:pt x="115" y="116152"/>
                </a:lnTo>
                <a:cubicBezTo>
                  <a:pt x="115" y="52131"/>
                  <a:pt x="52246" y="0"/>
                  <a:pt x="116266" y="0"/>
                </a:cubicBezTo>
                <a:close/>
              </a:path>
            </a:pathLst>
          </a:custGeom>
          <a:gradFill>
            <a:gsLst>
              <a:gs pos="0">
                <a:schemeClr val="accent1"/>
              </a:gs>
              <a:gs pos="100000">
                <a:schemeClr val="accent1">
                  <a:lumMod val="75000"/>
                </a:schemeClr>
              </a:gs>
            </a:gsLst>
            <a:lin ang="2700000" scaled="0"/>
          </a:gradFill>
          <a:ln w="1860" cap="flat">
            <a:noFill/>
            <a:miter/>
          </a:ln>
          <a:effectLst/>
        </p:spPr>
        <p:txBody>
          <a:bodyPr vert="horz" wrap="square" lIns="45533" tIns="22766" rIns="45533" bIns="22766" rtlCol="0" anchor="ctr"/>
          <a:lstStyle/>
          <a:p>
            <a:pPr algn="l">
              <a:lnSpc>
                <a:spcPct val="110000"/>
              </a:lnSpc>
            </a:pPr>
            <a:endParaRPr kumimoji="1" lang="zh-CN" altLang="en-US"/>
          </a:p>
        </p:txBody>
      </p:sp>
      <p:sp>
        <p:nvSpPr>
          <p:cNvPr id="15" name="标题 1"/>
          <p:cNvSpPr txBox="1"/>
          <p:nvPr/>
        </p:nvSpPr>
        <p:spPr>
          <a:xfrm>
            <a:off x="10515742" y="1061587"/>
            <a:ext cx="276334" cy="255628"/>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ahLst/>
            <a:cxn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gradFill>
            <a:gsLst>
              <a:gs pos="0">
                <a:schemeClr val="accent1"/>
              </a:gs>
              <a:gs pos="100000">
                <a:schemeClr val="accent1">
                  <a:lumMod val="75000"/>
                </a:schemeClr>
              </a:gs>
            </a:gsLst>
            <a:lin ang="2700000" scaled="0"/>
          </a:gradFill>
          <a:ln w="1860" cap="flat">
            <a:noFill/>
            <a:miter/>
          </a:ln>
          <a:effectLst/>
        </p:spPr>
        <p:txBody>
          <a:bodyPr vert="horz" wrap="square" lIns="45533" tIns="22766" rIns="45533" bIns="22766" rtlCol="0" anchor="ctr"/>
          <a:lstStyle/>
          <a:p>
            <a:pPr algn="l">
              <a:lnSpc>
                <a:spcPct val="110000"/>
              </a:lnSpc>
            </a:pPr>
            <a:endParaRPr kumimoji="1" lang="zh-CN" altLang="en-US"/>
          </a:p>
        </p:txBody>
      </p:sp>
      <p:sp>
        <p:nvSpPr>
          <p:cNvPr id="16" name="标题 1"/>
          <p:cNvSpPr txBox="1"/>
          <p:nvPr/>
        </p:nvSpPr>
        <p:spPr>
          <a:xfrm>
            <a:off x="10024437" y="1061587"/>
            <a:ext cx="255628" cy="255628"/>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80 h 720001"/>
              <a:gd name="connsiteX5" fmla="*/ 507383 w 720001"/>
              <a:gd name="connsiteY5" fmla="*/ 72694 h 720001"/>
              <a:gd name="connsiteX6" fmla="*/ 457070 w 720001"/>
              <a:gd name="connsiteY6" fmla="*/ 57166 h 720001"/>
              <a:gd name="connsiteX7" fmla="*/ 405022 w 720001"/>
              <a:gd name="connsiteY7" fmla="*/ 0 h 720001"/>
              <a:gd name="connsiteX8" fmla="*/ 720001 w 720001"/>
              <a:gd name="connsiteY8" fmla="*/ 314979 h 720001"/>
              <a:gd name="connsiteX9" fmla="*/ 405022 w 720001"/>
              <a:gd name="connsiteY9" fmla="*/ 314979 h 720001"/>
              <a:gd name="connsiteX10" fmla="*/ 360000 w 720001"/>
              <a:gd name="connsiteY10" fmla="*/ 0 h 720001"/>
              <a:gd name="connsiteX11" fmla="*/ 360000 w 720001"/>
              <a:gd name="connsiteY11" fmla="*/ 360000 h 720001"/>
              <a:gd name="connsiteX12" fmla="*/ 720000 w 720001"/>
              <a:gd name="connsiteY12" fmla="*/ 360000 h 720001"/>
              <a:gd name="connsiteX13" fmla="*/ 360000 w 720001"/>
              <a:gd name="connsiteY13" fmla="*/ 720001 h 720001"/>
              <a:gd name="connsiteX14" fmla="*/ 0 w 720001"/>
              <a:gd name="connsiteY14" fmla="*/ 360000 h 720001"/>
              <a:gd name="connsiteX15" fmla="*/ 360000 w 720001"/>
              <a:gd name="connsiteY15"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80"/>
                </a:cubicBezTo>
                <a:cubicBezTo>
                  <a:pt x="566806" y="104878"/>
                  <a:pt x="538699" y="85967"/>
                  <a:pt x="507383" y="72694"/>
                </a:cubicBezTo>
                <a:cubicBezTo>
                  <a:pt x="491075" y="65755"/>
                  <a:pt x="474246" y="60637"/>
                  <a:pt x="457070" y="57166"/>
                </a:cubicBezTo>
                <a:close/>
                <a:moveTo>
                  <a:pt x="405022" y="0"/>
                </a:moveTo>
                <a:cubicBezTo>
                  <a:pt x="578950" y="0"/>
                  <a:pt x="720001" y="141051"/>
                  <a:pt x="720001" y="314979"/>
                </a:cubicBezTo>
                <a:lnTo>
                  <a:pt x="405022" y="314979"/>
                </a:lnTo>
                <a:close/>
                <a:moveTo>
                  <a:pt x="360000" y="0"/>
                </a:moveTo>
                <a:lnTo>
                  <a:pt x="360000" y="360000"/>
                </a:lnTo>
                <a:lnTo>
                  <a:pt x="720000" y="360000"/>
                </a:lnTo>
                <a:cubicBezTo>
                  <a:pt x="720000" y="558825"/>
                  <a:pt x="558824" y="720001"/>
                  <a:pt x="360000" y="720001"/>
                </a:cubicBezTo>
                <a:cubicBezTo>
                  <a:pt x="161176" y="720001"/>
                  <a:pt x="0" y="558825"/>
                  <a:pt x="0" y="360000"/>
                </a:cubicBezTo>
                <a:cubicBezTo>
                  <a:pt x="0" y="161176"/>
                  <a:pt x="161176" y="0"/>
                  <a:pt x="360000" y="0"/>
                </a:cubicBezTo>
                <a:close/>
              </a:path>
            </a:pathLst>
          </a:custGeom>
          <a:gradFill>
            <a:gsLst>
              <a:gs pos="0">
                <a:schemeClr val="accent1"/>
              </a:gs>
              <a:gs pos="100000">
                <a:schemeClr val="accent1">
                  <a:lumMod val="75000"/>
                </a:schemeClr>
              </a:gs>
            </a:gsLst>
            <a:lin ang="2700000" scaled="0"/>
          </a:gradFill>
          <a:ln w="1860" cap="flat">
            <a:noFill/>
            <a:miter/>
          </a:ln>
          <a:effectLst/>
        </p:spPr>
        <p:txBody>
          <a:bodyPr vert="horz" wrap="square" lIns="45533" tIns="22766" rIns="45533" bIns="22766" rtlCol="0" anchor="ctr"/>
          <a:lstStyle/>
          <a:p>
            <a:pPr algn="l">
              <a:lnSpc>
                <a:spcPct val="110000"/>
              </a:lnSpc>
            </a:pPr>
            <a:endParaRPr kumimoji="1" lang="zh-CN" altLang="en-US"/>
          </a:p>
        </p:txBody>
      </p:sp>
      <p:sp>
        <p:nvSpPr>
          <p:cNvPr id="17" name="标题 1"/>
          <p:cNvSpPr txBox="1"/>
          <p:nvPr/>
        </p:nvSpPr>
        <p:spPr>
          <a:xfrm rot="5400000" flipH="1" flipV="1">
            <a:off x="1588738" y="178459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alpha val="0"/>
                </a:schemeClr>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rot="5400000" flipH="1" flipV="1">
            <a:off x="2021484" y="178459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pic>
        <p:nvPicPr>
          <p:cNvPr id="19" name="图片 18"/>
          <p:cNvPicPr>
            <a:picLocks noChangeAspect="1"/>
          </p:cNvPicPr>
          <p:nvPr/>
        </p:nvPicPr>
        <p:blipFill>
          <a:blip r:embed="rId3">
            <a:alphaModFix/>
          </a:blip>
          <a:srcRect/>
          <a:stretch>
            <a:fillRect/>
          </a:stretch>
        </p:blipFill>
        <p:spPr>
          <a:xfrm>
            <a:off x="-1796597" y="1207271"/>
            <a:ext cx="7481282" cy="5313808"/>
          </a:xfrm>
          <a:prstGeom prst="rect">
            <a:avLst/>
          </a:prstGeom>
          <a:noFill/>
          <a:ln>
            <a:noFill/>
          </a:ln>
        </p:spPr>
      </p:pic>
      <p:sp>
        <p:nvSpPr>
          <p:cNvPr id="20" name="标题 1"/>
          <p:cNvSpPr txBox="1"/>
          <p:nvPr/>
        </p:nvSpPr>
        <p:spPr>
          <a:xfrm>
            <a:off x="10303771" y="601197"/>
            <a:ext cx="1033114" cy="2194518"/>
          </a:xfrm>
          <a:prstGeom prst="rect">
            <a:avLst/>
          </a:prstGeom>
          <a:noFill/>
          <a:ln>
            <a:noFill/>
          </a:ln>
        </p:spPr>
        <p:txBody>
          <a:bodyPr vert="horz" wrap="square" lIns="0" tIns="0" rIns="0" bIns="0" rtlCol="0" anchor="b"/>
          <a:lstStyle/>
          <a:p>
            <a:pPr algn="r">
              <a:lnSpc>
                <a:spcPct val="110000"/>
              </a:lnSpc>
            </a:pPr>
            <a:r>
              <a:rPr kumimoji="1" lang="en-US" altLang="zh-CN" sz="4400">
                <a:ln w="12700">
                  <a:solidFill>
                    <a:srgbClr val="000000">
                      <a:alpha val="100000"/>
                    </a:srgbClr>
                  </a:solidFill>
                </a:ln>
                <a:solidFill>
                  <a:srgbClr val="FFFFFF">
                    <a:alpha val="100000"/>
                  </a:srgbClr>
                </a:solidFill>
                <a:latin typeface="OPPOSans H"/>
                <a:ea typeface="OPPOSans H"/>
                <a:cs typeface="OPPOSans H"/>
              </a:rPr>
              <a:t>01</a:t>
            </a:r>
            <a:endParaRPr kumimoji="1" lang="zh-CN" altLang="en-US"/>
          </a:p>
        </p:txBody>
      </p:sp>
      <p:grpSp>
        <p:nvGrpSpPr>
          <p:cNvPr id="21" name="组合 20"/>
          <p:cNvGrpSpPr/>
          <p:nvPr/>
        </p:nvGrpSpPr>
        <p:grpSpPr>
          <a:xfrm>
            <a:off x="5648885" y="4845990"/>
            <a:ext cx="5688000" cy="573840"/>
            <a:chOff x="5648885" y="4845990"/>
            <a:chExt cx="5688000" cy="573840"/>
          </a:xfrm>
        </p:grpSpPr>
        <p:sp>
          <p:nvSpPr>
            <p:cNvPr id="22" name="标题 1"/>
            <p:cNvSpPr txBox="1"/>
            <p:nvPr/>
          </p:nvSpPr>
          <p:spPr>
            <a:xfrm rot="10800000">
              <a:off x="5648885" y="5394630"/>
              <a:ext cx="5688000" cy="252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5695073" y="4948244"/>
              <a:ext cx="5596781" cy="369332"/>
            </a:xfrm>
            <a:prstGeom prst="rect">
              <a:avLst/>
            </a:prstGeom>
            <a:noFill/>
            <a:ln>
              <a:noFill/>
            </a:ln>
          </p:spPr>
          <p:txBody>
            <a:bodyPr vert="horz" wrap="square" lIns="0" tIns="0" rIns="0" bIns="0" rtlCol="0" anchor="t"/>
            <a:lstStyle/>
            <a:p>
              <a:pPr algn="dist">
                <a:lnSpc>
                  <a:spcPct val="110000"/>
                </a:lnSpc>
              </a:pPr>
              <a:r>
                <a:rPr kumimoji="1" lang="en-US" altLang="zh-CN" sz="2400">
                  <a:ln w="12700">
                    <a:noFill/>
                  </a:ln>
                  <a:solidFill>
                    <a:srgbClr val="262626">
                      <a:alpha val="100000"/>
                    </a:srgbClr>
                  </a:solidFill>
                  <a:latin typeface="OPPOSans R"/>
                  <a:ea typeface="OPPOSans R"/>
                  <a:cs typeface="OPPOSans R"/>
                </a:rPr>
                <a:t>PowerPoint Design</a:t>
              </a:r>
              <a:endParaRPr kumimoji="1" lang="zh-CN" altLang="en-US"/>
            </a:p>
          </p:txBody>
        </p:sp>
        <p:sp>
          <p:nvSpPr>
            <p:cNvPr id="24" name="标题 1"/>
            <p:cNvSpPr txBox="1"/>
            <p:nvPr/>
          </p:nvSpPr>
          <p:spPr>
            <a:xfrm rot="10800000">
              <a:off x="5648885" y="4845990"/>
              <a:ext cx="5688000" cy="252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4373880" y="1130300"/>
            <a:ext cx="7145020" cy="1470391"/>
          </a:xfrm>
          <a:prstGeom prst="roundRect">
            <a:avLst>
              <a:gd name="adj" fmla="val 6335"/>
            </a:avLst>
          </a:prstGeom>
          <a:solidFill>
            <a:schemeClr val="bg1"/>
          </a:solidFill>
          <a:ln w="12700" cap="sq">
            <a:noFill/>
            <a:miter/>
          </a:ln>
          <a:effectLst>
            <a:outerShdw blurRad="203200" dist="38100" dir="2700000" algn="tl" rotWithShape="0">
              <a:srgbClr val="000000">
                <a:alpha val="8000"/>
              </a:srgb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695505" y="1332478"/>
            <a:ext cx="6444933" cy="332564"/>
          </a:xfrm>
          <a:prstGeom prst="rect">
            <a:avLst/>
          </a:prstGeom>
          <a:noFill/>
          <a:ln>
            <a:noFill/>
          </a:ln>
        </p:spPr>
        <p:txBody>
          <a:bodyPr vert="horz" wrap="square" lIns="0" tIns="0" rIns="0" bIns="0" rtlCol="0" anchor="ctr"/>
          <a:lstStyle/>
          <a:p>
            <a:pPr algn="l">
              <a:lnSpc>
                <a:spcPct val="150000"/>
              </a:lnSpc>
            </a:pPr>
            <a:r>
              <a:rPr kumimoji="1" lang="en-US" altLang="zh-CN" sz="4000">
                <a:ln w="12700">
                  <a:noFill/>
                </a:ln>
                <a:solidFill>
                  <a:srgbClr val="F2F2F2">
                    <a:alpha val="100000"/>
                  </a:srgbClr>
                </a:solidFill>
                <a:latin typeface="Source Han Sans"/>
                <a:ea typeface="Source Han Sans"/>
                <a:cs typeface="Source Han Sans"/>
              </a:rPr>
              <a:t>01</a:t>
            </a:r>
            <a:endParaRPr kumimoji="1" lang="zh-CN" altLang="en-US"/>
          </a:p>
        </p:txBody>
      </p:sp>
      <p:sp>
        <p:nvSpPr>
          <p:cNvPr id="5" name="标题 1"/>
          <p:cNvSpPr txBox="1"/>
          <p:nvPr/>
        </p:nvSpPr>
        <p:spPr>
          <a:xfrm flipH="1" flipV="1">
            <a:off x="11238396" y="1286657"/>
            <a:ext cx="138264" cy="140553"/>
          </a:xfrm>
          <a:prstGeom prst="ellipse">
            <a:avLst/>
          </a:prstGeom>
          <a:solidFill>
            <a:schemeClr val="accent1"/>
          </a:solidFill>
          <a:ln w="5715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4676140" y="1623173"/>
            <a:ext cx="6444933" cy="711031"/>
          </a:xfrm>
          <a:prstGeom prst="rect">
            <a:avLst/>
          </a:prstGeom>
          <a:noFill/>
          <a:ln>
            <a:noFill/>
          </a:ln>
        </p:spPr>
        <p:txBody>
          <a:bodyPr vert="horz" wrap="square" lIns="0" tIns="0" rIns="0" bIns="0" rtlCol="0" anchor="t"/>
          <a:lstStyle/>
          <a:p>
            <a:pPr algn="l">
              <a:lnSpc>
                <a:spcPct val="150000"/>
              </a:lnSpc>
            </a:pPr>
            <a:r>
              <a:rPr kumimoji="1" lang="en-US" altLang="zh-CN" sz="1100" dirty="0">
                <a:ln w="12700">
                  <a:noFill/>
                </a:ln>
                <a:solidFill>
                  <a:srgbClr val="000000">
                    <a:alpha val="100000"/>
                  </a:srgbClr>
                </a:solidFill>
                <a:latin typeface="Source Han Sans"/>
                <a:ea typeface="Source Han Sans"/>
                <a:cs typeface="Source Han Sans"/>
              </a:rPr>
              <a:t>    尹建莉认为自由是内在秩序的前提，而非放任。书中通过“写作业自主权”案例论证，孩子在拥有自主安排作业时间的自由后，反而能更自觉地完成任务，培养了时间管理能力。</a:t>
            </a:r>
          </a:p>
          <a:p>
            <a:pPr algn="l">
              <a:lnSpc>
                <a:spcPct val="150000"/>
              </a:lnSpc>
            </a:pPr>
            <a:r>
              <a:rPr kumimoji="1" lang="en-US" altLang="zh-CN" sz="1100" dirty="0">
                <a:ln w="12700">
                  <a:noFill/>
                </a:ln>
                <a:solidFill>
                  <a:srgbClr val="000000">
                    <a:alpha val="100000"/>
                  </a:srgbClr>
                </a:solidFill>
                <a:latin typeface="Source Han Sans"/>
                <a:ea typeface="Source Han Sans"/>
                <a:cs typeface="Source Han Sans"/>
              </a:rPr>
              <a:t>    这种辩证关系体现了教育中对孩子的信任与尊重，让孩子在自由的环境中学会自我约束，形成良好的学习习惯和内在秩序，为未来的发展奠定基础。</a:t>
            </a:r>
            <a:endParaRPr kumimoji="1" lang="zh-CN" altLang="en-US" sz="1100" dirty="0"/>
          </a:p>
        </p:txBody>
      </p:sp>
      <p:sp>
        <p:nvSpPr>
          <p:cNvPr id="7" name="标题 1"/>
          <p:cNvSpPr txBox="1"/>
          <p:nvPr/>
        </p:nvSpPr>
        <p:spPr>
          <a:xfrm>
            <a:off x="4695505" y="1194749"/>
            <a:ext cx="6444933" cy="349198"/>
          </a:xfrm>
          <a:prstGeom prst="rect">
            <a:avLst/>
          </a:prstGeom>
          <a:noFill/>
          <a:ln>
            <a:noFill/>
          </a:ln>
        </p:spPr>
        <p:txBody>
          <a:bodyPr vert="horz" wrap="square" lIns="0" tIns="0" rIns="0" bIns="0" rtlCol="0" anchor="t"/>
          <a:lstStyle/>
          <a:p>
            <a:pPr algn="l">
              <a:lnSpc>
                <a:spcPct val="150000"/>
              </a:lnSpc>
            </a:pPr>
            <a:r>
              <a:rPr kumimoji="1" lang="zh-CN" altLang="en-US" sz="1600" dirty="0">
                <a:ln w="12700">
                  <a:noFill/>
                </a:ln>
                <a:solidFill>
                  <a:srgbClr val="000000">
                    <a:alpha val="100000"/>
                  </a:srgbClr>
                </a:solidFill>
                <a:latin typeface="Source Han Sans CN Bold"/>
                <a:ea typeface="Source Han Sans CN Bold"/>
                <a:cs typeface="Source Han Sans CN Bold"/>
              </a:rPr>
              <a:t>自由与自觉的辩证关系</a:t>
            </a:r>
            <a:endParaRPr kumimoji="1" lang="zh-CN" altLang="en-US" dirty="0"/>
          </a:p>
        </p:txBody>
      </p:sp>
      <p:sp>
        <p:nvSpPr>
          <p:cNvPr id="8" name="标题 1"/>
          <p:cNvSpPr txBox="1"/>
          <p:nvPr/>
        </p:nvSpPr>
        <p:spPr>
          <a:xfrm>
            <a:off x="4373880" y="2862714"/>
            <a:ext cx="7145020" cy="1470391"/>
          </a:xfrm>
          <a:prstGeom prst="roundRect">
            <a:avLst>
              <a:gd name="adj" fmla="val 6335"/>
            </a:avLst>
          </a:prstGeom>
          <a:solidFill>
            <a:schemeClr val="bg1"/>
          </a:solidFill>
          <a:ln w="12700" cap="sq">
            <a:noFill/>
            <a:miter/>
          </a:ln>
          <a:effectLst>
            <a:outerShdw blurRad="203200" dist="38100" dir="2700000" algn="tl" rotWithShape="0">
              <a:srgbClr val="000000">
                <a:alpha val="8000"/>
              </a:srgb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4695505" y="2962449"/>
            <a:ext cx="6444933" cy="332564"/>
          </a:xfrm>
          <a:prstGeom prst="rect">
            <a:avLst/>
          </a:prstGeom>
          <a:noFill/>
          <a:ln>
            <a:noFill/>
          </a:ln>
        </p:spPr>
        <p:txBody>
          <a:bodyPr vert="horz" wrap="square" lIns="0" tIns="0" rIns="0" bIns="0" rtlCol="0" anchor="ctr"/>
          <a:lstStyle/>
          <a:p>
            <a:pPr algn="l">
              <a:lnSpc>
                <a:spcPct val="150000"/>
              </a:lnSpc>
            </a:pPr>
            <a:r>
              <a:rPr kumimoji="1" lang="en-US" altLang="zh-CN" sz="4000">
                <a:ln w="12700">
                  <a:noFill/>
                </a:ln>
                <a:solidFill>
                  <a:srgbClr val="F2F2F2">
                    <a:alpha val="100000"/>
                  </a:srgbClr>
                </a:solidFill>
                <a:latin typeface="Source Han Sans"/>
                <a:ea typeface="Source Han Sans"/>
                <a:cs typeface="Source Han Sans"/>
              </a:rPr>
              <a:t>02</a:t>
            </a:r>
            <a:endParaRPr kumimoji="1" lang="zh-CN" altLang="en-US"/>
          </a:p>
        </p:txBody>
      </p:sp>
      <p:sp>
        <p:nvSpPr>
          <p:cNvPr id="10" name="标题 1"/>
          <p:cNvSpPr txBox="1"/>
          <p:nvPr/>
        </p:nvSpPr>
        <p:spPr>
          <a:xfrm flipH="1" flipV="1">
            <a:off x="11238396" y="2978094"/>
            <a:ext cx="138264" cy="140553"/>
          </a:xfrm>
          <a:prstGeom prst="ellipse">
            <a:avLst/>
          </a:prstGeom>
          <a:solidFill>
            <a:schemeClr val="accent2"/>
          </a:solidFill>
          <a:ln w="5715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4695504" y="3272107"/>
            <a:ext cx="6444933" cy="711031"/>
          </a:xfrm>
          <a:prstGeom prst="rect">
            <a:avLst/>
          </a:prstGeom>
          <a:noFill/>
          <a:ln>
            <a:noFill/>
          </a:ln>
        </p:spPr>
        <p:txBody>
          <a:bodyPr vert="horz" wrap="square" lIns="0" tIns="0" rIns="0" bIns="0" rtlCol="0" anchor="t"/>
          <a:lstStyle/>
          <a:p>
            <a:pPr algn="l">
              <a:lnSpc>
                <a:spcPct val="150000"/>
              </a:lnSpc>
            </a:pPr>
            <a:r>
              <a:rPr kumimoji="1" lang="en-US" altLang="zh-CN" sz="1100" dirty="0">
                <a:ln w="12700">
                  <a:noFill/>
                </a:ln>
                <a:solidFill>
                  <a:srgbClr val="000000">
                    <a:alpha val="100000"/>
                  </a:srgbClr>
                </a:solidFill>
                <a:latin typeface="Source Han Sans"/>
                <a:ea typeface="Source Han Sans"/>
                <a:cs typeface="Source Han Sans"/>
              </a:rPr>
              <a:t>    书中“女儿打翻牛奶”事件生动展现了无条件的爱与尊重。尹建莉没有因为女儿的失误而责备，而是接纳了孩子的全部，包括情绪与错误，让孩子感受到无条件的爱。
    这种爱与尊重让孩子在成长过程中更有安全感，愿意主动与父母沟通，分享内心的想法和感受，有助于建立良好的亲子关系，促进孩子的心理健康和人格发展。</a:t>
            </a:r>
            <a:endParaRPr kumimoji="1" lang="zh-CN" altLang="en-US" sz="1100" dirty="0"/>
          </a:p>
        </p:txBody>
      </p:sp>
      <p:sp>
        <p:nvSpPr>
          <p:cNvPr id="12" name="标题 1"/>
          <p:cNvSpPr txBox="1"/>
          <p:nvPr/>
        </p:nvSpPr>
        <p:spPr>
          <a:xfrm>
            <a:off x="4676140" y="2891386"/>
            <a:ext cx="6444933" cy="349198"/>
          </a:xfrm>
          <a:prstGeom prst="rect">
            <a:avLst/>
          </a:prstGeom>
          <a:noFill/>
          <a:ln>
            <a:noFill/>
          </a:ln>
        </p:spPr>
        <p:txBody>
          <a:bodyPr vert="horz" wrap="square" lIns="0" tIns="0" rIns="0" bIns="0" rtlCol="0" anchor="t"/>
          <a:lstStyle/>
          <a:p>
            <a:pPr algn="l">
              <a:lnSpc>
                <a:spcPct val="150000"/>
              </a:lnSpc>
            </a:pPr>
            <a:r>
              <a:rPr kumimoji="1" lang="zh-CN" altLang="en-US" sz="1600" dirty="0">
                <a:ln w="12700">
                  <a:noFill/>
                </a:ln>
                <a:solidFill>
                  <a:srgbClr val="000000">
                    <a:alpha val="100000"/>
                  </a:srgbClr>
                </a:solidFill>
                <a:latin typeface="Source Han Sans CN Bold"/>
                <a:ea typeface="Source Han Sans CN Bold"/>
                <a:cs typeface="Source Han Sans CN Bold"/>
              </a:rPr>
              <a:t>无条件的爱与尊重</a:t>
            </a:r>
            <a:r>
              <a:rPr kumimoji="1" lang="en-US" altLang="zh-CN" sz="1600" dirty="0">
                <a:ln w="12700">
                  <a:noFill/>
                </a:ln>
                <a:solidFill>
                  <a:srgbClr val="000000">
                    <a:alpha val="100000"/>
                  </a:srgbClr>
                </a:solidFill>
                <a:latin typeface="Source Han Sans CN Bold"/>
                <a:ea typeface="Source Han Sans CN Bold"/>
                <a:cs typeface="Source Han Sans CN Bold"/>
              </a:rPr>
              <a:t>ai</a:t>
            </a:r>
            <a:endParaRPr kumimoji="1" lang="zh-CN" altLang="en-US" dirty="0"/>
          </a:p>
        </p:txBody>
      </p:sp>
      <p:pic>
        <p:nvPicPr>
          <p:cNvPr id="13" name="图片 12"/>
          <p:cNvPicPr>
            <a:picLocks noChangeAspect="1"/>
          </p:cNvPicPr>
          <p:nvPr/>
        </p:nvPicPr>
        <p:blipFill>
          <a:blip r:embed="rId3">
            <a:alphaModFix/>
          </a:blip>
          <a:srcRect l="30983" r="30983"/>
          <a:stretch>
            <a:fillRect/>
          </a:stretch>
        </p:blipFill>
        <p:spPr>
          <a:xfrm>
            <a:off x="660400" y="1132737"/>
            <a:ext cx="3355340" cy="4944061"/>
          </a:xfrm>
          <a:custGeom>
            <a:avLst/>
            <a:gdLst/>
            <a:ahLst/>
            <a:cxnLst/>
            <a:rect l="l" t="t" r="r" b="b"/>
            <a:pathLst>
              <a:path w="3355340" h="4944061">
                <a:moveTo>
                  <a:pt x="150654" y="0"/>
                </a:moveTo>
                <a:lnTo>
                  <a:pt x="3204686" y="0"/>
                </a:lnTo>
                <a:cubicBezTo>
                  <a:pt x="3287890" y="0"/>
                  <a:pt x="3355340" y="67450"/>
                  <a:pt x="3355340" y="150654"/>
                </a:cubicBezTo>
                <a:lnTo>
                  <a:pt x="3355340" y="4793407"/>
                </a:lnTo>
                <a:cubicBezTo>
                  <a:pt x="3355340" y="4876611"/>
                  <a:pt x="3287890" y="4944061"/>
                  <a:pt x="3204686" y="4944061"/>
                </a:cubicBezTo>
                <a:lnTo>
                  <a:pt x="150654" y="4944061"/>
                </a:lnTo>
                <a:cubicBezTo>
                  <a:pt x="67450" y="4944061"/>
                  <a:pt x="0" y="4876611"/>
                  <a:pt x="0" y="4793407"/>
                </a:cubicBezTo>
                <a:lnTo>
                  <a:pt x="0" y="150654"/>
                </a:lnTo>
                <a:cubicBezTo>
                  <a:pt x="0" y="67450"/>
                  <a:pt x="67450" y="0"/>
                  <a:pt x="150654" y="0"/>
                </a:cubicBezTo>
                <a:close/>
              </a:path>
            </a:pathLst>
          </a:custGeom>
          <a:noFill/>
          <a:ln>
            <a:noFill/>
          </a:ln>
        </p:spPr>
      </p:pic>
      <p:sp>
        <p:nvSpPr>
          <p:cNvPr id="14" name="标题 1"/>
          <p:cNvSpPr txBox="1"/>
          <p:nvPr/>
        </p:nvSpPr>
        <p:spPr>
          <a:xfrm>
            <a:off x="4373880" y="4595129"/>
            <a:ext cx="7145020" cy="1470391"/>
          </a:xfrm>
          <a:prstGeom prst="roundRect">
            <a:avLst>
              <a:gd name="adj" fmla="val 6335"/>
            </a:avLst>
          </a:prstGeom>
          <a:solidFill>
            <a:schemeClr val="bg1"/>
          </a:solidFill>
          <a:ln w="12700" cap="sq">
            <a:noFill/>
            <a:miter/>
          </a:ln>
          <a:effectLst>
            <a:outerShdw blurRad="203200" dist="38100" dir="2700000" algn="tl" rotWithShape="0">
              <a:srgbClr val="000000">
                <a:alpha val="8000"/>
              </a:srgbClr>
            </a:outerShdw>
          </a:effectLst>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4695505" y="4797307"/>
            <a:ext cx="6444933" cy="332564"/>
          </a:xfrm>
          <a:prstGeom prst="rect">
            <a:avLst/>
          </a:prstGeom>
          <a:noFill/>
          <a:ln>
            <a:noFill/>
          </a:ln>
        </p:spPr>
        <p:txBody>
          <a:bodyPr vert="horz" wrap="square" lIns="0" tIns="0" rIns="0" bIns="0" rtlCol="0" anchor="ctr"/>
          <a:lstStyle/>
          <a:p>
            <a:pPr algn="l">
              <a:lnSpc>
                <a:spcPct val="150000"/>
              </a:lnSpc>
            </a:pPr>
            <a:r>
              <a:rPr kumimoji="1" lang="en-US" altLang="zh-CN" sz="4000">
                <a:ln w="12700">
                  <a:noFill/>
                </a:ln>
                <a:solidFill>
                  <a:srgbClr val="F2F2F2">
                    <a:alpha val="100000"/>
                  </a:srgbClr>
                </a:solidFill>
                <a:latin typeface="Source Han Sans"/>
                <a:ea typeface="Source Han Sans"/>
                <a:cs typeface="Source Han Sans"/>
              </a:rPr>
              <a:t>03</a:t>
            </a:r>
            <a:endParaRPr kumimoji="1" lang="zh-CN" altLang="en-US"/>
          </a:p>
        </p:txBody>
      </p:sp>
      <p:sp>
        <p:nvSpPr>
          <p:cNvPr id="16" name="标题 1"/>
          <p:cNvSpPr txBox="1"/>
          <p:nvPr/>
        </p:nvSpPr>
        <p:spPr>
          <a:xfrm flipH="1" flipV="1">
            <a:off x="11238396" y="4751486"/>
            <a:ext cx="138264" cy="140553"/>
          </a:xfrm>
          <a:prstGeom prst="ellipse">
            <a:avLst/>
          </a:prstGeom>
          <a:solidFill>
            <a:schemeClr val="accent1"/>
          </a:solidFill>
          <a:ln w="5715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4597547" y="5013769"/>
            <a:ext cx="6444933" cy="711031"/>
          </a:xfrm>
          <a:prstGeom prst="rect">
            <a:avLst/>
          </a:prstGeom>
          <a:noFill/>
          <a:ln>
            <a:noFill/>
          </a:ln>
        </p:spPr>
        <p:txBody>
          <a:bodyPr vert="horz" wrap="square" lIns="0" tIns="0" rIns="0" bIns="0" rtlCol="0" anchor="t"/>
          <a:lstStyle/>
          <a:p>
            <a:pPr algn="l">
              <a:lnSpc>
                <a:spcPct val="150000"/>
              </a:lnSpc>
            </a:pPr>
            <a:r>
              <a:rPr kumimoji="1" lang="en-US" altLang="zh-CN" sz="1100" dirty="0">
                <a:ln w="12700">
                  <a:noFill/>
                </a:ln>
                <a:solidFill>
                  <a:srgbClr val="000000">
                    <a:alpha val="100000"/>
                  </a:srgbClr>
                </a:solidFill>
                <a:latin typeface="Source Han Sans"/>
                <a:ea typeface="Source Han Sans"/>
                <a:cs typeface="Source Han Sans"/>
              </a:rPr>
              <a:t>    尹建莉在书中批判“起跑线焦虑”，反对将学习异化为竞争工具，强调“学习是本能”。她认为教育不应被功利化目标所绑架，而应关注孩子的兴趣和内在需求。
    去功利化教育能够让孩子在学习过程中保持纯粹的探索欲望，享受学习的乐趣，从而培养出真正热爱学习、主动学习的孩子，为他们的终身学习奠定坚实基础。</a:t>
            </a:r>
            <a:endParaRPr kumimoji="1" lang="zh-CN" altLang="en-US" sz="1100" dirty="0"/>
          </a:p>
        </p:txBody>
      </p:sp>
      <p:sp>
        <p:nvSpPr>
          <p:cNvPr id="18" name="标题 1"/>
          <p:cNvSpPr txBox="1"/>
          <p:nvPr/>
        </p:nvSpPr>
        <p:spPr>
          <a:xfrm>
            <a:off x="4651223" y="4664571"/>
            <a:ext cx="6444933" cy="349198"/>
          </a:xfrm>
          <a:prstGeom prst="rect">
            <a:avLst/>
          </a:prstGeom>
          <a:noFill/>
          <a:ln>
            <a:noFill/>
          </a:ln>
        </p:spPr>
        <p:txBody>
          <a:bodyPr vert="horz" wrap="square" lIns="0" tIns="0" rIns="0" bIns="0" rtlCol="0" anchor="t"/>
          <a:lstStyle/>
          <a:p>
            <a:pPr algn="l">
              <a:lnSpc>
                <a:spcPct val="150000"/>
              </a:lnSpc>
            </a:pPr>
            <a:r>
              <a:rPr kumimoji="1" lang="zh-CN" altLang="en-US" sz="1600" dirty="0">
                <a:ln w="12700">
                  <a:noFill/>
                </a:ln>
                <a:solidFill>
                  <a:srgbClr val="000000">
                    <a:alpha val="100000"/>
                  </a:srgbClr>
                </a:solidFill>
                <a:latin typeface="Source Han Sans CN Bold"/>
                <a:ea typeface="Source Han Sans CN Bold"/>
                <a:cs typeface="Source Han Sans CN Bold"/>
              </a:rPr>
              <a:t>去功利化教育</a:t>
            </a:r>
            <a:endParaRPr kumimoji="1" lang="zh-CN" altLang="en-US" dirty="0"/>
          </a:p>
        </p:txBody>
      </p:sp>
      <p:sp>
        <p:nvSpPr>
          <p:cNvPr id="19" name="标题 1"/>
          <p:cNvSpPr txBox="1"/>
          <p:nvPr/>
        </p:nvSpPr>
        <p:spPr>
          <a:xfrm>
            <a:off x="238499" y="295321"/>
            <a:ext cx="11953501" cy="720000"/>
          </a:xfrm>
          <a:custGeom>
            <a:avLst/>
            <a:gdLst>
              <a:gd name="connsiteX0" fmla="*/ 499816 w 11953501"/>
              <a:gd name="connsiteY0" fmla="*/ 0 h 720000"/>
              <a:gd name="connsiteX1" fmla="*/ 11953501 w 11953501"/>
              <a:gd name="connsiteY1" fmla="*/ 0 h 720000"/>
              <a:gd name="connsiteX2" fmla="*/ 11953501 w 11953501"/>
              <a:gd name="connsiteY2" fmla="*/ 720000 h 720000"/>
              <a:gd name="connsiteX3" fmla="*/ 499816 w 11953501"/>
              <a:gd name="connsiteY3" fmla="*/ 720000 h 720000"/>
              <a:gd name="connsiteX4" fmla="*/ 0 w 11953501"/>
              <a:gd name="connsiteY4" fmla="*/ 360000 h 720000"/>
              <a:gd name="connsiteX5" fmla="*/ 499816 w 11953501"/>
              <a:gd name="connsiteY5" fmla="*/ 0 h 720000"/>
            </a:gdLst>
            <a:ahLst/>
            <a:cxnLst/>
            <a:rect l="l" t="t" r="r" b="b"/>
            <a:pathLst>
              <a:path w="11953501" h="720000">
                <a:moveTo>
                  <a:pt x="499816" y="0"/>
                </a:moveTo>
                <a:lnTo>
                  <a:pt x="11953501" y="0"/>
                </a:lnTo>
                <a:lnTo>
                  <a:pt x="11953501" y="720000"/>
                </a:lnTo>
                <a:lnTo>
                  <a:pt x="499816" y="720000"/>
                </a:lnTo>
                <a:cubicBezTo>
                  <a:pt x="223775" y="720000"/>
                  <a:pt x="0" y="558823"/>
                  <a:pt x="0" y="360000"/>
                </a:cubicBezTo>
                <a:cubicBezTo>
                  <a:pt x="0" y="161177"/>
                  <a:pt x="223775" y="0"/>
                  <a:pt x="499816" y="0"/>
                </a:cubicBezTo>
                <a:close/>
              </a:path>
            </a:pathLst>
          </a:cu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0" y="259321"/>
            <a:ext cx="1152000" cy="792000"/>
          </a:xfrm>
          <a:custGeom>
            <a:avLst/>
            <a:gdLst>
              <a:gd name="connsiteX0" fmla="*/ 0 w 1152000"/>
              <a:gd name="connsiteY0" fmla="*/ 0 h 792000"/>
              <a:gd name="connsiteX1" fmla="*/ 112665 w 1152000"/>
              <a:gd name="connsiteY1" fmla="*/ 0 h 792000"/>
              <a:gd name="connsiteX2" fmla="*/ 701664 w 1152000"/>
              <a:gd name="connsiteY2" fmla="*/ 0 h 792000"/>
              <a:gd name="connsiteX3" fmla="*/ 1039165 w 1152000"/>
              <a:gd name="connsiteY3" fmla="*/ 0 h 792000"/>
              <a:gd name="connsiteX4" fmla="*/ 1137940 w 1152000"/>
              <a:gd name="connsiteY4" fmla="*/ 168829 h 792000"/>
              <a:gd name="connsiteX5" fmla="*/ 831619 w 1152000"/>
              <a:gd name="connsiteY5" fmla="*/ 732899 h 792000"/>
              <a:gd name="connsiteX6" fmla="*/ 732844 w 1152000"/>
              <a:gd name="connsiteY6" fmla="*/ 792000 h 792000"/>
              <a:gd name="connsiteX7" fmla="*/ 395343 w 1152000"/>
              <a:gd name="connsiteY7" fmla="*/ 792000 h 792000"/>
              <a:gd name="connsiteX8" fmla="*/ 112665 w 1152000"/>
              <a:gd name="connsiteY8" fmla="*/ 792000 h 792000"/>
              <a:gd name="connsiteX9" fmla="*/ 112574 w 1152000"/>
              <a:gd name="connsiteY9" fmla="*/ 792000 h 792000"/>
              <a:gd name="connsiteX10" fmla="*/ 0 w 1152000"/>
              <a:gd name="connsiteY10" fmla="*/ 792000 h 792000"/>
            </a:gdLst>
            <a:ahLst/>
            <a:cxnLst/>
            <a:rect l="l" t="t" r="r" b="b"/>
            <a:pathLst>
              <a:path w="1152000" h="792000">
                <a:moveTo>
                  <a:pt x="0" y="0"/>
                </a:moveTo>
                <a:lnTo>
                  <a:pt x="112665" y="0"/>
                </a:lnTo>
                <a:lnTo>
                  <a:pt x="701664" y="0"/>
                </a:lnTo>
                <a:lnTo>
                  <a:pt x="1039165" y="0"/>
                </a:lnTo>
                <a:cubicBezTo>
                  <a:pt x="1124825" y="0"/>
                  <a:pt x="1179154" y="92830"/>
                  <a:pt x="1137940" y="168829"/>
                </a:cubicBezTo>
                <a:lnTo>
                  <a:pt x="831619" y="732899"/>
                </a:lnTo>
                <a:cubicBezTo>
                  <a:pt x="811825" y="769348"/>
                  <a:pt x="773968" y="792000"/>
                  <a:pt x="732844" y="792000"/>
                </a:cubicBezTo>
                <a:lnTo>
                  <a:pt x="395343" y="792000"/>
                </a:lnTo>
                <a:lnTo>
                  <a:pt x="112665" y="792000"/>
                </a:lnTo>
                <a:cubicBezTo>
                  <a:pt x="112635" y="792000"/>
                  <a:pt x="112604" y="792000"/>
                  <a:pt x="112574" y="792000"/>
                </a:cubicBezTo>
                <a:lnTo>
                  <a:pt x="0" y="792000"/>
                </a:lnTo>
                <a:close/>
              </a:path>
            </a:pathLst>
          </a:custGeom>
          <a:solidFill>
            <a:schemeClr val="accent1"/>
          </a:solidFill>
          <a:ln w="9525" cap="flat">
            <a:noFill/>
            <a:miter/>
          </a:ln>
          <a:effectLst>
            <a:outerShdw blurRad="317500" dist="190500" algn="tl" rotWithShape="0">
              <a:schemeClr val="tx1">
                <a:lumMod val="65000"/>
                <a:lumOff val="35000"/>
                <a:alpha val="30000"/>
              </a:schemeClr>
            </a:outerShdw>
          </a:effectLst>
        </p:spPr>
        <p:txBody>
          <a:bodyPr vert="horz" wrap="square" lIns="91440" tIns="45720" rIns="91440" bIns="45720" rtlCol="0" anchor="ctr"/>
          <a:lstStyle/>
          <a:p>
            <a:pPr algn="l">
              <a:lnSpc>
                <a:spcPct val="110000"/>
              </a:lnSpc>
            </a:pPr>
            <a:endParaRPr kumimoji="1" lang="zh-CN" altLang="en-US"/>
          </a:p>
        </p:txBody>
      </p:sp>
      <p:sp>
        <p:nvSpPr>
          <p:cNvPr id="21" name="标题 1"/>
          <p:cNvSpPr txBox="1"/>
          <p:nvPr/>
        </p:nvSpPr>
        <p:spPr>
          <a:xfrm>
            <a:off x="1324204" y="418055"/>
            <a:ext cx="10296295"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核心理念</a:t>
            </a:r>
            <a:endParaRPr kumimoji="1"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8716526" y="6534268"/>
            <a:ext cx="3475474" cy="442265"/>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3" name="标题 1"/>
          <p:cNvCxnSpPr/>
          <p:nvPr/>
        </p:nvCxnSpPr>
        <p:spPr>
          <a:xfrm>
            <a:off x="2430416" y="1600200"/>
            <a:ext cx="0" cy="5257800"/>
          </a:xfrm>
          <a:prstGeom prst="line">
            <a:avLst/>
          </a:prstGeom>
          <a:noFill/>
          <a:ln w="12700" cap="sq">
            <a:solidFill>
              <a:schemeClr val="bg1">
                <a:lumMod val="85000"/>
              </a:schemeClr>
            </a:solidFill>
            <a:miter/>
            <a:headEnd type="oval"/>
          </a:ln>
        </p:spPr>
      </p:cxnSp>
      <p:sp>
        <p:nvSpPr>
          <p:cNvPr id="4" name="标题 1"/>
          <p:cNvSpPr txBox="1"/>
          <p:nvPr/>
        </p:nvSpPr>
        <p:spPr>
          <a:xfrm>
            <a:off x="2404231" y="2273769"/>
            <a:ext cx="115608" cy="115608"/>
          </a:xfrm>
          <a:prstGeom prst="ellipse">
            <a:avLst/>
          </a:prstGeom>
          <a:solidFill>
            <a:schemeClr val="accent1"/>
          </a:solidFill>
          <a:ln w="25400" cap="sq">
            <a:solidFill>
              <a:schemeClr val="bg1">
                <a:lumMod val="8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370949" y="5257800"/>
            <a:ext cx="115608" cy="115608"/>
          </a:xfrm>
          <a:prstGeom prst="ellipse">
            <a:avLst/>
          </a:prstGeom>
          <a:solidFill>
            <a:schemeClr val="accent1"/>
          </a:solidFill>
          <a:ln w="25400" cap="sq">
            <a:solidFill>
              <a:schemeClr val="bg1">
                <a:lumMod val="8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4496956" y="1729840"/>
            <a:ext cx="5205198" cy="333523"/>
          </a:xfrm>
          <a:prstGeom prst="rect">
            <a:avLst/>
          </a:prstGeom>
          <a:noFill/>
          <a:ln cap="sq">
            <a:noFill/>
          </a:ln>
          <a:effectLst/>
        </p:spPr>
        <p:txBody>
          <a:bodyPr vert="horz" wrap="square" lIns="0" tIns="0" rIns="0" bIns="0" rtlCol="0" anchor="ctr"/>
          <a:lstStyle/>
          <a:p>
            <a:pPr algn="l">
              <a:lnSpc>
                <a:spcPct val="100000"/>
              </a:lnSpc>
            </a:pPr>
            <a:r>
              <a:rPr kumimoji="1" lang="zh-CN" altLang="en-US" sz="3600" dirty="0">
                <a:ln w="12700">
                  <a:noFill/>
                </a:ln>
                <a:solidFill>
                  <a:srgbClr val="000000">
                    <a:alpha val="100000"/>
                  </a:srgbClr>
                </a:solidFill>
                <a:latin typeface="Source Han Sans CN Bold"/>
                <a:ea typeface="Source Han Sans CN Bold"/>
                <a:cs typeface="Source Han Sans CN Bold"/>
              </a:rPr>
              <a:t>教师的角色与应对</a:t>
            </a:r>
            <a:endParaRPr kumimoji="1" lang="zh-CN" altLang="en-US" sz="3600" dirty="0"/>
          </a:p>
        </p:txBody>
      </p:sp>
      <p:sp>
        <p:nvSpPr>
          <p:cNvPr id="7" name="标题 1"/>
          <p:cNvSpPr txBox="1"/>
          <p:nvPr/>
        </p:nvSpPr>
        <p:spPr>
          <a:xfrm>
            <a:off x="4400705" y="2222423"/>
            <a:ext cx="5301449" cy="1734268"/>
          </a:xfrm>
          <a:prstGeom prst="rect">
            <a:avLst/>
          </a:prstGeom>
          <a:noFill/>
          <a:ln>
            <a:noFill/>
          </a:ln>
        </p:spPr>
        <p:txBody>
          <a:bodyPr vert="horz" wrap="square" lIns="0" tIns="0" rIns="0" bIns="0" rtlCol="0" anchor="t"/>
          <a:lstStyle/>
          <a:p>
            <a:pPr algn="l">
              <a:lnSpc>
                <a:spcPct val="130000"/>
              </a:lnSpc>
            </a:pPr>
            <a:r>
              <a:rPr kumimoji="1" lang="en-US" altLang="zh-CN" sz="1400" dirty="0">
                <a:ln w="12700">
                  <a:noFill/>
                </a:ln>
                <a:solidFill>
                  <a:srgbClr val="000000">
                    <a:alpha val="100000"/>
                  </a:srgbClr>
                </a:solidFill>
                <a:latin typeface="Source Han Sans"/>
                <a:ea typeface="Source Han Sans"/>
                <a:cs typeface="Source Han Sans"/>
              </a:rPr>
              <a:t>      教师需理解“问题学生”背后的情感创伤，用信任重建教育关系。在面对叛逆、厌学的学生时，教师不能简单地批评和指责，而应深入了解学生背后的故事，给予他们足够的信任和支持。</a:t>
            </a:r>
          </a:p>
          <a:p>
            <a:pPr algn="l">
              <a:lnSpc>
                <a:spcPct val="130000"/>
              </a:lnSpc>
            </a:pPr>
            <a:r>
              <a:rPr kumimoji="1" lang="en-US" altLang="zh-CN" sz="1400" dirty="0">
                <a:ln w="12700">
                  <a:noFill/>
                </a:ln>
                <a:solidFill>
                  <a:srgbClr val="000000">
                    <a:alpha val="100000"/>
                  </a:srgbClr>
                </a:solidFill>
                <a:latin typeface="Source Han Sans"/>
                <a:ea typeface="Source Han Sans"/>
                <a:cs typeface="Source Han Sans"/>
              </a:rPr>
              <a:t>
      </a:t>
            </a:r>
            <a:r>
              <a:rPr kumimoji="1" lang="zh-CN" altLang="en-US" sz="1400" dirty="0">
                <a:ln w="12700">
                  <a:noFill/>
                </a:ln>
                <a:solidFill>
                  <a:srgbClr val="000000">
                    <a:alpha val="100000"/>
                  </a:srgbClr>
                </a:solidFill>
                <a:latin typeface="Source Han Sans"/>
                <a:ea typeface="Source Han Sans"/>
                <a:cs typeface="Source Han Sans"/>
              </a:rPr>
              <a:t>通过建立良好的师生关系 ，教师可以帮助学生重新找回对学习的兴趣和对自我的信心，从而更好地引导他们度过青春期的困惑和挑战。</a:t>
            </a:r>
            <a:endParaRPr kumimoji="1" lang="zh-CN" altLang="en-US" dirty="0"/>
          </a:p>
        </p:txBody>
      </p:sp>
      <p:sp>
        <p:nvSpPr>
          <p:cNvPr id="8" name="标题 1"/>
          <p:cNvSpPr txBox="1"/>
          <p:nvPr/>
        </p:nvSpPr>
        <p:spPr>
          <a:xfrm>
            <a:off x="4556022" y="4469665"/>
            <a:ext cx="5205198" cy="333523"/>
          </a:xfrm>
          <a:prstGeom prst="rect">
            <a:avLst/>
          </a:prstGeom>
          <a:noFill/>
          <a:ln cap="sq">
            <a:noFill/>
          </a:ln>
          <a:effectLst/>
        </p:spPr>
        <p:txBody>
          <a:bodyPr vert="horz" wrap="square" lIns="0" tIns="0" rIns="0" bIns="0" rtlCol="0" anchor="ctr"/>
          <a:lstStyle/>
          <a:p>
            <a:pPr algn="l">
              <a:lnSpc>
                <a:spcPct val="100000"/>
              </a:lnSpc>
            </a:pPr>
            <a:r>
              <a:rPr kumimoji="1" lang="zh-CN" altLang="en-US" sz="3600" b="1" dirty="0">
                <a:ln w="12700">
                  <a:noFill/>
                </a:ln>
                <a:solidFill>
                  <a:srgbClr val="000000">
                    <a:alpha val="100000"/>
                  </a:srgbClr>
                </a:solidFill>
                <a:latin typeface="Source Han Sans CN Bold"/>
                <a:ea typeface="Source Han Sans CN Bold"/>
                <a:cs typeface="Source Han Sans CN Bold"/>
              </a:rPr>
              <a:t>初中阶段问题的本质</a:t>
            </a:r>
            <a:endParaRPr kumimoji="1" lang="zh-CN" altLang="en-US" sz="3600" b="1" dirty="0"/>
          </a:p>
        </p:txBody>
      </p:sp>
      <p:sp>
        <p:nvSpPr>
          <p:cNvPr id="9" name="标题 1"/>
          <p:cNvSpPr txBox="1"/>
          <p:nvPr/>
        </p:nvSpPr>
        <p:spPr>
          <a:xfrm>
            <a:off x="4441107" y="4905907"/>
            <a:ext cx="5438878" cy="1223600"/>
          </a:xfrm>
          <a:prstGeom prst="rect">
            <a:avLst/>
          </a:prstGeom>
          <a:noFill/>
          <a:ln>
            <a:noFill/>
          </a:ln>
        </p:spPr>
        <p:txBody>
          <a:bodyPr vert="horz" wrap="square" lIns="0" tIns="0" rIns="0" bIns="0" rtlCol="0" anchor="t"/>
          <a:lstStyle/>
          <a:p>
            <a:pPr algn="l">
              <a:lnSpc>
                <a:spcPct val="130000"/>
              </a:lnSpc>
            </a:pPr>
            <a:r>
              <a:rPr kumimoji="1" lang="en-US" altLang="zh-CN" sz="1400" dirty="0">
                <a:ln w="12700">
                  <a:noFill/>
                </a:ln>
                <a:solidFill>
                  <a:srgbClr val="000000">
                    <a:alpha val="100000"/>
                  </a:srgbClr>
                </a:solidFill>
                <a:latin typeface="Source Han Sans"/>
                <a:ea typeface="Source Han Sans"/>
                <a:cs typeface="Source Han Sans"/>
              </a:rPr>
              <a:t>      初中阶段的厌学、叛逆等问题，本质是童年期自由被剥夺的“报复性反弹”。孩子在童年时期如果长期处于被过度控制的环境中，内心会产生强烈的反抗情绪，这种情绪在青春期会集中爆发。</a:t>
            </a:r>
          </a:p>
          <a:p>
            <a:pPr algn="l">
              <a:lnSpc>
                <a:spcPct val="130000"/>
              </a:lnSpc>
            </a:pPr>
            <a:r>
              <a:rPr kumimoji="1" lang="en-US" altLang="zh-CN" sz="1400" dirty="0">
                <a:ln w="12700">
                  <a:noFill/>
                </a:ln>
                <a:solidFill>
                  <a:srgbClr val="000000">
                    <a:alpha val="100000"/>
                  </a:srgbClr>
                </a:solidFill>
                <a:latin typeface="Source Han Sans"/>
                <a:ea typeface="Source Han Sans"/>
                <a:cs typeface="Source Han Sans"/>
              </a:rPr>
              <a:t>
      例如，一些孩子在小学阶段被家长严格要求按照既定的学习计划和特长培养路径发展，没有自主选择的机会，到了初中，他们就会通过叛逆的方式表达对这种控制的不满。</a:t>
            </a:r>
            <a:endParaRPr kumimoji="1" lang="zh-CN" altLang="en-US" sz="1400" dirty="0"/>
          </a:p>
        </p:txBody>
      </p:sp>
      <p:sp>
        <p:nvSpPr>
          <p:cNvPr id="10" name="标题 1"/>
          <p:cNvSpPr txBox="1"/>
          <p:nvPr/>
        </p:nvSpPr>
        <p:spPr>
          <a:xfrm>
            <a:off x="10702944" y="2488706"/>
            <a:ext cx="178535" cy="178535"/>
          </a:xfrm>
          <a:prstGeom prst="ellipse">
            <a:avLst/>
          </a:prstGeom>
          <a:solidFill>
            <a:schemeClr val="tx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10946725" y="2488706"/>
            <a:ext cx="178535" cy="178535"/>
          </a:xfrm>
          <a:prstGeom prst="ellipse">
            <a:avLst/>
          </a:prstGeom>
          <a:solidFill>
            <a:schemeClr val="tx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10702944" y="4737486"/>
            <a:ext cx="178535" cy="178535"/>
          </a:xfrm>
          <a:prstGeom prst="ellipse">
            <a:avLst/>
          </a:prstGeom>
          <a:solidFill>
            <a:schemeClr val="tx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10946725" y="4737486"/>
            <a:ext cx="178535" cy="178535"/>
          </a:xfrm>
          <a:prstGeom prst="ellipse">
            <a:avLst/>
          </a:prstGeom>
          <a:solidFill>
            <a:schemeClr val="tx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1190329" y="4898762"/>
            <a:ext cx="1090164" cy="769441"/>
          </a:xfrm>
          <a:prstGeom prst="rect">
            <a:avLst/>
          </a:prstGeom>
          <a:noFill/>
          <a:ln>
            <a:noFill/>
          </a:ln>
        </p:spPr>
        <p:txBody>
          <a:bodyPr vert="horz" wrap="square" lIns="91440" tIns="45720" rIns="91440" bIns="45720" rtlCol="0" anchor="t"/>
          <a:lstStyle/>
          <a:p>
            <a:pPr algn="l">
              <a:lnSpc>
                <a:spcPct val="110000"/>
              </a:lnSpc>
            </a:pPr>
            <a:r>
              <a:rPr kumimoji="1" lang="en-US" altLang="zh-CN" sz="4400" dirty="0">
                <a:ln w="12700">
                  <a:noFill/>
                </a:ln>
                <a:solidFill>
                  <a:srgbClr val="595959">
                    <a:alpha val="100000"/>
                  </a:srgbClr>
                </a:solidFill>
                <a:latin typeface="OPPOSans H"/>
                <a:ea typeface="OPPOSans H"/>
                <a:cs typeface="OPPOSans H"/>
              </a:rPr>
              <a:t>02</a:t>
            </a:r>
            <a:endParaRPr kumimoji="1" lang="zh-CN" altLang="en-US" dirty="0"/>
          </a:p>
        </p:txBody>
      </p:sp>
      <p:sp>
        <p:nvSpPr>
          <p:cNvPr id="15" name="标题 1"/>
          <p:cNvSpPr txBox="1"/>
          <p:nvPr/>
        </p:nvSpPr>
        <p:spPr>
          <a:xfrm>
            <a:off x="1285977" y="1937764"/>
            <a:ext cx="1111816" cy="769441"/>
          </a:xfrm>
          <a:prstGeom prst="rect">
            <a:avLst/>
          </a:prstGeom>
          <a:noFill/>
          <a:ln>
            <a:noFill/>
          </a:ln>
        </p:spPr>
        <p:txBody>
          <a:bodyPr vert="horz" wrap="square" lIns="91440" tIns="45720" rIns="91440" bIns="45720" rtlCol="0" anchor="t"/>
          <a:lstStyle/>
          <a:p>
            <a:pPr algn="l">
              <a:lnSpc>
                <a:spcPct val="110000"/>
              </a:lnSpc>
            </a:pPr>
            <a:r>
              <a:rPr kumimoji="1" lang="en-US" altLang="zh-CN" sz="4400" dirty="0">
                <a:ln w="12700">
                  <a:noFill/>
                </a:ln>
                <a:solidFill>
                  <a:srgbClr val="595959">
                    <a:alpha val="100000"/>
                  </a:srgbClr>
                </a:solidFill>
                <a:latin typeface="OPPOSans H"/>
                <a:ea typeface="OPPOSans H"/>
                <a:cs typeface="OPPOSans H"/>
              </a:rPr>
              <a:t>01</a:t>
            </a:r>
            <a:endParaRPr kumimoji="1" lang="zh-CN" altLang="en-US" dirty="0"/>
          </a:p>
        </p:txBody>
      </p:sp>
      <p:sp>
        <p:nvSpPr>
          <p:cNvPr id="18" name="标题 1"/>
          <p:cNvSpPr txBox="1"/>
          <p:nvPr/>
        </p:nvSpPr>
        <p:spPr>
          <a:xfrm>
            <a:off x="238499" y="295321"/>
            <a:ext cx="11953501" cy="720000"/>
          </a:xfrm>
          <a:custGeom>
            <a:avLst/>
            <a:gdLst>
              <a:gd name="connsiteX0" fmla="*/ 499816 w 11953501"/>
              <a:gd name="connsiteY0" fmla="*/ 0 h 720000"/>
              <a:gd name="connsiteX1" fmla="*/ 11953501 w 11953501"/>
              <a:gd name="connsiteY1" fmla="*/ 0 h 720000"/>
              <a:gd name="connsiteX2" fmla="*/ 11953501 w 11953501"/>
              <a:gd name="connsiteY2" fmla="*/ 720000 h 720000"/>
              <a:gd name="connsiteX3" fmla="*/ 499816 w 11953501"/>
              <a:gd name="connsiteY3" fmla="*/ 720000 h 720000"/>
              <a:gd name="connsiteX4" fmla="*/ 0 w 11953501"/>
              <a:gd name="connsiteY4" fmla="*/ 360000 h 720000"/>
              <a:gd name="connsiteX5" fmla="*/ 499816 w 11953501"/>
              <a:gd name="connsiteY5" fmla="*/ 0 h 720000"/>
            </a:gdLst>
            <a:ahLst/>
            <a:cxnLst/>
            <a:rect l="l" t="t" r="r" b="b"/>
            <a:pathLst>
              <a:path w="11953501" h="720000">
                <a:moveTo>
                  <a:pt x="499816" y="0"/>
                </a:moveTo>
                <a:lnTo>
                  <a:pt x="11953501" y="0"/>
                </a:lnTo>
                <a:lnTo>
                  <a:pt x="11953501" y="720000"/>
                </a:lnTo>
                <a:lnTo>
                  <a:pt x="499816" y="720000"/>
                </a:lnTo>
                <a:cubicBezTo>
                  <a:pt x="223775" y="720000"/>
                  <a:pt x="0" y="558823"/>
                  <a:pt x="0" y="360000"/>
                </a:cubicBezTo>
                <a:cubicBezTo>
                  <a:pt x="0" y="161177"/>
                  <a:pt x="223775" y="0"/>
                  <a:pt x="499816" y="0"/>
                </a:cubicBezTo>
                <a:close/>
              </a:path>
            </a:pathLst>
          </a:cu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0" y="259321"/>
            <a:ext cx="1152000" cy="792000"/>
          </a:xfrm>
          <a:custGeom>
            <a:avLst/>
            <a:gdLst>
              <a:gd name="connsiteX0" fmla="*/ 0 w 1152000"/>
              <a:gd name="connsiteY0" fmla="*/ 0 h 792000"/>
              <a:gd name="connsiteX1" fmla="*/ 112665 w 1152000"/>
              <a:gd name="connsiteY1" fmla="*/ 0 h 792000"/>
              <a:gd name="connsiteX2" fmla="*/ 701664 w 1152000"/>
              <a:gd name="connsiteY2" fmla="*/ 0 h 792000"/>
              <a:gd name="connsiteX3" fmla="*/ 1039165 w 1152000"/>
              <a:gd name="connsiteY3" fmla="*/ 0 h 792000"/>
              <a:gd name="connsiteX4" fmla="*/ 1137940 w 1152000"/>
              <a:gd name="connsiteY4" fmla="*/ 168829 h 792000"/>
              <a:gd name="connsiteX5" fmla="*/ 831619 w 1152000"/>
              <a:gd name="connsiteY5" fmla="*/ 732899 h 792000"/>
              <a:gd name="connsiteX6" fmla="*/ 732844 w 1152000"/>
              <a:gd name="connsiteY6" fmla="*/ 792000 h 792000"/>
              <a:gd name="connsiteX7" fmla="*/ 395343 w 1152000"/>
              <a:gd name="connsiteY7" fmla="*/ 792000 h 792000"/>
              <a:gd name="connsiteX8" fmla="*/ 112665 w 1152000"/>
              <a:gd name="connsiteY8" fmla="*/ 792000 h 792000"/>
              <a:gd name="connsiteX9" fmla="*/ 112574 w 1152000"/>
              <a:gd name="connsiteY9" fmla="*/ 792000 h 792000"/>
              <a:gd name="connsiteX10" fmla="*/ 0 w 1152000"/>
              <a:gd name="connsiteY10" fmla="*/ 792000 h 792000"/>
            </a:gdLst>
            <a:ahLst/>
            <a:cxnLst/>
            <a:rect l="l" t="t" r="r" b="b"/>
            <a:pathLst>
              <a:path w="1152000" h="792000">
                <a:moveTo>
                  <a:pt x="0" y="0"/>
                </a:moveTo>
                <a:lnTo>
                  <a:pt x="112665" y="0"/>
                </a:lnTo>
                <a:lnTo>
                  <a:pt x="701664" y="0"/>
                </a:lnTo>
                <a:lnTo>
                  <a:pt x="1039165" y="0"/>
                </a:lnTo>
                <a:cubicBezTo>
                  <a:pt x="1124825" y="0"/>
                  <a:pt x="1179154" y="92830"/>
                  <a:pt x="1137940" y="168829"/>
                </a:cubicBezTo>
                <a:lnTo>
                  <a:pt x="831619" y="732899"/>
                </a:lnTo>
                <a:cubicBezTo>
                  <a:pt x="811825" y="769348"/>
                  <a:pt x="773968" y="792000"/>
                  <a:pt x="732844" y="792000"/>
                </a:cubicBezTo>
                <a:lnTo>
                  <a:pt x="395343" y="792000"/>
                </a:lnTo>
                <a:lnTo>
                  <a:pt x="112665" y="792000"/>
                </a:lnTo>
                <a:cubicBezTo>
                  <a:pt x="112635" y="792000"/>
                  <a:pt x="112604" y="792000"/>
                  <a:pt x="112574" y="792000"/>
                </a:cubicBezTo>
                <a:lnTo>
                  <a:pt x="0" y="792000"/>
                </a:lnTo>
                <a:close/>
              </a:path>
            </a:pathLst>
          </a:custGeom>
          <a:solidFill>
            <a:schemeClr val="accent1"/>
          </a:solidFill>
          <a:ln w="9525" cap="flat">
            <a:noFill/>
            <a:miter/>
          </a:ln>
          <a:effectLst>
            <a:outerShdw blurRad="317500" dist="190500" algn="tl" rotWithShape="0">
              <a:schemeClr val="tx1">
                <a:lumMod val="65000"/>
                <a:lumOff val="35000"/>
                <a:alpha val="30000"/>
              </a:schemeClr>
            </a:outerShdw>
          </a:effectLst>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a:off x="1324204" y="418055"/>
            <a:ext cx="10296295"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对初中教育的意义</a:t>
            </a:r>
            <a:endParaRPr kumimoji="1" lang="zh-CN" altLang="en-US"/>
          </a:p>
        </p:txBody>
      </p:sp>
      <p:pic>
        <p:nvPicPr>
          <p:cNvPr id="1026" name="Picture 2" descr="教师节老师指导学习素材图片免费下载-千库网">
            <a:extLst>
              <a:ext uri="{FF2B5EF4-FFF2-40B4-BE49-F238E27FC236}">
                <a16:creationId xmlns:a16="http://schemas.microsoft.com/office/drawing/2014/main" id="{A7AE8C4D-6AE8-E1FA-CF7C-E06B3859D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663" y="1604903"/>
            <a:ext cx="1781966" cy="1784707"/>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1030" name="Picture 6" descr="邯郸3名初中生杀人埋尸，令人发指！避免校园霸凌家长要牢记四点 - 知乎">
            <a:extLst>
              <a:ext uri="{FF2B5EF4-FFF2-40B4-BE49-F238E27FC236}">
                <a16:creationId xmlns:a16="http://schemas.microsoft.com/office/drawing/2014/main" id="{13EF96F8-D375-2673-E743-18C7D4AA0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58" y="4518975"/>
            <a:ext cx="1857921" cy="172387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标题 1"/>
          <p:cNvSpPr txBox="1"/>
          <p:nvPr/>
        </p:nvSpPr>
        <p:spPr>
          <a:xfrm rot="1144283">
            <a:off x="-1302186" y="3035343"/>
            <a:ext cx="7867082" cy="5059017"/>
          </a:xfrm>
          <a:prstGeom prst="ellipse">
            <a:avLst/>
          </a:pr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0556323">
            <a:off x="6777622" y="-917630"/>
            <a:ext cx="6249002" cy="3819320"/>
          </a:xfrm>
          <a:prstGeom prst="ellipse">
            <a:avLst/>
          </a:pr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66130" y="402939"/>
            <a:ext cx="11255970" cy="5920138"/>
          </a:xfrm>
          <a:prstGeom prst="roundRect">
            <a:avLst>
              <a:gd name="adj" fmla="val 5036"/>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102580" y="1682626"/>
            <a:ext cx="6478447" cy="6478447"/>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8279056" y="2026273"/>
            <a:ext cx="2185886" cy="769441"/>
          </a:xfrm>
          <a:prstGeom prst="rect">
            <a:avLst/>
          </a:prstGeom>
          <a:noFill/>
          <a:ln>
            <a:noFill/>
          </a:ln>
        </p:spPr>
        <p:txBody>
          <a:bodyPr vert="horz" wrap="square" lIns="0" tIns="0" rIns="0" bIns="0" rtlCol="0" anchor="b"/>
          <a:lstStyle/>
          <a:p>
            <a:pPr algn="r">
              <a:lnSpc>
                <a:spcPct val="110000"/>
              </a:lnSpc>
            </a:pPr>
            <a:r>
              <a:rPr kumimoji="1" lang="en-US" altLang="zh-CN" sz="4400" dirty="0">
                <a:ln w="12700">
                  <a:solidFill>
                    <a:srgbClr val="000000">
                      <a:alpha val="100000"/>
                    </a:srgbClr>
                  </a:solidFill>
                </a:ln>
                <a:noFill/>
                <a:latin typeface="OPPOSans H"/>
                <a:ea typeface="OPPOSans H"/>
                <a:cs typeface="OPPOSans H"/>
              </a:rPr>
              <a:t>PART</a:t>
            </a:r>
            <a:endParaRPr kumimoji="1" lang="zh-CN" altLang="en-US" dirty="0"/>
          </a:p>
        </p:txBody>
      </p:sp>
      <p:sp>
        <p:nvSpPr>
          <p:cNvPr id="8" name="标题 1"/>
          <p:cNvSpPr txBox="1"/>
          <p:nvPr/>
        </p:nvSpPr>
        <p:spPr>
          <a:xfrm>
            <a:off x="5643717" y="2893792"/>
            <a:ext cx="5693168" cy="1720916"/>
          </a:xfrm>
          <a:prstGeom prst="rect">
            <a:avLst/>
          </a:prstGeom>
          <a:noFill/>
          <a:ln>
            <a:noFill/>
          </a:ln>
          <a:effectLst/>
        </p:spPr>
        <p:txBody>
          <a:bodyPr vert="horz" wrap="square" lIns="0" tIns="0" rIns="0" bIns="0" rtlCol="0" anchor="t"/>
          <a:lstStyle/>
          <a:p>
            <a:pPr algn="r">
              <a:lnSpc>
                <a:spcPct val="130000"/>
              </a:lnSpc>
            </a:pPr>
            <a:r>
              <a:rPr kumimoji="1" lang="en-US" altLang="zh-CN" sz="4500">
                <a:ln w="12700">
                  <a:noFill/>
                </a:ln>
                <a:solidFill>
                  <a:srgbClr val="262626">
                    <a:alpha val="100000"/>
                  </a:srgbClr>
                </a:solidFill>
                <a:latin typeface="OPPOSans H"/>
                <a:ea typeface="OPPOSans H"/>
                <a:cs typeface="OPPOSans H"/>
              </a:rPr>
              <a:t>初中问题的童年根源解析</a:t>
            </a:r>
            <a:endParaRPr kumimoji="1" lang="zh-CN" altLang="en-US"/>
          </a:p>
        </p:txBody>
      </p:sp>
      <p:sp>
        <p:nvSpPr>
          <p:cNvPr id="9" name="标题 1"/>
          <p:cNvSpPr txBox="1"/>
          <p:nvPr/>
        </p:nvSpPr>
        <p:spPr>
          <a:xfrm>
            <a:off x="11238673" y="5973308"/>
            <a:ext cx="149013" cy="149013"/>
          </a:xfrm>
          <a:prstGeom prst="ellipse">
            <a:avLst/>
          </a:prstGeom>
          <a:solidFill>
            <a:schemeClr val="accent1"/>
          </a:solidFill>
          <a:ln w="12700" cap="sq">
            <a:noFill/>
            <a:miter/>
          </a:ln>
          <a:effectLst/>
        </p:spPr>
        <p:txBody>
          <a:bodyPr vert="horz" wrap="square" lIns="100584" tIns="50292" rIns="100584" bIns="50292" rtlCol="0" anchor="ctr"/>
          <a:lstStyle/>
          <a:p>
            <a:pPr algn="ctr">
              <a:lnSpc>
                <a:spcPct val="100000"/>
              </a:lnSpc>
            </a:pPr>
            <a:endParaRPr kumimoji="1" lang="zh-CN" altLang="en-US"/>
          </a:p>
        </p:txBody>
      </p:sp>
      <p:sp>
        <p:nvSpPr>
          <p:cNvPr id="10" name="标题 1"/>
          <p:cNvSpPr txBox="1"/>
          <p:nvPr/>
        </p:nvSpPr>
        <p:spPr>
          <a:xfrm>
            <a:off x="10999142" y="5973308"/>
            <a:ext cx="149013" cy="149013"/>
          </a:xfrm>
          <a:prstGeom prst="ellipse">
            <a:avLst/>
          </a:prstGeom>
          <a:noFill/>
          <a:ln w="17463" cap="sq">
            <a:solidFill>
              <a:schemeClr val="accent1"/>
            </a:solidFill>
            <a:miter/>
          </a:ln>
          <a:effectLst/>
        </p:spPr>
        <p:txBody>
          <a:bodyPr vert="horz" wrap="square" lIns="100584" tIns="50292" rIns="100584" bIns="50292" rtlCol="0" anchor="ctr"/>
          <a:lstStyle/>
          <a:p>
            <a:pPr algn="ctr">
              <a:lnSpc>
                <a:spcPct val="100000"/>
              </a:lnSpc>
            </a:pPr>
            <a:endParaRPr kumimoji="1" lang="zh-CN" altLang="en-US"/>
          </a:p>
        </p:txBody>
      </p:sp>
      <p:sp>
        <p:nvSpPr>
          <p:cNvPr id="11" name="标题 1"/>
          <p:cNvSpPr txBox="1"/>
          <p:nvPr/>
        </p:nvSpPr>
        <p:spPr>
          <a:xfrm>
            <a:off x="10759611" y="5973308"/>
            <a:ext cx="149013" cy="149013"/>
          </a:xfrm>
          <a:prstGeom prst="ellipse">
            <a:avLst/>
          </a:prstGeom>
          <a:solidFill>
            <a:schemeClr val="accent1"/>
          </a:solidFill>
          <a:ln w="12700" cap="sq">
            <a:noFill/>
            <a:miter/>
          </a:ln>
          <a:effectLst/>
        </p:spPr>
        <p:txBody>
          <a:bodyPr vert="horz" wrap="square" lIns="100584" tIns="50292" rIns="100584" bIns="50292" rtlCol="0" anchor="ctr"/>
          <a:lstStyle/>
          <a:p>
            <a:pPr algn="ctr">
              <a:lnSpc>
                <a:spcPct val="100000"/>
              </a:lnSpc>
            </a:pPr>
            <a:endParaRPr kumimoji="1" lang="zh-CN" altLang="en-US"/>
          </a:p>
        </p:txBody>
      </p:sp>
      <p:sp>
        <p:nvSpPr>
          <p:cNvPr id="12" name="标题 1"/>
          <p:cNvSpPr txBox="1"/>
          <p:nvPr/>
        </p:nvSpPr>
        <p:spPr>
          <a:xfrm>
            <a:off x="10520081" y="5973308"/>
            <a:ext cx="149013" cy="149013"/>
          </a:xfrm>
          <a:prstGeom prst="ellipse">
            <a:avLst/>
          </a:prstGeom>
          <a:noFill/>
          <a:ln w="17463" cap="sq">
            <a:solidFill>
              <a:schemeClr val="accent1"/>
            </a:solidFill>
            <a:miter/>
          </a:ln>
          <a:effectLst/>
        </p:spPr>
        <p:txBody>
          <a:bodyPr vert="horz" wrap="square" lIns="100584" tIns="50292" rIns="100584" bIns="50292" rtlCol="0" anchor="ctr"/>
          <a:lstStyle/>
          <a:p>
            <a:pPr algn="ctr">
              <a:lnSpc>
                <a:spcPct val="100000"/>
              </a:lnSpc>
            </a:pPr>
            <a:endParaRPr kumimoji="1" lang="zh-CN" altLang="en-US"/>
          </a:p>
        </p:txBody>
      </p:sp>
      <p:sp>
        <p:nvSpPr>
          <p:cNvPr id="13" name="标题 1"/>
          <p:cNvSpPr txBox="1"/>
          <p:nvPr/>
        </p:nvSpPr>
        <p:spPr>
          <a:xfrm rot="10800000" flipV="1">
            <a:off x="5637582" y="40293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alpha val="0"/>
                </a:schemeClr>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11049999" y="1071096"/>
            <a:ext cx="286060" cy="236610"/>
          </a:xfrm>
          <a:custGeom>
            <a:avLst/>
            <a:gdLst>
              <a:gd name="connsiteX0" fmla="*/ 114387 w 870468"/>
              <a:gd name="connsiteY0" fmla="*/ 394297 h 720000"/>
              <a:gd name="connsiteX1" fmla="*/ 125598 w 870468"/>
              <a:gd name="connsiteY1" fmla="*/ 421319 h 720000"/>
              <a:gd name="connsiteX2" fmla="*/ 153878 w 870468"/>
              <a:gd name="connsiteY2" fmla="*/ 433051 h 720000"/>
              <a:gd name="connsiteX3" fmla="*/ 449972 w 870468"/>
              <a:gd name="connsiteY3" fmla="*/ 433051 h 720000"/>
              <a:gd name="connsiteX4" fmla="*/ 478295 w 870468"/>
              <a:gd name="connsiteY4" fmla="*/ 421319 h 720000"/>
              <a:gd name="connsiteX5" fmla="*/ 489465 w 870468"/>
              <a:gd name="connsiteY5" fmla="*/ 394297 h 720000"/>
              <a:gd name="connsiteX6" fmla="*/ 116266 w 870468"/>
              <a:gd name="connsiteY6" fmla="*/ 68594 h 720000"/>
              <a:gd name="connsiteX7" fmla="*/ 68708 w 870468"/>
              <a:gd name="connsiteY7" fmla="*/ 116152 h 720000"/>
              <a:gd name="connsiteX8" fmla="*/ 68708 w 870468"/>
              <a:gd name="connsiteY8" fmla="*/ 241561 h 720000"/>
              <a:gd name="connsiteX9" fmla="*/ 801875 w 870468"/>
              <a:gd name="connsiteY9" fmla="*/ 241561 h 720000"/>
              <a:gd name="connsiteX10" fmla="*/ 801875 w 870468"/>
              <a:gd name="connsiteY10" fmla="*/ 116152 h 720000"/>
              <a:gd name="connsiteX11" fmla="*/ 754317 w 870468"/>
              <a:gd name="connsiteY11" fmla="*/ 68594 h 720000"/>
              <a:gd name="connsiteX12" fmla="*/ 598821 w 870468"/>
              <a:gd name="connsiteY12" fmla="*/ 68594 h 720000"/>
              <a:gd name="connsiteX13" fmla="*/ 116266 w 870468"/>
              <a:gd name="connsiteY13" fmla="*/ 0 h 720000"/>
              <a:gd name="connsiteX14" fmla="*/ 598821 w 870468"/>
              <a:gd name="connsiteY14" fmla="*/ 0 h 720000"/>
              <a:gd name="connsiteX15" fmla="*/ 754317 w 870468"/>
              <a:gd name="connsiteY15" fmla="*/ 0 h 720000"/>
              <a:gd name="connsiteX16" fmla="*/ 870468 w 870468"/>
              <a:gd name="connsiteY16" fmla="*/ 116152 h 720000"/>
              <a:gd name="connsiteX17" fmla="*/ 870468 w 870468"/>
              <a:gd name="connsiteY17" fmla="*/ 360001 h 720000"/>
              <a:gd name="connsiteX18" fmla="*/ 870468 w 870468"/>
              <a:gd name="connsiteY18" fmla="*/ 603736 h 720000"/>
              <a:gd name="connsiteX19" fmla="*/ 754317 w 870468"/>
              <a:gd name="connsiteY19" fmla="*/ 720000 h 720000"/>
              <a:gd name="connsiteX20" fmla="*/ 598821 w 870468"/>
              <a:gd name="connsiteY20" fmla="*/ 720000 h 720000"/>
              <a:gd name="connsiteX21" fmla="*/ 116266 w 870468"/>
              <a:gd name="connsiteY21" fmla="*/ 720000 h 720000"/>
              <a:gd name="connsiteX22" fmla="*/ 115 w 870468"/>
              <a:gd name="connsiteY22" fmla="*/ 603850 h 720000"/>
              <a:gd name="connsiteX23" fmla="*/ 115 w 870468"/>
              <a:gd name="connsiteY23" fmla="*/ 360279 h 720000"/>
              <a:gd name="connsiteX24" fmla="*/ 0 w 870468"/>
              <a:gd name="connsiteY24" fmla="*/ 360001 h 720000"/>
              <a:gd name="connsiteX25" fmla="*/ 115 w 870468"/>
              <a:gd name="connsiteY25" fmla="*/ 359723 h 720000"/>
              <a:gd name="connsiteX26" fmla="*/ 115 w 870468"/>
              <a:gd name="connsiteY26" fmla="*/ 116152 h 720000"/>
              <a:gd name="connsiteX27" fmla="*/ 116266 w 870468"/>
              <a:gd name="connsiteY27" fmla="*/ 0 h 720000"/>
            </a:gdLst>
            <a:ahLst/>
            <a:cxnLst/>
            <a:rect l="l" t="t" r="r" b="b"/>
            <a:pathLst>
              <a:path w="870468" h="720000">
                <a:moveTo>
                  <a:pt x="114387" y="394297"/>
                </a:moveTo>
                <a:lnTo>
                  <a:pt x="125598" y="421319"/>
                </a:lnTo>
                <a:cubicBezTo>
                  <a:pt x="132843" y="428564"/>
                  <a:pt x="142846" y="433051"/>
                  <a:pt x="153878" y="433051"/>
                </a:cubicBezTo>
                <a:lnTo>
                  <a:pt x="449972" y="433051"/>
                </a:lnTo>
                <a:cubicBezTo>
                  <a:pt x="461061" y="433051"/>
                  <a:pt x="471064" y="428564"/>
                  <a:pt x="478295" y="421319"/>
                </a:cubicBezTo>
                <a:lnTo>
                  <a:pt x="489465" y="394297"/>
                </a:lnTo>
                <a:close/>
                <a:moveTo>
                  <a:pt x="116266" y="68594"/>
                </a:moveTo>
                <a:cubicBezTo>
                  <a:pt x="89972" y="68594"/>
                  <a:pt x="68708" y="89972"/>
                  <a:pt x="68708" y="116152"/>
                </a:cubicBezTo>
                <a:lnTo>
                  <a:pt x="68708" y="241561"/>
                </a:lnTo>
                <a:lnTo>
                  <a:pt x="801875" y="241561"/>
                </a:lnTo>
                <a:lnTo>
                  <a:pt x="801875" y="116152"/>
                </a:lnTo>
                <a:cubicBezTo>
                  <a:pt x="801875" y="89858"/>
                  <a:pt x="780497" y="68594"/>
                  <a:pt x="754317" y="68594"/>
                </a:cubicBezTo>
                <a:lnTo>
                  <a:pt x="598821" y="68594"/>
                </a:lnTo>
                <a:close/>
                <a:moveTo>
                  <a:pt x="116266" y="0"/>
                </a:moveTo>
                <a:lnTo>
                  <a:pt x="598821" y="0"/>
                </a:lnTo>
                <a:lnTo>
                  <a:pt x="754317" y="0"/>
                </a:lnTo>
                <a:cubicBezTo>
                  <a:pt x="818338" y="0"/>
                  <a:pt x="870468" y="52131"/>
                  <a:pt x="870468" y="116152"/>
                </a:cubicBezTo>
                <a:lnTo>
                  <a:pt x="870468" y="360001"/>
                </a:lnTo>
                <a:lnTo>
                  <a:pt x="870468" y="603736"/>
                </a:lnTo>
                <a:cubicBezTo>
                  <a:pt x="870468" y="667870"/>
                  <a:pt x="818338" y="720000"/>
                  <a:pt x="754317" y="720000"/>
                </a:cubicBezTo>
                <a:lnTo>
                  <a:pt x="598821" y="720000"/>
                </a:lnTo>
                <a:lnTo>
                  <a:pt x="116266" y="720000"/>
                </a:lnTo>
                <a:cubicBezTo>
                  <a:pt x="52246" y="720000"/>
                  <a:pt x="115" y="667870"/>
                  <a:pt x="115" y="603850"/>
                </a:cubicBezTo>
                <a:lnTo>
                  <a:pt x="115" y="360279"/>
                </a:lnTo>
                <a:lnTo>
                  <a:pt x="0" y="360001"/>
                </a:lnTo>
                <a:lnTo>
                  <a:pt x="115" y="359723"/>
                </a:lnTo>
                <a:lnTo>
                  <a:pt x="115" y="116152"/>
                </a:lnTo>
                <a:cubicBezTo>
                  <a:pt x="115" y="52131"/>
                  <a:pt x="52246" y="0"/>
                  <a:pt x="116266" y="0"/>
                </a:cubicBezTo>
                <a:close/>
              </a:path>
            </a:pathLst>
          </a:custGeom>
          <a:gradFill>
            <a:gsLst>
              <a:gs pos="0">
                <a:schemeClr val="accent1"/>
              </a:gs>
              <a:gs pos="100000">
                <a:schemeClr val="accent1">
                  <a:lumMod val="75000"/>
                </a:schemeClr>
              </a:gs>
            </a:gsLst>
            <a:lin ang="2700000" scaled="0"/>
          </a:gradFill>
          <a:ln w="1860" cap="flat">
            <a:noFill/>
            <a:miter/>
          </a:ln>
          <a:effectLst/>
        </p:spPr>
        <p:txBody>
          <a:bodyPr vert="horz" wrap="square" lIns="45533" tIns="22766" rIns="45533" bIns="22766" rtlCol="0" anchor="ctr"/>
          <a:lstStyle/>
          <a:p>
            <a:pPr algn="l">
              <a:lnSpc>
                <a:spcPct val="110000"/>
              </a:lnSpc>
            </a:pPr>
            <a:endParaRPr kumimoji="1" lang="zh-CN" altLang="en-US"/>
          </a:p>
        </p:txBody>
      </p:sp>
      <p:sp>
        <p:nvSpPr>
          <p:cNvPr id="15" name="标题 1"/>
          <p:cNvSpPr txBox="1"/>
          <p:nvPr/>
        </p:nvSpPr>
        <p:spPr>
          <a:xfrm>
            <a:off x="10515742" y="1061587"/>
            <a:ext cx="276334" cy="255628"/>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ahLst/>
            <a:cxn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gradFill>
            <a:gsLst>
              <a:gs pos="0">
                <a:schemeClr val="accent1"/>
              </a:gs>
              <a:gs pos="100000">
                <a:schemeClr val="accent1">
                  <a:lumMod val="75000"/>
                </a:schemeClr>
              </a:gs>
            </a:gsLst>
            <a:lin ang="2700000" scaled="0"/>
          </a:gradFill>
          <a:ln w="1860" cap="flat">
            <a:noFill/>
            <a:miter/>
          </a:ln>
          <a:effectLst/>
        </p:spPr>
        <p:txBody>
          <a:bodyPr vert="horz" wrap="square" lIns="45533" tIns="22766" rIns="45533" bIns="22766" rtlCol="0" anchor="ctr"/>
          <a:lstStyle/>
          <a:p>
            <a:pPr algn="l">
              <a:lnSpc>
                <a:spcPct val="110000"/>
              </a:lnSpc>
            </a:pPr>
            <a:endParaRPr kumimoji="1" lang="zh-CN" altLang="en-US"/>
          </a:p>
        </p:txBody>
      </p:sp>
      <p:sp>
        <p:nvSpPr>
          <p:cNvPr id="16" name="标题 1"/>
          <p:cNvSpPr txBox="1"/>
          <p:nvPr/>
        </p:nvSpPr>
        <p:spPr>
          <a:xfrm>
            <a:off x="10024437" y="1061587"/>
            <a:ext cx="255628" cy="255628"/>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80 h 720001"/>
              <a:gd name="connsiteX5" fmla="*/ 507383 w 720001"/>
              <a:gd name="connsiteY5" fmla="*/ 72694 h 720001"/>
              <a:gd name="connsiteX6" fmla="*/ 457070 w 720001"/>
              <a:gd name="connsiteY6" fmla="*/ 57166 h 720001"/>
              <a:gd name="connsiteX7" fmla="*/ 405022 w 720001"/>
              <a:gd name="connsiteY7" fmla="*/ 0 h 720001"/>
              <a:gd name="connsiteX8" fmla="*/ 720001 w 720001"/>
              <a:gd name="connsiteY8" fmla="*/ 314979 h 720001"/>
              <a:gd name="connsiteX9" fmla="*/ 405022 w 720001"/>
              <a:gd name="connsiteY9" fmla="*/ 314979 h 720001"/>
              <a:gd name="connsiteX10" fmla="*/ 360000 w 720001"/>
              <a:gd name="connsiteY10" fmla="*/ 0 h 720001"/>
              <a:gd name="connsiteX11" fmla="*/ 360000 w 720001"/>
              <a:gd name="connsiteY11" fmla="*/ 360000 h 720001"/>
              <a:gd name="connsiteX12" fmla="*/ 720000 w 720001"/>
              <a:gd name="connsiteY12" fmla="*/ 360000 h 720001"/>
              <a:gd name="connsiteX13" fmla="*/ 360000 w 720001"/>
              <a:gd name="connsiteY13" fmla="*/ 720001 h 720001"/>
              <a:gd name="connsiteX14" fmla="*/ 0 w 720001"/>
              <a:gd name="connsiteY14" fmla="*/ 360000 h 720001"/>
              <a:gd name="connsiteX15" fmla="*/ 360000 w 720001"/>
              <a:gd name="connsiteY15"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80"/>
                </a:cubicBezTo>
                <a:cubicBezTo>
                  <a:pt x="566806" y="104878"/>
                  <a:pt x="538699" y="85967"/>
                  <a:pt x="507383" y="72694"/>
                </a:cubicBezTo>
                <a:cubicBezTo>
                  <a:pt x="491075" y="65755"/>
                  <a:pt x="474246" y="60637"/>
                  <a:pt x="457070" y="57166"/>
                </a:cubicBezTo>
                <a:close/>
                <a:moveTo>
                  <a:pt x="405022" y="0"/>
                </a:moveTo>
                <a:cubicBezTo>
                  <a:pt x="578950" y="0"/>
                  <a:pt x="720001" y="141051"/>
                  <a:pt x="720001" y="314979"/>
                </a:cubicBezTo>
                <a:lnTo>
                  <a:pt x="405022" y="314979"/>
                </a:lnTo>
                <a:close/>
                <a:moveTo>
                  <a:pt x="360000" y="0"/>
                </a:moveTo>
                <a:lnTo>
                  <a:pt x="360000" y="360000"/>
                </a:lnTo>
                <a:lnTo>
                  <a:pt x="720000" y="360000"/>
                </a:lnTo>
                <a:cubicBezTo>
                  <a:pt x="720000" y="558825"/>
                  <a:pt x="558824" y="720001"/>
                  <a:pt x="360000" y="720001"/>
                </a:cubicBezTo>
                <a:cubicBezTo>
                  <a:pt x="161176" y="720001"/>
                  <a:pt x="0" y="558825"/>
                  <a:pt x="0" y="360000"/>
                </a:cubicBezTo>
                <a:cubicBezTo>
                  <a:pt x="0" y="161176"/>
                  <a:pt x="161176" y="0"/>
                  <a:pt x="360000" y="0"/>
                </a:cubicBezTo>
                <a:close/>
              </a:path>
            </a:pathLst>
          </a:custGeom>
          <a:gradFill>
            <a:gsLst>
              <a:gs pos="0">
                <a:schemeClr val="accent1"/>
              </a:gs>
              <a:gs pos="100000">
                <a:schemeClr val="accent1">
                  <a:lumMod val="75000"/>
                </a:schemeClr>
              </a:gs>
            </a:gsLst>
            <a:lin ang="2700000" scaled="0"/>
          </a:gradFill>
          <a:ln w="1860" cap="flat">
            <a:noFill/>
            <a:miter/>
          </a:ln>
          <a:effectLst/>
        </p:spPr>
        <p:txBody>
          <a:bodyPr vert="horz" wrap="square" lIns="45533" tIns="22766" rIns="45533" bIns="22766" rtlCol="0" anchor="ctr"/>
          <a:lstStyle/>
          <a:p>
            <a:pPr algn="l">
              <a:lnSpc>
                <a:spcPct val="110000"/>
              </a:lnSpc>
            </a:pPr>
            <a:endParaRPr kumimoji="1" lang="zh-CN" altLang="en-US"/>
          </a:p>
        </p:txBody>
      </p:sp>
      <p:sp>
        <p:nvSpPr>
          <p:cNvPr id="17" name="标题 1"/>
          <p:cNvSpPr txBox="1"/>
          <p:nvPr/>
        </p:nvSpPr>
        <p:spPr>
          <a:xfrm rot="5400000" flipH="1" flipV="1">
            <a:off x="1588738" y="178459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alpha val="0"/>
                </a:schemeClr>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rot="5400000" flipH="1" flipV="1">
            <a:off x="2021484" y="1784599"/>
            <a:ext cx="573809" cy="386433"/>
          </a:xfrm>
          <a:custGeom>
            <a:avLst/>
            <a:gdLst>
              <a:gd name="connsiteX0" fmla="*/ 35992 w 573809"/>
              <a:gd name="connsiteY0" fmla="*/ 314449 h 386433"/>
              <a:gd name="connsiteX1" fmla="*/ 0 w 573809"/>
              <a:gd name="connsiteY1" fmla="*/ 350441 h 386433"/>
              <a:gd name="connsiteX2" fmla="*/ 35992 w 573809"/>
              <a:gd name="connsiteY2" fmla="*/ 386433 h 386433"/>
              <a:gd name="connsiteX3" fmla="*/ 71984 w 573809"/>
              <a:gd name="connsiteY3" fmla="*/ 350441 h 386433"/>
              <a:gd name="connsiteX4" fmla="*/ 35992 w 573809"/>
              <a:gd name="connsiteY4" fmla="*/ 314449 h 386433"/>
              <a:gd name="connsiteX5" fmla="*/ 161438 w 573809"/>
              <a:gd name="connsiteY5" fmla="*/ 314449 h 386433"/>
              <a:gd name="connsiteX6" fmla="*/ 125446 w 573809"/>
              <a:gd name="connsiteY6" fmla="*/ 350441 h 386433"/>
              <a:gd name="connsiteX7" fmla="*/ 161438 w 573809"/>
              <a:gd name="connsiteY7" fmla="*/ 386433 h 386433"/>
              <a:gd name="connsiteX8" fmla="*/ 197430 w 573809"/>
              <a:gd name="connsiteY8" fmla="*/ 350441 h 386433"/>
              <a:gd name="connsiteX9" fmla="*/ 161438 w 573809"/>
              <a:gd name="connsiteY9" fmla="*/ 314449 h 386433"/>
              <a:gd name="connsiteX10" fmla="*/ 286898 w 573809"/>
              <a:gd name="connsiteY10" fmla="*/ 314449 h 386433"/>
              <a:gd name="connsiteX11" fmla="*/ 250906 w 573809"/>
              <a:gd name="connsiteY11" fmla="*/ 350441 h 386433"/>
              <a:gd name="connsiteX12" fmla="*/ 286898 w 573809"/>
              <a:gd name="connsiteY12" fmla="*/ 386433 h 386433"/>
              <a:gd name="connsiteX13" fmla="*/ 322890 w 573809"/>
              <a:gd name="connsiteY13" fmla="*/ 350441 h 386433"/>
              <a:gd name="connsiteX14" fmla="*/ 286898 w 573809"/>
              <a:gd name="connsiteY14" fmla="*/ 314449 h 386433"/>
              <a:gd name="connsiteX15" fmla="*/ 412357 w 573809"/>
              <a:gd name="connsiteY15" fmla="*/ 314449 h 386433"/>
              <a:gd name="connsiteX16" fmla="*/ 376365 w 573809"/>
              <a:gd name="connsiteY16" fmla="*/ 350441 h 386433"/>
              <a:gd name="connsiteX17" fmla="*/ 412357 w 573809"/>
              <a:gd name="connsiteY17" fmla="*/ 386433 h 386433"/>
              <a:gd name="connsiteX18" fmla="*/ 448349 w 573809"/>
              <a:gd name="connsiteY18" fmla="*/ 350441 h 386433"/>
              <a:gd name="connsiteX19" fmla="*/ 412357 w 573809"/>
              <a:gd name="connsiteY19" fmla="*/ 314449 h 386433"/>
              <a:gd name="connsiteX20" fmla="*/ 537817 w 573809"/>
              <a:gd name="connsiteY20" fmla="*/ 314449 h 386433"/>
              <a:gd name="connsiteX21" fmla="*/ 501825 w 573809"/>
              <a:gd name="connsiteY21" fmla="*/ 350441 h 386433"/>
              <a:gd name="connsiteX22" fmla="*/ 537817 w 573809"/>
              <a:gd name="connsiteY22" fmla="*/ 386433 h 386433"/>
              <a:gd name="connsiteX23" fmla="*/ 573809 w 573809"/>
              <a:gd name="connsiteY23" fmla="*/ 350441 h 386433"/>
              <a:gd name="connsiteX24" fmla="*/ 537817 w 573809"/>
              <a:gd name="connsiteY24" fmla="*/ 314449 h 386433"/>
              <a:gd name="connsiteX25" fmla="*/ 35992 w 573809"/>
              <a:gd name="connsiteY25" fmla="*/ 206951 h 386433"/>
              <a:gd name="connsiteX26" fmla="*/ 0 w 573809"/>
              <a:gd name="connsiteY26" fmla="*/ 242943 h 386433"/>
              <a:gd name="connsiteX27" fmla="*/ 35992 w 573809"/>
              <a:gd name="connsiteY27" fmla="*/ 278935 h 386433"/>
              <a:gd name="connsiteX28" fmla="*/ 71984 w 573809"/>
              <a:gd name="connsiteY28" fmla="*/ 242943 h 386433"/>
              <a:gd name="connsiteX29" fmla="*/ 35992 w 573809"/>
              <a:gd name="connsiteY29" fmla="*/ 206951 h 386433"/>
              <a:gd name="connsiteX30" fmla="*/ 161438 w 573809"/>
              <a:gd name="connsiteY30" fmla="*/ 206951 h 386433"/>
              <a:gd name="connsiteX31" fmla="*/ 125446 w 573809"/>
              <a:gd name="connsiteY31" fmla="*/ 242943 h 386433"/>
              <a:gd name="connsiteX32" fmla="*/ 161438 w 573809"/>
              <a:gd name="connsiteY32" fmla="*/ 278935 h 386433"/>
              <a:gd name="connsiteX33" fmla="*/ 197430 w 573809"/>
              <a:gd name="connsiteY33" fmla="*/ 242943 h 386433"/>
              <a:gd name="connsiteX34" fmla="*/ 161438 w 573809"/>
              <a:gd name="connsiteY34" fmla="*/ 206951 h 386433"/>
              <a:gd name="connsiteX35" fmla="*/ 286898 w 573809"/>
              <a:gd name="connsiteY35" fmla="*/ 206951 h 386433"/>
              <a:gd name="connsiteX36" fmla="*/ 250906 w 573809"/>
              <a:gd name="connsiteY36" fmla="*/ 242943 h 386433"/>
              <a:gd name="connsiteX37" fmla="*/ 286898 w 573809"/>
              <a:gd name="connsiteY37" fmla="*/ 278935 h 386433"/>
              <a:gd name="connsiteX38" fmla="*/ 322890 w 573809"/>
              <a:gd name="connsiteY38" fmla="*/ 242943 h 386433"/>
              <a:gd name="connsiteX39" fmla="*/ 286898 w 573809"/>
              <a:gd name="connsiteY39" fmla="*/ 206951 h 386433"/>
              <a:gd name="connsiteX40" fmla="*/ 412357 w 573809"/>
              <a:gd name="connsiteY40" fmla="*/ 206951 h 386433"/>
              <a:gd name="connsiteX41" fmla="*/ 376365 w 573809"/>
              <a:gd name="connsiteY41" fmla="*/ 242943 h 386433"/>
              <a:gd name="connsiteX42" fmla="*/ 412357 w 573809"/>
              <a:gd name="connsiteY42" fmla="*/ 278935 h 386433"/>
              <a:gd name="connsiteX43" fmla="*/ 448349 w 573809"/>
              <a:gd name="connsiteY43" fmla="*/ 242943 h 386433"/>
              <a:gd name="connsiteX44" fmla="*/ 412357 w 573809"/>
              <a:gd name="connsiteY44" fmla="*/ 206951 h 386433"/>
              <a:gd name="connsiteX45" fmla="*/ 537817 w 573809"/>
              <a:gd name="connsiteY45" fmla="*/ 206951 h 386433"/>
              <a:gd name="connsiteX46" fmla="*/ 501825 w 573809"/>
              <a:gd name="connsiteY46" fmla="*/ 242943 h 386433"/>
              <a:gd name="connsiteX47" fmla="*/ 537817 w 573809"/>
              <a:gd name="connsiteY47" fmla="*/ 278935 h 386433"/>
              <a:gd name="connsiteX48" fmla="*/ 573809 w 573809"/>
              <a:gd name="connsiteY48" fmla="*/ 242943 h 386433"/>
              <a:gd name="connsiteX49" fmla="*/ 537817 w 573809"/>
              <a:gd name="connsiteY49" fmla="*/ 206951 h 386433"/>
              <a:gd name="connsiteX50" fmla="*/ 35992 w 573809"/>
              <a:gd name="connsiteY50" fmla="*/ 99454 h 386433"/>
              <a:gd name="connsiteX51" fmla="*/ 0 w 573809"/>
              <a:gd name="connsiteY51" fmla="*/ 135446 h 386433"/>
              <a:gd name="connsiteX52" fmla="*/ 35992 w 573809"/>
              <a:gd name="connsiteY52" fmla="*/ 171438 h 386433"/>
              <a:gd name="connsiteX53" fmla="*/ 71984 w 573809"/>
              <a:gd name="connsiteY53" fmla="*/ 135446 h 386433"/>
              <a:gd name="connsiteX54" fmla="*/ 35992 w 573809"/>
              <a:gd name="connsiteY54" fmla="*/ 99454 h 386433"/>
              <a:gd name="connsiteX55" fmla="*/ 161438 w 573809"/>
              <a:gd name="connsiteY55" fmla="*/ 99454 h 386433"/>
              <a:gd name="connsiteX56" fmla="*/ 125446 w 573809"/>
              <a:gd name="connsiteY56" fmla="*/ 135446 h 386433"/>
              <a:gd name="connsiteX57" fmla="*/ 161438 w 573809"/>
              <a:gd name="connsiteY57" fmla="*/ 171438 h 386433"/>
              <a:gd name="connsiteX58" fmla="*/ 197430 w 573809"/>
              <a:gd name="connsiteY58" fmla="*/ 135446 h 386433"/>
              <a:gd name="connsiteX59" fmla="*/ 161438 w 573809"/>
              <a:gd name="connsiteY59" fmla="*/ 99454 h 386433"/>
              <a:gd name="connsiteX60" fmla="*/ 286898 w 573809"/>
              <a:gd name="connsiteY60" fmla="*/ 99454 h 386433"/>
              <a:gd name="connsiteX61" fmla="*/ 250906 w 573809"/>
              <a:gd name="connsiteY61" fmla="*/ 135446 h 386433"/>
              <a:gd name="connsiteX62" fmla="*/ 286898 w 573809"/>
              <a:gd name="connsiteY62" fmla="*/ 171438 h 386433"/>
              <a:gd name="connsiteX63" fmla="*/ 322890 w 573809"/>
              <a:gd name="connsiteY63" fmla="*/ 135446 h 386433"/>
              <a:gd name="connsiteX64" fmla="*/ 286898 w 573809"/>
              <a:gd name="connsiteY64" fmla="*/ 99454 h 386433"/>
              <a:gd name="connsiteX65" fmla="*/ 412357 w 573809"/>
              <a:gd name="connsiteY65" fmla="*/ 99454 h 386433"/>
              <a:gd name="connsiteX66" fmla="*/ 376365 w 573809"/>
              <a:gd name="connsiteY66" fmla="*/ 135446 h 386433"/>
              <a:gd name="connsiteX67" fmla="*/ 412357 w 573809"/>
              <a:gd name="connsiteY67" fmla="*/ 171438 h 386433"/>
              <a:gd name="connsiteX68" fmla="*/ 448349 w 573809"/>
              <a:gd name="connsiteY68" fmla="*/ 135446 h 386433"/>
              <a:gd name="connsiteX69" fmla="*/ 412357 w 573809"/>
              <a:gd name="connsiteY69" fmla="*/ 99454 h 386433"/>
              <a:gd name="connsiteX70" fmla="*/ 537817 w 573809"/>
              <a:gd name="connsiteY70" fmla="*/ 99454 h 386433"/>
              <a:gd name="connsiteX71" fmla="*/ 501825 w 573809"/>
              <a:gd name="connsiteY71" fmla="*/ 135446 h 386433"/>
              <a:gd name="connsiteX72" fmla="*/ 537817 w 573809"/>
              <a:gd name="connsiteY72" fmla="*/ 171438 h 386433"/>
              <a:gd name="connsiteX73" fmla="*/ 573809 w 573809"/>
              <a:gd name="connsiteY73" fmla="*/ 135446 h 386433"/>
              <a:gd name="connsiteX74" fmla="*/ 537817 w 573809"/>
              <a:gd name="connsiteY74" fmla="*/ 99454 h 386433"/>
              <a:gd name="connsiteX75" fmla="*/ 52663 w 573809"/>
              <a:gd name="connsiteY75" fmla="*/ 0 h 386433"/>
              <a:gd name="connsiteX76" fmla="*/ 19322 w 573809"/>
              <a:gd name="connsiteY76" fmla="*/ 0 h 386433"/>
              <a:gd name="connsiteX77" fmla="*/ 10542 w 573809"/>
              <a:gd name="connsiteY77" fmla="*/ 3637 h 386433"/>
              <a:gd name="connsiteX78" fmla="*/ 0 w 573809"/>
              <a:gd name="connsiteY78" fmla="*/ 29087 h 386433"/>
              <a:gd name="connsiteX79" fmla="*/ 35992 w 573809"/>
              <a:gd name="connsiteY79" fmla="*/ 65079 h 386433"/>
              <a:gd name="connsiteX80" fmla="*/ 71984 w 573809"/>
              <a:gd name="connsiteY80" fmla="*/ 29087 h 386433"/>
              <a:gd name="connsiteX81" fmla="*/ 61442 w 573809"/>
              <a:gd name="connsiteY81" fmla="*/ 3637 h 386433"/>
              <a:gd name="connsiteX82" fmla="*/ 178109 w 573809"/>
              <a:gd name="connsiteY82" fmla="*/ 0 h 386433"/>
              <a:gd name="connsiteX83" fmla="*/ 144768 w 573809"/>
              <a:gd name="connsiteY83" fmla="*/ 0 h 386433"/>
              <a:gd name="connsiteX84" fmla="*/ 135988 w 573809"/>
              <a:gd name="connsiteY84" fmla="*/ 3637 h 386433"/>
              <a:gd name="connsiteX85" fmla="*/ 125446 w 573809"/>
              <a:gd name="connsiteY85" fmla="*/ 29087 h 386433"/>
              <a:gd name="connsiteX86" fmla="*/ 161438 w 573809"/>
              <a:gd name="connsiteY86" fmla="*/ 65079 h 386433"/>
              <a:gd name="connsiteX87" fmla="*/ 197430 w 573809"/>
              <a:gd name="connsiteY87" fmla="*/ 29087 h 386433"/>
              <a:gd name="connsiteX88" fmla="*/ 186888 w 573809"/>
              <a:gd name="connsiteY88" fmla="*/ 3637 h 386433"/>
              <a:gd name="connsiteX89" fmla="*/ 303569 w 573809"/>
              <a:gd name="connsiteY89" fmla="*/ 0 h 386433"/>
              <a:gd name="connsiteX90" fmla="*/ 270228 w 573809"/>
              <a:gd name="connsiteY90" fmla="*/ 0 h 386433"/>
              <a:gd name="connsiteX91" fmla="*/ 261448 w 573809"/>
              <a:gd name="connsiteY91" fmla="*/ 3637 h 386433"/>
              <a:gd name="connsiteX92" fmla="*/ 250906 w 573809"/>
              <a:gd name="connsiteY92" fmla="*/ 29087 h 386433"/>
              <a:gd name="connsiteX93" fmla="*/ 286898 w 573809"/>
              <a:gd name="connsiteY93" fmla="*/ 65079 h 386433"/>
              <a:gd name="connsiteX94" fmla="*/ 322890 w 573809"/>
              <a:gd name="connsiteY94" fmla="*/ 29087 h 386433"/>
              <a:gd name="connsiteX95" fmla="*/ 312348 w 573809"/>
              <a:gd name="connsiteY95" fmla="*/ 3637 h 386433"/>
              <a:gd name="connsiteX96" fmla="*/ 429027 w 573809"/>
              <a:gd name="connsiteY96" fmla="*/ 0 h 386433"/>
              <a:gd name="connsiteX97" fmla="*/ 395687 w 573809"/>
              <a:gd name="connsiteY97" fmla="*/ 0 h 386433"/>
              <a:gd name="connsiteX98" fmla="*/ 386907 w 573809"/>
              <a:gd name="connsiteY98" fmla="*/ 3637 h 386433"/>
              <a:gd name="connsiteX99" fmla="*/ 376365 w 573809"/>
              <a:gd name="connsiteY99" fmla="*/ 29087 h 386433"/>
              <a:gd name="connsiteX100" fmla="*/ 412357 w 573809"/>
              <a:gd name="connsiteY100" fmla="*/ 65079 h 386433"/>
              <a:gd name="connsiteX101" fmla="*/ 448349 w 573809"/>
              <a:gd name="connsiteY101" fmla="*/ 29087 h 386433"/>
              <a:gd name="connsiteX102" fmla="*/ 437807 w 573809"/>
              <a:gd name="connsiteY102" fmla="*/ 3637 h 386433"/>
              <a:gd name="connsiteX103" fmla="*/ 554487 w 573809"/>
              <a:gd name="connsiteY103" fmla="*/ 0 h 386433"/>
              <a:gd name="connsiteX104" fmla="*/ 521147 w 573809"/>
              <a:gd name="connsiteY104" fmla="*/ 0 h 386433"/>
              <a:gd name="connsiteX105" fmla="*/ 512367 w 573809"/>
              <a:gd name="connsiteY105" fmla="*/ 3637 h 386433"/>
              <a:gd name="connsiteX106" fmla="*/ 501825 w 573809"/>
              <a:gd name="connsiteY106" fmla="*/ 29087 h 386433"/>
              <a:gd name="connsiteX107" fmla="*/ 537817 w 573809"/>
              <a:gd name="connsiteY107" fmla="*/ 65079 h 386433"/>
              <a:gd name="connsiteX108" fmla="*/ 573809 w 573809"/>
              <a:gd name="connsiteY108" fmla="*/ 29087 h 386433"/>
              <a:gd name="connsiteX109" fmla="*/ 563267 w 573809"/>
              <a:gd name="connsiteY109" fmla="*/ 3637 h 386433"/>
            </a:gdLst>
            <a:ahLst/>
            <a:cxnLst/>
            <a:rect l="l" t="t" r="r" b="b"/>
            <a:pathLst>
              <a:path w="573809" h="386433">
                <a:moveTo>
                  <a:pt x="35992" y="314449"/>
                </a:moveTo>
                <a:cubicBezTo>
                  <a:pt x="16114" y="314449"/>
                  <a:pt x="0" y="330563"/>
                  <a:pt x="0" y="350441"/>
                </a:cubicBezTo>
                <a:cubicBezTo>
                  <a:pt x="0" y="370319"/>
                  <a:pt x="16114" y="386433"/>
                  <a:pt x="35992" y="386433"/>
                </a:cubicBezTo>
                <a:cubicBezTo>
                  <a:pt x="55870" y="386433"/>
                  <a:pt x="71984" y="370319"/>
                  <a:pt x="71984" y="350441"/>
                </a:cubicBezTo>
                <a:cubicBezTo>
                  <a:pt x="71984" y="330563"/>
                  <a:pt x="55870" y="314449"/>
                  <a:pt x="35992" y="314449"/>
                </a:cubicBezTo>
                <a:close/>
                <a:moveTo>
                  <a:pt x="161438" y="314449"/>
                </a:moveTo>
                <a:cubicBezTo>
                  <a:pt x="141560" y="314449"/>
                  <a:pt x="125446" y="330563"/>
                  <a:pt x="125446" y="350441"/>
                </a:cubicBezTo>
                <a:cubicBezTo>
                  <a:pt x="125446" y="370319"/>
                  <a:pt x="141560" y="386433"/>
                  <a:pt x="161438" y="386433"/>
                </a:cubicBezTo>
                <a:cubicBezTo>
                  <a:pt x="181316" y="386433"/>
                  <a:pt x="197430" y="370319"/>
                  <a:pt x="197430" y="350441"/>
                </a:cubicBezTo>
                <a:cubicBezTo>
                  <a:pt x="197430" y="330563"/>
                  <a:pt x="181316" y="314449"/>
                  <a:pt x="161438" y="314449"/>
                </a:cubicBezTo>
                <a:close/>
                <a:moveTo>
                  <a:pt x="286898" y="314449"/>
                </a:moveTo>
                <a:cubicBezTo>
                  <a:pt x="267020" y="314449"/>
                  <a:pt x="250906" y="330563"/>
                  <a:pt x="250906" y="350441"/>
                </a:cubicBezTo>
                <a:cubicBezTo>
                  <a:pt x="250906" y="370319"/>
                  <a:pt x="267020" y="386433"/>
                  <a:pt x="286898" y="386433"/>
                </a:cubicBezTo>
                <a:cubicBezTo>
                  <a:pt x="306776" y="386433"/>
                  <a:pt x="322890" y="370319"/>
                  <a:pt x="322890" y="350441"/>
                </a:cubicBezTo>
                <a:cubicBezTo>
                  <a:pt x="322890" y="330563"/>
                  <a:pt x="306776" y="314449"/>
                  <a:pt x="286898" y="314449"/>
                </a:cubicBezTo>
                <a:close/>
                <a:moveTo>
                  <a:pt x="412357" y="314449"/>
                </a:moveTo>
                <a:cubicBezTo>
                  <a:pt x="392479" y="314449"/>
                  <a:pt x="376365" y="330563"/>
                  <a:pt x="376365" y="350441"/>
                </a:cubicBezTo>
                <a:cubicBezTo>
                  <a:pt x="376365" y="370319"/>
                  <a:pt x="392479" y="386433"/>
                  <a:pt x="412357" y="386433"/>
                </a:cubicBezTo>
                <a:cubicBezTo>
                  <a:pt x="432235" y="386433"/>
                  <a:pt x="448349" y="370319"/>
                  <a:pt x="448349" y="350441"/>
                </a:cubicBezTo>
                <a:cubicBezTo>
                  <a:pt x="448349" y="330563"/>
                  <a:pt x="432235" y="314449"/>
                  <a:pt x="412357" y="314449"/>
                </a:cubicBezTo>
                <a:close/>
                <a:moveTo>
                  <a:pt x="537817" y="314449"/>
                </a:moveTo>
                <a:cubicBezTo>
                  <a:pt x="517939" y="314449"/>
                  <a:pt x="501825" y="330563"/>
                  <a:pt x="501825" y="350441"/>
                </a:cubicBezTo>
                <a:cubicBezTo>
                  <a:pt x="501825" y="370319"/>
                  <a:pt x="517939" y="386433"/>
                  <a:pt x="537817" y="386433"/>
                </a:cubicBezTo>
                <a:cubicBezTo>
                  <a:pt x="557695" y="386433"/>
                  <a:pt x="573809" y="370319"/>
                  <a:pt x="573809" y="350441"/>
                </a:cubicBezTo>
                <a:cubicBezTo>
                  <a:pt x="573809" y="330563"/>
                  <a:pt x="557695" y="314449"/>
                  <a:pt x="537817" y="314449"/>
                </a:cubicBezTo>
                <a:close/>
                <a:moveTo>
                  <a:pt x="35992" y="206951"/>
                </a:moveTo>
                <a:cubicBezTo>
                  <a:pt x="16114" y="206951"/>
                  <a:pt x="0" y="223065"/>
                  <a:pt x="0" y="242943"/>
                </a:cubicBezTo>
                <a:cubicBezTo>
                  <a:pt x="0" y="262821"/>
                  <a:pt x="16114" y="278935"/>
                  <a:pt x="35992" y="278935"/>
                </a:cubicBezTo>
                <a:cubicBezTo>
                  <a:pt x="55870" y="278935"/>
                  <a:pt x="71984" y="262821"/>
                  <a:pt x="71984" y="242943"/>
                </a:cubicBezTo>
                <a:cubicBezTo>
                  <a:pt x="71984" y="223065"/>
                  <a:pt x="55870" y="206951"/>
                  <a:pt x="35992" y="206951"/>
                </a:cubicBezTo>
                <a:close/>
                <a:moveTo>
                  <a:pt x="161438" y="206951"/>
                </a:moveTo>
                <a:cubicBezTo>
                  <a:pt x="141560" y="206951"/>
                  <a:pt x="125446" y="223065"/>
                  <a:pt x="125446" y="242943"/>
                </a:cubicBezTo>
                <a:cubicBezTo>
                  <a:pt x="125446" y="262821"/>
                  <a:pt x="141560" y="278935"/>
                  <a:pt x="161438" y="278935"/>
                </a:cubicBezTo>
                <a:cubicBezTo>
                  <a:pt x="181316" y="278935"/>
                  <a:pt x="197430" y="262821"/>
                  <a:pt x="197430" y="242943"/>
                </a:cubicBezTo>
                <a:cubicBezTo>
                  <a:pt x="197430" y="223065"/>
                  <a:pt x="181316" y="206951"/>
                  <a:pt x="161438" y="206951"/>
                </a:cubicBezTo>
                <a:close/>
                <a:moveTo>
                  <a:pt x="286898" y="206951"/>
                </a:moveTo>
                <a:cubicBezTo>
                  <a:pt x="267020" y="206951"/>
                  <a:pt x="250906" y="223065"/>
                  <a:pt x="250906" y="242943"/>
                </a:cubicBezTo>
                <a:cubicBezTo>
                  <a:pt x="250906" y="262821"/>
                  <a:pt x="267020" y="278935"/>
                  <a:pt x="286898" y="278935"/>
                </a:cubicBezTo>
                <a:cubicBezTo>
                  <a:pt x="306776" y="278935"/>
                  <a:pt x="322890" y="262821"/>
                  <a:pt x="322890" y="242943"/>
                </a:cubicBezTo>
                <a:cubicBezTo>
                  <a:pt x="322890" y="223065"/>
                  <a:pt x="306776" y="206951"/>
                  <a:pt x="286898" y="206951"/>
                </a:cubicBezTo>
                <a:close/>
                <a:moveTo>
                  <a:pt x="412357" y="206951"/>
                </a:moveTo>
                <a:cubicBezTo>
                  <a:pt x="392479" y="206951"/>
                  <a:pt x="376365" y="223065"/>
                  <a:pt x="376365" y="242943"/>
                </a:cubicBezTo>
                <a:cubicBezTo>
                  <a:pt x="376365" y="262821"/>
                  <a:pt x="392479" y="278935"/>
                  <a:pt x="412357" y="278935"/>
                </a:cubicBezTo>
                <a:cubicBezTo>
                  <a:pt x="432235" y="278935"/>
                  <a:pt x="448349" y="262821"/>
                  <a:pt x="448349" y="242943"/>
                </a:cubicBezTo>
                <a:cubicBezTo>
                  <a:pt x="448349" y="223065"/>
                  <a:pt x="432235" y="206951"/>
                  <a:pt x="412357" y="206951"/>
                </a:cubicBezTo>
                <a:close/>
                <a:moveTo>
                  <a:pt x="537817" y="206951"/>
                </a:moveTo>
                <a:cubicBezTo>
                  <a:pt x="517939" y="206951"/>
                  <a:pt x="501825" y="223065"/>
                  <a:pt x="501825" y="242943"/>
                </a:cubicBezTo>
                <a:cubicBezTo>
                  <a:pt x="501825" y="262821"/>
                  <a:pt x="517939" y="278935"/>
                  <a:pt x="537817" y="278935"/>
                </a:cubicBezTo>
                <a:cubicBezTo>
                  <a:pt x="557695" y="278935"/>
                  <a:pt x="573809" y="262821"/>
                  <a:pt x="573809" y="242943"/>
                </a:cubicBezTo>
                <a:cubicBezTo>
                  <a:pt x="573809" y="223065"/>
                  <a:pt x="557695" y="206951"/>
                  <a:pt x="537817" y="206951"/>
                </a:cubicBezTo>
                <a:close/>
                <a:moveTo>
                  <a:pt x="35992" y="99454"/>
                </a:moveTo>
                <a:cubicBezTo>
                  <a:pt x="16114" y="99454"/>
                  <a:pt x="0" y="115568"/>
                  <a:pt x="0" y="135446"/>
                </a:cubicBezTo>
                <a:cubicBezTo>
                  <a:pt x="0" y="155324"/>
                  <a:pt x="16114" y="171438"/>
                  <a:pt x="35992" y="171438"/>
                </a:cubicBezTo>
                <a:cubicBezTo>
                  <a:pt x="55870" y="171438"/>
                  <a:pt x="71984" y="155324"/>
                  <a:pt x="71984" y="135446"/>
                </a:cubicBezTo>
                <a:cubicBezTo>
                  <a:pt x="71984" y="115568"/>
                  <a:pt x="55870" y="99454"/>
                  <a:pt x="35992" y="99454"/>
                </a:cubicBezTo>
                <a:close/>
                <a:moveTo>
                  <a:pt x="161438" y="99454"/>
                </a:moveTo>
                <a:cubicBezTo>
                  <a:pt x="141560" y="99454"/>
                  <a:pt x="125446" y="115568"/>
                  <a:pt x="125446" y="135446"/>
                </a:cubicBezTo>
                <a:cubicBezTo>
                  <a:pt x="125446" y="155324"/>
                  <a:pt x="141560" y="171438"/>
                  <a:pt x="161438" y="171438"/>
                </a:cubicBezTo>
                <a:cubicBezTo>
                  <a:pt x="181316" y="171438"/>
                  <a:pt x="197430" y="155324"/>
                  <a:pt x="197430" y="135446"/>
                </a:cubicBezTo>
                <a:cubicBezTo>
                  <a:pt x="197430" y="115568"/>
                  <a:pt x="181316" y="99454"/>
                  <a:pt x="161438" y="99454"/>
                </a:cubicBezTo>
                <a:close/>
                <a:moveTo>
                  <a:pt x="286898" y="99454"/>
                </a:moveTo>
                <a:cubicBezTo>
                  <a:pt x="267020" y="99454"/>
                  <a:pt x="250906" y="115568"/>
                  <a:pt x="250906" y="135446"/>
                </a:cubicBezTo>
                <a:cubicBezTo>
                  <a:pt x="250906" y="155324"/>
                  <a:pt x="267020" y="171438"/>
                  <a:pt x="286898" y="171438"/>
                </a:cubicBezTo>
                <a:cubicBezTo>
                  <a:pt x="306776" y="171438"/>
                  <a:pt x="322890" y="155324"/>
                  <a:pt x="322890" y="135446"/>
                </a:cubicBezTo>
                <a:cubicBezTo>
                  <a:pt x="322890" y="115568"/>
                  <a:pt x="306776" y="99454"/>
                  <a:pt x="286898" y="99454"/>
                </a:cubicBezTo>
                <a:close/>
                <a:moveTo>
                  <a:pt x="412357" y="99454"/>
                </a:moveTo>
                <a:cubicBezTo>
                  <a:pt x="392479" y="99454"/>
                  <a:pt x="376365" y="115568"/>
                  <a:pt x="376365" y="135446"/>
                </a:cubicBezTo>
                <a:cubicBezTo>
                  <a:pt x="376365" y="155324"/>
                  <a:pt x="392479" y="171438"/>
                  <a:pt x="412357" y="171438"/>
                </a:cubicBezTo>
                <a:cubicBezTo>
                  <a:pt x="432235" y="171438"/>
                  <a:pt x="448349" y="155324"/>
                  <a:pt x="448349" y="135446"/>
                </a:cubicBezTo>
                <a:cubicBezTo>
                  <a:pt x="448349" y="115568"/>
                  <a:pt x="432235" y="99454"/>
                  <a:pt x="412357" y="99454"/>
                </a:cubicBezTo>
                <a:close/>
                <a:moveTo>
                  <a:pt x="537817" y="99454"/>
                </a:moveTo>
                <a:cubicBezTo>
                  <a:pt x="517939" y="99454"/>
                  <a:pt x="501825" y="115568"/>
                  <a:pt x="501825" y="135446"/>
                </a:cubicBezTo>
                <a:cubicBezTo>
                  <a:pt x="501825" y="155324"/>
                  <a:pt x="517939" y="171438"/>
                  <a:pt x="537817" y="171438"/>
                </a:cubicBezTo>
                <a:cubicBezTo>
                  <a:pt x="557695" y="171438"/>
                  <a:pt x="573809" y="155324"/>
                  <a:pt x="573809" y="135446"/>
                </a:cubicBezTo>
                <a:cubicBezTo>
                  <a:pt x="573809" y="115568"/>
                  <a:pt x="557695" y="99454"/>
                  <a:pt x="537817" y="99454"/>
                </a:cubicBezTo>
                <a:close/>
                <a:moveTo>
                  <a:pt x="52663" y="0"/>
                </a:moveTo>
                <a:lnTo>
                  <a:pt x="19322" y="0"/>
                </a:lnTo>
                <a:lnTo>
                  <a:pt x="10542" y="3637"/>
                </a:lnTo>
                <a:cubicBezTo>
                  <a:pt x="4029" y="10150"/>
                  <a:pt x="0" y="19148"/>
                  <a:pt x="0" y="29087"/>
                </a:cubicBezTo>
                <a:cubicBezTo>
                  <a:pt x="0" y="48965"/>
                  <a:pt x="16114" y="65079"/>
                  <a:pt x="35992" y="65079"/>
                </a:cubicBezTo>
                <a:cubicBezTo>
                  <a:pt x="55870" y="65079"/>
                  <a:pt x="71984" y="48965"/>
                  <a:pt x="71984" y="29087"/>
                </a:cubicBezTo>
                <a:cubicBezTo>
                  <a:pt x="71984" y="19148"/>
                  <a:pt x="67956" y="10150"/>
                  <a:pt x="61442" y="3637"/>
                </a:cubicBezTo>
                <a:close/>
                <a:moveTo>
                  <a:pt x="178109" y="0"/>
                </a:moveTo>
                <a:lnTo>
                  <a:pt x="144768" y="0"/>
                </a:lnTo>
                <a:lnTo>
                  <a:pt x="135988" y="3637"/>
                </a:lnTo>
                <a:cubicBezTo>
                  <a:pt x="129475" y="10150"/>
                  <a:pt x="125446" y="19148"/>
                  <a:pt x="125446" y="29087"/>
                </a:cubicBezTo>
                <a:cubicBezTo>
                  <a:pt x="125446" y="48965"/>
                  <a:pt x="141560" y="65079"/>
                  <a:pt x="161438" y="65079"/>
                </a:cubicBezTo>
                <a:cubicBezTo>
                  <a:pt x="181316" y="65079"/>
                  <a:pt x="197430" y="48965"/>
                  <a:pt x="197430" y="29087"/>
                </a:cubicBezTo>
                <a:cubicBezTo>
                  <a:pt x="197430" y="19148"/>
                  <a:pt x="193402" y="10150"/>
                  <a:pt x="186888" y="3637"/>
                </a:cubicBezTo>
                <a:close/>
                <a:moveTo>
                  <a:pt x="303569" y="0"/>
                </a:moveTo>
                <a:lnTo>
                  <a:pt x="270228" y="0"/>
                </a:lnTo>
                <a:lnTo>
                  <a:pt x="261448" y="3637"/>
                </a:lnTo>
                <a:cubicBezTo>
                  <a:pt x="254935" y="10150"/>
                  <a:pt x="250906" y="19148"/>
                  <a:pt x="250906" y="29087"/>
                </a:cubicBezTo>
                <a:cubicBezTo>
                  <a:pt x="250906" y="48965"/>
                  <a:pt x="267020" y="65079"/>
                  <a:pt x="286898" y="65079"/>
                </a:cubicBezTo>
                <a:cubicBezTo>
                  <a:pt x="306776" y="65079"/>
                  <a:pt x="322890" y="48965"/>
                  <a:pt x="322890" y="29087"/>
                </a:cubicBezTo>
                <a:cubicBezTo>
                  <a:pt x="322890" y="19148"/>
                  <a:pt x="318862" y="10150"/>
                  <a:pt x="312348" y="3637"/>
                </a:cubicBezTo>
                <a:close/>
                <a:moveTo>
                  <a:pt x="429027" y="0"/>
                </a:moveTo>
                <a:lnTo>
                  <a:pt x="395687" y="0"/>
                </a:lnTo>
                <a:lnTo>
                  <a:pt x="386907" y="3637"/>
                </a:lnTo>
                <a:cubicBezTo>
                  <a:pt x="380394" y="10150"/>
                  <a:pt x="376365" y="19148"/>
                  <a:pt x="376365" y="29087"/>
                </a:cubicBezTo>
                <a:cubicBezTo>
                  <a:pt x="376365" y="48965"/>
                  <a:pt x="392479" y="65079"/>
                  <a:pt x="412357" y="65079"/>
                </a:cubicBezTo>
                <a:cubicBezTo>
                  <a:pt x="432235" y="65079"/>
                  <a:pt x="448349" y="48965"/>
                  <a:pt x="448349" y="29087"/>
                </a:cubicBezTo>
                <a:cubicBezTo>
                  <a:pt x="448349" y="19148"/>
                  <a:pt x="444321" y="10150"/>
                  <a:pt x="437807" y="3637"/>
                </a:cubicBezTo>
                <a:close/>
                <a:moveTo>
                  <a:pt x="554487" y="0"/>
                </a:moveTo>
                <a:lnTo>
                  <a:pt x="521147" y="0"/>
                </a:lnTo>
                <a:lnTo>
                  <a:pt x="512367" y="3637"/>
                </a:lnTo>
                <a:cubicBezTo>
                  <a:pt x="505854" y="10150"/>
                  <a:pt x="501825" y="19148"/>
                  <a:pt x="501825" y="29087"/>
                </a:cubicBezTo>
                <a:cubicBezTo>
                  <a:pt x="501825" y="48965"/>
                  <a:pt x="517939" y="65079"/>
                  <a:pt x="537817" y="65079"/>
                </a:cubicBezTo>
                <a:cubicBezTo>
                  <a:pt x="557695" y="65079"/>
                  <a:pt x="573809" y="48965"/>
                  <a:pt x="573809" y="29087"/>
                </a:cubicBezTo>
                <a:cubicBezTo>
                  <a:pt x="573809" y="19148"/>
                  <a:pt x="569781" y="10150"/>
                  <a:pt x="563267" y="3637"/>
                </a:cubicBezTo>
                <a:close/>
              </a:path>
            </a:pathLst>
          </a:custGeom>
          <a:gradFill>
            <a:gsLst>
              <a:gs pos="0">
                <a:schemeClr val="accent1"/>
              </a:gs>
              <a:gs pos="100000">
                <a:schemeClr val="accent1"/>
              </a:gs>
            </a:gsLst>
            <a:lin ang="162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pic>
        <p:nvPicPr>
          <p:cNvPr id="19" name="图片 18"/>
          <p:cNvPicPr>
            <a:picLocks noChangeAspect="1"/>
          </p:cNvPicPr>
          <p:nvPr/>
        </p:nvPicPr>
        <p:blipFill>
          <a:blip r:embed="rId3">
            <a:alphaModFix/>
          </a:blip>
          <a:srcRect/>
          <a:stretch>
            <a:fillRect/>
          </a:stretch>
        </p:blipFill>
        <p:spPr>
          <a:xfrm>
            <a:off x="-1796597" y="1207271"/>
            <a:ext cx="7481282" cy="5313808"/>
          </a:xfrm>
          <a:prstGeom prst="rect">
            <a:avLst/>
          </a:prstGeom>
          <a:noFill/>
          <a:ln>
            <a:noFill/>
          </a:ln>
        </p:spPr>
      </p:pic>
      <p:sp>
        <p:nvSpPr>
          <p:cNvPr id="20" name="标题 1"/>
          <p:cNvSpPr txBox="1"/>
          <p:nvPr/>
        </p:nvSpPr>
        <p:spPr>
          <a:xfrm>
            <a:off x="10303771" y="601197"/>
            <a:ext cx="1033114" cy="2194518"/>
          </a:xfrm>
          <a:prstGeom prst="rect">
            <a:avLst/>
          </a:prstGeom>
          <a:noFill/>
          <a:ln>
            <a:noFill/>
          </a:ln>
        </p:spPr>
        <p:txBody>
          <a:bodyPr vert="horz" wrap="square" lIns="0" tIns="0" rIns="0" bIns="0" rtlCol="0" anchor="b"/>
          <a:lstStyle/>
          <a:p>
            <a:pPr algn="r">
              <a:lnSpc>
                <a:spcPct val="110000"/>
              </a:lnSpc>
            </a:pPr>
            <a:r>
              <a:rPr kumimoji="1" lang="en-US" altLang="zh-CN" sz="4400">
                <a:ln w="12700">
                  <a:solidFill>
                    <a:srgbClr val="000000">
                      <a:alpha val="100000"/>
                    </a:srgbClr>
                  </a:solidFill>
                </a:ln>
                <a:solidFill>
                  <a:srgbClr val="FFFFFF">
                    <a:alpha val="100000"/>
                  </a:srgbClr>
                </a:solidFill>
                <a:latin typeface="OPPOSans H"/>
                <a:ea typeface="OPPOSans H"/>
                <a:cs typeface="OPPOSans H"/>
              </a:rPr>
              <a:t>02</a:t>
            </a:r>
            <a:endParaRPr kumimoji="1" lang="zh-CN" altLang="en-US"/>
          </a:p>
        </p:txBody>
      </p:sp>
      <p:grpSp>
        <p:nvGrpSpPr>
          <p:cNvPr id="21" name="组合 20"/>
          <p:cNvGrpSpPr/>
          <p:nvPr/>
        </p:nvGrpSpPr>
        <p:grpSpPr>
          <a:xfrm>
            <a:off x="5648885" y="4845990"/>
            <a:ext cx="5688000" cy="573840"/>
            <a:chOff x="5648885" y="4845990"/>
            <a:chExt cx="5688000" cy="573840"/>
          </a:xfrm>
        </p:grpSpPr>
        <p:sp>
          <p:nvSpPr>
            <p:cNvPr id="22" name="标题 1"/>
            <p:cNvSpPr txBox="1"/>
            <p:nvPr/>
          </p:nvSpPr>
          <p:spPr>
            <a:xfrm rot="10800000">
              <a:off x="5648885" y="5394630"/>
              <a:ext cx="5688000" cy="252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5695073" y="4948244"/>
              <a:ext cx="5596781" cy="369332"/>
            </a:xfrm>
            <a:prstGeom prst="rect">
              <a:avLst/>
            </a:prstGeom>
            <a:noFill/>
            <a:ln>
              <a:noFill/>
            </a:ln>
          </p:spPr>
          <p:txBody>
            <a:bodyPr vert="horz" wrap="square" lIns="0" tIns="0" rIns="0" bIns="0" rtlCol="0" anchor="t"/>
            <a:lstStyle/>
            <a:p>
              <a:pPr algn="dist">
                <a:lnSpc>
                  <a:spcPct val="110000"/>
                </a:lnSpc>
              </a:pPr>
              <a:r>
                <a:rPr kumimoji="1" lang="zh-CN" altLang="en-US" sz="2400" dirty="0">
                  <a:ln w="12700">
                    <a:noFill/>
                  </a:ln>
                  <a:solidFill>
                    <a:srgbClr val="262626">
                      <a:alpha val="100000"/>
                    </a:srgbClr>
                  </a:solidFill>
                  <a:latin typeface="OPPOSans R"/>
                  <a:ea typeface="OPPOSans R"/>
                  <a:cs typeface="OPPOSans R"/>
                </a:rPr>
                <a:t>尹建莉</a:t>
              </a:r>
              <a:r>
                <a:rPr kumimoji="1" lang="en-US" altLang="zh-CN" sz="2400" dirty="0">
                  <a:ln w="12700">
                    <a:noFill/>
                  </a:ln>
                  <a:solidFill>
                    <a:srgbClr val="262626">
                      <a:alpha val="100000"/>
                    </a:srgbClr>
                  </a:solidFill>
                  <a:latin typeface="OPPOSans R"/>
                  <a:ea typeface="OPPOSans R"/>
                  <a:cs typeface="OPPOSans R"/>
                </a:rPr>
                <a:t>《</a:t>
              </a:r>
              <a:r>
                <a:rPr kumimoji="1" lang="zh-CN" altLang="en-US" sz="2400" dirty="0">
                  <a:ln w="12700">
                    <a:noFill/>
                  </a:ln>
                  <a:solidFill>
                    <a:srgbClr val="262626">
                      <a:alpha val="100000"/>
                    </a:srgbClr>
                  </a:solidFill>
                  <a:latin typeface="OPPOSans R"/>
                  <a:ea typeface="OPPOSans R"/>
                  <a:cs typeface="OPPOSans R"/>
                </a:rPr>
                <a:t>自由的孩子最自觉</a:t>
              </a:r>
              <a:r>
                <a:rPr kumimoji="1" lang="en-US" altLang="zh-CN" sz="2400" dirty="0">
                  <a:ln w="12700">
                    <a:noFill/>
                  </a:ln>
                  <a:solidFill>
                    <a:srgbClr val="262626">
                      <a:alpha val="100000"/>
                    </a:srgbClr>
                  </a:solidFill>
                  <a:latin typeface="OPPOSans R"/>
                  <a:ea typeface="OPPOSans R"/>
                  <a:cs typeface="OPPOSans R"/>
                </a:rPr>
                <a:t>》</a:t>
              </a:r>
              <a:r>
                <a:rPr kumimoji="1" lang="zh-CN" altLang="en-US" sz="2400" dirty="0">
                  <a:ln w="12700">
                    <a:noFill/>
                  </a:ln>
                  <a:solidFill>
                    <a:srgbClr val="262626">
                      <a:alpha val="100000"/>
                    </a:srgbClr>
                  </a:solidFill>
                  <a:latin typeface="OPPOSans R"/>
                  <a:ea typeface="OPPOSans R"/>
                  <a:cs typeface="OPPOSans R"/>
                </a:rPr>
                <a:t>的教育启示</a:t>
              </a:r>
              <a:endParaRPr kumimoji="1" lang="zh-CN" altLang="en-US" sz="2400" dirty="0"/>
            </a:p>
          </p:txBody>
        </p:sp>
        <p:sp>
          <p:nvSpPr>
            <p:cNvPr id="24" name="标题 1"/>
            <p:cNvSpPr txBox="1"/>
            <p:nvPr/>
          </p:nvSpPr>
          <p:spPr>
            <a:xfrm rot="10800000">
              <a:off x="5648885" y="4845990"/>
              <a:ext cx="5688000" cy="252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txBox="1"/>
          <p:nvPr/>
        </p:nvSpPr>
        <p:spPr>
          <a:xfrm>
            <a:off x="1805153" y="1221761"/>
            <a:ext cx="9713748" cy="4912339"/>
          </a:xfrm>
          <a:prstGeom prst="roundRect">
            <a:avLst>
              <a:gd name="adj" fmla="val 8851"/>
            </a:avLst>
          </a:prstGeom>
          <a:gradFill>
            <a:gsLst>
              <a:gs pos="0">
                <a:schemeClr val="accent1">
                  <a:alpha val="100000"/>
                </a:schemeClr>
              </a:gs>
              <a:gs pos="80000">
                <a:schemeClr val="accent1">
                  <a:lumMod val="60000"/>
                  <a:lumOff val="40000"/>
                  <a:alpha val="100000"/>
                </a:schemeClr>
              </a:gs>
            </a:gsLst>
            <a:path path="circle">
              <a:fillToRect l="50000" t="50000" r="50000" b="50000"/>
            </a:path>
            <a:tileRect/>
          </a:gradFill>
          <a:ln cap="flat">
            <a:noFill/>
            <a:prstDash val="solid"/>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5022967" y="1419952"/>
            <a:ext cx="6120000" cy="273824"/>
          </a:xfrm>
          <a:prstGeom prst="rect">
            <a:avLst/>
          </a:prstGeom>
          <a:noFill/>
          <a:ln>
            <a:noFill/>
          </a:ln>
        </p:spPr>
        <p:txBody>
          <a:bodyPr vert="horz" wrap="square" lIns="0" tIns="0" rIns="0" bIns="0" rtlCol="0" anchor="ctr"/>
          <a:lstStyle/>
          <a:p>
            <a:pPr algn="l">
              <a:lnSpc>
                <a:spcPct val="130000"/>
              </a:lnSpc>
            </a:pPr>
            <a:r>
              <a:rPr kumimoji="1" lang="zh-CN" altLang="en-US" sz="2800" dirty="0">
                <a:ln w="12700">
                  <a:noFill/>
                </a:ln>
                <a:solidFill>
                  <a:srgbClr val="FFFFFF">
                    <a:alpha val="100000"/>
                  </a:srgbClr>
                </a:solidFill>
                <a:latin typeface="Source Han Sans CN Bold"/>
                <a:ea typeface="Source Han Sans CN Bold"/>
                <a:cs typeface="Source Han Sans CN Bold"/>
              </a:rPr>
              <a:t>（一）</a:t>
            </a:r>
            <a:r>
              <a:rPr kumimoji="1" lang="en-US" altLang="zh-CN" sz="2800" dirty="0">
                <a:ln w="12700">
                  <a:noFill/>
                </a:ln>
                <a:solidFill>
                  <a:srgbClr val="FFFFFF">
                    <a:alpha val="100000"/>
                  </a:srgbClr>
                </a:solidFill>
                <a:latin typeface="Source Han Sans CN Bold"/>
                <a:ea typeface="Source Han Sans CN Bold"/>
                <a:cs typeface="Source Han Sans CN Bold"/>
              </a:rPr>
              <a:t>//</a:t>
            </a:r>
            <a:r>
              <a:rPr kumimoji="1" lang="zh-CN" altLang="en-US" sz="2800" dirty="0">
                <a:ln w="12700">
                  <a:noFill/>
                </a:ln>
                <a:solidFill>
                  <a:srgbClr val="FFFFFF">
                    <a:alpha val="100000"/>
                  </a:srgbClr>
                </a:solidFill>
                <a:latin typeface="Source Han Sans CN Bold"/>
                <a:ea typeface="Source Han Sans CN Bold"/>
                <a:cs typeface="Source Han Sans CN Bold"/>
              </a:rPr>
              <a:t>叛逆对抗的童年根源</a:t>
            </a:r>
            <a:endParaRPr kumimoji="1" lang="zh-CN" altLang="en-US" sz="2800" dirty="0"/>
          </a:p>
        </p:txBody>
      </p:sp>
      <p:sp>
        <p:nvSpPr>
          <p:cNvPr id="5" name="标题 1"/>
          <p:cNvSpPr txBox="1"/>
          <p:nvPr/>
        </p:nvSpPr>
        <p:spPr>
          <a:xfrm>
            <a:off x="4671027" y="2192540"/>
            <a:ext cx="6120000" cy="502424"/>
          </a:xfrm>
          <a:prstGeom prst="rect">
            <a:avLst/>
          </a:prstGeom>
          <a:noFill/>
          <a:ln>
            <a:noFill/>
          </a:ln>
        </p:spPr>
        <p:txBody>
          <a:bodyPr vert="horz" wrap="square" lIns="0" tIns="0" rIns="0" bIns="0" rtlCol="0" anchor="t"/>
          <a:lstStyle/>
          <a:p>
            <a:pPr algn="l">
              <a:lnSpc>
                <a:spcPct val="150000"/>
              </a:lnSpc>
            </a:pPr>
            <a:r>
              <a:rPr kumimoji="1" lang="zh-CN" altLang="en-US" sz="2000" dirty="0">
                <a:ln w="12700">
                  <a:noFill/>
                </a:ln>
                <a:solidFill>
                  <a:srgbClr val="FFFFFF">
                    <a:alpha val="100000"/>
                  </a:srgbClr>
                </a:solidFill>
                <a:latin typeface="Source Han Sans"/>
                <a:ea typeface="Source Han Sans"/>
                <a:cs typeface="Source Han Sans"/>
              </a:rPr>
              <a:t>      长期被控制（如“必须按家长规划学特长”），压抑自我意识（书中</a:t>
            </a:r>
            <a:r>
              <a:rPr kumimoji="1" lang="en-US" altLang="zh-CN" sz="2000" dirty="0">
                <a:ln w="12700">
                  <a:noFill/>
                </a:ln>
                <a:solidFill>
                  <a:srgbClr val="FFFFFF">
                    <a:alpha val="100000"/>
                  </a:srgbClr>
                </a:solidFill>
                <a:latin typeface="Source Han Sans"/>
                <a:ea typeface="Source Han Sans"/>
                <a:cs typeface="Source Han Sans"/>
              </a:rPr>
              <a:t>《</a:t>
            </a:r>
            <a:r>
              <a:rPr kumimoji="1" lang="zh-CN" altLang="en-US" sz="2000" dirty="0">
                <a:ln w="12700">
                  <a:noFill/>
                </a:ln>
                <a:solidFill>
                  <a:srgbClr val="FFFFFF">
                    <a:alpha val="100000"/>
                  </a:srgbClr>
                </a:solidFill>
                <a:latin typeface="Source Han Sans"/>
                <a:ea typeface="Source Han Sans"/>
                <a:cs typeface="Source Han Sans"/>
              </a:rPr>
              <a:t>虎妈战歌</a:t>
            </a:r>
            <a:r>
              <a:rPr kumimoji="1" lang="en-US" altLang="zh-CN" sz="2000" dirty="0">
                <a:ln w="12700">
                  <a:noFill/>
                </a:ln>
                <a:solidFill>
                  <a:srgbClr val="FFFFFF">
                    <a:alpha val="100000"/>
                  </a:srgbClr>
                </a:solidFill>
                <a:latin typeface="Source Han Sans"/>
                <a:ea typeface="Source Han Sans"/>
                <a:cs typeface="Source Han Sans"/>
              </a:rPr>
              <a:t>》</a:t>
            </a:r>
            <a:r>
              <a:rPr kumimoji="1" lang="zh-CN" altLang="en-US" sz="2000" dirty="0">
                <a:ln w="12700">
                  <a:noFill/>
                </a:ln>
                <a:solidFill>
                  <a:srgbClr val="FFFFFF">
                    <a:alpha val="100000"/>
                  </a:srgbClr>
                </a:solidFill>
                <a:latin typeface="Source Han Sans"/>
                <a:ea typeface="Source Han Sans"/>
                <a:cs typeface="Source Han Sans"/>
              </a:rPr>
              <a:t>批判案例）。孩子在童年时期如果被家长过度安排和控制，没有机会表达自己的想法和意愿，就会在青春期产生强烈的叛逆情绪。</a:t>
            </a:r>
          </a:p>
          <a:p>
            <a:pPr algn="l">
              <a:lnSpc>
                <a:spcPct val="150000"/>
              </a:lnSpc>
            </a:pPr>
            <a:r>
              <a:rPr kumimoji="1" lang="zh-CN" altLang="en-US" sz="2000" dirty="0">
                <a:ln w="12700">
                  <a:noFill/>
                </a:ln>
                <a:solidFill>
                  <a:srgbClr val="FFFFFF">
                    <a:alpha val="100000"/>
                  </a:srgbClr>
                </a:solidFill>
                <a:latin typeface="Source Han Sans"/>
                <a:ea typeface="Source Han Sans"/>
                <a:cs typeface="Source Han Sans"/>
              </a:rPr>
              <a:t>例如，一些家长不顾孩子的兴趣，强迫他们学习各种特长，孩子在内心深处会产生抵触情绪，到了初中阶段，这种情绪就会以叛逆对抗的方式表现出来。</a:t>
            </a:r>
            <a:endParaRPr kumimoji="1" lang="zh-CN" altLang="en-US" sz="2000" dirty="0"/>
          </a:p>
        </p:txBody>
      </p:sp>
      <p:sp>
        <p:nvSpPr>
          <p:cNvPr id="15" name="标题 1"/>
          <p:cNvSpPr txBox="1"/>
          <p:nvPr/>
        </p:nvSpPr>
        <p:spPr>
          <a:xfrm>
            <a:off x="238499" y="295321"/>
            <a:ext cx="11953501" cy="720000"/>
          </a:xfrm>
          <a:custGeom>
            <a:avLst/>
            <a:gdLst>
              <a:gd name="connsiteX0" fmla="*/ 499816 w 11953501"/>
              <a:gd name="connsiteY0" fmla="*/ 0 h 720000"/>
              <a:gd name="connsiteX1" fmla="*/ 11953501 w 11953501"/>
              <a:gd name="connsiteY1" fmla="*/ 0 h 720000"/>
              <a:gd name="connsiteX2" fmla="*/ 11953501 w 11953501"/>
              <a:gd name="connsiteY2" fmla="*/ 720000 h 720000"/>
              <a:gd name="connsiteX3" fmla="*/ 499816 w 11953501"/>
              <a:gd name="connsiteY3" fmla="*/ 720000 h 720000"/>
              <a:gd name="connsiteX4" fmla="*/ 0 w 11953501"/>
              <a:gd name="connsiteY4" fmla="*/ 360000 h 720000"/>
              <a:gd name="connsiteX5" fmla="*/ 499816 w 11953501"/>
              <a:gd name="connsiteY5" fmla="*/ 0 h 720000"/>
            </a:gdLst>
            <a:ahLst/>
            <a:cxnLst/>
            <a:rect l="l" t="t" r="r" b="b"/>
            <a:pathLst>
              <a:path w="11953501" h="720000">
                <a:moveTo>
                  <a:pt x="499816" y="0"/>
                </a:moveTo>
                <a:lnTo>
                  <a:pt x="11953501" y="0"/>
                </a:lnTo>
                <a:lnTo>
                  <a:pt x="11953501" y="720000"/>
                </a:lnTo>
                <a:lnTo>
                  <a:pt x="499816" y="720000"/>
                </a:lnTo>
                <a:cubicBezTo>
                  <a:pt x="223775" y="720000"/>
                  <a:pt x="0" y="558823"/>
                  <a:pt x="0" y="360000"/>
                </a:cubicBezTo>
                <a:cubicBezTo>
                  <a:pt x="0" y="161177"/>
                  <a:pt x="223775" y="0"/>
                  <a:pt x="499816" y="0"/>
                </a:cubicBezTo>
                <a:close/>
              </a:path>
            </a:pathLst>
          </a:cu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0" y="259321"/>
            <a:ext cx="1152000" cy="792000"/>
          </a:xfrm>
          <a:custGeom>
            <a:avLst/>
            <a:gdLst>
              <a:gd name="connsiteX0" fmla="*/ 0 w 1152000"/>
              <a:gd name="connsiteY0" fmla="*/ 0 h 792000"/>
              <a:gd name="connsiteX1" fmla="*/ 112665 w 1152000"/>
              <a:gd name="connsiteY1" fmla="*/ 0 h 792000"/>
              <a:gd name="connsiteX2" fmla="*/ 701664 w 1152000"/>
              <a:gd name="connsiteY2" fmla="*/ 0 h 792000"/>
              <a:gd name="connsiteX3" fmla="*/ 1039165 w 1152000"/>
              <a:gd name="connsiteY3" fmla="*/ 0 h 792000"/>
              <a:gd name="connsiteX4" fmla="*/ 1137940 w 1152000"/>
              <a:gd name="connsiteY4" fmla="*/ 168829 h 792000"/>
              <a:gd name="connsiteX5" fmla="*/ 831619 w 1152000"/>
              <a:gd name="connsiteY5" fmla="*/ 732899 h 792000"/>
              <a:gd name="connsiteX6" fmla="*/ 732844 w 1152000"/>
              <a:gd name="connsiteY6" fmla="*/ 792000 h 792000"/>
              <a:gd name="connsiteX7" fmla="*/ 395343 w 1152000"/>
              <a:gd name="connsiteY7" fmla="*/ 792000 h 792000"/>
              <a:gd name="connsiteX8" fmla="*/ 112665 w 1152000"/>
              <a:gd name="connsiteY8" fmla="*/ 792000 h 792000"/>
              <a:gd name="connsiteX9" fmla="*/ 112574 w 1152000"/>
              <a:gd name="connsiteY9" fmla="*/ 792000 h 792000"/>
              <a:gd name="connsiteX10" fmla="*/ 0 w 1152000"/>
              <a:gd name="connsiteY10" fmla="*/ 792000 h 792000"/>
            </a:gdLst>
            <a:ahLst/>
            <a:cxnLst/>
            <a:rect l="l" t="t" r="r" b="b"/>
            <a:pathLst>
              <a:path w="1152000" h="792000">
                <a:moveTo>
                  <a:pt x="0" y="0"/>
                </a:moveTo>
                <a:lnTo>
                  <a:pt x="112665" y="0"/>
                </a:lnTo>
                <a:lnTo>
                  <a:pt x="701664" y="0"/>
                </a:lnTo>
                <a:lnTo>
                  <a:pt x="1039165" y="0"/>
                </a:lnTo>
                <a:cubicBezTo>
                  <a:pt x="1124825" y="0"/>
                  <a:pt x="1179154" y="92830"/>
                  <a:pt x="1137940" y="168829"/>
                </a:cubicBezTo>
                <a:lnTo>
                  <a:pt x="831619" y="732899"/>
                </a:lnTo>
                <a:cubicBezTo>
                  <a:pt x="811825" y="769348"/>
                  <a:pt x="773968" y="792000"/>
                  <a:pt x="732844" y="792000"/>
                </a:cubicBezTo>
                <a:lnTo>
                  <a:pt x="395343" y="792000"/>
                </a:lnTo>
                <a:lnTo>
                  <a:pt x="112665" y="792000"/>
                </a:lnTo>
                <a:cubicBezTo>
                  <a:pt x="112635" y="792000"/>
                  <a:pt x="112604" y="792000"/>
                  <a:pt x="112574" y="792000"/>
                </a:cubicBezTo>
                <a:lnTo>
                  <a:pt x="0" y="792000"/>
                </a:lnTo>
                <a:close/>
              </a:path>
            </a:pathLst>
          </a:custGeom>
          <a:solidFill>
            <a:schemeClr val="accent1"/>
          </a:solidFill>
          <a:ln w="9525" cap="flat">
            <a:noFill/>
            <a:miter/>
          </a:ln>
          <a:effectLst>
            <a:outerShdw blurRad="317500" dist="190500" algn="tl" rotWithShape="0">
              <a:schemeClr val="tx1">
                <a:lumMod val="65000"/>
                <a:lumOff val="35000"/>
                <a:alpha val="30000"/>
              </a:schemeClr>
            </a:outerShdw>
          </a:effectLst>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1324204" y="418055"/>
            <a:ext cx="10296295"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典型问题溯源</a:t>
            </a:r>
            <a:endParaRPr kumimoji="1" lang="zh-CN" altLang="en-US"/>
          </a:p>
        </p:txBody>
      </p:sp>
      <p:pic>
        <p:nvPicPr>
          <p:cNvPr id="7" name="图片 6">
            <a:extLst>
              <a:ext uri="{FF2B5EF4-FFF2-40B4-BE49-F238E27FC236}">
                <a16:creationId xmlns:a16="http://schemas.microsoft.com/office/drawing/2014/main" id="{6494F317-5D86-5F78-6021-882C1BBE51F0}"/>
              </a:ext>
            </a:extLst>
          </p:cNvPr>
          <p:cNvPicPr>
            <a:picLocks noChangeAspect="1"/>
          </p:cNvPicPr>
          <p:nvPr/>
        </p:nvPicPr>
        <p:blipFill>
          <a:blip r:embed="rId3"/>
          <a:stretch>
            <a:fillRect/>
          </a:stretch>
        </p:blipFill>
        <p:spPr>
          <a:xfrm>
            <a:off x="238500" y="1973790"/>
            <a:ext cx="3995732" cy="34110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F2197-474D-E74E-5310-ACCE04958DC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748492CF-022F-6687-60E7-8ADA6A8D75A9}"/>
              </a:ext>
            </a:extLst>
          </p:cNvPr>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a:extLst>
              <a:ext uri="{FF2B5EF4-FFF2-40B4-BE49-F238E27FC236}">
                <a16:creationId xmlns:a16="http://schemas.microsoft.com/office/drawing/2014/main" id="{5E7E84DC-25AA-A6A7-BE68-FC6CA3C37458}"/>
              </a:ext>
            </a:extLst>
          </p:cNvPr>
          <p:cNvSpPr txBox="1"/>
          <p:nvPr/>
        </p:nvSpPr>
        <p:spPr>
          <a:xfrm>
            <a:off x="1805153" y="1221761"/>
            <a:ext cx="9713748" cy="4912339"/>
          </a:xfrm>
          <a:prstGeom prst="roundRect">
            <a:avLst>
              <a:gd name="adj" fmla="val 8851"/>
            </a:avLst>
          </a:prstGeom>
          <a:gradFill>
            <a:gsLst>
              <a:gs pos="0">
                <a:schemeClr val="accent1">
                  <a:alpha val="100000"/>
                </a:schemeClr>
              </a:gs>
              <a:gs pos="80000">
                <a:schemeClr val="accent1">
                  <a:lumMod val="60000"/>
                  <a:lumOff val="40000"/>
                  <a:alpha val="100000"/>
                </a:schemeClr>
              </a:gs>
            </a:gsLst>
            <a:path path="circle">
              <a:fillToRect l="50000" t="50000" r="50000" b="50000"/>
            </a:path>
            <a:tileRect/>
          </a:gradFill>
          <a:ln cap="flat">
            <a:noFill/>
            <a:prstDash val="solid"/>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a:extLst>
              <a:ext uri="{FF2B5EF4-FFF2-40B4-BE49-F238E27FC236}">
                <a16:creationId xmlns:a16="http://schemas.microsoft.com/office/drawing/2014/main" id="{48540DCB-4CE4-9AEC-A8D5-655DAF962F12}"/>
              </a:ext>
            </a:extLst>
          </p:cNvPr>
          <p:cNvSpPr txBox="1"/>
          <p:nvPr/>
        </p:nvSpPr>
        <p:spPr>
          <a:xfrm>
            <a:off x="5095704" y="1323976"/>
            <a:ext cx="6120000" cy="273824"/>
          </a:xfrm>
          <a:prstGeom prst="rect">
            <a:avLst/>
          </a:prstGeom>
          <a:noFill/>
          <a:ln>
            <a:noFill/>
          </a:ln>
        </p:spPr>
        <p:txBody>
          <a:bodyPr vert="horz" wrap="square" lIns="0" tIns="0" rIns="0" bIns="0" rtlCol="0" anchor="ctr"/>
          <a:lstStyle/>
          <a:p>
            <a:pPr algn="l">
              <a:lnSpc>
                <a:spcPct val="130000"/>
              </a:lnSpc>
            </a:pPr>
            <a:endParaRPr kumimoji="1" lang="zh-CN" altLang="en-US" dirty="0"/>
          </a:p>
        </p:txBody>
      </p:sp>
      <p:sp>
        <p:nvSpPr>
          <p:cNvPr id="6" name="标题 1">
            <a:extLst>
              <a:ext uri="{FF2B5EF4-FFF2-40B4-BE49-F238E27FC236}">
                <a16:creationId xmlns:a16="http://schemas.microsoft.com/office/drawing/2014/main" id="{03788AED-4797-8E1E-311F-7D5AC5917622}"/>
              </a:ext>
            </a:extLst>
          </p:cNvPr>
          <p:cNvSpPr txBox="1"/>
          <p:nvPr/>
        </p:nvSpPr>
        <p:spPr>
          <a:xfrm>
            <a:off x="5095704" y="1556864"/>
            <a:ext cx="6120000" cy="273824"/>
          </a:xfrm>
          <a:prstGeom prst="rect">
            <a:avLst/>
          </a:prstGeom>
          <a:noFill/>
          <a:ln>
            <a:noFill/>
          </a:ln>
        </p:spPr>
        <p:txBody>
          <a:bodyPr vert="horz" wrap="square" lIns="0" tIns="0" rIns="0" bIns="0" rtlCol="0" anchor="ctr"/>
          <a:lstStyle/>
          <a:p>
            <a:pPr algn="l">
              <a:lnSpc>
                <a:spcPct val="130000"/>
              </a:lnSpc>
            </a:pPr>
            <a:r>
              <a:rPr kumimoji="1" lang="zh-CN" altLang="en-US" sz="3200" dirty="0">
                <a:ln w="12700">
                  <a:noFill/>
                </a:ln>
                <a:solidFill>
                  <a:srgbClr val="FFFFFF">
                    <a:alpha val="100000"/>
                  </a:srgbClr>
                </a:solidFill>
                <a:latin typeface="Source Han Sans CN Bold"/>
                <a:ea typeface="Source Han Sans CN Bold"/>
                <a:cs typeface="Source Han Sans CN Bold"/>
              </a:rPr>
              <a:t>（二） 学业倦怠的童年根源</a:t>
            </a:r>
            <a:endParaRPr kumimoji="1" lang="zh-CN" altLang="en-US" sz="3200" dirty="0"/>
          </a:p>
        </p:txBody>
      </p:sp>
      <p:sp>
        <p:nvSpPr>
          <p:cNvPr id="7" name="标题 1">
            <a:extLst>
              <a:ext uri="{FF2B5EF4-FFF2-40B4-BE49-F238E27FC236}">
                <a16:creationId xmlns:a16="http://schemas.microsoft.com/office/drawing/2014/main" id="{F213B6DA-2661-FBC8-4A9A-D307C7D0D6D3}"/>
              </a:ext>
            </a:extLst>
          </p:cNvPr>
          <p:cNvSpPr txBox="1"/>
          <p:nvPr/>
        </p:nvSpPr>
        <p:spPr>
          <a:xfrm>
            <a:off x="4929938" y="2341346"/>
            <a:ext cx="6120000" cy="502424"/>
          </a:xfrm>
          <a:prstGeom prst="rect">
            <a:avLst/>
          </a:prstGeom>
          <a:noFill/>
          <a:ln>
            <a:noFill/>
          </a:ln>
        </p:spPr>
        <p:txBody>
          <a:bodyPr vert="horz" wrap="square" lIns="0" tIns="0" rIns="0" bIns="0" rtlCol="0" anchor="t"/>
          <a:lstStyle/>
          <a:p>
            <a:pPr algn="l">
              <a:lnSpc>
                <a:spcPct val="150000"/>
              </a:lnSpc>
            </a:pPr>
            <a:r>
              <a:rPr kumimoji="1" lang="zh-CN" altLang="en-US" dirty="0">
                <a:ln w="12700">
                  <a:noFill/>
                </a:ln>
                <a:solidFill>
                  <a:srgbClr val="FFFFFF">
                    <a:alpha val="100000"/>
                  </a:srgbClr>
                </a:solidFill>
                <a:latin typeface="Source Han Sans"/>
                <a:ea typeface="Source Han Sans"/>
                <a:cs typeface="Source Han Sans"/>
              </a:rPr>
              <a:t>      功利教育导致内在动机消失（书中“奖状绑架学习兴趣”案例）。</a:t>
            </a:r>
            <a:r>
              <a:rPr kumimoji="1" lang="en-US" altLang="zh-CN" dirty="0">
                <a:ln w="12700">
                  <a:noFill/>
                </a:ln>
                <a:solidFill>
                  <a:srgbClr val="FFFFFF">
                    <a:alpha val="100000"/>
                  </a:srgbClr>
                </a:solidFill>
                <a:latin typeface="Source Han Sans"/>
                <a:ea typeface="Source Han Sans"/>
                <a:cs typeface="Source Han Sans"/>
              </a:rPr>
              <a:t>在童年时期，如果孩子一直处于功利化的教育环境中，学习只是为了获得奖状、奖励，而不是出于对知识的热爱和探索欲望，那么到了初中，他们很容易就会产生学业倦怠。
      例如，一些孩子在小学阶段为了获得各种奖状而努力学习，但随着年级的升高，奖状的吸引力逐渐减弱，他们就会失去学习的动力，出现厌学情绪。</a:t>
            </a:r>
            <a:endParaRPr kumimoji="1" lang="zh-CN" altLang="en-US" dirty="0"/>
          </a:p>
        </p:txBody>
      </p:sp>
      <p:sp>
        <p:nvSpPr>
          <p:cNvPr id="11" name="标题 1">
            <a:extLst>
              <a:ext uri="{FF2B5EF4-FFF2-40B4-BE49-F238E27FC236}">
                <a16:creationId xmlns:a16="http://schemas.microsoft.com/office/drawing/2014/main" id="{811F1F3B-9B01-DA06-66BE-82E52EF0BB47}"/>
              </a:ext>
            </a:extLst>
          </p:cNvPr>
          <p:cNvSpPr txBox="1"/>
          <p:nvPr/>
        </p:nvSpPr>
        <p:spPr>
          <a:xfrm>
            <a:off x="5095704" y="4359276"/>
            <a:ext cx="6120000" cy="502424"/>
          </a:xfrm>
          <a:prstGeom prst="rect">
            <a:avLst/>
          </a:prstGeom>
          <a:noFill/>
          <a:ln>
            <a:noFill/>
          </a:ln>
        </p:spPr>
        <p:txBody>
          <a:bodyPr vert="horz" wrap="square" lIns="0" tIns="0" rIns="0" bIns="0" rtlCol="0" anchor="t"/>
          <a:lstStyle/>
          <a:p>
            <a:pPr algn="l">
              <a:lnSpc>
                <a:spcPct val="150000"/>
              </a:lnSpc>
            </a:pPr>
            <a:endParaRPr kumimoji="1" lang="zh-CN" altLang="en-US" dirty="0"/>
          </a:p>
        </p:txBody>
      </p:sp>
      <p:sp>
        <p:nvSpPr>
          <p:cNvPr id="15" name="标题 1">
            <a:extLst>
              <a:ext uri="{FF2B5EF4-FFF2-40B4-BE49-F238E27FC236}">
                <a16:creationId xmlns:a16="http://schemas.microsoft.com/office/drawing/2014/main" id="{08F879FA-4A60-090D-C69E-76FBC3FBE8A8}"/>
              </a:ext>
            </a:extLst>
          </p:cNvPr>
          <p:cNvSpPr txBox="1"/>
          <p:nvPr/>
        </p:nvSpPr>
        <p:spPr>
          <a:xfrm>
            <a:off x="238499" y="295321"/>
            <a:ext cx="11953501" cy="720000"/>
          </a:xfrm>
          <a:custGeom>
            <a:avLst/>
            <a:gdLst>
              <a:gd name="connsiteX0" fmla="*/ 499816 w 11953501"/>
              <a:gd name="connsiteY0" fmla="*/ 0 h 720000"/>
              <a:gd name="connsiteX1" fmla="*/ 11953501 w 11953501"/>
              <a:gd name="connsiteY1" fmla="*/ 0 h 720000"/>
              <a:gd name="connsiteX2" fmla="*/ 11953501 w 11953501"/>
              <a:gd name="connsiteY2" fmla="*/ 720000 h 720000"/>
              <a:gd name="connsiteX3" fmla="*/ 499816 w 11953501"/>
              <a:gd name="connsiteY3" fmla="*/ 720000 h 720000"/>
              <a:gd name="connsiteX4" fmla="*/ 0 w 11953501"/>
              <a:gd name="connsiteY4" fmla="*/ 360000 h 720000"/>
              <a:gd name="connsiteX5" fmla="*/ 499816 w 11953501"/>
              <a:gd name="connsiteY5" fmla="*/ 0 h 720000"/>
            </a:gdLst>
            <a:ahLst/>
            <a:cxnLst/>
            <a:rect l="l" t="t" r="r" b="b"/>
            <a:pathLst>
              <a:path w="11953501" h="720000">
                <a:moveTo>
                  <a:pt x="499816" y="0"/>
                </a:moveTo>
                <a:lnTo>
                  <a:pt x="11953501" y="0"/>
                </a:lnTo>
                <a:lnTo>
                  <a:pt x="11953501" y="720000"/>
                </a:lnTo>
                <a:lnTo>
                  <a:pt x="499816" y="720000"/>
                </a:lnTo>
                <a:cubicBezTo>
                  <a:pt x="223775" y="720000"/>
                  <a:pt x="0" y="558823"/>
                  <a:pt x="0" y="360000"/>
                </a:cubicBezTo>
                <a:cubicBezTo>
                  <a:pt x="0" y="161177"/>
                  <a:pt x="223775" y="0"/>
                  <a:pt x="499816" y="0"/>
                </a:cubicBezTo>
                <a:close/>
              </a:path>
            </a:pathLst>
          </a:cu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a:extLst>
              <a:ext uri="{FF2B5EF4-FFF2-40B4-BE49-F238E27FC236}">
                <a16:creationId xmlns:a16="http://schemas.microsoft.com/office/drawing/2014/main" id="{C3AA2C4A-B782-636C-5F30-751A94D6C865}"/>
              </a:ext>
            </a:extLst>
          </p:cNvPr>
          <p:cNvSpPr txBox="1"/>
          <p:nvPr/>
        </p:nvSpPr>
        <p:spPr>
          <a:xfrm>
            <a:off x="0" y="259321"/>
            <a:ext cx="1152000" cy="792000"/>
          </a:xfrm>
          <a:custGeom>
            <a:avLst/>
            <a:gdLst>
              <a:gd name="connsiteX0" fmla="*/ 0 w 1152000"/>
              <a:gd name="connsiteY0" fmla="*/ 0 h 792000"/>
              <a:gd name="connsiteX1" fmla="*/ 112665 w 1152000"/>
              <a:gd name="connsiteY1" fmla="*/ 0 h 792000"/>
              <a:gd name="connsiteX2" fmla="*/ 701664 w 1152000"/>
              <a:gd name="connsiteY2" fmla="*/ 0 h 792000"/>
              <a:gd name="connsiteX3" fmla="*/ 1039165 w 1152000"/>
              <a:gd name="connsiteY3" fmla="*/ 0 h 792000"/>
              <a:gd name="connsiteX4" fmla="*/ 1137940 w 1152000"/>
              <a:gd name="connsiteY4" fmla="*/ 168829 h 792000"/>
              <a:gd name="connsiteX5" fmla="*/ 831619 w 1152000"/>
              <a:gd name="connsiteY5" fmla="*/ 732899 h 792000"/>
              <a:gd name="connsiteX6" fmla="*/ 732844 w 1152000"/>
              <a:gd name="connsiteY6" fmla="*/ 792000 h 792000"/>
              <a:gd name="connsiteX7" fmla="*/ 395343 w 1152000"/>
              <a:gd name="connsiteY7" fmla="*/ 792000 h 792000"/>
              <a:gd name="connsiteX8" fmla="*/ 112665 w 1152000"/>
              <a:gd name="connsiteY8" fmla="*/ 792000 h 792000"/>
              <a:gd name="connsiteX9" fmla="*/ 112574 w 1152000"/>
              <a:gd name="connsiteY9" fmla="*/ 792000 h 792000"/>
              <a:gd name="connsiteX10" fmla="*/ 0 w 1152000"/>
              <a:gd name="connsiteY10" fmla="*/ 792000 h 792000"/>
            </a:gdLst>
            <a:ahLst/>
            <a:cxnLst/>
            <a:rect l="l" t="t" r="r" b="b"/>
            <a:pathLst>
              <a:path w="1152000" h="792000">
                <a:moveTo>
                  <a:pt x="0" y="0"/>
                </a:moveTo>
                <a:lnTo>
                  <a:pt x="112665" y="0"/>
                </a:lnTo>
                <a:lnTo>
                  <a:pt x="701664" y="0"/>
                </a:lnTo>
                <a:lnTo>
                  <a:pt x="1039165" y="0"/>
                </a:lnTo>
                <a:cubicBezTo>
                  <a:pt x="1124825" y="0"/>
                  <a:pt x="1179154" y="92830"/>
                  <a:pt x="1137940" y="168829"/>
                </a:cubicBezTo>
                <a:lnTo>
                  <a:pt x="831619" y="732899"/>
                </a:lnTo>
                <a:cubicBezTo>
                  <a:pt x="811825" y="769348"/>
                  <a:pt x="773968" y="792000"/>
                  <a:pt x="732844" y="792000"/>
                </a:cubicBezTo>
                <a:lnTo>
                  <a:pt x="395343" y="792000"/>
                </a:lnTo>
                <a:lnTo>
                  <a:pt x="112665" y="792000"/>
                </a:lnTo>
                <a:cubicBezTo>
                  <a:pt x="112635" y="792000"/>
                  <a:pt x="112604" y="792000"/>
                  <a:pt x="112574" y="792000"/>
                </a:cubicBezTo>
                <a:lnTo>
                  <a:pt x="0" y="792000"/>
                </a:lnTo>
                <a:close/>
              </a:path>
            </a:pathLst>
          </a:custGeom>
          <a:solidFill>
            <a:schemeClr val="accent1"/>
          </a:solidFill>
          <a:ln w="9525" cap="flat">
            <a:noFill/>
            <a:miter/>
          </a:ln>
          <a:effectLst>
            <a:outerShdw blurRad="317500" dist="190500" algn="tl" rotWithShape="0">
              <a:schemeClr val="tx1">
                <a:lumMod val="65000"/>
                <a:lumOff val="35000"/>
                <a:alpha val="30000"/>
              </a:schemeClr>
            </a:outerShdw>
          </a:effectLst>
        </p:spPr>
        <p:txBody>
          <a:bodyPr vert="horz" wrap="square" lIns="91440" tIns="45720" rIns="91440" bIns="45720" rtlCol="0" anchor="ctr"/>
          <a:lstStyle/>
          <a:p>
            <a:pPr algn="l">
              <a:lnSpc>
                <a:spcPct val="110000"/>
              </a:lnSpc>
            </a:pPr>
            <a:endParaRPr kumimoji="1" lang="zh-CN" altLang="en-US"/>
          </a:p>
        </p:txBody>
      </p:sp>
      <p:sp>
        <p:nvSpPr>
          <p:cNvPr id="17" name="标题 1">
            <a:extLst>
              <a:ext uri="{FF2B5EF4-FFF2-40B4-BE49-F238E27FC236}">
                <a16:creationId xmlns:a16="http://schemas.microsoft.com/office/drawing/2014/main" id="{07D4B17D-4856-CFF1-A81E-C9FD4EB9AAFA}"/>
              </a:ext>
            </a:extLst>
          </p:cNvPr>
          <p:cNvSpPr txBox="1"/>
          <p:nvPr/>
        </p:nvSpPr>
        <p:spPr>
          <a:xfrm>
            <a:off x="1324204" y="418055"/>
            <a:ext cx="10296295"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典型问题溯源</a:t>
            </a:r>
            <a:endParaRPr kumimoji="1" lang="zh-CN" altLang="en-US"/>
          </a:p>
        </p:txBody>
      </p:sp>
      <p:pic>
        <p:nvPicPr>
          <p:cNvPr id="8" name="图片 7">
            <a:extLst>
              <a:ext uri="{FF2B5EF4-FFF2-40B4-BE49-F238E27FC236}">
                <a16:creationId xmlns:a16="http://schemas.microsoft.com/office/drawing/2014/main" id="{08F23583-7862-3C7E-49D8-2191FAC52B24}"/>
              </a:ext>
            </a:extLst>
          </p:cNvPr>
          <p:cNvPicPr>
            <a:picLocks noChangeAspect="1"/>
          </p:cNvPicPr>
          <p:nvPr/>
        </p:nvPicPr>
        <p:blipFill>
          <a:blip r:embed="rId3"/>
          <a:stretch>
            <a:fillRect/>
          </a:stretch>
        </p:blipFill>
        <p:spPr>
          <a:xfrm>
            <a:off x="311242" y="2125133"/>
            <a:ext cx="4149733" cy="35111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66833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355BA-2920-BD9E-9CB3-620ADABA44D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F615216-5624-4828-2007-9B14E5B99605}"/>
              </a:ext>
            </a:extLst>
          </p:cNvPr>
          <p:cNvSpPr txBox="1"/>
          <p:nvPr/>
        </p:nvSpPr>
        <p:spPr>
          <a:xfrm>
            <a:off x="0" y="0"/>
            <a:ext cx="12192000" cy="6858000"/>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a:extLst>
              <a:ext uri="{FF2B5EF4-FFF2-40B4-BE49-F238E27FC236}">
                <a16:creationId xmlns:a16="http://schemas.microsoft.com/office/drawing/2014/main" id="{20B9BC15-AD86-81FC-8D64-524284B5714A}"/>
              </a:ext>
            </a:extLst>
          </p:cNvPr>
          <p:cNvSpPr txBox="1"/>
          <p:nvPr/>
        </p:nvSpPr>
        <p:spPr>
          <a:xfrm>
            <a:off x="1805153" y="1221761"/>
            <a:ext cx="9713748" cy="4912339"/>
          </a:xfrm>
          <a:prstGeom prst="roundRect">
            <a:avLst>
              <a:gd name="adj" fmla="val 8851"/>
            </a:avLst>
          </a:prstGeom>
          <a:gradFill>
            <a:gsLst>
              <a:gs pos="0">
                <a:schemeClr val="accent1">
                  <a:alpha val="100000"/>
                </a:schemeClr>
              </a:gs>
              <a:gs pos="80000">
                <a:schemeClr val="accent1">
                  <a:lumMod val="60000"/>
                  <a:lumOff val="40000"/>
                  <a:alpha val="100000"/>
                </a:schemeClr>
              </a:gs>
            </a:gsLst>
            <a:path path="circle">
              <a:fillToRect l="50000" t="50000" r="50000" b="50000"/>
            </a:path>
            <a:tileRect/>
          </a:gradFill>
          <a:ln cap="flat">
            <a:noFill/>
            <a:prstDash val="solid"/>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a:extLst>
              <a:ext uri="{FF2B5EF4-FFF2-40B4-BE49-F238E27FC236}">
                <a16:creationId xmlns:a16="http://schemas.microsoft.com/office/drawing/2014/main" id="{066C3CD2-C35C-6451-6D7E-789BD63D699B}"/>
              </a:ext>
            </a:extLst>
          </p:cNvPr>
          <p:cNvSpPr txBox="1"/>
          <p:nvPr/>
        </p:nvSpPr>
        <p:spPr>
          <a:xfrm>
            <a:off x="4776728" y="1642377"/>
            <a:ext cx="6120000" cy="273824"/>
          </a:xfrm>
          <a:prstGeom prst="rect">
            <a:avLst/>
          </a:prstGeom>
          <a:noFill/>
          <a:ln>
            <a:noFill/>
          </a:ln>
        </p:spPr>
        <p:txBody>
          <a:bodyPr vert="horz" wrap="square" lIns="0" tIns="0" rIns="0" bIns="0" rtlCol="0" anchor="ctr"/>
          <a:lstStyle/>
          <a:p>
            <a:pPr algn="l">
              <a:lnSpc>
                <a:spcPct val="130000"/>
              </a:lnSpc>
            </a:pPr>
            <a:r>
              <a:rPr kumimoji="1" lang="zh-CN" altLang="en-US" sz="3200" dirty="0">
                <a:ln w="12700">
                  <a:noFill/>
                </a:ln>
                <a:solidFill>
                  <a:srgbClr val="FFFFFF">
                    <a:alpha val="100000"/>
                  </a:srgbClr>
                </a:solidFill>
                <a:latin typeface="Source Han Sans CN Bold"/>
                <a:ea typeface="Source Han Sans CN Bold"/>
                <a:cs typeface="Source Han Sans CN Bold"/>
              </a:rPr>
              <a:t>（三）社交退缩的童年根源</a:t>
            </a:r>
            <a:endParaRPr kumimoji="1" lang="zh-CN" altLang="en-US" sz="3200" dirty="0"/>
          </a:p>
        </p:txBody>
      </p:sp>
      <p:sp>
        <p:nvSpPr>
          <p:cNvPr id="9" name="标题 1">
            <a:extLst>
              <a:ext uri="{FF2B5EF4-FFF2-40B4-BE49-F238E27FC236}">
                <a16:creationId xmlns:a16="http://schemas.microsoft.com/office/drawing/2014/main" id="{64354195-8EB9-A580-5507-D74EADE54CC9}"/>
              </a:ext>
            </a:extLst>
          </p:cNvPr>
          <p:cNvSpPr txBox="1"/>
          <p:nvPr/>
        </p:nvSpPr>
        <p:spPr>
          <a:xfrm>
            <a:off x="4776728" y="2456580"/>
            <a:ext cx="6120000" cy="502424"/>
          </a:xfrm>
          <a:prstGeom prst="rect">
            <a:avLst/>
          </a:prstGeom>
          <a:noFill/>
          <a:ln>
            <a:noFill/>
          </a:ln>
        </p:spPr>
        <p:txBody>
          <a:bodyPr vert="horz" wrap="square" lIns="0" tIns="0" rIns="0" bIns="0" rtlCol="0" anchor="t"/>
          <a:lstStyle/>
          <a:p>
            <a:pPr algn="l">
              <a:lnSpc>
                <a:spcPct val="200000"/>
              </a:lnSpc>
            </a:pPr>
            <a:r>
              <a:rPr kumimoji="1" lang="zh-CN" altLang="en-US" dirty="0">
                <a:ln w="12700">
                  <a:noFill/>
                </a:ln>
                <a:solidFill>
                  <a:srgbClr val="FFFFFF">
                    <a:alpha val="100000"/>
                  </a:srgbClr>
                </a:solidFill>
                <a:latin typeface="Source Han Sans"/>
                <a:ea typeface="Source Han Sans"/>
                <a:cs typeface="Source Han Sans"/>
              </a:rPr>
              <a:t>      童年期被“逗弄”伤害（书中“亲戚调侃孩子导致社交恐惧”案例）。孩子在童年时期如果经常受到亲戚朋友的调侃和逗弄，可能会对自己的社交能力产生怀疑，从而在初中阶段出现社交退缩的现象。例如，一些孩子在家庭聚会中被亲戚调侃，导致他们在学校中也害怕与同学交流，担心再次受到伤害，从而影响了正常的社交发展。</a:t>
            </a:r>
            <a:endParaRPr kumimoji="1" lang="zh-CN" altLang="en-US" dirty="0"/>
          </a:p>
        </p:txBody>
      </p:sp>
      <p:sp>
        <p:nvSpPr>
          <p:cNvPr id="10" name="标题 1">
            <a:extLst>
              <a:ext uri="{FF2B5EF4-FFF2-40B4-BE49-F238E27FC236}">
                <a16:creationId xmlns:a16="http://schemas.microsoft.com/office/drawing/2014/main" id="{D47232C0-3AD1-BB18-F479-E0AFCCD3BA10}"/>
              </a:ext>
            </a:extLst>
          </p:cNvPr>
          <p:cNvSpPr txBox="1"/>
          <p:nvPr/>
        </p:nvSpPr>
        <p:spPr>
          <a:xfrm>
            <a:off x="5095704" y="3934600"/>
            <a:ext cx="6120000" cy="273824"/>
          </a:xfrm>
          <a:prstGeom prst="rect">
            <a:avLst/>
          </a:prstGeom>
          <a:noFill/>
          <a:ln>
            <a:noFill/>
          </a:ln>
        </p:spPr>
        <p:txBody>
          <a:bodyPr vert="horz" wrap="square" lIns="0" tIns="0" rIns="0" bIns="0" rtlCol="0" anchor="ctr"/>
          <a:lstStyle/>
          <a:p>
            <a:pPr algn="l">
              <a:lnSpc>
                <a:spcPct val="130000"/>
              </a:lnSpc>
            </a:pPr>
            <a:endParaRPr kumimoji="1" lang="zh-CN" altLang="en-US" dirty="0"/>
          </a:p>
        </p:txBody>
      </p:sp>
      <p:sp>
        <p:nvSpPr>
          <p:cNvPr id="15" name="标题 1">
            <a:extLst>
              <a:ext uri="{FF2B5EF4-FFF2-40B4-BE49-F238E27FC236}">
                <a16:creationId xmlns:a16="http://schemas.microsoft.com/office/drawing/2014/main" id="{1251CF40-C818-3705-7778-5F7F6639E166}"/>
              </a:ext>
            </a:extLst>
          </p:cNvPr>
          <p:cNvSpPr txBox="1"/>
          <p:nvPr/>
        </p:nvSpPr>
        <p:spPr>
          <a:xfrm>
            <a:off x="238499" y="295321"/>
            <a:ext cx="11953501" cy="720000"/>
          </a:xfrm>
          <a:custGeom>
            <a:avLst/>
            <a:gdLst>
              <a:gd name="connsiteX0" fmla="*/ 499816 w 11953501"/>
              <a:gd name="connsiteY0" fmla="*/ 0 h 720000"/>
              <a:gd name="connsiteX1" fmla="*/ 11953501 w 11953501"/>
              <a:gd name="connsiteY1" fmla="*/ 0 h 720000"/>
              <a:gd name="connsiteX2" fmla="*/ 11953501 w 11953501"/>
              <a:gd name="connsiteY2" fmla="*/ 720000 h 720000"/>
              <a:gd name="connsiteX3" fmla="*/ 499816 w 11953501"/>
              <a:gd name="connsiteY3" fmla="*/ 720000 h 720000"/>
              <a:gd name="connsiteX4" fmla="*/ 0 w 11953501"/>
              <a:gd name="connsiteY4" fmla="*/ 360000 h 720000"/>
              <a:gd name="connsiteX5" fmla="*/ 499816 w 11953501"/>
              <a:gd name="connsiteY5" fmla="*/ 0 h 720000"/>
            </a:gdLst>
            <a:ahLst/>
            <a:cxnLst/>
            <a:rect l="l" t="t" r="r" b="b"/>
            <a:pathLst>
              <a:path w="11953501" h="720000">
                <a:moveTo>
                  <a:pt x="499816" y="0"/>
                </a:moveTo>
                <a:lnTo>
                  <a:pt x="11953501" y="0"/>
                </a:lnTo>
                <a:lnTo>
                  <a:pt x="11953501" y="720000"/>
                </a:lnTo>
                <a:lnTo>
                  <a:pt x="499816" y="720000"/>
                </a:lnTo>
                <a:cubicBezTo>
                  <a:pt x="223775" y="720000"/>
                  <a:pt x="0" y="558823"/>
                  <a:pt x="0" y="360000"/>
                </a:cubicBezTo>
                <a:cubicBezTo>
                  <a:pt x="0" y="161177"/>
                  <a:pt x="223775" y="0"/>
                  <a:pt x="499816" y="0"/>
                </a:cubicBezTo>
                <a:close/>
              </a:path>
            </a:pathLst>
          </a:cu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a:extLst>
              <a:ext uri="{FF2B5EF4-FFF2-40B4-BE49-F238E27FC236}">
                <a16:creationId xmlns:a16="http://schemas.microsoft.com/office/drawing/2014/main" id="{AC31B7AC-A863-870F-F2F9-FF80D88D29F7}"/>
              </a:ext>
            </a:extLst>
          </p:cNvPr>
          <p:cNvSpPr txBox="1"/>
          <p:nvPr/>
        </p:nvSpPr>
        <p:spPr>
          <a:xfrm>
            <a:off x="0" y="259321"/>
            <a:ext cx="1152000" cy="792000"/>
          </a:xfrm>
          <a:custGeom>
            <a:avLst/>
            <a:gdLst>
              <a:gd name="connsiteX0" fmla="*/ 0 w 1152000"/>
              <a:gd name="connsiteY0" fmla="*/ 0 h 792000"/>
              <a:gd name="connsiteX1" fmla="*/ 112665 w 1152000"/>
              <a:gd name="connsiteY1" fmla="*/ 0 h 792000"/>
              <a:gd name="connsiteX2" fmla="*/ 701664 w 1152000"/>
              <a:gd name="connsiteY2" fmla="*/ 0 h 792000"/>
              <a:gd name="connsiteX3" fmla="*/ 1039165 w 1152000"/>
              <a:gd name="connsiteY3" fmla="*/ 0 h 792000"/>
              <a:gd name="connsiteX4" fmla="*/ 1137940 w 1152000"/>
              <a:gd name="connsiteY4" fmla="*/ 168829 h 792000"/>
              <a:gd name="connsiteX5" fmla="*/ 831619 w 1152000"/>
              <a:gd name="connsiteY5" fmla="*/ 732899 h 792000"/>
              <a:gd name="connsiteX6" fmla="*/ 732844 w 1152000"/>
              <a:gd name="connsiteY6" fmla="*/ 792000 h 792000"/>
              <a:gd name="connsiteX7" fmla="*/ 395343 w 1152000"/>
              <a:gd name="connsiteY7" fmla="*/ 792000 h 792000"/>
              <a:gd name="connsiteX8" fmla="*/ 112665 w 1152000"/>
              <a:gd name="connsiteY8" fmla="*/ 792000 h 792000"/>
              <a:gd name="connsiteX9" fmla="*/ 112574 w 1152000"/>
              <a:gd name="connsiteY9" fmla="*/ 792000 h 792000"/>
              <a:gd name="connsiteX10" fmla="*/ 0 w 1152000"/>
              <a:gd name="connsiteY10" fmla="*/ 792000 h 792000"/>
            </a:gdLst>
            <a:ahLst/>
            <a:cxnLst/>
            <a:rect l="l" t="t" r="r" b="b"/>
            <a:pathLst>
              <a:path w="1152000" h="792000">
                <a:moveTo>
                  <a:pt x="0" y="0"/>
                </a:moveTo>
                <a:lnTo>
                  <a:pt x="112665" y="0"/>
                </a:lnTo>
                <a:lnTo>
                  <a:pt x="701664" y="0"/>
                </a:lnTo>
                <a:lnTo>
                  <a:pt x="1039165" y="0"/>
                </a:lnTo>
                <a:cubicBezTo>
                  <a:pt x="1124825" y="0"/>
                  <a:pt x="1179154" y="92830"/>
                  <a:pt x="1137940" y="168829"/>
                </a:cubicBezTo>
                <a:lnTo>
                  <a:pt x="831619" y="732899"/>
                </a:lnTo>
                <a:cubicBezTo>
                  <a:pt x="811825" y="769348"/>
                  <a:pt x="773968" y="792000"/>
                  <a:pt x="732844" y="792000"/>
                </a:cubicBezTo>
                <a:lnTo>
                  <a:pt x="395343" y="792000"/>
                </a:lnTo>
                <a:lnTo>
                  <a:pt x="112665" y="792000"/>
                </a:lnTo>
                <a:cubicBezTo>
                  <a:pt x="112635" y="792000"/>
                  <a:pt x="112604" y="792000"/>
                  <a:pt x="112574" y="792000"/>
                </a:cubicBezTo>
                <a:lnTo>
                  <a:pt x="0" y="792000"/>
                </a:lnTo>
                <a:close/>
              </a:path>
            </a:pathLst>
          </a:custGeom>
          <a:solidFill>
            <a:schemeClr val="accent1"/>
          </a:solidFill>
          <a:ln w="9525" cap="flat">
            <a:noFill/>
            <a:miter/>
          </a:ln>
          <a:effectLst>
            <a:outerShdw blurRad="317500" dist="190500" algn="tl" rotWithShape="0">
              <a:schemeClr val="tx1">
                <a:lumMod val="65000"/>
                <a:lumOff val="35000"/>
                <a:alpha val="30000"/>
              </a:schemeClr>
            </a:outerShdw>
          </a:effectLst>
        </p:spPr>
        <p:txBody>
          <a:bodyPr vert="horz" wrap="square" lIns="91440" tIns="45720" rIns="91440" bIns="45720" rtlCol="0" anchor="ctr"/>
          <a:lstStyle/>
          <a:p>
            <a:pPr algn="l">
              <a:lnSpc>
                <a:spcPct val="110000"/>
              </a:lnSpc>
            </a:pPr>
            <a:endParaRPr kumimoji="1" lang="zh-CN" altLang="en-US"/>
          </a:p>
        </p:txBody>
      </p:sp>
      <p:sp>
        <p:nvSpPr>
          <p:cNvPr id="17" name="标题 1">
            <a:extLst>
              <a:ext uri="{FF2B5EF4-FFF2-40B4-BE49-F238E27FC236}">
                <a16:creationId xmlns:a16="http://schemas.microsoft.com/office/drawing/2014/main" id="{C2820A0F-1F03-AB8E-FF91-2D10723C479B}"/>
              </a:ext>
            </a:extLst>
          </p:cNvPr>
          <p:cNvSpPr txBox="1"/>
          <p:nvPr/>
        </p:nvSpPr>
        <p:spPr>
          <a:xfrm>
            <a:off x="1324204" y="418055"/>
            <a:ext cx="10296295"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262626">
                    <a:alpha val="100000"/>
                  </a:srgbClr>
                </a:solidFill>
                <a:latin typeface="Source Han Sans CN Bold"/>
                <a:ea typeface="Source Han Sans CN Bold"/>
                <a:cs typeface="Source Han Sans CN Bold"/>
              </a:rPr>
              <a:t>典型问题溯源</a:t>
            </a:r>
            <a:endParaRPr kumimoji="1" lang="zh-CN" altLang="en-US"/>
          </a:p>
        </p:txBody>
      </p:sp>
      <p:pic>
        <p:nvPicPr>
          <p:cNvPr id="5" name="图片 4">
            <a:extLst>
              <a:ext uri="{FF2B5EF4-FFF2-40B4-BE49-F238E27FC236}">
                <a16:creationId xmlns:a16="http://schemas.microsoft.com/office/drawing/2014/main" id="{6CEAFA39-2C7E-FC1D-F066-302ED522AE80}"/>
              </a:ext>
            </a:extLst>
          </p:cNvPr>
          <p:cNvPicPr>
            <a:picLocks noChangeAspect="1"/>
          </p:cNvPicPr>
          <p:nvPr/>
        </p:nvPicPr>
        <p:blipFill>
          <a:blip r:embed="rId3"/>
          <a:stretch>
            <a:fillRect/>
          </a:stretch>
        </p:blipFill>
        <p:spPr>
          <a:xfrm>
            <a:off x="238499" y="1916201"/>
            <a:ext cx="4343400" cy="3460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51050802"/>
      </p:ext>
    </p:extLst>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0E2841"/>
      </a:dk2>
      <a:lt2>
        <a:srgbClr val="E8E8E8"/>
      </a:lt2>
      <a:accent1>
        <a:srgbClr val="4BB956"/>
      </a:accent1>
      <a:accent2>
        <a:srgbClr val="C74A2C"/>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1555</TotalTime>
  <Words>3926</Words>
  <Application>Microsoft Office PowerPoint</Application>
  <PresentationFormat>宽屏</PresentationFormat>
  <Paragraphs>159</Paragraphs>
  <Slides>22</Slides>
  <Notes>20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22</vt:i4>
      </vt:variant>
    </vt:vector>
  </HeadingPairs>
  <TitlesOfParts>
    <vt:vector size="29" baseType="lpstr">
      <vt:lpstr>Source Han Sans</vt:lpstr>
      <vt:lpstr>Source Han Sans CN Bold</vt:lpstr>
      <vt:lpstr>OPPOSans H</vt:lpstr>
      <vt:lpstr>等线</vt:lpstr>
      <vt:lpstr>OPPOSans R</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陆晓炜</dc:creator>
  <cp:lastModifiedBy>晓炜 陆</cp:lastModifiedBy>
  <cp:revision>17</cp:revision>
  <dcterms:modified xsi:type="dcterms:W3CDTF">2025-03-25T07:34:06Z</dcterms:modified>
</cp:coreProperties>
</file>