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97" r:id="rId3"/>
    <p:sldId id="296" r:id="rId4"/>
    <p:sldId id="298" r:id="rId5"/>
    <p:sldId id="299" r:id="rId6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60A"/>
    <a:srgbClr val="F68B33"/>
    <a:srgbClr val="EE6325"/>
    <a:srgbClr val="D9D9D9"/>
    <a:srgbClr val="FFFFFF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29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卡通人物&#10;&#10;低可信度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271588" y="3565277"/>
            <a:ext cx="2704922" cy="2353559"/>
          </a:xfrm>
          <a:custGeom>
            <a:avLst/>
            <a:gdLst>
              <a:gd name="connsiteX0" fmla="*/ 0 w 2704922"/>
              <a:gd name="connsiteY0" fmla="*/ 0 h 2353559"/>
              <a:gd name="connsiteX1" fmla="*/ 2704922 w 2704922"/>
              <a:gd name="connsiteY1" fmla="*/ 0 h 2353559"/>
              <a:gd name="connsiteX2" fmla="*/ 2704922 w 2704922"/>
              <a:gd name="connsiteY2" fmla="*/ 2353559 h 2353559"/>
              <a:gd name="connsiteX3" fmla="*/ 0 w 2704922"/>
              <a:gd name="connsiteY3" fmla="*/ 2353559 h 2353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4922" h="2353559">
                <a:moveTo>
                  <a:pt x="0" y="0"/>
                </a:moveTo>
                <a:lnTo>
                  <a:pt x="2704922" y="0"/>
                </a:lnTo>
                <a:lnTo>
                  <a:pt x="2704922" y="2353559"/>
                </a:lnTo>
                <a:lnTo>
                  <a:pt x="0" y="23535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856343"/>
          </a:xfrm>
          <a:prstGeom prst="rect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11473430" y="313347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</a:rPr>
              <a:t>-</a:t>
            </a:r>
            <a:fld id="{41E62255-863C-42BB-A53B-68CDF1327B91}" type="slidenum">
              <a:rPr lang="zh-CN" altLang="en-US" sz="1600" smtClean="0">
                <a:solidFill>
                  <a:schemeClr val="bg1"/>
                </a:solidFill>
                <a:latin typeface="微软雅黑" panose="020B0503020204020204" pitchFamily="34" charset="-122"/>
              </a:rPr>
            </a:fld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</a:rPr>
              <a:t>-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 userDrawn="1"/>
        </p:nvCxnSpPr>
        <p:spPr bwMode="auto">
          <a:xfrm>
            <a:off x="11344022" y="254382"/>
            <a:ext cx="0" cy="4594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7414" y="123899"/>
            <a:ext cx="644564" cy="514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4854575" y="2425700"/>
            <a:ext cx="2482850" cy="2482850"/>
          </a:xfrm>
          <a:custGeom>
            <a:avLst/>
            <a:gdLst>
              <a:gd name="connsiteX0" fmla="*/ 1241425 w 2482850"/>
              <a:gd name="connsiteY0" fmla="*/ 0 h 2482850"/>
              <a:gd name="connsiteX1" fmla="*/ 2482850 w 2482850"/>
              <a:gd name="connsiteY1" fmla="*/ 1241425 h 2482850"/>
              <a:gd name="connsiteX2" fmla="*/ 1241425 w 2482850"/>
              <a:gd name="connsiteY2" fmla="*/ 2482850 h 2482850"/>
              <a:gd name="connsiteX3" fmla="*/ 0 w 2482850"/>
              <a:gd name="connsiteY3" fmla="*/ 1241425 h 2482850"/>
              <a:gd name="connsiteX4" fmla="*/ 1241425 w 2482850"/>
              <a:gd name="connsiteY4" fmla="*/ 0 h 248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2850" h="2482850">
                <a:moveTo>
                  <a:pt x="1241425" y="0"/>
                </a:moveTo>
                <a:cubicBezTo>
                  <a:pt x="1927045" y="0"/>
                  <a:pt x="2482850" y="555805"/>
                  <a:pt x="2482850" y="1241425"/>
                </a:cubicBezTo>
                <a:cubicBezTo>
                  <a:pt x="2482850" y="1927045"/>
                  <a:pt x="1927045" y="2482850"/>
                  <a:pt x="1241425" y="2482850"/>
                </a:cubicBezTo>
                <a:cubicBezTo>
                  <a:pt x="555805" y="2482850"/>
                  <a:pt x="0" y="1927045"/>
                  <a:pt x="0" y="1241425"/>
                </a:cubicBezTo>
                <a:cubicBezTo>
                  <a:pt x="0" y="555805"/>
                  <a:pt x="555805" y="0"/>
                  <a:pt x="12414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张着嘴&#10;&#10;低可信度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7819893" y="4251059"/>
            <a:ext cx="2981930" cy="1574454"/>
          </a:xfrm>
          <a:custGeom>
            <a:avLst/>
            <a:gdLst>
              <a:gd name="connsiteX0" fmla="*/ 0 w 2981930"/>
              <a:gd name="connsiteY0" fmla="*/ 0 h 1574454"/>
              <a:gd name="connsiteX1" fmla="*/ 2981930 w 2981930"/>
              <a:gd name="connsiteY1" fmla="*/ 0 h 1574454"/>
              <a:gd name="connsiteX2" fmla="*/ 2981930 w 2981930"/>
              <a:gd name="connsiteY2" fmla="*/ 1574454 h 1574454"/>
              <a:gd name="connsiteX3" fmla="*/ 0 w 2981930"/>
              <a:gd name="connsiteY3" fmla="*/ 1574454 h 157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1930" h="1574454">
                <a:moveTo>
                  <a:pt x="0" y="0"/>
                </a:moveTo>
                <a:lnTo>
                  <a:pt x="2981930" y="0"/>
                </a:lnTo>
                <a:lnTo>
                  <a:pt x="2981930" y="1574454"/>
                </a:lnTo>
                <a:lnTo>
                  <a:pt x="0" y="157445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7" name="Freeform 5"/>
          <p:cNvSpPr/>
          <p:nvPr userDrawn="1"/>
        </p:nvSpPr>
        <p:spPr bwMode="auto">
          <a:xfrm>
            <a:off x="0" y="187326"/>
            <a:ext cx="1042988" cy="590596"/>
          </a:xfrm>
          <a:custGeom>
            <a:avLst/>
            <a:gdLst>
              <a:gd name="T0" fmla="*/ 1318 w 1369"/>
              <a:gd name="T1" fmla="*/ 0 h 920"/>
              <a:gd name="T2" fmla="*/ 0 w 1369"/>
              <a:gd name="T3" fmla="*/ 0 h 920"/>
              <a:gd name="T4" fmla="*/ 0 w 1369"/>
              <a:gd name="T5" fmla="*/ 920 h 920"/>
              <a:gd name="T6" fmla="*/ 1318 w 1369"/>
              <a:gd name="T7" fmla="*/ 920 h 920"/>
              <a:gd name="T8" fmla="*/ 1369 w 1369"/>
              <a:gd name="T9" fmla="*/ 869 h 920"/>
              <a:gd name="T10" fmla="*/ 1369 w 1369"/>
              <a:gd name="T11" fmla="*/ 51 h 920"/>
              <a:gd name="T12" fmla="*/ 1318 w 1369"/>
              <a:gd name="T13" fmla="*/ 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9" h="920">
                <a:moveTo>
                  <a:pt x="1318" y="0"/>
                </a:moveTo>
                <a:lnTo>
                  <a:pt x="0" y="0"/>
                </a:lnTo>
                <a:lnTo>
                  <a:pt x="0" y="920"/>
                </a:lnTo>
                <a:lnTo>
                  <a:pt x="1318" y="920"/>
                </a:lnTo>
                <a:cubicBezTo>
                  <a:pt x="1346" y="920"/>
                  <a:pt x="1369" y="897"/>
                  <a:pt x="1369" y="869"/>
                </a:cubicBezTo>
                <a:lnTo>
                  <a:pt x="1369" y="51"/>
                </a:lnTo>
                <a:cubicBezTo>
                  <a:pt x="1369" y="23"/>
                  <a:pt x="1346" y="0"/>
                  <a:pt x="1318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  <a:lumOff val="2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anchor="ctr"/>
          <a:lstStyle/>
          <a:p>
            <a:pPr lvl="0" algn="ctr">
              <a:buFont typeface="Arial" panose="020B0604020202020204" pitchFamily="34" charset="0"/>
              <a:buNone/>
            </a:pPr>
            <a:endParaRPr lang="zh-CN" altLang="en-US" sz="6000" b="1">
              <a:gradFill>
                <a:gsLst>
                  <a:gs pos="0">
                    <a:schemeClr val="accent1">
                      <a:lumMod val="80000"/>
                      <a:lumOff val="20000"/>
                    </a:schemeClr>
                  </a:gs>
                  <a:gs pos="100000">
                    <a:schemeClr val="accent1">
                      <a:lumMod val="85000"/>
                    </a:schemeClr>
                  </a:gs>
                </a:gsLst>
                <a:lin ang="5400000" scaled="1"/>
              </a:gra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</a:endParaRPr>
          </a:p>
        </p:txBody>
      </p:sp>
      <p:sp>
        <p:nvSpPr>
          <p:cNvPr id="8" name="Freeform 6"/>
          <p:cNvSpPr/>
          <p:nvPr userDrawn="1"/>
        </p:nvSpPr>
        <p:spPr bwMode="auto">
          <a:xfrm>
            <a:off x="1112838" y="187326"/>
            <a:ext cx="11083925" cy="590596"/>
          </a:xfrm>
          <a:custGeom>
            <a:avLst/>
            <a:gdLst>
              <a:gd name="T0" fmla="*/ 51 w 14540"/>
              <a:gd name="T1" fmla="*/ 0 h 920"/>
              <a:gd name="T2" fmla="*/ 14540 w 14540"/>
              <a:gd name="T3" fmla="*/ 0 h 920"/>
              <a:gd name="T4" fmla="*/ 14540 w 14540"/>
              <a:gd name="T5" fmla="*/ 920 h 920"/>
              <a:gd name="T6" fmla="*/ 51 w 14540"/>
              <a:gd name="T7" fmla="*/ 920 h 920"/>
              <a:gd name="T8" fmla="*/ 0 w 14540"/>
              <a:gd name="T9" fmla="*/ 869 h 920"/>
              <a:gd name="T10" fmla="*/ 0 w 14540"/>
              <a:gd name="T11" fmla="*/ 51 h 920"/>
              <a:gd name="T12" fmla="*/ 51 w 14540"/>
              <a:gd name="T13" fmla="*/ 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540" h="920">
                <a:moveTo>
                  <a:pt x="51" y="0"/>
                </a:moveTo>
                <a:lnTo>
                  <a:pt x="14540" y="0"/>
                </a:lnTo>
                <a:lnTo>
                  <a:pt x="14540" y="920"/>
                </a:lnTo>
                <a:lnTo>
                  <a:pt x="51" y="920"/>
                </a:lnTo>
                <a:cubicBezTo>
                  <a:pt x="23" y="920"/>
                  <a:pt x="0" y="897"/>
                  <a:pt x="0" y="869"/>
                </a:cubicBezTo>
                <a:lnTo>
                  <a:pt x="0" y="51"/>
                </a:lnTo>
                <a:cubicBezTo>
                  <a:pt x="0" y="23"/>
                  <a:pt x="23" y="0"/>
                  <a:pt x="5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lvl="0" algn="ctr"/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11473430" y="313347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chemeClr val="tx1"/>
                </a:solidFill>
                <a:latin typeface="微软雅黑" panose="020B0503020204020204" pitchFamily="34" charset="-122"/>
              </a:rPr>
              <a:t>-</a:t>
            </a:r>
            <a:fld id="{41E62255-863C-42BB-A53B-68CDF1327B91}" type="slidenum"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</a:rPr>
            </a:fld>
            <a:r>
              <a:rPr lang="en-US" altLang="zh-CN" sz="1600">
                <a:solidFill>
                  <a:schemeClr val="tx1"/>
                </a:solidFill>
                <a:latin typeface="微软雅黑" panose="020B0503020204020204" pitchFamily="34" charset="-122"/>
              </a:rPr>
              <a:t>-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 userDrawn="1"/>
        </p:nvCxnSpPr>
        <p:spPr bwMode="auto">
          <a:xfrm>
            <a:off x="11344022" y="254382"/>
            <a:ext cx="0" cy="4594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2525" y="231570"/>
            <a:ext cx="577616" cy="460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7813515" y="3091954"/>
            <a:ext cx="3265319" cy="2182584"/>
          </a:xfrm>
          <a:custGeom>
            <a:avLst/>
            <a:gdLst>
              <a:gd name="connsiteX0" fmla="*/ 0 w 3265319"/>
              <a:gd name="connsiteY0" fmla="*/ 0 h 2182584"/>
              <a:gd name="connsiteX1" fmla="*/ 3265319 w 3265319"/>
              <a:gd name="connsiteY1" fmla="*/ 0 h 2182584"/>
              <a:gd name="connsiteX2" fmla="*/ 3265319 w 3265319"/>
              <a:gd name="connsiteY2" fmla="*/ 2182584 h 2182584"/>
              <a:gd name="connsiteX3" fmla="*/ 0 w 3265319"/>
              <a:gd name="connsiteY3" fmla="*/ 2182584 h 218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5319" h="2182584">
                <a:moveTo>
                  <a:pt x="0" y="0"/>
                </a:moveTo>
                <a:lnTo>
                  <a:pt x="3265319" y="0"/>
                </a:lnTo>
                <a:lnTo>
                  <a:pt x="3265319" y="2182584"/>
                </a:lnTo>
                <a:lnTo>
                  <a:pt x="0" y="21825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飞机, 水, 男人, 大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图案&#10;&#10;中度可信度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建筑的摆设布局&#10;&#10;中度可信度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橙子, 食物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蓝色的天空&#10;&#10;低可信度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89156" cy="5168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856343"/>
          </a:xfrm>
          <a:prstGeom prst="rect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11473430" y="313347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</a:rPr>
              <a:t>-</a:t>
            </a:r>
            <a:fld id="{41E62255-863C-42BB-A53B-68CDF1327B91}" type="slidenum">
              <a:rPr lang="zh-CN" altLang="en-US" sz="1600" smtClean="0">
                <a:solidFill>
                  <a:schemeClr val="bg1"/>
                </a:solidFill>
                <a:latin typeface="微软雅黑" panose="020B0503020204020204" pitchFamily="34" charset="-122"/>
              </a:rPr>
            </a:fld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</a:rPr>
              <a:t>-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 userDrawn="1"/>
        </p:nvCxnSpPr>
        <p:spPr bwMode="auto">
          <a:xfrm>
            <a:off x="11344022" y="254382"/>
            <a:ext cx="0" cy="4594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7414" y="123899"/>
            <a:ext cx="644564" cy="514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2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张着嘴&#10;&#10;中度可信度描述已自动生成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9349582" y="2253515"/>
            <a:ext cx="15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卡通人物&#10;&#10;中度可信度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332" y="616288"/>
            <a:ext cx="1840935" cy="811873"/>
          </a:xfrm>
          <a:prstGeom prst="rect">
            <a:avLst/>
          </a:prstGeom>
        </p:spPr>
      </p:pic>
      <p:sp>
        <p:nvSpPr>
          <p:cNvPr id="2" name="TextBox 10"/>
          <p:cNvSpPr txBox="1">
            <a:spLocks noChangeArrowheads="1"/>
          </p:cNvSpPr>
          <p:nvPr/>
        </p:nvSpPr>
        <p:spPr bwMode="auto">
          <a:xfrm>
            <a:off x="455612" y="1607085"/>
            <a:ext cx="11280775" cy="129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ts val="9000"/>
              </a:lnSpc>
            </a:pPr>
            <a:r>
              <a:rPr lang="zh-CN" altLang="en-US" sz="5400" b="1" dirty="0">
                <a:ln w="15875">
                  <a:solidFill>
                    <a:schemeClr val="bg1"/>
                  </a:solidFill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采菱小学</a:t>
            </a:r>
            <a:r>
              <a:rPr lang="en-US" altLang="zh-CN" sz="5400" b="1" dirty="0">
                <a:ln w="15875">
                  <a:solidFill>
                    <a:schemeClr val="bg1"/>
                  </a:solidFill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2025</a:t>
            </a:r>
            <a:r>
              <a:rPr lang="zh-CN" altLang="en-US" sz="5400" b="1" dirty="0">
                <a:ln w="15875">
                  <a:solidFill>
                    <a:schemeClr val="bg1"/>
                  </a:solidFill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年春</a:t>
            </a:r>
            <a:endParaRPr lang="zh-CN" altLang="en-US" sz="5400" b="1" dirty="0">
              <a:ln w="15875">
                <a:solidFill>
                  <a:schemeClr val="bg1"/>
                </a:solidFill>
              </a:ln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algn="ctr" eaLnBrk="1" fontAlgn="auto" hangingPunct="1">
              <a:lnSpc>
                <a:spcPts val="9000"/>
              </a:lnSpc>
            </a:pPr>
            <a:r>
              <a:rPr lang="zh-CN" altLang="en-US" sz="5400" b="1" dirty="0">
                <a:ln w="15875">
                  <a:solidFill>
                    <a:schemeClr val="bg1"/>
                  </a:solidFill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社会实践活动安全提醒</a:t>
            </a:r>
            <a:r>
              <a:rPr lang="en-US" altLang="zh-CN" sz="5400" b="1" dirty="0">
                <a:ln w="15875">
                  <a:solidFill>
                    <a:schemeClr val="bg1"/>
                  </a:solidFill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</a:t>
            </a:r>
            <a:endParaRPr lang="en-US" altLang="zh-CN" sz="4000" b="1" dirty="0">
              <a:latin typeface="方正大黑简体" panose="02010601030101010101" pitchFamily="65" charset="-122"/>
              <a:ea typeface="方正大黑简体" panose="02010601030101010101" pitchFamily="65" charset="-122"/>
              <a:cs typeface="方正大黑简体" panose="02010601030101010101" pitchFamily="65" charset="-122"/>
            </a:endParaRPr>
          </a:p>
          <a:p>
            <a:pPr algn="ctr" eaLnBrk="1" hangingPunct="1">
              <a:lnSpc>
                <a:spcPts val="9000"/>
              </a:lnSpc>
            </a:pP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方正大黑简体" panose="02010601030101010101" pitchFamily="65" charset="-122"/>
              </a:rPr>
              <a:t>                                 </a:t>
            </a:r>
            <a:endParaRPr lang="en-US" altLang="zh-CN" sz="3600" b="1" dirty="0">
              <a:latin typeface="黑体" panose="02010609060101010101" charset="-122"/>
              <a:ea typeface="黑体" panose="02010609060101010101" charset="-122"/>
              <a:cs typeface="方正大黑简体" panose="02010601030101010101" pitchFamily="65" charset="-122"/>
            </a:endParaRPr>
          </a:p>
          <a:p>
            <a:pPr algn="ctr" eaLnBrk="1" fontAlgn="auto" hangingPunct="1">
              <a:lnSpc>
                <a:spcPts val="9000"/>
              </a:lnSpc>
            </a:pPr>
            <a:endParaRPr lang="zh-CN" altLang="en-US" sz="4000" b="1" dirty="0">
              <a:ln w="15875">
                <a:solidFill>
                  <a:schemeClr val="bg1"/>
                </a:solidFill>
              </a:ln>
              <a:solidFill>
                <a:srgbClr val="0070C0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59434" y="3105834"/>
            <a:ext cx="41338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EE6325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en-US" altLang="zh-CN" sz="3600" b="1" dirty="0">
              <a:solidFill>
                <a:srgbClr val="EE632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9349582" y="2253515"/>
            <a:ext cx="15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卡通人物&#10;&#10;中度可信度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332" y="616288"/>
            <a:ext cx="1840935" cy="81187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59434" y="3105834"/>
            <a:ext cx="41338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EE6325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en-US" altLang="zh-CN" sz="3600" b="1" dirty="0">
              <a:solidFill>
                <a:srgbClr val="EE632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31570" y="936625"/>
            <a:ext cx="992949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一、活动前安全预防工作：</a:t>
            </a:r>
            <a:endParaRPr lang="zh-CN" altLang="en-US" sz="3600"/>
          </a:p>
          <a:p>
            <a:r>
              <a:rPr lang="en-US" altLang="zh-CN" sz="2400"/>
              <a:t>     </a:t>
            </a:r>
            <a:r>
              <a:rPr lang="zh-CN" altLang="en-US" sz="2400"/>
              <a:t>1、活动前对全体学生围绕食品安全、乘车安全、活动安全进行专题教育。</a:t>
            </a:r>
            <a:endParaRPr lang="zh-CN" altLang="en-US" sz="2400"/>
          </a:p>
          <a:p>
            <a:r>
              <a:rPr lang="en-US" altLang="zh-CN" sz="2400"/>
              <a:t>     </a:t>
            </a:r>
            <a:r>
              <a:rPr lang="zh-CN" altLang="en-US" sz="2400"/>
              <a:t>2、班主任负责组织好活动小组。（低年级以班级为单位，不分小组，），布置学生穿好统一的校服或班服。</a:t>
            </a:r>
            <a:endParaRPr lang="zh-CN" altLang="en-US" sz="2400"/>
          </a:p>
          <a:p>
            <a:r>
              <a:rPr lang="en-US" altLang="zh-CN" sz="2400"/>
              <a:t>     </a:t>
            </a:r>
            <a:r>
              <a:rPr lang="zh-CN" altLang="en-US" sz="2400"/>
              <a:t>3、教师携带校内通讯录，便于互相沟通。</a:t>
            </a:r>
            <a:endParaRPr lang="zh-CN" altLang="en-US" sz="2400"/>
          </a:p>
          <a:p>
            <a:r>
              <a:rPr lang="en-US" altLang="zh-CN" sz="2400"/>
              <a:t>     </a:t>
            </a:r>
            <a:r>
              <a:rPr lang="zh-CN" altLang="en-US" sz="2400"/>
              <a:t>4、活动内容告知家长，请家长做好配合工作。请按行程安排通知家长接送。</a:t>
            </a:r>
            <a:endParaRPr lang="zh-CN" altLang="en-US" sz="2400"/>
          </a:p>
          <a:p>
            <a:r>
              <a:rPr lang="en-US" altLang="zh-CN" sz="2400"/>
              <a:t>     </a:t>
            </a:r>
            <a:r>
              <a:rPr lang="zh-CN" altLang="en-US" sz="2400"/>
              <a:t>5、园区内严禁在池边、河边嬉戏。严禁学生购买刀剑枪斧之类危险玩具。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9349582" y="2253515"/>
            <a:ext cx="15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卡通人物&#10;&#10;中度可信度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332" y="616288"/>
            <a:ext cx="1840935" cy="81187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59434" y="3105834"/>
            <a:ext cx="41338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EE6325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en-US" altLang="zh-CN" sz="3600" b="1" dirty="0">
              <a:solidFill>
                <a:srgbClr val="EE632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8920" y="240665"/>
            <a:ext cx="99294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二、活动中管理工作：</a:t>
            </a:r>
            <a:r>
              <a:rPr lang="en-US" altLang="zh-CN" sz="2400"/>
              <a:t>    </a:t>
            </a:r>
            <a:endParaRPr lang="zh-CN" altLang="en-US" sz="2400"/>
          </a:p>
          <a:p>
            <a:endParaRPr lang="zh-CN" altLang="en-US" sz="2400"/>
          </a:p>
        </p:txBody>
      </p:sp>
      <p:sp>
        <p:nvSpPr>
          <p:cNvPr id="2" name="文本框 1"/>
          <p:cNvSpPr txBox="1"/>
          <p:nvPr/>
        </p:nvSpPr>
        <p:spPr>
          <a:xfrm>
            <a:off x="690245" y="814070"/>
            <a:ext cx="10659110" cy="47694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</a:t>
            </a:r>
            <a:r>
              <a:rPr lang="en-US" altLang="zh-CN" sz="1400"/>
              <a:t> 1</a:t>
            </a:r>
            <a:r>
              <a:rPr lang="zh-CN" altLang="en-US" sz="1400"/>
              <a:t>、</a:t>
            </a:r>
            <a:r>
              <a:rPr lang="en-US" altLang="zh-CN" sz="1400"/>
              <a:t>出发前要各班清点人数</a:t>
            </a:r>
            <a:r>
              <a:rPr lang="zh-CN" altLang="en-US" sz="1400"/>
              <a:t>，</a:t>
            </a:r>
            <a:r>
              <a:rPr lang="en-US" altLang="zh-CN" sz="1400"/>
              <a:t>班主任、副班主任、随班老师要共同做好安全教育及宣传活动，组织学生有秩序地上下车，不要争先恐后，要礼让。车辆不停稳，不上下车。</a:t>
            </a:r>
            <a:r>
              <a:rPr lang="zh-CN" altLang="en-US" sz="1400">
                <a:sym typeface="+mn-ea"/>
              </a:rPr>
              <a:t>晕车学生应该考虑到座位位置尽量靠前、靠窗并带好垃圾袋以备用。</a:t>
            </a:r>
            <a:endParaRPr lang="zh-CN" altLang="en-US" sz="1400"/>
          </a:p>
          <a:p>
            <a:r>
              <a:rPr lang="en-US" altLang="zh-CN" sz="1600"/>
              <a:t>       </a:t>
            </a:r>
            <a:r>
              <a:rPr lang="zh-CN" altLang="en-US" sz="1600"/>
              <a:t>2、行驶途中，学生不随意走动，不打闹，不喧哗，头手不伸出窗外。保持车厢内的整洁，注意环境保护，不随便乱扔垃圾。</a:t>
            </a:r>
            <a:r>
              <a:rPr lang="zh-CN" altLang="en-US" sz="1600">
                <a:sym typeface="+mn-ea"/>
              </a:rPr>
              <a:t>所乘车辆不保证是早上出发所乘车辆，</a:t>
            </a:r>
            <a:r>
              <a:rPr lang="zh-CN" altLang="en-US" sz="1600" b="1">
                <a:solidFill>
                  <a:schemeClr val="tx1"/>
                </a:solidFill>
                <a:sym typeface="+mn-ea"/>
              </a:rPr>
              <a:t>入园时需要班主任老师走在队伍最前列清点人数，签字入园。午餐自理。</a:t>
            </a:r>
            <a:endParaRPr lang="zh-CN" altLang="en-US" sz="1600" b="1">
              <a:solidFill>
                <a:schemeClr val="tx1"/>
              </a:solidFill>
            </a:endParaRPr>
          </a:p>
          <a:p>
            <a:r>
              <a:rPr lang="en-US" altLang="zh-CN" sz="1600"/>
              <a:t>      </a:t>
            </a:r>
            <a:r>
              <a:rPr lang="zh-CN" altLang="en-US" sz="1600"/>
              <a:t>3、到达目的地后，班主任老师要对活动内容和安全事项进行说明，要组织和开展活动，不要随意“放羊”。强调安全问题，教育学生不要到危险的地方玩耍，特别是山水及偏僻的地方，不要做危险举动。安排小组长负责安全工作，掌握小组活动动态。</a:t>
            </a:r>
            <a:r>
              <a:rPr lang="zh-CN" altLang="en-US" sz="1600" b="1">
                <a:solidFill>
                  <a:schemeClr val="tx1"/>
                </a:solidFill>
              </a:rPr>
              <a:t>低年级以班级为单位统一活动</a:t>
            </a:r>
            <a:r>
              <a:rPr lang="zh-CN" altLang="en-US" sz="1600"/>
              <a:t>。</a:t>
            </a:r>
            <a:endParaRPr lang="zh-CN" altLang="en-US" sz="1600"/>
          </a:p>
          <a:p>
            <a:r>
              <a:rPr lang="en-US" altLang="zh-CN" sz="1600"/>
              <a:t>      </a:t>
            </a:r>
            <a:r>
              <a:rPr lang="zh-CN" altLang="en-US" sz="1600"/>
              <a:t>4、分散自由活动时，要求学生以小组为单位进行活动，不能个别行动，教育学生发现问题或发生事故时要及时报告。万一有个别学生走散，班主任事先要教育学生不要跟随陌生人走，应该找管理人员或警察，或打预先带在身上的老师的电话，直至见到本校的老师。班主任和跟班老师要加强巡视，分管领导要做好监控，发生事故要采取应急措施。</a:t>
            </a:r>
            <a:endParaRPr lang="zh-CN" altLang="en-US" sz="1600"/>
          </a:p>
          <a:p>
            <a:r>
              <a:rPr lang="en-US" altLang="zh-CN" sz="1600"/>
              <a:t>      </a:t>
            </a:r>
            <a:r>
              <a:rPr lang="zh-CN" altLang="en-US" sz="1600"/>
              <a:t>5、活动结束要在规定的地点按时集中，清点人数上报，并有秩序上车，对学生身体感到不适的，要给予关心和帮助，严重的要及时送往医院进行检查。班主任及跟班老师随车回校，待学生离校后，才能离开。</a:t>
            </a:r>
            <a:endParaRPr lang="zh-CN" altLang="en-US" sz="1600"/>
          </a:p>
          <a:p>
            <a:r>
              <a:rPr lang="en-US" altLang="zh-CN" sz="1600"/>
              <a:t>      </a:t>
            </a:r>
            <a:r>
              <a:rPr lang="zh-CN" altLang="en-US" sz="1600"/>
              <a:t>6、教育学生上车前尽量不要喝饮料和流质食物，以免中途小便，万一确实需要，告知相关负责人，安排驾驶员停车。</a:t>
            </a:r>
            <a:endParaRPr lang="zh-CN" altLang="en-US" sz="1600"/>
          </a:p>
          <a:p>
            <a:r>
              <a:rPr lang="en-US" altLang="zh-CN" sz="1600"/>
              <a:t>     7</a:t>
            </a:r>
            <a:r>
              <a:rPr lang="zh-CN" altLang="en-US" sz="1600"/>
              <a:t>、</a:t>
            </a:r>
            <a:r>
              <a:rPr lang="zh-CN" altLang="en-US" sz="1600" b="1">
                <a:solidFill>
                  <a:schemeClr val="tx1"/>
                </a:solidFill>
              </a:rPr>
              <a:t>各班教育学生不随意购买刀、枪、箭、弓等有安全隐患的玩具。</a:t>
            </a:r>
            <a:r>
              <a:rPr lang="zh-CN" altLang="en-US" sz="1600"/>
              <a:t>活动期间，请组织好学生活动，杜绝出现“打牌”等不良形象活动。1、每班正副班主任及随班老师负责各班的学生，从出发至参观过程以及回到学校的时间内要时刻关注学生。活动期间，请组织好学生活动，杜绝出现“打牌”等不良形象活动。</a:t>
            </a:r>
            <a:endParaRPr lang="zh-CN" altLang="en-US" sz="1600"/>
          </a:p>
          <a:p>
            <a:r>
              <a:rPr lang="en-US" altLang="zh-CN" sz="1600"/>
              <a:t>    </a:t>
            </a:r>
            <a:r>
              <a:rPr lang="en-US" sz="1600"/>
              <a:t>8</a:t>
            </a:r>
            <a:r>
              <a:rPr lang="zh-CN" altLang="en-US" sz="1600"/>
              <a:t>、下午集合返校，各班提前15分钟在园区大门内广场集合。车到学校，在路边停车，请组织好学生排队进校。 </a:t>
            </a:r>
            <a:endParaRPr lang="zh-CN" altLang="en-US"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9349582" y="2253515"/>
            <a:ext cx="15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卡通人物&#10;&#10;中度可信度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332" y="616288"/>
            <a:ext cx="1840935" cy="81187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59434" y="3105834"/>
            <a:ext cx="41338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EE6325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en-US" altLang="zh-CN" sz="3600" b="1" dirty="0">
              <a:solidFill>
                <a:srgbClr val="EE632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30935" y="514985"/>
            <a:ext cx="99294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三、关注各个时间点：</a:t>
            </a:r>
            <a:r>
              <a:rPr lang="en-US" altLang="zh-CN" sz="2400"/>
              <a:t>   </a:t>
            </a:r>
            <a:endParaRPr lang="zh-CN" altLang="en-US" sz="2400"/>
          </a:p>
          <a:p>
            <a:endParaRPr lang="zh-CN" altLang="en-US" sz="2400"/>
          </a:p>
        </p:txBody>
      </p:sp>
      <p:sp>
        <p:nvSpPr>
          <p:cNvPr id="2" name="文本框 1"/>
          <p:cNvSpPr txBox="1"/>
          <p:nvPr/>
        </p:nvSpPr>
        <p:spPr>
          <a:xfrm>
            <a:off x="1351915" y="1255395"/>
            <a:ext cx="9488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</a:t>
            </a:r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1437005" y="1529715"/>
            <a:ext cx="442785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第一批：（</a:t>
            </a:r>
            <a:r>
              <a:rPr lang="zh-CN" altLang="en-US">
                <a:sym typeface="+mn-ea"/>
              </a:rPr>
              <a:t>4-6年级2</a:t>
            </a:r>
            <a:r>
              <a:rPr lang="en-US" altLang="zh-CN">
                <a:sym typeface="+mn-ea"/>
              </a:rPr>
              <a:t>0</a:t>
            </a:r>
            <a:r>
              <a:rPr lang="zh-CN" altLang="en-US">
                <a:sym typeface="+mn-ea"/>
              </a:rPr>
              <a:t>个班）</a:t>
            </a:r>
            <a:endParaRPr lang="zh-CN" altLang="en-US">
              <a:sym typeface="+mn-ea"/>
            </a:endParaRPr>
          </a:p>
          <a:p>
            <a:r>
              <a:rPr lang="zh-CN" altLang="en-US"/>
              <a:t>地点：环球动漫嬉戏谷（不含餐）</a:t>
            </a:r>
            <a:endParaRPr lang="zh-CN" altLang="en-US"/>
          </a:p>
          <a:p>
            <a:r>
              <a:rPr lang="en-US" altLang="zh-CN"/>
              <a:t>08</a:t>
            </a:r>
            <a:r>
              <a:rPr lang="zh-CN" altLang="en-US"/>
              <a:t>：</a:t>
            </a:r>
            <a:r>
              <a:rPr lang="en-US" altLang="zh-CN"/>
              <a:t>00  </a:t>
            </a:r>
            <a:r>
              <a:rPr lang="zh-CN" altLang="en-US"/>
              <a:t>汽车到校</a:t>
            </a:r>
            <a:r>
              <a:rPr lang="en-US" altLang="zh-CN"/>
              <a:t>     </a:t>
            </a:r>
            <a:endParaRPr lang="en-US" altLang="zh-CN"/>
          </a:p>
          <a:p>
            <a:r>
              <a:rPr lang="en-US" altLang="zh-CN"/>
              <a:t>08</a:t>
            </a:r>
            <a:r>
              <a:rPr lang="zh-CN" altLang="en-US"/>
              <a:t>：</a:t>
            </a:r>
            <a:r>
              <a:rPr lang="en-US" altLang="zh-CN"/>
              <a:t>20  </a:t>
            </a:r>
            <a:r>
              <a:rPr lang="zh-CN" altLang="en-US"/>
              <a:t>发车环球动漫嬉戏谷</a:t>
            </a:r>
            <a:r>
              <a:rPr lang="en-US" altLang="zh-CN"/>
              <a:t>      </a:t>
            </a:r>
            <a:endParaRPr lang="en-US" altLang="zh-CN"/>
          </a:p>
          <a:p>
            <a:r>
              <a:rPr lang="en-US" altLang="zh-CN"/>
              <a:t>09</a:t>
            </a:r>
            <a:r>
              <a:rPr lang="zh-CN" altLang="en-US"/>
              <a:t>：</a:t>
            </a:r>
            <a:r>
              <a:rPr lang="en-US" altLang="zh-CN"/>
              <a:t>00  </a:t>
            </a:r>
            <a:r>
              <a:rPr lang="zh-CN" altLang="en-US"/>
              <a:t>到达环球动漫嬉戏谷</a:t>
            </a:r>
            <a:r>
              <a:rPr lang="en-US" altLang="zh-CN"/>
              <a:t>   </a:t>
            </a:r>
            <a:endParaRPr lang="en-US" altLang="zh-CN"/>
          </a:p>
          <a:p>
            <a:r>
              <a:rPr lang="en-US" altLang="zh-CN"/>
              <a:t>11</a:t>
            </a:r>
            <a:r>
              <a:rPr lang="zh-CN" altLang="en-US"/>
              <a:t>：</a:t>
            </a:r>
            <a:r>
              <a:rPr lang="en-US" altLang="zh-CN"/>
              <a:t>00-12</a:t>
            </a:r>
            <a:r>
              <a:rPr lang="zh-CN" altLang="en-US"/>
              <a:t>：</a:t>
            </a:r>
            <a:r>
              <a:rPr lang="en-US" altLang="zh-CN"/>
              <a:t>00  </a:t>
            </a:r>
            <a:r>
              <a:rPr lang="zh-CN" altLang="en-US"/>
              <a:t>午餐（自理）</a:t>
            </a:r>
            <a:r>
              <a:rPr lang="en-US" altLang="zh-CN"/>
              <a:t>    </a:t>
            </a:r>
            <a:endParaRPr lang="en-US" altLang="zh-CN"/>
          </a:p>
          <a:p>
            <a:r>
              <a:rPr lang="en-US" altLang="zh-CN"/>
              <a:t>15</a:t>
            </a:r>
            <a:r>
              <a:rPr lang="zh-CN" altLang="en-US"/>
              <a:t>：</a:t>
            </a:r>
            <a:r>
              <a:rPr lang="en-US" altLang="zh-CN"/>
              <a:t>40  </a:t>
            </a:r>
            <a:r>
              <a:rPr lang="zh-CN" altLang="en-US"/>
              <a:t>集合返校</a:t>
            </a:r>
            <a:r>
              <a:rPr lang="en-US" altLang="zh-CN"/>
              <a:t>       </a:t>
            </a:r>
            <a:endParaRPr lang="en-US" altLang="zh-CN"/>
          </a:p>
          <a:p>
            <a:r>
              <a:rPr lang="en-US" altLang="zh-CN"/>
              <a:t>16</a:t>
            </a:r>
            <a:r>
              <a:rPr lang="zh-CN" altLang="en-US"/>
              <a:t>：</a:t>
            </a:r>
            <a:r>
              <a:rPr lang="en-US" altLang="zh-CN"/>
              <a:t>20  </a:t>
            </a:r>
            <a:r>
              <a:rPr lang="zh-CN" altLang="en-US"/>
              <a:t>到校</a:t>
            </a:r>
            <a:r>
              <a:rPr lang="en-US" altLang="zh-CN"/>
              <a:t>   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6334125" y="1623695"/>
            <a:ext cx="482155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第二批（</a:t>
            </a:r>
            <a:r>
              <a:rPr lang="zh-CN" altLang="en-US">
                <a:sym typeface="+mn-ea"/>
              </a:rPr>
              <a:t>1-3年级，15个班）15辆车</a:t>
            </a:r>
            <a:endParaRPr lang="zh-CN" altLang="en-US"/>
          </a:p>
          <a:p>
            <a:r>
              <a:rPr lang="zh-CN" altLang="en-US">
                <a:sym typeface="+mn-ea"/>
              </a:rPr>
              <a:t>地点：</a:t>
            </a:r>
            <a:r>
              <a:rPr lang="zh-CN" altLang="en-US"/>
              <a:t>环球动漫嬉戏谷</a:t>
            </a:r>
            <a:r>
              <a:rPr lang="zh-CN" altLang="en-US"/>
              <a:t>（不含餐）</a:t>
            </a:r>
            <a:endParaRPr lang="zh-CN" altLang="en-US"/>
          </a:p>
          <a:p>
            <a:r>
              <a:rPr lang="en-US" altLang="zh-CN"/>
              <a:t>08</a:t>
            </a:r>
            <a:r>
              <a:rPr lang="zh-CN" altLang="en-US"/>
              <a:t>：</a:t>
            </a:r>
            <a:r>
              <a:rPr lang="en-US" altLang="zh-CN"/>
              <a:t>20  </a:t>
            </a:r>
            <a:r>
              <a:rPr lang="zh-CN" altLang="en-US"/>
              <a:t>汽车到校</a:t>
            </a:r>
            <a:r>
              <a:rPr lang="en-US" altLang="zh-CN"/>
              <a:t>      </a:t>
            </a:r>
            <a:endParaRPr lang="en-US" altLang="zh-CN"/>
          </a:p>
          <a:p>
            <a:r>
              <a:rPr lang="en-US" altLang="zh-CN"/>
              <a:t>08</a:t>
            </a:r>
            <a:r>
              <a:rPr lang="zh-CN" altLang="en-US"/>
              <a:t>：</a:t>
            </a:r>
            <a:r>
              <a:rPr lang="en-US" altLang="zh-CN"/>
              <a:t>40  </a:t>
            </a:r>
            <a:r>
              <a:rPr lang="zh-CN" altLang="en-US"/>
              <a:t>发车环球动漫嬉戏谷</a:t>
            </a:r>
            <a:r>
              <a:rPr lang="en-US" altLang="zh-CN"/>
              <a:t>    </a:t>
            </a:r>
            <a:endParaRPr lang="en-US" altLang="zh-CN"/>
          </a:p>
          <a:p>
            <a:r>
              <a:rPr lang="en-US" altLang="zh-CN"/>
              <a:t>09</a:t>
            </a:r>
            <a:r>
              <a:rPr lang="zh-CN" altLang="en-US"/>
              <a:t>：</a:t>
            </a:r>
            <a:r>
              <a:rPr lang="en-US" altLang="zh-CN"/>
              <a:t>20  </a:t>
            </a:r>
            <a:r>
              <a:rPr lang="zh-CN" altLang="en-US"/>
              <a:t>到达环球动漫嬉戏谷</a:t>
            </a:r>
            <a:endParaRPr lang="zh-CN" altLang="en-US"/>
          </a:p>
          <a:p>
            <a:r>
              <a:rPr lang="en-US" altLang="zh-CN"/>
              <a:t>11</a:t>
            </a:r>
            <a:r>
              <a:rPr lang="zh-CN" altLang="en-US"/>
              <a:t>：</a:t>
            </a:r>
            <a:r>
              <a:rPr lang="en-US" altLang="zh-CN"/>
              <a:t>00-12</a:t>
            </a:r>
            <a:r>
              <a:rPr lang="zh-CN" altLang="en-US"/>
              <a:t>：</a:t>
            </a:r>
            <a:r>
              <a:rPr lang="en-US" altLang="zh-CN"/>
              <a:t>00  </a:t>
            </a:r>
            <a:r>
              <a:rPr lang="zh-CN" altLang="en-US"/>
              <a:t>午餐（自理）</a:t>
            </a:r>
            <a:r>
              <a:rPr lang="en-US" altLang="zh-CN"/>
              <a:t>   </a:t>
            </a:r>
            <a:endParaRPr lang="en-US" altLang="zh-CN"/>
          </a:p>
          <a:p>
            <a:r>
              <a:rPr lang="en-US" altLang="zh-CN"/>
              <a:t>15</a:t>
            </a:r>
            <a:r>
              <a:rPr lang="zh-CN" altLang="en-US"/>
              <a:t>：</a:t>
            </a:r>
            <a:r>
              <a:rPr lang="en-US" altLang="zh-CN"/>
              <a:t>20  </a:t>
            </a:r>
            <a:r>
              <a:rPr lang="zh-CN" altLang="en-US"/>
              <a:t>集合返校</a:t>
            </a:r>
            <a:r>
              <a:rPr lang="en-US" altLang="zh-CN"/>
              <a:t>      </a:t>
            </a:r>
            <a:endParaRPr lang="en-US" altLang="zh-CN"/>
          </a:p>
          <a:p>
            <a:r>
              <a:rPr lang="en-US" altLang="zh-CN"/>
              <a:t>16</a:t>
            </a:r>
            <a:r>
              <a:rPr lang="zh-CN" altLang="en-US"/>
              <a:t>：</a:t>
            </a:r>
            <a:r>
              <a:rPr lang="en-US" altLang="zh-CN"/>
              <a:t>00  </a:t>
            </a:r>
            <a:r>
              <a:rPr lang="zh-CN" altLang="en-US"/>
              <a:t>到校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PP_MARK_KEY" val="0111e26b-c057-4c98-b6d9-6053e48f4c26"/>
  <p:tag name="COMMONDATA" val="eyJoZGlkIjoiMGIzNWE5MmQ2NmZlMzIyMzNkOTJkZWZjNWYyYTM2MDUifQ=="/>
</p:tagLst>
</file>

<file path=ppt/theme/theme1.xml><?xml version="1.0" encoding="utf-8"?>
<a:theme xmlns:a="http://schemas.openxmlformats.org/drawingml/2006/main" name="Office 主题​​">
  <a:themeElements>
    <a:clrScheme name="自定义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B232D"/>
      </a:accent1>
      <a:accent2>
        <a:srgbClr val="F6F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1436</Words>
  <Application>WPS 演示</Application>
  <PresentationFormat>宽屏</PresentationFormat>
  <Paragraphs>57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思源宋体 CN Heavy</vt:lpstr>
      <vt:lpstr>华文行楷</vt:lpstr>
      <vt:lpstr>方正大黑简体</vt:lpstr>
      <vt:lpstr>黑体</vt:lpstr>
      <vt:lpstr>隶书</vt:lpstr>
      <vt:lpstr>Arial Unicode MS</vt:lpstr>
      <vt:lpstr>Calibri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活得精彩</cp:lastModifiedBy>
  <cp:revision>198</cp:revision>
  <dcterms:created xsi:type="dcterms:W3CDTF">2019-06-19T02:08:00Z</dcterms:created>
  <dcterms:modified xsi:type="dcterms:W3CDTF">2025-03-17T03:46:09Z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ADB6A6EF8E5A41B5BDA8DA48D86A2F9A</vt:lpwstr>
  </property>
</Properties>
</file>