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6" r:id="rId3"/>
    <p:sldId id="286" r:id="rId4"/>
    <p:sldId id="259" r:id="rId5"/>
    <p:sldId id="307" r:id="rId6"/>
    <p:sldId id="309" r:id="rId7"/>
    <p:sldId id="310" r:id="rId8"/>
    <p:sldId id="312" r:id="rId9"/>
    <p:sldId id="313" r:id="rId10"/>
    <p:sldId id="264" r:id="rId11"/>
    <p:sldId id="260" r:id="rId12"/>
    <p:sldId id="314" r:id="rId13"/>
    <p:sldId id="315" r:id="rId14"/>
    <p:sldId id="316" r:id="rId15"/>
  </p:sldIdLst>
  <p:sldSz cx="12192000" cy="6858000"/>
  <p:notesSz cx="6858000" cy="9144000"/>
  <p:embeddedFontLst>
    <p:embeddedFont>
      <p:font typeface="思源宋体 CN Medium" panose="02020500000000000000" charset="-122"/>
      <p:regular r:id="rId21"/>
    </p:embeddedFont>
    <p:embeddedFont>
      <p:font typeface="汉仪书魂体简" panose="02010600000101010101" charset="-122"/>
      <p:regular r:id="rId22"/>
    </p:embeddedFont>
    <p:embeddedFont>
      <p:font typeface="等线" panose="02010600030101010101" charset="-122"/>
      <p:regular r:id="rId23"/>
    </p:embeddedFont>
    <p:embeddedFont>
      <p:font typeface="Impact" panose="020B0806030902050204" pitchFamily="34" charset="0"/>
      <p:regular r:id="rId24"/>
    </p:embeddedFont>
    <p:embeddedFont>
      <p:font typeface="汉仪粗圆简" panose="02010600000101010101" charset="-122"/>
      <p:regular r:id="rId25"/>
    </p:embeddedFont>
    <p:embeddedFont>
      <p:font typeface="汉仪劲楷简" panose="00020600040101010101" charset="-122"/>
      <p:regular r:id="rId26"/>
    </p:embeddedFont>
    <p:embeddedFont>
      <p:font typeface="思源宋体 CN Heavy" panose="02020900000000000000" charset="-122"/>
      <p:bold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959"/>
    <a:srgbClr val="E2DF74"/>
    <a:srgbClr val="1E3B63"/>
    <a:srgbClr val="357A68"/>
    <a:srgbClr val="73AA73"/>
    <a:srgbClr val="1C626E"/>
    <a:srgbClr val="164F58"/>
    <a:srgbClr val="225B62"/>
    <a:srgbClr val="0000FF"/>
    <a:srgbClr val="049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818FB1F-FF20-483A-925C-C9F3FD9E6F86}" styleName="表样式 1 17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7" d="100"/>
          <a:sy n="87" d="100"/>
        </p:scale>
        <p:origin x="654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5.xml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宋体 CN Medium" panose="02020500000000000000" charset="-122"/>
              </a:rPr>
            </a:fld>
            <a:endParaRPr lang="zh-CN" altLang="en-US">
              <a:cs typeface="思源宋体 CN Medium" panose="0202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宋体 CN Medium" panose="02020500000000000000" charset="-122"/>
              </a:rPr>
            </a:fld>
            <a:endParaRPr lang="zh-CN" altLang="en-US">
              <a:cs typeface="思源宋体 CN Medium" panose="020205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charset="-122"/>
        <a:ea typeface="思源宋体 CN Medium" panose="02020500000000000000" charset="-122"/>
        <a:cs typeface="思源宋体 CN Medium" panose="0202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charset="-122"/>
        <a:ea typeface="思源宋体 CN Medium" panose="02020500000000000000" charset="-122"/>
        <a:cs typeface="思源宋体 CN Medium" panose="0202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charset="-122"/>
        <a:ea typeface="思源宋体 CN Medium" panose="02020500000000000000" charset="-122"/>
        <a:cs typeface="思源宋体 CN Medium" panose="0202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charset="-122"/>
        <a:ea typeface="思源宋体 CN Medium" panose="02020500000000000000" charset="-122"/>
        <a:cs typeface="思源宋体 CN Medium" panose="0202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 CN Medium" panose="02020500000000000000" charset="-122"/>
        <a:ea typeface="思源宋体 CN Medium" panose="02020500000000000000" charset="-122"/>
        <a:cs typeface="思源宋体 CN Medium" panose="0202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626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宋体 CN Medium" panose="020205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6E69DDA-1259-478D-8806-4667E150CB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7964B01-01E5-42D8-9A9C-059000FA03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C7E7903-0920-4D58-99A6-1D1DEC7F93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AF9AEC7-177F-4FA8-A512-102ED49EE7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13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5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4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1.xml"/><Relationship Id="rId10" Type="http://schemas.openxmlformats.org/officeDocument/2006/relationships/audio" Target="../media/audio1.wav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12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rcRect l="-268" t="28417" r="548" b="13528"/>
          <a:stretch>
            <a:fillRect/>
          </a:stretch>
        </p:blipFill>
        <p:spPr>
          <a:xfrm>
            <a:off x="401955" y="749300"/>
            <a:ext cx="6229985" cy="2334895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857365" y="947420"/>
            <a:ext cx="51358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1952</a:t>
            </a:r>
            <a:r>
              <a:rPr lang="zh-CN" altLang="en-US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年</a:t>
            </a:r>
            <a:r>
              <a:rPr lang="en-US" altLang="zh-CN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endParaRPr lang="en-US" altLang="zh-CN" sz="4000" b="1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ctr"/>
            <a:r>
              <a:rPr lang="zh-CN" altLang="en-US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世界上第一艘核潜艇</a:t>
            </a:r>
            <a:endParaRPr lang="zh-CN" altLang="en-US" sz="4000" b="1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ctr"/>
            <a:r>
              <a:rPr lang="en-US" altLang="zh-CN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</a:t>
            </a:r>
            <a:r>
              <a:rPr lang="zh-CN" altLang="en-US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鹦鹉螺号</a:t>
            </a:r>
            <a:r>
              <a:rPr lang="en-US" altLang="zh-CN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</a:t>
            </a:r>
            <a:endParaRPr lang="en-US" altLang="zh-CN" sz="4000" b="1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t="5399" r="11114" b="26392"/>
          <a:stretch>
            <a:fillRect/>
          </a:stretch>
        </p:blipFill>
        <p:spPr>
          <a:xfrm flipH="1">
            <a:off x="1285875" y="3268345"/>
            <a:ext cx="4965700" cy="3228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47460" y="4145915"/>
            <a:ext cx="584454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1866</a:t>
            </a:r>
            <a:r>
              <a:rPr lang="zh-CN" altLang="en-US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年</a:t>
            </a:r>
            <a:r>
              <a:rPr lang="en-US" altLang="zh-CN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</a:t>
            </a:r>
            <a:endParaRPr lang="en-US" altLang="zh-CN" sz="4000" b="1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ctr"/>
            <a:r>
              <a:rPr lang="zh-CN" altLang="en-US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《</a:t>
            </a:r>
            <a:r>
              <a:rPr lang="zh-CN" altLang="en-US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海底两万里》</a:t>
            </a:r>
            <a:endParaRPr lang="zh-CN" altLang="en-US" sz="4000" b="1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ctr"/>
            <a:r>
              <a:rPr lang="en-US" altLang="zh-CN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鹦鹉螺号</a:t>
            </a:r>
            <a:r>
              <a:rPr lang="en-US" altLang="zh-CN" sz="4000" b="1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”</a:t>
            </a:r>
            <a:endParaRPr lang="en-US" altLang="zh-CN" sz="4000" b="1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" b="539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12750" y="954405"/>
          <a:ext cx="11366500" cy="4794250"/>
        </p:xfrm>
        <a:graphic>
          <a:graphicData uri="http://schemas.openxmlformats.org/drawingml/2006/table">
            <a:tbl>
              <a:tblPr firstRow="1" bandRow="1">
                <a:tableStyleId>{B818FB1F-FF20-483A-925C-C9F3FD9E6F86}</a:tableStyleId>
              </a:tblPr>
              <a:tblGrid>
                <a:gridCol w="2674620"/>
                <a:gridCol w="4993005"/>
                <a:gridCol w="3698875"/>
              </a:tblGrid>
              <a:tr h="6007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汉仪粗圆简" panose="02010600000101010101" charset="-122"/>
                          <a:ea typeface="汉仪粗圆简" panose="02010600000101010101" charset="-122"/>
                        </a:rPr>
                        <a:t>潜艇大比拼</a:t>
                      </a:r>
                      <a:endParaRPr lang="zh-CN" altLang="en-US" sz="28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>
                          <a:latin typeface="汉仪粗圆简" panose="02010600000101010101" charset="-122"/>
                          <a:ea typeface="汉仪粗圆简" panose="02010600000101010101" charset="-122"/>
                        </a:rPr>
                        <a:t>鹦鹉螺号</a:t>
                      </a:r>
                      <a:endParaRPr lang="zh-CN" altLang="en-US" sz="28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8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/>
                </a:tc>
              </a:tr>
              <a:tr h="6927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汉仪粗圆简" panose="02010600000101010101" charset="-122"/>
                          <a:ea typeface="汉仪粗圆简" panose="02010600000101010101" charset="-122"/>
                        </a:rPr>
                        <a:t>外形航速</a:t>
                      </a:r>
                      <a:endParaRPr lang="zh-CN" altLang="en-US" sz="24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accent1"/>
                        </a:solidFill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/>
                </a:tc>
              </a:tr>
              <a:tr h="5416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汉仪粗圆简" panose="02010600000101010101" charset="-122"/>
                          <a:ea typeface="汉仪粗圆简" panose="02010600000101010101" charset="-122"/>
                        </a:rPr>
                        <a:t>动力</a:t>
                      </a:r>
                      <a:endParaRPr lang="zh-CN" altLang="en-US" sz="24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</a:tr>
              <a:tr h="14795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汉仪粗圆简" panose="02010600000101010101" charset="-122"/>
                          <a:ea typeface="汉仪粗圆简" panose="02010600000101010101" charset="-122"/>
                        </a:rPr>
                        <a:t>潜水时长</a:t>
                      </a:r>
                      <a:endParaRPr lang="zh-CN" altLang="en-US" sz="24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accent1"/>
                        </a:solidFill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</a:tr>
              <a:tr h="7391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汉仪粗圆简" panose="02010600000101010101" charset="-122"/>
                          <a:ea typeface="汉仪粗圆简" panose="02010600000101010101" charset="-122"/>
                        </a:rPr>
                        <a:t>深度</a:t>
                      </a:r>
                      <a:endParaRPr lang="zh-CN" altLang="en-US" sz="24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</a:tr>
              <a:tr h="7404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汉仪粗圆简" panose="02010600000101010101" charset="-122"/>
                          <a:ea typeface="汉仪粗圆简" panose="02010600000101010101" charset="-122"/>
                          <a:cs typeface="Arial" panose="020B0604020202020204" pitchFamily="34" charset="0"/>
                        </a:rPr>
                        <a:t>……</a:t>
                      </a:r>
                      <a:endParaRPr lang="zh-CN" altLang="en-US" sz="2400">
                        <a:latin typeface="汉仪粗圆简" panose="02010600000101010101" charset="-122"/>
                        <a:ea typeface="汉仪粗圆简" panose="02010600000101010101" charset="-122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图片 7" descr="图片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720" y="1588770"/>
            <a:ext cx="4870450" cy="597535"/>
          </a:xfrm>
          <a:prstGeom prst="rect">
            <a:avLst/>
          </a:prstGeom>
        </p:spPr>
      </p:pic>
      <p:pic>
        <p:nvPicPr>
          <p:cNvPr id="86" name="图片 85" descr="图片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505" y="2322195"/>
            <a:ext cx="3803650" cy="372110"/>
          </a:xfrm>
          <a:prstGeom prst="rect">
            <a:avLst/>
          </a:prstGeom>
        </p:spPr>
      </p:pic>
      <p:pic>
        <p:nvPicPr>
          <p:cNvPr id="87" name="图片 86" descr="图片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155" y="3168650"/>
            <a:ext cx="1926590" cy="676910"/>
          </a:xfrm>
          <a:prstGeom prst="rect">
            <a:avLst/>
          </a:prstGeom>
        </p:spPr>
      </p:pic>
      <p:pic>
        <p:nvPicPr>
          <p:cNvPr id="88" name="图片 87" descr="图片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250" y="4419600"/>
            <a:ext cx="3566160" cy="402590"/>
          </a:xfrm>
          <a:prstGeom prst="rect">
            <a:avLst/>
          </a:prstGeom>
        </p:spPr>
      </p:pic>
      <p:pic>
        <p:nvPicPr>
          <p:cNvPr id="89" name="图片 88" descr="图片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7175" y="1686560"/>
            <a:ext cx="1883410" cy="402590"/>
          </a:xfrm>
          <a:prstGeom prst="rect">
            <a:avLst/>
          </a:prstGeom>
        </p:spPr>
      </p:pic>
      <p:pic>
        <p:nvPicPr>
          <p:cNvPr id="90" name="图片 89" descr="图片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0710" y="2322195"/>
            <a:ext cx="1798320" cy="402590"/>
          </a:xfrm>
          <a:prstGeom prst="rect">
            <a:avLst/>
          </a:prstGeom>
        </p:spPr>
      </p:pic>
      <p:pic>
        <p:nvPicPr>
          <p:cNvPr id="91" name="图片 90" descr="图片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1370" y="2998470"/>
            <a:ext cx="3121025" cy="1017905"/>
          </a:xfrm>
          <a:prstGeom prst="rect">
            <a:avLst/>
          </a:prstGeom>
        </p:spPr>
      </p:pic>
      <p:pic>
        <p:nvPicPr>
          <p:cNvPr id="92" name="图片 91" descr="图片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5165" y="4290060"/>
            <a:ext cx="3237230" cy="7131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06510" y="962660"/>
            <a:ext cx="2151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汉仪粗圆简" panose="02010600000101010101" charset="-122"/>
                <a:ea typeface="汉仪粗圆简" panose="02010600000101010101" charset="-122"/>
                <a:sym typeface="+mn-ea"/>
              </a:rPr>
              <a:t>现代核潜艇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1"/>
          <a:srcRect l="12578" t="365" r="10703" b="2396"/>
          <a:stretch>
            <a:fillRect/>
          </a:stretch>
        </p:blipFill>
        <p:spPr>
          <a:xfrm>
            <a:off x="164465" y="1426845"/>
            <a:ext cx="3726815" cy="4724400"/>
          </a:xfrm>
          <a:prstGeom prst="rect">
            <a:avLst/>
          </a:prstGeom>
        </p:spPr>
      </p:pic>
      <p:pic>
        <p:nvPicPr>
          <p:cNvPr id="3" name="图片 2" descr="图片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5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22896" r="1794" b="20303"/>
          <a:stretch>
            <a:fillRect/>
          </a:stretch>
        </p:blipFill>
        <p:spPr>
          <a:xfrm>
            <a:off x="4229735" y="1562100"/>
            <a:ext cx="3731895" cy="4670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36902" r="-878" b="7373"/>
          <a:stretch>
            <a:fillRect/>
          </a:stretch>
        </p:blipFill>
        <p:spPr>
          <a:xfrm>
            <a:off x="8195945" y="1562100"/>
            <a:ext cx="3693160" cy="46704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5" b="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r="24495" b="18516"/>
          <a:stretch>
            <a:fillRect/>
          </a:stretch>
        </p:blipFill>
        <p:spPr>
          <a:xfrm rot="19673130">
            <a:off x="9889490" y="2909570"/>
            <a:ext cx="2432685" cy="251206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59397" y="2454903"/>
            <a:ext cx="4818380" cy="2858777"/>
            <a:chOff x="7859" y="1111"/>
            <a:chExt cx="10624" cy="6303"/>
          </a:xfrm>
        </p:grpSpPr>
        <p:sp>
          <p:nvSpPr>
            <p:cNvPr id="13" name="梯形 12"/>
            <p:cNvSpPr/>
            <p:nvPr/>
          </p:nvSpPr>
          <p:spPr>
            <a:xfrm rot="19998659">
              <a:off x="14219" y="4662"/>
              <a:ext cx="3200" cy="2752"/>
            </a:xfrm>
            <a:prstGeom prst="trapezoid">
              <a:avLst>
                <a:gd name="adj" fmla="val 55607"/>
              </a:avLst>
            </a:prstGeom>
            <a:gradFill>
              <a:gsLst>
                <a:gs pos="0">
                  <a:srgbClr val="E2DF74"/>
                </a:gs>
                <a:gs pos="100000">
                  <a:srgbClr val="E2DF74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宋体 CN Medium" panose="02020500000000000000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6" t="6723" r="6269" b="27150"/>
            <a:stretch>
              <a:fillRect/>
            </a:stretch>
          </p:blipFill>
          <p:spPr>
            <a:xfrm>
              <a:off x="7859" y="1111"/>
              <a:ext cx="10624" cy="5290"/>
            </a:xfrm>
            <a:prstGeom prst="rect">
              <a:avLst/>
            </a:prstGeom>
          </p:spPr>
        </p:pic>
      </p:grp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900"/>
            <a:ext cx="12191365" cy="20256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29430" y="2847975"/>
            <a:ext cx="7437755" cy="3923030"/>
            <a:chOff x="3385" y="4278"/>
            <a:chExt cx="11713" cy="6178"/>
          </a:xfrm>
        </p:grpSpPr>
        <p:pic>
          <p:nvPicPr>
            <p:cNvPr id="22" name="图片 21" descr="图片5"/>
            <p:cNvPicPr>
              <a:picLocks noChangeAspect="1"/>
            </p:cNvPicPr>
            <p:nvPr/>
          </p:nvPicPr>
          <p:blipFill>
            <a:blip r:embed="rId5"/>
            <a:srcRect r="7917" b="60486"/>
            <a:stretch>
              <a:fillRect/>
            </a:stretch>
          </p:blipFill>
          <p:spPr>
            <a:xfrm>
              <a:off x="3385" y="4278"/>
              <a:ext cx="6595" cy="3156"/>
            </a:xfrm>
            <a:prstGeom prst="rect">
              <a:avLst/>
            </a:prstGeom>
          </p:spPr>
        </p:pic>
        <p:pic>
          <p:nvPicPr>
            <p:cNvPr id="27" name="图片 26" descr="图片5"/>
            <p:cNvPicPr>
              <a:picLocks noChangeAspect="1"/>
            </p:cNvPicPr>
            <p:nvPr/>
          </p:nvPicPr>
          <p:blipFill>
            <a:blip r:embed="rId5"/>
            <a:srcRect l="92572" t="35921"/>
            <a:stretch>
              <a:fillRect/>
            </a:stretch>
          </p:blipFill>
          <p:spPr>
            <a:xfrm rot="16200000">
              <a:off x="12273" y="7055"/>
              <a:ext cx="532" cy="5118"/>
            </a:xfrm>
            <a:prstGeom prst="rect">
              <a:avLst/>
            </a:prstGeom>
          </p:spPr>
        </p:pic>
        <p:pic>
          <p:nvPicPr>
            <p:cNvPr id="28" name="图片 27" descr="图片5"/>
            <p:cNvPicPr>
              <a:picLocks noChangeAspect="1"/>
            </p:cNvPicPr>
            <p:nvPr/>
          </p:nvPicPr>
          <p:blipFill>
            <a:blip r:embed="rId5"/>
            <a:srcRect l="69813" t="34105" r="7749"/>
            <a:stretch>
              <a:fillRect/>
            </a:stretch>
          </p:blipFill>
          <p:spPr>
            <a:xfrm>
              <a:off x="8654" y="5193"/>
              <a:ext cx="1607" cy="52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294640" y="1391285"/>
            <a:ext cx="7114540" cy="407479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rcRect t="12731" r="6625" b="-37"/>
          <a:stretch>
            <a:fillRect/>
          </a:stretch>
        </p:blipFill>
        <p:spPr>
          <a:xfrm>
            <a:off x="7661275" y="434975"/>
            <a:ext cx="4269105" cy="59874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5" b="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r="24495" b="18516"/>
          <a:stretch>
            <a:fillRect/>
          </a:stretch>
        </p:blipFill>
        <p:spPr>
          <a:xfrm rot="19673130">
            <a:off x="9889490" y="2909570"/>
            <a:ext cx="2432685" cy="251206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59397" y="2454903"/>
            <a:ext cx="4818380" cy="2858777"/>
            <a:chOff x="7859" y="1111"/>
            <a:chExt cx="10624" cy="6303"/>
          </a:xfrm>
        </p:grpSpPr>
        <p:sp>
          <p:nvSpPr>
            <p:cNvPr id="13" name="梯形 12"/>
            <p:cNvSpPr/>
            <p:nvPr/>
          </p:nvSpPr>
          <p:spPr>
            <a:xfrm rot="19998659">
              <a:off x="14219" y="4662"/>
              <a:ext cx="3200" cy="2752"/>
            </a:xfrm>
            <a:prstGeom prst="trapezoid">
              <a:avLst>
                <a:gd name="adj" fmla="val 55607"/>
              </a:avLst>
            </a:prstGeom>
            <a:gradFill>
              <a:gsLst>
                <a:gs pos="0">
                  <a:srgbClr val="E2DF74"/>
                </a:gs>
                <a:gs pos="100000">
                  <a:srgbClr val="E2DF74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宋体 CN Medium" panose="02020500000000000000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6" t="6723" r="6269" b="27150"/>
            <a:stretch>
              <a:fillRect/>
            </a:stretch>
          </p:blipFill>
          <p:spPr>
            <a:xfrm>
              <a:off x="7859" y="1111"/>
              <a:ext cx="10624" cy="5290"/>
            </a:xfrm>
            <a:prstGeom prst="rect">
              <a:avLst/>
            </a:prstGeom>
          </p:spPr>
        </p:pic>
      </p:grp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900"/>
            <a:ext cx="12191365" cy="20256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29430" y="2847975"/>
            <a:ext cx="7437755" cy="3923030"/>
            <a:chOff x="3385" y="4278"/>
            <a:chExt cx="11713" cy="6178"/>
          </a:xfrm>
        </p:grpSpPr>
        <p:pic>
          <p:nvPicPr>
            <p:cNvPr id="22" name="图片 21" descr="图片5"/>
            <p:cNvPicPr>
              <a:picLocks noChangeAspect="1"/>
            </p:cNvPicPr>
            <p:nvPr/>
          </p:nvPicPr>
          <p:blipFill>
            <a:blip r:embed="rId5"/>
            <a:srcRect r="7917" b="60486"/>
            <a:stretch>
              <a:fillRect/>
            </a:stretch>
          </p:blipFill>
          <p:spPr>
            <a:xfrm>
              <a:off x="3385" y="4278"/>
              <a:ext cx="6595" cy="3156"/>
            </a:xfrm>
            <a:prstGeom prst="rect">
              <a:avLst/>
            </a:prstGeom>
          </p:spPr>
        </p:pic>
        <p:pic>
          <p:nvPicPr>
            <p:cNvPr id="27" name="图片 26" descr="图片5"/>
            <p:cNvPicPr>
              <a:picLocks noChangeAspect="1"/>
            </p:cNvPicPr>
            <p:nvPr/>
          </p:nvPicPr>
          <p:blipFill>
            <a:blip r:embed="rId5"/>
            <a:srcRect l="92572" t="35921"/>
            <a:stretch>
              <a:fillRect/>
            </a:stretch>
          </p:blipFill>
          <p:spPr>
            <a:xfrm rot="16200000">
              <a:off x="12273" y="7055"/>
              <a:ext cx="532" cy="5118"/>
            </a:xfrm>
            <a:prstGeom prst="rect">
              <a:avLst/>
            </a:prstGeom>
          </p:spPr>
        </p:pic>
        <p:pic>
          <p:nvPicPr>
            <p:cNvPr id="28" name="图片 27" descr="图片5"/>
            <p:cNvPicPr>
              <a:picLocks noChangeAspect="1"/>
            </p:cNvPicPr>
            <p:nvPr/>
          </p:nvPicPr>
          <p:blipFill>
            <a:blip r:embed="rId5"/>
            <a:srcRect l="69813" t="34105" r="7749"/>
            <a:stretch>
              <a:fillRect/>
            </a:stretch>
          </p:blipFill>
          <p:spPr>
            <a:xfrm>
              <a:off x="8654" y="5193"/>
              <a:ext cx="1607" cy="52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rcRect l="15022" t="4248" r="15216" b="5524"/>
          <a:stretch>
            <a:fillRect/>
          </a:stretch>
        </p:blipFill>
        <p:spPr>
          <a:xfrm>
            <a:off x="144780" y="-118110"/>
            <a:ext cx="2742565" cy="354711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2"/>
          <a:srcRect l="13528" t="2435" r="12843" b="2741"/>
          <a:stretch>
            <a:fillRect/>
          </a:stretch>
        </p:blipFill>
        <p:spPr>
          <a:xfrm>
            <a:off x="3215640" y="0"/>
            <a:ext cx="2552700" cy="3288030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3"/>
          <a:srcRect l="10713" r="12278"/>
          <a:stretch>
            <a:fillRect/>
          </a:stretch>
        </p:blipFill>
        <p:spPr>
          <a:xfrm>
            <a:off x="5986780" y="69215"/>
            <a:ext cx="2478405" cy="321881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4"/>
          <a:srcRect l="9713" t="1306" r="9593" b="1463"/>
          <a:stretch>
            <a:fillRect/>
          </a:stretch>
        </p:blipFill>
        <p:spPr>
          <a:xfrm>
            <a:off x="1762760" y="3429000"/>
            <a:ext cx="2733040" cy="3293745"/>
          </a:xfrm>
          <a:prstGeom prst="rect">
            <a:avLst/>
          </a:prstGeom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5"/>
          <a:srcRect l="17630" t="889" r="17500" b="2741"/>
          <a:stretch>
            <a:fillRect/>
          </a:stretch>
        </p:blipFill>
        <p:spPr>
          <a:xfrm>
            <a:off x="5076190" y="3281045"/>
            <a:ext cx="2626360" cy="344170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6"/>
          <a:srcRect l="12578" t="365" r="10703" b="2396"/>
          <a:stretch>
            <a:fillRect/>
          </a:stretch>
        </p:blipFill>
        <p:spPr>
          <a:xfrm>
            <a:off x="8465185" y="989965"/>
            <a:ext cx="3726815" cy="47244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4935" y="322580"/>
            <a:ext cx="11824970" cy="5720715"/>
            <a:chOff x="181" y="676"/>
            <a:chExt cx="18622" cy="900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rcRect l="3838" t="8769" r="5185" b="2217"/>
            <a:stretch>
              <a:fillRect/>
            </a:stretch>
          </p:blipFill>
          <p:spPr>
            <a:xfrm>
              <a:off x="181" y="676"/>
              <a:ext cx="6365" cy="900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rcRect l="543" t="3168" r="-55" b="2473"/>
            <a:stretch>
              <a:fillRect/>
            </a:stretch>
          </p:blipFill>
          <p:spPr>
            <a:xfrm rot="16200000">
              <a:off x="8170" y="-948"/>
              <a:ext cx="9009" cy="12257"/>
            </a:xfrm>
            <a:prstGeom prst="rect">
              <a:avLst/>
            </a:prstGeom>
          </p:spPr>
        </p:pic>
      </p:grpSp>
      <p:sp>
        <p:nvSpPr>
          <p:cNvPr id="26" name="梯形 25"/>
          <p:cNvSpPr/>
          <p:nvPr/>
        </p:nvSpPr>
        <p:spPr>
          <a:xfrm rot="10800000">
            <a:off x="1733550" y="5977890"/>
            <a:ext cx="960755" cy="880110"/>
          </a:xfrm>
          <a:prstGeom prst="trapezoid">
            <a:avLst>
              <a:gd name="adj" fmla="val 41473"/>
            </a:avLst>
          </a:prstGeom>
          <a:gradFill>
            <a:gsLst>
              <a:gs pos="0">
                <a:srgbClr val="E2DF74"/>
              </a:gs>
              <a:gs pos="100000">
                <a:srgbClr val="E2DF74"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宋体 CN Medium" panose="02020500000000000000" charset="-122"/>
            </a:endParaRPr>
          </a:p>
        </p:txBody>
      </p:sp>
      <p:sp>
        <p:nvSpPr>
          <p:cNvPr id="6" name="梯形 5"/>
          <p:cNvSpPr/>
          <p:nvPr/>
        </p:nvSpPr>
        <p:spPr>
          <a:xfrm rot="10800000">
            <a:off x="9506585" y="5977890"/>
            <a:ext cx="960755" cy="880110"/>
          </a:xfrm>
          <a:prstGeom prst="trapezoid">
            <a:avLst>
              <a:gd name="adj" fmla="val 41473"/>
            </a:avLst>
          </a:prstGeom>
          <a:gradFill>
            <a:gsLst>
              <a:gs pos="0">
                <a:srgbClr val="E2DF74"/>
              </a:gs>
              <a:gs pos="100000">
                <a:srgbClr val="E2DF74"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宋体 CN Medium" panose="020205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79780" y="2663825"/>
            <a:ext cx="8453120" cy="2416810"/>
            <a:chOff x="1320" y="4932"/>
            <a:chExt cx="13312" cy="3806"/>
          </a:xfrm>
        </p:grpSpPr>
        <p:sp>
          <p:nvSpPr>
            <p:cNvPr id="12" name="圆角矩形 11"/>
            <p:cNvSpPr/>
            <p:nvPr/>
          </p:nvSpPr>
          <p:spPr>
            <a:xfrm>
              <a:off x="1320" y="4932"/>
              <a:ext cx="826" cy="308"/>
            </a:xfrm>
            <a:prstGeom prst="roundRect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1320" y="7300"/>
              <a:ext cx="826" cy="308"/>
            </a:xfrm>
            <a:prstGeom prst="roundRect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7625" y="5146"/>
              <a:ext cx="693" cy="323"/>
            </a:xfrm>
            <a:prstGeom prst="roundRect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7512" y="8093"/>
              <a:ext cx="807" cy="322"/>
            </a:xfrm>
            <a:prstGeom prst="roundRect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3897" y="8415"/>
              <a:ext cx="735" cy="323"/>
            </a:xfrm>
            <a:prstGeom prst="roundRect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711700" y="989965"/>
            <a:ext cx="5529580" cy="4693920"/>
            <a:chOff x="7420" y="1559"/>
            <a:chExt cx="8708" cy="7392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7464" y="3044"/>
              <a:ext cx="763" cy="0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7533" y="3441"/>
              <a:ext cx="904" cy="3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7533" y="3841"/>
              <a:ext cx="904" cy="3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7420" y="7219"/>
              <a:ext cx="604" cy="7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7420" y="8513"/>
              <a:ext cx="528" cy="10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7464" y="8945"/>
              <a:ext cx="728" cy="6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13812" y="1559"/>
              <a:ext cx="728" cy="6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4806" y="1926"/>
              <a:ext cx="728" cy="6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3812" y="2368"/>
              <a:ext cx="728" cy="6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13812" y="4708"/>
              <a:ext cx="531" cy="18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13812" y="5929"/>
              <a:ext cx="1432" cy="11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13812" y="6714"/>
              <a:ext cx="989" cy="9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13812" y="7166"/>
              <a:ext cx="2317" cy="2"/>
            </a:xfrm>
            <a:prstGeom prst="line">
              <a:avLst/>
            </a:prstGeom>
            <a:ln w="28575" cmpd="sng">
              <a:solidFill>
                <a:srgbClr val="0498F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梯形 38"/>
          <p:cNvSpPr/>
          <p:nvPr/>
        </p:nvSpPr>
        <p:spPr>
          <a:xfrm rot="10800000">
            <a:off x="5329555" y="5977890"/>
            <a:ext cx="960755" cy="880110"/>
          </a:xfrm>
          <a:prstGeom prst="trapezoid">
            <a:avLst>
              <a:gd name="adj" fmla="val 41473"/>
            </a:avLst>
          </a:prstGeom>
          <a:gradFill>
            <a:gsLst>
              <a:gs pos="0">
                <a:srgbClr val="E2DF74"/>
              </a:gs>
              <a:gs pos="100000">
                <a:srgbClr val="E2DF74"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宋体 CN Medium" panose="02020500000000000000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80720" y="561975"/>
            <a:ext cx="9110345" cy="4185285"/>
            <a:chOff x="1072" y="885"/>
            <a:chExt cx="14347" cy="6591"/>
          </a:xfrm>
        </p:grpSpPr>
        <p:sp>
          <p:nvSpPr>
            <p:cNvPr id="40" name="椭圆 39"/>
            <p:cNvSpPr/>
            <p:nvPr/>
          </p:nvSpPr>
          <p:spPr>
            <a:xfrm>
              <a:off x="1228" y="2632"/>
              <a:ext cx="1191" cy="535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dist"/>
              <a:endParaRPr lang="zh-CN" altLang="en-US" sz="1400" dirty="0">
                <a:latin typeface="铁蒺藜体" panose="00000800000000000000" pitchFamily="2" charset="-122"/>
                <a:ea typeface="铁蒺藜体" panose="00000800000000000000" pitchFamily="2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72" y="5455"/>
              <a:ext cx="1503" cy="535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dist"/>
              <a:endParaRPr lang="zh-CN" altLang="en-US" sz="1400" dirty="0">
                <a:latin typeface="铁蒺藜体" panose="00000800000000000000" pitchFamily="2" charset="-122"/>
                <a:ea typeface="铁蒺藜体" panose="00000800000000000000" pitchFamily="2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1072" y="6942"/>
              <a:ext cx="982" cy="535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dist"/>
              <a:endParaRPr lang="zh-CN" altLang="en-US" sz="1400" dirty="0">
                <a:latin typeface="铁蒺藜体" panose="00000800000000000000" pitchFamily="2" charset="-122"/>
                <a:ea typeface="铁蒺藜体" panose="00000800000000000000" pitchFamily="2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7411" y="885"/>
              <a:ext cx="781" cy="535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dist"/>
              <a:endParaRPr lang="zh-CN" altLang="en-US" sz="1400" dirty="0">
                <a:latin typeface="铁蒺藜体" panose="00000800000000000000" pitchFamily="2" charset="-122"/>
                <a:ea typeface="铁蒺藜体" panose="00000800000000000000" pitchFamily="2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7411" y="2264"/>
              <a:ext cx="929" cy="419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dist"/>
              <a:endParaRPr lang="zh-CN" altLang="en-US" sz="1400" dirty="0">
                <a:latin typeface="铁蒺藜体" panose="00000800000000000000" pitchFamily="2" charset="-122"/>
                <a:ea typeface="铁蒺藜体" panose="00000800000000000000" pitchFamily="2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7464" y="1828"/>
              <a:ext cx="1204" cy="419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dist"/>
              <a:endParaRPr lang="zh-CN" altLang="en-US" sz="1400" dirty="0">
                <a:latin typeface="铁蒺藜体" panose="00000800000000000000" pitchFamily="2" charset="-122"/>
                <a:ea typeface="铁蒺藜体" panose="00000800000000000000" pitchFamily="2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3602" y="2379"/>
              <a:ext cx="1204" cy="419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dist"/>
              <a:endParaRPr lang="zh-CN" altLang="en-US" sz="1400" dirty="0">
                <a:latin typeface="铁蒺藜体" panose="00000800000000000000" pitchFamily="2" charset="-122"/>
                <a:ea typeface="铁蒺藜体" panose="00000800000000000000" pitchFamily="2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3805" y="4773"/>
              <a:ext cx="1615" cy="419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dist"/>
              <a:endParaRPr lang="zh-CN" altLang="en-US" sz="1400" dirty="0">
                <a:latin typeface="铁蒺藜体" panose="00000800000000000000" pitchFamily="2" charset="-122"/>
                <a:ea typeface="铁蒺藜体" panose="00000800000000000000" pitchFamily="2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4445"/>
            <a:ext cx="12192635" cy="814070"/>
          </a:xfrm>
          <a:prstGeom prst="rect">
            <a:avLst/>
          </a:prstGeom>
          <a:solidFill>
            <a:srgbClr val="E7E6E6">
              <a:alpha val="84000"/>
            </a:srgbClr>
          </a:solidFill>
        </p:spPr>
        <p:txBody>
          <a:bodyPr wrap="square" rtlCol="0">
            <a:noAutofit/>
          </a:bodyPr>
          <a:p>
            <a:pPr algn="ctr"/>
            <a:r>
              <a:rPr lang="zh-CN" altLang="en-US" sz="4800">
                <a:solidFill>
                  <a:srgbClr val="4472C4">
                    <a:lumMod val="75000"/>
                  </a:srgbClr>
                </a:solidFill>
                <a:latin typeface="汉仪书魂体简" panose="02010600000101010101" charset="-122"/>
                <a:ea typeface="汉仪书魂体简" panose="02010600000101010101" charset="-122"/>
                <a:sym typeface="等线" panose="02010600030101010101" charset="-122"/>
              </a:rPr>
              <a:t>任务</a:t>
            </a:r>
            <a:r>
              <a:rPr lang="zh-CN" altLang="en-US" sz="4800">
                <a:solidFill>
                  <a:srgbClr val="4472C4">
                    <a:lumMod val="75000"/>
                  </a:srgbClr>
                </a:solidFill>
                <a:latin typeface="汉仪书魂体简" panose="02010600000101010101" charset="-122"/>
                <a:ea typeface="汉仪书魂体简" panose="02010600000101010101" charset="-122"/>
                <a:sym typeface="等线" panose="02010600030101010101" charset="-122"/>
              </a:rPr>
              <a:t>一：</a:t>
            </a:r>
            <a:r>
              <a:rPr lang="zh-CN" altLang="en-US" sz="4800">
                <a:solidFill>
                  <a:srgbClr val="ED7D31"/>
                </a:solidFill>
                <a:latin typeface="汉仪书魂体简" panose="02010600000101010101" charset="-122"/>
                <a:ea typeface="汉仪书魂体简" panose="02010600000101010101" charset="-122"/>
                <a:sym typeface="等线" panose="02010600030101010101" charset="-122"/>
              </a:rPr>
              <a:t>走近凡尔纳，</a:t>
            </a:r>
            <a:r>
              <a:rPr lang="en-US" altLang="zh-CN" sz="4800">
                <a:solidFill>
                  <a:srgbClr val="ED7D31"/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感受思之奇</a:t>
            </a:r>
            <a:endParaRPr lang="en-US" altLang="zh-CN" sz="4800">
              <a:solidFill>
                <a:srgbClr val="ED7D31"/>
              </a:solidFill>
              <a:latin typeface="汉仪书魂体简" panose="02010600000101010101" charset="-122"/>
              <a:ea typeface="汉仪书魂体简" panose="02010600000101010101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88795" y="1830070"/>
            <a:ext cx="7374890" cy="4658995"/>
            <a:chOff x="746" y="3355"/>
            <a:chExt cx="11614" cy="7337"/>
          </a:xfrm>
        </p:grpSpPr>
        <p:pic>
          <p:nvPicPr>
            <p:cNvPr id="2" name="图片 1" descr="/private/var/folders/19/vdwrw87j5kn3wl1wlyp1thsh0000gn/T/com.kingsoft.wpsoffice.mac/photoeditapp/20240401220346/temp.pngtemp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696" y="3355"/>
              <a:ext cx="9665" cy="579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746" y="9032"/>
              <a:ext cx="4764" cy="16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4000">
                  <a:solidFill>
                    <a:schemeClr val="bg1"/>
                  </a:solidFill>
                  <a:latin typeface="汉仪书魂体简" panose="02010600000101010101" charset="-122"/>
                  <a:ea typeface="汉仪书魂体简" panose="02010600000101010101" charset="-122"/>
                  <a:cs typeface="汉仪书魂体简" panose="02010600000101010101" charset="-122"/>
                  <a:sym typeface="+mn-ea"/>
                </a:rPr>
                <a:t>桶型潜水艇</a:t>
              </a:r>
              <a:endParaRPr lang="zh-CN" altLang="en-US" sz="4000">
                <a:solidFill>
                  <a:schemeClr val="bg1"/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  <a:sym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2410"/>
            <a:ext cx="12192635" cy="2682240"/>
          </a:xfrm>
          <a:prstGeom prst="rect">
            <a:avLst/>
          </a:prstGeom>
        </p:spPr>
      </p:pic>
      <p:pic>
        <p:nvPicPr>
          <p:cNvPr id="5" name="图片 4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3095"/>
            <a:ext cx="12192635" cy="1888490"/>
          </a:xfrm>
          <a:prstGeom prst="rect">
            <a:avLst/>
          </a:prstGeom>
        </p:spPr>
      </p:pic>
      <p:pic>
        <p:nvPicPr>
          <p:cNvPr id="7" name="图片 6" descr="图片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34330"/>
            <a:ext cx="12202160" cy="1047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808355"/>
          </a:xfrm>
          <a:prstGeom prst="rect">
            <a:avLst/>
          </a:prstGeom>
        </p:spPr>
      </p:pic>
      <p:pic>
        <p:nvPicPr>
          <p:cNvPr id="3" name="图片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773430"/>
            <a:ext cx="12192000" cy="1982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" y="2765425"/>
            <a:ext cx="9121775" cy="39554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9400" y="3692525"/>
            <a:ext cx="230949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  <a:sym typeface="+mn-ea"/>
              </a:rPr>
              <a:t>温度计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  <a:sym typeface="+mn-ea"/>
            </a:endParaRPr>
          </a:p>
          <a:p>
            <a:pPr algn="ctr">
              <a:buNone/>
            </a:pPr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  <a:sym typeface="+mn-ea"/>
              </a:rPr>
              <a:t>气压计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  <a:sym typeface="+mn-ea"/>
            </a:endParaRPr>
          </a:p>
          <a:p>
            <a:pPr algn="ctr">
              <a:buNone/>
            </a:pPr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  <a:sym typeface="+mn-ea"/>
              </a:rPr>
              <a:t>湿度计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  <a:sym typeface="+mn-ea"/>
            </a:endParaRPr>
          </a:p>
          <a:p>
            <a:pPr algn="ctr">
              <a:buNone/>
            </a:pPr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  <a:sym typeface="+mn-ea"/>
              </a:rPr>
              <a:t>风暴预测计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  <a:sym typeface="+mn-ea"/>
            </a:endParaRPr>
          </a:p>
          <a:p>
            <a:pPr algn="ctr">
              <a:buNone/>
            </a:pPr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  <a:sym typeface="+mn-ea"/>
              </a:rPr>
              <a:t>罗盘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  <a:sym typeface="+mn-ea"/>
            </a:endParaRPr>
          </a:p>
          <a:p>
            <a:pPr algn="ctr">
              <a:buNone/>
            </a:pPr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  <a:sym typeface="+mn-ea"/>
              </a:rPr>
              <a:t>六分仪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  <a:sym typeface="+mn-ea"/>
            </a:endParaRPr>
          </a:p>
          <a:p>
            <a:pPr algn="ctr">
              <a:buNone/>
            </a:pPr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  <a:sym typeface="+mn-ea"/>
              </a:rPr>
              <a:t>经度仪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</a:endParaRPr>
          </a:p>
          <a:p>
            <a:pPr algn="ctr">
              <a:buNone/>
            </a:pPr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  <a:sym typeface="+mn-ea"/>
              </a:rPr>
              <a:t>昼夜望远镜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</a:endParaRPr>
          </a:p>
          <a:p>
            <a:pPr algn="ctr">
              <a:buNone/>
            </a:pPr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  <a:sym typeface="+mn-ea"/>
              </a:rPr>
              <a:t>温度探测</a:t>
            </a:r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  <a:sym typeface="+mn-ea"/>
              </a:rPr>
              <a:t>仪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02635" y="3692525"/>
            <a:ext cx="18484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餐厅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  <a:p>
            <a:pPr algn="ctr"/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图书室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  <a:p>
            <a:pPr algn="ctr"/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大客厅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  <a:p>
            <a:pPr algn="ctr"/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房间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  <a:p>
            <a:pPr algn="ctr"/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储气舱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  <a:p>
            <a:pPr algn="ctr"/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小艇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  <a:p>
            <a:pPr algn="ctr"/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房舱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  <a:p>
            <a:pPr algn="ctr"/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厨房</a:t>
            </a:r>
            <a:b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</a:br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汉仪书魂体简" panose="02010600000101010101" charset="-122"/>
                <a:cs typeface="Arial" panose="020B0604020202020204" pitchFamily="34" charset="0"/>
              </a:rPr>
              <a:t>……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汉仪书魂体简" panose="02010600000101010101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52845" y="3783330"/>
            <a:ext cx="2955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提供：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热、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光、动力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52845" y="4265930"/>
            <a:ext cx="28549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驱动大功率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气泵抽空气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52845" y="4748530"/>
            <a:ext cx="1346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电报通讯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52845" y="5231130"/>
            <a:ext cx="13093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汉仪书魂体简" panose="02010600000101010101" charset="-122"/>
                <a:ea typeface="汉仪书魂体简" panose="02010600000101010101" charset="-122"/>
              </a:rPr>
              <a:t>电力烹调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89675" y="5755640"/>
            <a:ext cx="13093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汉仪书魂体简" panose="02010600000101010101" charset="-122"/>
                <a:cs typeface="Arial" panose="020B0604020202020204" pitchFamily="34" charset="0"/>
                <a:sym typeface="+mn-ea"/>
              </a:rPr>
              <a:t>……</a:t>
            </a:r>
            <a:endParaRPr lang="zh-CN" altLang="en-US" sz="2000">
              <a:solidFill>
                <a:schemeClr val="accent1">
                  <a:lumMod val="50000"/>
                </a:schemeClr>
              </a:solidFill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777095" y="3783330"/>
            <a:ext cx="2273935" cy="2534285"/>
            <a:chOff x="5865" y="5978"/>
            <a:chExt cx="3581" cy="3991"/>
          </a:xfrm>
        </p:grpSpPr>
        <p:pic>
          <p:nvPicPr>
            <p:cNvPr id="14" name="图片 13" descr="IMG_780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65" y="6657"/>
              <a:ext cx="3312" cy="3312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/>
          </p:nvSpPr>
          <p:spPr>
            <a:xfrm>
              <a:off x="6216" y="5978"/>
              <a:ext cx="3230" cy="1415"/>
            </a:xfrm>
            <a:prstGeom prst="roundRect">
              <a:avLst/>
            </a:prstGeom>
            <a:solidFill>
              <a:srgbClr val="FFE5B6"/>
            </a:solidFill>
            <a:ln w="63500" cap="flat" cmpd="sng">
              <a:solidFill>
                <a:srgbClr val="DA7C7A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9777095" y="6132195"/>
            <a:ext cx="1884680" cy="527685"/>
          </a:xfrm>
          <a:prstGeom prst="roundRect">
            <a:avLst/>
          </a:prstGeom>
          <a:solidFill>
            <a:srgbClr val="FEE6B6"/>
          </a:solidFill>
          <a:ln w="44450">
            <a:solidFill>
              <a:srgbClr val="DA7C7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chemeClr val="accent6"/>
                </a:solidFill>
              </a:rPr>
              <a:t> </a:t>
            </a:r>
            <a:r>
              <a:rPr lang="zh-CN" altLang="en-US" sz="2400">
                <a:solidFill>
                  <a:schemeClr val="accent6"/>
                </a:solidFill>
              </a:rPr>
              <a:t>点击</a:t>
            </a:r>
            <a:r>
              <a:rPr lang="zh-CN" altLang="en-US" sz="2400">
                <a:solidFill>
                  <a:schemeClr val="accent6"/>
                </a:solidFill>
              </a:rPr>
              <a:t>开始</a:t>
            </a:r>
            <a:endParaRPr lang="zh-CN" altLang="en-US" sz="2400">
              <a:solidFill>
                <a:schemeClr val="accent6"/>
              </a:solidFill>
            </a:endParaRPr>
          </a:p>
        </p:txBody>
      </p:sp>
      <p:sp>
        <p:nvSpPr>
          <p:cNvPr id="17" name="10分钟个位2"/>
          <p:cNvSpPr txBox="1"/>
          <p:nvPr>
            <p:custDataLst>
              <p:tags r:id="rId5"/>
            </p:custDataLst>
          </p:nvPr>
        </p:nvSpPr>
        <p:spPr>
          <a:xfrm>
            <a:off x="11486515" y="3893185"/>
            <a:ext cx="393700" cy="6210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noAutofit/>
          </a:bodyPr>
          <a:p>
            <a:r>
              <a:rPr lang="en-US" altLang="zh-CN" sz="3600" spc="-10000" dirty="0">
                <a:solidFill>
                  <a:srgbClr val="E54C5E"/>
                </a:solidFill>
                <a:latin typeface="Impact" panose="020B0806030902050204" pitchFamily="34" charset="0"/>
                <a:cs typeface="Impact" panose="020B0806030902050204" pitchFamily="34" charset="0"/>
              </a:rPr>
              <a:t>9876543210</a:t>
            </a:r>
            <a:endParaRPr lang="en-US" altLang="zh-CN" sz="3600" spc="-10000" dirty="0">
              <a:solidFill>
                <a:srgbClr val="E54C5E"/>
              </a:solidFill>
              <a:latin typeface="Impact" panose="020B0806030902050204" pitchFamily="34" charset="0"/>
              <a:cs typeface="Impact" panose="020B0806030902050204" pitchFamily="34" charset="0"/>
            </a:endParaRPr>
          </a:p>
        </p:txBody>
      </p:sp>
      <p:sp>
        <p:nvSpPr>
          <p:cNvPr id="18" name="10分钟十位2"/>
          <p:cNvSpPr txBox="1"/>
          <p:nvPr>
            <p:custDataLst>
              <p:tags r:id="rId6"/>
            </p:custDataLst>
          </p:nvPr>
        </p:nvSpPr>
        <p:spPr>
          <a:xfrm>
            <a:off x="10993755" y="3893185"/>
            <a:ext cx="393700" cy="6210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noAutofit/>
          </a:bodyPr>
          <a:p>
            <a:r>
              <a:rPr lang="en-US" altLang="zh-CN" sz="3600" spc="-10000" dirty="0">
                <a:solidFill>
                  <a:srgbClr val="E54C5E"/>
                </a:solidFill>
                <a:latin typeface="Impact" panose="020B0806030902050204" pitchFamily="34" charset="0"/>
                <a:cs typeface="Impact" panose="020B0806030902050204" pitchFamily="34" charset="0"/>
              </a:rPr>
              <a:t>543210</a:t>
            </a:r>
            <a:endParaRPr lang="en-US" altLang="zh-CN" sz="3600" spc="-10000" dirty="0">
              <a:solidFill>
                <a:srgbClr val="E54C5E"/>
              </a:solidFill>
              <a:latin typeface="Impact" panose="020B0806030902050204" pitchFamily="34" charset="0"/>
              <a:cs typeface="Impact" panose="020B0806030902050204" pitchFamily="34" charset="0"/>
            </a:endParaRPr>
          </a:p>
        </p:txBody>
      </p:sp>
      <p:sp>
        <p:nvSpPr>
          <p:cNvPr id="19" name="10分钟百位2"/>
          <p:cNvSpPr txBox="1"/>
          <p:nvPr>
            <p:custDataLst>
              <p:tags r:id="rId7"/>
            </p:custDataLst>
          </p:nvPr>
        </p:nvSpPr>
        <p:spPr>
          <a:xfrm>
            <a:off x="10099040" y="3893185"/>
            <a:ext cx="393700" cy="6210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noAutofit/>
          </a:bodyPr>
          <a:p>
            <a:r>
              <a:rPr lang="en-US" altLang="zh-CN" sz="3600" spc="-10000" dirty="0">
                <a:solidFill>
                  <a:srgbClr val="E54C5E"/>
                </a:solidFill>
                <a:uFillTx/>
                <a:latin typeface="Impact" panose="020B0806030902050204" pitchFamily="34" charset="0"/>
                <a:cs typeface="Impact" panose="020B0806030902050204" pitchFamily="34" charset="0"/>
                <a:sym typeface="+mn-ea"/>
              </a:rPr>
              <a:t>9876543210</a:t>
            </a:r>
            <a:endParaRPr lang="en-US" altLang="zh-CN" sz="3600" spc="-10000" dirty="0">
              <a:solidFill>
                <a:srgbClr val="E54C5E"/>
              </a:solidFill>
              <a:uFillTx/>
              <a:latin typeface="Impact" panose="020B0806030902050204" pitchFamily="34" charset="0"/>
              <a:cs typeface="Impact" panose="020B0806030902050204" pitchFamily="34" charset="0"/>
              <a:sym typeface="+mn-ea"/>
            </a:endParaRPr>
          </a:p>
        </p:txBody>
      </p:sp>
      <p:sp>
        <p:nvSpPr>
          <p:cNvPr id="20" name="10分钟："/>
          <p:cNvSpPr txBox="1"/>
          <p:nvPr>
            <p:custDataLst>
              <p:tags r:id="rId8"/>
            </p:custDataLst>
          </p:nvPr>
        </p:nvSpPr>
        <p:spPr>
          <a:xfrm>
            <a:off x="10460355" y="3893185"/>
            <a:ext cx="434340" cy="495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600" dirty="0">
                <a:solidFill>
                  <a:srgbClr val="E54C5E"/>
                </a:solidFill>
                <a:latin typeface="Impact" panose="020B0806030902050204" pitchFamily="34" charset="0"/>
                <a:cs typeface="Impact" panose="020B0806030902050204" pitchFamily="34" charset="0"/>
              </a:rPr>
              <a:t>:</a:t>
            </a:r>
            <a:endParaRPr lang="en-US" altLang="zh-CN" sz="3600" dirty="0">
              <a:solidFill>
                <a:srgbClr val="E54C5E"/>
              </a:solidFill>
              <a:latin typeface="Impact" panose="020B0806030902050204" pitchFamily="34" charset="0"/>
              <a:cs typeface="Impact" panose="020B0806030902050204" pitchFamily="34" charset="0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1" presetClass="entr" presetSubtype="0" repeatCount="6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1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6" dur="1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8" dur="6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60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时间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5" grpId="0"/>
      <p:bldP spid="10" grpId="0"/>
      <p:bldP spid="12" grpId="0"/>
      <p:bldP spid="13" grpId="0"/>
      <p:bldP spid="9" grpId="0"/>
      <p:bldP spid="21" grpId="0" bldLvl="0" animBg="1"/>
      <p:bldP spid="17" grpId="0"/>
      <p:bldP spid="18" grpId="0"/>
      <p:bldP spid="19" grpId="0"/>
      <p:bldP spid="20" grpId="1"/>
      <p:bldP spid="20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" b="539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12750" y="954405"/>
          <a:ext cx="11366500" cy="4794250"/>
        </p:xfrm>
        <a:graphic>
          <a:graphicData uri="http://schemas.openxmlformats.org/drawingml/2006/table">
            <a:tbl>
              <a:tblPr firstRow="1" bandRow="1">
                <a:tableStyleId>{B818FB1F-FF20-483A-925C-C9F3FD9E6F86}</a:tableStyleId>
              </a:tblPr>
              <a:tblGrid>
                <a:gridCol w="2674620"/>
                <a:gridCol w="4993005"/>
                <a:gridCol w="3698875"/>
              </a:tblGrid>
              <a:tr h="6007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汉仪粗圆简" panose="02010600000101010101" charset="-122"/>
                          <a:ea typeface="汉仪粗圆简" panose="02010600000101010101" charset="-122"/>
                        </a:rPr>
                        <a:t>潜艇大比拼</a:t>
                      </a:r>
                      <a:endParaRPr lang="zh-CN" altLang="en-US" sz="28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800">
                          <a:latin typeface="汉仪粗圆简" panose="02010600000101010101" charset="-122"/>
                          <a:ea typeface="汉仪粗圆简" panose="02010600000101010101" charset="-122"/>
                        </a:rPr>
                        <a:t>鹦鹉螺号</a:t>
                      </a:r>
                      <a:endParaRPr lang="zh-CN" altLang="en-US" sz="28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8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/>
                </a:tc>
              </a:tr>
              <a:tr h="6927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汉仪粗圆简" panose="02010600000101010101" charset="-122"/>
                          <a:ea typeface="汉仪粗圆简" panose="02010600000101010101" charset="-122"/>
                        </a:rPr>
                        <a:t>外形航速</a:t>
                      </a:r>
                      <a:endParaRPr lang="zh-CN" altLang="en-US" sz="24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accent1"/>
                        </a:solidFill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/>
                </a:tc>
              </a:tr>
              <a:tr h="5416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汉仪粗圆简" panose="02010600000101010101" charset="-122"/>
                          <a:ea typeface="汉仪粗圆简" panose="02010600000101010101" charset="-122"/>
                        </a:rPr>
                        <a:t>动力</a:t>
                      </a:r>
                      <a:endParaRPr lang="zh-CN" altLang="en-US" sz="24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</a:tr>
              <a:tr h="14795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汉仪粗圆简" panose="02010600000101010101" charset="-122"/>
                          <a:ea typeface="汉仪粗圆简" panose="02010600000101010101" charset="-122"/>
                        </a:rPr>
                        <a:t>潜水时长</a:t>
                      </a:r>
                      <a:endParaRPr lang="zh-CN" altLang="en-US" sz="24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accent1"/>
                        </a:solidFill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</a:tr>
              <a:tr h="7391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汉仪粗圆简" panose="02010600000101010101" charset="-122"/>
                          <a:ea typeface="汉仪粗圆简" panose="02010600000101010101" charset="-122"/>
                        </a:rPr>
                        <a:t>深度</a:t>
                      </a:r>
                      <a:endParaRPr lang="zh-CN" altLang="en-US" sz="2400">
                        <a:latin typeface="汉仪粗圆简" panose="02010600000101010101" charset="-122"/>
                        <a:ea typeface="汉仪粗圆简" panose="0201060000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</a:tr>
              <a:tr h="7404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汉仪粗圆简" panose="02010600000101010101" charset="-122"/>
                          <a:ea typeface="汉仪粗圆简" panose="02010600000101010101" charset="-122"/>
                          <a:cs typeface="Arial" panose="020B0604020202020204" pitchFamily="34" charset="0"/>
                        </a:rPr>
                        <a:t>……</a:t>
                      </a:r>
                      <a:endParaRPr lang="zh-CN" altLang="en-US" sz="2400">
                        <a:latin typeface="汉仪粗圆简" panose="02010600000101010101" charset="-122"/>
                        <a:ea typeface="汉仪粗圆简" panose="02010600000101010101" charset="-122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n w="28575" cmpd="sng">
                          <a:solidFill>
                            <a:srgbClr val="E3A16E"/>
                          </a:solidFill>
                          <a:prstDash val="solid"/>
                        </a:ln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图片 7" descr="图片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720" y="1588770"/>
            <a:ext cx="4870450" cy="597535"/>
          </a:xfrm>
          <a:prstGeom prst="rect">
            <a:avLst/>
          </a:prstGeom>
        </p:spPr>
      </p:pic>
      <p:pic>
        <p:nvPicPr>
          <p:cNvPr id="86" name="图片 85" descr="图片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505" y="2322195"/>
            <a:ext cx="3803650" cy="372110"/>
          </a:xfrm>
          <a:prstGeom prst="rect">
            <a:avLst/>
          </a:prstGeom>
        </p:spPr>
      </p:pic>
      <p:pic>
        <p:nvPicPr>
          <p:cNvPr id="87" name="图片 86" descr="图片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155" y="3168650"/>
            <a:ext cx="1926590" cy="676910"/>
          </a:xfrm>
          <a:prstGeom prst="rect">
            <a:avLst/>
          </a:prstGeom>
        </p:spPr>
      </p:pic>
      <p:pic>
        <p:nvPicPr>
          <p:cNvPr id="88" name="图片 87" descr="图片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250" y="4419600"/>
            <a:ext cx="3566160" cy="402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LIDE.ICON" val="#401093;#96121;#108132;"/>
</p:tagLst>
</file>

<file path=ppt/tags/tag10.xml><?xml version="1.0" encoding="utf-8"?>
<p:tagLst xmlns:p="http://schemas.openxmlformats.org/presentationml/2006/main">
  <p:tag name="PA" val="v5.2.8"/>
  <p:tag name="KSO_WM_BEAUTIFY_FLAG" val=""/>
</p:tagLst>
</file>

<file path=ppt/tags/tag11.xml><?xml version="1.0" encoding="utf-8"?>
<p:tagLst xmlns:p="http://schemas.openxmlformats.org/presentationml/2006/main">
  <p:tag name="ISLIDE.ICON" val="#401093;#96121;#108132;"/>
</p:tagLst>
</file>

<file path=ppt/tags/tag12.xml><?xml version="1.0" encoding="utf-8"?>
<p:tagLst xmlns:p="http://schemas.openxmlformats.org/presentationml/2006/main">
  <p:tag name="TABLE_ENDDRAG_ORIGIN_RECT" val="895*377"/>
  <p:tag name="TABLE_ENDDRAG_RECT" val="41*89*895*377"/>
</p:tagLst>
</file>

<file path=ppt/tags/tag13.xml><?xml version="1.0" encoding="utf-8"?>
<p:tagLst xmlns:p="http://schemas.openxmlformats.org/presentationml/2006/main">
  <p:tag name="TABLE_ENDDRAG_ORIGIN_RECT" val="895*377"/>
  <p:tag name="TABLE_ENDDRAG_RECT" val="41*89*895*377"/>
</p:tagLst>
</file>

<file path=ppt/tags/tag14.xml><?xml version="1.0" encoding="utf-8"?>
<p:tagLst xmlns:p="http://schemas.openxmlformats.org/presentationml/2006/main">
  <p:tag name="ISLIDE.ICON" val="#401093;#96121;#108132;"/>
</p:tagLst>
</file>

<file path=ppt/tags/tag15.xml><?xml version="1.0" encoding="utf-8"?>
<p:tagLst xmlns:p="http://schemas.openxmlformats.org/presentationml/2006/main">
  <p:tag name="COMMONDATA" val="eyJoZGlkIjoiYTA4YWUyNGE2MTllNGU1OGQ5MGViMmQ1NDYwNmI5ZDQifQ=="/>
</p:tagLst>
</file>

<file path=ppt/tags/tag2.xml><?xml version="1.0" encoding="utf-8"?>
<p:tagLst xmlns:p="http://schemas.openxmlformats.org/presentationml/2006/main">
  <p:tag name="ISLIDE.ICON" val="#401093;#96121;#108132;"/>
</p:tagLst>
</file>

<file path=ppt/tags/tag3.xml><?xml version="1.0" encoding="utf-8"?>
<p:tagLst xmlns:p="http://schemas.openxmlformats.org/presentationml/2006/main">
  <p:tag name="ISLIDE.ICON" val="#401093;#96121;#108132;"/>
</p:tagLst>
</file>

<file path=ppt/tags/tag4.xml><?xml version="1.0" encoding="utf-8"?>
<p:tagLst xmlns:p="http://schemas.openxmlformats.org/presentationml/2006/main">
  <p:tag name="ISLIDE.ICON" val="#401093;#96121;#108132;"/>
</p:tagLst>
</file>

<file path=ppt/tags/tag5.xml><?xml version="1.0" encoding="utf-8"?>
<p:tagLst xmlns:p="http://schemas.openxmlformats.org/presentationml/2006/main">
  <p:tag name="ISLIDE.ICON" val="#401093;#96121;#108132;"/>
</p:tagLst>
</file>

<file path=ppt/tags/tag6.xml><?xml version="1.0" encoding="utf-8"?>
<p:tagLst xmlns:p="http://schemas.openxmlformats.org/presentationml/2006/main">
  <p:tag name="ISLIDE.ICON" val="#401093;#96121;#108132;"/>
</p:tagLst>
</file>

<file path=ppt/tags/tag7.xml><?xml version="1.0" encoding="utf-8"?>
<p:tagLst xmlns:p="http://schemas.openxmlformats.org/presentationml/2006/main">
  <p:tag name="PA" val="v5.2.8"/>
  <p:tag name="KSO_WM_BEAUTIFY_FLAG" val=""/>
</p:tagLst>
</file>

<file path=ppt/tags/tag8.xml><?xml version="1.0" encoding="utf-8"?>
<p:tagLst xmlns:p="http://schemas.openxmlformats.org/presentationml/2006/main">
  <p:tag name="PA" val="v5.2.8"/>
  <p:tag name="KSO_WM_BEAUTIFY_FLAG" val=""/>
</p:tagLst>
</file>

<file path=ppt/tags/tag9.xml><?xml version="1.0" encoding="utf-8"?>
<p:tagLst xmlns:p="http://schemas.openxmlformats.org/presentationml/2006/main">
  <p:tag name="PA" val="v5.2.8"/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宋体 CN Heavy"/>
        <a:ea typeface="思源宋体 CN Heavy"/>
        <a:cs typeface=""/>
      </a:majorFont>
      <a:minorFont>
        <a:latin typeface="思源宋体 CN Medium"/>
        <a:ea typeface="思源宋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164F58"/>
            </a:gs>
            <a:gs pos="100000">
              <a:srgbClr val="1C626E"/>
            </a:gs>
          </a:gsLst>
          <a:lin ang="27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dist">
          <a:defRPr sz="1400" dirty="0">
            <a:latin typeface="铁蒺藜体" panose="00000800000000000000" pitchFamily="2" charset="-122"/>
            <a:ea typeface="铁蒺藜体" panose="00000800000000000000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E2DF7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 Medium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 Medium"/>
        <a:ea typeface=""/>
        <a:cs typeface=""/>
        <a:font script="Jpan" typeface="ＭＳ Ｐゴシック"/>
        <a:font script="Hang" typeface="맑은 고딕"/>
        <a:font script="Hans" typeface="思源宋体 CN Medium"/>
        <a:font script="Hant" typeface="新細明體"/>
        <a:font script="Arab" typeface="思源宋体 CN Medium"/>
        <a:font script="Hebr" typeface="思源宋体 CN Medium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 Medium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 Medium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 Medium"/>
        <a:ea typeface=""/>
        <a:cs typeface=""/>
        <a:font script="Jpan" typeface="ＭＳ Ｐゴシック"/>
        <a:font script="Hang" typeface="맑은 고딕"/>
        <a:font script="Hans" typeface="思源宋体 CN Medium"/>
        <a:font script="Hant" typeface="新細明體"/>
        <a:font script="Arab" typeface="思源宋体 CN Medium"/>
        <a:font script="Hebr" typeface="思源宋体 CN Medium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 Medium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WPS 演示</Application>
  <PresentationFormat>宽屏</PresentationFormat>
  <Paragraphs>81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宋体</vt:lpstr>
      <vt:lpstr>Wingdings</vt:lpstr>
      <vt:lpstr>铁蒺藜体</vt:lpstr>
      <vt:lpstr>思源宋体 CN Medium</vt:lpstr>
      <vt:lpstr>汉仪书魂体简</vt:lpstr>
      <vt:lpstr>等线</vt:lpstr>
      <vt:lpstr>Impact</vt:lpstr>
      <vt:lpstr>汉仪粗圆简</vt:lpstr>
      <vt:lpstr>汉仪劲楷简</vt:lpstr>
      <vt:lpstr>微软雅黑</vt:lpstr>
      <vt:lpstr>Arial Unicode MS</vt:lpstr>
      <vt:lpstr>思源宋体 CN Heavy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冬天苹果脸</cp:lastModifiedBy>
  <cp:revision>47</cp:revision>
  <dcterms:created xsi:type="dcterms:W3CDTF">2022-09-28T13:29:00Z</dcterms:created>
  <dcterms:modified xsi:type="dcterms:W3CDTF">2025-03-20T02:07:06Z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6160D0A8E5DD40A099721F5A11F38E65_13</vt:lpwstr>
  </property>
  <property fmtid="{D5CDD505-2E9C-101B-9397-08002B2CF9AE}" pid="3" name="KSOProductBuildVer">
    <vt:lpwstr>2052-12.1.0.20305</vt:lpwstr>
  </property>
  <property fmtid="{D5CDD505-2E9C-101B-9397-08002B2CF9AE}" pid="4" name="KSOTemplateUUID">
    <vt:lpwstr>v1.0_mb_q1aOLIwu4/D2oJ1FR/AG7g==</vt:lpwstr>
  </property>
</Properties>
</file>