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36"/>
  </p:handoutMasterIdLst>
  <p:sldIdLst>
    <p:sldId id="390" r:id="rId3"/>
    <p:sldId id="581" r:id="rId4"/>
    <p:sldId id="519" r:id="rId5"/>
    <p:sldId id="633" r:id="rId6"/>
    <p:sldId id="520" r:id="rId7"/>
    <p:sldId id="634" r:id="rId8"/>
    <p:sldId id="635" r:id="rId10"/>
    <p:sldId id="525" r:id="rId11"/>
    <p:sldId id="583" r:id="rId12"/>
    <p:sldId id="584" r:id="rId13"/>
    <p:sldId id="540" r:id="rId14"/>
    <p:sldId id="534" r:id="rId15"/>
    <p:sldId id="536" r:id="rId16"/>
    <p:sldId id="537" r:id="rId17"/>
    <p:sldId id="541" r:id="rId18"/>
    <p:sldId id="539" r:id="rId19"/>
    <p:sldId id="558" r:id="rId20"/>
    <p:sldId id="544" r:id="rId21"/>
    <p:sldId id="545" r:id="rId22"/>
    <p:sldId id="546" r:id="rId23"/>
    <p:sldId id="547" r:id="rId24"/>
    <p:sldId id="548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614" r:id="rId33"/>
    <p:sldId id="523" r:id="rId34"/>
    <p:sldId id="616" r:id="rId35"/>
  </p:sldIdLst>
  <p:sldSz cx="12192000" cy="6858000"/>
  <p:notesSz cx="6858000" cy="9144000"/>
  <p:embeddedFontLst>
    <p:embeddedFont>
      <p:font typeface="微软雅黑" panose="020B0503020204020204" pitchFamily="34" charset="-122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Arial Black" panose="020B0A04020102020204" charset="0"/>
      <p:bold r:id="rId46"/>
    </p:embeddedFont>
    <p:embeddedFont>
      <p:font typeface="Cambria Math" panose="02040503050406030204" pitchFamily="18" charset="0"/>
      <p:regular r:id="rId47"/>
    </p:embeddedFont>
    <p:embeddedFont>
      <p:font typeface="楷体" panose="02010609060101010101" pitchFamily="49" charset="-122"/>
      <p:regular r:id="rId48"/>
    </p:embeddedFont>
    <p:embeddedFont>
      <p:font typeface="Candara" panose="020E050203030302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42900" lvl="1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685800" lvl="2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28700" lvl="3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371600" lvl="4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714500" lvl="5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057400" lvl="6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2400300" lvl="7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2743200" lvl="8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0" userDrawn="1">
          <p15:clr>
            <a:srgbClr val="A4A3A4"/>
          </p15:clr>
        </p15:guide>
        <p15:guide id="2" pos="5424" userDrawn="1">
          <p15:clr>
            <a:srgbClr val="A4A3A4"/>
          </p15:clr>
        </p15:guide>
        <p15:guide id="3" orient="horz" pos="2046" userDrawn="1">
          <p15:clr>
            <a:srgbClr val="A4A3A4"/>
          </p15:clr>
        </p15:guide>
        <p15:guide id="4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土豆" initials="土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DC5349"/>
    <a:srgbClr val="175A92"/>
    <a:srgbClr val="EFF2F7"/>
    <a:srgbClr val="3D69B8"/>
    <a:srgbClr val="3A65B2"/>
    <a:srgbClr val="FAF3FB"/>
    <a:srgbClr val="F1F8ED"/>
    <a:srgbClr val="FF455C"/>
    <a:srgbClr val="758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6"/>
    <p:restoredTop sz="99698" autoAdjust="0"/>
  </p:normalViewPr>
  <p:slideViewPr>
    <p:cSldViewPr snapToGrid="0" showGuides="1">
      <p:cViewPr varScale="1">
        <p:scale>
          <a:sx n="92" d="100"/>
          <a:sy n="92" d="100"/>
        </p:scale>
        <p:origin x="1120" y="52"/>
      </p:cViewPr>
      <p:guideLst>
        <p:guide orient="horz" pos="2780"/>
        <p:guide pos="5424"/>
        <p:guide orient="horz" pos="2046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202.xml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3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0T18:14:21.964" idx="3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0T18:14:21.964" idx="3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0T18:14:21.964" idx="3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0T18:14:21.964" idx="3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CE0C2B-EC0B-43F6-A09C-03A28CC1561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C4D9A8-F743-46A4-B4AD-431C206F90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单击此处编辑母版文本样式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加</a:t>
            </a:r>
            <a:r>
              <a:rPr lang="zh-CN" altLang="en-US"/>
              <a:t>地点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加</a:t>
            </a:r>
            <a:r>
              <a:rPr lang="zh-CN" altLang="en-US"/>
              <a:t>地点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Look at the table of Millie’s day. Read and fill the blanks.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具体科目，星期几的课表，编</a:t>
            </a:r>
            <a:r>
              <a:rPr lang="zh-CN" altLang="en-US"/>
              <a:t>对话！！！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3" y="2588281"/>
            <a:ext cx="10852237" cy="899167"/>
          </a:xfrm>
        </p:spPr>
        <p:txBody>
          <a:bodyPr rIns="19050" anchor="t"/>
          <a:lstStyle>
            <a:lvl1pPr algn="ctr">
              <a:defRPr sz="5465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883" y="3566160"/>
            <a:ext cx="10852237" cy="950984"/>
          </a:xfrm>
        </p:spPr>
        <p:txBody>
          <a:bodyPr tIns="28575" rIns="57150" bIns="28575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2588281"/>
            <a:ext cx="10852237" cy="899167"/>
          </a:xfrm>
        </p:spPr>
        <p:txBody>
          <a:bodyPr rIns="19050" anchor="t"/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5465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32000"/>
            <a:ext cx="10852237" cy="648000"/>
          </a:xfrm>
        </p:spPr>
        <p:txBody>
          <a:bodyPr/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1296000"/>
            <a:ext cx="10852237" cy="5041355"/>
          </a:xfrm>
        </p:spPr>
        <p:txBody>
          <a:bodyPr>
            <a:noAutofit/>
          </a:bodyPr>
          <a:lstStyle>
            <a:lvl1pPr marL="228600" marR="0" lvl="0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3808731"/>
            <a:ext cx="10852237" cy="624845"/>
          </a:xfrm>
        </p:spPr>
        <p:txBody>
          <a:bodyPr rIns="47625" anchor="t"/>
          <a:lstStyle>
            <a:lvl1pPr>
              <a:defRPr sz="36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6"/>
            <a:ext cx="10852237" cy="1077985"/>
          </a:xfrm>
        </p:spPr>
        <p:txBody>
          <a:bodyPr tIns="28575" rIns="57150" bIns="28575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32000"/>
            <a:ext cx="10852237" cy="648000"/>
          </a:xfrm>
        </p:spPr>
        <p:txBody>
          <a:bodyPr/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9" y="1296000"/>
            <a:ext cx="5283243" cy="5040000"/>
          </a:xfrm>
        </p:spPr>
        <p:txBody>
          <a:bodyPr>
            <a:noAutofit/>
          </a:bodyPr>
          <a:lstStyle>
            <a:lvl1pPr marL="228600" marR="0" lvl="0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3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32000"/>
            <a:ext cx="10852237" cy="648000"/>
          </a:xfrm>
        </p:spPr>
        <p:txBody>
          <a:bodyPr/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9" y="1296001"/>
            <a:ext cx="5283243" cy="381003"/>
          </a:xfrm>
        </p:spPr>
        <p:txBody>
          <a:bodyPr tIns="28575" rIns="57150" bIns="28575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5"/>
          </a:xfrm>
        </p:spPr>
        <p:txBody>
          <a:bodyPr>
            <a:noAutofit/>
          </a:bodyPr>
          <a:lstStyle>
            <a:lvl1pPr marL="228600" marR="0" lvl="0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49" y="1296001"/>
            <a:ext cx="5283243" cy="381003"/>
          </a:xfrm>
        </p:spPr>
        <p:txBody>
          <a:bodyPr tIns="28575" rIns="57150" bIns="28575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  <a:endParaRPr lang="zh-CN" altLang="en-US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49" y="1789043"/>
            <a:ext cx="5283243" cy="4552235"/>
          </a:xfrm>
        </p:spPr>
        <p:txBody>
          <a:bodyPr>
            <a:noAutofit/>
          </a:bodyPr>
          <a:lstStyle>
            <a:lvl1pPr marL="228600" marR="0" lvl="0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29" y="1296000"/>
            <a:ext cx="5283243" cy="5040000"/>
          </a:xfrm>
        </p:spPr>
        <p:txBody>
          <a:bodyPr vert="horz" lIns="76200" tIns="0" rIns="61913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6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113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3" cy="5040000"/>
          </a:xfrm>
        </p:spPr>
        <p:txBody>
          <a:bodyPr/>
          <a:lstStyle>
            <a:lvl1pPr marL="228600" marR="0" lvl="0" indent="-2286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9"/>
            <a:ext cx="950984" cy="5388907"/>
          </a:xfrm>
        </p:spPr>
        <p:txBody>
          <a:bodyPr vert="eaVert"/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1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.xml"/><Relationship Id="rId17" Type="http://schemas.openxmlformats.org/officeDocument/2006/relationships/tags" Target="../tags/tag5.xml"/><Relationship Id="rId16" Type="http://schemas.openxmlformats.org/officeDocument/2006/relationships/tags" Target="../tags/tag4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25" y="431800"/>
            <a:ext cx="10852151" cy="647700"/>
          </a:xfrm>
          <a:prstGeom prst="rect">
            <a:avLst/>
          </a:prstGeom>
        </p:spPr>
        <p:txBody>
          <a:bodyPr vert="horz" lIns="76200" tIns="28575" rIns="57150" bIns="28575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925" y="1295400"/>
            <a:ext cx="10852151" cy="5040313"/>
          </a:xfrm>
          <a:prstGeom prst="rect">
            <a:avLst/>
          </a:prstGeom>
        </p:spPr>
        <p:txBody>
          <a:bodyPr vert="horz" lIns="76200" tIns="0" rIns="61913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475" y="6350000"/>
            <a:ext cx="2700339" cy="3159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0AF2CE-D04C-4EBA-9C8B-087B9A79FD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0000"/>
            <a:ext cx="2700339" cy="3159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 spc="1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•"/>
        <a:defRPr sz="1600" kern="1200" spc="113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•"/>
        <a:tabLst>
          <a:tab pos="1609725" algn="l"/>
        </a:tabLst>
        <a:defRPr sz="1600" kern="1200" spc="113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•"/>
        <a:defRPr sz="1600" kern="1200" spc="113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•"/>
        <a:defRPr sz="1600" kern="1200" spc="113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•"/>
        <a:defRPr sz="1600" kern="1200" spc="113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18.png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61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tags" Target="../tags/tag6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69.xml"/><Relationship Id="rId3" Type="http://schemas.microsoft.com/office/2007/relationships/media" Target="../media/media2.mp3"/><Relationship Id="rId20" Type="http://schemas.openxmlformats.org/officeDocument/2006/relationships/notesSlide" Target="../notesSlides/notesSlide8.xml"/><Relationship Id="rId2" Type="http://schemas.openxmlformats.org/officeDocument/2006/relationships/audio" Target="../media/media2.mp3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78.xml"/><Relationship Id="rId17" Type="http://schemas.openxmlformats.org/officeDocument/2006/relationships/image" Target="../media/image27.png"/><Relationship Id="rId16" Type="http://schemas.openxmlformats.org/officeDocument/2006/relationships/tags" Target="../tags/tag77.xml"/><Relationship Id="rId15" Type="http://schemas.openxmlformats.org/officeDocument/2006/relationships/image" Target="../media/image26.png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image" Target="../media/image26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28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25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9.jpe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0" Type="http://schemas.openxmlformats.org/officeDocument/2006/relationships/notesSlide" Target="../notesSlides/notesSlide13.xml"/><Relationship Id="rId2" Type="http://schemas.openxmlformats.org/officeDocument/2006/relationships/tags" Target="../tags/tag88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image" Target="../media/image33.jpeg"/><Relationship Id="rId15" Type="http://schemas.openxmlformats.org/officeDocument/2006/relationships/tags" Target="../tags/tag97.xml"/><Relationship Id="rId14" Type="http://schemas.openxmlformats.org/officeDocument/2006/relationships/image" Target="../media/image32.jpeg"/><Relationship Id="rId13" Type="http://schemas.openxmlformats.org/officeDocument/2006/relationships/tags" Target="../tags/tag96.xml"/><Relationship Id="rId12" Type="http://schemas.openxmlformats.org/officeDocument/2006/relationships/image" Target="../media/image31.jpeg"/><Relationship Id="rId11" Type="http://schemas.openxmlformats.org/officeDocument/2006/relationships/tags" Target="../tags/tag95.xml"/><Relationship Id="rId10" Type="http://schemas.openxmlformats.org/officeDocument/2006/relationships/image" Target="../media/image30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../media/image31.jpeg"/><Relationship Id="rId7" Type="http://schemas.openxmlformats.org/officeDocument/2006/relationships/tags" Target="../tags/tag104.xml"/><Relationship Id="rId6" Type="http://schemas.openxmlformats.org/officeDocument/2006/relationships/image" Target="../media/image29.jpe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image" Target="../media/image34.jpeg"/><Relationship Id="rId13" Type="http://schemas.openxmlformats.org/officeDocument/2006/relationships/tags" Target="../tags/tag107.xml"/><Relationship Id="rId12" Type="http://schemas.openxmlformats.org/officeDocument/2006/relationships/image" Target="../media/image33.jpeg"/><Relationship Id="rId11" Type="http://schemas.openxmlformats.org/officeDocument/2006/relationships/tags" Target="../tags/tag106.xml"/><Relationship Id="rId10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35.jpeg"/><Relationship Id="rId7" Type="http://schemas.openxmlformats.org/officeDocument/2006/relationships/tags" Target="../tags/tag114.xml"/><Relationship Id="rId6" Type="http://schemas.openxmlformats.org/officeDocument/2006/relationships/image" Target="../media/image29.jpeg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image" Target="../media/image32.jpeg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image" Target="../media/image31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126.xml"/><Relationship Id="rId7" Type="http://schemas.openxmlformats.org/officeDocument/2006/relationships/image" Target="../media/image29.jpeg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27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32.jpe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image" Target="../media/image31.jpeg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image" Target="../media/image29.jpe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image" Target="../media/image36.jpeg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32.jpe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image" Target="../media/image31.jpeg"/><Relationship Id="rId6" Type="http://schemas.openxmlformats.org/officeDocument/2006/relationships/tags" Target="../tags/tag159.xml"/><Relationship Id="rId5" Type="http://schemas.openxmlformats.org/officeDocument/2006/relationships/image" Target="../media/image29.jpeg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31.jpeg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image" Target="../media/image29.jpeg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0.xml"/><Relationship Id="rId10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tags" Target="../tags/tag174.xml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9.xml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183.xml"/><Relationship Id="rId7" Type="http://schemas.openxmlformats.org/officeDocument/2006/relationships/image" Target="../media/image10.jpeg"/><Relationship Id="rId6" Type="http://schemas.openxmlformats.org/officeDocument/2006/relationships/tags" Target="../tags/tag182.xml"/><Relationship Id="rId5" Type="http://schemas.openxmlformats.org/officeDocument/2006/relationships/image" Target="../media/image4.png"/><Relationship Id="rId4" Type="http://schemas.openxmlformats.org/officeDocument/2006/relationships/tags" Target="../tags/tag181.xml"/><Relationship Id="rId3" Type="http://schemas.openxmlformats.org/officeDocument/2006/relationships/image" Target="../media/image9.png"/><Relationship Id="rId28" Type="http://schemas.openxmlformats.org/officeDocument/2006/relationships/notesSlide" Target="../notesSlides/notesSlide26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00.xml"/><Relationship Id="rId25" Type="http://schemas.openxmlformats.org/officeDocument/2006/relationships/tags" Target="../tags/tag199.xml"/><Relationship Id="rId24" Type="http://schemas.openxmlformats.org/officeDocument/2006/relationships/tags" Target="../tags/tag198.xml"/><Relationship Id="rId23" Type="http://schemas.openxmlformats.org/officeDocument/2006/relationships/tags" Target="../tags/tag197.xml"/><Relationship Id="rId22" Type="http://schemas.openxmlformats.org/officeDocument/2006/relationships/tags" Target="../tags/tag196.xml"/><Relationship Id="rId21" Type="http://schemas.openxmlformats.org/officeDocument/2006/relationships/tags" Target="../tags/tag195.xml"/><Relationship Id="rId20" Type="http://schemas.openxmlformats.org/officeDocument/2006/relationships/tags" Target="../tags/tag194.xml"/><Relationship Id="rId2" Type="http://schemas.openxmlformats.org/officeDocument/2006/relationships/tags" Target="../tags/tag180.xml"/><Relationship Id="rId19" Type="http://schemas.openxmlformats.org/officeDocument/2006/relationships/tags" Target="../tags/tag193.xml"/><Relationship Id="rId18" Type="http://schemas.openxmlformats.org/officeDocument/2006/relationships/tags" Target="../tags/tag192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image" Target="../media/image4.png"/><Relationship Id="rId6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tags" Target="../tags/tag15.xml"/><Relationship Id="rId31" Type="http://schemas.openxmlformats.org/officeDocument/2006/relationships/notesSlide" Target="../notesSlides/notesSlide1.xml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9" Type="http://schemas.openxmlformats.org/officeDocument/2006/relationships/tags" Target="../tags/tag36.xml"/><Relationship Id="rId28" Type="http://schemas.openxmlformats.org/officeDocument/2006/relationships/tags" Target="../tags/tag35.xml"/><Relationship Id="rId27" Type="http://schemas.openxmlformats.org/officeDocument/2006/relationships/tags" Target="../tags/tag34.xml"/><Relationship Id="rId26" Type="http://schemas.openxmlformats.org/officeDocument/2006/relationships/tags" Target="../tags/tag33.xml"/><Relationship Id="rId25" Type="http://schemas.openxmlformats.org/officeDocument/2006/relationships/tags" Target="../tags/tag32.xml"/><Relationship Id="rId24" Type="http://schemas.openxmlformats.org/officeDocument/2006/relationships/tags" Target="../tags/tag31.xml"/><Relationship Id="rId23" Type="http://schemas.openxmlformats.org/officeDocument/2006/relationships/tags" Target="../tags/tag30.xml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14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image" Target="../media/image11.jpeg"/><Relationship Id="rId11" Type="http://schemas.openxmlformats.org/officeDocument/2006/relationships/tags" Target="../tags/tag19.xml"/><Relationship Id="rId10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40.xml"/><Relationship Id="rId7" Type="http://schemas.openxmlformats.org/officeDocument/2006/relationships/image" Target="../media/image13.jpeg"/><Relationship Id="rId6" Type="http://schemas.openxmlformats.org/officeDocument/2006/relationships/tags" Target="../tags/tag39.xml"/><Relationship Id="rId5" Type="http://schemas.openxmlformats.org/officeDocument/2006/relationships/image" Target="../media/image12.jpeg"/><Relationship Id="rId4" Type="http://schemas.openxmlformats.org/officeDocument/2006/relationships/tags" Target="../tags/tag38.xml"/><Relationship Id="rId3" Type="http://schemas.openxmlformats.org/officeDocument/2006/relationships/image" Target="../media/image8.png"/><Relationship Id="rId2" Type="http://schemas.openxmlformats.org/officeDocument/2006/relationships/tags" Target="../tags/tag37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48.xml"/><Relationship Id="rId6" Type="http://schemas.openxmlformats.org/officeDocument/2006/relationships/image" Target="../media/image16.png"/><Relationship Id="rId5" Type="http://schemas.openxmlformats.org/officeDocument/2006/relationships/tags" Target="../tags/tag47.xml"/><Relationship Id="rId4" Type="http://schemas.openxmlformats.org/officeDocument/2006/relationships/image" Target="../media/image15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image" Target="../media/image16.png"/><Relationship Id="rId4" Type="http://schemas.openxmlformats.org/officeDocument/2006/relationships/tags" Target="../tags/tag50.xml"/><Relationship Id="rId3" Type="http://schemas.openxmlformats.org/officeDocument/2006/relationships/image" Target="../media/image15.png"/><Relationship Id="rId2" Type="http://schemas.openxmlformats.org/officeDocument/2006/relationships/tags" Target="../tags/tag49.xml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84703" y="3479483"/>
            <a:ext cx="2392363" cy="52197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>
              <a:buNone/>
            </a:pP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七年级上册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1524000" y="5124764"/>
            <a:ext cx="9144000" cy="6838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buNone/>
            </a:pPr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Welcome </a:t>
            </a:r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to the unit</a:t>
            </a:r>
            <a:endParaRPr lang="en-US" altLang="zh-CN" sz="4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1524000" y="4151472"/>
            <a:ext cx="9144000" cy="99187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中粗雅宋_GBK" panose="02000000000000000000" charset="-122"/>
                <a:cs typeface="Times New Roman" panose="02020603050405020304" pitchFamily="18" charset="0"/>
              </a:rPr>
              <a:t>Unit </a:t>
            </a:r>
            <a:r>
              <a:rPr lang="en-US" altLang="zh-CN" sz="60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中粗雅宋_GBK" panose="02000000000000000000" charset="-122"/>
                <a:cs typeface="Times New Roman" panose="02020603050405020304" pitchFamily="18" charset="0"/>
              </a:rPr>
              <a:t>4</a:t>
            </a:r>
            <a:r>
              <a:rPr lang="zh-CN" altLang="en-US" sz="60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中粗雅宋_GBK" panose="020000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中粗雅宋_GBK" panose="02000000000000000000" charset="-122"/>
                <a:cs typeface="Times New Roman" panose="02020603050405020304" pitchFamily="18" charset="0"/>
              </a:rPr>
              <a:t> School </a:t>
            </a:r>
            <a:r>
              <a:rPr lang="en-US" altLang="zh-CN" sz="60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中粗雅宋_GBK" panose="02000000000000000000" charset="-122"/>
                <a:cs typeface="Times New Roman" panose="02020603050405020304" pitchFamily="18" charset="0"/>
              </a:rPr>
              <a:t>days</a:t>
            </a:r>
            <a:endParaRPr lang="en-US" altLang="zh-CN" sz="6000" dirty="0"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中粗雅宋_GBK" panose="02000000000000000000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520" y="148286"/>
            <a:ext cx="3660934" cy="6698312"/>
          </a:xfrm>
          <a:prstGeom prst="rect">
            <a:avLst/>
          </a:prstGeom>
        </p:spPr>
      </p:pic>
      <p:sp>
        <p:nvSpPr>
          <p:cNvPr id="4" name="Text Box 2"/>
          <p:cNvSpPr txBox="1"/>
          <p:nvPr>
            <p:custDataLst>
              <p:tags r:id="rId2"/>
            </p:custDataLst>
          </p:nvPr>
        </p:nvSpPr>
        <p:spPr>
          <a:xfrm>
            <a:off x="6652033" y="-71821"/>
            <a:ext cx="3036823" cy="6464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10" b="1" dirty="0">
                <a:latin typeface="Congenial Black" panose="02000503040000020004" pitchFamily="2" charset="0"/>
              </a:rPr>
              <a:t>Millie’s day</a:t>
            </a:r>
            <a:endParaRPr lang="en-US" altLang="zh-CN" sz="3610" b="1" dirty="0">
              <a:latin typeface="Congenial Black" panose="02000503040000020004" pitchFamily="2" charset="0"/>
            </a:endParaRPr>
          </a:p>
        </p:txBody>
      </p:sp>
      <p:sp>
        <p:nvSpPr>
          <p:cNvPr id="5" name="矩形 12291"/>
          <p:cNvSpPr/>
          <p:nvPr>
            <p:custDataLst>
              <p:tags r:id="rId3"/>
            </p:custDataLst>
          </p:nvPr>
        </p:nvSpPr>
        <p:spPr>
          <a:xfrm>
            <a:off x="4028154" y="517779"/>
            <a:ext cx="7846405" cy="6247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50"/>
              </a:lnSpc>
            </a:pPr>
            <a:r>
              <a:rPr lang="en-US" altLang="zh-CN" sz="3210" dirty="0">
                <a:latin typeface="Cambria Math" panose="02040503050406030204" pitchFamily="18" charset="0"/>
                <a:ea typeface="Cambria Math" panose="02040503050406030204" pitchFamily="18" charset="0"/>
              </a:rPr>
              <a:t>Millie gets up at 7:00 a.m. She has breakfast at 7:20 a.m. Then she goes to school. At 8:00 a.m., she ____________________________ . She has lessons _____________ a.m.</a:t>
            </a:r>
            <a:endParaRPr lang="en-US" altLang="zh-CN" sz="321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en-US" altLang="zh-CN" sz="3210" dirty="0">
                <a:latin typeface="Cambria Math" panose="02040503050406030204" pitchFamily="18" charset="0"/>
                <a:ea typeface="Cambria Math" panose="02040503050406030204" pitchFamily="18" charset="0"/>
              </a:rPr>
              <a:t>Millie has lu</a:t>
            </a:r>
            <a:r>
              <a:rPr lang="en-US" altLang="zh-CN" sz="3210" dirty="0">
                <a:latin typeface="Cambria Math" panose="02040503050406030204" pitchFamily="18" charset="0"/>
                <a:ea typeface="Cambria Math" panose="02040503050406030204" pitchFamily="18" charset="0"/>
              </a:rPr>
              <a:t>nch at __________ a.m. At 1:30 p.m.,  she has lessons again. At 4:00 p.m., she _______________________________. She has dinner at 6:20 p.m. </a:t>
            </a:r>
            <a:endParaRPr lang="en-US" altLang="zh-CN" sz="321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en-US" altLang="zh-CN" sz="3210" dirty="0">
                <a:latin typeface="Cambria Math" panose="02040503050406030204" pitchFamily="18" charset="0"/>
                <a:ea typeface="Cambria Math" panose="02040503050406030204" pitchFamily="18" charset="0"/>
              </a:rPr>
              <a:t>Millie __________________________ at 7:00 p.m.  At 7:30 p.m., she does homework. At  9:30 p.m., she goes to bed. </a:t>
            </a:r>
            <a:endParaRPr lang="en-US" altLang="zh-CN" sz="321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en-US" altLang="zh-CN" sz="3210" dirty="0">
                <a:latin typeface="Cambria Math" panose="02040503050406030204" pitchFamily="18" charset="0"/>
                <a:ea typeface="Cambria Math" panose="02040503050406030204" pitchFamily="18" charset="0"/>
              </a:rPr>
              <a:t>I think her day is ____________________________.</a:t>
            </a:r>
            <a:endParaRPr lang="en-US" altLang="zh-CN" sz="321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文本框 12297"/>
          <p:cNvSpPr txBox="1"/>
          <p:nvPr>
            <p:custDataLst>
              <p:tags r:id="rId4"/>
            </p:custDataLst>
          </p:nvPr>
        </p:nvSpPr>
        <p:spPr>
          <a:xfrm>
            <a:off x="5654346" y="1298826"/>
            <a:ext cx="4621890" cy="584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does</a:t>
            </a:r>
            <a:r>
              <a:rPr lang="en-US" altLang="zh-CN" sz="3210" b="1" dirty="0">
                <a:solidFill>
                  <a:srgbClr val="C00000"/>
                </a:solidFill>
                <a:latin typeface="Twinkl" panose="02000000000000000000" pitchFamily="2" charset="0"/>
                <a:ea typeface="Cambria Math" panose="02040503050406030204" pitchFamily="18" charset="0"/>
              </a:rPr>
              <a:t> </a:t>
            </a: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morning</a:t>
            </a:r>
            <a:r>
              <a:rPr lang="en-US" altLang="zh-CN" sz="3210" b="1" dirty="0">
                <a:solidFill>
                  <a:srgbClr val="C00000"/>
                </a:solidFill>
                <a:latin typeface="Twinkl" panose="02000000000000000000" pitchFamily="2" charset="0"/>
                <a:ea typeface="Cambria Math" panose="02040503050406030204" pitchFamily="18" charset="0"/>
              </a:rPr>
              <a:t> </a:t>
            </a: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exercises</a:t>
            </a:r>
            <a:endParaRPr lang="en-US" altLang="zh-CN" sz="3210" b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298"/>
          <p:cNvSpPr txBox="1"/>
          <p:nvPr>
            <p:custDataLst>
              <p:tags r:id="rId5"/>
            </p:custDataLst>
          </p:nvPr>
        </p:nvSpPr>
        <p:spPr>
          <a:xfrm>
            <a:off x="5508857" y="1799927"/>
            <a:ext cx="1661901" cy="584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at</a:t>
            </a:r>
            <a:r>
              <a:rPr lang="en-US" altLang="zh-CN" sz="3210" b="1" dirty="0">
                <a:solidFill>
                  <a:srgbClr val="C00000"/>
                </a:solidFill>
                <a:latin typeface="Rockwell Condensed" panose="020606030504050201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8:15</a:t>
            </a:r>
            <a:r>
              <a:rPr lang="en-US" altLang="zh-CN" sz="3210" b="1" dirty="0">
                <a:solidFill>
                  <a:srgbClr val="C00000"/>
                </a:solidFill>
                <a:latin typeface="Rockwell Condensed" panose="02060603050405020104" pitchFamily="18" charset="0"/>
                <a:ea typeface="Cambria Math" panose="02040503050406030204" pitchFamily="18" charset="0"/>
              </a:rPr>
              <a:t> </a:t>
            </a:r>
            <a:endParaRPr lang="en-US" altLang="zh-CN" sz="3210" b="1" dirty="0">
              <a:solidFill>
                <a:srgbClr val="C00000"/>
              </a:solidFill>
              <a:latin typeface="Rockwell Condensed" panose="020606030504050201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文本框 12301"/>
          <p:cNvSpPr txBox="1"/>
          <p:nvPr>
            <p:custDataLst>
              <p:tags r:id="rId6"/>
            </p:custDataLst>
          </p:nvPr>
        </p:nvSpPr>
        <p:spPr>
          <a:xfrm>
            <a:off x="4742035" y="3348734"/>
            <a:ext cx="4742180" cy="5848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does after-school activities</a:t>
            </a:r>
            <a:endParaRPr lang="en-US" altLang="zh-CN" sz="3210" b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2304"/>
          <p:cNvSpPr txBox="1"/>
          <p:nvPr>
            <p:custDataLst>
              <p:tags r:id="rId7"/>
            </p:custDataLst>
          </p:nvPr>
        </p:nvSpPr>
        <p:spPr>
          <a:xfrm>
            <a:off x="5207180" y="4442375"/>
            <a:ext cx="3966845" cy="5848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helps with housework</a:t>
            </a:r>
            <a:endParaRPr lang="en-US" altLang="zh-CN" sz="3210" b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3988" r="2496" b="13067"/>
          <a:stretch>
            <a:fillRect/>
          </a:stretch>
        </p:blipFill>
        <p:spPr>
          <a:xfrm>
            <a:off x="2984776" y="220604"/>
            <a:ext cx="963551" cy="945479"/>
          </a:xfrm>
          <a:prstGeom prst="flowChartConnector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文本框 12306"/>
          <p:cNvSpPr txBox="1"/>
          <p:nvPr>
            <p:custDataLst>
              <p:tags r:id="rId9"/>
            </p:custDataLst>
          </p:nvPr>
        </p:nvSpPr>
        <p:spPr>
          <a:xfrm>
            <a:off x="7070725" y="5999480"/>
            <a:ext cx="3843020" cy="584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busy but colourful.</a:t>
            </a:r>
            <a:endParaRPr lang="en-US" altLang="zh-CN" sz="3210" b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2298"/>
          <p:cNvSpPr txBox="1"/>
          <p:nvPr>
            <p:custDataLst>
              <p:tags r:id="rId10"/>
            </p:custDataLst>
          </p:nvPr>
        </p:nvSpPr>
        <p:spPr>
          <a:xfrm>
            <a:off x="7242175" y="2461260"/>
            <a:ext cx="2054860" cy="584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at</a:t>
            </a:r>
            <a:r>
              <a:rPr lang="en-US" altLang="zh-CN" sz="3210" b="1" dirty="0">
                <a:solidFill>
                  <a:srgbClr val="C00000"/>
                </a:solidFill>
                <a:latin typeface="Rockwell Condensed" panose="02060603050405020104" pitchFamily="18" charset="0"/>
                <a:ea typeface="Cambria Math" panose="02040503050406030204" pitchFamily="18" charset="0"/>
              </a:rPr>
              <a:t> 11</a:t>
            </a:r>
            <a:r>
              <a:rPr lang="en-US" altLang="zh-CN" sz="3210" b="1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:50</a:t>
            </a:r>
            <a:r>
              <a:rPr lang="en-US" altLang="zh-CN" sz="3210" b="1" dirty="0">
                <a:solidFill>
                  <a:srgbClr val="C00000"/>
                </a:solidFill>
                <a:latin typeface="Rockwell Condensed" panose="02060603050405020104" pitchFamily="18" charset="0"/>
                <a:ea typeface="Cambria Math" panose="02040503050406030204" pitchFamily="18" charset="0"/>
              </a:rPr>
              <a:t> </a:t>
            </a:r>
            <a:endParaRPr lang="en-US" altLang="zh-CN" sz="3210" b="1" dirty="0">
              <a:solidFill>
                <a:srgbClr val="C00000"/>
              </a:solidFill>
              <a:latin typeface="Rockwell Condensed" panose="020606030504050201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9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396240" y="409575"/>
            <a:ext cx="4430395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Sharing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89500" y="1694180"/>
            <a:ext cx="6842760" cy="3338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A: When do 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you ...?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B: I ...at... .What about you? 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A: I usually ... at... . How long do you have lesssons?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A: I spend about ... a day learning. It is really ...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B: 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I think so. 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What else do you ... after school?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A: I often... at .... . You know hands-on learning is ....    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     for us.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B: Sure. I’m sure we both have ... school days.</a:t>
            </a:r>
            <a:endParaRPr lang="en-US" altLang="zh-CN" sz="2400" i="1" dirty="0">
              <a:solidFill>
                <a:srgbClr val="DC5349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pic>
        <p:nvPicPr>
          <p:cNvPr id="5" name="图片 4" descr="截屏2024-08-11 下午10.04.55"/>
          <p:cNvPicPr>
            <a:picLocks noChangeAspect="1"/>
          </p:cNvPicPr>
          <p:nvPr/>
        </p:nvPicPr>
        <p:blipFill>
          <a:blip r:embed="rId3"/>
          <a:srcRect t="17404" r="85586"/>
          <a:stretch>
            <a:fillRect/>
          </a:stretch>
        </p:blipFill>
        <p:spPr>
          <a:xfrm>
            <a:off x="1628140" y="1101725"/>
            <a:ext cx="600710" cy="545465"/>
          </a:xfrm>
          <a:prstGeom prst="rect">
            <a:avLst/>
          </a:prstGeom>
        </p:spPr>
      </p:pic>
      <p:pic>
        <p:nvPicPr>
          <p:cNvPr id="2" name="图片 1" descr="截屏2024-08-11 下午3.12.25"/>
          <p:cNvPicPr>
            <a:picLocks noChangeAspect="1"/>
          </p:cNvPicPr>
          <p:nvPr/>
        </p:nvPicPr>
        <p:blipFill>
          <a:blip r:embed="rId4"/>
          <a:srcRect t="2246"/>
          <a:stretch>
            <a:fillRect/>
          </a:stretch>
        </p:blipFill>
        <p:spPr>
          <a:xfrm>
            <a:off x="442595" y="1604010"/>
            <a:ext cx="4067810" cy="49193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78075" y="1144270"/>
            <a:ext cx="5934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Activity</a:t>
            </a:r>
            <a:r>
              <a:rPr lang="zh-CN" altLang="en-US" sz="24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：</a:t>
            </a:r>
            <a:r>
              <a:rPr lang="en-US" altLang="zh-CN" sz="24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Share your</a:t>
            </a:r>
            <a:r>
              <a:rPr lang="en-US" altLang="zh-CN" sz="24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day with your partner.</a:t>
            </a:r>
            <a:endParaRPr lang="en-US" altLang="zh-CN" sz="2400" b="1" i="1"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 rot="20460000">
            <a:off x="1555750" y="2096135"/>
            <a:ext cx="1557655" cy="178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3800">
                <a:solidFill>
                  <a:srgbClr val="175A92"/>
                </a:solidFill>
              </a:rPr>
              <a:t>?</a:t>
            </a:r>
            <a:endParaRPr lang="en-US" altLang="zh-CN" sz="13800">
              <a:solidFill>
                <a:srgbClr val="175A92"/>
              </a:solidFill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标注 14"/>
          <p:cNvSpPr/>
          <p:nvPr>
            <p:custDataLst>
              <p:tags r:id="rId2"/>
            </p:custDataLst>
          </p:nvPr>
        </p:nvSpPr>
        <p:spPr>
          <a:xfrm>
            <a:off x="345440" y="474980"/>
            <a:ext cx="11510645" cy="845820"/>
          </a:xfrm>
          <a:prstGeom prst="wedgeRoundRectCallout">
            <a:avLst>
              <a:gd name="adj1" fmla="val -20833"/>
              <a:gd name="adj2" fmla="val 73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ts val="4380"/>
              </a:lnSpc>
            </a:pPr>
            <a:endParaRPr lang="en-US" altLang="zh-CN" sz="28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l">
              <a:lnSpc>
                <a:spcPts val="4380"/>
              </a:lnSpc>
            </a:pPr>
            <a:r>
              <a:rPr lang="en-US" altLang="zh-CN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Discussion:</a:t>
            </a:r>
            <a:r>
              <a:rPr lang="en-US" altLang="zh-CN" sz="2800" b="1" dirty="0">
                <a:latin typeface="Comic Sans MS" panose="030F0702030302020204" pitchFamily="66" charset="0"/>
              </a:rPr>
              <a:t> </a:t>
            </a:r>
            <a:r>
              <a:rPr lang="en-US" altLang="zh-CN" sz="2400" b="1" dirty="0">
                <a:latin typeface="Comic Sans MS" panose="030F0702030302020204" pitchFamily="66" charset="0"/>
              </a:rPr>
              <a:t>How do you plan your time after school? </a:t>
            </a:r>
            <a:endParaRPr lang="en-US" altLang="zh-CN" sz="2400" b="1" dirty="0">
              <a:latin typeface="Comic Sans MS" panose="030F0702030302020204" pitchFamily="66" charset="0"/>
            </a:endParaRPr>
          </a:p>
          <a:p>
            <a:pPr algn="l">
              <a:lnSpc>
                <a:spcPts val="4380"/>
              </a:lnSpc>
            </a:pPr>
            <a:endParaRPr lang="en-US" altLang="zh-CN" sz="30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 descr="/private/var/folders/k0/2rzqg5vd7yd9d8736yy138bh0000gn/T/com.kingsoft.wpsoffice.mac/kaimatting/20240813223411/output_aiMatting_20240813223445.pngoutput_aiMatting_20240813223445"/>
          <p:cNvPicPr/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749040" y="3262630"/>
            <a:ext cx="2237740" cy="1800225"/>
          </a:xfrm>
          <a:prstGeom prst="roundRect">
            <a:avLst/>
          </a:prstGeom>
        </p:spPr>
      </p:pic>
      <p:pic>
        <p:nvPicPr>
          <p:cNvPr id="9" name="图片 8" descr="/private/var/folders/k0/2rzqg5vd7yd9d8736yy138bh0000gn/T/com.kingsoft.wpsoffice.mac/kaimatting/20240813223128/output_aiMatting_20240813223223.pngoutput_aiMatting_2024081322322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58900" y="2212975"/>
            <a:ext cx="2043430" cy="2070100"/>
          </a:xfrm>
          <a:prstGeom prst="rect">
            <a:avLst/>
          </a:prstGeom>
        </p:spPr>
      </p:pic>
      <p:pic>
        <p:nvPicPr>
          <p:cNvPr id="10" name="图片 9" descr="b450e6322446ddda6db27811ebf59eab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435735" y="4330700"/>
            <a:ext cx="1800000" cy="1800000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596380" y="3006090"/>
            <a:ext cx="5652135" cy="2451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en-US" altLang="zh-CN" sz="3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 way to have fun</a:t>
            </a:r>
            <a:endParaRPr lang="en-US" altLang="zh-CN" sz="30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indent="-34290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en-US" altLang="zh-CN" sz="3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relax after a busy day</a:t>
            </a:r>
            <a:endParaRPr lang="en-US" altLang="zh-CN" sz="30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indent="-34290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en-US" altLang="zh-CN" sz="3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learn new life skills</a:t>
            </a:r>
            <a:endParaRPr lang="en-US" altLang="zh-CN" sz="30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indent="-34290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en-US" altLang="zh-CN" sz="3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keep healthy</a:t>
            </a:r>
            <a:endParaRPr lang="en-US" altLang="zh-CN" sz="30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indent="-34290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en-US" altLang="zh-CN" sz="3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make good / new friends</a:t>
            </a:r>
            <a:endParaRPr lang="en-US" altLang="zh-CN" sz="30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6995" y="2387600"/>
            <a:ext cx="2390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DC5349"/>
                </a:solidFill>
                <a:latin typeface="Times New Roman Bold" panose="02020503050405090304" charset="0"/>
                <a:cs typeface="Times New Roman Bold" panose="02020503050405090304" charset="0"/>
              </a:rPr>
              <a:t>Reasons: </a:t>
            </a:r>
            <a:endParaRPr lang="en-US" altLang="zh-CN" sz="3600" b="1">
              <a:solidFill>
                <a:srgbClr val="DC5349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" name="圆角矩形标注 2"/>
          <p:cNvSpPr/>
          <p:nvPr>
            <p:custDataLst>
              <p:tags r:id="rId7"/>
            </p:custDataLst>
          </p:nvPr>
        </p:nvSpPr>
        <p:spPr>
          <a:xfrm>
            <a:off x="345440" y="1243965"/>
            <a:ext cx="11510645" cy="857885"/>
          </a:xfrm>
          <a:prstGeom prst="wedgeRoundRectCallout">
            <a:avLst>
              <a:gd name="adj1" fmla="val -20833"/>
              <a:gd name="adj2" fmla="val 73438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ts val="4380"/>
              </a:lnSpc>
            </a:pPr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-Besides homework, I always/sometimes/seldom...because...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2" grpId="0"/>
      <p:bldP spid="11" grpId="0"/>
      <p:bldP spid="12" grpId="1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472440" y="374015"/>
            <a:ext cx="500761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Sharing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Unit 4 Welcome to the unit 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35590" y="1711960"/>
            <a:ext cx="1404620" cy="13011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16015" y="1132205"/>
            <a:ext cx="436562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i="1">
                <a:latin typeface="Arial Italic" panose="020B0604020202090204" charset="0"/>
                <a:cs typeface="Arial Italic" panose="020B0604020202090204" charset="0"/>
              </a:rPr>
              <a:t>Listen carefully and fill in the blanks.</a:t>
            </a:r>
            <a:endParaRPr lang="zh-CN" altLang="en-US" sz="1900" i="1">
              <a:latin typeface="Arial Italic" panose="020B0604020202090204" charset="0"/>
              <a:cs typeface="Arial Italic" panose="020B0604020202090204" charset="0"/>
            </a:endParaRPr>
          </a:p>
        </p:txBody>
      </p:sp>
      <p:pic>
        <p:nvPicPr>
          <p:cNvPr id="9" name="图片 8" descr="/private/var/folders/k0/2rzqg5vd7yd9d8736yy138bh0000gn/T/com.kingsoft.wpsoffice.mac/kaimatting/20240813232050/output_aiMatting_20240813232112.pngoutput_aiMatting_202408132321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070" y="1541145"/>
            <a:ext cx="1836420" cy="1825625"/>
          </a:xfrm>
          <a:prstGeom prst="rect">
            <a:avLst/>
          </a:prstGeom>
        </p:spPr>
      </p:pic>
      <p:pic>
        <p:nvPicPr>
          <p:cNvPr id="10" name="图片 9" descr="/private/var/folders/k0/2rzqg5vd7yd9d8736yy138bh0000gn/T/com.kingsoft.wpsoffice.mac/kaimatting/20240813232011/output_aiMatting_20240813232041.pngoutput_aiMatting_202408132320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150" y="1541780"/>
            <a:ext cx="2379980" cy="182499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085215" y="3541830"/>
            <a:ext cx="593858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880"/>
              </a:lnSpc>
            </a:pPr>
            <a:r>
              <a:rPr lang="en-US" altLang="zh-CN" sz="2400" b="1">
                <a:latin typeface="Times New Roman Bold" panose="02020503050405090304" charset="0"/>
                <a:cs typeface="Times New Roman Bold" panose="02020503050405090304" charset="0"/>
              </a:rPr>
              <a:t>Get up: _____________ a.m</a:t>
            </a:r>
            <a:endParaRPr lang="en-US" altLang="zh-CN" sz="24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pPr>
              <a:lnSpc>
                <a:spcPts val="2880"/>
              </a:lnSpc>
            </a:pPr>
            <a:r>
              <a:rPr lang="en-US" altLang="zh-CN" sz="2400" b="1">
                <a:latin typeface="Times New Roman Bold" panose="02020503050405090304" charset="0"/>
                <a:cs typeface="Times New Roman Bold" panose="02020503050405090304" charset="0"/>
              </a:rPr>
              <a:t>After getting up: _____________</a:t>
            </a:r>
            <a:endParaRPr lang="en-US" altLang="zh-CN" sz="24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6821170" y="3552190"/>
            <a:ext cx="4645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880"/>
              </a:lnSpc>
            </a:pPr>
            <a:r>
              <a:rPr lang="en-US" altLang="zh-CN" sz="2400" b="1">
                <a:latin typeface="Times New Roman Bold" panose="02020503050405090304" charset="0"/>
                <a:cs typeface="Times New Roman Bold" panose="02020503050405090304" charset="0"/>
              </a:rPr>
              <a:t>Get up: _____________ a.m</a:t>
            </a:r>
            <a:endParaRPr lang="en-US" altLang="zh-CN" sz="24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pPr>
              <a:lnSpc>
                <a:spcPts val="2880"/>
              </a:lnSpc>
            </a:pPr>
            <a:r>
              <a:rPr lang="en-US" altLang="zh-CN" sz="2400" b="1">
                <a:latin typeface="Times New Roman Bold" panose="02020503050405090304" charset="0"/>
                <a:cs typeface="Times New Roman Bold" panose="02020503050405090304" charset="0"/>
              </a:rPr>
              <a:t>After getting up: _____________</a:t>
            </a:r>
            <a:endParaRPr lang="en-US" altLang="zh-CN" sz="24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386917" y="3569229"/>
            <a:ext cx="11500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6:45</a:t>
            </a:r>
            <a:endParaRPr lang="en-US" altLang="zh-CN" sz="24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8141481" y="3575504"/>
            <a:ext cx="9378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7:00</a:t>
            </a:r>
            <a:endParaRPr lang="en-US" altLang="zh-CN" sz="24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3363557" y="3928319"/>
            <a:ext cx="345488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go for </a:t>
            </a:r>
            <a:r>
              <a:rPr lang="en-US" altLang="zh-CN" sz="24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a short jog</a:t>
            </a:r>
            <a:endParaRPr lang="en-US" altLang="zh-CN" sz="24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9185276" y="3928194"/>
            <a:ext cx="18076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read a little</a:t>
            </a:r>
            <a:endParaRPr lang="en-US" altLang="zh-CN" sz="24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</p:txBody>
      </p:sp>
      <p:pic>
        <p:nvPicPr>
          <p:cNvPr id="14" name="图片 13" descr="截屏2024-08-11 下午11.00.00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25804"/>
          <a:stretch>
            <a:fillRect/>
          </a:stretch>
        </p:blipFill>
        <p:spPr>
          <a:xfrm>
            <a:off x="288290" y="1074420"/>
            <a:ext cx="5927725" cy="527685"/>
          </a:xfrm>
          <a:prstGeom prst="rect">
            <a:avLst/>
          </a:prstGeom>
        </p:spPr>
      </p:pic>
      <p:sp>
        <p:nvSpPr>
          <p:cNvPr id="15" name="圆角矩形标注 14"/>
          <p:cNvSpPr/>
          <p:nvPr>
            <p:custDataLst>
              <p:tags r:id="rId16"/>
            </p:custDataLst>
          </p:nvPr>
        </p:nvSpPr>
        <p:spPr>
          <a:xfrm>
            <a:off x="472440" y="4670425"/>
            <a:ext cx="9159875" cy="92646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 dirty="0">
                <a:latin typeface="Comic Sans MS" panose="030F0702030302020204" pitchFamily="66" charset="0"/>
              </a:rPr>
              <a:t>Thinking: Do you do anything special after getting up?              </a:t>
            </a:r>
            <a:endParaRPr lang="en-US" altLang="zh-CN" sz="2400" b="1" dirty="0">
              <a:latin typeface="Comic Sans MS" panose="030F0702030302020204" pitchFamily="66" charset="0"/>
            </a:endParaRPr>
          </a:p>
          <a:p>
            <a:pPr algn="l"/>
            <a:r>
              <a:rPr lang="en-US" altLang="zh-CN" sz="2400" b="1" dirty="0">
                <a:latin typeface="Comic Sans MS" panose="030F0702030302020204" pitchFamily="66" charset="0"/>
              </a:rPr>
              <a:t>           Why do you do so?</a:t>
            </a:r>
            <a:endParaRPr lang="en-US" altLang="zh-CN" sz="2400" b="1" dirty="0">
              <a:latin typeface="Comic Sans MS" panose="030F0702030302020204" pitchFamily="66" charset="0"/>
            </a:endParaRPr>
          </a:p>
        </p:txBody>
      </p:sp>
      <p:pic>
        <p:nvPicPr>
          <p:cNvPr id="12" name="图片 11" descr="/private/var/folders/k0/2rzqg5vd7yd9d8736yy138bh0000gn/T/com.kingsoft.wpsoffice.mac/kaimatting/20240811151823/output_aiMatting_20240811151958.pngoutput_aiMatting_202408111519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9785" y="4413885"/>
            <a:ext cx="1756410" cy="13989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5735" y="5685790"/>
            <a:ext cx="11531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An hour in the morning is worth than two in the evening!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Arial Black" panose="020B0A04020102020204" charset="0"/>
              </a:rPr>
              <a:t>一日之际在于晨。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Arial Black" panose="020B0A04020102020204" charset="0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bldLvl="0" animBg="1"/>
      <p:bldP spid="5" grpId="0"/>
      <p:bldP spid="7" grpId="0"/>
      <p:bldP spid="6" grpId="0"/>
      <p:bldP spid="13" grpId="0"/>
      <p:bldP spid="5" grpId="1"/>
      <p:bldP spid="7" grpId="1"/>
      <p:bldP spid="6" grpId="1"/>
      <p:bldP spid="13" grpId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517525" y="435610"/>
            <a:ext cx="4149725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Sharing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截屏2024-08-11 下午11.12.09"/>
          <p:cNvPicPr>
            <a:picLocks noChangeAspect="1"/>
          </p:cNvPicPr>
          <p:nvPr/>
        </p:nvPicPr>
        <p:blipFill>
          <a:blip r:embed="rId2"/>
          <a:srcRect l="1515" t="3622" r="2929"/>
          <a:stretch>
            <a:fillRect/>
          </a:stretch>
        </p:blipFill>
        <p:spPr>
          <a:xfrm>
            <a:off x="624840" y="1536065"/>
            <a:ext cx="10803890" cy="360172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480945" y="3669665"/>
            <a:ext cx="3519170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5147945" y="527685"/>
            <a:ext cx="56527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 i="1">
                <a:latin typeface="Arial Bold Italic" panose="020B0604020202090204" charset="0"/>
                <a:cs typeface="Arial Bold Italic" panose="020B0604020202090204" charset="0"/>
              </a:rPr>
              <a:t>Read their dialogue again and find out more.</a:t>
            </a:r>
            <a:endParaRPr lang="zh-CN" altLang="en-US" sz="1900" b="1" i="1">
              <a:latin typeface="Arial Bold Italic" panose="020B0604020202090204" charset="0"/>
              <a:cs typeface="Arial Bold Italic" panose="020B0604020202090204" charset="0"/>
            </a:endParaRPr>
          </a:p>
        </p:txBody>
      </p:sp>
      <p:pic>
        <p:nvPicPr>
          <p:cNvPr id="17" name="图片 16" descr="截屏2024-08-11 下午11.00.00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431" t="25804" r="83996"/>
          <a:stretch>
            <a:fillRect/>
          </a:stretch>
        </p:blipFill>
        <p:spPr>
          <a:xfrm>
            <a:off x="4799965" y="494030"/>
            <a:ext cx="448945" cy="52768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403860" y="1002665"/>
            <a:ext cx="11413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rgbClr val="1D41D5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What do Millie and Simon like best about their school days? </a:t>
            </a:r>
            <a:r>
              <a:rPr lang="en-US" altLang="zh-CN" sz="3200" b="1" i="1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Why?</a:t>
            </a:r>
            <a:endParaRPr lang="en-US" altLang="zh-CN" sz="3200" b="1" i="1">
              <a:solidFill>
                <a:srgbClr val="FF0000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59255" y="4538345"/>
            <a:ext cx="3519170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155315" y="4069715"/>
            <a:ext cx="2200275" cy="1905"/>
          </a:xfrm>
          <a:prstGeom prst="line">
            <a:avLst/>
          </a:prstGeom>
          <a:ln w="44450">
            <a:solidFill>
              <a:srgbClr val="DC534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7592060" y="4528185"/>
            <a:ext cx="3945890" cy="7620"/>
          </a:xfrm>
          <a:prstGeom prst="line">
            <a:avLst/>
          </a:prstGeom>
          <a:ln w="44450">
            <a:solidFill>
              <a:srgbClr val="DC534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654810" y="4927600"/>
            <a:ext cx="3594100" cy="0"/>
          </a:xfrm>
          <a:prstGeom prst="line">
            <a:avLst/>
          </a:prstGeom>
          <a:ln w="44450">
            <a:solidFill>
              <a:srgbClr val="DC534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圆角矩形标注 1"/>
          <p:cNvSpPr/>
          <p:nvPr>
            <p:custDataLst>
              <p:tags r:id="rId7"/>
            </p:custDataLst>
          </p:nvPr>
        </p:nvSpPr>
        <p:spPr>
          <a:xfrm>
            <a:off x="781685" y="5006975"/>
            <a:ext cx="10647045" cy="77851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latin typeface="Comic Sans MS" panose="030F0702030302020204" pitchFamily="66" charset="0"/>
              </a:rPr>
              <a:t>Discussion: What do you like best about your school day? Why?</a:t>
            </a:r>
            <a:endParaRPr lang="en-US" altLang="zh-CN" sz="2400" b="1" dirty="0">
              <a:latin typeface="Comic Sans MS" panose="030F0702030302020204" pitchFamily="66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805555" y="5864860"/>
            <a:ext cx="7875905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     I like ... because ...</a:t>
            </a:r>
            <a:endParaRPr lang="en-US" altLang="zh-CN" sz="3200" b="1" i="1" dirty="0">
              <a:solidFill>
                <a:srgbClr val="FF0000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811010" y="2014220"/>
            <a:ext cx="4870450" cy="130302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noAutofit/>
          </a:bodyPr>
          <a:p>
            <a:r>
              <a:rPr lang="en-US" altLang="zh-CN" sz="2400" dirty="0">
                <a:latin typeface="Britannic Bold" panose="020B0903060703020204" pitchFamily="34" charset="0"/>
              </a:rPr>
              <a:t>   </a:t>
            </a:r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Reading is to the mind, what exercise is to the body. </a:t>
            </a:r>
            <a:r>
              <a:rPr lang="en-US" altLang="zh-CN" sz="2000" dirty="0">
                <a:latin typeface="Britannic Bold" panose="020B0903060703020204" pitchFamily="34" charset="0"/>
              </a:rPr>
              <a:t>(</a:t>
            </a:r>
            <a:r>
              <a:rPr lang="zh-CN" altLang="en-US" sz="2000" dirty="0">
                <a:latin typeface="Britannic Bold" panose="020B0903060703020204" pitchFamily="34" charset="0"/>
              </a:rPr>
              <a:t>读书健脑，运动健身。</a:t>
            </a:r>
            <a:r>
              <a:rPr lang="en-US" altLang="zh-CN" sz="2000" dirty="0">
                <a:latin typeface="Britannic Bold" panose="020B0903060703020204" pitchFamily="34" charset="0"/>
              </a:rPr>
              <a:t>)</a:t>
            </a:r>
            <a:endParaRPr lang="zh-CN" altLang="en-US" sz="2000" dirty="0"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3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497586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Introducing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94965" y="1441450"/>
            <a:ext cx="76733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Hello, I am Millie, a Grade 7 student from Sunshine Middle school. Today I would like to share my school day with you.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I usually get up... at... in the morning on weekdays.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Then I ... because I think...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I like ......most because it... and my friend Simon also thinks it...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After school</a:t>
            </a:r>
            <a:r>
              <a:rPr lang="zh-CN" altLang="en-US" sz="2400" i="1">
                <a:latin typeface="Times New Roman Regular" panose="02020503050405090304" charset="0"/>
                <a:cs typeface="Times New Roman Regular" panose="02020503050405090304" charset="0"/>
              </a:rPr>
              <a:t>，</a:t>
            </a:r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I usually... because it’s a good way to...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What about your school day?</a:t>
            </a:r>
            <a:endParaRPr lang="en-US" altLang="zh-CN" sz="2400" i="1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0" name="图片 9" descr="/private/var/folders/k0/2rzqg5vd7yd9d8736yy138bh0000gn/T/com.kingsoft.wpsoffice.mac/kaimatting/20240813232011/output_aiMatting_20240813232041.pngoutput_aiMatting_20240813232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602105"/>
            <a:ext cx="2379980" cy="18249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453890" y="1441450"/>
            <a:ext cx="73152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...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8250555" y="1416050"/>
            <a:ext cx="114363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...</a:t>
            </a:r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8058785" y="3584575"/>
            <a:ext cx="80962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...</a:t>
            </a:r>
            <a:endParaRPr lang="zh-CN" altLang="en-US" sz="2400"/>
          </a:p>
        </p:txBody>
      </p:sp>
      <p:sp>
        <p:nvSpPr>
          <p:cNvPr id="21" name="文本框 20"/>
          <p:cNvSpPr txBox="1"/>
          <p:nvPr/>
        </p:nvSpPr>
        <p:spPr>
          <a:xfrm>
            <a:off x="368300" y="3523615"/>
            <a:ext cx="3039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175A92"/>
                </a:solidFill>
                <a:latin typeface="Chalkboard Bold" panose="03050602040202020205" charset="0"/>
                <a:cs typeface="Chalkboard Bold" panose="03050602040202020205" charset="0"/>
              </a:rPr>
              <a:t>It’s your turn!</a:t>
            </a:r>
            <a:endParaRPr lang="en-US" altLang="zh-CN" sz="2800" b="1">
              <a:solidFill>
                <a:srgbClr val="175A92"/>
              </a:solidFill>
              <a:latin typeface="Chalkboard Bold" panose="03050602040202020205" charset="0"/>
              <a:cs typeface="Chalkboard Bold" panose="03050602040202020205" charset="0"/>
            </a:endParaRPr>
          </a:p>
        </p:txBody>
      </p:sp>
      <p:sp>
        <p:nvSpPr>
          <p:cNvPr id="23" name="右中括号 22"/>
          <p:cNvSpPr/>
          <p:nvPr/>
        </p:nvSpPr>
        <p:spPr>
          <a:xfrm>
            <a:off x="10120630" y="1513205"/>
            <a:ext cx="335280" cy="706755"/>
          </a:xfrm>
          <a:prstGeom prst="rightBracket">
            <a:avLst/>
          </a:prstGeom>
          <a:ln w="60325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0444480" y="166243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Introduction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5" name="右中括号 24"/>
          <p:cNvSpPr/>
          <p:nvPr/>
        </p:nvSpPr>
        <p:spPr>
          <a:xfrm>
            <a:off x="10132060" y="2541270"/>
            <a:ext cx="335280" cy="706755"/>
          </a:xfrm>
          <a:prstGeom prst="rightBracket">
            <a:avLst/>
          </a:prstGeom>
          <a:ln w="60325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455910" y="269049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Activities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7" name="右中括号 26"/>
          <p:cNvSpPr/>
          <p:nvPr/>
        </p:nvSpPr>
        <p:spPr>
          <a:xfrm>
            <a:off x="10143490" y="3728085"/>
            <a:ext cx="335280" cy="706755"/>
          </a:xfrm>
          <a:prstGeom prst="rightBracket">
            <a:avLst/>
          </a:prstGeom>
          <a:ln w="60325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0467340" y="369951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Favorite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part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9" name="右中括号 28"/>
          <p:cNvSpPr/>
          <p:nvPr/>
        </p:nvSpPr>
        <p:spPr>
          <a:xfrm>
            <a:off x="10157460" y="4787900"/>
            <a:ext cx="335280" cy="706755"/>
          </a:xfrm>
          <a:prstGeom prst="rightBracket">
            <a:avLst/>
          </a:prstGeom>
          <a:ln w="60325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81310" y="47847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After-school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en-US" altLang="zh-CN" sz="2000" b="1">
                <a:solidFill>
                  <a:srgbClr val="DC5349"/>
                </a:solidFill>
                <a:latin typeface="Arial Bold" panose="020B0604020202090204" charset="0"/>
                <a:cs typeface="Arial Bold" panose="020B0604020202090204" charset="0"/>
              </a:rPr>
              <a:t>Plan</a:t>
            </a:r>
            <a:endParaRPr lang="en-US" altLang="zh-CN" sz="2000" b="1">
              <a:solidFill>
                <a:srgbClr val="DC5349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animBg="1"/>
      <p:bldP spid="17" grpId="0" bldLvl="0" animBg="1"/>
      <p:bldP spid="21" grpId="0"/>
      <p:bldP spid="15" grpId="1" animBg="1"/>
      <p:bldP spid="16" grpId="1" animBg="1"/>
      <p:bldP spid="17" grpId="1" animBg="1"/>
      <p:bldP spid="21" grpId="1"/>
      <p:bldP spid="24" grpId="0"/>
      <p:bldP spid="23" grpId="0" animBg="1"/>
      <p:bldP spid="25" grpId="0" animBg="1"/>
      <p:bldP spid="26" grpId="0"/>
      <p:bldP spid="28" grpId="0"/>
      <p:bldP spid="27" grpId="0" animBg="1"/>
      <p:bldP spid="29" grpId="0" animBg="1"/>
      <p:bldP spid="30" grpId="0"/>
      <p:bldP spid="24" grpId="1"/>
      <p:bldP spid="23" grpId="1" animBg="1"/>
      <p:bldP spid="25" grpId="1" animBg="1"/>
      <p:bldP spid="26" grpId="1"/>
      <p:bldP spid="28" grpId="1"/>
      <p:bldP spid="27" grpId="1" animBg="1"/>
      <p:bldP spid="29" grpId="1" animBg="1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Homework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36"/>
          <p:cNvSpPr txBox="1"/>
          <p:nvPr>
            <p:custDataLst>
              <p:tags r:id="rId2"/>
            </p:custDataLst>
          </p:nvPr>
        </p:nvSpPr>
        <p:spPr>
          <a:xfrm>
            <a:off x="1798955" y="1623696"/>
            <a:ext cx="76727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Must do: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Share your school day with your friends.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Finish Exercise books.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800" b="1" dirty="0">
              <a:solidFill>
                <a:srgbClr val="175A9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Choose to do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br>
              <a:rPr lang="zh-CN" altLang="en-US" sz="2800" b="1" dirty="0">
                <a:solidFill>
                  <a:srgbClr val="175A9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 Write about your school days.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59773" y="2829560"/>
            <a:ext cx="56724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r>
              <a:rPr lang="zh-CN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！</a:t>
            </a:r>
            <a:endParaRPr lang="zh-CN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P_6_BD#2e0e060e0?htil=1&amp;vcp=1&amp;pid=6b9fbadfb&amp;color=0,0,0&amp;vtp=1&amp;bbb=1&amp;hb=1&amp;hs=1"/>
          <p:cNvSpPr/>
          <p:nvPr>
            <p:custDataLst>
              <p:tags r:id="rId2"/>
            </p:custDataLst>
          </p:nvPr>
        </p:nvSpPr>
        <p:spPr>
          <a:xfrm>
            <a:off x="652463" y="2784475"/>
            <a:ext cx="6804025" cy="62706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ct val="15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 usually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go to bed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at 9:30 p.m. and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get up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at 6:30 a.m.我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通常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晚上9:30上床睡觉，早上6:30起床。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P_6_BD#2e0e060e0?htil=1&amp;vcp=1&amp;pid=6b9fbadfb&amp;color=0,0,0&amp;vtp=1&amp;bbb=1&amp;hs=1"/>
          <p:cNvSpPr/>
          <p:nvPr>
            <p:custDataLst>
              <p:tags r:id="rId3"/>
            </p:custDataLst>
          </p:nvPr>
        </p:nvSpPr>
        <p:spPr>
          <a:xfrm>
            <a:off x="652463" y="2566988"/>
            <a:ext cx="6804025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2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其对应词组为go to bed“上床睡觉”。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C_5_BD#6b9fbadfb?vcp=1&amp;pid=19b56016c&amp;color=0,0,0&amp;vtp=1&amp;bbb=1"/>
          <p:cNvSpPr/>
          <p:nvPr>
            <p:custDataLst>
              <p:tags r:id="rId4"/>
            </p:custDataLst>
          </p:nvPr>
        </p:nvSpPr>
        <p:spPr>
          <a:xfrm>
            <a:off x="652463" y="1928813"/>
            <a:ext cx="8782050" cy="414338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get up 起床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P_6_BD#2e0e060e0?vcp=1&amp;pid=6b9fbadfb&amp;color=0,0,0&amp;vtp=1&amp;bbb=1"/>
          <p:cNvSpPr/>
          <p:nvPr>
            <p:custDataLst>
              <p:tags r:id="rId5"/>
            </p:custDataLst>
          </p:nvPr>
        </p:nvSpPr>
        <p:spPr>
          <a:xfrm>
            <a:off x="673100" y="4246563"/>
            <a:ext cx="8782050" cy="94456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999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  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get up站起来    相当于stand up。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 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  Please get up from your seat.请从你的座位上站起来。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198" name="C_4_BD#19b56016c?vcp=1&amp;pid=ccf182e0a&amp;color=0,0,0&amp;vtp=1&amp;bbb=1"/>
          <p:cNvSpPr/>
          <p:nvPr>
            <p:custDataLst>
              <p:tags r:id="rId6"/>
            </p:custDataLst>
          </p:nvPr>
        </p:nvSpPr>
        <p:spPr>
          <a:xfrm>
            <a:off x="668338" y="1555750"/>
            <a:ext cx="8786812" cy="36988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lnSpc>
                <a:spcPts val="31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 Get up 起床（教材P43）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8199" name="C_5_BD#6b9fbadfb?vcp=1&amp;pid=19b56016c&amp;color=0,0,0&amp;tib=255,255,255&amp;iip=1&amp;vt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0400" y="2001838"/>
            <a:ext cx="941388" cy="41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P_6_BD#2e0e060e0?htil=1&amp;vcp=1&amp;pid=6b9fbadfb&amp;color=0,0,0&amp;tib=255,255,255&amp;vtp=1&amp;hs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9940" y="871855"/>
            <a:ext cx="234632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P_6_BD#2e0e060e0?htil=1&amp;vcp=1&amp;pid=6b9fbadfb&amp;color=0,0,0&amp;tib=255,255,255&amp;iip=2&amp;vtp=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" y="2501900"/>
            <a:ext cx="384175" cy="376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_6_BD#2e0e060e0?htil=1&amp;vcp=1&amp;pid=6b9fbadfb&amp;color=0,0,0&amp;tib=255,255,255&amp;iip=3&amp;vtp=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338" y="3036888"/>
            <a:ext cx="155575" cy="17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3" name="P_6_BD#2e0e060e0?vcp=1&amp;pid=6b9fbadfb&amp;color=0,0,0&amp;tib=255,255,255&amp;iip=4&amp;vtp=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463" y="4157663"/>
            <a:ext cx="384175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P_6_BD#2e0e060e0?vcp=1&amp;pid=6b9fbadfb&amp;color=0,0,0&amp;tib=255,255,255&amp;iip=5&amp;vtp=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338" y="4641850"/>
            <a:ext cx="155575" cy="1730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P_6_BD#d11aee0d9?vcp=1&amp;pid=eac63f70b&amp;color=0,0,0&amp;vtp=1&amp;bbb=1"/>
          <p:cNvSpPr/>
          <p:nvPr>
            <p:custDataLst>
              <p:tags r:id="rId2"/>
            </p:custDataLst>
          </p:nvPr>
        </p:nvSpPr>
        <p:spPr>
          <a:xfrm>
            <a:off x="822325" y="2943225"/>
            <a:ext cx="8782050" cy="2039938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［可数名词］其复数形式为变y为i再加-es，即activities。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outdoor/classroom activities户外/课堂活动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Students should take part in many outdoor activities.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学生应该参加许多户外活动。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与activity相关的词：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C_5_BD#eac63f70b?vcp=1&amp;pid=6a6c9a294&amp;color=0,0,0&amp;vtp=1&amp;bbb=1"/>
          <p:cNvSpPr/>
          <p:nvPr>
            <p:custDataLst>
              <p:tags r:id="rId3"/>
            </p:custDataLst>
          </p:nvPr>
        </p:nvSpPr>
        <p:spPr>
          <a:xfrm>
            <a:off x="808038" y="2005013"/>
            <a:ext cx="8782050" cy="63817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activity/ækˈtɪvəti/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n.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活动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244" name="C_4_BD#6a6c9a294?vcp=1&amp;pid=ccf182e0a&amp;color=0,0,0&amp;vtp=1&amp;bt=1&amp;bbb=1"/>
          <p:cNvSpPr/>
          <p:nvPr>
            <p:custDataLst>
              <p:tags r:id="rId4"/>
            </p:custDataLst>
          </p:nvPr>
        </p:nvSpPr>
        <p:spPr>
          <a:xfrm>
            <a:off x="808038" y="1516063"/>
            <a:ext cx="8788400" cy="6572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lnSpc>
                <a:spcPts val="39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 Do after-school activities 做课外活动（教材P43）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0245" name="C_5_BD#eac63f70b?vcp=1&amp;pid=6a6c9a294&amp;color=0,0,0&amp;tib=255,255,255&amp;iip=6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3913" y="2117725"/>
            <a:ext cx="941387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_6_BD#d11aee0d9?vcp=1&amp;pid=eac63f70b&amp;color=0,0,0&amp;tib=255,255,255&amp;iip=7&amp;vt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325" y="2943225"/>
            <a:ext cx="384175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_6_BD#d11aee0d9?vcp=1&amp;pid=eac63f70b&amp;color=0,0,0&amp;tib=255,255,255&amp;iip=9&amp;vtp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325" y="3905250"/>
            <a:ext cx="155575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_6_BD#d11aee0d9?vcp=1&amp;pid=eac63f70b&amp;color=0,0,0&amp;tib=255,255,255&amp;iip=10&amp;vtp=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038" y="4667250"/>
            <a:ext cx="384175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_6_BD#d11aee0d9?vcp=1&amp;pid=eac63f70b&amp;color=0,0,0&amp;tib=255,255,255&amp;vtp=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3188" y="5205413"/>
            <a:ext cx="5281612" cy="73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标注 6"/>
          <p:cNvSpPr/>
          <p:nvPr>
            <p:custDataLst>
              <p:tags r:id="rId15"/>
            </p:custDataLst>
          </p:nvPr>
        </p:nvSpPr>
        <p:spPr>
          <a:xfrm>
            <a:off x="3455988" y="2441575"/>
            <a:ext cx="3198813" cy="414338"/>
          </a:xfrm>
          <a:prstGeom prst="wedgeRoundRectCallout">
            <a:avLst>
              <a:gd name="adj1" fmla="val -78633"/>
              <a:gd name="adj2" fmla="val -48156"/>
              <a:gd name="adj3" fmla="val 1666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  <a:sym typeface="+mn-ea"/>
              </a:rPr>
              <a:t>其前的不定冠词要用an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34" charset="-120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YY/Desktop/截屏2024-08-08 下午2.10.42.png截屏2024-08-08 下午2.10.42"/>
          <p:cNvPicPr>
            <a:picLocks noChangeAspect="1"/>
          </p:cNvPicPr>
          <p:nvPr/>
        </p:nvPicPr>
        <p:blipFill>
          <a:blip r:embed="rId2"/>
          <a:srcRect l="8835" t="12088" r="13982" b="2563"/>
          <a:stretch>
            <a:fillRect/>
          </a:stretch>
        </p:blipFill>
        <p:spPr>
          <a:xfrm>
            <a:off x="5963285" y="1123315"/>
            <a:ext cx="5998845" cy="458597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42240" y="4845050"/>
            <a:ext cx="6934200" cy="67881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noAutofit/>
          </a:bodyPr>
          <a:p>
            <a:pPr indent="457200" algn="l">
              <a:buNone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School is a great place for learning.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2"/>
          <a:stretch>
            <a:fillRect/>
          </a:stretch>
        </p:blipFill>
        <p:spPr>
          <a:xfrm>
            <a:off x="264160" y="172085"/>
            <a:ext cx="5398770" cy="4672965"/>
          </a:xfrm>
          <a:prstGeom prst="rect">
            <a:avLst/>
          </a:prstGeom>
          <a:ln w="57150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059680" y="5793740"/>
            <a:ext cx="6934200" cy="67881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noAutofit/>
          </a:bodyPr>
          <a:p>
            <a:pPr indent="457200" algn="l">
              <a:buNone/>
            </a:pP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is </a:t>
            </a:r>
            <a:r>
              <a:rPr lang="en-US" sz="2800" b="1" i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key to</a:t>
            </a: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unlocking</a:t>
            </a: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world.</a:t>
            </a:r>
            <a:endParaRPr lang="en-US" sz="28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C_5_BD#d270a391a?vcp=1&amp;pid=95df54e23&amp;color=0,0,0&amp;vtp=1&amp;bbb=1&amp;hb=1"/>
          <p:cNvSpPr/>
          <p:nvPr>
            <p:custDataLst>
              <p:tags r:id="rId2"/>
            </p:custDataLst>
          </p:nvPr>
        </p:nvSpPr>
        <p:spPr>
          <a:xfrm>
            <a:off x="842010" y="2376170"/>
            <a:ext cx="9335135" cy="109728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housework/ˈhaʊswɜ:k/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n.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家务劳动，家务事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homework/ˈhəʊmwɜ:k/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n.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家庭作业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P_6_BD#8e0202c43?htil=2&amp;vcp=1&amp;pid=d270a391a&amp;color=0,0,0&amp;vtp=1&amp;bbb=1&amp;hb=1&amp;hs=1"/>
          <p:cNvSpPr/>
          <p:nvPr>
            <p:custDataLst>
              <p:tags r:id="rId3"/>
            </p:custDataLst>
          </p:nvPr>
        </p:nvSpPr>
        <p:spPr>
          <a:xfrm>
            <a:off x="705485" y="5049520"/>
            <a:ext cx="9337675" cy="77343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Teenagers should do some housework after they finish their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homework.青少年应该在完成家庭作业后做一些家务。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268" name="C_4_BD#95df54e23?vcp=1&amp;pid=ccf182e0a&amp;color=0,0,0&amp;vtp=1&amp;bt=1&amp;bbb=1&amp;hb=1"/>
          <p:cNvSpPr/>
          <p:nvPr>
            <p:custDataLst>
              <p:tags r:id="rId4"/>
            </p:custDataLst>
          </p:nvPr>
        </p:nvSpPr>
        <p:spPr>
          <a:xfrm>
            <a:off x="755015" y="1530350"/>
            <a:ext cx="9342120" cy="11601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 Help with housework 帮忙做家务（教材P43）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Do homework 做家庭作业（教材P43）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1269" name="C_5_BD#d270a391a?vcp=1&amp;pid=95df54e23&amp;color=0,0,0&amp;tib=255,255,255&amp;iip=11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4540" y="2376170"/>
            <a:ext cx="1000125" cy="411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_6_BD#8e0202c43?htil=2&amp;vcp=1&amp;pid=d270a391a&amp;color=0,0,0&amp;tib=255,255,255&amp;vtp=1&amp;hs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9190" y="3839845"/>
            <a:ext cx="1923415" cy="1043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_6_BD#8e0202c43?htil=2&amp;vcp=1&amp;pid=d270a391a&amp;color=0,0,0&amp;tib=255,255,255&amp;iip=12&amp;vtp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635" y="3296920"/>
            <a:ext cx="408305" cy="37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_6_BD#8e0202c43?htil=2&amp;vcp=1&amp;pid=d270a391a&amp;color=0,0,0&amp;vtp=1&amp;bbb=1&amp;hs=1"/>
          <p:cNvSpPr/>
          <p:nvPr>
            <p:custDataLst>
              <p:tags r:id="rId11"/>
            </p:custDataLst>
          </p:nvPr>
        </p:nvSpPr>
        <p:spPr>
          <a:xfrm>
            <a:off x="464185" y="3296920"/>
            <a:ext cx="7272020" cy="363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999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   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［不可数名词］是由“house/home+work”构成的合成词。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273" name="P_6_BD#8e0202c43?htil=2&amp;vcp=1&amp;pid=d270a391a&amp;color=0,0,0&amp;vtp=1&amp;bbb=1&amp;hb=1&amp;hs=1"/>
          <p:cNvSpPr/>
          <p:nvPr>
            <p:custDataLst>
              <p:tags r:id="rId12"/>
            </p:custDataLst>
          </p:nvPr>
        </p:nvSpPr>
        <p:spPr>
          <a:xfrm>
            <a:off x="1146810" y="3873500"/>
            <a:ext cx="7270115" cy="77279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do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housework/homework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做家务/家庭作业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1274" name="P_6_BD#8e0202c43?htil=2&amp;vcp=1&amp;pid=d270a391a&amp;color=0,0,0&amp;tib=255,255,255&amp;iip=13&amp;vtp=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635" y="5189220"/>
            <a:ext cx="165100" cy="173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标注 10"/>
          <p:cNvSpPr/>
          <p:nvPr>
            <p:custDataLst>
              <p:tags r:id="rId15"/>
            </p:custDataLst>
          </p:nvPr>
        </p:nvSpPr>
        <p:spPr>
          <a:xfrm>
            <a:off x="2448560" y="4498975"/>
            <a:ext cx="3815715" cy="551180"/>
          </a:xfrm>
          <a:prstGeom prst="wedgeRoundRectCallout">
            <a:avLst>
              <a:gd name="adj1" fmla="val -47116"/>
              <a:gd name="adj2" fmla="val -73672"/>
              <a:gd name="adj3" fmla="val 1666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前面可加the、some、much、a lot of、little等限定词</a:t>
            </a:r>
            <a:endParaRPr lang="zh-CN" altLang="en-US" sz="200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P_6_BD#77a5094d5?vcp=1&amp;pid=4113ed1e8&amp;color=0,0,0&amp;vtp=1&amp;bbb=1"/>
          <p:cNvSpPr/>
          <p:nvPr>
            <p:custDataLst>
              <p:tags r:id="rId2"/>
            </p:custDataLst>
          </p:nvPr>
        </p:nvSpPr>
        <p:spPr>
          <a:xfrm>
            <a:off x="673100" y="2916555"/>
            <a:ext cx="8782050" cy="36195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2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what time与when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C_5_BD#4113ed1e8?vcp=1&amp;pid=4b5915ae3&amp;color=0,0,0&amp;vtp=1&amp;bbb=1"/>
          <p:cNvSpPr/>
          <p:nvPr>
            <p:custDataLst>
              <p:tags r:id="rId3"/>
            </p:custDataLst>
          </p:nvPr>
        </p:nvSpPr>
        <p:spPr>
          <a:xfrm>
            <a:off x="255588" y="2395855"/>
            <a:ext cx="8780463" cy="63976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what time 几点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658813" y="3342005"/>
          <a:ext cx="8751888" cy="2133600"/>
        </p:xfrm>
        <a:graphic>
          <a:graphicData uri="http://schemas.openxmlformats.org/drawingml/2006/table">
            <a:tbl>
              <a:tblPr/>
              <a:tblGrid>
                <a:gridCol w="1646238"/>
                <a:gridCol w="7105650"/>
              </a:tblGrid>
              <a:tr h="854075"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hangingPunct="0"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what time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buNone/>
                      </a:pP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通常用来询问钟点的时间，只能用时刻来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hangingPunct="0">
                        <a:buNone/>
                      </a:pP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回答。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9525"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hangingPunct="0"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when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buNone/>
                      </a:pP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可用来询问事情发生的年份、月份、日期等，也可用来询问某事发生的具体时间（此时可与what 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time互换）。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C_4_BD#4b5915ae3?vcp=1&amp;pid=ccf182e0a&amp;color=0,0,0&amp;vtp=1&amp;bt=1&amp;bbb=1&amp;hb=1"/>
          <p:cNvSpPr/>
          <p:nvPr>
            <p:custDataLst>
              <p:tags r:id="rId5"/>
            </p:custDataLst>
          </p:nvPr>
        </p:nvSpPr>
        <p:spPr>
          <a:xfrm>
            <a:off x="659130" y="1562735"/>
            <a:ext cx="9843770" cy="11601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4. What time do you get up in the morning on weekdays，Simon?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你在上学日早上几点起床?（教材P43）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2" name="C_5_BD#4113ed1e8?vcp=1&amp;pid=4b5915ae3&amp;color=0,0,0&amp;tib=255,255,255&amp;iip=14&amp;vt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4688" y="2441893"/>
            <a:ext cx="941387" cy="41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_6_BD#77a5094d5?vcp=1&amp;pid=4113ed1e8&amp;color=0,0,0&amp;tib=255,255,255&amp;iip=15&amp;vtp=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788" y="2910205"/>
            <a:ext cx="384175" cy="3746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P_6_BD#77a5094d5?vcp=1&amp;pid=4113ed1e8&amp;color=0,0,0&amp;mp=1&amp;vtp=1&amp;bt=1&amp;bbb=1"/>
          <p:cNvSpPr/>
          <p:nvPr>
            <p:custDataLst>
              <p:tags r:id="rId2"/>
            </p:custDataLst>
          </p:nvPr>
        </p:nvSpPr>
        <p:spPr>
          <a:xfrm>
            <a:off x="672148" y="1604328"/>
            <a:ext cx="8782050" cy="2446338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—What time/When does your mother go to work? 你妈妈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什么时候去上班？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—She goes to work at seven.她七点钟去上班。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—What time is it now?现在几点了？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—It’s ten to ten.九点五十。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When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（不能用What time）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is Teachers’ Day?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教师节是什么时候？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—It’s on September 10th. 9月10日。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3315" name="P_6_BD#77a5094d5?vcp=1&amp;pid=4113ed1e8&amp;color=0,0,0&amp;mp=1&amp;tib=255,255,255&amp;iip=16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48" y="1869440"/>
            <a:ext cx="155575" cy="17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_6_BD#77a5094d5?vcp=1&amp;pid=4113ed1e8&amp;color=0,0,0&amp;mp=1&amp;tib=255,255,255&amp;iip=17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48" y="3306128"/>
            <a:ext cx="155575" cy="17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_6_BD#77a5094d5?vcp=1&amp;pid=4113ed1e8&amp;color=0,0,0&amp;mp=1&amp;tib=255,255,255&amp;iip=18&amp;vt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48" y="4403090"/>
            <a:ext cx="155575" cy="1730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P_6_BD#b1ef76842?vcp=1&amp;pid=def7d3087&amp;color=0,0,0&amp;vtp=1&amp;bbb=1"/>
          <p:cNvSpPr/>
          <p:nvPr>
            <p:custDataLst>
              <p:tags r:id="rId2"/>
            </p:custDataLst>
          </p:nvPr>
        </p:nvSpPr>
        <p:spPr>
          <a:xfrm>
            <a:off x="694055" y="2793683"/>
            <a:ext cx="8782050" cy="286861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（1）表示程度，可修饰形容词、副词或动词。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She’s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afraid of the dog.她有点儿害怕狗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（修饰形容词）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Can you run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</a:t>
            </a:r>
            <a:r>
              <a:rPr lang="en-US" altLang="zh-CN" sz="2800" u="sng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..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fast?你能跑得稍微快点吗？（修饰副词）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Please turn down the radio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.请把收音机音量调小一点儿。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（修饰动词）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300"/>
              </a:lnSpc>
              <a:buNone/>
            </a:pP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363" name="C_4_BD#bd17d8139?vcp=1&amp;pid=ccf182e0a&amp;color=0,0,0&amp;vtp=1&amp;bt=1&amp;bbb=1&amp;hb=1"/>
          <p:cNvSpPr/>
          <p:nvPr>
            <p:custDataLst>
              <p:tags r:id="rId3"/>
            </p:custDataLst>
          </p:nvPr>
        </p:nvSpPr>
        <p:spPr>
          <a:xfrm>
            <a:off x="762318" y="1507808"/>
            <a:ext cx="8788400" cy="116046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lnSpc>
                <a:spcPts val="40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5. I always read </a:t>
            </a:r>
            <a:r>
              <a:rPr lang="en-US" altLang="zh-CN" sz="2800" b="1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.我总是会读一点书。（教材P43）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5364" name="C_5_BD#def7d3087?vcp=1&amp;pid=bd17d8139&amp;color=0,0,0&amp;tib=255,255,255&amp;iip=19&amp;vtp=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8193" y="2512695"/>
            <a:ext cx="941387" cy="411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_5_BD#def7d3087?vcp=1&amp;pid=bd17d8139&amp;color=0,0,0&amp;vtp=1&amp;bbb=1"/>
          <p:cNvSpPr/>
          <p:nvPr>
            <p:custDataLst>
              <p:tags r:id="rId6"/>
            </p:custDataLst>
          </p:nvPr>
        </p:nvSpPr>
        <p:spPr>
          <a:xfrm>
            <a:off x="762318" y="2509520"/>
            <a:ext cx="8782050" cy="63976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 一点，少量；少量的；一些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5366" name="P_6_BD#b1ef76842?vcp=1&amp;pid=def7d3087&amp;color=0,0,0&amp;tib=255,255,255&amp;iip=20&amp;vt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605" y="2936558"/>
            <a:ext cx="384175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_6_BD#b1ef76842?vcp=1&amp;pid=def7d3087&amp;color=0,0,0&amp;tib=255,255,255&amp;iip=21&amp;vtp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693" y="3579495"/>
            <a:ext cx="155575" cy="17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_6_BD#b1ef76842?vcp=1&amp;pid=def7d3087&amp;color=0,0,0&amp;tib=255,255,255&amp;iip=22&amp;vtp=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055" y="4603433"/>
            <a:ext cx="155575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_6_BD#b1ef76842?vcp=1&amp;pid=def7d3087&amp;color=0,0,0&amp;tib=255,255,255&amp;iip=23&amp;vtp=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055" y="5217795"/>
            <a:ext cx="155575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圆角矩形标注 7"/>
          <p:cNvSpPr/>
          <p:nvPr>
            <p:custDataLst>
              <p:tags r:id="rId13"/>
            </p:custDataLst>
          </p:nvPr>
        </p:nvSpPr>
        <p:spPr>
          <a:xfrm>
            <a:off x="2332355" y="2074545"/>
            <a:ext cx="3919538" cy="438150"/>
          </a:xfrm>
          <a:prstGeom prst="wedgeRoundRectCallout">
            <a:avLst>
              <a:gd name="adj1" fmla="val -22833"/>
              <a:gd name="adj2" fmla="val -68550"/>
              <a:gd name="adj3" fmla="val 1666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  <a:sym typeface="+mn-ea"/>
              </a:rPr>
              <a:t>此处修饰动词read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34" charset="-120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P_6_BD#b1ef76842?vcp=1&amp;pid=def7d3087&amp;color=0,0,0&amp;vtp=1&amp;bbb=1"/>
          <p:cNvSpPr/>
          <p:nvPr>
            <p:custDataLst>
              <p:tags r:id="rId2"/>
            </p:custDataLst>
          </p:nvPr>
        </p:nvSpPr>
        <p:spPr>
          <a:xfrm>
            <a:off x="824865" y="1247775"/>
            <a:ext cx="8782050" cy="265430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3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（2）修饰不可数名词。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There is a little juice in the fridge. You don’t need to buy any.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冰箱里有一些果汁，你不需要买一些。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6387" name="P_6_BD#b1ef76842?vcp=1&amp;pid=def7d3087&amp;color=0,0,0&amp;tib=255,255,255&amp;iip=21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265" y="1814513"/>
            <a:ext cx="155575" cy="17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_6_BD#b1ef76842?vcp=1&amp;pid=def7d3087&amp;color=0,0,0&amp;mp=1&amp;vtp=1&amp;bt=1&amp;bbb=1"/>
          <p:cNvSpPr/>
          <p:nvPr>
            <p:custDataLst>
              <p:tags r:id="rId5"/>
            </p:custDataLst>
          </p:nvPr>
        </p:nvSpPr>
        <p:spPr>
          <a:xfrm>
            <a:off x="1005840" y="2527300"/>
            <a:ext cx="8782050" cy="78740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 little, little, a few与few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四者均可修饰名词，区别如下：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aphicFrame>
        <p:nvGraphicFramePr>
          <p:cNvPr id="16389" name="表格 16388"/>
          <p:cNvGraphicFramePr/>
          <p:nvPr>
            <p:custDataLst>
              <p:tags r:id="rId6"/>
            </p:custDataLst>
          </p:nvPr>
        </p:nvGraphicFramePr>
        <p:xfrm>
          <a:off x="1005840" y="3470275"/>
          <a:ext cx="8599488" cy="2209800"/>
        </p:xfrm>
        <a:graphic>
          <a:graphicData uri="http://schemas.openxmlformats.org/drawingml/2006/table">
            <a:tbl>
              <a:tblPr/>
              <a:tblGrid>
                <a:gridCol w="1116013"/>
                <a:gridCol w="2409825"/>
                <a:gridCol w="755650"/>
                <a:gridCol w="4318000"/>
              </a:tblGrid>
              <a:tr h="1104900">
                <a:tc>
                  <a:txBody>
                    <a:bodyPr/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a </a:t>
                      </a: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little</a:t>
                      </a:r>
                      <a:endParaRPr lang="en-US" altLang="zh-CN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表示肯定含义，意为“一些；少量的”。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修饰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不可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数名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词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lvl="0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I know a little</a:t>
                      </a: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French.我懂一点儿法语。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>
                  <a:txBody>
                    <a:bodyPr/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little</a:t>
                      </a:r>
                      <a:endParaRPr lang="en-US" altLang="zh-CN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表示否定含义，意为“少得几乎</a:t>
                      </a:r>
                      <a:r>
                        <a:rPr lang="zh-CN" altLang="en-US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没</a:t>
                      </a: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有”。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I have little free</a:t>
                      </a: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time.我几乎没有空闲时间。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06" name="P_6_BD#b1ef76842?vcp=1&amp;pid=def7d3087&amp;color=0,0,0&amp;mp=1&amp;tib=255,255,255&amp;iip=25&amp;vt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840" y="2527300"/>
            <a:ext cx="384175" cy="3762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17410" name="表格 17409"/>
          <p:cNvGraphicFramePr/>
          <p:nvPr>
            <p:custDataLst>
              <p:tags r:id="rId2"/>
            </p:custDataLst>
          </p:nvPr>
        </p:nvGraphicFramePr>
        <p:xfrm>
          <a:off x="1626870" y="1858010"/>
          <a:ext cx="8507413" cy="2895600"/>
        </p:xfrm>
        <a:graphic>
          <a:graphicData uri="http://schemas.openxmlformats.org/drawingml/2006/table">
            <a:tbl>
              <a:tblPr/>
              <a:tblGrid>
                <a:gridCol w="1103313"/>
                <a:gridCol w="2386012"/>
                <a:gridCol w="746125"/>
                <a:gridCol w="4271963"/>
              </a:tblGrid>
              <a:tr h="1104900"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a </a:t>
                      </a: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few</a:t>
                      </a:r>
                      <a:endParaRPr lang="en-US" altLang="zh-CN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表示肯定含义，意为“几个；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一些”。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修饰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可数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名词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复数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His mother works a few hours </a:t>
                      </a: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a day.他妈妈一天工作几个小时。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0"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hangingPunct="0">
                        <a:lnSpc>
                          <a:spcPts val="27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few</a:t>
                      </a:r>
                      <a:endParaRPr lang="en-US" altLang="zh-CN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表示否定含义，意为“几乎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sym typeface="+mn-ea"/>
                        </a:rPr>
                        <a:t>没</a:t>
                      </a: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有”。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等线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hangingPunct="0">
                        <a:lnSpc>
                          <a:spcPts val="29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There are few eggs in the fridge.冰箱里几乎没有鸡蛋了。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72000" marR="72000" marT="0" marB="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434" name="QC_6_BD.8_1#5604573a1?vcp=1&amp;pid=def7d3087&amp;color=0,0,0&amp;vtp=1&amp;bt=1&amp;bbb=1"/>
          <p:cNvSpPr/>
          <p:nvPr>
            <p:custDataLst>
              <p:tags r:id="rId2"/>
            </p:custDataLst>
          </p:nvPr>
        </p:nvSpPr>
        <p:spPr>
          <a:xfrm>
            <a:off x="852488" y="1467168"/>
            <a:ext cx="8786812" cy="7699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典例 [淮安市淮阴区期中] 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There is only ___ milk in the refrigerator. Let’s go to the 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supermarket to buy some.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QC_6_AN.9_1#5604573a1.blank?vcp=1&amp;pid=def7d3087&amp;color=0,0,0&amp;vpa=4&amp;vtp=1"/>
          <p:cNvSpPr/>
          <p:nvPr>
            <p:custDataLst>
              <p:tags r:id="rId3"/>
            </p:custDataLst>
          </p:nvPr>
        </p:nvSpPr>
        <p:spPr>
          <a:xfrm>
            <a:off x="2889250" y="1883093"/>
            <a:ext cx="331788" cy="35401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 algn="ctr">
              <a:lnSpc>
                <a:spcPts val="3100"/>
              </a:lnSpc>
              <a:buNone/>
            </a:pP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endParaRPr lang="en-US" altLang="zh-CN" sz="2800">
              <a:solidFill>
                <a:srgbClr val="A0002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QC_6_BD.10_1#5604573a1.choices?vcp=1&amp;pid=def7d3087&amp;color=0,0,0&amp;vtp=1&amp;bbb=1"/>
          <p:cNvSpPr/>
          <p:nvPr>
            <p:custDataLst>
              <p:tags r:id="rId4"/>
            </p:custDataLst>
          </p:nvPr>
        </p:nvSpPr>
        <p:spPr>
          <a:xfrm>
            <a:off x="831850" y="2870518"/>
            <a:ext cx="8788400" cy="350838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defTabSz="914400">
              <a:lnSpc>
                <a:spcPts val="3100"/>
              </a:lnSpc>
              <a:buNone/>
              <a:tabLst>
                <a:tab pos="2116455" algn="l"/>
                <a:tab pos="4283075" algn="l"/>
                <a:tab pos="659003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A.few	B.little	C.a few	D.a little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QC_6_AS.11_1#5604573a1?vcp=1&amp;pid=def7d3087&amp;color=0,0,0&amp;vtp=1&amp;bbb=1&amp;hb=1"/>
          <p:cNvSpPr/>
          <p:nvPr>
            <p:custDataLst>
              <p:tags r:id="rId5"/>
            </p:custDataLst>
          </p:nvPr>
        </p:nvSpPr>
        <p:spPr>
          <a:xfrm>
            <a:off x="754063" y="3380105"/>
            <a:ext cx="8788400" cy="11890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 b="1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[解析] </a:t>
            </a: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句意：冰箱里只有一点牛奶了，咱们去超市买一</a:t>
            </a:r>
            <a:endParaRPr lang="en-US" altLang="zh-CN" sz="2800">
              <a:solidFill>
                <a:srgbClr val="A0002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些吧。根据“only”及“Let’s go to the supermarket to buy </a:t>
            </a:r>
            <a:endParaRPr lang="en-US" altLang="zh-CN" sz="2800">
              <a:solidFill>
                <a:srgbClr val="A0002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some”可知，此处指的是冰箱里只有一点牛奶，表示肯定</a:t>
            </a:r>
            <a:endParaRPr lang="en-US" altLang="zh-CN" sz="2800">
              <a:solidFill>
                <a:srgbClr val="A0002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意义，且空后的milk为不可数名词，应用a little。故选D。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7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7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04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C_5_BD#12dc2ffb4?vcp=1&amp;pid=ada4050eb&amp;color=0,0,0&amp;vtp=1&amp;bbb=1"/>
          <p:cNvSpPr/>
          <p:nvPr>
            <p:custDataLst>
              <p:tags r:id="rId2"/>
            </p:custDataLst>
          </p:nvPr>
        </p:nvSpPr>
        <p:spPr>
          <a:xfrm>
            <a:off x="730250" y="2555558"/>
            <a:ext cx="8782050" cy="63976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be in 加入；成为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的一员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459" name="C_4_BD#ada4050eb?vcp=1&amp;pid=ccf182e0a&amp;color=0,0,0&amp;vtp=1&amp;bt=1&amp;bbb=1"/>
          <p:cNvSpPr/>
          <p:nvPr>
            <p:custDataLst>
              <p:tags r:id="rId3"/>
            </p:custDataLst>
          </p:nvPr>
        </p:nvSpPr>
        <p:spPr>
          <a:xfrm>
            <a:off x="715963" y="1603058"/>
            <a:ext cx="8788400" cy="6572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lnSpc>
                <a:spcPts val="39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6. I’m in the Football Club. 我加入了足球俱乐部。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9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9460" name="C_5_BD#12dc2ffb4?vcp=1&amp;pid=ada4050eb&amp;color=0,0,0&amp;tib=255,255,255&amp;iip=26&amp;vtp=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563" y="2571433"/>
            <a:ext cx="941387" cy="41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_6_BD#27c418ebb?vcp=1&amp;pid=12dc2ffb4&amp;color=0,0,0&amp;tib=255,255,255&amp;iip=27&amp;vt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475" y="3095308"/>
            <a:ext cx="384175" cy="376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P_6_BD#27c418ebb?vcp=1&amp;pid=12dc2ffb4&amp;color=0,0,0&amp;vtp=1&amp;bbb=1"/>
          <p:cNvSpPr/>
          <p:nvPr>
            <p:custDataLst>
              <p:tags r:id="rId8"/>
            </p:custDataLst>
          </p:nvPr>
        </p:nvSpPr>
        <p:spPr>
          <a:xfrm>
            <a:off x="715963" y="3082608"/>
            <a:ext cx="8782050" cy="1189038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3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相当于join。但一般来说，be in强调状态，join强调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3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动作。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3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You can be in our school basketball team.你可以加入我们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3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校篮球队。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1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When did you join the basketball team?你是什么时候加入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ts val="3100"/>
              </a:lnSpc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这支篮球队的？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9463" name="P_6_BD#27c418ebb?vcp=1&amp;pid=12dc2ffb4&amp;color=0,0,0&amp;tib=255,255,255&amp;iip=28&amp;vtp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250" y="4859020"/>
            <a:ext cx="155575" cy="17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_6_BD#27c418ebb?vcp=1&amp;pid=12dc2ffb4&amp;color=0,0,0&amp;tib=255,255,255&amp;iip=29&amp;vtp=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250" y="4077970"/>
            <a:ext cx="155575" cy="1730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P_6_BD#a9f0f7cdf?vcp=1&amp;pid=e0bb4194d&amp;color=0,0,0&amp;vtp=1&amp;bbb=1"/>
          <p:cNvSpPr/>
          <p:nvPr>
            <p:custDataLst>
              <p:tags r:id="rId2"/>
            </p:custDataLst>
          </p:nvPr>
        </p:nvSpPr>
        <p:spPr>
          <a:xfrm>
            <a:off x="864553" y="3382963"/>
            <a:ext cx="8782050" cy="112395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同义短语有have a good/great/wonderful time、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have fun等。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We 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enjoyed ourselves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（=had fun=had a good/great/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wonderful time） at the party yesterday.昨天，我们在聚会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上玩得很愉快。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0483" name="C_5_BD#e0bb4194d?vcp=1&amp;pid=182c114f5&amp;color=0,0,0&amp;tib=255,255,255&amp;iip=30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0428" y="2986088"/>
            <a:ext cx="941387" cy="41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_5_BD#e0bb4194d?vcp=1&amp;pid=182c114f5&amp;color=0,0,0&amp;vtp=1&amp;bbb=1"/>
          <p:cNvSpPr/>
          <p:nvPr>
            <p:custDataLst>
              <p:tags r:id="rId5"/>
            </p:custDataLst>
          </p:nvPr>
        </p:nvSpPr>
        <p:spPr>
          <a:xfrm>
            <a:off x="878840" y="2905125"/>
            <a:ext cx="8782050" cy="41592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>
              <a:lnSpc>
                <a:spcPts val="3500"/>
              </a:lnSpc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enjoy oneself 玩得痛快，得到乐趣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0485" name="C_4_BD#182c114f5?vcp=1&amp;pid=ccf182e0a&amp;color=0,0,0&amp;vtp=1&amp;bt=1&amp;bbb=1&amp;hb=1"/>
          <p:cNvSpPr/>
          <p:nvPr>
            <p:custDataLst>
              <p:tags r:id="rId6"/>
            </p:custDataLst>
          </p:nvPr>
        </p:nvSpPr>
        <p:spPr>
          <a:xfrm>
            <a:off x="864553" y="1627188"/>
            <a:ext cx="8788400" cy="13589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7. Club activities are a good way for me to enjoy myself 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and make friends. （参加）俱乐部活动是我玩得愉快并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结交朋友的好方法。（教材P43）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0486" name="P_6_BD#a9f0f7cdf?vcp=1&amp;pid=e0bb4194d&amp;color=0,0,0&amp;tib=255,255,255&amp;iip=31&amp;vt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90" y="3394075"/>
            <a:ext cx="384175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_6_BD#a9f0f7cdf?vcp=1&amp;pid=e0bb4194d&amp;color=0,0,0&amp;tib=255,255,255&amp;iip=32&amp;vtp=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40" y="4389438"/>
            <a:ext cx="155575" cy="1746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1054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Language Points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040" y="871855"/>
            <a:ext cx="171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1506" name="QO_6_BD.12_1#bec433d67?vcp=1&amp;pid=e0bb4194d&amp;color=0,0,0&amp;vtp=1&amp;bbb=1"/>
          <p:cNvSpPr/>
          <p:nvPr>
            <p:custDataLst>
              <p:tags r:id="rId2"/>
            </p:custDataLst>
          </p:nvPr>
        </p:nvSpPr>
        <p:spPr>
          <a:xfrm>
            <a:off x="1354138" y="1773238"/>
            <a:ext cx="8788400" cy="112871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典例 [上海中考] 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 had a good time in the ocean park the day before yesterday.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（保持句意基本不变）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  ___  ___ in the ocean park the day before yesterday.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QO_6_AN.13_1#bec433d67?vcp=1&amp;pid=e0bb4194d&amp;color=0,0,0&amp;vtp=1&amp;bbb=1"/>
          <p:cNvSpPr/>
          <p:nvPr>
            <p:custDataLst>
              <p:tags r:id="rId3"/>
            </p:custDataLst>
          </p:nvPr>
        </p:nvSpPr>
        <p:spPr>
          <a:xfrm>
            <a:off x="1354138" y="3730625"/>
            <a:ext cx="8788400" cy="3429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/>
          <a:p>
            <a:pPr>
              <a:lnSpc>
                <a:spcPts val="3000"/>
              </a:lnSpc>
              <a:buNone/>
            </a:pPr>
            <a:r>
              <a:rPr lang="en-US" altLang="zh-CN" sz="2800" b="1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[答案] </a:t>
            </a:r>
            <a:r>
              <a:rPr lang="en-US" altLang="zh-CN" sz="2800">
                <a:solidFill>
                  <a:srgbClr val="A0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enjoyed myself/had fun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42290"/>
            <a:ext cx="45827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Learning objectives </a:t>
            </a:r>
            <a:endParaRPr lang="en-US" altLang="zh-CN" sz="4000" b="1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截屏2024-08-10 下午11.19.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" y="1452880"/>
            <a:ext cx="11104245" cy="4603750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403860"/>
            <a:ext cx="6973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Sharing school 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40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截屏2024-08-11 下午11.00.00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5804"/>
          <a:stretch>
            <a:fillRect/>
          </a:stretch>
        </p:blipFill>
        <p:spPr>
          <a:xfrm>
            <a:off x="288290" y="1074420"/>
            <a:ext cx="5927725" cy="527685"/>
          </a:xfrm>
          <a:prstGeom prst="rect">
            <a:avLst/>
          </a:prstGeom>
        </p:spPr>
      </p:pic>
      <p:pic>
        <p:nvPicPr>
          <p:cNvPr id="9" name="图片 8" descr="/private/var/folders/k0/2rzqg5vd7yd9d8736yy138bh0000gn/T/com.kingsoft.wpsoffice.mac/kaimatting/20240813232050/output_aiMatting_20240813232112.pngoutput_aiMatting_20240813232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885" y="1400810"/>
            <a:ext cx="1836420" cy="1825625"/>
          </a:xfrm>
          <a:prstGeom prst="rect">
            <a:avLst/>
          </a:prstGeom>
        </p:spPr>
      </p:pic>
      <p:pic>
        <p:nvPicPr>
          <p:cNvPr id="10" name="图片 9" descr="/private/var/folders/k0/2rzqg5vd7yd9d8736yy138bh0000gn/T/com.kingsoft.wpsoffice.mac/kaimatting/20240813232011/output_aiMatting_20240813232041.pngoutput_aiMatting_202408132320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5" y="1515745"/>
            <a:ext cx="2379980" cy="182499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759585" y="3705225"/>
            <a:ext cx="3220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go for a short jog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8290" y="3139440"/>
            <a:ext cx="16675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en-US" altLang="zh-CN" sz="2400" b="1">
                <a:solidFill>
                  <a:srgbClr val="175A92"/>
                </a:solidFill>
                <a:latin typeface="Times New Roman Bold" panose="02020503050405090304" charset="0"/>
                <a:cs typeface="Times New Roman Bold" panose="02020503050405090304" charset="0"/>
              </a:rPr>
              <a:t>hobby</a:t>
            </a:r>
            <a:endParaRPr lang="en-US" altLang="zh-CN" sz="2400" b="1">
              <a:solidFill>
                <a:srgbClr val="175A92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l">
              <a:lnSpc>
                <a:spcPct val="200000"/>
              </a:lnSpc>
            </a:pPr>
            <a:r>
              <a:rPr lang="en-US" altLang="zh-CN" sz="2400" b="1">
                <a:solidFill>
                  <a:srgbClr val="175A92"/>
                </a:solidFill>
                <a:latin typeface="Times New Roman Bold" panose="02020503050405090304" charset="0"/>
                <a:cs typeface="Times New Roman Bold" panose="02020503050405090304" charset="0"/>
              </a:rPr>
              <a:t>club</a:t>
            </a:r>
            <a:endParaRPr lang="en-US" altLang="zh-CN" sz="2400" b="1">
              <a:solidFill>
                <a:srgbClr val="175A92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l">
              <a:lnSpc>
                <a:spcPct val="200000"/>
              </a:lnSpc>
            </a:pPr>
            <a:r>
              <a:rPr lang="en-US" altLang="zh-CN" sz="2400" b="1">
                <a:solidFill>
                  <a:srgbClr val="175A92"/>
                </a:solidFill>
                <a:latin typeface="Times New Roman Bold" panose="02020503050405090304" charset="0"/>
                <a:cs typeface="Times New Roman Bold" panose="02020503050405090304" charset="0"/>
              </a:rPr>
              <a:t>activities</a:t>
            </a:r>
            <a:endParaRPr lang="en-US" altLang="zh-CN" sz="2400" b="1">
              <a:solidFill>
                <a:srgbClr val="175A92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l">
              <a:lnSpc>
                <a:spcPct val="200000"/>
              </a:lnSpc>
            </a:pPr>
            <a:r>
              <a:rPr lang="en-US" altLang="zh-CN" sz="2400" b="1">
                <a:solidFill>
                  <a:srgbClr val="DC5349"/>
                </a:solidFill>
                <a:latin typeface="Times New Roman Bold" panose="02020503050405090304" charset="0"/>
                <a:cs typeface="Times New Roman Bold" panose="02020503050405090304" charset="0"/>
              </a:rPr>
              <a:t>because...</a:t>
            </a:r>
            <a:endParaRPr lang="en-US" altLang="zh-CN" sz="2400" b="1">
              <a:solidFill>
                <a:srgbClr val="DC5349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790065" y="3227705"/>
            <a:ext cx="2252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play football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842770" y="4247515"/>
            <a:ext cx="3618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in the Football Club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1790065" y="5044440"/>
            <a:ext cx="5179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 activities are a good way for him </a:t>
            </a:r>
            <a:endParaRPr lang="en-US" altLang="zh-CN" sz="240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enjoy himself and make friends.</a:t>
            </a:r>
            <a:endParaRPr lang="en-US" altLang="zh-CN" sz="240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" y="1579880"/>
            <a:ext cx="1659255" cy="15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/Users/YY/Desktop/截屏2024-08-08 下午2.10.42.png截屏2024-08-08 下午2.10.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48551" t="12088" r="13982" b="44434"/>
          <a:stretch>
            <a:fillRect/>
          </a:stretch>
        </p:blipFill>
        <p:spPr>
          <a:xfrm>
            <a:off x="4468495" y="1557655"/>
            <a:ext cx="1746250" cy="1619250"/>
          </a:xfrm>
          <a:prstGeom prst="roundRect">
            <a:avLst/>
          </a:prstGeom>
        </p:spPr>
      </p:pic>
      <p:pic>
        <p:nvPicPr>
          <p:cNvPr id="3" name="图片 2" descr="/Users/YY/Desktop/截屏2024-08-08 下午2.10.42.png截屏2024-08-08 下午2.10.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52434" t="55682" r="7082" b="1342"/>
          <a:stretch>
            <a:fillRect/>
          </a:stretch>
        </p:blipFill>
        <p:spPr>
          <a:xfrm>
            <a:off x="8230870" y="1543685"/>
            <a:ext cx="1924685" cy="1633220"/>
          </a:xfrm>
          <a:prstGeom prst="round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rcRect l="30586" t="16579" b="6879"/>
          <a:stretch>
            <a:fillRect/>
          </a:stretch>
        </p:blipFill>
        <p:spPr>
          <a:xfrm>
            <a:off x="701040" y="4065270"/>
            <a:ext cx="1943100" cy="1670050"/>
          </a:xfrm>
          <a:prstGeom prst="rect">
            <a:avLst/>
          </a:prstGeom>
        </p:spPr>
      </p:pic>
      <p:pic>
        <p:nvPicPr>
          <p:cNvPr id="54" name="图片 53"/>
          <p:cNvPicPr/>
          <p:nvPr>
            <p:custDataLst>
              <p:tags r:id="rId8"/>
            </p:custDataLst>
          </p:nvPr>
        </p:nvPicPr>
        <p:blipFill>
          <a:blip r:embed="rId9"/>
          <a:srcRect l="13037" t="17986" r="11813" b="3042"/>
          <a:stretch>
            <a:fillRect/>
          </a:stretch>
        </p:blipFill>
        <p:spPr>
          <a:xfrm>
            <a:off x="7117715" y="3470275"/>
            <a:ext cx="1800225" cy="1819910"/>
          </a:xfrm>
          <a:prstGeom prst="rect">
            <a:avLst/>
          </a:prstGeom>
        </p:spPr>
      </p:pic>
      <p:sp>
        <p:nvSpPr>
          <p:cNvPr id="4099" name="文本框 1"/>
          <p:cNvSpPr txBox="1"/>
          <p:nvPr/>
        </p:nvSpPr>
        <p:spPr>
          <a:xfrm>
            <a:off x="307340" y="149225"/>
            <a:ext cx="578866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Talking about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00555" y="1376680"/>
            <a:ext cx="121793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get up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03315" y="1445260"/>
            <a:ext cx="205740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have lessons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2265" y="785495"/>
            <a:ext cx="8935720" cy="64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     When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do you usually</a:t>
            </a:r>
            <a:r>
              <a:rPr lang="en-US" altLang="zh-CN" sz="3600" b="1" i="1" dirty="0">
                <a:solidFill>
                  <a:srgbClr val="175A92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do these 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activities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?</a:t>
            </a:r>
            <a:endParaRPr lang="en-US" altLang="zh-CN" sz="36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56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829040" y="1425575"/>
            <a:ext cx="3259455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mornig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exercises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Text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34310" y="3959860"/>
            <a:ext cx="497459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after-school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activities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Text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108440" y="3934460"/>
            <a:ext cx="270129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homework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Text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68830" y="1925320"/>
            <a:ext cx="121793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6:45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Box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473960"/>
            <a:ext cx="2356485" cy="54800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 a quarter to seven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" name="TextBox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310630" y="1957070"/>
            <a:ext cx="127635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8:00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Box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257925" y="2505710"/>
            <a:ext cx="1864995" cy="46101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eight (o’clock)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" name="TextBox 1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0234295" y="1915160"/>
            <a:ext cx="127635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9:30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TextBox 1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212070" y="2438400"/>
            <a:ext cx="1864995" cy="52768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half past nine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TextBox 1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879725" y="4456430"/>
            <a:ext cx="127635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4:05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TextBox 1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857500" y="4979670"/>
            <a:ext cx="1864995" cy="5207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five past four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Box 1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248775" y="4446270"/>
            <a:ext cx="127635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4:50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Box 1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226550" y="4969510"/>
            <a:ext cx="1795780" cy="51752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ten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to five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56" grpId="0"/>
      <p:bldP spid="57" grpId="0"/>
      <p:bldP spid="58" grpId="0"/>
      <p:bldP spid="59" grpId="0" animBg="1"/>
      <p:bldP spid="65" grpId="0" bldLvl="0" animBg="1"/>
      <p:bldP spid="66" grpId="0" animBg="1"/>
      <p:bldP spid="67" grpId="0" animBg="1"/>
      <p:bldP spid="68" grpId="0" animBg="1"/>
      <p:bldP spid="69" grpId="0" bldLvl="0" animBg="1"/>
      <p:bldP spid="70" grpId="0" animBg="1"/>
      <p:bldP spid="71" grpId="0" bldLvl="0" animBg="1"/>
      <p:bldP spid="72" grpId="0" animBg="1"/>
      <p:bldP spid="7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226187" y="274955"/>
            <a:ext cx="10542934" cy="1329009"/>
          </a:xfrm>
          <a:prstGeom prst="rect">
            <a:avLst/>
          </a:prstGeom>
        </p:spPr>
        <p:txBody>
          <a:bodyPr vert="horz" lIns="91677" tIns="45838" rIns="91677" bIns="4583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10" b="1" dirty="0">
                <a:latin typeface="Sitka Heading Semibold" pitchFamily="2" charset="0"/>
                <a:cs typeface="Times New Roman" panose="02020603050405020304" pitchFamily="18" charset="0"/>
              </a:rPr>
              <a:t>Make a similar dialogue</a:t>
            </a:r>
            <a:endParaRPr lang="en-US" altLang="zh-CN" sz="4410" b="1" dirty="0">
              <a:latin typeface="Sitka Heading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1005" y="1388110"/>
            <a:ext cx="11389360" cy="396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 : </a:t>
            </a:r>
            <a:r>
              <a:rPr lang="en-US" altLang="zh-CN" sz="3610" dirty="0">
                <a:latin typeface="Candara" panose="020E0502030303020204" pitchFamily="34" charset="0"/>
              </a:rPr>
              <a:t>What time do you get up in the morning</a:t>
            </a:r>
            <a:r>
              <a:rPr lang="zh-CN" altLang="en-US" sz="3610" dirty="0">
                <a:latin typeface="Candara" panose="020E0502030303020204" pitchFamily="34" charset="0"/>
              </a:rPr>
              <a:t> </a:t>
            </a:r>
            <a:r>
              <a:rPr lang="en-US" altLang="zh-CN" sz="3610" dirty="0">
                <a:latin typeface="Candara" panose="020E0502030303020204" pitchFamily="34" charset="0"/>
              </a:rPr>
              <a:t>on weekdays?</a:t>
            </a:r>
            <a:endParaRPr lang="en-US" altLang="zh-CN" sz="3610" dirty="0">
              <a:latin typeface="Candara" panose="020E0502030303020204" pitchFamily="34" charset="0"/>
            </a:endParaRPr>
          </a:p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B : </a:t>
            </a:r>
            <a:r>
              <a:rPr lang="en-US" altLang="zh-CN" sz="3610" dirty="0">
                <a:latin typeface="Candara" panose="020E0502030303020204" pitchFamily="34" charset="0"/>
              </a:rPr>
              <a:t>I usually …and then ...  And you?</a:t>
            </a:r>
            <a:endParaRPr lang="en-US" altLang="zh-CN" sz="3610" dirty="0">
              <a:latin typeface="Candara" panose="020E0502030303020204" pitchFamily="34" charset="0"/>
            </a:endParaRPr>
          </a:p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 : </a:t>
            </a:r>
            <a:r>
              <a:rPr lang="en-US" altLang="zh-CN" sz="3610" dirty="0">
                <a:latin typeface="Candara" panose="020E0502030303020204" pitchFamily="34" charset="0"/>
              </a:rPr>
              <a:t>I ….  I always ...</a:t>
            </a:r>
            <a:endParaRPr lang="en-US" altLang="zh-CN" sz="3610" dirty="0">
              <a:latin typeface="Candara" panose="020E0502030303020204" pitchFamily="34" charset="0"/>
            </a:endParaRPr>
          </a:p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B : </a:t>
            </a:r>
            <a:r>
              <a:rPr lang="en-US" altLang="zh-CN" sz="3610" dirty="0">
                <a:latin typeface="Candara" panose="020E0502030303020204" pitchFamily="34" charset="0"/>
              </a:rPr>
              <a:t>What do you like best about your school day?</a:t>
            </a:r>
            <a:endParaRPr lang="en-US" altLang="zh-CN" sz="3610" dirty="0">
              <a:latin typeface="Candara" panose="020E0502030303020204" pitchFamily="34" charset="0"/>
            </a:endParaRPr>
          </a:p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 : </a:t>
            </a:r>
            <a:r>
              <a:rPr lang="en-US" altLang="zh-CN" sz="3610" dirty="0">
                <a:latin typeface="Candara" panose="020E0502030303020204" pitchFamily="34" charset="0"/>
              </a:rPr>
              <a:t>I like …. I go to ... and ... . What about you?</a:t>
            </a:r>
            <a:endParaRPr lang="en-US" altLang="zh-CN" sz="3610" dirty="0">
              <a:latin typeface="Candara" panose="020E0502030303020204" pitchFamily="34" charset="0"/>
            </a:endParaRPr>
          </a:p>
          <a:p>
            <a:pPr>
              <a:lnSpc>
                <a:spcPts val="5030"/>
              </a:lnSpc>
            </a:pPr>
            <a:r>
              <a:rPr lang="en-US" altLang="zh-CN" sz="361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B: </a:t>
            </a:r>
            <a:r>
              <a:rPr lang="en-US" altLang="zh-CN" sz="3610" dirty="0">
                <a:latin typeface="Candara" panose="020E0502030303020204" pitchFamily="34" charset="0"/>
              </a:rPr>
              <a:t>I … because I think ....</a:t>
            </a:r>
            <a:endParaRPr lang="zh-CN" altLang="en-US" sz="3610" dirty="0">
              <a:latin typeface="Candara" panose="020E0502030303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1085215" y="542290"/>
            <a:ext cx="45827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4000" b="1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A day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0430" y="899160"/>
            <a:ext cx="10459085" cy="5680710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327660" y="335915"/>
            <a:ext cx="209296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p>
            <a:pPr>
              <a:buNone/>
            </a:pP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Lead-in</a:t>
            </a:r>
            <a:endParaRPr lang="en-US" altLang="zh-CN" sz="3600" b="1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75890" y="351155"/>
            <a:ext cx="8934450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Watch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and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think about 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what the video is about?</a:t>
            </a:r>
            <a:endParaRPr lang="en-US" altLang="zh-CN" sz="32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327660" y="335915"/>
            <a:ext cx="209296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Lead-in</a:t>
            </a:r>
            <a:endParaRPr lang="en-US" altLang="zh-CN" sz="3600" b="1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/Users/YY/Desktop/截屏2024-08-08 下午2.10.42.png截屏2024-08-08 下午2.10.42"/>
          <p:cNvPicPr>
            <a:picLocks noChangeAspect="1"/>
          </p:cNvPicPr>
          <p:nvPr/>
        </p:nvPicPr>
        <p:blipFill>
          <a:blip r:embed="rId2"/>
          <a:srcRect l="8835" t="12088" r="13982" b="2563"/>
          <a:stretch>
            <a:fillRect/>
          </a:stretch>
        </p:blipFill>
        <p:spPr>
          <a:xfrm>
            <a:off x="2548255" y="960755"/>
            <a:ext cx="6626860" cy="4217035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29130" y="5336540"/>
            <a:ext cx="35858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p>
            <a:pPr indent="457200" algn="ctr">
              <a:buNone/>
            </a:pP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weekday</a:t>
            </a:r>
            <a:endParaRPr lang="en-US" sz="4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88255" y="5336540"/>
            <a:ext cx="35858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p>
            <a:pPr indent="457200" algn="ctr">
              <a:buNone/>
            </a:pP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weekend</a:t>
            </a:r>
            <a:endParaRPr lang="en-US" sz="4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39436" y="3319935"/>
            <a:ext cx="2744418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0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do morning exercise</a:t>
            </a:r>
            <a:r>
              <a:rPr lang="en-US" altLang="zh-CN" sz="3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</a:t>
            </a:r>
            <a:endParaRPr lang="en-US" altLang="zh-CN" sz="3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56395" y="1489075"/>
            <a:ext cx="2969895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0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have lesson</a:t>
            </a:r>
            <a:r>
              <a:rPr lang="en-US" altLang="zh-CN" sz="3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</a:t>
            </a:r>
            <a:endParaRPr lang="en-US" altLang="zh-CN" sz="3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031" y="1362095"/>
            <a:ext cx="251349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 basketball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9406" y="3525513"/>
            <a:ext cx="1976800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0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do sport</a:t>
            </a:r>
            <a:endParaRPr lang="en-US" altLang="zh-CN" sz="3000" b="1" dirty="0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5129530" y="5612765"/>
            <a:ext cx="942340" cy="281305"/>
          </a:xfrm>
          <a:prstGeom prst="chevron">
            <a:avLst>
              <a:gd name="adj" fmla="val 84875"/>
            </a:avLst>
          </a:prstGeom>
          <a:solidFill>
            <a:srgbClr val="DC5349"/>
          </a:solidFill>
          <a:ln>
            <a:solidFill>
              <a:srgbClr val="DC534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141720" y="5190490"/>
            <a:ext cx="3261360" cy="101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rgbClr val="C00000"/>
                </a:solidFill>
              </a:rPr>
              <a:t>school days</a:t>
            </a:r>
            <a:endParaRPr lang="en-US" altLang="zh-CN" sz="4000" b="1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7" grpId="0"/>
      <p:bldP spid="2" grpId="0"/>
      <p:bldP spid="3" grpId="0"/>
      <p:bldP spid="6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7b0a202020202266696c746572223a202230220a7d0a"/>
          <p:cNvPicPr/>
          <p:nvPr>
            <p:custDataLst>
              <p:tags r:id="rId2"/>
            </p:custDataLst>
          </p:nvPr>
        </p:nvPicPr>
        <p:blipFill>
          <a:blip r:embed="rId3">
            <a:biLevel thresh="50000"/>
          </a:blip>
          <a:srcRect l="20262" t="5861" r="19821" b="18537"/>
          <a:stretch>
            <a:fillRect/>
          </a:stretch>
        </p:blipFill>
        <p:spPr>
          <a:xfrm>
            <a:off x="3740150" y="1324610"/>
            <a:ext cx="4692015" cy="4504055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752850"/>
            <a:ext cx="1659255" cy="15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/Users/YY/Desktop/截屏2024-08-08 下午2.10.42.png截屏2024-08-08 下午2.10.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8551" t="12088" r="13982" b="44434"/>
          <a:stretch>
            <a:fillRect/>
          </a:stretch>
        </p:blipFill>
        <p:spPr>
          <a:xfrm>
            <a:off x="5093335" y="18415"/>
            <a:ext cx="1746250" cy="1619250"/>
          </a:xfrm>
          <a:prstGeom prst="roundRect">
            <a:avLst/>
          </a:prstGeom>
        </p:spPr>
      </p:pic>
      <p:pic>
        <p:nvPicPr>
          <p:cNvPr id="3" name="图片 2" descr="/Users/YY/Desktop/截屏2024-08-08 下午2.10.42.png截屏2024-08-08 下午2.10.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52434" t="55682" r="7082" b="1342"/>
          <a:stretch>
            <a:fillRect/>
          </a:stretch>
        </p:blipFill>
        <p:spPr>
          <a:xfrm>
            <a:off x="5271770" y="5199380"/>
            <a:ext cx="1924685" cy="1633220"/>
          </a:xfrm>
          <a:prstGeom prst="roundRect">
            <a:avLst/>
          </a:prstGeom>
        </p:spPr>
      </p:pic>
      <p:pic>
        <p:nvPicPr>
          <p:cNvPr id="12" name="图片 11"/>
          <p:cNvPicPr/>
          <p:nvPr>
            <p:custDataLst>
              <p:tags r:id="rId9"/>
            </p:custDataLst>
          </p:nvPr>
        </p:nvPicPr>
        <p:blipFill>
          <a:blip r:embed="rId10"/>
          <a:srcRect l="30586" t="16579" b="6879"/>
          <a:stretch>
            <a:fillRect/>
          </a:stretch>
        </p:blipFill>
        <p:spPr>
          <a:xfrm>
            <a:off x="7742555" y="1679575"/>
            <a:ext cx="1943100" cy="1670050"/>
          </a:xfrm>
          <a:prstGeom prst="rect">
            <a:avLst/>
          </a:prstGeom>
        </p:spPr>
      </p:pic>
      <p:pic>
        <p:nvPicPr>
          <p:cNvPr id="54" name="图片 53"/>
          <p:cNvPicPr/>
          <p:nvPr>
            <p:custDataLst>
              <p:tags r:id="rId11"/>
            </p:custDataLst>
          </p:nvPr>
        </p:nvPicPr>
        <p:blipFill>
          <a:blip r:embed="rId12"/>
          <a:srcRect l="13037" t="17986" r="11813" b="3042"/>
          <a:stretch>
            <a:fillRect/>
          </a:stretch>
        </p:blipFill>
        <p:spPr>
          <a:xfrm>
            <a:off x="473710" y="1274445"/>
            <a:ext cx="1800225" cy="1819910"/>
          </a:xfrm>
          <a:prstGeom prst="rect">
            <a:avLst/>
          </a:prstGeom>
        </p:spPr>
      </p:pic>
      <p:sp>
        <p:nvSpPr>
          <p:cNvPr id="19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92020" y="3549650"/>
            <a:ext cx="121793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get up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72605" y="29210"/>
            <a:ext cx="2057400" cy="4292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have lessons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6220" y="120650"/>
            <a:ext cx="4500245" cy="1022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  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When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do you usually</a:t>
            </a:r>
            <a:r>
              <a:rPr lang="en-US" altLang="zh-CN" sz="3200" b="1" i="1" dirty="0">
                <a:solidFill>
                  <a:srgbClr val="175A92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</a:t>
            </a:r>
            <a:endParaRPr lang="en-US" altLang="zh-CN" sz="3200" b="1" i="1" dirty="0">
              <a:solidFill>
                <a:srgbClr val="175A92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>
              <a:lnSpc>
                <a:spcPts val="3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do these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activities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?</a:t>
            </a:r>
            <a:endParaRPr lang="en-US" altLang="zh-CN" sz="32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56" name="Text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05040" y="5238750"/>
            <a:ext cx="3259455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mornig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exercises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TextBox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596120" y="1574165"/>
            <a:ext cx="497459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after-school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activities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TextBox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273935" y="1400810"/>
            <a:ext cx="2701290" cy="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homework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TextBox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349500" y="4053840"/>
            <a:ext cx="1491615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 6:45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Box 1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349500" y="4599940"/>
            <a:ext cx="2743835" cy="47180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at a quarter to seven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" name="TextBox 1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925310" y="514350"/>
            <a:ext cx="167513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 8:00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Box 1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928485" y="1002030"/>
            <a:ext cx="2453005" cy="46101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at eight (o’clock)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" name="TextBox 1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408545" y="5714365"/>
            <a:ext cx="152146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 9:30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TextBox 1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386320" y="6237605"/>
            <a:ext cx="2154555" cy="52768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at half past nine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TextBox 1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756140" y="2497455"/>
            <a:ext cx="159004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 4:05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TextBox 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9746615" y="3020695"/>
            <a:ext cx="2139315" cy="48831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at five past four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Box 17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414270" y="1912620"/>
            <a:ext cx="1583690" cy="4292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 4:50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p.m.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Box 17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392045" y="2435860"/>
            <a:ext cx="1899285" cy="49212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B0F0"/>
            </a:solidFill>
            <a:miter lim="800000"/>
          </a:ln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at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ten to five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83590" y="5800725"/>
            <a:ext cx="4356100" cy="5238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I usually...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at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... </a:t>
            </a:r>
            <a:r>
              <a:rPr lang="en-US" altLang="zh-CN" sz="2400" b="1" i="1" dirty="0"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a.m./p.m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.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.</a:t>
            </a:r>
            <a:endParaRPr lang="en-US" altLang="zh-CN" sz="32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394335" y="5714365"/>
            <a:ext cx="476885" cy="471805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9" grpId="0" bldLvl="0" animBg="1"/>
      <p:bldP spid="65" grpId="0" bldLvl="0" animBg="1"/>
      <p:bldP spid="25" grpId="0" animBg="1"/>
      <p:bldP spid="66" grpId="0" bldLvl="0" animBg="1"/>
      <p:bldP spid="67" grpId="0" bldLvl="0" animBg="1"/>
      <p:bldP spid="56" grpId="0"/>
      <p:bldP spid="68" grpId="0" bldLvl="0" animBg="1"/>
      <p:bldP spid="69" grpId="0" bldLvl="0" animBg="1"/>
      <p:bldP spid="57" grpId="0"/>
      <p:bldP spid="70" grpId="0" bldLvl="0" animBg="1"/>
      <p:bldP spid="71" grpId="0" bldLvl="0" animBg="1"/>
      <p:bldP spid="58" grpId="0"/>
      <p:bldP spid="72" grpId="0" bldLvl="0" animBg="1"/>
      <p:bldP spid="73" grpId="0" bldLvl="0" animBg="1"/>
      <p:bldP spid="6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7b0a202020202266696c746572223a202230220a7d0a"/>
          <p:cNvPicPr/>
          <p:nvPr>
            <p:custDataLst>
              <p:tags r:id="rId2"/>
            </p:custDataLst>
          </p:nvPr>
        </p:nvPicPr>
        <p:blipFill>
          <a:blip r:embed="rId3">
            <a:biLevel thresh="50000"/>
          </a:blip>
          <a:srcRect l="20262" t="5861" r="19821" b="18537"/>
          <a:stretch>
            <a:fillRect/>
          </a:stretch>
        </p:blipFill>
        <p:spPr>
          <a:xfrm>
            <a:off x="71120" y="953770"/>
            <a:ext cx="5530215" cy="5299075"/>
          </a:xfrm>
          <a:prstGeom prst="rect">
            <a:avLst/>
          </a:prstGeom>
        </p:spPr>
      </p:pic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647940" y="509905"/>
            <a:ext cx="3605530" cy="102235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A: When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do you</a:t>
            </a:r>
            <a:r>
              <a:rPr lang="en-US" altLang="zh-CN" sz="3200" b="1" i="1" dirty="0">
                <a:solidFill>
                  <a:srgbClr val="175A92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...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?</a:t>
            </a:r>
            <a:endParaRPr lang="en-US" altLang="zh-CN" sz="32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>
              <a:lnSpc>
                <a:spcPts val="3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B: I ...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at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... </a:t>
            </a:r>
            <a:r>
              <a:rPr lang="en-US" altLang="zh-CN" sz="2400" b="1" i="1" dirty="0"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a.m./p.m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.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.</a:t>
            </a:r>
            <a:endParaRPr lang="en-US" altLang="zh-CN" sz="32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7860" y="953770"/>
            <a:ext cx="1817370" cy="757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cs typeface="+mn-lt"/>
              </a:rPr>
              <a:t>o’clock</a:t>
            </a:r>
            <a:endParaRPr lang="en-US" altLang="zh-CN" sz="32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54835" y="5254625"/>
            <a:ext cx="1697990" cy="749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cs typeface="+mn-lt"/>
                <a:sym typeface="+mn-ea"/>
              </a:rPr>
              <a:t>half</a:t>
            </a:r>
            <a:endParaRPr lang="en-US" altLang="zh-CN" sz="32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4" name="右弧形箭头 3"/>
          <p:cNvSpPr/>
          <p:nvPr/>
        </p:nvSpPr>
        <p:spPr>
          <a:xfrm>
            <a:off x="2891790" y="2105660"/>
            <a:ext cx="1245870" cy="2349500"/>
          </a:xfrm>
          <a:prstGeom prst="curved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右弧形箭头 5"/>
          <p:cNvSpPr/>
          <p:nvPr/>
        </p:nvSpPr>
        <p:spPr>
          <a:xfrm rot="10800000">
            <a:off x="1243965" y="2030095"/>
            <a:ext cx="1341755" cy="2204085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14040" y="2694305"/>
            <a:ext cx="1817370" cy="75755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bg1"/>
                </a:solidFill>
                <a:cs typeface="+mn-lt"/>
              </a:rPr>
              <a:t>past</a:t>
            </a:r>
            <a:endParaRPr lang="en-US" altLang="zh-CN" sz="3600" b="1">
              <a:solidFill>
                <a:schemeClr val="bg1"/>
              </a:solidFill>
              <a:cs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3885" y="2929255"/>
            <a:ext cx="1817370" cy="7575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bg1"/>
                </a:solidFill>
                <a:cs typeface="+mn-lt"/>
              </a:rPr>
              <a:t>to</a:t>
            </a:r>
            <a:endParaRPr lang="en-US" altLang="zh-CN" sz="3600" b="1">
              <a:solidFill>
                <a:schemeClr val="bg1"/>
              </a:solidFill>
              <a:cs typeface="+mn-lt"/>
            </a:endParaRPr>
          </a:p>
        </p:txBody>
      </p:sp>
      <p:pic>
        <p:nvPicPr>
          <p:cNvPr id="9" name="图片 8"/>
          <p:cNvPicPr/>
          <p:nvPr>
            <p:custDataLst>
              <p:tags r:id="rId4"/>
            </p:custDataLst>
          </p:nvPr>
        </p:nvPicPr>
        <p:blipFill>
          <a:blip r:embed="rId5"/>
          <a:srcRect l="3573" t="-370" r="10527" b="8815"/>
          <a:stretch>
            <a:fillRect/>
          </a:stretch>
        </p:blipFill>
        <p:spPr>
          <a:xfrm>
            <a:off x="6279515" y="1797050"/>
            <a:ext cx="2317750" cy="1655445"/>
          </a:xfrm>
          <a:prstGeom prst="rect">
            <a:avLst/>
          </a:prstGeom>
        </p:spPr>
      </p:pic>
      <p:pic>
        <p:nvPicPr>
          <p:cNvPr id="18" name="图片 17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450705" y="2694305"/>
            <a:ext cx="2094865" cy="1697990"/>
          </a:xfrm>
          <a:prstGeom prst="rect">
            <a:avLst/>
          </a:prstGeom>
        </p:spPr>
      </p:pic>
      <p:pic>
        <p:nvPicPr>
          <p:cNvPr id="21" name="图片 20"/>
          <p:cNvPicPr/>
          <p:nvPr>
            <p:custDataLst>
              <p:tags r:id="rId8"/>
            </p:custDataLst>
          </p:nvPr>
        </p:nvPicPr>
        <p:blipFill>
          <a:blip r:embed="rId9"/>
          <a:srcRect l="10400" r="4613" b="3083"/>
          <a:stretch>
            <a:fillRect/>
          </a:stretch>
        </p:blipFill>
        <p:spPr>
          <a:xfrm>
            <a:off x="6292215" y="4090670"/>
            <a:ext cx="2318385" cy="1638300"/>
          </a:xfrm>
          <a:prstGeom prst="rect">
            <a:avLst/>
          </a:prstGeom>
        </p:spPr>
      </p:pic>
      <p:sp>
        <p:nvSpPr>
          <p:cNvPr id="25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03950" y="3194685"/>
            <a:ext cx="2468880" cy="4292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have breakfast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81370" y="5682615"/>
            <a:ext cx="3359150" cy="4292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help with housework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387840" y="4335145"/>
            <a:ext cx="2157095" cy="4292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go to bed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4" grpId="0" animBg="1"/>
      <p:bldP spid="8" grpId="0" animBg="1"/>
      <p:bldP spid="6" grpId="0" animBg="1"/>
      <p:bldP spid="36" grpId="0" bldLvl="0" animBg="1"/>
      <p:bldP spid="25" grpId="0" bldLvl="0" animBg="1"/>
      <p:bldP spid="3" grpId="0" bldLvl="0" animBg="1"/>
      <p:bldP spid="14" grpId="0" bldLvl="0" animBg="1"/>
      <p:bldP spid="3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353695" y="380365"/>
            <a:ext cx="5257165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Talking about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551045" y="1144905"/>
            <a:ext cx="7283450" cy="3778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buFont typeface="+mj-lt"/>
            </a:pPr>
            <a:r>
              <a:rPr lang="en-US" altLang="zh-CN" sz="26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Activity</a:t>
            </a:r>
            <a:r>
              <a:rPr lang="zh-CN" altLang="en-US" sz="26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：</a:t>
            </a:r>
            <a:r>
              <a:rPr lang="en-US" altLang="zh-CN" sz="2600" b="1" i="1" dirty="0">
                <a:solidFill>
                  <a:srgbClr val="175A9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Read Millie’s day and answer</a:t>
            </a:r>
            <a:endParaRPr lang="en-US" altLang="zh-CN" sz="2600" b="1" i="1" dirty="0">
              <a:solidFill>
                <a:srgbClr val="175A92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1. 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What does she do at 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4:00 p.m.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?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i="1" dirty="0">
                <a:solidFill>
                  <a:srgbClr val="DC5349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    She </a:t>
            </a:r>
            <a:r>
              <a:rPr lang="en-US" altLang="zh-CN" sz="2400" b="1" i="1" u="sng" dirty="0">
                <a:solidFill>
                  <a:srgbClr val="DC5349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does after-school activities</a:t>
            </a:r>
            <a:r>
              <a:rPr lang="en-US" altLang="zh-CN" sz="2400" i="1" dirty="0">
                <a:solidFill>
                  <a:srgbClr val="DC5349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 at 4 p.m.</a:t>
            </a:r>
            <a:endParaRPr lang="en-US" altLang="zh-CN" sz="2400" i="1" dirty="0">
              <a:solidFill>
                <a:srgbClr val="DC5349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2.</a:t>
            </a: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How long does Millie have lessons every day?</a:t>
            </a:r>
            <a:endParaRPr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i="1" dirty="0">
                <a:solidFill>
                  <a:srgbClr val="DC5349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    From 8:15a.m to 11:50a.m, from1:30p.m.to 4:00p.m.</a:t>
            </a:r>
            <a:endParaRPr lang="en-US" altLang="zh-CN" sz="2400" i="1" dirty="0">
              <a:solidFill>
                <a:srgbClr val="DC5349"/>
              </a:solidFill>
              <a:latin typeface="Times New Roman Italic" panose="02020503050405090304" charset="0"/>
              <a:cs typeface="Times New Roman Italic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b="1" i="1" dirty="0">
                <a:solidFill>
                  <a:srgbClr val="DC5349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    About Six hours.</a:t>
            </a:r>
            <a:endParaRPr lang="en-US" altLang="zh-CN" sz="2400" b="1" i="1" dirty="0">
              <a:solidFill>
                <a:srgbClr val="DC5349"/>
              </a:solidFill>
              <a:latin typeface="Times New Roman Italic" panose="02020503050405090304" charset="0"/>
              <a:cs typeface="Times New Roman Italic" panose="02020503050405090304" charset="0"/>
              <a:sym typeface="+mn-ea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3.How many hours does Millie sleep every day?</a:t>
            </a:r>
            <a:endParaRPr lang="en-US" altLang="zh-CN" sz="2400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>
              <a:lnSpc>
                <a:spcPct val="110000"/>
              </a:lnSpc>
              <a:buFont typeface="+mj-lt"/>
            </a:pPr>
            <a:r>
              <a:rPr lang="en-US" altLang="zh-CN" sz="2400" i="1" dirty="0">
                <a:solidFill>
                  <a:srgbClr val="DC5349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   For about nine and a half hours.</a:t>
            </a:r>
            <a:endParaRPr lang="en-US" altLang="zh-CN" sz="2400" i="1" dirty="0">
              <a:solidFill>
                <a:srgbClr val="DC5349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pic>
        <p:nvPicPr>
          <p:cNvPr id="5" name="图片 4" descr="截屏2024-08-11 下午10.04.5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7404"/>
          <a:stretch>
            <a:fillRect/>
          </a:stretch>
        </p:blipFill>
        <p:spPr>
          <a:xfrm>
            <a:off x="269875" y="1015365"/>
            <a:ext cx="4167505" cy="545465"/>
          </a:xfrm>
          <a:prstGeom prst="rect">
            <a:avLst/>
          </a:prstGeom>
        </p:spPr>
      </p:pic>
      <p:pic>
        <p:nvPicPr>
          <p:cNvPr id="6" name="图片 5" descr="截屏2024-08-11 下午3.12.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2221"/>
          <a:stretch>
            <a:fillRect/>
          </a:stretch>
        </p:blipFill>
        <p:spPr>
          <a:xfrm>
            <a:off x="288290" y="1513205"/>
            <a:ext cx="4046855" cy="5033010"/>
          </a:xfrm>
          <a:prstGeom prst="rect">
            <a:avLst/>
          </a:prstGeom>
        </p:spPr>
      </p:pic>
      <p:sp>
        <p:nvSpPr>
          <p:cNvPr id="16" name="右中括号 15"/>
          <p:cNvSpPr/>
          <p:nvPr/>
        </p:nvSpPr>
        <p:spPr>
          <a:xfrm>
            <a:off x="4341495" y="3048000"/>
            <a:ext cx="386715" cy="1751330"/>
          </a:xfrm>
          <a:prstGeom prst="rightBracket">
            <a:avLst/>
          </a:prstGeom>
          <a:ln w="571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3514725" y="4761230"/>
            <a:ext cx="1223645" cy="1146175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 rot="180000">
            <a:off x="4794250" y="3387725"/>
            <a:ext cx="534098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</a:rPr>
              <a:t>≥ 6 </a:t>
            </a:r>
            <a:r>
              <a:rPr lang="en-US" altLang="zh-CN" sz="28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</a:rPr>
              <a:t>hours’ learning every day</a:t>
            </a:r>
            <a:endParaRPr lang="en-US" altLang="zh-CN" sz="2800" b="1">
              <a:solidFill>
                <a:srgbClr val="175A92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023350" y="4456430"/>
            <a:ext cx="2345690" cy="5219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enough sleep</a:t>
            </a:r>
            <a:endParaRPr lang="en-US" altLang="zh-CN" sz="2800" b="1" dirty="0">
              <a:solidFill>
                <a:srgbClr val="FFC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ldLvl="0" animBg="1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412115" y="358140"/>
            <a:ext cx="543687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Talking about school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days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截屏2024-08-11 下午10.04.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7404"/>
          <a:stretch>
            <a:fillRect/>
          </a:stretch>
        </p:blipFill>
        <p:spPr>
          <a:xfrm>
            <a:off x="269875" y="1040765"/>
            <a:ext cx="4167505" cy="545465"/>
          </a:xfrm>
          <a:prstGeom prst="rect">
            <a:avLst/>
          </a:prstGeom>
        </p:spPr>
      </p:pic>
      <p:pic>
        <p:nvPicPr>
          <p:cNvPr id="6" name="图片 5" descr="截屏2024-08-11 下午3.12.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2221"/>
          <a:stretch>
            <a:fillRect/>
          </a:stretch>
        </p:blipFill>
        <p:spPr>
          <a:xfrm>
            <a:off x="288290" y="1513205"/>
            <a:ext cx="4046855" cy="503301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657985" y="5332095"/>
            <a:ext cx="2045335" cy="42799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  <a:alpha val="98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 rot="1200000">
            <a:off x="130810" y="4926330"/>
            <a:ext cx="4335780" cy="826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i="1">
                <a:solidFill>
                  <a:srgbClr val="175A92"/>
                </a:solidFill>
                <a:latin typeface="Arial Black" panose="020B0A04020102020204" charset="0"/>
                <a:cs typeface="Arial Black" panose="020B0A04020102020204" charset="0"/>
              </a:rPr>
              <a:t>Do you            </a:t>
            </a:r>
            <a:r>
              <a:rPr lang="zh-CN" altLang="en-US" sz="3600" i="1">
                <a:solidFill>
                  <a:srgbClr val="175A92"/>
                </a:solidFill>
                <a:latin typeface="Arial Black" panose="020B0A04020102020204" charset="0"/>
                <a:cs typeface="Arial Black" panose="020B0A04020102020204" charset="0"/>
              </a:rPr>
              <a:t>？</a:t>
            </a:r>
            <a:endParaRPr lang="zh-CN" altLang="en-US" sz="3600" i="1">
              <a:solidFill>
                <a:srgbClr val="175A92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右中括号 1"/>
          <p:cNvSpPr/>
          <p:nvPr/>
        </p:nvSpPr>
        <p:spPr>
          <a:xfrm>
            <a:off x="4341495" y="3035300"/>
            <a:ext cx="386715" cy="1751330"/>
          </a:xfrm>
          <a:prstGeom prst="rightBracket">
            <a:avLst/>
          </a:prstGeom>
          <a:ln w="571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571240" y="3085465"/>
            <a:ext cx="1661795" cy="245618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187950" y="3268345"/>
            <a:ext cx="5999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Knowledge </a:t>
            </a:r>
            <a:r>
              <a:rPr lang="en-US" altLang="zh-CN" sz="24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</a:rPr>
              <a:t>Learning</a:t>
            </a:r>
            <a:endParaRPr lang="zh-CN" altLang="en-US" sz="2400" b="1">
              <a:solidFill>
                <a:srgbClr val="175A92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81600" y="2763520"/>
            <a:ext cx="5999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Hands-on  </a:t>
            </a:r>
            <a:r>
              <a:rPr lang="en-US" altLang="zh-CN" sz="2400" b="1">
                <a:solidFill>
                  <a:srgbClr val="175A92"/>
                </a:solidFill>
                <a:latin typeface="Arial Bold" panose="020B0604020202090204" charset="0"/>
                <a:cs typeface="Arial Bold" panose="020B0604020202090204" charset="0"/>
              </a:rPr>
              <a:t>Learning (skills)</a:t>
            </a:r>
            <a:endParaRPr lang="zh-CN" altLang="en-US" sz="2400" b="1">
              <a:solidFill>
                <a:srgbClr val="175A92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027295" y="4036695"/>
            <a:ext cx="6870065" cy="64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What 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do you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 think of 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Millie’s day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?</a:t>
            </a:r>
            <a:endParaRPr lang="en-US" altLang="zh-CN" sz="3600" b="1" i="1" dirty="0">
              <a:solidFill>
                <a:schemeClr val="tx1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87010" y="4752975"/>
            <a:ext cx="5593715" cy="95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i="1" dirty="0">
                <a:solidFill>
                  <a:srgbClr val="C0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busy but wondeful,</a:t>
            </a:r>
            <a:endParaRPr lang="en-US" altLang="zh-CN" sz="2800" b="1" i="1" dirty="0">
              <a:solidFill>
                <a:srgbClr val="C00000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i="1" dirty="0">
                <a:solidFill>
                  <a:srgbClr val="C00000"/>
                </a:solidFill>
                <a:latin typeface="Times New Roman Bold Italic" panose="02020503050405090304" charset="0"/>
                <a:cs typeface="Times New Roman Bold Italic" panose="02020503050405090304" charset="0"/>
              </a:rPr>
              <a:t>meaningful, perfect ...</a:t>
            </a:r>
            <a:endParaRPr lang="en-US" altLang="zh-CN" sz="2800" b="1" i="1" dirty="0">
              <a:solidFill>
                <a:srgbClr val="C00000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794885" y="1490980"/>
            <a:ext cx="698754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buFont typeface="+mj-lt"/>
            </a:pPr>
            <a:r>
              <a:rPr lang="en-US" altLang="zh-CN" sz="2400" dirty="0">
                <a:latin typeface="Times New Roman Regular" panose="02020503050405090304" charset="0"/>
                <a:cs typeface="Times New Roman Regular" panose="02020503050405090304" charset="0"/>
              </a:rPr>
              <a:t>  What does Millie do at 7 p.m. after school?</a:t>
            </a:r>
            <a:endParaRPr lang="zh-CN" altLang="en-US" sz="24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198745" y="1901825"/>
            <a:ext cx="374015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buFont typeface="+mj-lt"/>
            </a:pPr>
            <a:r>
              <a:rPr lang="en-US" altLang="zh-CN" sz="2400" b="1" i="1" dirty="0">
                <a:solidFill>
                  <a:srgbClr val="DC5349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She helps with housework.</a:t>
            </a:r>
            <a:endParaRPr lang="en-US" altLang="zh-CN" sz="2400" b="1" i="1" dirty="0">
              <a:solidFill>
                <a:srgbClr val="DC5349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1"/>
      <p:bldP spid="2" grpId="1" animBg="1"/>
      <p:bldP spid="7" grpId="1"/>
      <p:bldP spid="8" grpId="1"/>
      <p:bldP spid="11" grpId="0"/>
      <p:bldP spid="13" grpId="2" animBg="1"/>
      <p:bldP spid="14" grpId="2"/>
      <p:bldP spid="2" grpId="2" animBg="1"/>
      <p:bldP spid="7" grpId="2"/>
      <p:bldP spid="36" grpId="0" animBg="1"/>
      <p:bldP spid="10" grpId="0" bldLvl="0" animBg="1"/>
      <p:bldP spid="8" grpId="2"/>
      <p:bldP spid="1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TABLE_ENDDRAG_ORIGIN_RECT" val="689*153"/>
  <p:tag name="TABLE_ENDDRAG_RECT" val="14*179*689*153"/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picid" val="{efc30b91-3f8c-46fa-9955-440f0c134cb0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TABLE_ENDDRAG_ORIGIN_RECT" val="677*174"/>
  <p:tag name="TABLE_ENDDRAG_RECT" val="28*202*677*174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49.xml><?xml version="1.0" encoding="utf-8"?>
<p:tagLst xmlns:p="http://schemas.openxmlformats.org/presentationml/2006/main">
  <p:tag name="TABLE_ENDDRAG_ORIGIN_RECT" val="669*170"/>
  <p:tag name="TABLE_ENDDRAG_RECT" val="31*104*669*170"/>
  <p:tag name="KSO_WM_BEAUTIFY_FLAG" val=""/>
</p:tagLst>
</file>

<file path=ppt/tags/tag15.xml><?xml version="1.0" encoding="utf-8"?>
<p:tagLst xmlns:p="http://schemas.openxmlformats.org/presentationml/2006/main">
  <p:tag name="picid" val="{c7f535dc-574e-4900-b7bf-470ace144e5f}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431.25,&quot;left&quot;:149.65,&quot;top&quot;:23.8,&quot;width&quot;:802.2}"/>
  <p:tag name="picid" val="{5ac7fde3-6b66-4443-9c50-66a094bb1ff5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431.25,&quot;left&quot;:149.65,&quot;top&quot;:23.8,&quot;width&quot;:802.2}"/>
  <p:tag name="picid" val="{3a3af046-4792-459d-b7a9-052aa32ba161}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DIAGRAM_VIRTUALLY_FRAME" val="{&quot;height&quot;:280.85,&quot;left&quot;:57.35,&quot;top&quot;:126.15,&quot;width&quot;:950.9}"/>
</p:tagLst>
</file>

<file path=ppt/tags/tag176.xml><?xml version="1.0" encoding="utf-8"?>
<p:tagLst xmlns:p="http://schemas.openxmlformats.org/presentationml/2006/main">
  <p:tag name="KSO_WM_DIAGRAM_VIRTUALLY_FRAME" val="{&quot;height&quot;:274.8,&quot;left&quot;:119.35,&quot;top&quot;:126.15,&quot;width&quot;:719.5}"/>
</p:tagLst>
</file>

<file path=ppt/tags/tag177.xml><?xml version="1.0" encoding="utf-8"?>
<p:tagLst xmlns:p="http://schemas.openxmlformats.org/presentationml/2006/main">
  <p:tag name="KSO_WM_DIAGRAM_VIRTUALLY_FRAME" val="{&quot;height&quot;:274.8,&quot;left&quot;:119.35,&quot;top&quot;:126.15,&quot;width&quot;:719.5}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8.xml><?xml version="1.0" encoding="utf-8"?>
<p:tagLst xmlns:p="http://schemas.openxmlformats.org/presentationml/2006/main">
  <p:tag name="picid" val="{7c8c9bf0-d743-4eef-a79a-336b2fc9d3b2}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DIAGRAM_VIRTUALLY_FRAME" val="{&quot;height&quot;:346.65,&quot;left&quot;:149.65,&quot;top&quot;:108.4,&quot;width&quot;:802.2}"/>
  <p:tag name="picid" val="{64918a0f-ebe3-44ab-a4fa-52a5b1ff073a}"/>
</p:tagLst>
</file>

<file path=ppt/tags/tag182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3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4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5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8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89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.xml><?xml version="1.0" encoding="utf-8"?>
<p:tagLst xmlns:p="http://schemas.openxmlformats.org/presentationml/2006/main">
  <p:tag name="KSO_WM_DIAGRAM_VIRTUALLY_FRAME" val="{&quot;height&quot;:431.25,&quot;left&quot;:149.65,&quot;top&quot;:23.8,&quot;width&quot;:802.2}"/>
  <p:tag name="picid" val="{a9a8933d-ff62-4aff-a1d1-cc0f10657645}"/>
</p:tagLst>
</file>

<file path=ppt/tags/tag190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1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2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3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4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5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6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7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8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199.xml><?xml version="1.0" encoding="utf-8"?>
<p:tagLst xmlns:p="http://schemas.openxmlformats.org/presentationml/2006/main">
  <p:tag name="KSO_WM_DIAGRAM_VIRTUALLY_FRAME" val="{&quot;height&quot;:346.65,&quot;left&quot;:149.65,&quot;top&quot;:108.4,&quot;width&quot;:802.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02.xml><?xml version="1.0" encoding="utf-8"?>
<p:tagLst xmlns:p="http://schemas.openxmlformats.org/presentationml/2006/main">
  <p:tag name="COMMONDATA" val="eyJoZGlkIjoiMDY5NmFjMmM4ZTljMGJiZDAxN2JmYTc0NGI0NmFiNDgifQ=="/>
  <p:tag name="RESOURCE_RECORD_KEY" val="{&quot;13&quot;:[4563123,20419701,4646990,20419702,20419716,4563120,19948770],&quot;65&quot;:[20187308]}"/>
  <p:tag name="commondata" val="eyJoZGlkIjoiYjhhYTUyOTZlZjg2MzQ5NDRmMTM2ZWQ1ODcwYjE5OTMifQ=="/>
</p:tagLst>
</file>

<file path=ppt/tags/tag21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4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5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6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7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8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29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1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2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3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4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5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7.xml><?xml version="1.0" encoding="utf-8"?>
<p:tagLst xmlns:p="http://schemas.openxmlformats.org/presentationml/2006/main">
  <p:tag name="picid" val="{efc30b91-3f8c-46fa-9955-440f0c134cb0}"/>
</p:tagLst>
</file>

<file path=ppt/tags/tag38.xml><?xml version="1.0" encoding="utf-8"?>
<p:tagLst xmlns:p="http://schemas.openxmlformats.org/presentationml/2006/main">
  <p:tag name="picid" val="{fe8d614d-e241-400f-a607-eaba62a13481}"/>
</p:tagLst>
</file>

<file path=ppt/tags/tag39.xml><?xml version="1.0" encoding="utf-8"?>
<p:tagLst xmlns:p="http://schemas.openxmlformats.org/presentationml/2006/main">
  <p:tag name="picid" val="{af967d46-a502-43dd-82da-7dd19bafc86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picid" val="{c25cd76c-9999-4d44-8966-e04b17798e79}"/>
</p:tagLst>
</file>

<file path=ppt/tags/tag41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42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43.xml><?xml version="1.0" encoding="utf-8"?>
<p:tagLst xmlns:p="http://schemas.openxmlformats.org/presentationml/2006/main">
  <p:tag name="KSO_WM_DIAGRAM_VIRTUALLY_FRAME" val="{&quot;height&quot;:431.25,&quot;left&quot;:149.65,&quot;top&quot;:23.8,&quot;width&quot;:802.2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45.xml><?xml version="1.0" encoding="utf-8"?>
<p:tagLst xmlns:p="http://schemas.openxmlformats.org/presentationml/2006/main">
  <p:tag name="AS_UNIQUEID" val="1266"/>
</p:tagLst>
</file>

<file path=ppt/tags/tag46.xml><?xml version="1.0" encoding="utf-8"?>
<p:tagLst xmlns:p="http://schemas.openxmlformats.org/presentationml/2006/main">
  <p:tag name="picid" val="{b3571f1a-5217-4946-897f-48132c3b40ee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49.xml><?xml version="1.0" encoding="utf-8"?>
<p:tagLst xmlns:p="http://schemas.openxmlformats.org/presentationml/2006/main">
  <p:tag name="picid" val="{83eff052-c2b4-4035-8c83-ae8e434e0d57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AS_UNIQUEID" val="1266"/>
</p:tagLst>
</file>

<file path=ppt/tags/tag52.xml><?xml version="1.0" encoding="utf-8"?>
<p:tagLst xmlns:p="http://schemas.openxmlformats.org/presentationml/2006/main">
  <p:tag name="AS_UNIQUEID" val="126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54.xml><?xml version="1.0" encoding="utf-8"?>
<p:tagLst xmlns:p="http://schemas.openxmlformats.org/presentationml/2006/main">
  <p:tag name="AS_UNIQUEID" val="1305"/>
</p:tagLst>
</file>

<file path=ppt/tags/tag55.xml><?xml version="1.0" encoding="utf-8"?>
<p:tagLst xmlns:p="http://schemas.openxmlformats.org/presentationml/2006/main">
  <p:tag name="AS_UNIQUEID" val="1307"/>
</p:tagLst>
</file>

<file path=ppt/tags/tag56.xml><?xml version="1.0" encoding="utf-8"?>
<p:tagLst xmlns:p="http://schemas.openxmlformats.org/presentationml/2006/main">
  <p:tag name="AS_UNIQUEID" val="1313"/>
</p:tagLst>
</file>

<file path=ppt/tags/tag57.xml><?xml version="1.0" encoding="utf-8"?>
<p:tagLst xmlns:p="http://schemas.openxmlformats.org/presentationml/2006/main">
  <p:tag name="AS_UNIQUEID" val="1314"/>
</p:tagLst>
</file>

<file path=ppt/tags/tag58.xml><?xml version="1.0" encoding="utf-8"?>
<p:tagLst xmlns:p="http://schemas.openxmlformats.org/presentationml/2006/main">
  <p:tag name="AS_UNIQUEID" val="1317"/>
</p:tagLst>
</file>

<file path=ppt/tags/tag59.xml><?xml version="1.0" encoding="utf-8"?>
<p:tagLst xmlns:p="http://schemas.openxmlformats.org/presentationml/2006/main">
  <p:tag name="AS_UNIQUEID" val="1320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p="http://schemas.openxmlformats.org/presentationml/2006/main">
  <p:tag name="AS_UNIQUEID" val="1322"/>
</p:tagLst>
</file>

<file path=ppt/tags/tag61.xml><?xml version="1.0" encoding="utf-8"?>
<p:tagLst xmlns:p="http://schemas.openxmlformats.org/presentationml/2006/main">
  <p:tag name="AS_UNIQUEID" val="1314"/>
</p:tagLst>
</file>

<file path=ppt/tags/tag62.xml><?xml version="1.0" encoding="utf-8"?>
<p:tagLst xmlns:p="http://schemas.openxmlformats.org/presentationml/2006/main">
  <p:tag name="AS_UNIQUEID" val="1266"/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5.xml><?xml version="1.0" encoding="utf-8"?>
<p:tagLst xmlns:p="http://schemas.openxmlformats.org/presentationml/2006/main">
  <p:tag name="AS_UNIQUEID" val="1271"/>
  <p:tag name="KSO_WM_BEAUTIFY_FLAG" val=""/>
</p:tagLst>
</file>

<file path=ppt/tags/tag66.xml><?xml version="1.0" encoding="utf-8"?>
<p:tagLst xmlns:p="http://schemas.openxmlformats.org/presentationml/2006/main">
  <p:tag name="picid" val="{f11774c0-df98-4828-a923-4c297ab63fed}"/>
</p:tagLst>
</file>

<file path=ppt/tags/tag67.xml><?xml version="1.0" encoding="utf-8"?>
<p:tagLst xmlns:p="http://schemas.openxmlformats.org/presentationml/2006/main">
  <p:tag name="AS_UNIQUEID" val="1271"/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0.xml><?xml version="1.0" encoding="utf-8"?>
<p:tagLst xmlns:p="http://schemas.openxmlformats.org/presentationml/2006/main">
  <p:tag name="KSO_WM_DIAGRAM_VIRTUALLY_FRAME" val="{&quot;height&quot;:194.55,&quot;left&quot;:85.45,&quot;top&quot;:260.5,&quot;width&quot;:893.15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194.55,&quot;left&quot;:85.45,&quot;top&quot;:260.5,&quot;width&quot;:893.15}"/>
</p:tagLst>
</file>

<file path=ppt/tags/tag72.xml><?xml version="1.0" encoding="utf-8"?>
<p:tagLst xmlns:p="http://schemas.openxmlformats.org/presentationml/2006/main">
  <p:tag name="KSO_WM_DIAGRAM_VIRTUALLY_FRAME" val="{&quot;height&quot;:194.55,&quot;left&quot;:85.45,&quot;top&quot;:260.5,&quot;width&quot;:893.15}"/>
</p:tagLst>
</file>

<file path=ppt/tags/tag73.xml><?xml version="1.0" encoding="utf-8"?>
<p:tagLst xmlns:p="http://schemas.openxmlformats.org/presentationml/2006/main">
  <p:tag name="KSO_WM_DIAGRAM_VIRTUALLY_FRAME" val="{&quot;height&quot;:194.55,&quot;left&quot;:85.45,&quot;top&quot;:260.5,&quot;width&quot;:893.15}"/>
</p:tagLst>
</file>

<file path=ppt/tags/tag74.xml><?xml version="1.0" encoding="utf-8"?>
<p:tagLst xmlns:p="http://schemas.openxmlformats.org/presentationml/2006/main">
  <p:tag name="KSO_WM_DIAGRAM_VIRTUALLY_FRAME" val="{&quot;height&quot;:194.55,&quot;left&quot;:85.45,&quot;top&quot;:260.5,&quot;width&quot;:893.15}"/>
</p:tagLst>
</file>

<file path=ppt/tags/tag75.xml><?xml version="1.0" encoding="utf-8"?>
<p:tagLst xmlns:p="http://schemas.openxmlformats.org/presentationml/2006/main">
  <p:tag name="KSO_WM_DIAGRAM_VIRTUALLY_FRAME" val="{&quot;height&quot;:194.55,&quot;left&quot;:85.45,&quot;top&quot;:260.5,&quot;width&quot;:893.15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AS_UNIQUEID" val="1271"/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AS_UNIQUEID" val="127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7602</Words>
  <Application>WPS 演示</Application>
  <PresentationFormat>宽屏</PresentationFormat>
  <Paragraphs>505</Paragraphs>
  <Slides>32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67" baseType="lpstr">
      <vt:lpstr>Arial</vt:lpstr>
      <vt:lpstr>宋体</vt:lpstr>
      <vt:lpstr>Wingdings</vt:lpstr>
      <vt:lpstr>微软雅黑</vt:lpstr>
      <vt:lpstr>Times New Roman</vt:lpstr>
      <vt:lpstr>方正中粗雅宋_GBK</vt:lpstr>
      <vt:lpstr>Times New Roman Bold Italic</vt:lpstr>
      <vt:lpstr>Comic Sans MS</vt:lpstr>
      <vt:lpstr>Times New Roman Regular</vt:lpstr>
      <vt:lpstr>Times New Roman Italic</vt:lpstr>
      <vt:lpstr>Arial Bold</vt:lpstr>
      <vt:lpstr>Arial Black</vt:lpstr>
      <vt:lpstr>Congenial Black</vt:lpstr>
      <vt:lpstr>DejaVu Math TeX Gyre</vt:lpstr>
      <vt:lpstr>Cambria Math</vt:lpstr>
      <vt:lpstr>Twinkl</vt:lpstr>
      <vt:lpstr>Rockwell Condensed</vt:lpstr>
      <vt:lpstr>Arial Unicode MS</vt:lpstr>
      <vt:lpstr>Times New Roman Bold</vt:lpstr>
      <vt:lpstr>Arial Italic</vt:lpstr>
      <vt:lpstr>华文楷体</vt:lpstr>
      <vt:lpstr>Arial Bold Italic</vt:lpstr>
      <vt:lpstr>Britannic Bold</vt:lpstr>
      <vt:lpstr>Chalkboard Bold</vt:lpstr>
      <vt:lpstr>楷体</vt:lpstr>
      <vt:lpstr>Times New Roman</vt:lpstr>
      <vt:lpstr>Calibri</vt:lpstr>
      <vt:lpstr>等线</vt:lpstr>
      <vt:lpstr>Sitka Heading Semibold</vt:lpstr>
      <vt:lpstr>Sitka Heading</vt:lpstr>
      <vt:lpstr>Candara</vt:lpstr>
      <vt:lpstr>Verdana</vt:lpstr>
      <vt:lpstr>Yu Gothic UI Semibold</vt:lpstr>
      <vt:lpstr>Mongolian Baiti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牛津高中英语</dc:title>
  <dc:creator>mc</dc:creator>
  <cp:lastModifiedBy>柚</cp:lastModifiedBy>
  <cp:revision>293</cp:revision>
  <dcterms:created xsi:type="dcterms:W3CDTF">2024-08-15T13:54:00Z</dcterms:created>
  <dcterms:modified xsi:type="dcterms:W3CDTF">2024-10-14T07:06:02Z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8860052A0E861A940AEFBB668B8E23F1_43</vt:lpwstr>
  </property>
</Properties>
</file>