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338" r:id="rId3"/>
    <p:sldId id="402" r:id="rId5"/>
    <p:sldId id="362" r:id="rId6"/>
    <p:sldId id="412" r:id="rId7"/>
    <p:sldId id="417" r:id="rId8"/>
    <p:sldId id="413" r:id="rId9"/>
    <p:sldId id="418" r:id="rId10"/>
    <p:sldId id="396" r:id="rId11"/>
    <p:sldId id="375" r:id="rId12"/>
    <p:sldId id="414" r:id="rId13"/>
    <p:sldId id="411" r:id="rId14"/>
    <p:sldId id="416" r:id="rId15"/>
    <p:sldId id="317" r:id="rId16"/>
    <p:sldId id="322" r:id="rId17"/>
    <p:sldId id="311" r:id="rId18"/>
  </p:sldIdLst>
  <p:sldSz cx="12192000" cy="6858000"/>
  <p:notesSz cx="6858000" cy="9144000"/>
  <p:custDataLst>
    <p:tags r:id="rId2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9" userDrawn="1">
          <p15:clr>
            <a:srgbClr val="A4A3A4"/>
          </p15:clr>
        </p15:guide>
        <p15:guide id="2" pos="377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9F70"/>
    <a:srgbClr val="97D5EB"/>
    <a:srgbClr val="793409"/>
    <a:srgbClr val="D87600"/>
    <a:srgbClr val="C3916E"/>
    <a:srgbClr val="D57F68"/>
    <a:srgbClr val="C9151E"/>
    <a:srgbClr val="BF8351"/>
    <a:srgbClr val="CBA7A4"/>
    <a:srgbClr val="A044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627" autoAdjust="0"/>
    <p:restoredTop sz="94972" autoAdjust="0"/>
  </p:normalViewPr>
  <p:slideViewPr>
    <p:cSldViewPr snapToGrid="0" showGuides="1">
      <p:cViewPr varScale="1">
        <p:scale>
          <a:sx n="107" d="100"/>
          <a:sy n="107" d="100"/>
        </p:scale>
        <p:origin x="-468" y="-90"/>
      </p:cViewPr>
      <p:guideLst>
        <p:guide orient="horz" pos="799"/>
        <p:guide pos="3772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24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2" Type="http://schemas.openxmlformats.org/officeDocument/2006/relationships/tags" Target="tags/tag1.xml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4B9ABA-14F0-474D-B9B7-BB98823E72A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40AFE5-AEBA-416E-81DA-61E3BBC8CE97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4" Type="http://schemas.openxmlformats.org/officeDocument/2006/relationships/theme" Target="../theme/theme1.xml"/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51311-CB17-496F-A2E4-40212DB7FA6F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5A2E4-DDAA-48A1-85B5-735217CD0DD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5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21.png"/><Relationship Id="rId7" Type="http://schemas.openxmlformats.org/officeDocument/2006/relationships/image" Target="../media/image20.png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image" Target="../media/image25.png"/><Relationship Id="rId8" Type="http://schemas.openxmlformats.org/officeDocument/2006/relationships/image" Target="../media/image24.png"/><Relationship Id="rId7" Type="http://schemas.openxmlformats.org/officeDocument/2006/relationships/image" Target="../media/image23.png"/><Relationship Id="rId6" Type="http://schemas.openxmlformats.org/officeDocument/2006/relationships/image" Target="../media/image22.png"/><Relationship Id="rId5" Type="http://schemas.microsoft.com/office/2007/relationships/media" Target="../media/media1.mp4"/><Relationship Id="rId4" Type="http://schemas.openxmlformats.org/officeDocument/2006/relationships/video" Target="../media/media1.mp4"/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26.png"/><Relationship Id="rId1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7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3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30.png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4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27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37.png"/><Relationship Id="rId7" Type="http://schemas.openxmlformats.org/officeDocument/2006/relationships/image" Target="../media/image36.png"/><Relationship Id="rId6" Type="http://schemas.openxmlformats.org/officeDocument/2006/relationships/image" Target="../media/image35.png"/><Relationship Id="rId5" Type="http://schemas.openxmlformats.org/officeDocument/2006/relationships/image" Target="../media/image34.jpeg"/><Relationship Id="rId4" Type="http://schemas.openxmlformats.org/officeDocument/2006/relationships/image" Target="../media/image33.jpeg"/><Relationship Id="rId3" Type="http://schemas.openxmlformats.org/officeDocument/2006/relationships/image" Target="../media/image3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40.GIF"/><Relationship Id="rId4" Type="http://schemas.openxmlformats.org/officeDocument/2006/relationships/image" Target="../media/image39.GIF"/><Relationship Id="rId3" Type="http://schemas.openxmlformats.org/officeDocument/2006/relationships/image" Target="../media/image38.GIF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1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3" Type="http://schemas.openxmlformats.org/officeDocument/2006/relationships/image" Target="../media/image42.png"/><Relationship Id="rId2" Type="http://schemas.openxmlformats.org/officeDocument/2006/relationships/image" Target="../media/image15.png"/><Relationship Id="rId1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48.png"/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2.png"/><Relationship Id="rId3" Type="http://schemas.openxmlformats.org/officeDocument/2006/relationships/image" Target="../media/image47.png"/><Relationship Id="rId2" Type="http://schemas.openxmlformats.org/officeDocument/2006/relationships/image" Target="../media/image5.png"/><Relationship Id="rId1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D:\设计\2024\科学课件模板\一年级上1.png一年级上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68705" y="1104900"/>
            <a:ext cx="9829165" cy="3375660"/>
          </a:xfrm>
          <a:prstGeom prst="rect">
            <a:avLst/>
          </a:prstGeom>
        </p:spPr>
      </p:pic>
      <p:pic>
        <p:nvPicPr>
          <p:cNvPr id="6" name="图片 5" descr="未标题-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265" y="434658"/>
            <a:ext cx="472440" cy="713105"/>
          </a:xfrm>
          <a:prstGeom prst="rect">
            <a:avLst/>
          </a:prstGeom>
        </p:spPr>
      </p:pic>
      <p:sp>
        <p:nvSpPr>
          <p:cNvPr id="27" name="文本框 26"/>
          <p:cNvSpPr txBox="1"/>
          <p:nvPr/>
        </p:nvSpPr>
        <p:spPr>
          <a:xfrm>
            <a:off x="1010285" y="3429000"/>
            <a:ext cx="9520555" cy="1198880"/>
          </a:xfrm>
          <a:prstGeom prst="rect">
            <a:avLst/>
          </a:prstGeom>
          <a:noFill/>
          <a:effectLst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7200" b="1" dirty="0">
                <a:solidFill>
                  <a:srgbClr val="D87600"/>
                </a:solidFill>
                <a:effectLst>
                  <a:outerShdw blurRad="50800" dist="38100" dir="2700000" algn="tl" rotWithShape="0">
                    <a:srgbClr val="BF8351">
                      <a:alpha val="5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 10 </a:t>
            </a:r>
            <a:r>
              <a:rPr lang="zh-CN" altLang="en-US" sz="7200" b="1" dirty="0">
                <a:solidFill>
                  <a:srgbClr val="D87600"/>
                </a:solidFill>
                <a:effectLst>
                  <a:outerShdw blurRad="50800" dist="38100" dir="2700000" algn="tl" rotWithShape="0">
                    <a:srgbClr val="BF8351">
                      <a:alpha val="5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植物生长需要什么</a:t>
            </a:r>
            <a:endParaRPr lang="zh-CN" altLang="en-US" sz="7200" b="1" dirty="0">
              <a:solidFill>
                <a:srgbClr val="D87600"/>
              </a:solidFill>
              <a:effectLst>
                <a:outerShdw blurRad="50800" dist="38100" dir="2700000" algn="tl" rotWithShape="0">
                  <a:srgbClr val="BF8351">
                    <a:alpha val="5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4587240" y="1760220"/>
            <a:ext cx="2597150" cy="10763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CN" altLang="en-US" sz="3200" b="1">
                <a:solidFill>
                  <a:srgbClr val="D87600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二年级</a:t>
            </a:r>
            <a:r>
              <a:rPr lang="zh-CN" altLang="en-US" sz="3200" b="1">
                <a:solidFill>
                  <a:srgbClr val="D87600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下册</a:t>
            </a:r>
            <a:r>
              <a:rPr lang="en-US" altLang="zh-CN" sz="3200" b="1" dirty="0">
                <a:solidFill>
                  <a:srgbClr val="D87600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en-US" altLang="zh-CN" sz="3200" b="1" dirty="0">
              <a:solidFill>
                <a:srgbClr val="D87600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r>
              <a:rPr lang="zh-CN" altLang="en-US" sz="3200" b="1">
                <a:solidFill>
                  <a:srgbClr val="D87600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四单元</a:t>
            </a:r>
            <a:endParaRPr lang="zh-CN" altLang="en-US" sz="3200" b="1">
              <a:solidFill>
                <a:srgbClr val="D87600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8769350" y="434658"/>
            <a:ext cx="2893060" cy="891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dist"/>
            <a:r>
              <a:rPr lang="zh-CN" altLang="en-US" sz="24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科学教师教学用书</a:t>
            </a:r>
            <a:endParaRPr lang="zh-CN" altLang="en-US" sz="24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dist"/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配套教学课件</a:t>
            </a:r>
            <a:endParaRPr lang="zh-CN" altLang="en-US" sz="28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xnSp>
        <p:nvCxnSpPr>
          <p:cNvPr id="14" name="直接连接符 13"/>
          <p:cNvCxnSpPr/>
          <p:nvPr/>
        </p:nvCxnSpPr>
        <p:spPr>
          <a:xfrm flipV="1">
            <a:off x="3056255" y="5030470"/>
            <a:ext cx="5532755" cy="6985"/>
          </a:xfrm>
          <a:prstGeom prst="line">
            <a:avLst/>
          </a:prstGeom>
          <a:ln w="38100">
            <a:solidFill>
              <a:srgbClr val="C391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文本框 14"/>
          <p:cNvSpPr txBox="1"/>
          <p:nvPr/>
        </p:nvSpPr>
        <p:spPr>
          <a:xfrm>
            <a:off x="2916555" y="4577080"/>
            <a:ext cx="571563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江苏省常州市新北区香槟湖小学</a:t>
            </a:r>
            <a:r>
              <a:rPr lang="en-US" altLang="zh-CN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毛艳洲</a:t>
            </a:r>
            <a:endParaRPr lang="zh-CN" alt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21" name="直接连接符 20"/>
          <p:cNvCxnSpPr/>
          <p:nvPr/>
        </p:nvCxnSpPr>
        <p:spPr>
          <a:xfrm flipV="1">
            <a:off x="1250950" y="4525645"/>
            <a:ext cx="2317115" cy="6985"/>
          </a:xfrm>
          <a:prstGeom prst="line">
            <a:avLst/>
          </a:prstGeom>
          <a:ln w="38100">
            <a:solidFill>
              <a:srgbClr val="C391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 flipV="1">
            <a:off x="6345555" y="4511040"/>
            <a:ext cx="4593590" cy="13335"/>
          </a:xfrm>
          <a:prstGeom prst="line">
            <a:avLst/>
          </a:prstGeom>
          <a:ln w="38100">
            <a:solidFill>
              <a:srgbClr val="C391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 flipV="1">
            <a:off x="4110990" y="4526280"/>
            <a:ext cx="1635760" cy="5080"/>
          </a:xfrm>
          <a:prstGeom prst="line">
            <a:avLst/>
          </a:prstGeom>
          <a:ln w="38100">
            <a:solidFill>
              <a:srgbClr val="C391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/>
        </p:nvGrpSpPr>
        <p:grpSpPr>
          <a:xfrm>
            <a:off x="2224405" y="1104900"/>
            <a:ext cx="7513320" cy="1330325"/>
            <a:chOff x="3503" y="1762"/>
            <a:chExt cx="11832" cy="2095"/>
          </a:xfrm>
        </p:grpSpPr>
        <p:pic>
          <p:nvPicPr>
            <p:cNvPr id="9" name="图片 8" descr="01"/>
            <p:cNvPicPr>
              <a:picLocks noChangeAspect="1"/>
            </p:cNvPicPr>
            <p:nvPr/>
          </p:nvPicPr>
          <p:blipFill>
            <a:blip r:embed="rId4">
              <a:alphaModFix amt="35000"/>
            </a:blip>
            <a:stretch>
              <a:fillRect/>
            </a:stretch>
          </p:blipFill>
          <p:spPr>
            <a:xfrm>
              <a:off x="12673" y="1977"/>
              <a:ext cx="445" cy="697"/>
            </a:xfrm>
            <a:prstGeom prst="rect">
              <a:avLst/>
            </a:prstGeom>
          </p:spPr>
        </p:pic>
        <p:pic>
          <p:nvPicPr>
            <p:cNvPr id="11" name="图片 10" descr="02"/>
            <p:cNvPicPr>
              <a:picLocks noChangeAspect="1"/>
            </p:cNvPicPr>
            <p:nvPr/>
          </p:nvPicPr>
          <p:blipFill>
            <a:blip r:embed="rId5">
              <a:alphaModFix amt="35000"/>
            </a:blip>
            <a:stretch>
              <a:fillRect/>
            </a:stretch>
          </p:blipFill>
          <p:spPr>
            <a:xfrm>
              <a:off x="6254" y="1762"/>
              <a:ext cx="364" cy="349"/>
            </a:xfrm>
            <a:prstGeom prst="rect">
              <a:avLst/>
            </a:prstGeom>
          </p:spPr>
        </p:pic>
        <p:pic>
          <p:nvPicPr>
            <p:cNvPr id="12" name="图片 11" descr="03"/>
            <p:cNvPicPr>
              <a:picLocks noChangeAspect="1"/>
            </p:cNvPicPr>
            <p:nvPr/>
          </p:nvPicPr>
          <p:blipFill>
            <a:blip r:embed="rId6">
              <a:alphaModFix amt="35000"/>
            </a:blip>
            <a:stretch>
              <a:fillRect/>
            </a:stretch>
          </p:blipFill>
          <p:spPr>
            <a:xfrm>
              <a:off x="3503" y="3512"/>
              <a:ext cx="345" cy="345"/>
            </a:xfrm>
            <a:prstGeom prst="rect">
              <a:avLst/>
            </a:prstGeom>
          </p:spPr>
        </p:pic>
        <p:pic>
          <p:nvPicPr>
            <p:cNvPr id="16" name="图片 15" descr="04"/>
            <p:cNvPicPr>
              <a:picLocks noChangeAspect="1"/>
            </p:cNvPicPr>
            <p:nvPr/>
          </p:nvPicPr>
          <p:blipFill>
            <a:blip r:embed="rId7">
              <a:alphaModFix amt="35000"/>
            </a:blip>
            <a:stretch>
              <a:fillRect/>
            </a:stretch>
          </p:blipFill>
          <p:spPr>
            <a:xfrm>
              <a:off x="14689" y="2918"/>
              <a:ext cx="646" cy="437"/>
            </a:xfrm>
            <a:prstGeom prst="rect">
              <a:avLst/>
            </a:prstGeom>
          </p:spPr>
        </p:pic>
        <p:pic>
          <p:nvPicPr>
            <p:cNvPr id="17" name="图片 16" descr="02"/>
            <p:cNvPicPr>
              <a:picLocks noChangeAspect="1"/>
            </p:cNvPicPr>
            <p:nvPr/>
          </p:nvPicPr>
          <p:blipFill>
            <a:blip r:embed="rId5">
              <a:alphaModFix amt="35000"/>
            </a:blip>
            <a:stretch>
              <a:fillRect/>
            </a:stretch>
          </p:blipFill>
          <p:spPr>
            <a:xfrm>
              <a:off x="13594" y="2794"/>
              <a:ext cx="216" cy="207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2819400" y="2836545"/>
            <a:ext cx="7662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zhí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wù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shēnɡ zhǎnɡ xū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yào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shén me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3" y="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7504430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3" name="文本框 2"/>
          <p:cNvSpPr txBox="1"/>
          <p:nvPr/>
        </p:nvSpPr>
        <p:spPr>
          <a:xfrm>
            <a:off x="1209040" y="1249045"/>
            <a:ext cx="1044765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ɡēn jù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nǐ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de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zhí wù yǎnɡ hù dān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zài zǔ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nèi shuō yì shuō nǐ shì rú hé zhào liào pén zāi zhí wù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 de</a:t>
            </a: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9" name="图片 28" descr="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9885045" y="4631690"/>
            <a:ext cx="2881630" cy="271716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209040" y="1555750"/>
            <a:ext cx="10385425" cy="767715"/>
          </a:xfrm>
          <a:prstGeom prst="rect">
            <a:avLst/>
          </a:prstGeom>
        </p:spPr>
        <p:txBody>
          <a:bodyPr wrap="square">
            <a:noAutofit/>
          </a:bodyPr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根据你的植物养护单，在组内说一说你是如何照料盆栽植物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的？</a:t>
            </a:r>
            <a:endParaRPr lang="zh-CN" altLang="en-US" sz="28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endParaRPr lang="en-US" altLang="zh-CN" sz="28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1125" y="2223135"/>
            <a:ext cx="4083685" cy="4191000"/>
          </a:xfrm>
          <a:prstGeom prst="rect">
            <a:avLst/>
          </a:prstGeom>
        </p:spPr>
      </p:pic>
      <p:pic>
        <p:nvPicPr>
          <p:cNvPr id="8" name="图片 7" descr="A图标交流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20" y="1183005"/>
            <a:ext cx="502920" cy="43878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554458" y="315757"/>
            <a:ext cx="714715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dist"/>
            <a:r>
              <a:rPr lang="zh-CN" altLang="en-US" sz="2800" b="1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模块一：回忆家人平时是如何照料盆栽</a:t>
            </a:r>
            <a:r>
              <a:rPr lang="zh-CN" altLang="en-US" sz="2800" b="1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的</a:t>
            </a:r>
            <a:endParaRPr lang="zh-CN" altLang="en-US" sz="2800" b="1" dirty="0" smtClean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3" y="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7868920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10" name="文本框 9"/>
          <p:cNvSpPr txBox="1"/>
          <p:nvPr/>
        </p:nvSpPr>
        <p:spPr>
          <a:xfrm>
            <a:off x="1584960" y="315595"/>
            <a:ext cx="749808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dist"/>
            <a:r>
              <a:rPr lang="zh-CN" altLang="en-US" sz="2800" b="1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模块一：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基于经验推测，植物生长需要的条件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410970" y="1426845"/>
            <a:ext cx="986218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ɡēn jù zhào liào zhí wù de jīnɡ yàn tuī cè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zhí wù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de shēnɡ zhǎnɡ xū yào nǎ xiē tiáo jiàn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9" name="图片 28" descr="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472170" y="3915410"/>
            <a:ext cx="2881630" cy="271716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459865" y="1791970"/>
            <a:ext cx="10385425" cy="792480"/>
          </a:xfrm>
          <a:prstGeom prst="rect">
            <a:avLst/>
          </a:prstGeom>
        </p:spPr>
        <p:txBody>
          <a:bodyPr wrap="square">
            <a:noAutofit/>
          </a:bodyPr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根据照料植物的经验推测：植物的生长需要哪些条件？</a:t>
            </a:r>
            <a:endParaRPr lang="zh-CN" altLang="en-US" sz="28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" name="图片 1" descr="A图标思考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455" y="1426845"/>
            <a:ext cx="521335" cy="4940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2" y="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6122670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10" name="文本框 9"/>
          <p:cNvSpPr txBox="1"/>
          <p:nvPr/>
        </p:nvSpPr>
        <p:spPr>
          <a:xfrm>
            <a:off x="1530350" y="315595"/>
            <a:ext cx="681990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模块二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给小葱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“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安家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”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：栽小葱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  <a:p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903492" y="1178397"/>
            <a:ext cx="64903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准备活动：</a:t>
            </a:r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栽小葱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903822" y="889833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zhǔn bèi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huó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dònɡ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zāi xiǎo cōnɡ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" name="图片 6" descr="A图标探索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025" y="1012190"/>
            <a:ext cx="568960" cy="49657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368935" y="3661410"/>
            <a:ext cx="2286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小葱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545330" y="3633470"/>
            <a:ext cx="2286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铲子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8459470" y="3738880"/>
            <a:ext cx="2286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花盆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6696075" y="6219190"/>
            <a:ext cx="2286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剪刀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962025" y="3375025"/>
            <a:ext cx="1132332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xiǎo cōnɡ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                 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chǎn zi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                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huā pén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 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370" y="1878330"/>
            <a:ext cx="1850390" cy="1496695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2305" y="1854835"/>
            <a:ext cx="2036445" cy="155257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5925" y="4381500"/>
            <a:ext cx="1889760" cy="149669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6820" y="4385945"/>
            <a:ext cx="1877060" cy="146431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2828290" y="5912485"/>
            <a:ext cx="1132332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shǒu tào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                   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jiǎn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dāo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397760" y="6219190"/>
            <a:ext cx="2286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手套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8843645" y="1539240"/>
            <a:ext cx="1518285" cy="2038985"/>
          </a:xfrm>
          <a:prstGeom prst="rect">
            <a:avLst/>
          </a:prstGeom>
        </p:spPr>
      </p:pic>
      <p:sp>
        <p:nvSpPr>
          <p:cNvPr id="24" name="文本框 23"/>
          <p:cNvSpPr txBox="1"/>
          <p:nvPr/>
        </p:nvSpPr>
        <p:spPr>
          <a:xfrm>
            <a:off x="368935" y="3661410"/>
            <a:ext cx="2286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小葱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500" y="1878330"/>
            <a:ext cx="2030730" cy="149669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113" y="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5727065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pic>
        <p:nvPicPr>
          <p:cNvPr id="7" name="图片 6" descr="A图标探索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920" y="1235710"/>
            <a:ext cx="622935" cy="54356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859677" y="1275552"/>
            <a:ext cx="64903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操作</a:t>
            </a:r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方法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09487" y="999053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cāo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zuò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fānɡ fǎ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530350" y="315595"/>
            <a:ext cx="681990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模块二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给小葱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“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安家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”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：栽小葱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  <a:p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2" name="copy_4E69F563-152B-475E-9F70-CC4AB3929E6B">
            <a:hlinkClick r:id="" action="ppaction://media"/>
          </p:cNvPr>
          <p:cNvPicPr/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5295" y="2304415"/>
            <a:ext cx="5200015" cy="330390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3465" y="1804670"/>
            <a:ext cx="2640965" cy="14859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09075" y="1804670"/>
            <a:ext cx="2641600" cy="14859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36005" y="4257040"/>
            <a:ext cx="2681605" cy="150876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63685" y="4210050"/>
            <a:ext cx="2637790" cy="1555750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4107272" y="3316168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         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yī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jiǎn 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7225030" y="3326130"/>
            <a:ext cx="457644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                  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èr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wā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096635" y="3550920"/>
            <a:ext cx="2625090" cy="135128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一：剪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      </a:t>
            </a:r>
            <a:endParaRPr lang="en-US" altLang="zh-CN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     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7301957" y="5896173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                  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sì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mái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837420" y="6100445"/>
            <a:ext cx="2275840" cy="65722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四：埋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/>
          </a:p>
        </p:txBody>
      </p:sp>
      <p:sp>
        <p:nvSpPr>
          <p:cNvPr id="22" name="文本框 21"/>
          <p:cNvSpPr txBox="1"/>
          <p:nvPr/>
        </p:nvSpPr>
        <p:spPr>
          <a:xfrm>
            <a:off x="9661525" y="3550920"/>
            <a:ext cx="294957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二：挖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/>
          </a:p>
        </p:txBody>
      </p:sp>
      <p:sp>
        <p:nvSpPr>
          <p:cNvPr id="24" name="文本框 23"/>
          <p:cNvSpPr txBox="1"/>
          <p:nvPr/>
        </p:nvSpPr>
        <p:spPr>
          <a:xfrm>
            <a:off x="4107272" y="5896173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                  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sān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zhònɡ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6659245" y="6130290"/>
            <a:ext cx="275463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三：种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49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8" grpId="0"/>
      <p:bldP spid="19" grpId="0"/>
      <p:bldP spid="25" grpId="0"/>
      <p:bldP spid="24" grpId="0"/>
      <p:bldP spid="16" grpId="0"/>
      <p:bldP spid="18" grpId="1"/>
      <p:bldP spid="19" grpId="1"/>
      <p:bldP spid="25" grpId="1"/>
      <p:bldP spid="24" grpId="1"/>
      <p:bldP spid="16" grpId="1"/>
      <p:bldP spid="17" grpId="0"/>
      <p:bldP spid="17" grpId="1"/>
      <p:bldP spid="22" grpId="0"/>
      <p:bldP spid="2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17" y="84455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6122670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10" name="文本框 9"/>
          <p:cNvSpPr txBox="1"/>
          <p:nvPr/>
        </p:nvSpPr>
        <p:spPr>
          <a:xfrm>
            <a:off x="1530350" y="315595"/>
            <a:ext cx="68199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模块二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给小葱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“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安家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”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：栽小葱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903730" y="1465580"/>
            <a:ext cx="82626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活动中，有哪些需要注意的地方？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903822" y="1281628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huó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dònɡ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zhōnɡ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yǒu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nǎ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xiē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xū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yào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zhù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yì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de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dì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fānɡ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" name="图片 6" descr="A图标探索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920" y="1235710"/>
            <a:ext cx="622935" cy="54356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2240042" y="2338542"/>
            <a:ext cx="6490335" cy="43999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1.</a:t>
            </a:r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根须剪平</a:t>
            </a:r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整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r>
              <a:rPr lang="en-US" altLang="zh-CN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2.</a:t>
            </a:r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洞的深度：</a:t>
            </a:r>
            <a:r>
              <a:rPr lang="en-US" altLang="zh-CN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2-3cm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r>
              <a:rPr lang="en-US" altLang="zh-CN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3.</a:t>
            </a:r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竖直向下种根须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r>
              <a:rPr lang="en-US" altLang="zh-CN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4.</a:t>
            </a:r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固定好根须</a:t>
            </a:r>
            <a:endParaRPr lang="en-US" altLang="zh-CN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633947" y="2009973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ɡēn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xū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jiǎn pínɡ zhěnɡ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158457" y="2925008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dònɡ de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shēn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dù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205447" y="3789243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shù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zhí xiànɡ xià zhònɡ ɡēn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xū </a:t>
            </a: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240372" y="4653478"/>
            <a:ext cx="716280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ɡù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dìnɡ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hǎo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ɡēn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xū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37" y="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7600315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10" name="文本框 9"/>
          <p:cNvSpPr txBox="1"/>
          <p:nvPr/>
        </p:nvSpPr>
        <p:spPr>
          <a:xfrm>
            <a:off x="1530350" y="328295"/>
            <a:ext cx="76422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模块二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实验探究：植物生长需要的基本条件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29" name="图片 28" descr="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472170" y="3915410"/>
            <a:ext cx="2881630" cy="271716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530350" y="1414780"/>
            <a:ext cx="10385425" cy="1673860"/>
          </a:xfrm>
          <a:prstGeom prst="rect">
            <a:avLst/>
          </a:prstGeom>
        </p:spPr>
        <p:txBody>
          <a:bodyPr wrap="square">
            <a:noAutofit/>
          </a:bodyPr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想让小葱生长的好，怎么做？</a:t>
            </a:r>
            <a:endParaRPr lang="zh-CN" altLang="en-US" sz="28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" name="图片 4" descr="A图标讨论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915" y="1414780"/>
            <a:ext cx="498475" cy="43497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410970" y="4254500"/>
            <a:ext cx="10385425" cy="1673860"/>
          </a:xfrm>
          <a:prstGeom prst="rect">
            <a:avLst/>
          </a:prstGeom>
        </p:spPr>
        <p:txBody>
          <a:bodyPr wrap="square">
            <a:noAutofit/>
          </a:bodyPr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一次只能改变一个条件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，其它条件要保证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相同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28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410970" y="3915410"/>
            <a:ext cx="8217535" cy="1067435"/>
          </a:xfrm>
          <a:prstGeom prst="rect">
            <a:avLst/>
          </a:prstGeom>
        </p:spPr>
        <p:txBody>
          <a:bodyPr>
            <a:noAutofit/>
          </a:bodyPr>
          <a:p>
            <a:pPr marL="0" indent="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tabLst>
                <a:tab pos="198120" algn="l"/>
              </a:tabLst>
            </a:pPr>
            <a:r>
              <a:rPr lang="en-US" altLang="zh-CN" sz="1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yì </a:t>
            </a:r>
            <a:r>
              <a:rPr lang="en-US" altLang="zh-CN" sz="1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cì zhǐ nénɡ ɡǎi biàn yí ɡè tiáo jiàn </a:t>
            </a:r>
            <a:r>
              <a:rPr lang="en-US" altLang="zh-CN" sz="1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1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qí tā tiáo jiàn yào bǎo zhènɡ</a:t>
            </a:r>
            <a:r>
              <a:rPr lang="en-US" altLang="zh-CN" sz="1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xiānɡ tónɡ</a:t>
            </a:r>
            <a:r>
              <a:rPr lang="zh-CN" altLang="en-US" sz="1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endParaRPr lang="en-US" altLang="zh-CN" sz="14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410970" y="1098550"/>
            <a:ext cx="8217535" cy="448310"/>
          </a:xfrm>
          <a:prstGeom prst="rect">
            <a:avLst/>
          </a:prstGeom>
        </p:spPr>
        <p:txBody>
          <a:bodyPr>
            <a:noAutofit/>
          </a:bodyPr>
          <a:p>
            <a:pPr marL="0" indent="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tabLst>
                <a:tab pos="198120" algn="l"/>
              </a:tabLst>
            </a:pPr>
            <a:r>
              <a:rPr lang="en-US" altLang="zh-CN" sz="1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xiǎnɡ rànɡ xiǎo cōnɡ shēnɡ zhǎnɡ de hǎo zěn me zuò） </a:t>
            </a:r>
            <a:endParaRPr lang="en-US" altLang="zh-CN" sz="14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1" grpId="0"/>
      <p:bldP spid="11" grpId="1"/>
      <p:bldP spid="3" grpId="0"/>
      <p:bldP spid="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37" y="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7600315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10" name="文本框 9"/>
          <p:cNvSpPr txBox="1"/>
          <p:nvPr/>
        </p:nvSpPr>
        <p:spPr>
          <a:xfrm>
            <a:off x="1530350" y="328295"/>
            <a:ext cx="76422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模块二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实验探究：植物生长需要的基本条件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29" name="图片 28" descr="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472170" y="3915410"/>
            <a:ext cx="2881630" cy="271716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530350" y="1414780"/>
            <a:ext cx="10385425" cy="1673860"/>
          </a:xfrm>
          <a:prstGeom prst="rect">
            <a:avLst/>
          </a:prstGeom>
        </p:spPr>
        <p:txBody>
          <a:bodyPr wrap="square">
            <a:noAutofit/>
          </a:bodyPr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endParaRPr lang="zh-CN" altLang="en-US" sz="28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" name="图片 4" descr="A图标讨论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915" y="1414780"/>
            <a:ext cx="498475" cy="4349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530350" y="1571625"/>
            <a:ext cx="826262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组内讨论，选择一个最想探究的条件，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领取</a:t>
            </a:r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实验牌。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530442" y="1049853"/>
            <a:ext cx="71628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zǔ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nèi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tǎo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lùn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xuǎn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zé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yí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ɡè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zuì xiǎnɡ tàn jiū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de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tiáo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jiàn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530442" y="1896943"/>
            <a:ext cx="71628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lǐnɡ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qǔ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shí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yàn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pái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6497955" y="3477260"/>
            <a:ext cx="2346325" cy="1466850"/>
          </a:xfrm>
          <a:prstGeom prst="rect">
            <a:avLst/>
          </a:prstGeom>
        </p:spPr>
      </p:pic>
      <p:pic>
        <p:nvPicPr>
          <p:cNvPr id="16" name="图片 15"/>
          <p:cNvPicPr/>
          <p:nvPr/>
        </p:nvPicPr>
        <p:blipFill>
          <a:blip r:embed="rId6"/>
          <a:stretch>
            <a:fillRect/>
          </a:stretch>
        </p:blipFill>
        <p:spPr>
          <a:xfrm>
            <a:off x="4330700" y="3429000"/>
            <a:ext cx="1484630" cy="1610995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1870710" y="5252720"/>
            <a:ext cx="8724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/>
              <a:t>   </a:t>
            </a:r>
            <a:r>
              <a:rPr lang="zh-CN" altLang="en-US" sz="2400" b="1"/>
              <a:t>①</a:t>
            </a:r>
            <a:endParaRPr lang="zh-CN" altLang="en-US" sz="2400" b="1"/>
          </a:p>
        </p:txBody>
      </p:sp>
      <p:sp>
        <p:nvSpPr>
          <p:cNvPr id="19" name="文本框 18"/>
          <p:cNvSpPr txBox="1"/>
          <p:nvPr/>
        </p:nvSpPr>
        <p:spPr>
          <a:xfrm>
            <a:off x="4804410" y="5274945"/>
            <a:ext cx="8724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b="1"/>
              <a:t>②</a:t>
            </a:r>
            <a:endParaRPr lang="zh-CN" altLang="en-US" sz="2400" b="1"/>
          </a:p>
        </p:txBody>
      </p:sp>
      <p:sp>
        <p:nvSpPr>
          <p:cNvPr id="20" name="文本框 19"/>
          <p:cNvSpPr txBox="1"/>
          <p:nvPr/>
        </p:nvSpPr>
        <p:spPr>
          <a:xfrm>
            <a:off x="7355840" y="5274945"/>
            <a:ext cx="8724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/>
              <a:t> </a:t>
            </a:r>
            <a:r>
              <a:rPr lang="zh-CN" altLang="en-US" sz="2400" b="1"/>
              <a:t>③</a:t>
            </a:r>
            <a:endParaRPr lang="zh-CN" altLang="en-US" sz="2400" b="1"/>
          </a:p>
        </p:txBody>
      </p:sp>
      <p:pic>
        <p:nvPicPr>
          <p:cNvPr id="11" name="图片 10"/>
          <p:cNvPicPr/>
          <p:nvPr/>
        </p:nvPicPr>
        <p:blipFill>
          <a:blip r:embed="rId7"/>
          <a:stretch>
            <a:fillRect/>
          </a:stretch>
        </p:blipFill>
        <p:spPr>
          <a:xfrm>
            <a:off x="1308100" y="2801620"/>
            <a:ext cx="2385060" cy="263080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3" y="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7249795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pic>
        <p:nvPicPr>
          <p:cNvPr id="29" name="图片 28" descr="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472170" y="3915410"/>
            <a:ext cx="2881630" cy="271716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454150" y="1431290"/>
            <a:ext cx="10385425" cy="1673860"/>
          </a:xfrm>
          <a:prstGeom prst="rect">
            <a:avLst/>
          </a:prstGeom>
        </p:spPr>
        <p:txBody>
          <a:bodyPr wrap="square">
            <a:noAutofit/>
          </a:bodyPr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endParaRPr lang="zh-CN" altLang="en-US" sz="28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" name="图片 4" descr="A图标讨论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5675" y="1108710"/>
            <a:ext cx="498475" cy="4349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530350" y="328295"/>
            <a:ext cx="76422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模块二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实验探究：植物生长需要的基本条件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821815" y="1764030"/>
            <a:ext cx="92995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先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在组内讨论怎么做，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再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选取贴纸贴在记录单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上。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813560" y="1543685"/>
            <a:ext cx="1037907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xiān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zài zǔ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nèi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tǎo lùn zěn me zuò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zài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xuǎn qǔ tiē zhǐ tiē zài jì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lù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dān shànɡ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821815" y="1108710"/>
            <a:ext cx="87915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活动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一：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821815" y="907415"/>
            <a:ext cx="828611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huó dònɡ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yī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rcRect r="4077"/>
          <a:stretch>
            <a:fillRect/>
          </a:stretch>
        </p:blipFill>
        <p:spPr>
          <a:xfrm>
            <a:off x="2607310" y="2419350"/>
            <a:ext cx="6379210" cy="418020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2" y="12065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7555230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3" name="文本框 2"/>
          <p:cNvSpPr txBox="1"/>
          <p:nvPr/>
        </p:nvSpPr>
        <p:spPr>
          <a:xfrm>
            <a:off x="1530350" y="328295"/>
            <a:ext cx="727837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模块二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实验探究：植物生长需要的基本条件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32485" y="1073785"/>
            <a:ext cx="27698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种葱</a:t>
            </a:r>
            <a:r>
              <a:rPr lang="en-US" altLang="zh-CN" sz="2800"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小分队</a:t>
            </a:r>
            <a:r>
              <a:rPr lang="en-US" altLang="zh-CN" sz="2800">
                <a:latin typeface="楷体" panose="02010609060101010101" charset="-122"/>
                <a:ea typeface="楷体" panose="02010609060101010101" charset="-122"/>
              </a:rPr>
              <a:t>”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：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74065" y="850265"/>
            <a:ext cx="986218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zhònɡ cōnɡ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xiǎo fēn duì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4" name="图片 3"/>
          <p:cNvPicPr/>
          <p:nvPr/>
        </p:nvPicPr>
        <p:blipFill>
          <a:blip r:embed="rId3"/>
          <a:srcRect r="-419" b="10495"/>
          <a:stretch>
            <a:fillRect/>
          </a:stretch>
        </p:blipFill>
        <p:spPr>
          <a:xfrm>
            <a:off x="732790" y="1972945"/>
            <a:ext cx="6269355" cy="1498600"/>
          </a:xfrm>
          <a:prstGeom prst="rect">
            <a:avLst/>
          </a:prstGeom>
        </p:spPr>
      </p:pic>
      <p:pic>
        <p:nvPicPr>
          <p:cNvPr id="5" name="图片 4"/>
          <p:cNvPicPr/>
          <p:nvPr/>
        </p:nvPicPr>
        <p:blipFill>
          <a:blip r:embed="rId4"/>
          <a:stretch>
            <a:fillRect/>
          </a:stretch>
        </p:blipFill>
        <p:spPr>
          <a:xfrm>
            <a:off x="8002270" y="3891915"/>
            <a:ext cx="4140200" cy="1461135"/>
          </a:xfrm>
          <a:prstGeom prst="rect">
            <a:avLst/>
          </a:prstGeom>
        </p:spPr>
      </p:pic>
      <p:pic>
        <p:nvPicPr>
          <p:cNvPr id="7" name="图片 6"/>
          <p:cNvPicPr/>
          <p:nvPr/>
        </p:nvPicPr>
        <p:blipFill>
          <a:blip r:embed="rId5"/>
          <a:stretch>
            <a:fillRect/>
          </a:stretch>
        </p:blipFill>
        <p:spPr>
          <a:xfrm>
            <a:off x="7263130" y="1991360"/>
            <a:ext cx="4347845" cy="148018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725" y="3848735"/>
            <a:ext cx="2588895" cy="150431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1620" y="3848735"/>
            <a:ext cx="2533015" cy="1504315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34635" y="3848735"/>
            <a:ext cx="2482850" cy="150431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2" y="5080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7555230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3" name="文本框 2"/>
          <p:cNvSpPr txBox="1"/>
          <p:nvPr/>
        </p:nvSpPr>
        <p:spPr>
          <a:xfrm>
            <a:off x="1530350" y="328295"/>
            <a:ext cx="727837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模块二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实验探究：植物生长需要的基本条件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32485" y="1073785"/>
            <a:ext cx="21628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研究日志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：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84555" y="850265"/>
            <a:ext cx="986218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ɡuān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chá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rì zhì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3" name="图片 12"/>
          <p:cNvPicPr/>
          <p:nvPr/>
        </p:nvPicPr>
        <p:blipFill>
          <a:blip r:embed="rId3"/>
          <a:stretch>
            <a:fillRect/>
          </a:stretch>
        </p:blipFill>
        <p:spPr>
          <a:xfrm>
            <a:off x="407670" y="1703070"/>
            <a:ext cx="2270125" cy="3066415"/>
          </a:xfrm>
          <a:prstGeom prst="rect">
            <a:avLst/>
          </a:prstGeom>
        </p:spPr>
      </p:pic>
      <p:pic>
        <p:nvPicPr>
          <p:cNvPr id="17" name="图片 16"/>
          <p:cNvPicPr/>
          <p:nvPr/>
        </p:nvPicPr>
        <p:blipFill>
          <a:blip r:embed="rId4"/>
          <a:stretch>
            <a:fillRect/>
          </a:stretch>
        </p:blipFill>
        <p:spPr>
          <a:xfrm>
            <a:off x="3119120" y="1946910"/>
            <a:ext cx="4496435" cy="2822575"/>
          </a:xfrm>
          <a:prstGeom prst="rect">
            <a:avLst/>
          </a:prstGeom>
        </p:spPr>
      </p:pic>
      <p:pic>
        <p:nvPicPr>
          <p:cNvPr id="20" name="图片 19"/>
          <p:cNvPicPr/>
          <p:nvPr/>
        </p:nvPicPr>
        <p:blipFill>
          <a:blip r:embed="rId5"/>
          <a:stretch>
            <a:fillRect/>
          </a:stretch>
        </p:blipFill>
        <p:spPr>
          <a:xfrm>
            <a:off x="8056880" y="1588770"/>
            <a:ext cx="3185160" cy="31216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3" y="50800"/>
            <a:ext cx="12192000" cy="6858000"/>
          </a:xfrm>
          <a:prstGeom prst="rect">
            <a:avLst/>
          </a:prstGeom>
        </p:spPr>
      </p:pic>
      <p:pic>
        <p:nvPicPr>
          <p:cNvPr id="9" name="图片 8" descr="一年级上2"/>
          <p:cNvPicPr>
            <a:picLocks noChangeAspect="1"/>
          </p:cNvPicPr>
          <p:nvPr/>
        </p:nvPicPr>
        <p:blipFill>
          <a:blip r:embed="rId2"/>
          <a:srcRect t="44421" r="29611"/>
          <a:stretch>
            <a:fillRect/>
          </a:stretch>
        </p:blipFill>
        <p:spPr>
          <a:xfrm>
            <a:off x="1410970" y="287655"/>
            <a:ext cx="7555230" cy="54991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18" name="文本框 17"/>
          <p:cNvSpPr txBox="1"/>
          <p:nvPr/>
        </p:nvSpPr>
        <p:spPr>
          <a:xfrm>
            <a:off x="7400290" y="1704975"/>
            <a:ext cx="986218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615315" y="2572385"/>
            <a:ext cx="1022286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530350" y="328295"/>
            <a:ext cx="727837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模块二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实验探究：植物生长需要的基本条件</a:t>
            </a:r>
            <a:endParaRPr lang="zh-CN" altLang="en-US" sz="28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4" name="图片 3" descr="A图标观察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7430" y="1123315"/>
            <a:ext cx="502920" cy="43878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715135" y="1183005"/>
            <a:ext cx="96786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活动</a:t>
            </a:r>
            <a:r>
              <a:rPr lang="zh-CN" altLang="en-US" sz="2800" b="1" spc="600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二：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771015" y="963295"/>
            <a:ext cx="986218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huó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dònɡ èr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842135" y="2028190"/>
            <a:ext cx="9847580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请小组长凭实验牌领取小葱，</a:t>
            </a:r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观察不同条件下</a:t>
            </a:r>
            <a:endParaRPr lang="zh-CN" altLang="en-US" sz="2800" b="1" spc="600" dirty="0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r>
              <a:rPr lang="en-US" altLang="zh-CN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endParaRPr lang="zh-CN" altLang="en-US" sz="2800" b="1" spc="600" dirty="0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小葱的生长情况</a:t>
            </a:r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，观察结束后和组员分享你的发现。</a:t>
            </a:r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 b="1" spc="600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842135" y="1713230"/>
            <a:ext cx="9678670" cy="11684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buClrTx/>
              <a:buSzTx/>
              <a:buFontTx/>
            </a:pP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qǐnɡ xiǎo zǔ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zhǎnɡ pínɡ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shí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yàn pái lǐnɡ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qǔ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xiǎo cōnɡ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ɡuān chá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bù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tónɡ tiáo jiàn xià</a:t>
            </a: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>
              <a:buClrTx/>
              <a:buSzTx/>
              <a:buFontTx/>
            </a:pP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>
              <a:buClrTx/>
              <a:buSzTx/>
              <a:buFontTx/>
            </a:pP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>
              <a:buClrTx/>
              <a:buSzTx/>
              <a:buFontTx/>
            </a:pP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>
              <a:buClrTx/>
              <a:buSzTx/>
              <a:buFontTx/>
            </a:pP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xiǎo cōnɡ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de shēnɡ zhǎnɡ qínɡ kuànɡ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ɡuān chá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jié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shù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hòu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hé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zǔ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yuán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fēn xiǎnɡ nǐ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de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fā </a:t>
            </a:r>
            <a:r>
              <a:rPr lang="en-US" altLang="zh-CN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14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xiàn </a:t>
            </a:r>
            <a:endParaRPr lang="zh-CN" altLang="en-US" sz="14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75" y="48895"/>
            <a:ext cx="12192000" cy="6858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744855" y="1318260"/>
            <a:ext cx="11488420" cy="3026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endParaRPr lang="zh-CN" altLang="en-US" sz="2800" b="1" spc="6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</a:rPr>
              <a:t>它们生长的环境和植物角中的盆栽植物生长环境</a:t>
            </a:r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</a:rPr>
              <a:t>有什么不同？</a:t>
            </a:r>
            <a:endParaRPr lang="zh-CN" altLang="en-US" sz="2800" b="1" spc="600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03580" y="808990"/>
            <a:ext cx="1093343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zhè  xiē  zhí  wù shēnɡ zhǎnɡ dé  hǎo   ma       </a:t>
            </a: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" name="图片 2" descr="A图标思考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225" y="715645"/>
            <a:ext cx="521335" cy="49403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779780" y="1531620"/>
            <a:ext cx="1141222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</a:rPr>
              <a:t>tā  men shēnɡ zhǎnɡ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de huán jìnɡ  hé  zhí  wù  jiǎo zhōnɡ de  pén  zāi  zhí  wù shēnɡ zhǎnɡ huán jìnɡ yǒu shén me  bù  tónɡ </a:t>
            </a: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2730" y="2643505"/>
            <a:ext cx="2850515" cy="2875280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703580" y="1009650"/>
            <a:ext cx="86607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2800" b="1" spc="600" dirty="0">
                <a:latin typeface="楷体" panose="02010609060101010101" charset="-122"/>
                <a:ea typeface="楷体" panose="02010609060101010101" charset="-122"/>
                <a:sym typeface="+mn-ea"/>
              </a:rPr>
              <a:t>这些植物生长的好吗？</a:t>
            </a:r>
            <a:endParaRPr lang="zh-CN" altLang="en-US" sz="2800" b="1" spc="600" dirty="0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3185" y="2990850"/>
            <a:ext cx="3208020" cy="252793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225" y="2992755"/>
            <a:ext cx="3376295" cy="2463165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8255" y="3869055"/>
            <a:ext cx="2047875" cy="195770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7" grpId="0"/>
      <p:bldP spid="17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994410" y="1013460"/>
            <a:ext cx="11108055" cy="1383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spc="600" dirty="0"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2800" b="1" spc="600" dirty="0">
                <a:effectLst/>
                <a:latin typeface="楷体" panose="02010609060101010101" charset="-122"/>
                <a:ea typeface="楷体" panose="02010609060101010101" charset="-122"/>
              </a:rPr>
              <a:t>课后，请同学们连续观察并</a:t>
            </a:r>
            <a:r>
              <a:rPr lang="zh-CN" altLang="en-US" sz="2800" b="1" spc="600" dirty="0">
                <a:effectLst/>
                <a:latin typeface="楷体" panose="02010609060101010101" charset="-122"/>
                <a:ea typeface="楷体" panose="02010609060101010101" charset="-122"/>
              </a:rPr>
              <a:t>记录本组小葱在不同条件下</a:t>
            </a:r>
            <a:endParaRPr lang="zh-CN" altLang="en-US" sz="2800" b="1" spc="600" dirty="0">
              <a:effectLst/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 b="1" spc="600" dirty="0">
              <a:effectLst/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800" b="1" spc="600" dirty="0">
                <a:effectLst/>
                <a:latin typeface="楷体" panose="02010609060101010101" charset="-122"/>
                <a:ea typeface="楷体" panose="02010609060101010101" charset="-122"/>
              </a:rPr>
              <a:t>的生长情况，在班内交流，分享你们的</a:t>
            </a:r>
            <a:r>
              <a:rPr lang="zh-CN" altLang="en-US" sz="2800" b="1" spc="600" dirty="0">
                <a:effectLst/>
                <a:latin typeface="楷体" panose="02010609060101010101" charset="-122"/>
                <a:ea typeface="楷体" panose="02010609060101010101" charset="-122"/>
              </a:rPr>
              <a:t>发现。</a:t>
            </a:r>
            <a:endParaRPr lang="zh-CN" altLang="en-US" sz="2800" b="1" spc="600" dirty="0">
              <a:effectLst/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 descr="作业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950" y="720725"/>
            <a:ext cx="514350" cy="446405"/>
          </a:xfrm>
          <a:prstGeom prst="rect">
            <a:avLst/>
          </a:prstGeom>
          <a:effectLst>
            <a:outerShdw blurRad="127000" dist="114300" dir="2700000" algn="tl" rotWithShape="0">
              <a:prstClr val="black">
                <a:alpha val="15000"/>
              </a:prstClr>
            </a:outerShdw>
          </a:effectLst>
        </p:spPr>
      </p:pic>
      <p:sp>
        <p:nvSpPr>
          <p:cNvPr id="8" name="文本框 7"/>
          <p:cNvSpPr txBox="1"/>
          <p:nvPr/>
        </p:nvSpPr>
        <p:spPr>
          <a:xfrm>
            <a:off x="1229360" y="720725"/>
            <a:ext cx="10962640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kè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hòu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qǐnɡ tónɡ xué men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lián xù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ɡuān chá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bìnɡ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jì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lù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běn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zǔ xiǎo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cōnɡ zài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bù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tónɡ tiáo jiàn xià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68680" y="1611630"/>
            <a:ext cx="1010729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de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shēnɡ zhǎnɡ qínɡ kuànɡ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zài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bān nèi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jiāo liú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fēn xiǎnɡ nǐ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mén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de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fā </a:t>
            </a:r>
            <a:r>
              <a:rPr lang="en-US" altLang="zh-CN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1400" b="1" dirty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xiàn</a:t>
            </a:r>
            <a:endParaRPr lang="zh-CN" altLang="en-US" sz="1400" b="1" dirty="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10" name="图片 9" descr="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7643" y="5331461"/>
            <a:ext cx="1534287" cy="1446708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540" y="2480945"/>
            <a:ext cx="4987925" cy="41211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未标题-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265" y="434658"/>
            <a:ext cx="472440" cy="713105"/>
          </a:xfrm>
          <a:prstGeom prst="rect">
            <a:avLst/>
          </a:prstGeom>
        </p:spPr>
      </p:pic>
      <p:pic>
        <p:nvPicPr>
          <p:cNvPr id="3" name="图片 2" descr="D:\设计\2024\科学课件模板\08.png0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616440" y="4411345"/>
            <a:ext cx="2267585" cy="2138045"/>
          </a:xfrm>
          <a:prstGeom prst="rect">
            <a:avLst/>
          </a:prstGeom>
        </p:spPr>
      </p:pic>
      <p:pic>
        <p:nvPicPr>
          <p:cNvPr id="4" name="图片 3" descr="D:\设计\2024\科学课件模板\07.png0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77520" y="927100"/>
            <a:ext cx="2617470" cy="246697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5050155" y="2829560"/>
            <a:ext cx="209105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72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谢谢！</a:t>
            </a:r>
            <a:endParaRPr lang="zh-CN" altLang="en-US" sz="72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tags/tag1.xml><?xml version="1.0" encoding="utf-8"?>
<p:tagLst xmlns:p="http://schemas.openxmlformats.org/presentationml/2006/main">
  <p:tag name="ISPRING_PRESENTATION_TITLE" val="可爱立体剪纸教学课件PPT模板"/>
  <p:tag name="COMMONDATA" val="eyJoZGlkIjoiNmM2NmM0NDY0N2U0ZDRiMTdkMjJlMWZmNGNhZmM0MjcifQ=="/>
  <p:tag name="commondata" val="eyJoZGlkIjoiY2JmMjUzNmRjYzJlMTRhN2JkOWQzNmM2N2JkOThlNmYifQ=="/>
  <p:tag name="resource_record_key" val="{&quot;10&quot;:[20815815,21545648]}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>
            <a:solidFill>
              <a:srgbClr val="FF0000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2540</Words>
  <Application>WPS 演示</Application>
  <PresentationFormat>自定义</PresentationFormat>
  <Paragraphs>195</Paragraphs>
  <Slides>15</Slides>
  <Notes>0</Notes>
  <HiddenSlides>0</HiddenSlides>
  <MMClips>2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6" baseType="lpstr">
      <vt:lpstr>Arial</vt:lpstr>
      <vt:lpstr>宋体</vt:lpstr>
      <vt:lpstr>Wingdings</vt:lpstr>
      <vt:lpstr>楷体</vt:lpstr>
      <vt:lpstr>黑体</vt:lpstr>
      <vt:lpstr>微软雅黑</vt:lpstr>
      <vt:lpstr>Arial Unicode MS</vt:lpstr>
      <vt:lpstr>等线 Light</vt:lpstr>
      <vt:lpstr>等线</vt:lpstr>
      <vt:lpstr>Calibri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Pan Lu</dc:creator>
  <cp:lastModifiedBy>Profile</cp:lastModifiedBy>
  <cp:revision>266</cp:revision>
  <dcterms:created xsi:type="dcterms:W3CDTF">2024-04-20T07:55:00Z</dcterms:created>
  <dcterms:modified xsi:type="dcterms:W3CDTF">2025-03-08T01:59:27Z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249EEAB4A98F4CFFAD305E0522204AEA_13</vt:lpwstr>
  </property>
  <property fmtid="{D5CDD505-2E9C-101B-9397-08002B2CF9AE}" pid="3" name="KSOProductBuildVer">
    <vt:lpwstr>2052-12.1.0.20305</vt:lpwstr>
  </property>
</Properties>
</file>