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handoutMasterIdLst>
    <p:handoutMasterId r:id="rId21"/>
  </p:handoutMasterIdLst>
  <p:sldIdLst>
    <p:sldId id="345" r:id="rId4"/>
    <p:sldId id="258" r:id="rId5"/>
    <p:sldId id="264" r:id="rId7"/>
    <p:sldId id="398" r:id="rId8"/>
    <p:sldId id="312" r:id="rId9"/>
    <p:sldId id="377" r:id="rId10"/>
    <p:sldId id="265" r:id="rId11"/>
    <p:sldId id="293" r:id="rId12"/>
    <p:sldId id="376" r:id="rId13"/>
    <p:sldId id="318" r:id="rId14"/>
    <p:sldId id="285" r:id="rId15"/>
    <p:sldId id="286" r:id="rId16"/>
    <p:sldId id="393" r:id="rId17"/>
    <p:sldId id="273" r:id="rId18"/>
    <p:sldId id="399" r:id="rId19"/>
    <p:sldId id="279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微软雅黑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vonne Lee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8794C0"/>
    <a:srgbClr val="EBCFE8"/>
    <a:srgbClr val="879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2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9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0F9B84EA-7D68-4D60-9CB1-D50884785D1C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D4E0FC9-F1F8-4FAE-9988-3BA365CFD46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21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bg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119081" tIns="119081" rIns="119081" bIns="119081" anchor="ctr" anchorCtr="0">
            <a:noAutofit/>
          </a:bodyPr>
          <a:lstStyle/>
          <a:p>
            <a:pPr marL="0" lvl="0" indent="0" algn="l" rtl="0" fontAlgn="auto">
              <a:spcBef>
                <a:spcPts val="0"/>
              </a:spcBef>
              <a:spcAft>
                <a:spcPts val="0"/>
              </a:spcAft>
              <a:buNone/>
            </a:pPr>
            <a:endParaRPr sz="2390" strike="noStrike" noProof="1"/>
          </a:p>
        </p:txBody>
      </p:sp>
      <p:sp>
        <p:nvSpPr>
          <p:cNvPr id="106" name="Google Shape;106;p11"/>
          <p:cNvSpPr txBox="1">
            <a:spLocks noGrp="1"/>
          </p:cNvSpPr>
          <p:nvPr>
            <p:ph type="title" hasCustomPrompt="1"/>
          </p:nvPr>
        </p:nvSpPr>
        <p:spPr>
          <a:xfrm>
            <a:off x="3279087" y="2186135"/>
            <a:ext cx="5909358" cy="18264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3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9pPr>
          </a:lstStyle>
          <a:p>
            <a:pPr fontAlgn="auto"/>
            <a:r>
              <a:t>xx%</a:t>
            </a:r>
          </a:p>
        </p:txBody>
      </p:sp>
      <p:sp>
        <p:nvSpPr>
          <p:cNvPr id="107" name="Google Shape;107;p11"/>
          <p:cNvSpPr txBox="1">
            <a:spLocks noGrp="1"/>
          </p:cNvSpPr>
          <p:nvPr>
            <p:ph type="body" idx="1"/>
          </p:nvPr>
        </p:nvSpPr>
        <p:spPr>
          <a:xfrm>
            <a:off x="3534294" y="4101558"/>
            <a:ext cx="5398944" cy="471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94995" lvl="0" indent="-43053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191260" lvl="1" indent="-43053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786255" lvl="2" indent="-43053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381885" lvl="3" indent="-43053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977515" lvl="4" indent="-43053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573145" lvl="5" indent="-43053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168140" lvl="6" indent="-43053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763770" lvl="7" indent="-43053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359400" lvl="8" indent="-43053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fontAlgn="auto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tx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119081" tIns="119081" rIns="119081" bIns="119081" anchor="ctr" anchorCtr="0">
            <a:noAutofit/>
          </a:bodyPr>
          <a:lstStyle/>
          <a:p>
            <a:pPr marL="0" lvl="0" indent="0" algn="l" rtl="0" fontAlgn="auto">
              <a:spcBef>
                <a:spcPts val="0"/>
              </a:spcBef>
              <a:spcAft>
                <a:spcPts val="0"/>
              </a:spcAft>
              <a:buNone/>
            </a:pPr>
            <a:endParaRPr sz="2390" strike="noStrike" noProof="1"/>
          </a:p>
        </p:txBody>
      </p:sp>
      <p:sp>
        <p:nvSpPr>
          <p:cNvPr id="106" name="Google Shape;106;p11"/>
          <p:cNvSpPr txBox="1">
            <a:spLocks noGrp="1"/>
          </p:cNvSpPr>
          <p:nvPr>
            <p:ph type="title" hasCustomPrompt="1"/>
          </p:nvPr>
        </p:nvSpPr>
        <p:spPr>
          <a:xfrm>
            <a:off x="3279087" y="2186135"/>
            <a:ext cx="5909358" cy="18264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3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630"/>
            </a:lvl9pPr>
          </a:lstStyle>
          <a:p>
            <a:pPr fontAlgn="auto"/>
            <a:r>
              <a:t>xx%</a:t>
            </a:r>
          </a:p>
        </p:txBody>
      </p:sp>
      <p:sp>
        <p:nvSpPr>
          <p:cNvPr id="107" name="Google Shape;107;p11"/>
          <p:cNvSpPr txBox="1">
            <a:spLocks noGrp="1"/>
          </p:cNvSpPr>
          <p:nvPr>
            <p:ph type="body" idx="1"/>
          </p:nvPr>
        </p:nvSpPr>
        <p:spPr>
          <a:xfrm>
            <a:off x="3534294" y="4101558"/>
            <a:ext cx="5398944" cy="471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94995" lvl="0" indent="-43053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191260" lvl="1" indent="-43053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786255" lvl="2" indent="-43053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381885" lvl="3" indent="-43053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977515" lvl="4" indent="-43053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573145" lvl="5" indent="-43053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168140" lvl="6" indent="-43053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763770" lvl="7" indent="-43053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359400" lvl="8" indent="-43053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fontAlgn="auto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.png"/><Relationship Id="rId1" Type="http://schemas.openxmlformats.org/officeDocument/2006/relationships/hyperlink" Target="9bb60a1ea3b4b1103639f2117f8b8759.mp4" TargetMode="Externa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17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7170" name="组合 6"/>
          <p:cNvGrpSpPr/>
          <p:nvPr/>
        </p:nvGrpSpPr>
        <p:grpSpPr>
          <a:xfrm>
            <a:off x="923925" y="1063625"/>
            <a:ext cx="10343515" cy="4248634"/>
            <a:chOff x="2177" y="3091"/>
            <a:chExt cx="16290" cy="7609"/>
          </a:xfrm>
        </p:grpSpPr>
        <p:sp>
          <p:nvSpPr>
            <p:cNvPr id="5" name="圆角矩形 4"/>
            <p:cNvSpPr/>
            <p:nvPr/>
          </p:nvSpPr>
          <p:spPr>
            <a:xfrm>
              <a:off x="2177" y="3091"/>
              <a:ext cx="16290" cy="40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4000" strike="noStrike" noProof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5" y="3504"/>
              <a:ext cx="13218" cy="7196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 fontAlgn="auto"/>
              <a:r>
                <a:rPr lang="en-US" altLang="zh-CN" sz="6000" noProof="1">
                  <a:effectLst>
                    <a:glow rad="2413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Impact" panose="020B0806030902050204" charset="0"/>
                </a:rPr>
                <a:t>7AU4   School Days</a:t>
              </a:r>
              <a:endParaRPr lang="en-US" altLang="zh-CN" sz="6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  <a:p>
              <a:pPr algn="ctr" fontAlgn="auto"/>
              <a:r>
                <a:rPr lang="en-US" altLang="zh-CN" sz="60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Impact" panose="020B0806030902050204" charset="0"/>
                </a:rPr>
                <a:t>             </a:t>
              </a:r>
              <a:r>
                <a:rPr lang="en-US" altLang="zh-CN" sz="6000" noProof="1">
                  <a:ln>
                    <a:solidFill>
                      <a:sysClr val="windowText" lastClr="000000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Impact" panose="020B0806030902050204" charset="0"/>
                </a:rPr>
                <a:t>Integration 1</a:t>
              </a:r>
              <a:endParaRPr lang="en-US" altLang="zh-CN" sz="6000" noProof="1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  <a:p>
              <a:pPr algn="ctr" fontAlgn="auto"/>
              <a:r>
                <a:rPr lang="en-US" altLang="zh-CN" sz="6000" noProof="1">
                  <a:ln>
                    <a:solidFill>
                      <a:sysClr val="windowText" lastClr="000000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Impact" panose="020B0806030902050204" charset="0"/>
                </a:rPr>
                <a:t> </a:t>
              </a:r>
              <a:endParaRPr lang="en-US" altLang="zh-CN" sz="6000" noProof="1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  <a:p>
              <a:pPr algn="ctr" fontAlgn="auto"/>
              <a:endParaRPr lang="en-US" altLang="zh-CN" sz="6000" noProof="1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  <a:p>
              <a:pPr algn="ctr" fontAlgn="auto"/>
              <a:endParaRPr lang="en-US" altLang="zh-CN" sz="6000" noProof="1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20637" y="-15875"/>
            <a:ext cx="12238038" cy="3308350"/>
          </a:xfrm>
          <a:prstGeom prst="rect">
            <a:avLst/>
          </a:prstGeom>
          <a:solidFill>
            <a:srgbClr val="EBCF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292475"/>
            <a:ext cx="12238038" cy="3671888"/>
          </a:xfrm>
          <a:prstGeom prst="rect">
            <a:avLst/>
          </a:prstGeom>
          <a:solidFill>
            <a:srgbClr val="8794C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58750" y="198120"/>
            <a:ext cx="11902440" cy="6446520"/>
          </a:xfrm>
          <a:prstGeom prst="roundRect">
            <a:avLst>
              <a:gd name="adj" fmla="val 7210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8436" name="图片 1" descr="C:/Users/Hi/Desktop/5.18 结营大礼包（Yuki赠送做课件必备小图标）/音频听力小图标/ca700adb8dd75f2c2883534ef6a91fe4.pngca700adb8dd75f2c2883534ef6a91fe4"/>
          <p:cNvPicPr>
            <a:picLocks noChangeAspect="1"/>
          </p:cNvPicPr>
          <p:nvPr/>
        </p:nvPicPr>
        <p:blipFill>
          <a:blip r:embed="rId1"/>
          <a:srcRect t="37" b="37"/>
          <a:stretch>
            <a:fillRect/>
          </a:stretch>
        </p:blipFill>
        <p:spPr>
          <a:xfrm>
            <a:off x="0" y="127000"/>
            <a:ext cx="1270000" cy="127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071563" y="314325"/>
            <a:ext cx="4064000" cy="70802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rPr>
              <a:t>Listen and answer</a:t>
            </a:r>
            <a:endParaRPr lang="en-US" altLang="zh-CN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3273" b="39161"/>
          <a:stretch>
            <a:fillRect/>
          </a:stretch>
        </p:blipFill>
        <p:spPr>
          <a:xfrm>
            <a:off x="5287963" y="534988"/>
            <a:ext cx="5951538" cy="4524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9" name="图片 10" descr="a2d29dc073bca3bf4ba1eb0d76207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25" y="4275138"/>
            <a:ext cx="2011363" cy="232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11" descr="1f3e35754785ee478ebe69ca0438e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938" y="4310063"/>
            <a:ext cx="1889125" cy="222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图片 12" descr="6c085eee113a7bcf9a572b0761ddb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4419600"/>
            <a:ext cx="2024063" cy="21780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5" name="表格 14"/>
          <p:cNvGraphicFramePr/>
          <p:nvPr/>
        </p:nvGraphicFramePr>
        <p:xfrm>
          <a:off x="1270000" y="1357313"/>
          <a:ext cx="9661525" cy="2917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285"/>
                <a:gridCol w="2791460"/>
                <a:gridCol w="5097780"/>
              </a:tblGrid>
              <a:tr h="5670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Students</a:t>
                      </a:r>
                      <a:endParaRPr lang="en-US" altLang="zh-CN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Likes</a:t>
                      </a:r>
                      <a:endParaRPr lang="en-US" altLang="zh-CN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Reasons</a:t>
                      </a:r>
                      <a:endParaRPr lang="en-US" altLang="zh-CN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12687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Amy</a:t>
                      </a:r>
                      <a:endParaRPr lang="en-US" altLang="zh-CN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081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Simon</a:t>
                      </a:r>
                      <a:endParaRPr lang="en-US" altLang="zh-CN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5865813" y="1820863"/>
            <a:ext cx="4856163" cy="1382713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2800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It’s nice to get close to nature , and she can enjoy the peace and quiet.</a:t>
            </a:r>
            <a:endParaRPr lang="en-US" altLang="zh-CN" sz="2800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94063" y="1927225"/>
            <a:ext cx="2281238" cy="5207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2800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being outside</a:t>
            </a:r>
            <a:endParaRPr lang="en-US" altLang="zh-CN" sz="2800" noProof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94063" y="3160713"/>
            <a:ext cx="1630363" cy="522288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2800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teamwork</a:t>
            </a:r>
            <a:endParaRPr lang="en-US" altLang="zh-CN" sz="2800" noProof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65813" y="3203575"/>
            <a:ext cx="4173538" cy="954088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2800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Everybody </a:t>
            </a:r>
            <a:r>
              <a:rPr lang="en-US" altLang="zh-CN" sz="2800" u="sng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tries their best</a:t>
            </a:r>
            <a:r>
              <a:rPr lang="en-US" altLang="zh-CN" sz="2800" noProof="1"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 to make things better.</a:t>
            </a:r>
            <a:endParaRPr lang="en-US" altLang="zh-CN" sz="2800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76925" y="4071938"/>
            <a:ext cx="3946525" cy="768350"/>
          </a:xfrm>
          <a:prstGeom prst="rect">
            <a:avLst/>
          </a:prstGeom>
          <a:solidFill>
            <a:srgbClr val="FFE487"/>
          </a:solidFill>
          <a:ln w="25400" cap="flat" cmpd="sng">
            <a:solidFill>
              <a:srgbClr val="6C603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r>
              <a:rPr lang="en-US" altLang="zh-CN" sz="2400" dirty="0">
                <a:solidFill>
                  <a:srgbClr val="1E2025"/>
                </a:solidFill>
                <a:latin typeface="Times New Roman" panose="02020603050405020304" charset="0"/>
                <a:ea typeface="宋体" panose="02010600030101010101" pitchFamily="2" charset="-122"/>
              </a:rPr>
              <a:t>Many hands make light work.</a:t>
            </a:r>
            <a:endParaRPr lang="en-US" altLang="zh-CN" sz="2400" dirty="0">
              <a:solidFill>
                <a:srgbClr val="1E2025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1E2025"/>
                </a:solidFill>
                <a:latin typeface="Times New Roman" panose="02020603050405020304" charset="0"/>
                <a:ea typeface="宋体" panose="02010600030101010101" pitchFamily="2" charset="-122"/>
              </a:rPr>
              <a:t>众人拾柴</a:t>
            </a:r>
            <a:r>
              <a:rPr lang="zh-CN" altLang="en-US" sz="2000" dirty="0">
                <a:solidFill>
                  <a:srgbClr val="1E2025"/>
                </a:solidFill>
                <a:latin typeface="Times New Roman" panose="02020603050405020304" charset="0"/>
                <a:ea typeface="宋体" panose="02010600030101010101" pitchFamily="2" charset="-122"/>
              </a:rPr>
              <a:t>火焰高。</a:t>
            </a:r>
            <a:endParaRPr lang="zh-CN" altLang="en-US" sz="2000" dirty="0">
              <a:solidFill>
                <a:srgbClr val="1E2025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7A Unit4 Integration C" descr="C:/Users/Hi/Desktop/5.18 结营大礼包（Yuki赠送做课件必备小图标）/音频听力小图标/1b61729613cab78c56959f89c9d4e823.png1b61729613cab78c56959f89c9d4e823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rcRect l="6601" r="6601"/>
          <a:stretch>
            <a:fillRect/>
          </a:stretch>
        </p:blipFill>
        <p:spPr>
          <a:xfrm>
            <a:off x="10787380" y="4841875"/>
            <a:ext cx="1179830" cy="16167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4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16" grpId="0"/>
      <p:bldP spid="16" grpId="1"/>
      <p:bldP spid="8" grpId="0"/>
      <p:bldP spid="8" grpId="1"/>
      <p:bldP spid="10" grpId="0"/>
      <p:bldP spid="10" grpId="1"/>
      <p:bldP spid="22" grpId="0" bldLvl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1827213"/>
            <a:ext cx="11911013" cy="4487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211455" y="469265"/>
            <a:ext cx="7567930" cy="7169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fontAlgn="auto"/>
            <a:r>
              <a:rPr lang="en-US" altLang="zh-CN" sz="3600" b="1" noProof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Cambria" panose="02040503050406030204" charset="0"/>
              </a:rPr>
              <a:t>Does Sandy agree</a:t>
            </a:r>
            <a:r>
              <a:rPr lang="zh-CN" altLang="en-US" sz="3600" b="1" noProof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Cambria" panose="02040503050406030204" charset="0"/>
              </a:rPr>
              <a:t>（同意）</a:t>
            </a:r>
            <a:r>
              <a:rPr lang="en-US" altLang="zh-CN" sz="3600" b="1" noProof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Cambria" panose="02040503050406030204" charset="0"/>
              </a:rPr>
              <a:t> with them? </a:t>
            </a:r>
            <a:endParaRPr lang="en-US" altLang="zh-CN" sz="3600" b="1" noProof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Cambria" panose="02040503050406030204" charset="0"/>
            </a:endParaRPr>
          </a:p>
          <a:p>
            <a:pPr fontAlgn="auto"/>
            <a:endParaRPr lang="en-US" altLang="zh-CN" sz="3600" b="1" noProof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Cambria" panose="020405030504060302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06538" y="5326063"/>
            <a:ext cx="661988" cy="550863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4000" strike="noStrike" noProof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89875" y="415925"/>
            <a:ext cx="4302125" cy="2574290"/>
          </a:xfrm>
          <a:prstGeom prst="foldedCorner">
            <a:avLst>
              <a:gd name="adj" fmla="val 8397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fontAlgn="auto"/>
            <a:r>
              <a:rPr lang="en-US" altLang="zh-CN" sz="2400" b="1" noProof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Expressions to show agreement:</a:t>
            </a:r>
            <a:endParaRPr lang="en-US" altLang="zh-CN" sz="2400" b="1" noProof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/>
            <a:r>
              <a:rPr lang="en-US" altLang="zh-CN" sz="2400" noProof="1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You’re so right. </a:t>
            </a:r>
            <a:endParaRPr lang="en-US" altLang="zh-CN" sz="2400" noProof="1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/>
            <a:r>
              <a:rPr lang="zh-CN" altLang="en-US" sz="2400" b="1" noProof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你说得太对了。</a:t>
            </a:r>
            <a:endParaRPr lang="en-US" altLang="zh-CN" sz="2400" b="1" noProof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/>
            <a:r>
              <a:rPr lang="en-US" altLang="zh-CN" sz="2400" noProof="1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couldn’t agree more. </a:t>
            </a:r>
            <a:endParaRPr lang="en-US" altLang="zh-CN" sz="2400" noProof="1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/>
            <a:r>
              <a:rPr lang="zh-CN" altLang="en-US" sz="2400" b="1" noProof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我完全同意。</a:t>
            </a:r>
            <a:endParaRPr lang="en-US" altLang="zh-CN" sz="2400" b="1" noProof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/>
            <a:r>
              <a:rPr lang="en-US" altLang="zh-CN" sz="2400" noProof="1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agree with you. </a:t>
            </a:r>
            <a:r>
              <a:rPr lang="zh-CN" altLang="en-US" sz="2400" b="1" noProof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我同意你。</a:t>
            </a:r>
            <a:endParaRPr lang="en-US" altLang="zh-CN" sz="2400" b="1" noProof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/>
            <a:r>
              <a:rPr lang="en-US" altLang="zh-CN" sz="2400" noProof="1" dirty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Exactly. </a:t>
            </a:r>
            <a:r>
              <a:rPr lang="zh-CN" altLang="en-US" sz="2400" b="1" noProof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正是如此</a:t>
            </a:r>
            <a:endParaRPr lang="zh-CN" altLang="en-US" sz="2400" b="1" noProof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06538" y="3548063"/>
            <a:ext cx="1685925" cy="604838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3" grpId="0" bldLvl="0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1827213"/>
            <a:ext cx="11911013" cy="4487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椭圆 5"/>
          <p:cNvSpPr/>
          <p:nvPr/>
        </p:nvSpPr>
        <p:spPr>
          <a:xfrm>
            <a:off x="2101850" y="5265738"/>
            <a:ext cx="723900" cy="611188"/>
          </a:xfrm>
          <a:prstGeom prst="ellipse">
            <a:avLst/>
          </a:prstGeom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259" y="416591"/>
            <a:ext cx="896658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en-US" altLang="zh-CN" sz="3600" b="1" noProof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Cambria" panose="02040503050406030204" charset="0"/>
              </a:rPr>
              <a:t>Does Sandy like field trips? Why?</a:t>
            </a:r>
            <a:endParaRPr lang="en-US" altLang="zh-CN" sz="3600" b="1" noProof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Cambria" panose="02040503050406030204" charset="0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3663950" y="3678238"/>
            <a:ext cx="3148013" cy="1389063"/>
          </a:xfrm>
          <a:prstGeom prst="wedgeRoundRectCallout">
            <a:avLst>
              <a:gd name="adj1" fmla="val -72249"/>
              <a:gd name="adj2" fmla="val 65017"/>
              <a:gd name="adj3" fmla="val 16667"/>
            </a:avLst>
          </a:prstGeom>
          <a:solidFill>
            <a:schemeClr val="bg1"/>
          </a:solidFill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/>
            <a:r>
              <a:rPr lang="en-US" altLang="zh-CN" sz="2400" b="1" strike="noStrike" noProof="1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can use “but” to introduce our different/same ideas.</a:t>
            </a:r>
            <a:endParaRPr lang="en-US" altLang="zh-CN" sz="2400" b="1" strike="noStrike" noProof="1">
              <a:solidFill>
                <a:schemeClr val="tx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1319" y="1173480"/>
            <a:ext cx="974534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en-US" altLang="zh-CN" sz="3600" b="1" noProof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Cambria" panose="02040503050406030204" charset="0"/>
              </a:rPr>
              <a:t>Why does she like </a:t>
            </a:r>
            <a:r>
              <a:rPr lang="en-US" altLang="zh-CN" sz="3600" b="1" noProof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Cambria" panose="02040503050406030204" charset="0"/>
              </a:rPr>
              <a:t>her class duties? </a:t>
            </a:r>
            <a:endParaRPr lang="en-US" altLang="zh-CN" sz="3600" b="1" noProof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Cambria" panose="020405030504060302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829050" y="4559300"/>
            <a:ext cx="1285875" cy="3397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797925" y="5391150"/>
            <a:ext cx="3122613" cy="3889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4" name="圆角矩形 3"/>
          <p:cNvSpPr/>
          <p:nvPr/>
        </p:nvSpPr>
        <p:spPr>
          <a:xfrm>
            <a:off x="1539875" y="5876925"/>
            <a:ext cx="8093075" cy="3905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文本框 9"/>
          <p:cNvSpPr txBox="1"/>
          <p:nvPr/>
        </p:nvSpPr>
        <p:spPr>
          <a:xfrm>
            <a:off x="7658100" y="3340735"/>
            <a:ext cx="39674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Hands- on learning</a:t>
            </a:r>
            <a:endParaRPr lang="en-US" altLang="zh-CN" sz="32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（实践学习）</a:t>
            </a:r>
            <a:endParaRPr lang="zh-CN" altLang="en-US" sz="28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730875" y="5391150"/>
            <a:ext cx="3002280" cy="3892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935" y="775970"/>
            <a:ext cx="4322445" cy="80073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8" grpId="0"/>
      <p:bldP spid="8" grpId="1"/>
      <p:bldP spid="20" grpId="0"/>
      <p:bldP spid="20" grpId="1"/>
      <p:bldP spid="15" grpId="0" animBg="1"/>
      <p:bldP spid="15" grpId="1" animBg="1"/>
      <p:bldP spid="2" grpId="0" bldLvl="0" animBg="1"/>
      <p:bldP spid="2" grpId="1" animBg="1"/>
      <p:bldP spid="3" grpId="0" animBg="1"/>
      <p:bldP spid="4" grpId="0" animBg="1"/>
      <p:bldP spid="3" grpId="1" animBg="1"/>
      <p:bldP spid="4" grpId="1" animBg="1"/>
      <p:bldP spid="10" grpId="0"/>
      <p:bldP spid="10" grpId="1"/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4762" y="0"/>
            <a:ext cx="12206288" cy="677863"/>
          </a:xfrm>
          <a:prstGeom prst="rect">
            <a:avLst/>
          </a:prstGeom>
          <a:solidFill>
            <a:srgbClr val="8794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192838"/>
            <a:ext cx="12207875" cy="665163"/>
          </a:xfrm>
          <a:prstGeom prst="rect">
            <a:avLst/>
          </a:prstGeom>
          <a:solidFill>
            <a:srgbClr val="8794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1600" y="0"/>
            <a:ext cx="4064000" cy="70675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rPr>
              <a:t>Pairwork</a:t>
            </a:r>
            <a:endParaRPr lang="en-US" altLang="zh-CN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25604" name="图片 1" descr="C:/Users/Hi/Desktop/5.18 结营大礼包（Yuki赠送做课件必备小图标）/小组合作小图标/05d5b23d28384f5bc73ce5c09382da77.png05d5b23d28384f5bc73ce5c09382da77"/>
          <p:cNvPicPr>
            <a:picLocks noChangeAspect="1"/>
          </p:cNvPicPr>
          <p:nvPr/>
        </p:nvPicPr>
        <p:blipFill>
          <a:blip r:embed="rId1"/>
          <a:srcRect t="14149" b="14149"/>
          <a:stretch>
            <a:fillRect/>
          </a:stretch>
        </p:blipFill>
        <p:spPr>
          <a:xfrm>
            <a:off x="141288" y="0"/>
            <a:ext cx="1230312" cy="881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371600" y="1109980"/>
            <a:ext cx="8404860" cy="4679950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>
              <a:lnSpc>
                <a:spcPct val="100000"/>
              </a:lnSpc>
            </a:pPr>
            <a:r>
              <a:rPr lang="en-US" altLang="zh-CN" sz="28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A: What is Sandy’s school field trip?</a:t>
            </a:r>
            <a:endParaRPr lang="en-US" altLang="zh-CN" sz="2800" noProof="1"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B: They go to......</a:t>
            </a:r>
            <a:endParaRPr lang="en-US" altLang="zh-CN" sz="2800" noProof="1"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A: When and where does the trip take place?</a:t>
            </a:r>
            <a:endParaRPr lang="en-US" altLang="zh-CN" sz="2800" noProof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B: It takes place on......and we go to......</a:t>
            </a:r>
            <a:endParaRPr lang="en-US" altLang="zh-CN" sz="2800" noProof="1"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A: What do they do there?</a:t>
            </a:r>
            <a:endParaRPr lang="en-US" altLang="zh-CN" sz="2800" noProof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B: In the morning......In the afternoon......Then......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A: What do they like about the field trip?</a:t>
            </a:r>
            <a:endParaRPr lang="en-US" altLang="zh-CN" sz="2800" noProof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B: Amy likes...... because......Simon likes...... because......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A: Does Sandy like.......why?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B: ......because......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     She likes...... because....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 </a:t>
            </a:r>
            <a:endParaRPr lang="en-US" altLang="zh-CN" sz="2800" noProof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793875" y="1121410"/>
            <a:ext cx="1383665" cy="49339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94510" y="2018030"/>
            <a:ext cx="1257935" cy="41719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380105" y="2006600"/>
            <a:ext cx="1214120" cy="450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794510" y="2838450"/>
            <a:ext cx="2113915" cy="504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706245" y="3642360"/>
            <a:ext cx="3663315" cy="61023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06245" y="3724275"/>
            <a:ext cx="4074160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What can you learn from</a:t>
            </a:r>
            <a:endParaRPr lang="en-US" altLang="zh-CN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5" grpId="0" bldLvl="0" animBg="1"/>
      <p:bldP spid="8" grpId="0" bldLvl="0" animBg="1"/>
      <p:bldP spid="9" grpId="0" bldLvl="0" animBg="1"/>
      <p:bldP spid="2" grpId="0" animBg="1"/>
      <p:bldP spid="2" grpId="1" animBg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4762" y="0"/>
            <a:ext cx="12206288" cy="677863"/>
          </a:xfrm>
          <a:prstGeom prst="rect">
            <a:avLst/>
          </a:prstGeom>
          <a:solidFill>
            <a:srgbClr val="8794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192838"/>
            <a:ext cx="12207875" cy="665163"/>
          </a:xfrm>
          <a:prstGeom prst="rect">
            <a:avLst/>
          </a:prstGeom>
          <a:solidFill>
            <a:srgbClr val="8794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1600" y="0"/>
            <a:ext cx="6401435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rPr>
              <a:t>Make a report in group of four</a:t>
            </a:r>
            <a:endParaRPr lang="en-US" altLang="zh-CN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25604" name="图片 1" descr="C:/Users/Hi/Desktop/5.18 结营大礼包（Yuki赠送做课件必备小图标）/小组合作小图标/05d5b23d28384f5bc73ce5c09382da77.png05d5b23d28384f5bc73ce5c09382da77"/>
          <p:cNvPicPr>
            <a:picLocks noChangeAspect="1"/>
          </p:cNvPicPr>
          <p:nvPr/>
        </p:nvPicPr>
        <p:blipFill>
          <a:blip r:embed="rId1"/>
          <a:srcRect t="14149" b="14149"/>
          <a:stretch>
            <a:fillRect/>
          </a:stretch>
        </p:blipFill>
        <p:spPr>
          <a:xfrm>
            <a:off x="141288" y="0"/>
            <a:ext cx="1230312" cy="881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11200" y="5643245"/>
            <a:ext cx="2475230" cy="64452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 fontAlgn="auto"/>
            <a:r>
              <a:rPr lang="en-US" altLang="zh-CN" sz="2800" noProof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Enjoy the show</a:t>
            </a:r>
            <a:endParaRPr lang="en-US" altLang="zh-CN" sz="2800" noProof="1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6430" y="5643245"/>
            <a:ext cx="3834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altLang="zh-CN" sz="28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Get close to nature</a:t>
            </a:r>
            <a:endParaRPr lang="en-US" altLang="zh-CN" sz="28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6435" y="2800350"/>
            <a:ext cx="2298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altLang="zh-CN" sz="28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Feed Animals</a:t>
            </a:r>
            <a:endParaRPr lang="en-US" altLang="zh-CN" sz="28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3560" y="2779395"/>
            <a:ext cx="3366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/>
            <a:r>
              <a:rPr lang="en-US" altLang="zh-CN" sz="28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 fun with friends</a:t>
            </a:r>
            <a:endParaRPr lang="en-US" altLang="zh-CN" sz="28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35" y="717550"/>
            <a:ext cx="1807845" cy="20726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780" y="708660"/>
            <a:ext cx="2821940" cy="2116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2965" y="3301365"/>
            <a:ext cx="2202815" cy="21863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325" y="3291205"/>
            <a:ext cx="1676400" cy="2324100"/>
          </a:xfrm>
          <a:prstGeom prst="rect">
            <a:avLst/>
          </a:prstGeom>
        </p:spPr>
      </p:pic>
      <p:sp>
        <p:nvSpPr>
          <p:cNvPr id="28676" name="文本框 6"/>
          <p:cNvSpPr txBox="1"/>
          <p:nvPr/>
        </p:nvSpPr>
        <p:spPr>
          <a:xfrm>
            <a:off x="6468110" y="881380"/>
            <a:ext cx="5316855" cy="4789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indent="457200" algn="just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S1: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Hello, everyone. Let me tell you about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The trip takes place o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n 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All the students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travel to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微软雅黑" panose="020B0503020204020204" charset="-122"/>
            </a:endParaRPr>
          </a:p>
          <a:p>
            <a:pPr indent="457200" algn="just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S2: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We have lots to do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I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n the morning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I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n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the afternoon.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Then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.When we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leave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......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we can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微软雅黑" panose="020B0503020204020204" charset="-122"/>
            </a:endParaRPr>
          </a:p>
          <a:p>
            <a:pPr indent="457200" algn="just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S3:I like......best on the trip because I learn.....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 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微软雅黑" panose="020B0503020204020204" charset="-122"/>
            </a:endParaRPr>
          </a:p>
          <a:p>
            <a:pPr indent="457200" algn="just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S4:I am happy to take part in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school field trips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because they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 are quite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......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微软雅黑" panose="020B0503020204020204" charset="-122"/>
              </a:rPr>
              <a:t>!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11" grpId="1"/>
      <p:bldP spid="12" grpId="1"/>
      <p:bldP spid="9" grpId="1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17463"/>
            <a:ext cx="12192000" cy="906463"/>
          </a:xfrm>
          <a:prstGeom prst="rect">
            <a:avLst/>
          </a:prstGeom>
          <a:solidFill>
            <a:srgbClr val="8794C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9698" name="图片 4" descr="C:/Users/Hi/Desktop/5.18 结营大礼包（Yuki赠送做课件必备小图标）/音频听力小图标/8e11b8cf13f0fcdd26feea62b8de5f2c.png8e11b8cf13f0fcdd26feea62b8de5f2c"/>
          <p:cNvPicPr>
            <a:picLocks noChangeAspect="1"/>
          </p:cNvPicPr>
          <p:nvPr/>
        </p:nvPicPr>
        <p:blipFill>
          <a:blip r:embed="rId1"/>
          <a:srcRect l="6892" r="6892"/>
          <a:stretch>
            <a:fillRect/>
          </a:stretch>
        </p:blipFill>
        <p:spPr>
          <a:xfrm>
            <a:off x="161925" y="34925"/>
            <a:ext cx="889000" cy="88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文本框 7"/>
          <p:cNvSpPr txBox="1"/>
          <p:nvPr/>
        </p:nvSpPr>
        <p:spPr>
          <a:xfrm>
            <a:off x="3488690" y="2064068"/>
            <a:ext cx="1457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Learning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92250" y="1625600"/>
            <a:ext cx="1801495" cy="5200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Knowledge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49800" y="2024063"/>
            <a:ext cx="13144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helps us 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38888" y="1625600"/>
            <a:ext cx="3302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know about the world.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40475" y="2433638"/>
            <a:ext cx="50450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get along with(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与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...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相处）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 the world.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6197600" y="1819275"/>
            <a:ext cx="74613" cy="869950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 fontAlgn="auto"/>
            <a:endParaRPr lang="zh-CN" altLang="en-US" sz="4000" b="1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25575" y="4404360"/>
            <a:ext cx="9763125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Tell me and I forget, teach me and I may remember, involve me and I learn.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                                                                                             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                                                                                                    ——Franklin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03388" y="4980623"/>
            <a:ext cx="8039100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>
                <a:latin typeface="Times New Roman" panose="02020603050405020304" charset="0"/>
                <a:ea typeface="宋体" panose="02010600030101010101" pitchFamily="2" charset="-122"/>
              </a:rPr>
              <a:t>告诉我，我会遗忘</a:t>
            </a:r>
            <a:r>
              <a:rPr lang="en-US" altLang="zh-CN" sz="2000"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altLang="en-US" sz="2000">
                <a:latin typeface="Times New Roman" panose="02020603050405020304" charset="0"/>
                <a:ea typeface="宋体" panose="02010600030101010101" pitchFamily="2" charset="-122"/>
              </a:rPr>
              <a:t>教给我，我仅能记住；让我参与，我方能学会。</a:t>
            </a:r>
            <a:endParaRPr lang="zh-CN" altLang="en-US" sz="20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301750" y="1492250"/>
            <a:ext cx="9914255" cy="2430145"/>
          </a:xfrm>
          <a:prstGeom prst="roundRect">
            <a:avLst/>
          </a:prstGeom>
          <a:noFill/>
          <a:ln w="762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19" name="曲线连接符 18"/>
          <p:cNvCxnSpPr/>
          <p:nvPr/>
        </p:nvCxnSpPr>
        <p:spPr>
          <a:xfrm rot="10800000" flipV="1">
            <a:off x="6815773" y="2847975"/>
            <a:ext cx="1092200" cy="390525"/>
          </a:xfrm>
          <a:prstGeom prst="curvedConnector3">
            <a:avLst>
              <a:gd name="adj1" fmla="val 49942"/>
            </a:avLst>
          </a:prstGeom>
          <a:ln w="28575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343083" y="3188653"/>
            <a:ext cx="27606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Unlock the world!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301750" y="4404360"/>
            <a:ext cx="9993630" cy="1551305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n w="57150">
                <a:solidFill>
                  <a:schemeClr val="accent3"/>
                </a:solidFill>
              </a:ln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右大括号 4"/>
          <p:cNvSpPr/>
          <p:nvPr/>
        </p:nvSpPr>
        <p:spPr>
          <a:xfrm>
            <a:off x="3215640" y="1819275"/>
            <a:ext cx="78105" cy="930275"/>
          </a:xfrm>
          <a:prstGeom prst="rightBrac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2250" y="2289175"/>
            <a:ext cx="141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Hands-on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20" grpId="0"/>
      <p:bldP spid="20" grpId="1"/>
      <p:bldP spid="21" grpId="0" bldLvl="0" animBg="1"/>
      <p:bldP spid="21" grpId="1" animBg="1"/>
      <p:bldP spid="15" grpId="0"/>
      <p:bldP spid="15" grpId="1"/>
      <p:bldP spid="16" grpId="0"/>
      <p:bldP spid="16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49225" y="127000"/>
            <a:ext cx="11907838" cy="6569075"/>
          </a:xfrm>
          <a:prstGeom prst="rect">
            <a:avLst/>
          </a:prstGeom>
          <a:solidFill>
            <a:srgbClr val="EBCF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44475" y="244475"/>
            <a:ext cx="11718925" cy="6338888"/>
          </a:xfrm>
          <a:prstGeom prst="roundRect">
            <a:avLst>
              <a:gd name="adj" fmla="val 2724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1813" y="2154238"/>
            <a:ext cx="11431588" cy="3138488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>
              <a:lnSpc>
                <a:spcPts val="6440"/>
              </a:lnSpc>
            </a:pPr>
            <a:r>
              <a:rPr lang="en-US" altLang="zh-CN" sz="2800" b="1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Must do:1. T</a:t>
            </a:r>
            <a:r>
              <a:rPr lang="en-US" altLang="zh-CN" sz="2800" b="1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alk with your classmates about your school field trips</a:t>
            </a:r>
            <a:r>
              <a:rPr lang="en-US" altLang="zh-CN" sz="2800" b="1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sz="2800" b="1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ts val="6440"/>
              </a:lnSpc>
            </a:pPr>
            <a:r>
              <a:rPr lang="en-US" altLang="zh-CN" sz="2800" b="1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2. </a:t>
            </a:r>
            <a:r>
              <a:rPr lang="en-US" altLang="zh-CN" sz="2800" b="1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Finish some exercises on workbook.</a:t>
            </a:r>
            <a:endParaRPr lang="en-US" altLang="zh-CN" sz="2800" b="1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ts val="6440"/>
              </a:lnSpc>
            </a:pPr>
            <a:r>
              <a:rPr lang="en-US" altLang="zh-CN" sz="2800" b="1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Choose to do:3. Make a poster about your school field trips.</a:t>
            </a:r>
            <a:endParaRPr lang="en-US" altLang="zh-CN" sz="2800" b="1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24" name="图片 5" descr="千库网_苹果篮子元素立体免抠图案_元素编号14509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875" y="4116388"/>
            <a:ext cx="2905125" cy="290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任意多边形 6"/>
          <p:cNvSpPr/>
          <p:nvPr/>
        </p:nvSpPr>
        <p:spPr>
          <a:xfrm>
            <a:off x="-1254125" y="-606425"/>
            <a:ext cx="16419513" cy="2149475"/>
          </a:xfrm>
          <a:custGeom>
            <a:avLst/>
            <a:gdLst>
              <a:gd name="connisteX0" fmla="*/ 322129 w 13983782"/>
              <a:gd name="connsiteY0" fmla="*/ 637538 h 2148838"/>
              <a:gd name="connisteX1" fmla="*/ 1648644 w 13983782"/>
              <a:gd name="connsiteY1" fmla="*/ 1802128 h 2148838"/>
              <a:gd name="connisteX2" fmla="*/ 3207569 w 13983782"/>
              <a:gd name="connsiteY2" fmla="*/ 1167763 h 2148838"/>
              <a:gd name="connisteX3" fmla="*/ 4188644 w 13983782"/>
              <a:gd name="connsiteY3" fmla="*/ 1917698 h 2148838"/>
              <a:gd name="connisteX4" fmla="*/ 6728644 w 13983782"/>
              <a:gd name="connsiteY4" fmla="*/ 948053 h 2148838"/>
              <a:gd name="connisteX5" fmla="*/ 8472354 w 13983782"/>
              <a:gd name="connsiteY5" fmla="*/ 2148838 h 2148838"/>
              <a:gd name="connisteX6" fmla="*/ 10296074 w 13983782"/>
              <a:gd name="connsiteY6" fmla="*/ 948053 h 2148838"/>
              <a:gd name="connisteX7" fmla="*/ 11393354 w 13983782"/>
              <a:gd name="connsiteY7" fmla="*/ 2113913 h 2148838"/>
              <a:gd name="connisteX8" fmla="*/ 13367569 w 13983782"/>
              <a:gd name="connsiteY8" fmla="*/ 832483 h 2148838"/>
              <a:gd name="connisteX9" fmla="*/ 13933354 w 13983782"/>
              <a:gd name="connsiteY9" fmla="*/ 349248 h 2148838"/>
              <a:gd name="connisteX10" fmla="*/ 12582074 w 13983782"/>
              <a:gd name="connsiteY10" fmla="*/ 164463 h 2148838"/>
              <a:gd name="connisteX11" fmla="*/ 8402504 w 13983782"/>
              <a:gd name="connsiteY11" fmla="*/ 2538 h 2148838"/>
              <a:gd name="connisteX12" fmla="*/ 990784 w 13983782"/>
              <a:gd name="connsiteY12" fmla="*/ 267968 h 2148838"/>
              <a:gd name="connisteX13" fmla="*/ 322129 w 13983782"/>
              <a:gd name="connsiteY13" fmla="*/ 637538 h 214883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13983782" h="2148838">
                <a:moveTo>
                  <a:pt x="322129" y="637538"/>
                </a:moveTo>
                <a:cubicBezTo>
                  <a:pt x="453574" y="944243"/>
                  <a:pt x="1071429" y="1696083"/>
                  <a:pt x="1648644" y="1802128"/>
                </a:cubicBezTo>
                <a:cubicBezTo>
                  <a:pt x="2225859" y="1908173"/>
                  <a:pt x="2699569" y="1144903"/>
                  <a:pt x="3207569" y="1167763"/>
                </a:cubicBezTo>
                <a:cubicBezTo>
                  <a:pt x="3715569" y="1190623"/>
                  <a:pt x="3484429" y="1961513"/>
                  <a:pt x="4188644" y="1917698"/>
                </a:cubicBezTo>
                <a:cubicBezTo>
                  <a:pt x="4892859" y="1873883"/>
                  <a:pt x="5872029" y="901698"/>
                  <a:pt x="6728644" y="948053"/>
                </a:cubicBezTo>
                <a:cubicBezTo>
                  <a:pt x="7585259" y="994408"/>
                  <a:pt x="7758614" y="2148838"/>
                  <a:pt x="8472354" y="2148838"/>
                </a:cubicBezTo>
                <a:cubicBezTo>
                  <a:pt x="9186094" y="2148838"/>
                  <a:pt x="9711874" y="955038"/>
                  <a:pt x="10296074" y="948053"/>
                </a:cubicBezTo>
                <a:cubicBezTo>
                  <a:pt x="10880274" y="941068"/>
                  <a:pt x="10779309" y="2136773"/>
                  <a:pt x="11393354" y="2113913"/>
                </a:cubicBezTo>
                <a:cubicBezTo>
                  <a:pt x="12007399" y="2091053"/>
                  <a:pt x="12859569" y="1185543"/>
                  <a:pt x="13367569" y="832483"/>
                </a:cubicBezTo>
                <a:cubicBezTo>
                  <a:pt x="13875569" y="479423"/>
                  <a:pt x="14090199" y="482598"/>
                  <a:pt x="13933354" y="349248"/>
                </a:cubicBezTo>
                <a:cubicBezTo>
                  <a:pt x="13776509" y="215898"/>
                  <a:pt x="13688244" y="233678"/>
                  <a:pt x="12582074" y="164463"/>
                </a:cubicBezTo>
                <a:cubicBezTo>
                  <a:pt x="11475904" y="95248"/>
                  <a:pt x="10720889" y="-18417"/>
                  <a:pt x="8402504" y="2538"/>
                </a:cubicBezTo>
                <a:cubicBezTo>
                  <a:pt x="6084119" y="23493"/>
                  <a:pt x="2606859" y="140968"/>
                  <a:pt x="990784" y="267968"/>
                </a:cubicBezTo>
                <a:cubicBezTo>
                  <a:pt x="-625291" y="394968"/>
                  <a:pt x="190684" y="330833"/>
                  <a:pt x="322129" y="63753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4267200" y="1447800"/>
            <a:ext cx="2514600" cy="70643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Homework</a:t>
            </a:r>
            <a:endParaRPr lang="en-US" altLang="zh-CN" sz="4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EBCF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8195" name="组合 10"/>
          <p:cNvGrpSpPr/>
          <p:nvPr/>
        </p:nvGrpSpPr>
        <p:grpSpPr>
          <a:xfrm>
            <a:off x="252413" y="127000"/>
            <a:ext cx="10943670" cy="889000"/>
            <a:chOff x="398" y="199"/>
            <a:chExt cx="17233" cy="1400"/>
          </a:xfrm>
        </p:grpSpPr>
        <p:pic>
          <p:nvPicPr>
            <p:cNvPr id="8196" name="图片 4" descr="497475e7ea737ffc09155952be2bb71c">
              <a:hlinkClick r:id="rId1" action="ppaction://hlinkfile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" y="199"/>
              <a:ext cx="1400" cy="1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1971" y="343"/>
              <a:ext cx="15660" cy="1113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fontAlgn="auto"/>
              <a:r>
                <a:rPr lang="en-US" altLang="zh-CN" sz="40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Watch and answer: What is this video about?</a:t>
              </a:r>
              <a:endPara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pic>
        <p:nvPicPr>
          <p:cNvPr id="2" name="9bb60a1ea3b4b1103639f2117f8b8759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99590" y="1083310"/>
            <a:ext cx="7971790" cy="5292725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3385185" y="2484120"/>
            <a:ext cx="5420995" cy="1372235"/>
          </a:xfrm>
          <a:prstGeom prst="wedgeRoundRectCallout">
            <a:avLst>
              <a:gd name="adj1" fmla="val -40357"/>
              <a:gd name="adj2" fmla="val 9712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77590" y="2444750"/>
            <a:ext cx="44443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school field trips</a:t>
            </a:r>
            <a:endParaRPr lang="en-US" altLang="zh-CN" sz="4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ctr" fontAlgn="auto"/>
            <a:r>
              <a:rPr lang="zh-CN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校园</a:t>
            </a:r>
            <a:r>
              <a:rPr lang="zh-CN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实践活动</a:t>
            </a:r>
            <a:endParaRPr lang="zh-CN" altLang="en-US" sz="4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/>
      <p:bldP spid="5" grpId="1" animBg="1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0"/>
            <a:ext cx="12192000" cy="1209675"/>
          </a:xfrm>
          <a:prstGeom prst="rect">
            <a:avLst/>
          </a:prstGeom>
          <a:solidFill>
            <a:srgbClr val="8794C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en-US" altLang="zh-CN" sz="4000" strike="noStrike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12290" name="图片 4" descr="C:/Users/Hi/Desktop/5.18 结营大礼包（Yuki赠送做课件必备小图标）/阅读小图标/4a9b489449784e563e4c64082a167cdf.png4a9b489449784e563e4c64082a167cdf"/>
          <p:cNvPicPr>
            <a:picLocks noChangeAspect="1"/>
          </p:cNvPicPr>
          <p:nvPr/>
        </p:nvPicPr>
        <p:blipFill>
          <a:blip r:embed="rId1"/>
          <a:srcRect l="5679" t="-37" r="5679" b="37"/>
          <a:stretch>
            <a:fillRect/>
          </a:stretch>
        </p:blipFill>
        <p:spPr>
          <a:xfrm>
            <a:off x="177800" y="320675"/>
            <a:ext cx="889000" cy="88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文本框 7"/>
          <p:cNvSpPr txBox="1"/>
          <p:nvPr/>
        </p:nvSpPr>
        <p:spPr>
          <a:xfrm>
            <a:off x="253365" y="1256665"/>
            <a:ext cx="116744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hat do you do on your field trip to Wuxi?  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70650" y="4459605"/>
            <a:ext cx="2881630" cy="117030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 fontAlgn="auto"/>
            <a:r>
              <a:rPr lang="en-US" altLang="zh-CN" sz="3200" noProof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Enjoy the show</a:t>
            </a:r>
            <a:endParaRPr lang="en-US" altLang="zh-CN" sz="3200" noProof="1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l" fontAlgn="auto"/>
            <a:endParaRPr lang="en-US" altLang="zh-CN" sz="3200" noProof="1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4535" y="4459605"/>
            <a:ext cx="22231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altLang="zh-CN" sz="32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Get close to </a:t>
            </a:r>
            <a:endParaRPr lang="en-US" altLang="zh-CN" sz="32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ctr" fontAlgn="auto"/>
            <a:r>
              <a:rPr lang="en-US" altLang="zh-CN" sz="32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nature</a:t>
            </a:r>
            <a:endParaRPr lang="en-US" altLang="zh-CN" sz="32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800" y="4459605"/>
            <a:ext cx="28809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altLang="zh-CN" sz="32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Feed Animals</a:t>
            </a:r>
            <a:endParaRPr lang="en-US" altLang="zh-CN" sz="32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58795" y="4459605"/>
            <a:ext cx="28041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altLang="zh-CN" sz="32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 fun with </a:t>
            </a:r>
            <a:endParaRPr lang="en-US" altLang="zh-CN" sz="32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ctr" fontAlgn="auto"/>
            <a:r>
              <a:rPr lang="en-US" altLang="zh-CN" sz="320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friends</a:t>
            </a:r>
            <a:endParaRPr lang="en-US" altLang="zh-CN" sz="320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" y="2009775"/>
            <a:ext cx="2046605" cy="2346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185" y="2009775"/>
            <a:ext cx="3127375" cy="23456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70650" y="2010410"/>
            <a:ext cx="2363470" cy="23456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535" y="2032000"/>
            <a:ext cx="1676400" cy="23241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385" y="5827395"/>
            <a:ext cx="5264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I like ......because......</a:t>
            </a:r>
            <a:endParaRPr lang="en-US" altLang="zh-CN" sz="3200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253365" y="1209675"/>
            <a:ext cx="11674475" cy="921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hat do you like best about your field trip to Wuxi? Why? 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64490" y="1218565"/>
            <a:ext cx="10826115" cy="6883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64490" y="1261110"/>
            <a:ext cx="8177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What do you think of the field trip?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8680" y="5629910"/>
            <a:ext cx="1753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special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96820" y="5640070"/>
            <a:ext cx="1783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wonderful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58995" y="5640070"/>
            <a:ext cx="1811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colourful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83680" y="5629910"/>
            <a:ext cx="2390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meaningful 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34120" y="5639435"/>
            <a:ext cx="1778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perfect......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6" grpId="0"/>
      <p:bldP spid="6" grpId="1"/>
      <p:bldP spid="8" grpId="0"/>
      <p:bldP spid="8" grpId="1"/>
      <p:bldP spid="2" grpId="0"/>
      <p:bldP spid="2" grpId="1"/>
      <p:bldP spid="5" grpId="0"/>
      <p:bldP spid="5" grpId="1"/>
      <p:bldP spid="12294" grpId="0"/>
      <p:bldP spid="12294" grpId="1"/>
      <p:bldP spid="4" grpId="0"/>
      <p:bldP spid="4" grpId="1"/>
      <p:bldP spid="10" grpId="0"/>
      <p:bldP spid="10" grpId="1"/>
      <p:bldP spid="13" grpId="0" animBg="1"/>
      <p:bldP spid="13" grpId="1" animBg="1"/>
      <p:bldP spid="14" grpId="0"/>
      <p:bldP spid="20" grpId="0"/>
      <p:bldP spid="21" grpId="0"/>
      <p:bldP spid="22" grpId="0"/>
      <p:bldP spid="23" grpId="0"/>
      <p:bldP spid="14" grpId="1"/>
      <p:bldP spid="20" grpId="1"/>
      <p:bldP spid="21" grpId="1"/>
      <p:bldP spid="22" grpId="1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0"/>
            <a:ext cx="12192000" cy="1098550"/>
          </a:xfrm>
          <a:prstGeom prst="rect">
            <a:avLst/>
          </a:prstGeom>
          <a:solidFill>
            <a:srgbClr val="EBCF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0242" name="组合 10"/>
          <p:cNvGrpSpPr/>
          <p:nvPr/>
        </p:nvGrpSpPr>
        <p:grpSpPr>
          <a:xfrm>
            <a:off x="241300" y="0"/>
            <a:ext cx="4860925" cy="1016000"/>
            <a:chOff x="398" y="199"/>
            <a:chExt cx="7637" cy="1400"/>
          </a:xfrm>
        </p:grpSpPr>
        <p:pic>
          <p:nvPicPr>
            <p:cNvPr id="10243" name="图片 4" descr="C:/Users/Hi/Desktop/5.18 结营大礼包（Yuki赠送做课件必备小图标）/阅读小图标/4a9b489449784e563e4c64082a167cdf.png4a9b489449784e563e4c64082a167cdf"/>
            <p:cNvPicPr>
              <a:picLocks noChangeAspect="1"/>
            </p:cNvPicPr>
            <p:nvPr/>
          </p:nvPicPr>
          <p:blipFill>
            <a:blip r:embed="rId1"/>
            <a:srcRect l="5679" t="-37" r="5679" b="37"/>
            <a:stretch>
              <a:fillRect/>
            </a:stretch>
          </p:blipFill>
          <p:spPr>
            <a:xfrm>
              <a:off x="398" y="199"/>
              <a:ext cx="1400" cy="1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1635" y="391"/>
              <a:ext cx="6400" cy="974"/>
            </a:xfrm>
            <a:prstGeom prst="rect">
              <a:avLst/>
            </a:prstGeom>
          </p:spPr>
          <p:txBody>
            <a:bodyPr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fontAlgn="auto"/>
              <a:r>
                <a:rPr lang="en-US" altLang="zh-CN" sz="40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Impact" panose="020B0806030902050204" charset="0"/>
                </a:rPr>
                <a:t>Look and answer</a:t>
              </a:r>
              <a:endPara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</p:txBody>
        </p:sp>
      </p:grpSp>
      <p:pic>
        <p:nvPicPr>
          <p:cNvPr id="10245" name="图片 3"/>
          <p:cNvPicPr>
            <a:picLocks noChangeAspect="1"/>
          </p:cNvPicPr>
          <p:nvPr/>
        </p:nvPicPr>
        <p:blipFill>
          <a:blip r:embed="rId2"/>
          <a:srcRect t="13586"/>
          <a:stretch>
            <a:fillRect/>
          </a:stretch>
        </p:blipFill>
        <p:spPr>
          <a:xfrm>
            <a:off x="700088" y="1239838"/>
            <a:ext cx="10988675" cy="860425"/>
          </a:xfrm>
          <a:prstGeom prst="rect">
            <a:avLst/>
          </a:prstGeom>
          <a:noFill/>
          <a:ln w="9525" cap="flat" cmpd="sng">
            <a:solidFill>
              <a:srgbClr val="1E386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246" name="图片 14" descr="9c96e17af6f30e8d621d55be1ece54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2593975"/>
            <a:ext cx="4487863" cy="2928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5" descr="49115c69fe1af28a11bd0ad2bfc45b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575" y="2593975"/>
            <a:ext cx="4129088" cy="292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490663" y="5522913"/>
            <a:ext cx="4035425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</a:rPr>
              <a:t>water the trees</a:t>
            </a:r>
            <a:endParaRPr lang="en-US" altLang="zh-CN" sz="2400" b="1">
              <a:latin typeface="Times New Roman" panose="02020603050405020304" charset="0"/>
              <a:ea typeface="微软雅黑" panose="020B0503020204020204" charset="-122"/>
            </a:endParaRPr>
          </a:p>
          <a:p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</a:rPr>
              <a:t>fill the holes</a:t>
            </a:r>
            <a:endParaRPr lang="en-US" altLang="zh-CN" sz="2400" b="1">
              <a:latin typeface="Times New Roman" panose="02020603050405020304" charset="0"/>
              <a:ea typeface="微软雅黑" panose="020B0503020204020204" charset="-122"/>
            </a:endParaRPr>
          </a:p>
          <a:p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</a:rPr>
              <a:t>straighten the trees</a:t>
            </a:r>
            <a:endParaRPr lang="en-US" altLang="zh-CN" sz="2400" b="1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96175" y="5707063"/>
            <a:ext cx="2655888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</a:rPr>
              <a:t>pick the apples</a:t>
            </a:r>
            <a:endParaRPr lang="en-US" altLang="zh-CN" sz="2400" b="1">
              <a:latin typeface="Times New Roman" panose="02020603050405020304" charset="0"/>
              <a:ea typeface="微软雅黑" panose="020B0503020204020204" charset="-122"/>
            </a:endParaRPr>
          </a:p>
          <a:p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</a:rPr>
              <a:t>collect the apples</a:t>
            </a:r>
            <a:endParaRPr lang="en-US" altLang="zh-CN" sz="2400" b="1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437005" y="3395345"/>
            <a:ext cx="911225" cy="877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椭圆 4"/>
          <p:cNvSpPr/>
          <p:nvPr/>
        </p:nvSpPr>
        <p:spPr>
          <a:xfrm>
            <a:off x="2687955" y="3559810"/>
            <a:ext cx="570865" cy="603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896870" y="4536440"/>
            <a:ext cx="713105" cy="7023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669020" y="3526790"/>
            <a:ext cx="713105" cy="5816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833485" y="4152265"/>
            <a:ext cx="66929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871085" y="1028700"/>
            <a:ext cx="6992620" cy="15652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Tip 1: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ctr"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Pictures tell us a lot of information.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4" grpId="0" bldLvl="0" animBg="1"/>
      <p:bldP spid="4" grpId="1" animBg="1"/>
      <p:bldP spid="5" grpId="0" bldLvl="0" animBg="1"/>
      <p:bldP spid="5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4" grpId="0" bldLvl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7938"/>
            <a:ext cx="12192000" cy="1008063"/>
          </a:xfrm>
          <a:prstGeom prst="rect">
            <a:avLst/>
          </a:prstGeom>
          <a:solidFill>
            <a:srgbClr val="EBCFE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1266" name="组合 10"/>
          <p:cNvGrpSpPr/>
          <p:nvPr/>
        </p:nvGrpSpPr>
        <p:grpSpPr>
          <a:xfrm>
            <a:off x="149225" y="17463"/>
            <a:ext cx="4953000" cy="998537"/>
            <a:chOff x="398" y="199"/>
            <a:chExt cx="7637" cy="1400"/>
          </a:xfrm>
        </p:grpSpPr>
        <p:pic>
          <p:nvPicPr>
            <p:cNvPr id="11267" name="图片 4" descr="C:/Users/Hi/Desktop/5.18 结营大礼包（Yuki赠送做课件必备小图标）/阅读小图标/4a9b489449784e563e4c64082a167cdf.png4a9b489449784e563e4c64082a167cdf"/>
            <p:cNvPicPr>
              <a:picLocks noChangeAspect="1"/>
            </p:cNvPicPr>
            <p:nvPr/>
          </p:nvPicPr>
          <p:blipFill>
            <a:blip r:embed="rId1"/>
            <a:srcRect l="5679" t="-37" r="5679" b="37"/>
            <a:stretch>
              <a:fillRect/>
            </a:stretch>
          </p:blipFill>
          <p:spPr>
            <a:xfrm>
              <a:off x="398" y="199"/>
              <a:ext cx="1400" cy="1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1635" y="391"/>
              <a:ext cx="6400" cy="991"/>
            </a:xfrm>
            <a:prstGeom prst="rect">
              <a:avLst/>
            </a:prstGeom>
          </p:spPr>
          <p:txBody>
            <a:bodyPr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fontAlgn="auto"/>
              <a:r>
                <a:rPr lang="en-US" altLang="zh-CN" sz="400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Impact" panose="020B0806030902050204" charset="0"/>
                </a:rPr>
                <a:t>Read and answer</a:t>
              </a:r>
              <a:endPara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endParaRPr>
            </a:p>
          </p:txBody>
        </p:sp>
      </p:grpSp>
      <p:pic>
        <p:nvPicPr>
          <p:cNvPr id="11269" name="图片 3"/>
          <p:cNvPicPr>
            <a:picLocks noChangeAspect="1"/>
          </p:cNvPicPr>
          <p:nvPr/>
        </p:nvPicPr>
        <p:blipFill>
          <a:blip r:embed="rId2"/>
          <a:srcRect t="13586"/>
          <a:stretch>
            <a:fillRect/>
          </a:stretch>
        </p:blipFill>
        <p:spPr>
          <a:xfrm>
            <a:off x="360363" y="1127125"/>
            <a:ext cx="10988675" cy="860425"/>
          </a:xfrm>
          <a:prstGeom prst="rect">
            <a:avLst/>
          </a:prstGeom>
          <a:noFill/>
          <a:ln w="9525" cap="flat" cmpd="sng">
            <a:solidFill>
              <a:srgbClr val="1E386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5382"/>
          <a:stretch>
            <a:fillRect/>
          </a:stretch>
        </p:blipFill>
        <p:spPr>
          <a:xfrm>
            <a:off x="257175" y="2099945"/>
            <a:ext cx="5459095" cy="42322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文本框 9"/>
          <p:cNvSpPr txBox="1"/>
          <p:nvPr/>
        </p:nvSpPr>
        <p:spPr>
          <a:xfrm>
            <a:off x="5716588" y="2355215"/>
            <a:ext cx="6167438" cy="8286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 fontAlgn="auto"/>
            <a:r>
              <a:rPr lang="en-US" altLang="zh-CN" sz="2400" noProof="1"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1. What can the Grade 7 students do on the</a:t>
            </a:r>
            <a:r>
              <a:rPr lang="en-US" altLang="zh-CN" sz="24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 autumn</a:t>
            </a:r>
            <a:r>
              <a:rPr lang="en-US" altLang="zh-CN" sz="2400" noProof="1"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 field trip?</a:t>
            </a:r>
            <a:endParaRPr lang="en-US" altLang="zh-CN" sz="2400" noProof="1"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03583" y="4236085"/>
            <a:ext cx="6167438" cy="8286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 fontAlgn="auto"/>
            <a:r>
              <a:rPr lang="en-US" altLang="zh-CN" sz="2400" noProof="1"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2. What can the Grade 7 students do on the </a:t>
            </a:r>
            <a:r>
              <a:rPr lang="en-US" altLang="zh-CN" sz="2400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spring</a:t>
            </a:r>
            <a:r>
              <a:rPr lang="en-US" altLang="zh-CN" sz="2400" noProof="1">
                <a:latin typeface="Times New Roman" panose="02020603050405020304" charset="0"/>
                <a:ea typeface="宋体" panose="02010600030101010101" pitchFamily="2" charset="-122"/>
                <a:cs typeface="Arial Black" panose="020B0A04020102020204" charset="0"/>
              </a:rPr>
              <a:t> field trip?</a:t>
            </a:r>
            <a:endParaRPr lang="en-US" altLang="zh-CN" sz="2400" noProof="1">
              <a:latin typeface="Times New Roman" panose="020206030504050203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716588" y="3330575"/>
            <a:ext cx="6254750" cy="7588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2" name="文本框 1"/>
          <p:cNvSpPr txBox="1"/>
          <p:nvPr/>
        </p:nvSpPr>
        <p:spPr>
          <a:xfrm>
            <a:off x="5849938" y="3304540"/>
            <a:ext cx="6035675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</a:rPr>
              <a:t>Visit an apple farm; Learn how to grow apples, Help pick apples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849938" y="5165725"/>
            <a:ext cx="6254750" cy="7588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4" name="文本框 13"/>
          <p:cNvSpPr txBox="1"/>
          <p:nvPr/>
        </p:nvSpPr>
        <p:spPr>
          <a:xfrm>
            <a:off x="5947410" y="5165725"/>
            <a:ext cx="570547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</a:rPr>
              <a:t>Have a tour of the fields; Learn how to plant trees; Help plant trees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  <p:bldP spid="8" grpId="0" bldLvl="0" animBg="1"/>
      <p:bldP spid="2" grpId="1"/>
      <p:bldP spid="8" grpId="1" animBg="1"/>
      <p:bldP spid="14" grpId="0"/>
      <p:bldP spid="15" grpId="0" bldLvl="0" animBg="1"/>
      <p:bldP spid="14" grpId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6350"/>
            <a:ext cx="12192000" cy="1174750"/>
          </a:xfrm>
          <a:prstGeom prst="rect">
            <a:avLst/>
          </a:prstGeom>
          <a:solidFill>
            <a:srgbClr val="8794C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7410" name="图片 4" descr="C:/Users/Hi/Desktop/5.18 结营大礼包（Yuki赠送做课件必备小图标）/音频听力小图标/8e11b8cf13f0fcdd26feea62b8de5f2c.png8e11b8cf13f0fcdd26feea62b8de5f2c"/>
          <p:cNvPicPr>
            <a:picLocks noChangeAspect="1"/>
          </p:cNvPicPr>
          <p:nvPr/>
        </p:nvPicPr>
        <p:blipFill>
          <a:blip r:embed="rId1"/>
          <a:srcRect l="6892" r="6892"/>
          <a:stretch>
            <a:fillRect/>
          </a:stretch>
        </p:blipFill>
        <p:spPr>
          <a:xfrm>
            <a:off x="252413" y="127000"/>
            <a:ext cx="889000" cy="88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141413" y="307975"/>
            <a:ext cx="4064000" cy="70802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rPr>
              <a:t>Listen and fill</a:t>
            </a:r>
            <a:endParaRPr lang="en-US" altLang="zh-CN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240790"/>
            <a:ext cx="9564370" cy="49288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013" y="147638"/>
            <a:ext cx="7958138" cy="71278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9932988" y="1408113"/>
            <a:ext cx="950913" cy="282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55138" y="1408113"/>
            <a:ext cx="952500" cy="120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420" name="文本框 13"/>
          <p:cNvSpPr txBox="1"/>
          <p:nvPr/>
        </p:nvSpPr>
        <p:spPr>
          <a:xfrm>
            <a:off x="7467600" y="3846513"/>
            <a:ext cx="12160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grow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1420" y="5106670"/>
            <a:ext cx="1152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pick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08225" y="-9525"/>
            <a:ext cx="9879330" cy="13125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Tip 2: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We can write down the given information b</a:t>
            </a:r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efore listening</a:t>
            </a:r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. 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7420" grpId="0"/>
      <p:bldP spid="17420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-3175"/>
            <a:ext cx="12192000" cy="1058863"/>
          </a:xfrm>
          <a:prstGeom prst="rect">
            <a:avLst/>
          </a:prstGeom>
          <a:solidFill>
            <a:srgbClr val="8794C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2063" y="142875"/>
            <a:ext cx="8305800" cy="7429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5" name="图片 4" descr="C:/Users/Hi/Desktop/5.18 结营大礼包（Yuki赠送做课件必备小图标）/音频听力小图标/8e11b8cf13f0fcdd26feea62b8de5f2c.png8e11b8cf13f0fcdd26feea62b8de5f2c"/>
          <p:cNvPicPr>
            <a:picLocks noChangeAspect="1"/>
          </p:cNvPicPr>
          <p:nvPr/>
        </p:nvPicPr>
        <p:blipFill>
          <a:blip r:embed="rId2"/>
          <a:srcRect l="6892" r="6892"/>
          <a:stretch>
            <a:fillRect/>
          </a:stretch>
        </p:blipFill>
        <p:spPr>
          <a:xfrm>
            <a:off x="252413" y="127000"/>
            <a:ext cx="889000" cy="88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054100" y="241300"/>
            <a:ext cx="4064000" cy="64452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36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rPr>
              <a:t>Listen and fill</a:t>
            </a:r>
            <a:endParaRPr lang="en-US" altLang="zh-CN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1240790"/>
            <a:ext cx="9564370" cy="49288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13318" name="组合 9"/>
          <p:cNvGrpSpPr/>
          <p:nvPr/>
        </p:nvGrpSpPr>
        <p:grpSpPr>
          <a:xfrm>
            <a:off x="9356725" y="1241425"/>
            <a:ext cx="1497013" cy="2916238"/>
            <a:chOff x="14734" y="1954"/>
            <a:chExt cx="2359" cy="4594"/>
          </a:xfrm>
        </p:grpSpPr>
        <p:sp>
          <p:nvSpPr>
            <p:cNvPr id="8" name="矩形 7"/>
            <p:cNvSpPr/>
            <p:nvPr/>
          </p:nvSpPr>
          <p:spPr>
            <a:xfrm>
              <a:off x="15505" y="1996"/>
              <a:ext cx="1588" cy="4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4000" strike="noStrike" noProof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4734" y="1954"/>
              <a:ext cx="1588" cy="1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lang="zh-CN" altLang="en-US" sz="4000" strike="noStrike" noProof="1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1304925" y="3011170"/>
            <a:ext cx="3101975" cy="504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289050" y="1847850"/>
            <a:ext cx="1433513" cy="473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522413" y="3429000"/>
            <a:ext cx="2500313" cy="55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304925" y="4325938"/>
            <a:ext cx="2851150" cy="474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420" name="文本框 13"/>
          <p:cNvSpPr txBox="1"/>
          <p:nvPr/>
        </p:nvSpPr>
        <p:spPr>
          <a:xfrm>
            <a:off x="7467600" y="3846513"/>
            <a:ext cx="12160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grow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1247775" y="1490663"/>
            <a:ext cx="12312650" cy="5367337"/>
            <a:chOff x="-1545" y="2444"/>
            <a:chExt cx="19900" cy="8593"/>
          </a:xfrm>
        </p:grpSpPr>
        <p:grpSp>
          <p:nvGrpSpPr>
            <p:cNvPr id="13326" name="组合 10"/>
            <p:cNvGrpSpPr/>
            <p:nvPr/>
          </p:nvGrpSpPr>
          <p:grpSpPr>
            <a:xfrm>
              <a:off x="2872" y="2444"/>
              <a:ext cx="15483" cy="2453"/>
              <a:chOff x="2872" y="3020"/>
              <a:chExt cx="15483" cy="2453"/>
            </a:xfrm>
          </p:grpSpPr>
          <p:sp>
            <p:nvSpPr>
              <p:cNvPr id="12" name="云形标注 11"/>
              <p:cNvSpPr/>
              <p:nvPr/>
            </p:nvSpPr>
            <p:spPr>
              <a:xfrm>
                <a:off x="2872" y="3020"/>
                <a:ext cx="14164" cy="1666"/>
              </a:xfrm>
              <a:prstGeom prst="cloudCallout">
                <a:avLst>
                  <a:gd name="adj1" fmla="val -44411"/>
                  <a:gd name="adj2" fmla="val 145081"/>
                </a:avLst>
              </a:prstGeom>
              <a:solidFill>
                <a:schemeClr val="accent3"/>
              </a:solidFill>
              <a:ln>
                <a:noFill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4000" strike="noStrike" noProof="1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298" y="3220"/>
                <a:ext cx="15057" cy="2253"/>
              </a:xfrm>
              <a:prstGeom prst="rect">
                <a:avLst/>
              </a:prstGeom>
            </p:spPr>
            <p:txBody>
              <a:bodyPr wrap="square">
                <a:noAutofit/>
                <a:extLst>
                  <a:ext uri="{4A0BC546-FE56-4ADE-93B0-CB8AF2F6F144}">
                    <wpsdc:textFrameExt xmlns:wpsdc="http://www.wps.cn/officeDocument/2022/drawingmlCustomData" type="text"/>
                  </a:ext>
                </a:extLst>
              </a:bodyPr>
              <a:p>
                <a:pPr fontAlgn="auto"/>
                <a:r>
                  <a:rPr lang="en-US" sz="4000" b="1" noProof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Before listening, what should we do</a:t>
                </a:r>
                <a:r>
                  <a:rPr lang="en-US" altLang="zh-CN" sz="4000" b="1" noProof="1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?</a:t>
                </a:r>
                <a:endParaRPr lang="en-US" altLang="zh-CN" sz="4000" b="1" noProof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pic>
          <p:nvPicPr>
            <p:cNvPr id="13329" name="图片 13" descr="千库网_教师节老师的3D人物形象png图片_元素编号144869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545" y="3619"/>
              <a:ext cx="7418" cy="741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文本框 17"/>
          <p:cNvSpPr txBox="1"/>
          <p:nvPr/>
        </p:nvSpPr>
        <p:spPr>
          <a:xfrm>
            <a:off x="4551045" y="2815590"/>
            <a:ext cx="6194425" cy="170053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 fontAlgn="auto"/>
            <a:r>
              <a:rPr lang="en-US" altLang="zh-CN" sz="36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Tip 3:</a:t>
            </a:r>
            <a:endParaRPr lang="en-US" altLang="zh-CN" sz="36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fontAlgn="auto"/>
            <a:r>
              <a:rPr lang="en-US" altLang="zh-CN" sz="36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The key words can help us better understand the </a:t>
            </a:r>
            <a:r>
              <a:rPr lang="en-US" altLang="zh-CN" sz="36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field trip. </a:t>
            </a:r>
            <a:endParaRPr lang="en-US" altLang="zh-CN" sz="36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1420" y="5106670"/>
            <a:ext cx="1152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pick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animBg="1"/>
      <p:bldP spid="19" grpId="0" animBg="1"/>
      <p:bldP spid="20" grpId="0" animBg="1"/>
      <p:bldP spid="18" grpId="0" bldLvl="0" animBg="1"/>
      <p:bldP spid="18" grpId="1" animBg="1"/>
      <p:bldP spid="17420" grpId="1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7163" y="188913"/>
            <a:ext cx="10764837" cy="608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4775" y="476885"/>
            <a:ext cx="1937385" cy="11944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fontAlgn="auto"/>
            <a:r>
              <a:rPr lang="en-US" altLang="zh-CN" sz="32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Sandy’s note</a:t>
            </a:r>
            <a:endParaRPr lang="en-US" altLang="zh-CN" sz="3200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80700" y="1125538"/>
            <a:ext cx="1511300" cy="2809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344150" y="1412875"/>
            <a:ext cx="433388" cy="720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35188" y="44450"/>
            <a:ext cx="9879013" cy="15652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Tip 4: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Before listening, we can predict what kind of information is needed. 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14788" y="1671638"/>
            <a:ext cx="1506538" cy="582613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fontAlgn="auto"/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</a:rPr>
              <a:t>number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21325" y="2101850"/>
            <a:ext cx="1054100" cy="582613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Tx/>
            </a:pPr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time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60738" y="2533650"/>
            <a:ext cx="1055688" cy="5842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Tx/>
            </a:pPr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time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64125" y="4333875"/>
            <a:ext cx="1177925" cy="5842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Tx/>
            </a:pPr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noun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09113" y="5268913"/>
            <a:ext cx="1865313" cy="5842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Tx/>
            </a:pPr>
            <a:r>
              <a:rPr lang="en-US" altLang="zh-CN" sz="3200" strike="noStrike" noProof="1">
                <a:latin typeface="Times New Roman" panose="020206030504050203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somebody</a:t>
            </a:r>
            <a:endParaRPr lang="en-US" altLang="zh-CN" sz="3200" strike="noStrike" noProof="1">
              <a:latin typeface="Times New Roman" panose="020206030504050203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7420" name="文本框 13"/>
          <p:cNvSpPr txBox="1"/>
          <p:nvPr/>
        </p:nvSpPr>
        <p:spPr>
          <a:xfrm>
            <a:off x="8093075" y="3626803"/>
            <a:ext cx="12160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grow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7422" name="文本框 15"/>
          <p:cNvSpPr txBox="1"/>
          <p:nvPr>
            <p:custDataLst>
              <p:tags r:id="rId4"/>
            </p:custDataLst>
          </p:nvPr>
        </p:nvSpPr>
        <p:spPr>
          <a:xfrm>
            <a:off x="4835208" y="4918075"/>
            <a:ext cx="121602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pick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2" grpId="0" bldLvl="0" animBg="1"/>
      <p:bldP spid="12" grpId="1" animBg="1"/>
      <p:bldP spid="15" grpId="0" bldLvl="0" animBg="1"/>
      <p:bldP spid="15" grpId="1" animBg="1"/>
      <p:bldP spid="14" grpId="0" bldLvl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0" y="6350"/>
            <a:ext cx="12192000" cy="1174750"/>
          </a:xfrm>
          <a:prstGeom prst="rect">
            <a:avLst/>
          </a:prstGeom>
          <a:solidFill>
            <a:srgbClr val="8794C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7410" name="图片 4" descr="C:/Users/Hi/Desktop/5.18 结营大礼包（Yuki赠送做课件必备小图标）/音频听力小图标/8e11b8cf13f0fcdd26feea62b8de5f2c.png8e11b8cf13f0fcdd26feea62b8de5f2c"/>
          <p:cNvPicPr>
            <a:picLocks noChangeAspect="1"/>
          </p:cNvPicPr>
          <p:nvPr/>
        </p:nvPicPr>
        <p:blipFill>
          <a:blip r:embed="rId1"/>
          <a:srcRect l="6892" r="6892"/>
          <a:stretch>
            <a:fillRect/>
          </a:stretch>
        </p:blipFill>
        <p:spPr>
          <a:xfrm>
            <a:off x="252413" y="127000"/>
            <a:ext cx="889000" cy="88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141413" y="307975"/>
            <a:ext cx="4064000" cy="70802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fontAlgn="auto"/>
            <a:r>
              <a:rPr lang="en-US" altLang="zh-CN" sz="4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Impact" panose="020B0806030902050204" charset="0"/>
              </a:rPr>
              <a:t>Listen and fill</a:t>
            </a:r>
            <a:endParaRPr lang="en-US" altLang="zh-CN" sz="40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240790"/>
            <a:ext cx="9564370" cy="49288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013" y="147638"/>
            <a:ext cx="7958138" cy="71278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9932988" y="1408113"/>
            <a:ext cx="950913" cy="282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55138" y="1408113"/>
            <a:ext cx="952500" cy="120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4000" strike="noStrike" noProof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92475" y="1747838"/>
            <a:ext cx="12160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14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621213" y="2122488"/>
            <a:ext cx="12160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8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：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30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2273300" y="2490788"/>
            <a:ext cx="1217613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5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：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30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7420" name="文本框 13"/>
          <p:cNvSpPr txBox="1"/>
          <p:nvPr/>
        </p:nvSpPr>
        <p:spPr>
          <a:xfrm>
            <a:off x="7467600" y="3846513"/>
            <a:ext cx="121602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grow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3929063" y="4706938"/>
            <a:ext cx="206057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lesson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7422" name="文本框 15"/>
          <p:cNvSpPr txBox="1"/>
          <p:nvPr>
            <p:custDataLst>
              <p:tags r:id="rId7"/>
            </p:custDataLst>
          </p:nvPr>
        </p:nvSpPr>
        <p:spPr>
          <a:xfrm>
            <a:off x="3649663" y="5095875"/>
            <a:ext cx="121602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pick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83625" y="5549900"/>
            <a:ext cx="212090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our family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5" name="U4 Integration Part B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8670" y="1318260"/>
            <a:ext cx="835660" cy="8039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509385" y="6072505"/>
            <a:ext cx="521462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FFE487">
                <a:shade val="15000"/>
              </a:srgbClr>
            </a:solidFill>
            <a:prstDash val="solid"/>
          </a:ln>
          <a:effectLst/>
        </p:spPr>
        <p:txBody>
          <a:bodyPr wrap="square">
            <a:spAutoFit/>
          </a:bodyPr>
          <a:p>
            <a:r>
              <a:rPr lang="en-US" altLang="zh-CN" b="0" i="0" dirty="0">
                <a:solidFill>
                  <a:srgbClr val="1E2025"/>
                </a:solidFill>
                <a:effectLst/>
                <a:latin typeface="playfair display" panose="00000500000000000000" pitchFamily="2" charset="0"/>
                <a:ea typeface="宋体" panose="02010600030101010101" pitchFamily="2" charset="-122"/>
              </a:rPr>
              <a:t>Where food is shared, happiness is doubled.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流程图: 可选过程 5"/>
          <p:cNvSpPr/>
          <p:nvPr/>
        </p:nvSpPr>
        <p:spPr>
          <a:xfrm>
            <a:off x="2370455" y="5229225"/>
            <a:ext cx="2667000" cy="39179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2518410" y="5756910"/>
            <a:ext cx="2102485" cy="613410"/>
          </a:xfrm>
          <a:prstGeom prst="wedgeRoundRectCallout">
            <a:avLst>
              <a:gd name="adj1" fmla="val 59529"/>
              <a:gd name="adj2" fmla="val -840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720340" y="5756910"/>
            <a:ext cx="1788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teamwork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矩形标注 17"/>
          <p:cNvSpPr/>
          <p:nvPr/>
        </p:nvSpPr>
        <p:spPr>
          <a:xfrm>
            <a:off x="4991100" y="2849245"/>
            <a:ext cx="4941570" cy="542925"/>
          </a:xfrm>
          <a:prstGeom prst="wedgeRectCallout">
            <a:avLst>
              <a:gd name="adj1" fmla="val -23952"/>
              <a:gd name="adj2" fmla="val 13619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188585" y="2893695"/>
            <a:ext cx="4490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hat can we learn from it?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" dur="63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7420" grpId="1"/>
      <p:bldP spid="15" grpId="0"/>
      <p:bldP spid="15" grpId="1"/>
      <p:bldP spid="17422" grpId="1"/>
      <p:bldP spid="17" grpId="0"/>
      <p:bldP spid="17" grpId="1"/>
      <p:bldP spid="22" grpId="0" bldLvl="0" animBg="1"/>
      <p:bldP spid="22" grpId="1" animBg="1"/>
      <p:bldP spid="6" grpId="0" animBg="1"/>
      <p:bldP spid="6" grpId="1" animBg="1"/>
      <p:bldP spid="14" grpId="0"/>
      <p:bldP spid="10" grpId="0" animBg="1"/>
      <p:bldP spid="14" grpId="1"/>
      <p:bldP spid="10" grpId="1" animBg="1"/>
      <p:bldP spid="18" grpId="0" animBg="1"/>
      <p:bldP spid="18" grpId="1" animBg="1"/>
      <p:bldP spid="19" grpId="0"/>
      <p:bldP spid="19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275.25000000000006,&quot;left&quot;:179,&quot;top&quot;:167.12503937007872,&quot;width&quot;:292.62503937007875}"/>
</p:tagLst>
</file>

<file path=ppt/tags/tag5.xml><?xml version="1.0" encoding="utf-8"?>
<p:tagLst xmlns:p="http://schemas.openxmlformats.org/presentationml/2006/main">
  <p:tag name="KSO_WM_DIAGRAM_VIRTUALLY_FRAME" val="{&quot;height&quot;:275.25000000000006,&quot;left&quot;:179,&quot;top&quot;:167.12503937007872,&quot;width&quot;:292.62503937007875}"/>
</p:tagLst>
</file>

<file path=ppt/tags/tag6.xml><?xml version="1.0" encoding="utf-8"?>
<p:tagLst xmlns:p="http://schemas.openxmlformats.org/presentationml/2006/main">
  <p:tag name="KSO_WM_DIAGRAM_VIRTUALLY_FRAME" val="{&quot;height&quot;:275.25000000000006,&quot;left&quot;:179,&quot;top&quot;:167.12503937007872,&quot;width&quot;:292.62503937007875}"/>
</p:tagLst>
</file>

<file path=ppt/tags/tag7.xml><?xml version="1.0" encoding="utf-8"?>
<p:tagLst xmlns:p="http://schemas.openxmlformats.org/presentationml/2006/main">
  <p:tag name="KSO_WM_DIAGRAM_VIRTUALLY_FRAME" val="{&quot;height&quot;:275.25000000000006,&quot;left&quot;:179,&quot;top&quot;:167.12503937007872,&quot;width&quot;:292.62503937007875}"/>
</p:tagLst>
</file>

<file path=ppt/tags/tag8.xml><?xml version="1.0" encoding="utf-8"?>
<p:tagLst xmlns:p="http://schemas.openxmlformats.org/presentationml/2006/main">
  <p:tag name="KSO_WM_DIAGRAM_VIRTUALLY_FRAME" val="{&quot;height&quot;:275.25000000000006,&quot;left&quot;:179,&quot;top&quot;:167.12503937007872,&quot;width&quot;:292.62503937007875}"/>
</p:tagLst>
</file>

<file path=ppt/tags/tag9.xml><?xml version="1.0" encoding="utf-8"?>
<p:tagLst xmlns:p="http://schemas.openxmlformats.org/presentationml/2006/main">
  <p:tag name="commondata" val="eyJoZGlkIjoiN2M5ZWYxZmQ4ZTQ1OTg1OWQxNTdmYjEwNzkzMDZhOTQ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3278</Words>
  <Application>WPS 演示</Application>
  <PresentationFormat>宽屏</PresentationFormat>
  <Paragraphs>227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微软雅黑</vt:lpstr>
      <vt:lpstr>Times New Roman</vt:lpstr>
      <vt:lpstr>Impact</vt:lpstr>
      <vt:lpstr>Arial Black</vt:lpstr>
      <vt:lpstr>Comic Sans MS</vt:lpstr>
      <vt:lpstr>playfair display</vt:lpstr>
      <vt:lpstr>Segoe Print</vt:lpstr>
      <vt:lpstr>Cambria</vt:lpstr>
      <vt:lpstr>Arial Unicode MS</vt:lpstr>
      <vt:lpstr>WPS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</dc:creator>
  <cp:lastModifiedBy>柚</cp:lastModifiedBy>
  <cp:revision>297</cp:revision>
  <dcterms:created xsi:type="dcterms:W3CDTF">2023-08-09T12:44:00Z</dcterms:created>
  <dcterms:modified xsi:type="dcterms:W3CDTF">2025-03-20T13:01:47Z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606FA9378EB141C6A45B36E3EA2FE789_13</vt:lpwstr>
  </property>
  <property fmtid="{D5CDD505-2E9C-101B-9397-08002B2CF9AE}" pid="3" name="KSOProductBuildVer">
    <vt:lpwstr>2052-12.1.0.20305</vt:lpwstr>
  </property>
</Properties>
</file>