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1" r:id="rId3"/>
    <p:sldId id="302" r:id="rId5"/>
    <p:sldId id="303" r:id="rId6"/>
    <p:sldId id="304" r:id="rId7"/>
    <p:sldId id="361" r:id="rId8"/>
    <p:sldId id="356" r:id="rId9"/>
    <p:sldId id="376" r:id="rId10"/>
    <p:sldId id="353" r:id="rId11"/>
    <p:sldId id="358" r:id="rId12"/>
    <p:sldId id="362" r:id="rId13"/>
    <p:sldId id="355" r:id="rId14"/>
    <p:sldId id="352" r:id="rId15"/>
    <p:sldId id="389" r:id="rId16"/>
    <p:sldId id="366" r:id="rId17"/>
    <p:sldId id="357" r:id="rId18"/>
    <p:sldId id="390" r:id="rId19"/>
    <p:sldId id="434" r:id="rId20"/>
    <p:sldId id="341" r:id="rId21"/>
  </p:sldIdLst>
  <p:sldSz cx="9144000" cy="5143500" type="screen16x9"/>
  <p:notesSz cx="6858000" cy="9144000"/>
  <p:custDataLst>
    <p:tags r:id="rId2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06" userDrawn="1">
          <p15:clr>
            <a:srgbClr val="A4A3A4"/>
          </p15:clr>
        </p15:guide>
        <p15:guide id="2" pos="2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E01"/>
    <a:srgbClr val="E8EAE9"/>
    <a:srgbClr val="FCFCFC"/>
    <a:srgbClr val="CCD0D1"/>
    <a:srgbClr val="D7D9E1"/>
    <a:srgbClr val="D5D8E3"/>
    <a:srgbClr val="DADBDE"/>
    <a:srgbClr val="D9DDE7"/>
    <a:srgbClr val="ECECEC"/>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47" autoAdjust="0"/>
  </p:normalViewPr>
  <p:slideViewPr>
    <p:cSldViewPr showGuides="1">
      <p:cViewPr varScale="1">
        <p:scale>
          <a:sx n="78" d="100"/>
          <a:sy n="78" d="100"/>
        </p:scale>
        <p:origin x="-912" y="-90"/>
      </p:cViewPr>
      <p:guideLst>
        <p:guide orient="horz" pos="1606"/>
        <p:guide pos="2832"/>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10" d="100"/>
        <a:sy n="110" d="100"/>
      </p:scale>
      <p:origin x="0" y="568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24.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fld>
            <a:endParaRPr lang="en-US" sz="1000" dirty="0"/>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8908"/>
            <a:ext cx="9144000" cy="514077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advClick="0" advTm="0">
    <p:pull/>
  </p:transition>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8.xml"/><Relationship Id="rId3"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震撼呐喊节奏空旷.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9252520" y="-208921"/>
            <a:ext cx="609600" cy="609600"/>
          </a:xfrm>
          <a:prstGeom prst="rect">
            <a:avLst/>
          </a:prstGeom>
        </p:spPr>
      </p:pic>
      <p:grpSp>
        <p:nvGrpSpPr>
          <p:cNvPr id="40" name="组合 39"/>
          <p:cNvGrpSpPr/>
          <p:nvPr/>
        </p:nvGrpSpPr>
        <p:grpSpPr>
          <a:xfrm>
            <a:off x="3434798" y="418478"/>
            <a:ext cx="575388" cy="575387"/>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3417510" y="2269981"/>
            <a:ext cx="792088" cy="792087"/>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954370" y="717810"/>
            <a:ext cx="2703230" cy="2646028"/>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0" name="组合 49"/>
          <p:cNvGrpSpPr/>
          <p:nvPr/>
        </p:nvGrpSpPr>
        <p:grpSpPr>
          <a:xfrm>
            <a:off x="175580" y="483518"/>
            <a:ext cx="1152128" cy="1152127"/>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Group 10"/>
          <p:cNvGrpSpPr/>
          <p:nvPr/>
        </p:nvGrpSpPr>
        <p:grpSpPr bwMode="auto">
          <a:xfrm>
            <a:off x="6804248" y="4504539"/>
            <a:ext cx="285036" cy="285091"/>
            <a:chOff x="0" y="0"/>
            <a:chExt cx="965499" cy="965499"/>
          </a:xfrm>
        </p:grpSpPr>
        <p:sp>
          <p:nvSpPr>
            <p:cNvPr id="54"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5"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nvGrpSpPr>
          <p:cNvPr id="56" name="Group 13"/>
          <p:cNvGrpSpPr/>
          <p:nvPr/>
        </p:nvGrpSpPr>
        <p:grpSpPr bwMode="auto">
          <a:xfrm>
            <a:off x="7207399" y="4504539"/>
            <a:ext cx="285505" cy="285091"/>
            <a:chOff x="0" y="0"/>
            <a:chExt cx="965499" cy="965499"/>
          </a:xfrm>
        </p:grpSpPr>
        <p:sp>
          <p:nvSpPr>
            <p:cNvPr id="57"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8"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nvGrpSpPr>
          <p:cNvPr id="59" name="Group 16"/>
          <p:cNvGrpSpPr/>
          <p:nvPr/>
        </p:nvGrpSpPr>
        <p:grpSpPr bwMode="auto">
          <a:xfrm>
            <a:off x="7611019" y="4504539"/>
            <a:ext cx="285036" cy="285091"/>
            <a:chOff x="0" y="0"/>
            <a:chExt cx="965499" cy="965499"/>
          </a:xfrm>
        </p:grpSpPr>
        <p:sp>
          <p:nvSpPr>
            <p:cNvPr id="60"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1"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nvGrpSpPr>
          <p:cNvPr id="62" name="Group 19"/>
          <p:cNvGrpSpPr/>
          <p:nvPr/>
        </p:nvGrpSpPr>
        <p:grpSpPr bwMode="auto">
          <a:xfrm>
            <a:off x="8014170" y="4504539"/>
            <a:ext cx="285036" cy="285091"/>
            <a:chOff x="0" y="0"/>
            <a:chExt cx="965499" cy="965499"/>
          </a:xfrm>
        </p:grpSpPr>
        <p:sp>
          <p:nvSpPr>
            <p:cNvPr id="63"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5"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nvGrpSpPr>
          <p:cNvPr id="66" name="Group 22"/>
          <p:cNvGrpSpPr/>
          <p:nvPr/>
        </p:nvGrpSpPr>
        <p:grpSpPr bwMode="auto">
          <a:xfrm>
            <a:off x="8417321" y="4504539"/>
            <a:ext cx="285036" cy="285091"/>
            <a:chOff x="0" y="0"/>
            <a:chExt cx="965499" cy="965499"/>
          </a:xfrm>
        </p:grpSpPr>
        <p:sp>
          <p:nvSpPr>
            <p:cNvPr id="6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9"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nvGrpSpPr>
          <p:cNvPr id="70" name="组合 69"/>
          <p:cNvGrpSpPr/>
          <p:nvPr/>
        </p:nvGrpSpPr>
        <p:grpSpPr>
          <a:xfrm>
            <a:off x="488061" y="3723878"/>
            <a:ext cx="940068" cy="940064"/>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椭圆 7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1851036" y="3723878"/>
            <a:ext cx="575388" cy="575387"/>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椭圆 7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矩形 75"/>
          <p:cNvSpPr/>
          <p:nvPr/>
        </p:nvSpPr>
        <p:spPr>
          <a:xfrm>
            <a:off x="1043940" y="1730375"/>
            <a:ext cx="8158480" cy="521970"/>
          </a:xfrm>
          <a:prstGeom prst="rect">
            <a:avLst/>
          </a:prstGeom>
        </p:spPr>
        <p:txBody>
          <a:bodyPr wrap="square">
            <a:spAutoFit/>
          </a:bodyPr>
          <a:lstStyle/>
          <a:p>
            <a:r>
              <a:rPr lang="zh-CN" altLang="zh-CN" sz="2800" b="1" dirty="0">
                <a:gradFill>
                  <a:gsLst>
                    <a:gs pos="44000">
                      <a:schemeClr val="accent3"/>
                    </a:gs>
                    <a:gs pos="0">
                      <a:schemeClr val="accent1"/>
                    </a:gs>
                    <a:gs pos="93750">
                      <a:schemeClr val="accent5"/>
                    </a:gs>
                    <a:gs pos="74000">
                      <a:schemeClr val="accent4"/>
                    </a:gs>
                  </a:gsLst>
                  <a:lin ang="2700000" scaled="0"/>
                </a:gradFill>
                <a:latin typeface="微软雅黑" panose="020B0503020204020204" pitchFamily="34" charset="-122"/>
                <a:ea typeface="微软雅黑" panose="020B0503020204020204" pitchFamily="34" charset="-122"/>
              </a:rPr>
              <a:t>基于小学科学探究实践的社会责任感培养与研究 </a:t>
            </a:r>
            <a:endParaRPr lang="zh-CN" altLang="zh-CN" sz="2800" b="1" dirty="0">
              <a:gradFill>
                <a:gsLst>
                  <a:gs pos="44000">
                    <a:schemeClr val="accent3"/>
                  </a:gs>
                  <a:gs pos="0">
                    <a:schemeClr val="accent1"/>
                  </a:gs>
                  <a:gs pos="93750">
                    <a:schemeClr val="accent5"/>
                  </a:gs>
                  <a:gs pos="74000">
                    <a:schemeClr val="accent4"/>
                  </a:gs>
                </a:gsLst>
                <a:lin ang="2700000" scaled="0"/>
              </a:gradFill>
              <a:latin typeface="微软雅黑" panose="020B0503020204020204" pitchFamily="34" charset="-122"/>
              <a:ea typeface="微软雅黑" panose="020B0503020204020204" pitchFamily="34" charset="-122"/>
            </a:endParaRPr>
          </a:p>
        </p:txBody>
      </p:sp>
      <p:sp>
        <p:nvSpPr>
          <p:cNvPr id="77" name="圆角矩形 76"/>
          <p:cNvSpPr/>
          <p:nvPr/>
        </p:nvSpPr>
        <p:spPr>
          <a:xfrm>
            <a:off x="4644008" y="2479997"/>
            <a:ext cx="2965308" cy="373025"/>
          </a:xfrm>
          <a:prstGeom prst="roundRect">
            <a:avLst/>
          </a:prstGeom>
          <a:solidFill>
            <a:schemeClr val="accent2">
              <a:alpha val="52000"/>
            </a:schemeClr>
          </a:solidFill>
          <a:ln>
            <a:solidFill>
              <a:schemeClr val="accent2"/>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开题报告</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8" name="文本框 3"/>
          <p:cNvSpPr txBox="1">
            <a:spLocks noChangeArrowheads="1"/>
          </p:cNvSpPr>
          <p:nvPr/>
        </p:nvSpPr>
        <p:spPr bwMode="auto">
          <a:xfrm>
            <a:off x="4656988" y="3056061"/>
            <a:ext cx="4163484" cy="521970"/>
          </a:xfrm>
          <a:prstGeom prst="rect">
            <a:avLst/>
          </a:prstGeom>
        </p:spPr>
        <p:txBody>
          <a:bodyPr wrap="square">
            <a:spAutoFit/>
          </a:bodyPr>
          <a:lstStyle>
            <a:defPPr>
              <a:defRPr lang="zh-CN"/>
            </a:defPPr>
            <a:lvl1pPr>
              <a:defRPr sz="2000" b="1">
                <a:gradFill>
                  <a:gsLst>
                    <a:gs pos="100000">
                      <a:schemeClr val="tx2"/>
                    </a:gs>
                    <a:gs pos="0">
                      <a:schemeClr val="accent2"/>
                    </a:gs>
                  </a:gsLst>
                  <a:path path="circle">
                    <a:fillToRect l="50000" t="50000" r="50000" b="50000"/>
                  </a:path>
                </a:gradFill>
                <a:latin typeface="微软雅黑" panose="020B0503020204020204" pitchFamily="34" charset="-122"/>
                <a:ea typeface="微软雅黑" panose="020B0503020204020204" pitchFamily="34" charset="-122"/>
              </a:defRPr>
            </a:lvl1pPr>
          </a:lstStyle>
          <a:p>
            <a:r>
              <a:rPr lang="zh-CN" altLang="en-US" sz="1400" b="0" dirty="0" smtClean="0">
                <a:solidFill>
                  <a:schemeClr val="tx1">
                    <a:lumMod val="65000"/>
                    <a:lumOff val="35000"/>
                  </a:schemeClr>
                </a:solidFill>
              </a:rPr>
              <a:t>常州市龙城小学        经雏</a:t>
            </a:r>
            <a:r>
              <a:rPr lang="zh-CN" altLang="en-US" sz="1400" b="0" dirty="0" smtClean="0">
                <a:solidFill>
                  <a:schemeClr val="tx1">
                    <a:lumMod val="65000"/>
                    <a:lumOff val="35000"/>
                  </a:schemeClr>
                </a:solidFill>
              </a:rPr>
              <a:t>月</a:t>
            </a:r>
            <a:endParaRPr lang="zh-CN" altLang="en-US" sz="1400" b="0" dirty="0" smtClean="0">
              <a:solidFill>
                <a:schemeClr val="tx1">
                  <a:lumMod val="65000"/>
                  <a:lumOff val="35000"/>
                </a:schemeClr>
              </a:solidFill>
            </a:endParaRPr>
          </a:p>
          <a:p>
            <a:r>
              <a:rPr lang="zh-CN" altLang="en-US" sz="1400" b="0" dirty="0" smtClean="0">
                <a:solidFill>
                  <a:schemeClr val="tx1">
                    <a:lumMod val="65000"/>
                    <a:lumOff val="35000"/>
                  </a:schemeClr>
                </a:solidFill>
              </a:rPr>
              <a:t>新北区香槟湖小学</a:t>
            </a:r>
            <a:r>
              <a:rPr lang="en-US" altLang="zh-CN" sz="1400" b="0" dirty="0" smtClean="0">
                <a:solidFill>
                  <a:schemeClr val="tx1">
                    <a:lumMod val="65000"/>
                    <a:lumOff val="35000"/>
                  </a:schemeClr>
                </a:solidFill>
              </a:rPr>
              <a:t>     </a:t>
            </a:r>
            <a:r>
              <a:rPr lang="zh-CN" altLang="en-US" sz="1400" b="0" dirty="0" smtClean="0">
                <a:solidFill>
                  <a:schemeClr val="tx1">
                    <a:lumMod val="65000"/>
                    <a:lumOff val="35000"/>
                  </a:schemeClr>
                </a:solidFill>
              </a:rPr>
              <a:t>毛艳洲</a:t>
            </a:r>
            <a:endParaRPr lang="zh-CN" altLang="en-US" sz="1400" b="0" dirty="0" smtClean="0">
              <a:solidFill>
                <a:schemeClr val="tx1">
                  <a:lumMod val="65000"/>
                  <a:lumOff val="35000"/>
                </a:schemeClr>
              </a:solidFill>
            </a:endParaRPr>
          </a:p>
        </p:txBody>
      </p:sp>
      <p:grpSp>
        <p:nvGrpSpPr>
          <p:cNvPr id="79" name="Group 25"/>
          <p:cNvGrpSpPr/>
          <p:nvPr/>
        </p:nvGrpSpPr>
        <p:grpSpPr>
          <a:xfrm>
            <a:off x="0" y="5078332"/>
            <a:ext cx="9144000" cy="71120"/>
            <a:chOff x="0" y="3474720"/>
            <a:chExt cx="10261600" cy="71120"/>
          </a:xfrm>
        </p:grpSpPr>
        <p:sp>
          <p:nvSpPr>
            <p:cNvPr id="80" name="Rectangle 26"/>
            <p:cNvSpPr/>
            <p:nvPr/>
          </p:nvSpPr>
          <p:spPr>
            <a:xfrm>
              <a:off x="0" y="3474720"/>
              <a:ext cx="2052320" cy="71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27"/>
            <p:cNvSpPr/>
            <p:nvPr/>
          </p:nvSpPr>
          <p:spPr>
            <a:xfrm>
              <a:off x="2052320" y="3474720"/>
              <a:ext cx="2052320" cy="711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28"/>
            <p:cNvSpPr/>
            <p:nvPr/>
          </p:nvSpPr>
          <p:spPr>
            <a:xfrm>
              <a:off x="4104640" y="3474720"/>
              <a:ext cx="2052320" cy="711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29"/>
            <p:cNvSpPr/>
            <p:nvPr/>
          </p:nvSpPr>
          <p:spPr>
            <a:xfrm>
              <a:off x="6156960" y="3474720"/>
              <a:ext cx="2052320" cy="711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30"/>
            <p:cNvSpPr/>
            <p:nvPr/>
          </p:nvSpPr>
          <p:spPr>
            <a:xfrm>
              <a:off x="8209280" y="3474720"/>
              <a:ext cx="2052320" cy="711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spd="slow" advClick="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9"/>
                                            </p:tgtEl>
                                          </p:cBhvr>
                                        </p:cmd>
                                      </p:childTnLst>
                                    </p:cTn>
                                  </p:par>
                                </p:childTnLst>
                              </p:cTn>
                            </p:par>
                            <p:par>
                              <p:cTn id="7" fill="hold">
                                <p:stCondLst>
                                  <p:cond delay="0"/>
                                </p:stCondLst>
                                <p:childTnLst>
                                  <p:par>
                                    <p:cTn id="8" presetID="2" presetClass="entr" presetSubtype="1" fill="hold" nodeType="afterEffect" p14:presetBounceEnd="40000">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14:bounceEnd="40000">
                                          <p:cBhvr additive="base">
                                            <p:cTn id="10" dur="200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11" dur="2000" fill="hold"/>
                                            <p:tgtEl>
                                              <p:spTgt spid="46"/>
                                            </p:tgtEl>
                                            <p:attrNameLst>
                                              <p:attrName>ppt_y</p:attrName>
                                            </p:attrNameLst>
                                          </p:cBhvr>
                                          <p:tavLst>
                                            <p:tav tm="0">
                                              <p:val>
                                                <p:strVal val="0-#ppt_h/2"/>
                                              </p:val>
                                            </p:tav>
                                            <p:tav tm="100000">
                                              <p:val>
                                                <p:strVal val="#ppt_y"/>
                                              </p:val>
                                            </p:tav>
                                          </p:tavLst>
                                        </p:anim>
                                      </p:childTnLst>
                                    </p:cTn>
                                  </p:par>
                                  <p:par>
                                    <p:cTn id="12" presetID="2" presetClass="entr" presetSubtype="9" fill="hold" nodeType="withEffect" p14:presetBounceEnd="40000">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14:bounceEnd="40000">
                                          <p:cBhvr additive="base">
                                            <p:cTn id="14" dur="2000" fill="hold"/>
                                            <p:tgtEl>
                                              <p:spTgt spid="50"/>
                                            </p:tgtEl>
                                            <p:attrNameLst>
                                              <p:attrName>ppt_x</p:attrName>
                                            </p:attrNameLst>
                                          </p:cBhvr>
                                          <p:tavLst>
                                            <p:tav tm="0">
                                              <p:val>
                                                <p:strVal val="0-#ppt_w/2"/>
                                              </p:val>
                                            </p:tav>
                                            <p:tav tm="100000">
                                              <p:val>
                                                <p:strVal val="#ppt_x"/>
                                              </p:val>
                                            </p:tav>
                                          </p:tavLst>
                                        </p:anim>
                                        <p:anim calcmode="lin" valueType="num" p14:bounceEnd="40000">
                                          <p:cBhvr additive="base">
                                            <p:cTn id="15" dur="2000" fill="hold"/>
                                            <p:tgtEl>
                                              <p:spTgt spid="50"/>
                                            </p:tgtEl>
                                            <p:attrNameLst>
                                              <p:attrName>ppt_y</p:attrName>
                                            </p:attrNameLst>
                                          </p:cBhvr>
                                          <p:tavLst>
                                            <p:tav tm="0">
                                              <p:val>
                                                <p:strVal val="0-#ppt_h/2"/>
                                              </p:val>
                                            </p:tav>
                                            <p:tav tm="100000">
                                              <p:val>
                                                <p:strVal val="#ppt_y"/>
                                              </p:val>
                                            </p:tav>
                                          </p:tavLst>
                                        </p:anim>
                                      </p:childTnLst>
                                    </p:cTn>
                                  </p:par>
                                  <p:par>
                                    <p:cTn id="16" presetID="2" presetClass="entr" presetSubtype="2" fill="hold" nodeType="withEffect" p14:presetBounceEnd="40000">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14:bounceEnd="40000">
                                          <p:cBhvr additive="base">
                                            <p:cTn id="18" dur="20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19" dur="20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3" fill="hold" nodeType="withEffect" p14:presetBounceEnd="40000">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14:bounceEnd="40000">
                                          <p:cBhvr additive="base">
                                            <p:cTn id="22" dur="2000" fill="hold"/>
                                            <p:tgtEl>
                                              <p:spTgt spid="40"/>
                                            </p:tgtEl>
                                            <p:attrNameLst>
                                              <p:attrName>ppt_x</p:attrName>
                                            </p:attrNameLst>
                                          </p:cBhvr>
                                          <p:tavLst>
                                            <p:tav tm="0">
                                              <p:val>
                                                <p:strVal val="1+#ppt_w/2"/>
                                              </p:val>
                                            </p:tav>
                                            <p:tav tm="100000">
                                              <p:val>
                                                <p:strVal val="#ppt_x"/>
                                              </p:val>
                                            </p:tav>
                                          </p:tavLst>
                                        </p:anim>
                                        <p:anim calcmode="lin" valueType="num" p14:bounceEnd="40000">
                                          <p:cBhvr additive="base">
                                            <p:cTn id="23" dur="200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14:presetBounceEnd="40000">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14:bounceEnd="40000">
                                          <p:cBhvr additive="base">
                                            <p:cTn id="26" dur="2000" fill="hold"/>
                                            <p:tgtEl>
                                              <p:spTgt spid="70"/>
                                            </p:tgtEl>
                                            <p:attrNameLst>
                                              <p:attrName>ppt_x</p:attrName>
                                            </p:attrNameLst>
                                          </p:cBhvr>
                                          <p:tavLst>
                                            <p:tav tm="0">
                                              <p:val>
                                                <p:strVal val="0-#ppt_w/2"/>
                                              </p:val>
                                            </p:tav>
                                            <p:tav tm="100000">
                                              <p:val>
                                                <p:strVal val="#ppt_x"/>
                                              </p:val>
                                            </p:tav>
                                          </p:tavLst>
                                        </p:anim>
                                        <p:anim calcmode="lin" valueType="num" p14:bounceEnd="40000">
                                          <p:cBhvr additive="base">
                                            <p:cTn id="27" dur="2000" fill="hold"/>
                                            <p:tgtEl>
                                              <p:spTgt spid="70"/>
                                            </p:tgtEl>
                                            <p:attrNameLst>
                                              <p:attrName>ppt_y</p:attrName>
                                            </p:attrNameLst>
                                          </p:cBhvr>
                                          <p:tavLst>
                                            <p:tav tm="0">
                                              <p:val>
                                                <p:strVal val="#ppt_y"/>
                                              </p:val>
                                            </p:tav>
                                            <p:tav tm="100000">
                                              <p:val>
                                                <p:strVal val="#ppt_y"/>
                                              </p:val>
                                            </p:tav>
                                          </p:tavLst>
                                        </p:anim>
                                      </p:childTnLst>
                                    </p:cTn>
                                  </p:par>
                                  <p:par>
                                    <p:cTn id="28" presetID="2" presetClass="entr" presetSubtype="12" fill="hold" nodeType="withEffect" p14:presetBounceEnd="40000">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14:bounceEnd="40000">
                                          <p:cBhvr additive="base">
                                            <p:cTn id="30" dur="2000" fill="hold"/>
                                            <p:tgtEl>
                                              <p:spTgt spid="73"/>
                                            </p:tgtEl>
                                            <p:attrNameLst>
                                              <p:attrName>ppt_x</p:attrName>
                                            </p:attrNameLst>
                                          </p:cBhvr>
                                          <p:tavLst>
                                            <p:tav tm="0">
                                              <p:val>
                                                <p:strVal val="0-#ppt_w/2"/>
                                              </p:val>
                                            </p:tav>
                                            <p:tav tm="100000">
                                              <p:val>
                                                <p:strVal val="#ppt_x"/>
                                              </p:val>
                                            </p:tav>
                                          </p:tavLst>
                                        </p:anim>
                                        <p:anim calcmode="lin" valueType="num" p14:bounceEnd="40000">
                                          <p:cBhvr additive="base">
                                            <p:cTn id="31" dur="2000" fill="hold"/>
                                            <p:tgtEl>
                                              <p:spTgt spid="73"/>
                                            </p:tgtEl>
                                            <p:attrNameLst>
                                              <p:attrName>ppt_y</p:attrName>
                                            </p:attrNameLst>
                                          </p:cBhvr>
                                          <p:tavLst>
                                            <p:tav tm="0">
                                              <p:val>
                                                <p:strVal val="1+#ppt_h/2"/>
                                              </p:val>
                                            </p:tav>
                                            <p:tav tm="100000">
                                              <p:val>
                                                <p:strVal val="#ppt_y"/>
                                              </p:val>
                                            </p:tav>
                                          </p:tavLst>
                                        </p:anim>
                                      </p:childTnLst>
                                    </p:cTn>
                                  </p:par>
                                  <p:par>
                                    <p:cTn id="32" presetID="23" presetClass="entr" presetSubtype="16" fill="hold" nodeType="withEffect">
                                      <p:stCondLst>
                                        <p:cond delay="125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150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175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ppt_w</p:attrName>
                                            </p:attrNameLst>
                                          </p:cBhvr>
                                          <p:tavLst>
                                            <p:tav tm="0">
                                              <p:val>
                                                <p:fltVal val="0"/>
                                              </p:val>
                                            </p:tav>
                                            <p:tav tm="100000">
                                              <p:val>
                                                <p:strVal val="#ppt_w"/>
                                              </p:val>
                                            </p:tav>
                                          </p:tavLst>
                                        </p:anim>
                                        <p:anim calcmode="lin" valueType="num">
                                          <p:cBhvr>
                                            <p:cTn id="43" dur="500" fill="hold"/>
                                            <p:tgtEl>
                                              <p:spTgt spid="59"/>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2000"/>
                                      </p:stCondLst>
                                      <p:childTnLst>
                                        <p:set>
                                          <p:cBhvr>
                                            <p:cTn id="45" dur="1" fill="hold">
                                              <p:stCondLst>
                                                <p:cond delay="0"/>
                                              </p:stCondLst>
                                            </p:cTn>
                                            <p:tgtEl>
                                              <p:spTgt spid="62"/>
                                            </p:tgtEl>
                                            <p:attrNameLst>
                                              <p:attrName>style.visibility</p:attrName>
                                            </p:attrNameLst>
                                          </p:cBhvr>
                                          <p:to>
                                            <p:strVal val="visible"/>
                                          </p:to>
                                        </p:set>
                                        <p:anim calcmode="lin" valueType="num">
                                          <p:cBhvr>
                                            <p:cTn id="46" dur="500" fill="hold"/>
                                            <p:tgtEl>
                                              <p:spTgt spid="62"/>
                                            </p:tgtEl>
                                            <p:attrNameLst>
                                              <p:attrName>ppt_w</p:attrName>
                                            </p:attrNameLst>
                                          </p:cBhvr>
                                          <p:tavLst>
                                            <p:tav tm="0">
                                              <p:val>
                                                <p:fltVal val="0"/>
                                              </p:val>
                                            </p:tav>
                                            <p:tav tm="100000">
                                              <p:val>
                                                <p:strVal val="#ppt_w"/>
                                              </p:val>
                                            </p:tav>
                                          </p:tavLst>
                                        </p:anim>
                                        <p:anim calcmode="lin" valueType="num">
                                          <p:cBhvr>
                                            <p:cTn id="47" dur="500" fill="hold"/>
                                            <p:tgtEl>
                                              <p:spTgt spid="62"/>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2250"/>
                                      </p:stCondLst>
                                      <p:childTnLst>
                                        <p:set>
                                          <p:cBhvr>
                                            <p:cTn id="49" dur="1" fill="hold">
                                              <p:stCondLst>
                                                <p:cond delay="0"/>
                                              </p:stCondLst>
                                            </p:cTn>
                                            <p:tgtEl>
                                              <p:spTgt spid="66"/>
                                            </p:tgtEl>
                                            <p:attrNameLst>
                                              <p:attrName>style.visibility</p:attrName>
                                            </p:attrNameLst>
                                          </p:cBhvr>
                                          <p:to>
                                            <p:strVal val="visible"/>
                                          </p:to>
                                        </p:set>
                                        <p:anim calcmode="lin" valueType="num">
                                          <p:cBhvr>
                                            <p:cTn id="50" dur="500" fill="hold"/>
                                            <p:tgtEl>
                                              <p:spTgt spid="66"/>
                                            </p:tgtEl>
                                            <p:attrNameLst>
                                              <p:attrName>ppt_w</p:attrName>
                                            </p:attrNameLst>
                                          </p:cBhvr>
                                          <p:tavLst>
                                            <p:tav tm="0">
                                              <p:val>
                                                <p:fltVal val="0"/>
                                              </p:val>
                                            </p:tav>
                                            <p:tav tm="100000">
                                              <p:val>
                                                <p:strVal val="#ppt_w"/>
                                              </p:val>
                                            </p:tav>
                                          </p:tavLst>
                                        </p:anim>
                                        <p:anim calcmode="lin" valueType="num">
                                          <p:cBhvr>
                                            <p:cTn id="51" dur="500" fill="hold"/>
                                            <p:tgtEl>
                                              <p:spTgt spid="66"/>
                                            </p:tgtEl>
                                            <p:attrNameLst>
                                              <p:attrName>ppt_h</p:attrName>
                                            </p:attrNameLst>
                                          </p:cBhvr>
                                          <p:tavLst>
                                            <p:tav tm="0">
                                              <p:val>
                                                <p:fltVal val="0"/>
                                              </p:val>
                                            </p:tav>
                                            <p:tav tm="100000">
                                              <p:val>
                                                <p:strVal val="#ppt_h"/>
                                              </p:val>
                                            </p:tav>
                                          </p:tavLst>
                                        </p:anim>
                                      </p:childTnLst>
                                    </p:cTn>
                                  </p:par>
                                </p:childTnLst>
                              </p:cTn>
                            </p:par>
                            <p:par>
                              <p:cTn id="52" fill="hold">
                                <p:stCondLst>
                                  <p:cond delay="2000"/>
                                </p:stCondLst>
                                <p:childTnLst>
                                  <p:par>
                                    <p:cTn id="53" presetID="42" presetClass="entr" presetSubtype="0" fill="hold" grpId="0" nodeType="afterEffect">
                                      <p:stCondLst>
                                        <p:cond delay="0"/>
                                      </p:stCondLst>
                                      <p:iterate type="lt">
                                        <p:tmPct val="10000"/>
                                      </p:iterate>
                                      <p:childTnLst>
                                        <p:set>
                                          <p:cBhvr>
                                            <p:cTn id="54" dur="1" fill="hold">
                                              <p:stCondLst>
                                                <p:cond delay="0"/>
                                              </p:stCondLst>
                                            </p:cTn>
                                            <p:tgtEl>
                                              <p:spTgt spid="76"/>
                                            </p:tgtEl>
                                            <p:attrNameLst>
                                              <p:attrName>style.visibility</p:attrName>
                                            </p:attrNameLst>
                                          </p:cBhvr>
                                          <p:to>
                                            <p:strVal val="visible"/>
                                          </p:to>
                                        </p:set>
                                        <p:animEffect transition="in" filter="fade">
                                          <p:cBhvr>
                                            <p:cTn id="55" dur="750"/>
                                            <p:tgtEl>
                                              <p:spTgt spid="76"/>
                                            </p:tgtEl>
                                          </p:cBhvr>
                                        </p:animEffect>
                                        <p:anim calcmode="lin" valueType="num">
                                          <p:cBhvr>
                                            <p:cTn id="56" dur="750" fill="hold"/>
                                            <p:tgtEl>
                                              <p:spTgt spid="76"/>
                                            </p:tgtEl>
                                            <p:attrNameLst>
                                              <p:attrName>ppt_x</p:attrName>
                                            </p:attrNameLst>
                                          </p:cBhvr>
                                          <p:tavLst>
                                            <p:tav tm="0">
                                              <p:val>
                                                <p:strVal val="#ppt_x"/>
                                              </p:val>
                                            </p:tav>
                                            <p:tav tm="100000">
                                              <p:val>
                                                <p:strVal val="#ppt_x"/>
                                              </p:val>
                                            </p:tav>
                                          </p:tavLst>
                                        </p:anim>
                                        <p:anim calcmode="lin" valueType="num">
                                          <p:cBhvr>
                                            <p:cTn id="57" dur="75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74"/>
                                </p:stCondLst>
                                <p:childTnLst>
                                  <p:par>
                                    <p:cTn id="59" presetID="16" presetClass="entr" presetSubtype="37"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barn(outVertical)">
                                          <p:cBhvr>
                                            <p:cTn id="61" dur="500"/>
                                            <p:tgtEl>
                                              <p:spTgt spid="77"/>
                                            </p:tgtEl>
                                          </p:cBhvr>
                                        </p:animEffect>
                                      </p:childTnLst>
                                    </p:cTn>
                                  </p:par>
                                </p:childTnLst>
                              </p:cTn>
                            </p:par>
                            <p:par>
                              <p:cTn id="62" fill="hold">
                                <p:stCondLst>
                                  <p:cond delay="5574"/>
                                </p:stCondLst>
                                <p:childTnLst>
                                  <p:par>
                                    <p:cTn id="63" presetID="23" presetClass="entr" presetSubtype="528" fill="hold" grpId="0" nodeType="afterEffect">
                                      <p:stCondLst>
                                        <p:cond delay="0"/>
                                      </p:stCondLst>
                                      <p:iterate type="lt">
                                        <p:tmPct val="10000"/>
                                      </p:iterate>
                                      <p:childTnLst>
                                        <p:set>
                                          <p:cBhvr>
                                            <p:cTn id="64" dur="1" fill="hold">
                                              <p:stCondLst>
                                                <p:cond delay="0"/>
                                              </p:stCondLst>
                                            </p:cTn>
                                            <p:tgtEl>
                                              <p:spTgt spid="78"/>
                                            </p:tgtEl>
                                            <p:attrNameLst>
                                              <p:attrName>style.visibility</p:attrName>
                                            </p:attrNameLst>
                                          </p:cBhvr>
                                          <p:to>
                                            <p:strVal val="visible"/>
                                          </p:to>
                                        </p:set>
                                        <p:anim calcmode="lin" valueType="num">
                                          <p:cBhvr>
                                            <p:cTn id="65" dur="500" fill="hold"/>
                                            <p:tgtEl>
                                              <p:spTgt spid="78"/>
                                            </p:tgtEl>
                                            <p:attrNameLst>
                                              <p:attrName>ppt_w</p:attrName>
                                            </p:attrNameLst>
                                          </p:cBhvr>
                                          <p:tavLst>
                                            <p:tav tm="0">
                                              <p:val>
                                                <p:fltVal val="0"/>
                                              </p:val>
                                            </p:tav>
                                            <p:tav tm="100000">
                                              <p:val>
                                                <p:strVal val="#ppt_w"/>
                                              </p:val>
                                            </p:tav>
                                          </p:tavLst>
                                        </p:anim>
                                        <p:anim calcmode="lin" valueType="num">
                                          <p:cBhvr>
                                            <p:cTn id="66" dur="500" fill="hold"/>
                                            <p:tgtEl>
                                              <p:spTgt spid="78"/>
                                            </p:tgtEl>
                                            <p:attrNameLst>
                                              <p:attrName>ppt_h</p:attrName>
                                            </p:attrNameLst>
                                          </p:cBhvr>
                                          <p:tavLst>
                                            <p:tav tm="0">
                                              <p:val>
                                                <p:fltVal val="0"/>
                                              </p:val>
                                            </p:tav>
                                            <p:tav tm="100000">
                                              <p:val>
                                                <p:strVal val="#ppt_h"/>
                                              </p:val>
                                            </p:tav>
                                          </p:tavLst>
                                        </p:anim>
                                        <p:anim calcmode="lin" valueType="num">
                                          <p:cBhvr>
                                            <p:cTn id="67" dur="500" fill="hold"/>
                                            <p:tgtEl>
                                              <p:spTgt spid="78"/>
                                            </p:tgtEl>
                                            <p:attrNameLst>
                                              <p:attrName>ppt_x</p:attrName>
                                            </p:attrNameLst>
                                          </p:cBhvr>
                                          <p:tavLst>
                                            <p:tav tm="0">
                                              <p:val>
                                                <p:fltVal val="0.5"/>
                                              </p:val>
                                            </p:tav>
                                            <p:tav tm="100000">
                                              <p:val>
                                                <p:strVal val="#ppt_x"/>
                                              </p:val>
                                            </p:tav>
                                          </p:tavLst>
                                        </p:anim>
                                        <p:anim calcmode="lin" valueType="num">
                                          <p:cBhvr>
                                            <p:cTn id="68" dur="500" fill="hold"/>
                                            <p:tgtEl>
                                              <p:spTgt spid="7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9" repeatCount="indefinite" fill="remove" display="0">
                      <p:stCondLst>
                        <p:cond delay="indefinite"/>
                      </p:stCondLst>
                      <p:endCondLst>
                        <p:cond evt="onStopAudio" delay="0">
                          <p:tgtEl>
                            <p:sldTgt/>
                          </p:tgtEl>
                        </p:cond>
                      </p:endCondLst>
                    </p:cTn>
                    <p:tgtEl>
                      <p:spTgt spid="39"/>
                    </p:tgtEl>
                  </p:cMediaNode>
                </p:audio>
              </p:childTnLst>
            </p:cTn>
          </p:par>
        </p:tnLst>
        <p:bldLst>
          <p:bldP spid="76" grpId="0"/>
          <p:bldP spid="77" grpId="0" animBg="1"/>
          <p:bldP spid="7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9"/>
                                            </p:tgtEl>
                                          </p:cBhvr>
                                        </p:cmd>
                                      </p:childTnLst>
                                    </p:cTn>
                                  </p:par>
                                </p:childTnLst>
                              </p:cTn>
                            </p:par>
                            <p:par>
                              <p:cTn id="7" fill="hold">
                                <p:stCondLst>
                                  <p:cond delay="0"/>
                                </p:stCondLst>
                                <p:childTnLst>
                                  <p:par>
                                    <p:cTn id="8" presetID="2" presetClass="entr" presetSubtype="1" fill="hold" nodeType="after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additive="base">
                                            <p:cTn id="10" dur="2000" fill="hold"/>
                                            <p:tgtEl>
                                              <p:spTgt spid="46"/>
                                            </p:tgtEl>
                                            <p:attrNameLst>
                                              <p:attrName>ppt_x</p:attrName>
                                            </p:attrNameLst>
                                          </p:cBhvr>
                                          <p:tavLst>
                                            <p:tav tm="0">
                                              <p:val>
                                                <p:strVal val="#ppt_x"/>
                                              </p:val>
                                            </p:tav>
                                            <p:tav tm="100000">
                                              <p:val>
                                                <p:strVal val="#ppt_x"/>
                                              </p:val>
                                            </p:tav>
                                          </p:tavLst>
                                        </p:anim>
                                        <p:anim calcmode="lin" valueType="num">
                                          <p:cBhvr additive="base">
                                            <p:cTn id="11" dur="2000" fill="hold"/>
                                            <p:tgtEl>
                                              <p:spTgt spid="46"/>
                                            </p:tgtEl>
                                            <p:attrNameLst>
                                              <p:attrName>ppt_y</p:attrName>
                                            </p:attrNameLst>
                                          </p:cBhvr>
                                          <p:tavLst>
                                            <p:tav tm="0">
                                              <p:val>
                                                <p:strVal val="0-#ppt_h/2"/>
                                              </p:val>
                                            </p:tav>
                                            <p:tav tm="100000">
                                              <p:val>
                                                <p:strVal val="#ppt_y"/>
                                              </p:val>
                                            </p:tav>
                                          </p:tavLst>
                                        </p:anim>
                                      </p:childTnLst>
                                    </p:cTn>
                                  </p:par>
                                  <p:par>
                                    <p:cTn id="12" presetID="2" presetClass="entr" presetSubtype="9" fill="hold" nodeType="with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2000" fill="hold"/>
                                            <p:tgtEl>
                                              <p:spTgt spid="50"/>
                                            </p:tgtEl>
                                            <p:attrNameLst>
                                              <p:attrName>ppt_x</p:attrName>
                                            </p:attrNameLst>
                                          </p:cBhvr>
                                          <p:tavLst>
                                            <p:tav tm="0">
                                              <p:val>
                                                <p:strVal val="0-#ppt_w/2"/>
                                              </p:val>
                                            </p:tav>
                                            <p:tav tm="100000">
                                              <p:val>
                                                <p:strVal val="#ppt_x"/>
                                              </p:val>
                                            </p:tav>
                                          </p:tavLst>
                                        </p:anim>
                                        <p:anim calcmode="lin" valueType="num">
                                          <p:cBhvr additive="base">
                                            <p:cTn id="15" dur="2000" fill="hold"/>
                                            <p:tgtEl>
                                              <p:spTgt spid="50"/>
                                            </p:tgtEl>
                                            <p:attrNameLst>
                                              <p:attrName>ppt_y</p:attrName>
                                            </p:attrNameLst>
                                          </p:cBhvr>
                                          <p:tavLst>
                                            <p:tav tm="0">
                                              <p:val>
                                                <p:strVal val="0-#ppt_h/2"/>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2000" fill="hold"/>
                                            <p:tgtEl>
                                              <p:spTgt spid="43"/>
                                            </p:tgtEl>
                                            <p:attrNameLst>
                                              <p:attrName>ppt_x</p:attrName>
                                            </p:attrNameLst>
                                          </p:cBhvr>
                                          <p:tavLst>
                                            <p:tav tm="0">
                                              <p:val>
                                                <p:strVal val="1+#ppt_w/2"/>
                                              </p:val>
                                            </p:tav>
                                            <p:tav tm="100000">
                                              <p:val>
                                                <p:strVal val="#ppt_x"/>
                                              </p:val>
                                            </p:tav>
                                          </p:tavLst>
                                        </p:anim>
                                        <p:anim calcmode="lin" valueType="num">
                                          <p:cBhvr additive="base">
                                            <p:cTn id="19" dur="20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2000" fill="hold"/>
                                            <p:tgtEl>
                                              <p:spTgt spid="40"/>
                                            </p:tgtEl>
                                            <p:attrNameLst>
                                              <p:attrName>ppt_x</p:attrName>
                                            </p:attrNameLst>
                                          </p:cBhvr>
                                          <p:tavLst>
                                            <p:tav tm="0">
                                              <p:val>
                                                <p:strVal val="1+#ppt_w/2"/>
                                              </p:val>
                                            </p:tav>
                                            <p:tav tm="100000">
                                              <p:val>
                                                <p:strVal val="#ppt_x"/>
                                              </p:val>
                                            </p:tav>
                                          </p:tavLst>
                                        </p:anim>
                                        <p:anim calcmode="lin" valueType="num">
                                          <p:cBhvr additive="base">
                                            <p:cTn id="23" dur="200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cBhvr additive="base">
                                            <p:cTn id="26" dur="2000" fill="hold"/>
                                            <p:tgtEl>
                                              <p:spTgt spid="70"/>
                                            </p:tgtEl>
                                            <p:attrNameLst>
                                              <p:attrName>ppt_x</p:attrName>
                                            </p:attrNameLst>
                                          </p:cBhvr>
                                          <p:tavLst>
                                            <p:tav tm="0">
                                              <p:val>
                                                <p:strVal val="0-#ppt_w/2"/>
                                              </p:val>
                                            </p:tav>
                                            <p:tav tm="100000">
                                              <p:val>
                                                <p:strVal val="#ppt_x"/>
                                              </p:val>
                                            </p:tav>
                                          </p:tavLst>
                                        </p:anim>
                                        <p:anim calcmode="lin" valueType="num">
                                          <p:cBhvr additive="base">
                                            <p:cTn id="27" dur="2000" fill="hold"/>
                                            <p:tgtEl>
                                              <p:spTgt spid="70"/>
                                            </p:tgtEl>
                                            <p:attrNameLst>
                                              <p:attrName>ppt_y</p:attrName>
                                            </p:attrNameLst>
                                          </p:cBhvr>
                                          <p:tavLst>
                                            <p:tav tm="0">
                                              <p:val>
                                                <p:strVal val="#ppt_y"/>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additive="base">
                                            <p:cTn id="30" dur="2000" fill="hold"/>
                                            <p:tgtEl>
                                              <p:spTgt spid="73"/>
                                            </p:tgtEl>
                                            <p:attrNameLst>
                                              <p:attrName>ppt_x</p:attrName>
                                            </p:attrNameLst>
                                          </p:cBhvr>
                                          <p:tavLst>
                                            <p:tav tm="0">
                                              <p:val>
                                                <p:strVal val="0-#ppt_w/2"/>
                                              </p:val>
                                            </p:tav>
                                            <p:tav tm="100000">
                                              <p:val>
                                                <p:strVal val="#ppt_x"/>
                                              </p:val>
                                            </p:tav>
                                          </p:tavLst>
                                        </p:anim>
                                        <p:anim calcmode="lin" valueType="num">
                                          <p:cBhvr additive="base">
                                            <p:cTn id="31" dur="2000" fill="hold"/>
                                            <p:tgtEl>
                                              <p:spTgt spid="73"/>
                                            </p:tgtEl>
                                            <p:attrNameLst>
                                              <p:attrName>ppt_y</p:attrName>
                                            </p:attrNameLst>
                                          </p:cBhvr>
                                          <p:tavLst>
                                            <p:tav tm="0">
                                              <p:val>
                                                <p:strVal val="1+#ppt_h/2"/>
                                              </p:val>
                                            </p:tav>
                                            <p:tav tm="100000">
                                              <p:val>
                                                <p:strVal val="#ppt_y"/>
                                              </p:val>
                                            </p:tav>
                                          </p:tavLst>
                                        </p:anim>
                                      </p:childTnLst>
                                    </p:cTn>
                                  </p:par>
                                  <p:par>
                                    <p:cTn id="32" presetID="23" presetClass="entr" presetSubtype="16" fill="hold" nodeType="withEffect">
                                      <p:stCondLst>
                                        <p:cond delay="125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150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175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ppt_w</p:attrName>
                                            </p:attrNameLst>
                                          </p:cBhvr>
                                          <p:tavLst>
                                            <p:tav tm="0">
                                              <p:val>
                                                <p:fltVal val="0"/>
                                              </p:val>
                                            </p:tav>
                                            <p:tav tm="100000">
                                              <p:val>
                                                <p:strVal val="#ppt_w"/>
                                              </p:val>
                                            </p:tav>
                                          </p:tavLst>
                                        </p:anim>
                                        <p:anim calcmode="lin" valueType="num">
                                          <p:cBhvr>
                                            <p:cTn id="43" dur="500" fill="hold"/>
                                            <p:tgtEl>
                                              <p:spTgt spid="59"/>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2000"/>
                                      </p:stCondLst>
                                      <p:childTnLst>
                                        <p:set>
                                          <p:cBhvr>
                                            <p:cTn id="45" dur="1" fill="hold">
                                              <p:stCondLst>
                                                <p:cond delay="0"/>
                                              </p:stCondLst>
                                            </p:cTn>
                                            <p:tgtEl>
                                              <p:spTgt spid="62"/>
                                            </p:tgtEl>
                                            <p:attrNameLst>
                                              <p:attrName>style.visibility</p:attrName>
                                            </p:attrNameLst>
                                          </p:cBhvr>
                                          <p:to>
                                            <p:strVal val="visible"/>
                                          </p:to>
                                        </p:set>
                                        <p:anim calcmode="lin" valueType="num">
                                          <p:cBhvr>
                                            <p:cTn id="46" dur="500" fill="hold"/>
                                            <p:tgtEl>
                                              <p:spTgt spid="62"/>
                                            </p:tgtEl>
                                            <p:attrNameLst>
                                              <p:attrName>ppt_w</p:attrName>
                                            </p:attrNameLst>
                                          </p:cBhvr>
                                          <p:tavLst>
                                            <p:tav tm="0">
                                              <p:val>
                                                <p:fltVal val="0"/>
                                              </p:val>
                                            </p:tav>
                                            <p:tav tm="100000">
                                              <p:val>
                                                <p:strVal val="#ppt_w"/>
                                              </p:val>
                                            </p:tav>
                                          </p:tavLst>
                                        </p:anim>
                                        <p:anim calcmode="lin" valueType="num">
                                          <p:cBhvr>
                                            <p:cTn id="47" dur="500" fill="hold"/>
                                            <p:tgtEl>
                                              <p:spTgt spid="62"/>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2250"/>
                                      </p:stCondLst>
                                      <p:childTnLst>
                                        <p:set>
                                          <p:cBhvr>
                                            <p:cTn id="49" dur="1" fill="hold">
                                              <p:stCondLst>
                                                <p:cond delay="0"/>
                                              </p:stCondLst>
                                            </p:cTn>
                                            <p:tgtEl>
                                              <p:spTgt spid="66"/>
                                            </p:tgtEl>
                                            <p:attrNameLst>
                                              <p:attrName>style.visibility</p:attrName>
                                            </p:attrNameLst>
                                          </p:cBhvr>
                                          <p:to>
                                            <p:strVal val="visible"/>
                                          </p:to>
                                        </p:set>
                                        <p:anim calcmode="lin" valueType="num">
                                          <p:cBhvr>
                                            <p:cTn id="50" dur="500" fill="hold"/>
                                            <p:tgtEl>
                                              <p:spTgt spid="66"/>
                                            </p:tgtEl>
                                            <p:attrNameLst>
                                              <p:attrName>ppt_w</p:attrName>
                                            </p:attrNameLst>
                                          </p:cBhvr>
                                          <p:tavLst>
                                            <p:tav tm="0">
                                              <p:val>
                                                <p:fltVal val="0"/>
                                              </p:val>
                                            </p:tav>
                                            <p:tav tm="100000">
                                              <p:val>
                                                <p:strVal val="#ppt_w"/>
                                              </p:val>
                                            </p:tav>
                                          </p:tavLst>
                                        </p:anim>
                                        <p:anim calcmode="lin" valueType="num">
                                          <p:cBhvr>
                                            <p:cTn id="51" dur="500" fill="hold"/>
                                            <p:tgtEl>
                                              <p:spTgt spid="66"/>
                                            </p:tgtEl>
                                            <p:attrNameLst>
                                              <p:attrName>ppt_h</p:attrName>
                                            </p:attrNameLst>
                                          </p:cBhvr>
                                          <p:tavLst>
                                            <p:tav tm="0">
                                              <p:val>
                                                <p:fltVal val="0"/>
                                              </p:val>
                                            </p:tav>
                                            <p:tav tm="100000">
                                              <p:val>
                                                <p:strVal val="#ppt_h"/>
                                              </p:val>
                                            </p:tav>
                                          </p:tavLst>
                                        </p:anim>
                                      </p:childTnLst>
                                    </p:cTn>
                                  </p:par>
                                </p:childTnLst>
                              </p:cTn>
                            </p:par>
                            <p:par>
                              <p:cTn id="52" fill="hold">
                                <p:stCondLst>
                                  <p:cond delay="2000"/>
                                </p:stCondLst>
                                <p:childTnLst>
                                  <p:par>
                                    <p:cTn id="53" presetID="42" presetClass="entr" presetSubtype="0" fill="hold" grpId="0" nodeType="afterEffect">
                                      <p:stCondLst>
                                        <p:cond delay="0"/>
                                      </p:stCondLst>
                                      <p:iterate type="lt">
                                        <p:tmPct val="10000"/>
                                      </p:iterate>
                                      <p:childTnLst>
                                        <p:set>
                                          <p:cBhvr>
                                            <p:cTn id="54" dur="1" fill="hold">
                                              <p:stCondLst>
                                                <p:cond delay="0"/>
                                              </p:stCondLst>
                                            </p:cTn>
                                            <p:tgtEl>
                                              <p:spTgt spid="76"/>
                                            </p:tgtEl>
                                            <p:attrNameLst>
                                              <p:attrName>style.visibility</p:attrName>
                                            </p:attrNameLst>
                                          </p:cBhvr>
                                          <p:to>
                                            <p:strVal val="visible"/>
                                          </p:to>
                                        </p:set>
                                        <p:animEffect transition="in" filter="fade">
                                          <p:cBhvr>
                                            <p:cTn id="55" dur="750"/>
                                            <p:tgtEl>
                                              <p:spTgt spid="76"/>
                                            </p:tgtEl>
                                          </p:cBhvr>
                                        </p:animEffect>
                                        <p:anim calcmode="lin" valueType="num">
                                          <p:cBhvr>
                                            <p:cTn id="56" dur="750" fill="hold"/>
                                            <p:tgtEl>
                                              <p:spTgt spid="76"/>
                                            </p:tgtEl>
                                            <p:attrNameLst>
                                              <p:attrName>ppt_x</p:attrName>
                                            </p:attrNameLst>
                                          </p:cBhvr>
                                          <p:tavLst>
                                            <p:tav tm="0">
                                              <p:val>
                                                <p:strVal val="#ppt_x"/>
                                              </p:val>
                                            </p:tav>
                                            <p:tav tm="100000">
                                              <p:val>
                                                <p:strVal val="#ppt_x"/>
                                              </p:val>
                                            </p:tav>
                                          </p:tavLst>
                                        </p:anim>
                                        <p:anim calcmode="lin" valueType="num">
                                          <p:cBhvr>
                                            <p:cTn id="57" dur="75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74"/>
                                </p:stCondLst>
                                <p:childTnLst>
                                  <p:par>
                                    <p:cTn id="59" presetID="16" presetClass="entr" presetSubtype="37"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barn(outVertical)">
                                          <p:cBhvr>
                                            <p:cTn id="61" dur="500"/>
                                            <p:tgtEl>
                                              <p:spTgt spid="77"/>
                                            </p:tgtEl>
                                          </p:cBhvr>
                                        </p:animEffect>
                                      </p:childTnLst>
                                    </p:cTn>
                                  </p:par>
                                </p:childTnLst>
                              </p:cTn>
                            </p:par>
                            <p:par>
                              <p:cTn id="62" fill="hold">
                                <p:stCondLst>
                                  <p:cond delay="5574"/>
                                </p:stCondLst>
                                <p:childTnLst>
                                  <p:par>
                                    <p:cTn id="63" presetID="23" presetClass="entr" presetSubtype="528" fill="hold" grpId="0" nodeType="afterEffect">
                                      <p:stCondLst>
                                        <p:cond delay="0"/>
                                      </p:stCondLst>
                                      <p:iterate type="lt">
                                        <p:tmPct val="10000"/>
                                      </p:iterate>
                                      <p:childTnLst>
                                        <p:set>
                                          <p:cBhvr>
                                            <p:cTn id="64" dur="1" fill="hold">
                                              <p:stCondLst>
                                                <p:cond delay="0"/>
                                              </p:stCondLst>
                                            </p:cTn>
                                            <p:tgtEl>
                                              <p:spTgt spid="78"/>
                                            </p:tgtEl>
                                            <p:attrNameLst>
                                              <p:attrName>style.visibility</p:attrName>
                                            </p:attrNameLst>
                                          </p:cBhvr>
                                          <p:to>
                                            <p:strVal val="visible"/>
                                          </p:to>
                                        </p:set>
                                        <p:anim calcmode="lin" valueType="num">
                                          <p:cBhvr>
                                            <p:cTn id="65" dur="500" fill="hold"/>
                                            <p:tgtEl>
                                              <p:spTgt spid="78"/>
                                            </p:tgtEl>
                                            <p:attrNameLst>
                                              <p:attrName>ppt_w</p:attrName>
                                            </p:attrNameLst>
                                          </p:cBhvr>
                                          <p:tavLst>
                                            <p:tav tm="0">
                                              <p:val>
                                                <p:fltVal val="0"/>
                                              </p:val>
                                            </p:tav>
                                            <p:tav tm="100000">
                                              <p:val>
                                                <p:strVal val="#ppt_w"/>
                                              </p:val>
                                            </p:tav>
                                          </p:tavLst>
                                        </p:anim>
                                        <p:anim calcmode="lin" valueType="num">
                                          <p:cBhvr>
                                            <p:cTn id="66" dur="500" fill="hold"/>
                                            <p:tgtEl>
                                              <p:spTgt spid="78"/>
                                            </p:tgtEl>
                                            <p:attrNameLst>
                                              <p:attrName>ppt_h</p:attrName>
                                            </p:attrNameLst>
                                          </p:cBhvr>
                                          <p:tavLst>
                                            <p:tav tm="0">
                                              <p:val>
                                                <p:fltVal val="0"/>
                                              </p:val>
                                            </p:tav>
                                            <p:tav tm="100000">
                                              <p:val>
                                                <p:strVal val="#ppt_h"/>
                                              </p:val>
                                            </p:tav>
                                          </p:tavLst>
                                        </p:anim>
                                        <p:anim calcmode="lin" valueType="num">
                                          <p:cBhvr>
                                            <p:cTn id="67" dur="500" fill="hold"/>
                                            <p:tgtEl>
                                              <p:spTgt spid="78"/>
                                            </p:tgtEl>
                                            <p:attrNameLst>
                                              <p:attrName>ppt_x</p:attrName>
                                            </p:attrNameLst>
                                          </p:cBhvr>
                                          <p:tavLst>
                                            <p:tav tm="0">
                                              <p:val>
                                                <p:fltVal val="0.5"/>
                                              </p:val>
                                            </p:tav>
                                            <p:tav tm="100000">
                                              <p:val>
                                                <p:strVal val="#ppt_x"/>
                                              </p:val>
                                            </p:tav>
                                          </p:tavLst>
                                        </p:anim>
                                        <p:anim calcmode="lin" valueType="num">
                                          <p:cBhvr>
                                            <p:cTn id="68" dur="500" fill="hold"/>
                                            <p:tgtEl>
                                              <p:spTgt spid="7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9" repeatCount="indefinite" fill="remove" display="0">
                      <p:stCondLst>
                        <p:cond delay="indefinite"/>
                      </p:stCondLst>
                      <p:endCondLst>
                        <p:cond evt="onStopAudio" delay="0">
                          <p:tgtEl>
                            <p:sldTgt/>
                          </p:tgtEl>
                        </p:cond>
                      </p:endCondLst>
                    </p:cTn>
                    <p:tgtEl>
                      <p:spTgt spid="39"/>
                    </p:tgtEl>
                  </p:cMediaNode>
                </p:audio>
              </p:childTnLst>
            </p:cTn>
          </p:par>
        </p:tnLst>
        <p:bldLst>
          <p:bldP spid="76" grpId="0"/>
          <p:bldP spid="77" grpId="0" animBg="1"/>
          <p:bldP spid="7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12" descr="Divider Right.png"/>
          <p:cNvPicPr>
            <a:picLocks noChangeAspect="1"/>
          </p:cNvPicPr>
          <p:nvPr/>
        </p:nvPicPr>
        <p:blipFill>
          <a:blip r:embed="rId1"/>
          <a:stretch>
            <a:fillRect/>
          </a:stretch>
        </p:blipFill>
        <p:spPr>
          <a:xfrm flipH="1">
            <a:off x="2267744" y="457546"/>
            <a:ext cx="1523362" cy="52721"/>
          </a:xfrm>
          <a:prstGeom prst="rect">
            <a:avLst/>
          </a:prstGeom>
        </p:spPr>
      </p:pic>
      <p:pic>
        <p:nvPicPr>
          <p:cNvPr id="34" name="Image 12" descr="Divider Right.png"/>
          <p:cNvPicPr>
            <a:picLocks noChangeAspect="1"/>
          </p:cNvPicPr>
          <p:nvPr/>
        </p:nvPicPr>
        <p:blipFill>
          <a:blip r:embed="rId1"/>
          <a:stretch>
            <a:fillRect/>
          </a:stretch>
        </p:blipFill>
        <p:spPr>
          <a:xfrm rot="10800000" flipH="1">
            <a:off x="5292080" y="457546"/>
            <a:ext cx="1523362" cy="52721"/>
          </a:xfrm>
          <a:prstGeom prst="rect">
            <a:avLst/>
          </a:prstGeom>
        </p:spPr>
      </p:pic>
      <p:sp>
        <p:nvSpPr>
          <p:cNvPr id="25" name="TextBox 24"/>
          <p:cNvSpPr txBox="1"/>
          <p:nvPr/>
        </p:nvSpPr>
        <p:spPr>
          <a:xfrm>
            <a:off x="3563888" y="258202"/>
            <a:ext cx="2016224" cy="369332"/>
          </a:xfrm>
          <a:prstGeom prst="rect">
            <a:avLst/>
          </a:prstGeom>
          <a:noFill/>
        </p:spPr>
        <p:txBody>
          <a:bodyPr wrap="square" lIns="0" tIns="0" rIns="0" bIns="0" rtlCol="0">
            <a:spAutoFit/>
          </a:bodyPr>
          <a:lstStyle/>
          <a:p>
            <a:pPr algn="ct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研</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究思路</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ZoneTexte 17"/>
          <p:cNvSpPr txBox="1"/>
          <p:nvPr>
            <p:custDataLst>
              <p:tags r:id="rId2"/>
            </p:custDataLst>
          </p:nvPr>
        </p:nvSpPr>
        <p:spPr>
          <a:xfrm>
            <a:off x="2267585" y="621030"/>
            <a:ext cx="4455795" cy="429895"/>
          </a:xfrm>
          <a:prstGeom prst="rect">
            <a:avLst/>
          </a:prstGeom>
          <a:noFill/>
        </p:spPr>
        <p:txBody>
          <a:bodyPr wrap="square" rtlCol="0">
            <a:spAutoFit/>
          </a:bodyPr>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基于小学科学探究实践的社会责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任感培养与研究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p:txBody>
      </p:sp>
      <p:pic>
        <p:nvPicPr>
          <p:cNvPr id="1073742881" name="图片 1073742880" descr="截屏2023-12-21 09.57.04"/>
          <p:cNvPicPr>
            <a:picLocks noChangeAspect="1"/>
          </p:cNvPicPr>
          <p:nvPr>
            <p:custDataLst>
              <p:tags r:id="rId3"/>
            </p:custDataLst>
          </p:nvPr>
        </p:nvPicPr>
        <p:blipFill>
          <a:blip r:embed="rId4">
            <a:clrChange>
              <a:clrFrom>
                <a:srgbClr val="FFFFFF"/>
              </a:clrFrom>
              <a:clrTo>
                <a:srgbClr val="FFFFFF">
                  <a:alpha val="0"/>
                </a:srgbClr>
              </a:clrTo>
            </a:clrChange>
          </a:blip>
          <a:stretch>
            <a:fillRect/>
          </a:stretch>
        </p:blipFill>
        <p:spPr>
          <a:xfrm>
            <a:off x="1132205" y="915670"/>
            <a:ext cx="6880225" cy="3885565"/>
          </a:xfrm>
          <a:prstGeom prst="rect">
            <a:avLst/>
          </a:prstGeom>
          <a:noFill/>
          <a:ln w="9525">
            <a:noFill/>
          </a:ln>
        </p:spPr>
      </p:pic>
    </p:spTree>
  </p:cSld>
  <p:clrMapOvr>
    <a:masterClrMapping/>
  </p:clrMapOvr>
  <p:transition spd="slow" advClick="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203420"/>
            <a:ext cx="9144000" cy="0"/>
          </a:xfrm>
          <a:prstGeom prst="line">
            <a:avLst/>
          </a:prstGeom>
          <a:ln w="19050">
            <a:solidFill>
              <a:srgbClr val="C0C0C0"/>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261444" y="4064650"/>
            <a:ext cx="235292" cy="235292"/>
          </a:xfrm>
          <a:prstGeom prst="ellipse">
            <a:avLst/>
          </a:prstGeom>
          <a:solidFill>
            <a:schemeClr val="bg1"/>
          </a:solidFill>
          <a:ln w="38100">
            <a:solidFill>
              <a:schemeClr val="accent3"/>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691680" y="1131592"/>
            <a:ext cx="1333322" cy="2791051"/>
            <a:chOff x="1115616" y="1077584"/>
            <a:chExt cx="1224136" cy="2562492"/>
          </a:xfrm>
        </p:grpSpPr>
        <p:sp>
          <p:nvSpPr>
            <p:cNvPr id="12" name="任意多边形 11"/>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圆角矩形 12"/>
            <p:cNvSpPr/>
            <p:nvPr/>
          </p:nvSpPr>
          <p:spPr>
            <a:xfrm>
              <a:off x="1259632" y="1216298"/>
              <a:ext cx="936104" cy="2088232"/>
            </a:xfrm>
            <a:prstGeom prst="roundRect">
              <a:avLst>
                <a:gd name="adj" fmla="val 14632"/>
              </a:avLst>
            </a:prstGeom>
            <a:solidFill>
              <a:schemeClr val="accent3"/>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矩形 13"/>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accent3"/>
                  </a:solidFill>
                  <a:latin typeface="微软雅黑" panose="020B0503020204020204" pitchFamily="34" charset="-122"/>
                  <a:ea typeface="微软雅黑" panose="020B0503020204020204" pitchFamily="34" charset="-122"/>
                </a:rPr>
                <a:t>第一阶段</a:t>
              </a:r>
              <a:endParaRPr lang="zh-CN" altLang="en-US" sz="1400" b="1" dirty="0">
                <a:solidFill>
                  <a:schemeClr val="accent3"/>
                </a:solidFill>
                <a:latin typeface="微软雅黑" panose="020B0503020204020204" pitchFamily="34" charset="-122"/>
                <a:ea typeface="微软雅黑" panose="020B0503020204020204" pitchFamily="34" charset="-122"/>
              </a:endParaRPr>
            </a:p>
          </p:txBody>
        </p:sp>
        <p:sp>
          <p:nvSpPr>
            <p:cNvPr id="15" name="文本框 24"/>
            <p:cNvSpPr txBox="1"/>
            <p:nvPr/>
          </p:nvSpPr>
          <p:spPr>
            <a:xfrm>
              <a:off x="1368152" y="1253361"/>
              <a:ext cx="683569" cy="593403"/>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申报学习</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文本框 25"/>
            <p:cNvSpPr txBox="1"/>
            <p:nvPr/>
          </p:nvSpPr>
          <p:spPr>
            <a:xfrm>
              <a:off x="1204815" y="2129316"/>
              <a:ext cx="1083796" cy="1100704"/>
            </a:xfrm>
            <a:prstGeom prst="rect">
              <a:avLst/>
            </a:prstGeom>
            <a:noFill/>
          </p:spPr>
          <p:txBody>
            <a:bodyPr wrap="square" rtlCol="0">
              <a:spAutoFit/>
            </a:bodyPr>
            <a:lstStyle/>
            <a:p>
              <a:pPr>
                <a:lnSpc>
                  <a:spcPct val="150000"/>
                </a:lnSpc>
              </a:pPr>
              <a:r>
                <a:rPr lang="zh-CN" altLang="en-US" sz="1200" dirty="0" smtClean="0">
                  <a:solidFill>
                    <a:schemeClr val="tx1"/>
                  </a:solidFill>
                  <a:latin typeface="微软雅黑" panose="020B0503020204020204" pitchFamily="34" charset="-122"/>
                  <a:ea typeface="微软雅黑" panose="020B0503020204020204" pitchFamily="34" charset="-122"/>
                </a:rPr>
                <a:t>确定研究方法，步骤，进程，制定课题研究计划。</a:t>
              </a:r>
              <a:endParaRPr lang="zh-CN" altLang="en-US" sz="1200" dirty="0" smtClean="0">
                <a:solidFill>
                  <a:schemeClr val="tx1"/>
                </a:solidFill>
                <a:latin typeface="微软雅黑" panose="020B0503020204020204" pitchFamily="34" charset="-122"/>
                <a:ea typeface="微软雅黑" panose="020B0503020204020204" pitchFamily="34" charset="-122"/>
              </a:endParaRPr>
            </a:p>
          </p:txBody>
        </p:sp>
      </p:grpSp>
      <p:sp>
        <p:nvSpPr>
          <p:cNvPr id="17" name="椭圆 16"/>
          <p:cNvSpPr/>
          <p:nvPr/>
        </p:nvSpPr>
        <p:spPr>
          <a:xfrm>
            <a:off x="4678348" y="4300235"/>
            <a:ext cx="235292" cy="235292"/>
          </a:xfrm>
          <a:prstGeom prst="ellipse">
            <a:avLst/>
          </a:prstGeom>
          <a:solidFill>
            <a:schemeClr val="bg1"/>
          </a:solidFill>
          <a:ln w="38100">
            <a:solidFill>
              <a:schemeClr val="accent4"/>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744094" y="1118257"/>
            <a:ext cx="2103755" cy="3017519"/>
            <a:chOff x="839274" y="1058928"/>
            <a:chExt cx="1931478" cy="2770415"/>
          </a:xfrm>
        </p:grpSpPr>
        <p:sp>
          <p:nvSpPr>
            <p:cNvPr id="19" name="任意多边形 18"/>
            <p:cNvSpPr/>
            <p:nvPr/>
          </p:nvSpPr>
          <p:spPr>
            <a:xfrm flipV="1">
              <a:off x="839274" y="1058928"/>
              <a:ext cx="1931478" cy="2770415"/>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圆角矩形 19"/>
            <p:cNvSpPr/>
            <p:nvPr/>
          </p:nvSpPr>
          <p:spPr>
            <a:xfrm>
              <a:off x="1140102" y="1140548"/>
              <a:ext cx="1298923" cy="2423531"/>
            </a:xfrm>
            <a:prstGeom prst="roundRect">
              <a:avLst>
                <a:gd name="adj" fmla="val 14632"/>
              </a:avLst>
            </a:prstGeom>
            <a:solidFill>
              <a:schemeClr val="accent4"/>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矩形 20"/>
            <p:cNvSpPr/>
            <p:nvPr/>
          </p:nvSpPr>
          <p:spPr>
            <a:xfrm>
              <a:off x="1335124" y="1768301"/>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accent4"/>
                  </a:solidFill>
                  <a:latin typeface="微软雅黑" panose="020B0503020204020204" pitchFamily="34" charset="-122"/>
                  <a:ea typeface="微软雅黑" panose="020B0503020204020204" pitchFamily="34" charset="-122"/>
                </a:rPr>
                <a:t>第二阶段</a:t>
              </a:r>
              <a:endParaRPr lang="zh-CN" altLang="en-US" sz="1400" b="1" dirty="0">
                <a:solidFill>
                  <a:schemeClr val="accent4"/>
                </a:solidFill>
                <a:latin typeface="微软雅黑" panose="020B0503020204020204" pitchFamily="34" charset="-122"/>
                <a:ea typeface="微软雅黑" panose="020B0503020204020204" pitchFamily="34" charset="-122"/>
              </a:endParaRPr>
            </a:p>
          </p:txBody>
        </p:sp>
        <p:sp>
          <p:nvSpPr>
            <p:cNvPr id="22" name="文本框 31"/>
            <p:cNvSpPr txBox="1"/>
            <p:nvPr/>
          </p:nvSpPr>
          <p:spPr>
            <a:xfrm>
              <a:off x="1455019" y="1209636"/>
              <a:ext cx="683569" cy="593403"/>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实施推广</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文本框 32"/>
            <p:cNvSpPr txBox="1"/>
            <p:nvPr/>
          </p:nvSpPr>
          <p:spPr>
            <a:xfrm>
              <a:off x="1098709" y="2107745"/>
              <a:ext cx="1400948" cy="1270357"/>
            </a:xfrm>
            <a:prstGeom prst="rect">
              <a:avLst/>
            </a:prstGeom>
            <a:noFill/>
          </p:spPr>
          <p:txBody>
            <a:bodyPr wrap="square" rtlCol="0">
              <a:spAutoFit/>
            </a:bodyPr>
            <a:lstStyle/>
            <a:p>
              <a:r>
                <a:rPr lang="zh-CN" altLang="en-US" sz="1200" dirty="0" smtClean="0">
                  <a:solidFill>
                    <a:schemeClr val="tx1"/>
                  </a:solidFill>
                  <a:latin typeface="微软雅黑" panose="020B0503020204020204" pitchFamily="34" charset="-122"/>
                  <a:ea typeface="微软雅黑" panose="020B0503020204020204" pitchFamily="34" charset="-122"/>
                </a:rPr>
                <a:t>了解探究实践核心教育理念、社会责任感教育本质；课堂实践，课题组分析研究案例，反思重建；全面梳理，提炼论证教学策略</a:t>
              </a:r>
              <a:endParaRPr lang="zh-CN" altLang="en-US" sz="1200" dirty="0" smtClean="0">
                <a:solidFill>
                  <a:schemeClr val="tx1"/>
                </a:solidFill>
                <a:latin typeface="微软雅黑" panose="020B0503020204020204" pitchFamily="34" charset="-122"/>
                <a:ea typeface="微软雅黑" panose="020B0503020204020204" pitchFamily="34" charset="-122"/>
              </a:endParaRPr>
            </a:p>
          </p:txBody>
        </p:sp>
      </p:grpSp>
      <p:sp>
        <p:nvSpPr>
          <p:cNvPr id="24" name="椭圆 23"/>
          <p:cNvSpPr/>
          <p:nvPr/>
        </p:nvSpPr>
        <p:spPr>
          <a:xfrm>
            <a:off x="7157990" y="4064650"/>
            <a:ext cx="235292" cy="235292"/>
          </a:xfrm>
          <a:prstGeom prst="ellipse">
            <a:avLst/>
          </a:prstGeom>
          <a:solidFill>
            <a:schemeClr val="bg1"/>
          </a:solidFill>
          <a:ln w="38100">
            <a:solidFill>
              <a:schemeClr val="accent5"/>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588224" y="1131592"/>
            <a:ext cx="1360805" cy="2791051"/>
            <a:chOff x="1115616" y="1077584"/>
            <a:chExt cx="1249368" cy="2562492"/>
          </a:xfrm>
        </p:grpSpPr>
        <p:sp>
          <p:nvSpPr>
            <p:cNvPr id="26" name="任意多边形 25"/>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圆角矩形 26"/>
            <p:cNvSpPr/>
            <p:nvPr/>
          </p:nvSpPr>
          <p:spPr>
            <a:xfrm>
              <a:off x="1259632" y="1216298"/>
              <a:ext cx="936104" cy="2088232"/>
            </a:xfrm>
            <a:prstGeom prst="roundRect">
              <a:avLst>
                <a:gd name="adj" fmla="val 14632"/>
              </a:avLst>
            </a:prstGeom>
            <a:solidFill>
              <a:schemeClr val="accent5"/>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accent5"/>
                  </a:solidFill>
                  <a:latin typeface="微软雅黑" panose="020B0503020204020204" pitchFamily="34" charset="-122"/>
                  <a:ea typeface="微软雅黑" panose="020B0503020204020204" pitchFamily="34" charset="-122"/>
                </a:rPr>
                <a:t>第三阶段</a:t>
              </a:r>
              <a:endParaRPr lang="zh-CN" altLang="en-US" sz="1400" b="1" dirty="0">
                <a:solidFill>
                  <a:schemeClr val="accent5"/>
                </a:solidFill>
                <a:latin typeface="微软雅黑" panose="020B0503020204020204" pitchFamily="34" charset="-122"/>
                <a:ea typeface="微软雅黑" panose="020B0503020204020204" pitchFamily="34" charset="-122"/>
              </a:endParaRPr>
            </a:p>
          </p:txBody>
        </p:sp>
        <p:sp>
          <p:nvSpPr>
            <p:cNvPr id="29" name="文本框 38"/>
            <p:cNvSpPr txBox="1"/>
            <p:nvPr/>
          </p:nvSpPr>
          <p:spPr>
            <a:xfrm>
              <a:off x="1368152" y="1253361"/>
              <a:ext cx="683569" cy="593403"/>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整理总结</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0" name="文本框 39"/>
            <p:cNvSpPr txBox="1"/>
            <p:nvPr/>
          </p:nvSpPr>
          <p:spPr>
            <a:xfrm>
              <a:off x="1239795" y="2135146"/>
              <a:ext cx="1125189" cy="1379961"/>
            </a:xfrm>
            <a:prstGeom prst="rect">
              <a:avLst/>
            </a:prstGeom>
            <a:noFill/>
          </p:spPr>
          <p:txBody>
            <a:bodyPr wrap="square" rtlCol="0">
              <a:noAutofit/>
            </a:bodyPr>
            <a:lstStyle/>
            <a:p>
              <a:pPr>
                <a:lnSpc>
                  <a:spcPts val="1600"/>
                </a:lnSpc>
              </a:pPr>
              <a:r>
                <a:rPr lang="zh-CN" altLang="en-US" sz="1200" dirty="0" smtClean="0">
                  <a:solidFill>
                    <a:schemeClr val="tx1"/>
                  </a:solidFill>
                  <a:latin typeface="微软雅黑" panose="020B0503020204020204" pitchFamily="34" charset="-122"/>
                  <a:ea typeface="微软雅黑" panose="020B0503020204020204" pitchFamily="34" charset="-122"/>
                </a:rPr>
                <a:t>整理课题研究的资料，撰写研究报告，提炼完善研究成果，进行辐射推广</a:t>
              </a:r>
              <a:endParaRPr lang="zh-CN" altLang="en-US" sz="1200" dirty="0" smtClean="0">
                <a:solidFill>
                  <a:schemeClr val="tx1"/>
                </a:solidFill>
                <a:latin typeface="微软雅黑" panose="020B0503020204020204" pitchFamily="34" charset="-122"/>
                <a:ea typeface="微软雅黑" panose="020B0503020204020204" pitchFamily="34" charset="-122"/>
              </a:endParaRPr>
            </a:p>
          </p:txBody>
        </p:sp>
      </p:grpSp>
      <p:pic>
        <p:nvPicPr>
          <p:cNvPr id="32" name="Image 12" descr="Divider Right.png"/>
          <p:cNvPicPr>
            <a:picLocks noChangeAspect="1"/>
          </p:cNvPicPr>
          <p:nvPr/>
        </p:nvPicPr>
        <p:blipFill>
          <a:blip r:embed="rId1"/>
          <a:stretch>
            <a:fillRect/>
          </a:stretch>
        </p:blipFill>
        <p:spPr>
          <a:xfrm flipH="1">
            <a:off x="2267744" y="457546"/>
            <a:ext cx="1523362" cy="52721"/>
          </a:xfrm>
          <a:prstGeom prst="rect">
            <a:avLst/>
          </a:prstGeom>
        </p:spPr>
      </p:pic>
      <p:pic>
        <p:nvPicPr>
          <p:cNvPr id="34" name="Image 12" descr="Divider Right.png"/>
          <p:cNvPicPr>
            <a:picLocks noChangeAspect="1"/>
          </p:cNvPicPr>
          <p:nvPr/>
        </p:nvPicPr>
        <p:blipFill>
          <a:blip r:embed="rId1"/>
          <a:stretch>
            <a:fillRect/>
          </a:stretch>
        </p:blipFill>
        <p:spPr>
          <a:xfrm rot="10800000" flipH="1">
            <a:off x="5292080" y="457546"/>
            <a:ext cx="1523362" cy="52721"/>
          </a:xfrm>
          <a:prstGeom prst="rect">
            <a:avLst/>
          </a:prstGeom>
        </p:spPr>
      </p:pic>
      <p:sp>
        <p:nvSpPr>
          <p:cNvPr id="35" name="TextBox 34"/>
          <p:cNvSpPr txBox="1"/>
          <p:nvPr/>
        </p:nvSpPr>
        <p:spPr>
          <a:xfrm>
            <a:off x="3563888" y="258202"/>
            <a:ext cx="2016224" cy="369332"/>
          </a:xfrm>
          <a:prstGeom prst="rect">
            <a:avLst/>
          </a:prstGeom>
          <a:noFill/>
        </p:spPr>
        <p:txBody>
          <a:bodyPr wrap="square" lIns="0" tIns="0" rIns="0" bIns="0" rtlCol="0">
            <a:spAutoFit/>
          </a:bodyPr>
          <a:lstStyle/>
          <a:p>
            <a:pPr algn="ct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研</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究</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过程</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ZoneTexte 17"/>
          <p:cNvSpPr txBox="1"/>
          <p:nvPr>
            <p:custDataLst>
              <p:tags r:id="rId2"/>
            </p:custDataLst>
          </p:nvPr>
        </p:nvSpPr>
        <p:spPr>
          <a:xfrm>
            <a:off x="2267585" y="621030"/>
            <a:ext cx="4455795" cy="429895"/>
          </a:xfrm>
          <a:prstGeom prst="rect">
            <a:avLst/>
          </a:prstGeom>
          <a:noFill/>
        </p:spPr>
        <p:txBody>
          <a:bodyPr wrap="square" rtlCol="0">
            <a:spAutoFit/>
          </a:bodyPr>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基于小学科学探究实践的社会责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任感培养与研究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2" presetClass="entr" presetSubtype="0"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anim calcmode="lin" valueType="num">
                                      <p:cBhvr>
                                        <p:cTn id="35" dur="500" fill="hold"/>
                                        <p:tgtEl>
                                          <p:spTgt spid="24"/>
                                        </p:tgtEl>
                                        <p:attrNameLst>
                                          <p:attrName>ppt_x</p:attrName>
                                        </p:attrNameLst>
                                      </p:cBhvr>
                                      <p:tavLst>
                                        <p:tav tm="0">
                                          <p:val>
                                            <p:strVal val="#ppt_x"/>
                                          </p:val>
                                        </p:tav>
                                        <p:tav tm="100000">
                                          <p:val>
                                            <p:strVal val="#ppt_x"/>
                                          </p:val>
                                        </p:tav>
                                      </p:tavLst>
                                    </p:anim>
                                    <p:anim calcmode="lin" valueType="num">
                                      <p:cBhvr>
                                        <p:cTn id="36" dur="500" fill="hold"/>
                                        <p:tgtEl>
                                          <p:spTgt spid="24"/>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anim calcmode="lin" valueType="num">
                                      <p:cBhvr>
                                        <p:cTn id="40" dur="500" fill="hold"/>
                                        <p:tgtEl>
                                          <p:spTgt spid="25"/>
                                        </p:tgtEl>
                                        <p:attrNameLst>
                                          <p:attrName>ppt_x</p:attrName>
                                        </p:attrNameLst>
                                      </p:cBhvr>
                                      <p:tavLst>
                                        <p:tav tm="0">
                                          <p:val>
                                            <p:strVal val="#ppt_x"/>
                                          </p:val>
                                        </p:tav>
                                        <p:tav tm="100000">
                                          <p:val>
                                            <p:strVal val="#ppt_x"/>
                                          </p:val>
                                        </p:tav>
                                      </p:tavLst>
                                    </p:anim>
                                    <p:anim calcmode="lin" valueType="num">
                                      <p:cBhvr>
                                        <p:cTn id="41"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bldLvl="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rot="20375909">
            <a:off x="3317087" y="2679650"/>
            <a:ext cx="2205453" cy="1739611"/>
          </a:xfrm>
          <a:prstGeom prst="ellipse">
            <a:avLst/>
          </a:prstGeom>
          <a:solidFill>
            <a:schemeClr val="tx1">
              <a:alpha val="41000"/>
            </a:schemeClr>
          </a:solidFill>
          <a:ln w="25400" cap="flat" cmpd="sng" algn="ctr">
            <a:noFill/>
            <a:prstDash val="solid"/>
          </a:ln>
          <a:effectLst>
            <a:softEdge rad="127000"/>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 name="椭圆 2"/>
          <p:cNvSpPr/>
          <p:nvPr/>
        </p:nvSpPr>
        <p:spPr>
          <a:xfrm>
            <a:off x="5557224" y="2377126"/>
            <a:ext cx="2255136" cy="1778800"/>
          </a:xfrm>
          <a:prstGeom prst="ellipse">
            <a:avLst/>
          </a:prstGeom>
          <a:solidFill>
            <a:schemeClr val="tx1">
              <a:alpha val="41000"/>
            </a:schemeClr>
          </a:solidFill>
          <a:ln w="25400" cap="flat" cmpd="sng" algn="ctr">
            <a:noFill/>
            <a:prstDash val="solid"/>
          </a:ln>
          <a:effectLst>
            <a:softEdge rad="127000"/>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51" name="组合 50"/>
          <p:cNvGrpSpPr/>
          <p:nvPr/>
        </p:nvGrpSpPr>
        <p:grpSpPr>
          <a:xfrm>
            <a:off x="4675298" y="1078929"/>
            <a:ext cx="2982802" cy="2982802"/>
            <a:chOff x="1403648" y="1115468"/>
            <a:chExt cx="1294414" cy="1294414"/>
          </a:xfrm>
        </p:grpSpPr>
        <p:sp>
          <p:nvSpPr>
            <p:cNvPr id="52" name="椭圆 51"/>
            <p:cNvSpPr/>
            <p:nvPr/>
          </p:nvSpPr>
          <p:spPr>
            <a:xfrm>
              <a:off x="1539485" y="1259632"/>
              <a:ext cx="1022740" cy="1022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53" name="组合 52"/>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55" name="同心圆 54"/>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56" name="同心圆 55"/>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54" name="TextBox 53"/>
            <p:cNvSpPr txBox="1"/>
            <p:nvPr/>
          </p:nvSpPr>
          <p:spPr>
            <a:xfrm>
              <a:off x="1687876" y="1565684"/>
              <a:ext cx="725958" cy="414043"/>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smtClean="0">
                  <a:solidFill>
                    <a:schemeClr val="bg1"/>
                  </a:solidFill>
                  <a:effectLst/>
                  <a:latin typeface="微软雅黑" panose="020B0503020204020204" pitchFamily="34" charset="-122"/>
                  <a:ea typeface="微软雅黑" panose="020B0503020204020204" pitchFamily="34" charset="-122"/>
                </a:rPr>
                <a:t>行动</a:t>
              </a:r>
              <a:endParaRPr lang="en-US" altLang="zh-CN" sz="2800" dirty="0" smtClean="0">
                <a:solidFill>
                  <a:schemeClr val="bg1"/>
                </a:solidFill>
                <a:effectLst/>
                <a:latin typeface="微软雅黑" panose="020B0503020204020204" pitchFamily="34" charset="-122"/>
                <a:ea typeface="微软雅黑" panose="020B0503020204020204" pitchFamily="34" charset="-122"/>
              </a:endParaRPr>
            </a:p>
            <a:p>
              <a:r>
                <a:rPr lang="zh-CN" altLang="en-US" sz="2800" dirty="0" smtClean="0">
                  <a:solidFill>
                    <a:schemeClr val="bg1"/>
                  </a:solidFill>
                  <a:effectLst/>
                  <a:latin typeface="微软雅黑" panose="020B0503020204020204" pitchFamily="34" charset="-122"/>
                  <a:ea typeface="微软雅黑" panose="020B0503020204020204" pitchFamily="34" charset="-122"/>
                </a:rPr>
                <a:t>研究法</a:t>
              </a:r>
              <a:endParaRPr lang="zh-CN" altLang="en-US" sz="2800" dirty="0">
                <a:solidFill>
                  <a:schemeClr val="bg1"/>
                </a:solidFill>
                <a:effectLst/>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138609" y="2355726"/>
            <a:ext cx="2009455" cy="2009455"/>
            <a:chOff x="2956024" y="2454101"/>
            <a:chExt cx="2009455" cy="2009455"/>
          </a:xfrm>
        </p:grpSpPr>
        <p:grpSp>
          <p:nvGrpSpPr>
            <p:cNvPr id="21" name="组合 20"/>
            <p:cNvGrpSpPr/>
            <p:nvPr/>
          </p:nvGrpSpPr>
          <p:grpSpPr>
            <a:xfrm>
              <a:off x="2956024" y="2454101"/>
              <a:ext cx="2009455" cy="2009455"/>
              <a:chOff x="56271" y="2371006"/>
              <a:chExt cx="3888432" cy="3888432"/>
            </a:xfrm>
          </p:grpSpPr>
          <p:sp>
            <p:nvSpPr>
              <p:cNvPr id="24" name="椭圆 23"/>
              <p:cNvSpPr/>
              <p:nvPr/>
            </p:nvSpPr>
            <p:spPr>
              <a:xfrm>
                <a:off x="56271" y="2371006"/>
                <a:ext cx="3888432" cy="3888432"/>
              </a:xfrm>
              <a:prstGeom prst="ellipse">
                <a:avLst/>
              </a:prstGeom>
              <a:solidFill>
                <a:sysClr val="window" lastClr="FFFFFF">
                  <a:lumMod val="95000"/>
                </a:sysClr>
              </a:solidFill>
              <a:ln w="12700" cap="flat" cmpd="sng" algn="ctr">
                <a:solidFill>
                  <a:sysClr val="window" lastClr="FFFFFF"/>
                </a:solidFill>
                <a:prstDash val="solid"/>
              </a:ln>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5" name="椭圆 24"/>
              <p:cNvSpPr/>
              <p:nvPr/>
            </p:nvSpPr>
            <p:spPr>
              <a:xfrm>
                <a:off x="366749" y="2703927"/>
                <a:ext cx="3237436" cy="3237436"/>
              </a:xfrm>
              <a:prstGeom prst="ellipse">
                <a:avLst/>
              </a:prstGeom>
              <a:solidFill>
                <a:schemeClr val="accent3"/>
              </a:solidFill>
              <a:ln w="25400" cap="flat" cmpd="sng" algn="ctr">
                <a:noFill/>
                <a:prstDash val="solid"/>
              </a:ln>
              <a:effectLst>
                <a:innerShdw blurRad="304800" dist="152400" dir="13500000">
                  <a:prstClr val="black">
                    <a:alpha val="33000"/>
                  </a:prstClr>
                </a:innerShdw>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22" name="TextBox 21"/>
            <p:cNvSpPr txBox="1"/>
            <p:nvPr/>
          </p:nvSpPr>
          <p:spPr>
            <a:xfrm>
              <a:off x="3628032" y="2855431"/>
              <a:ext cx="184731" cy="369332"/>
            </a:xfrm>
            <a:prstGeom prst="rect">
              <a:avLst/>
            </a:prstGeom>
            <a:noFill/>
          </p:spPr>
          <p:txBody>
            <a:bodyPr wrap="none" rtlCol="0">
              <a:sp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grpSp>
      <p:pic>
        <p:nvPicPr>
          <p:cNvPr id="34" name="Image 12" descr="Divider Right.png"/>
          <p:cNvPicPr>
            <a:picLocks noChangeAspect="1"/>
          </p:cNvPicPr>
          <p:nvPr/>
        </p:nvPicPr>
        <p:blipFill>
          <a:blip r:embed="rId1"/>
          <a:stretch>
            <a:fillRect/>
          </a:stretch>
        </p:blipFill>
        <p:spPr>
          <a:xfrm flipH="1">
            <a:off x="2267744" y="457546"/>
            <a:ext cx="1523362" cy="52721"/>
          </a:xfrm>
          <a:prstGeom prst="rect">
            <a:avLst/>
          </a:prstGeom>
        </p:spPr>
      </p:pic>
      <p:pic>
        <p:nvPicPr>
          <p:cNvPr id="36" name="Image 12" descr="Divider Right.png"/>
          <p:cNvPicPr>
            <a:picLocks noChangeAspect="1"/>
          </p:cNvPicPr>
          <p:nvPr/>
        </p:nvPicPr>
        <p:blipFill>
          <a:blip r:embed="rId1"/>
          <a:stretch>
            <a:fillRect/>
          </a:stretch>
        </p:blipFill>
        <p:spPr>
          <a:xfrm rot="10800000" flipH="1">
            <a:off x="5292080" y="457546"/>
            <a:ext cx="1523362" cy="52721"/>
          </a:xfrm>
          <a:prstGeom prst="rect">
            <a:avLst/>
          </a:prstGeom>
        </p:spPr>
      </p:pic>
      <p:grpSp>
        <p:nvGrpSpPr>
          <p:cNvPr id="37" name="组合 36"/>
          <p:cNvGrpSpPr/>
          <p:nvPr/>
        </p:nvGrpSpPr>
        <p:grpSpPr>
          <a:xfrm>
            <a:off x="1479133" y="3188679"/>
            <a:ext cx="1284820" cy="1284820"/>
            <a:chOff x="5760133" y="2274196"/>
            <a:chExt cx="1284820" cy="1284820"/>
          </a:xfrm>
        </p:grpSpPr>
        <p:sp>
          <p:nvSpPr>
            <p:cNvPr id="38" name="椭圆 37"/>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9" name="椭圆 38"/>
            <p:cNvSpPr/>
            <p:nvPr/>
          </p:nvSpPr>
          <p:spPr>
            <a:xfrm>
              <a:off x="5839094" y="2359019"/>
              <a:ext cx="1117070" cy="1117070"/>
            </a:xfrm>
            <a:prstGeom prst="ellipse">
              <a:avLst/>
            </a:prstGeom>
            <a:solidFill>
              <a:schemeClr val="accent2"/>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latinLnBrk="0" hangingPunct="1">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0" name="TextBox 39"/>
            <p:cNvSpPr txBox="1"/>
            <p:nvPr/>
          </p:nvSpPr>
          <p:spPr>
            <a:xfrm flipH="1">
              <a:off x="5916041" y="2634973"/>
              <a:ext cx="992743" cy="584775"/>
            </a:xfrm>
            <a:prstGeom prst="rect">
              <a:avLst/>
            </a:prstGeom>
            <a:noFill/>
          </p:spPr>
          <p:txBody>
            <a:bodyPr wrap="square" rtlCol="0">
              <a:spAutoFit/>
            </a:bodyPr>
            <a:lstStyle>
              <a:defPPr>
                <a:defRPr lang="en-US"/>
              </a:defPPr>
              <a:lvl1pPr marR="0" lvl="0" indent="0" algn="ctr" defTabSz="0">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charset="0"/>
                </a:defRPr>
              </a:lvl1pPr>
            </a:lstStyle>
            <a:p>
              <a:pPr marL="0" marR="0" lvl="0" indent="0" algn="ctr" defTabSz="914400" eaLnBrk="1" latinLnBrk="0" hangingPunct="1">
                <a:spcBef>
                  <a:spcPts val="0"/>
                </a:spcBef>
                <a:spcAft>
                  <a:spcPts val="0"/>
                </a:spcAft>
                <a:buClrTx/>
                <a:buSzTx/>
                <a:buFontTx/>
                <a:buNone/>
                <a:defRPr/>
              </a:pPr>
              <a:r>
                <a:rPr kumimoji="0" lang="zh-CN" altLang="en-US" sz="1600" b="1" i="0" u="none" strike="noStrike" kern="0" normalizeH="0" baseline="0" noProof="0" dirty="0" smtClean="0">
                  <a:ln>
                    <a:noFill/>
                  </a:ln>
                  <a:effectLst/>
                  <a:uLnTx/>
                  <a:uFillTx/>
                  <a:latin typeface="微软雅黑" panose="020B0503020204020204" pitchFamily="34" charset="-122"/>
                </a:rPr>
                <a:t>调查</a:t>
              </a:r>
              <a:endParaRPr kumimoji="0" lang="en-US" altLang="zh-CN" sz="1600" b="1" i="0" u="none" strike="noStrike" kern="0" normalizeH="0" baseline="0" noProof="0" dirty="0" smtClean="0">
                <a:ln>
                  <a:noFill/>
                </a:ln>
                <a:effectLst/>
                <a:uLnTx/>
                <a:uFillTx/>
                <a:latin typeface="微软雅黑" panose="020B0503020204020204" pitchFamily="34" charset="-122"/>
              </a:endParaRPr>
            </a:p>
            <a:p>
              <a:pPr marL="0" marR="0" lvl="0" indent="0" algn="ctr" defTabSz="914400" eaLnBrk="1" latinLnBrk="0" hangingPunct="1">
                <a:spcBef>
                  <a:spcPts val="0"/>
                </a:spcBef>
                <a:spcAft>
                  <a:spcPts val="0"/>
                </a:spcAft>
                <a:buClrTx/>
                <a:buSzTx/>
                <a:buFontTx/>
                <a:buNone/>
                <a:defRPr/>
              </a:pPr>
              <a:r>
                <a:rPr kumimoji="0" lang="zh-CN" altLang="en-US" sz="1600" b="1" i="0" u="none" strike="noStrike" kern="0" normalizeH="0" baseline="0" noProof="0" dirty="0" smtClean="0">
                  <a:ln>
                    <a:noFill/>
                  </a:ln>
                  <a:effectLst/>
                  <a:uLnTx/>
                  <a:uFillTx/>
                  <a:latin typeface="微软雅黑" panose="020B0503020204020204" pitchFamily="34" charset="-122"/>
                </a:rPr>
                <a:t>研究法</a:t>
              </a:r>
              <a:endParaRPr kumimoji="0" lang="zh-CN" altLang="en-US" sz="1600" b="1" i="0" u="none" strike="noStrike" kern="0" normalizeH="0" baseline="0" noProof="0" dirty="0">
                <a:ln>
                  <a:noFill/>
                </a:ln>
                <a:effectLst/>
                <a:uLnTx/>
                <a:uFillTx/>
                <a:latin typeface="微软雅黑" panose="020B0503020204020204" pitchFamily="34" charset="-122"/>
              </a:endParaRPr>
            </a:p>
          </p:txBody>
        </p:sp>
      </p:grpSp>
      <p:grpSp>
        <p:nvGrpSpPr>
          <p:cNvPr id="41" name="组合 40"/>
          <p:cNvGrpSpPr/>
          <p:nvPr/>
        </p:nvGrpSpPr>
        <p:grpSpPr>
          <a:xfrm>
            <a:off x="7138669" y="3057858"/>
            <a:ext cx="1284820" cy="1284820"/>
            <a:chOff x="5760133" y="2274196"/>
            <a:chExt cx="1284820" cy="1284820"/>
          </a:xfrm>
        </p:grpSpPr>
        <p:sp>
          <p:nvSpPr>
            <p:cNvPr id="42" name="椭圆 41"/>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3" name="椭圆 42"/>
            <p:cNvSpPr/>
            <p:nvPr/>
          </p:nvSpPr>
          <p:spPr>
            <a:xfrm>
              <a:off x="5872516" y="2392441"/>
              <a:ext cx="1050226" cy="1050226"/>
            </a:xfrm>
            <a:prstGeom prst="ellipse">
              <a:avLst/>
            </a:prstGeom>
            <a:solidFill>
              <a:schemeClr val="accent5"/>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latinLnBrk="0" hangingPunct="1">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4" name="TextBox 43"/>
            <p:cNvSpPr txBox="1"/>
            <p:nvPr/>
          </p:nvSpPr>
          <p:spPr>
            <a:xfrm flipH="1">
              <a:off x="6001776" y="2634973"/>
              <a:ext cx="821327" cy="485140"/>
            </a:xfrm>
            <a:prstGeom prst="rect">
              <a:avLst/>
            </a:prstGeom>
            <a:noFill/>
          </p:spPr>
          <p:txBody>
            <a:bodyPr wrap="square" rtlCol="0">
              <a:spAutoFit/>
            </a:bodyPr>
            <a:lstStyle>
              <a:defPPr>
                <a:defRPr lang="en-US"/>
              </a:defPPr>
              <a:lvl1pPr marR="0" lvl="0" indent="0" algn="ctr" defTabSz="0">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charset="0"/>
                </a:defRPr>
              </a:lvl1pPr>
            </a:lstStyle>
            <a:p>
              <a:pPr marL="0" marR="0" lvl="0" indent="0" algn="ctr" defTabSz="914400" eaLnBrk="1" latinLnBrk="0" hangingPunct="1">
                <a:spcBef>
                  <a:spcPts val="0"/>
                </a:spcBef>
                <a:spcAft>
                  <a:spcPts val="0"/>
                </a:spcAft>
                <a:buClrTx/>
                <a:buSzTx/>
                <a:buFontTx/>
                <a:buNone/>
                <a:defRPr/>
              </a:pPr>
              <a:r>
                <a:rPr kumimoji="0" lang="zh-CN" altLang="en-US" sz="1600" b="1" i="0" u="none" strike="noStrike" kern="0" normalizeH="0" baseline="0" noProof="0" dirty="0" smtClean="0">
                  <a:ln>
                    <a:noFill/>
                  </a:ln>
                  <a:effectLst/>
                  <a:uLnTx/>
                  <a:uFillTx/>
                  <a:latin typeface="微软雅黑" panose="020B0503020204020204" pitchFamily="34" charset="-122"/>
                </a:rPr>
                <a:t>课例研究</a:t>
              </a:r>
              <a:r>
                <a:rPr kumimoji="0" lang="zh-CN" altLang="en-US" sz="1600" b="1" i="0" u="none" strike="noStrike" kern="0" normalizeH="0" baseline="0" noProof="0" dirty="0" smtClean="0">
                  <a:ln>
                    <a:noFill/>
                  </a:ln>
                  <a:effectLst/>
                  <a:uLnTx/>
                  <a:uFillTx/>
                  <a:latin typeface="微软雅黑" panose="020B0503020204020204" pitchFamily="34" charset="-122"/>
                </a:rPr>
                <a:t>法</a:t>
              </a:r>
              <a:endParaRPr kumimoji="0" lang="zh-CN" altLang="en-US" sz="1600" b="1" i="0" u="none" strike="noStrike" kern="0" normalizeH="0" baseline="0" noProof="0" dirty="0" smtClean="0">
                <a:ln>
                  <a:noFill/>
                </a:ln>
                <a:effectLst/>
                <a:uLnTx/>
                <a:uFillTx/>
                <a:latin typeface="微软雅黑" panose="020B0503020204020204" pitchFamily="34" charset="-122"/>
              </a:endParaRPr>
            </a:p>
          </p:txBody>
        </p:sp>
      </p:grpSp>
      <p:sp>
        <p:nvSpPr>
          <p:cNvPr id="29" name="TextBox 28"/>
          <p:cNvSpPr txBox="1"/>
          <p:nvPr/>
        </p:nvSpPr>
        <p:spPr>
          <a:xfrm>
            <a:off x="3563888" y="258202"/>
            <a:ext cx="2016224" cy="369332"/>
          </a:xfrm>
          <a:prstGeom prst="rect">
            <a:avLst/>
          </a:prstGeom>
          <a:noFill/>
        </p:spPr>
        <p:txBody>
          <a:bodyPr wrap="square" lIns="0" tIns="0" rIns="0" bIns="0" rtlCol="0">
            <a:spAutoFit/>
          </a:bodyPr>
          <a:lstStyle/>
          <a:p>
            <a:pPr algn="ct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研</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究</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方法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3694837" y="3049303"/>
            <a:ext cx="877163" cy="646331"/>
          </a:xfrm>
          <a:prstGeom prst="rect">
            <a:avLst/>
          </a:prstGeom>
        </p:spPr>
        <p:txBody>
          <a:bodyPr wrap="none">
            <a:spAutoFit/>
          </a:bodyPr>
          <a:lstStyle/>
          <a:p>
            <a:pPr algn="ctr"/>
            <a:r>
              <a:rPr lang="zh-CN" altLang="zh-CN" b="1" kern="0" dirty="0">
                <a:solidFill>
                  <a:schemeClr val="bg1"/>
                </a:solidFill>
                <a:latin typeface="微软雅黑" panose="020B0503020204020204" pitchFamily="34" charset="-122"/>
                <a:ea typeface="微软雅黑" panose="020B0503020204020204" pitchFamily="34" charset="-122"/>
                <a:cs typeface="Times New Roman" panose="02020603050405020304" charset="0"/>
              </a:rPr>
              <a:t>文</a:t>
            </a:r>
            <a:r>
              <a:rPr lang="zh-CN" altLang="zh-CN" b="1" kern="0" dirty="0" smtClean="0">
                <a:solidFill>
                  <a:schemeClr val="bg1"/>
                </a:solidFill>
                <a:latin typeface="微软雅黑" panose="020B0503020204020204" pitchFamily="34" charset="-122"/>
                <a:ea typeface="微软雅黑" panose="020B0503020204020204" pitchFamily="34" charset="-122"/>
                <a:cs typeface="Times New Roman" panose="02020603050405020304" charset="0"/>
              </a:rPr>
              <a:t>献</a:t>
            </a:r>
            <a:endParaRPr lang="en-US" altLang="zh-CN" b="1" kern="0" dirty="0" smtClean="0">
              <a:solidFill>
                <a:schemeClr val="bg1"/>
              </a:solidFill>
              <a:latin typeface="微软雅黑" panose="020B0503020204020204" pitchFamily="34" charset="-122"/>
              <a:ea typeface="微软雅黑" panose="020B0503020204020204" pitchFamily="34" charset="-122"/>
              <a:cs typeface="Times New Roman" panose="02020603050405020304" charset="0"/>
            </a:endParaRPr>
          </a:p>
          <a:p>
            <a:pPr algn="ctr"/>
            <a:r>
              <a:rPr lang="zh-CN" altLang="zh-CN" b="1" kern="0" dirty="0" smtClean="0">
                <a:solidFill>
                  <a:schemeClr val="bg1"/>
                </a:solidFill>
                <a:latin typeface="微软雅黑" panose="020B0503020204020204" pitchFamily="34" charset="-122"/>
                <a:ea typeface="微软雅黑" panose="020B0503020204020204" pitchFamily="34" charset="-122"/>
                <a:cs typeface="Times New Roman" panose="02020603050405020304" charset="0"/>
              </a:rPr>
              <a:t>研</a:t>
            </a:r>
            <a:r>
              <a:rPr lang="zh-CN" altLang="zh-CN" b="1" kern="0" dirty="0">
                <a:solidFill>
                  <a:schemeClr val="bg1"/>
                </a:solidFill>
                <a:latin typeface="微软雅黑" panose="020B0503020204020204" pitchFamily="34" charset="-122"/>
                <a:ea typeface="微软雅黑" panose="020B0503020204020204" pitchFamily="34" charset="-122"/>
                <a:cs typeface="Times New Roman" panose="02020603050405020304" charset="0"/>
              </a:rPr>
              <a:t>究法</a:t>
            </a:r>
            <a:endParaRPr lang="zh-CN" altLang="en-US" b="1" kern="0" dirty="0">
              <a:solidFill>
                <a:schemeClr val="bg1"/>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5" name="ZoneTexte 17"/>
          <p:cNvSpPr txBox="1"/>
          <p:nvPr>
            <p:custDataLst>
              <p:tags r:id="rId2"/>
            </p:custDataLst>
          </p:nvPr>
        </p:nvSpPr>
        <p:spPr>
          <a:xfrm>
            <a:off x="2267585" y="621030"/>
            <a:ext cx="4455795" cy="429895"/>
          </a:xfrm>
          <a:prstGeom prst="rect">
            <a:avLst/>
          </a:prstGeom>
          <a:noFill/>
        </p:spPr>
        <p:txBody>
          <a:bodyPr wrap="square" rtlCol="0">
            <a:spAutoFit/>
          </a:bodyPr>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基于小学科学探究实践的社会责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任感培养与研究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Effect transition="in" filter="fade">
                                      <p:cBhvr>
                                        <p:cTn id="15" dur="500"/>
                                        <p:tgtEl>
                                          <p:spTgt spid="5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par>
                                <p:cTn id="28" presetID="10" presetClass="entr" presetSubtype="0" fill="hold" grpId="0" nodeType="withEffect">
                                  <p:stCondLst>
                                    <p:cond delay="70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90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579722"/>
            <a:ext cx="3840480" cy="1014730"/>
          </a:xfrm>
          <a:prstGeom prst="rect">
            <a:avLst/>
          </a:prstGeom>
          <a:noFill/>
        </p:spPr>
        <p:txBody>
          <a:bodyPr wrap="none"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第</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四部分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r>
              <a:rPr lang="zh-CN" altLang="en-US" sz="3200" b="1" dirty="0">
                <a:solidFill>
                  <a:schemeClr val="accent1"/>
                </a:solidFill>
                <a:latin typeface="微软雅黑" panose="020B0503020204020204" pitchFamily="34" charset="-122"/>
                <a:ea typeface="微软雅黑" panose="020B0503020204020204" pitchFamily="34" charset="-122"/>
              </a:rPr>
              <a:t>主</a:t>
            </a:r>
            <a:r>
              <a:rPr lang="zh-CN" altLang="en-US" sz="3200" b="1" dirty="0" smtClean="0">
                <a:solidFill>
                  <a:schemeClr val="accent1"/>
                </a:solidFill>
                <a:latin typeface="微软雅黑" panose="020B0503020204020204" pitchFamily="34" charset="-122"/>
                <a:ea typeface="微软雅黑" panose="020B0503020204020204" pitchFamily="34" charset="-122"/>
              </a:rPr>
              <a:t>要观点与创新之处</a:t>
            </a:r>
            <a:endParaRPr lang="en-US" altLang="zh-CN" sz="3200" b="1" dirty="0" smtClean="0">
              <a:solidFill>
                <a:schemeClr val="accent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主要观点</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可能的创新之处</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KSO_Shape"/>
            <p:cNvSpPr/>
            <p:nvPr/>
          </p:nvSpPr>
          <p:spPr bwMode="auto">
            <a:xfrm>
              <a:off x="2339752" y="1837694"/>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7030A0"/>
                </a:solidFill>
                <a:ea typeface="微软雅黑" panose="020B0503020204020204" pitchFamily="34" charset="-122"/>
              </a:endParaRPr>
            </a:p>
          </p:txBody>
        </p:sp>
      </p:grpSp>
      <p:grpSp>
        <p:nvGrpSpPr>
          <p:cNvPr id="18" name="Group 7"/>
          <p:cNvGrpSpPr/>
          <p:nvPr/>
        </p:nvGrpSpPr>
        <p:grpSpPr bwMode="auto">
          <a:xfrm>
            <a:off x="6447204" y="4701002"/>
            <a:ext cx="285036" cy="285091"/>
            <a:chOff x="0" y="0"/>
            <a:chExt cx="965499" cy="965499"/>
          </a:xfrm>
        </p:grpSpPr>
        <p:sp>
          <p:nvSpPr>
            <p:cNvPr id="19"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0" name="AutoShape 9"/>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3" name="Group 10"/>
          <p:cNvGrpSpPr/>
          <p:nvPr/>
        </p:nvGrpSpPr>
        <p:grpSpPr bwMode="auto">
          <a:xfrm>
            <a:off x="6850355" y="4701002"/>
            <a:ext cx="285036" cy="285091"/>
            <a:chOff x="0" y="0"/>
            <a:chExt cx="965499" cy="965499"/>
          </a:xfrm>
        </p:grpSpPr>
        <p:sp>
          <p:nvSpPr>
            <p:cNvPr id="26"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7"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8" name="Group 13"/>
          <p:cNvGrpSpPr/>
          <p:nvPr/>
        </p:nvGrpSpPr>
        <p:grpSpPr bwMode="auto">
          <a:xfrm>
            <a:off x="7253506" y="4701002"/>
            <a:ext cx="285505" cy="285091"/>
            <a:chOff x="0" y="0"/>
            <a:chExt cx="965499" cy="965499"/>
          </a:xfrm>
        </p:grpSpPr>
        <p:sp>
          <p:nvSpPr>
            <p:cNvPr id="29"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0"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1" name="Group 16"/>
          <p:cNvGrpSpPr/>
          <p:nvPr/>
        </p:nvGrpSpPr>
        <p:grpSpPr bwMode="auto">
          <a:xfrm>
            <a:off x="7657126" y="4701002"/>
            <a:ext cx="285036" cy="285091"/>
            <a:chOff x="0" y="0"/>
            <a:chExt cx="965499" cy="965499"/>
          </a:xfrm>
        </p:grpSpPr>
        <p:sp>
          <p:nvSpPr>
            <p:cNvPr id="32"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3"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4" name="Group 19"/>
          <p:cNvGrpSpPr/>
          <p:nvPr/>
        </p:nvGrpSpPr>
        <p:grpSpPr bwMode="auto">
          <a:xfrm>
            <a:off x="8060277" y="4701002"/>
            <a:ext cx="285036" cy="285091"/>
            <a:chOff x="0" y="0"/>
            <a:chExt cx="965499" cy="965499"/>
          </a:xfrm>
        </p:grpSpPr>
        <p:sp>
          <p:nvSpPr>
            <p:cNvPr id="35"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6"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7" name="Group 22"/>
          <p:cNvGrpSpPr/>
          <p:nvPr/>
        </p:nvGrpSpPr>
        <p:grpSpPr bwMode="auto">
          <a:xfrm>
            <a:off x="8463428" y="4701002"/>
            <a:ext cx="285036" cy="285091"/>
            <a:chOff x="0" y="0"/>
            <a:chExt cx="965499" cy="965499"/>
          </a:xfrm>
        </p:grpSpPr>
        <p:sp>
          <p:nvSpPr>
            <p:cNvPr id="3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9"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583199" y="2394730"/>
            <a:ext cx="2419136" cy="574060"/>
            <a:chOff x="4304043" y="1286668"/>
            <a:chExt cx="3837944" cy="2757793"/>
          </a:xfrm>
          <a:effectLst>
            <a:outerShdw blurRad="381000" dist="254000" dir="8100000" algn="tr" rotWithShape="0">
              <a:prstClr val="black">
                <a:alpha val="40000"/>
              </a:prstClr>
            </a:outerShdw>
          </a:effectLst>
        </p:grpSpPr>
        <p:sp>
          <p:nvSpPr>
            <p:cNvPr id="3" name="圆角矩形 2"/>
            <p:cNvSpPr/>
            <p:nvPr>
              <p:custDataLst>
                <p:tags r:id="rId1"/>
              </p:custDataLst>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75000"/>
                    <a:lumOff val="25000"/>
                  </a:schemeClr>
                </a:solidFill>
              </a:endParaRPr>
            </a:p>
          </p:txBody>
        </p:sp>
        <p:sp>
          <p:nvSpPr>
            <p:cNvPr id="5" name="圆角矩形 4"/>
            <p:cNvSpPr/>
            <p:nvPr>
              <p:custDataLst>
                <p:tags r:id="rId2"/>
              </p:custDataLst>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75000"/>
                    <a:lumOff val="25000"/>
                  </a:schemeClr>
                </a:solidFill>
              </a:endParaRPr>
            </a:p>
          </p:txBody>
        </p:sp>
      </p:grpSp>
      <p:grpSp>
        <p:nvGrpSpPr>
          <p:cNvPr id="59" name="组合 58"/>
          <p:cNvGrpSpPr/>
          <p:nvPr/>
        </p:nvGrpSpPr>
        <p:grpSpPr>
          <a:xfrm>
            <a:off x="5570499" y="3345522"/>
            <a:ext cx="2419136" cy="574060"/>
            <a:chOff x="4304043" y="1286668"/>
            <a:chExt cx="3837944" cy="2757793"/>
          </a:xfrm>
          <a:effectLst>
            <a:outerShdw blurRad="381000" dist="254000" dir="8100000" algn="tr" rotWithShape="0">
              <a:prstClr val="black">
                <a:alpha val="40000"/>
              </a:prstClr>
            </a:outerShdw>
          </a:effectLst>
        </p:grpSpPr>
        <p:sp>
          <p:nvSpPr>
            <p:cNvPr id="60" name="圆角矩形 5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1" name="圆角矩形 6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56" name="组合 55"/>
          <p:cNvGrpSpPr/>
          <p:nvPr/>
        </p:nvGrpSpPr>
        <p:grpSpPr>
          <a:xfrm>
            <a:off x="793750" y="2731770"/>
            <a:ext cx="2693035" cy="853440"/>
            <a:chOff x="4304043" y="1286668"/>
            <a:chExt cx="3837944" cy="2757793"/>
          </a:xfrm>
          <a:effectLst>
            <a:outerShdw blurRad="381000" dist="254000" dir="8100000" algn="tr" rotWithShape="0">
              <a:prstClr val="black">
                <a:alpha val="40000"/>
              </a:prstClr>
            </a:outerShdw>
          </a:effectLst>
        </p:grpSpPr>
        <p:sp>
          <p:nvSpPr>
            <p:cNvPr id="57" name="圆角矩形 5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8" name="圆角矩形 57"/>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50" name="组合 49"/>
          <p:cNvGrpSpPr/>
          <p:nvPr/>
        </p:nvGrpSpPr>
        <p:grpSpPr>
          <a:xfrm>
            <a:off x="5541289" y="1422545"/>
            <a:ext cx="2419136" cy="574060"/>
            <a:chOff x="4304043" y="1286668"/>
            <a:chExt cx="3837944" cy="2757793"/>
          </a:xfrm>
          <a:effectLst>
            <a:outerShdw blurRad="381000" dist="254000" dir="8100000" algn="tr" rotWithShape="0">
              <a:prstClr val="black">
                <a:alpha val="40000"/>
              </a:prstClr>
            </a:outerShdw>
          </a:effectLst>
        </p:grpSpPr>
        <p:sp>
          <p:nvSpPr>
            <p:cNvPr id="51" name="圆角矩形 5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2" name="圆角矩形 5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46" name="组合 45"/>
          <p:cNvGrpSpPr/>
          <p:nvPr/>
        </p:nvGrpSpPr>
        <p:grpSpPr>
          <a:xfrm>
            <a:off x="911225" y="1292860"/>
            <a:ext cx="2608580" cy="748665"/>
            <a:chOff x="4304043" y="1286668"/>
            <a:chExt cx="3837944" cy="2757793"/>
          </a:xfrm>
          <a:effectLst>
            <a:outerShdw blurRad="381000" dist="254000" dir="8100000" algn="tr" rotWithShape="0">
              <a:prstClr val="black">
                <a:alpha val="40000"/>
              </a:prstClr>
            </a:outerShdw>
          </a:effectLst>
        </p:grpSpPr>
        <p:sp>
          <p:nvSpPr>
            <p:cNvPr id="48" name="圆角矩形 4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9" name="圆角矩形 48"/>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9" name="TextBox 53"/>
          <p:cNvSpPr txBox="1">
            <a:spLocks noChangeArrowheads="1"/>
          </p:cNvSpPr>
          <p:nvPr/>
        </p:nvSpPr>
        <p:spPr bwMode="auto">
          <a:xfrm>
            <a:off x="899160" y="1393825"/>
            <a:ext cx="2488565" cy="74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noAutofit/>
          </a:bodyPr>
          <a:lstStyle/>
          <a:p>
            <a:pPr>
              <a:defRPr/>
            </a:pPr>
            <a:r>
              <a:rPr lang="zh-CN" altLang="zh-CN" sz="1600" dirty="0">
                <a:latin typeface="微软雅黑" panose="020B0503020204020204" pitchFamily="34" charset="-122"/>
                <a:ea typeface="微软雅黑" panose="020B0503020204020204" pitchFamily="34" charset="-122"/>
              </a:rPr>
              <a:t>加强探究实践是提升科学素养的重要经历</a:t>
            </a:r>
            <a:endParaRPr lang="zh-CN" altLang="zh-CN" sz="1600" dirty="0">
              <a:latin typeface="微软雅黑" panose="020B0503020204020204" pitchFamily="34" charset="-122"/>
              <a:ea typeface="微软雅黑" panose="020B0503020204020204" pitchFamily="34" charset="-122"/>
            </a:endParaRPr>
          </a:p>
        </p:txBody>
      </p:sp>
      <p:sp>
        <p:nvSpPr>
          <p:cNvPr id="40" name="TextBox 53"/>
          <p:cNvSpPr txBox="1">
            <a:spLocks noChangeArrowheads="1"/>
          </p:cNvSpPr>
          <p:nvPr/>
        </p:nvSpPr>
        <p:spPr bwMode="auto">
          <a:xfrm>
            <a:off x="805180" y="2859405"/>
            <a:ext cx="277876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a:defRPr/>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基于小学科学探究实践开展社会责任感培养与提升是有效途径</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2" name="TextBox 53"/>
          <p:cNvSpPr txBox="1">
            <a:spLocks noChangeArrowheads="1"/>
          </p:cNvSpPr>
          <p:nvPr/>
        </p:nvSpPr>
        <p:spPr bwMode="auto">
          <a:xfrm>
            <a:off x="5579545" y="3477275"/>
            <a:ext cx="2291309"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algn="ctr">
              <a:defRPr/>
            </a:pP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研究载体的创新</a:t>
            </a:r>
            <a:endPar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p>
            <a:pPr algn="ctr">
              <a:defRPr/>
            </a:pPr>
            <a:endPar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p>
            <a:pPr algn="ctr">
              <a:defRPr/>
            </a:pPr>
            <a:endPar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4" name="TextBox 43"/>
          <p:cNvSpPr txBox="1">
            <a:spLocks noChangeArrowheads="1"/>
          </p:cNvSpPr>
          <p:nvPr/>
        </p:nvSpPr>
        <p:spPr bwMode="auto">
          <a:xfrm>
            <a:off x="5598712" y="1501772"/>
            <a:ext cx="2312961"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algn="ctr">
              <a:defRPr/>
            </a:pPr>
            <a:r>
              <a:rPr lang="zh-CN" altLang="en-US"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研究对象的创新</a:t>
            </a:r>
            <a:endParaRPr lang="zh-CN" altLang="en-US"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a:p>
            <a:pPr algn="ctr">
              <a:defRPr/>
            </a:pPr>
            <a:endPar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1" name="TextBox 30"/>
          <p:cNvSpPr txBox="1"/>
          <p:nvPr/>
        </p:nvSpPr>
        <p:spPr>
          <a:xfrm>
            <a:off x="2987824" y="267494"/>
            <a:ext cx="3024336"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主要观</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点与创新之处</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3"/>
          <a:stretch>
            <a:fillRect/>
          </a:stretch>
        </p:blipFill>
        <p:spPr>
          <a:xfrm flipH="1">
            <a:off x="1464462" y="457546"/>
            <a:ext cx="1523362" cy="52721"/>
          </a:xfrm>
          <a:prstGeom prst="rect">
            <a:avLst/>
          </a:prstGeom>
        </p:spPr>
      </p:pic>
      <p:pic>
        <p:nvPicPr>
          <p:cNvPr id="34" name="Image 12" descr="Divider Right.png"/>
          <p:cNvPicPr>
            <a:picLocks noChangeAspect="1"/>
          </p:cNvPicPr>
          <p:nvPr/>
        </p:nvPicPr>
        <p:blipFill>
          <a:blip r:embed="rId3"/>
          <a:stretch>
            <a:fillRect/>
          </a:stretch>
        </p:blipFill>
        <p:spPr>
          <a:xfrm rot="10800000" flipH="1">
            <a:off x="5928958" y="457546"/>
            <a:ext cx="1523362" cy="52721"/>
          </a:xfrm>
          <a:prstGeom prst="rect">
            <a:avLst/>
          </a:prstGeom>
        </p:spPr>
      </p:pic>
      <p:grpSp>
        <p:nvGrpSpPr>
          <p:cNvPr id="6" name="组合 5"/>
          <p:cNvGrpSpPr/>
          <p:nvPr/>
        </p:nvGrpSpPr>
        <p:grpSpPr>
          <a:xfrm>
            <a:off x="3660365" y="1689389"/>
            <a:ext cx="1835204" cy="1835202"/>
            <a:chOff x="680580" y="1491630"/>
            <a:chExt cx="1479184" cy="1479182"/>
          </a:xfrm>
        </p:grpSpPr>
        <p:grpSp>
          <p:nvGrpSpPr>
            <p:cNvPr id="7" name="组合 6"/>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Group 162"/>
            <p:cNvGrpSpPr/>
            <p:nvPr/>
          </p:nvGrpSpPr>
          <p:grpSpPr>
            <a:xfrm>
              <a:off x="1106119" y="1857043"/>
              <a:ext cx="628107" cy="671776"/>
              <a:chOff x="4267200" y="1196975"/>
              <a:chExt cx="593725" cy="635001"/>
            </a:xfrm>
            <a:solidFill>
              <a:schemeClr val="accent2"/>
            </a:solidFill>
          </p:grpSpPr>
          <p:sp>
            <p:nvSpPr>
              <p:cNvPr id="9"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0"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1"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sp>
        <p:nvSpPr>
          <p:cNvPr id="4" name="ZoneTexte 17"/>
          <p:cNvSpPr txBox="1"/>
          <p:nvPr>
            <p:custDataLst>
              <p:tags r:id="rId4"/>
            </p:custDataLst>
          </p:nvPr>
        </p:nvSpPr>
        <p:spPr>
          <a:xfrm>
            <a:off x="2267585" y="621030"/>
            <a:ext cx="4455795" cy="429895"/>
          </a:xfrm>
          <a:prstGeom prst="rect">
            <a:avLst/>
          </a:prstGeom>
          <a:noFill/>
        </p:spPr>
        <p:txBody>
          <a:bodyPr wrap="square" rtlCol="0">
            <a:spAutoFit/>
          </a:bodyPr>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基于小学科学探究实践的社会责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任感培养与研究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5795645" y="2515235"/>
            <a:ext cx="5080000" cy="368300"/>
          </a:xfrm>
          <a:prstGeom prst="rect">
            <a:avLst/>
          </a:prstGeom>
          <a:noFill/>
          <a:ln w="9525">
            <a:noFill/>
          </a:ln>
        </p:spPr>
        <p:txBody>
          <a:bodyPr>
            <a:spAutoFit/>
          </a:bodyPr>
          <a:p>
            <a:pPr marL="0" algn="l">
              <a:buClrTx/>
              <a:buSzTx/>
              <a:buFontTx/>
            </a:pPr>
            <a:r>
              <a:rPr lang="en-US" altLang="zh-CN" sz="1800" b="1">
                <a:latin typeface="微软雅黑" panose="020B0503020204020204" pitchFamily="34" charset="-122"/>
                <a:ea typeface="微软雅黑" panose="020B0503020204020204" pitchFamily="34" charset="-122"/>
              </a:rPr>
              <a:t> </a:t>
            </a:r>
            <a:r>
              <a:rPr lang="zh-CN" sz="1800" b="1">
                <a:latin typeface="微软雅黑" panose="020B0503020204020204" pitchFamily="34" charset="-122"/>
                <a:ea typeface="微软雅黑" panose="020B0503020204020204" pitchFamily="34" charset="-122"/>
              </a:rPr>
              <a:t>实践创新</a:t>
            </a:r>
            <a:endParaRPr lang="zh-CN" sz="1800" b="1">
              <a:latin typeface="微软雅黑" panose="020B0503020204020204" pitchFamily="34" charset="-122"/>
              <a:ea typeface="微软雅黑" panose="020B0503020204020204" pitchFamily="34" charset="-122"/>
            </a:endParaRPr>
          </a:p>
        </p:txBody>
      </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9" presetClass="path" presetSubtype="0" accel="50000" decel="50000" fill="hold" nodeType="afterEffect">
                                  <p:stCondLst>
                                    <p:cond delay="250"/>
                                  </p:stCondLst>
                                  <p:childTnLst>
                                    <p:animMotion origin="layout" path="M -1.94444E-6 -1.23457E-6 C 0.01198 -0.03179 0.02969 -0.19105 0.05469 -0.19105 C 0.09167 -0.19105 0.1217 -0.1429 0.1217 -0.08271 C 0.1217 -0.06296 0.11875 -0.04537 0.11268 -0.02932 C 0.11372 -0.02932 -0.0033 0.2108 -0.0033 0.21266 C -0.0033 0.2108 -0.12031 -0.02932 -0.11927 -0.02932 C -0.12535 -0.04537 -0.1283 -0.06296 -0.1283 -0.08271 C -0.1283 -0.1429 -0.09826 -0.19105 -0.06024 -0.19105 C -0.03628 -0.19105 -0.01198 -0.03179 -1.94444E-6 -1.23457E-6 Z " pathEditMode="relative" rAng="0" ptsTypes="fffffffff">
                                      <p:cBhvr>
                                        <p:cTn id="13" dur="2000" fill="hold"/>
                                        <p:tgtEl>
                                          <p:spTgt spid="6"/>
                                        </p:tgtEl>
                                        <p:attrNameLst>
                                          <p:attrName>ppt_x</p:attrName>
                                          <p:attrName>ppt_y</p:attrName>
                                        </p:attrNameLst>
                                      </p:cBhvr>
                                      <p:rCtr x="-330" y="1080"/>
                                    </p:animMotion>
                                  </p:childTnLst>
                                </p:cTn>
                              </p:par>
                              <p:par>
                                <p:cTn id="14" presetID="10" presetClass="entr" presetSubtype="0" fill="hold" nodeType="withEffect">
                                  <p:stCondLst>
                                    <p:cond delay="75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125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nodeType="withEffect">
                                  <p:stCondLst>
                                    <p:cond delay="175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nodeType="withEffect">
                                  <p:stCondLst>
                                    <p:cond delay="200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38" presetClass="entr" presetSubtype="0" accel="50000" fill="hold" grpId="0" nodeType="clickEffect">
                                  <p:stCondLst>
                                    <p:cond delay="0"/>
                                  </p:stCondLst>
                                  <p:iterate type="lt">
                                    <p:tmPct val="10000"/>
                                  </p:iterate>
                                  <p:childTnLst>
                                    <p:set>
                                      <p:cBhvr>
                                        <p:cTn id="43" dur="1" fill="hold">
                                          <p:stCondLst>
                                            <p:cond delay="0"/>
                                          </p:stCondLst>
                                        </p:cTn>
                                        <p:tgtEl>
                                          <p:spTgt spid="44"/>
                                        </p:tgtEl>
                                        <p:attrNameLst>
                                          <p:attrName>style.visibility</p:attrName>
                                        </p:attrNameLst>
                                      </p:cBhvr>
                                      <p:to>
                                        <p:strVal val="visible"/>
                                      </p:to>
                                    </p:set>
                                    <p:set>
                                      <p:cBhvr>
                                        <p:cTn id="44" dur="455" fill="hold">
                                          <p:stCondLst>
                                            <p:cond delay="0"/>
                                          </p:stCondLst>
                                        </p:cTn>
                                        <p:tgtEl>
                                          <p:spTgt spid="44"/>
                                        </p:tgtEl>
                                        <p:attrNameLst>
                                          <p:attrName>style.rotation</p:attrName>
                                        </p:attrNameLst>
                                      </p:cBhvr>
                                      <p:to>
                                        <p:strVal val="-45.0"/>
                                      </p:to>
                                    </p:set>
                                    <p:anim calcmode="lin" valueType="num">
                                      <p:cBhvr>
                                        <p:cTn id="45" dur="455" fill="hold">
                                          <p:stCondLst>
                                            <p:cond delay="455"/>
                                          </p:stCondLst>
                                        </p:cTn>
                                        <p:tgtEl>
                                          <p:spTgt spid="44"/>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44"/>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44"/>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44"/>
                                        </p:tgtEl>
                                        <p:attrNameLst>
                                          <p:attrName>ppt_y</p:attrName>
                                        </p:attrNameLst>
                                      </p:cBhvr>
                                      <p:tavLst>
                                        <p:tav tm="0">
                                          <p:val>
                                            <p:strVal val="#ppt_y-(0.354*#ppt_w-0.172*#ppt_h)"/>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8" presetClass="entr" presetSubtype="0" accel="50000" fill="hold" grpId="0" nodeType="clickEffect">
                                  <p:stCondLst>
                                    <p:cond delay="0"/>
                                  </p:stCondLst>
                                  <p:iterate type="lt">
                                    <p:tmPct val="10000"/>
                                  </p:iterate>
                                  <p:childTnLst>
                                    <p:set>
                                      <p:cBhvr>
                                        <p:cTn id="52" dur="1" fill="hold">
                                          <p:stCondLst>
                                            <p:cond delay="0"/>
                                          </p:stCondLst>
                                        </p:cTn>
                                        <p:tgtEl>
                                          <p:spTgt spid="42"/>
                                        </p:tgtEl>
                                        <p:attrNameLst>
                                          <p:attrName>style.visibility</p:attrName>
                                        </p:attrNameLst>
                                      </p:cBhvr>
                                      <p:to>
                                        <p:strVal val="visible"/>
                                      </p:to>
                                    </p:set>
                                    <p:set>
                                      <p:cBhvr>
                                        <p:cTn id="53" dur="455" fill="hold">
                                          <p:stCondLst>
                                            <p:cond delay="0"/>
                                          </p:stCondLst>
                                        </p:cTn>
                                        <p:tgtEl>
                                          <p:spTgt spid="42"/>
                                        </p:tgtEl>
                                        <p:attrNameLst>
                                          <p:attrName>style.rotation</p:attrName>
                                        </p:attrNameLst>
                                      </p:cBhvr>
                                      <p:to>
                                        <p:strVal val="-45.0"/>
                                      </p:to>
                                    </p:set>
                                    <p:anim calcmode="lin" valueType="num">
                                      <p:cBhvr>
                                        <p:cTn id="54" dur="455" fill="hold">
                                          <p:stCondLst>
                                            <p:cond delay="455"/>
                                          </p:stCondLst>
                                        </p:cTn>
                                        <p:tgtEl>
                                          <p:spTgt spid="42"/>
                                        </p:tgtEl>
                                        <p:attrNameLst>
                                          <p:attrName>style.rotation</p:attrName>
                                        </p:attrNameLst>
                                      </p:cBhvr>
                                      <p:tavLst>
                                        <p:tav tm="0">
                                          <p:val>
                                            <p:fltVal val="-45"/>
                                          </p:val>
                                        </p:tav>
                                        <p:tav tm="69900">
                                          <p:val>
                                            <p:fltVal val="45"/>
                                          </p:val>
                                        </p:tav>
                                        <p:tav tm="100000">
                                          <p:val>
                                            <p:fltVal val="0"/>
                                          </p:val>
                                        </p:tav>
                                      </p:tavLst>
                                    </p:anim>
                                    <p:anim calcmode="lin" valueType="num">
                                      <p:cBhvr>
                                        <p:cTn id="55" dur="455" fill="hold">
                                          <p:stCondLst>
                                            <p:cond delay="0"/>
                                          </p:stCondLst>
                                        </p:cTn>
                                        <p:tgtEl>
                                          <p:spTgt spid="42"/>
                                        </p:tgtEl>
                                        <p:attrNameLst>
                                          <p:attrName>ppt_y</p:attrName>
                                        </p:attrNameLst>
                                      </p:cBhvr>
                                      <p:tavLst>
                                        <p:tav tm="0">
                                          <p:val>
                                            <p:strVal val="#ppt_y-1"/>
                                          </p:val>
                                        </p:tav>
                                        <p:tav tm="100000">
                                          <p:val>
                                            <p:strVal val="#ppt_y-(0.354*#ppt_w-0.172*#ppt_h)"/>
                                          </p:val>
                                        </p:tav>
                                      </p:tavLst>
                                    </p:anim>
                                    <p:anim calcmode="lin" valueType="num">
                                      <p:cBhvr>
                                        <p:cTn id="56" dur="156" decel="50000" autoRev="1" fill="hold">
                                          <p:stCondLst>
                                            <p:cond delay="455"/>
                                          </p:stCondLst>
                                        </p:cTn>
                                        <p:tgtEl>
                                          <p:spTgt spid="42"/>
                                        </p:tgtEl>
                                        <p:attrNameLst>
                                          <p:attrName>ppt_y</p:attrName>
                                        </p:attrNameLst>
                                      </p:cBhvr>
                                      <p:tavLst>
                                        <p:tav tm="0">
                                          <p:val>
                                            <p:strVal val="#ppt_y-(0.354*#ppt_w-0.172*#ppt_h)"/>
                                          </p:val>
                                        </p:tav>
                                        <p:tav tm="100000">
                                          <p:val>
                                            <p:strVal val="#ppt_y-(0.354*#ppt_w-0.172*#ppt_h)-#ppt_h/2"/>
                                          </p:val>
                                        </p:tav>
                                      </p:tavLst>
                                    </p:anim>
                                    <p:anim calcmode="lin" valueType="num">
                                      <p:cBhvr>
                                        <p:cTn id="57" dur="136" fill="hold">
                                          <p:stCondLst>
                                            <p:cond delay="864"/>
                                          </p:stCondLst>
                                        </p:cTn>
                                        <p:tgtEl>
                                          <p:spTgt spid="42"/>
                                        </p:tgtEl>
                                        <p:attrNameLst>
                                          <p:attrName>ppt_y</p:attrName>
                                        </p:attrNameLst>
                                      </p:cBhvr>
                                      <p:tavLst>
                                        <p:tav tm="0">
                                          <p:val>
                                            <p:strVal val="#ppt_y-(0.354*#ppt_w-0.172*#ppt_h)"/>
                                          </p:val>
                                        </p:tav>
                                        <p:tav tm="100000">
                                          <p:val>
                                            <p:strVal val="#ppt_y"/>
                                          </p:val>
                                        </p:tav>
                                      </p:tavLst>
                                    </p:anim>
                                  </p:childTnLst>
                                </p:cTn>
                              </p:par>
                              <p:par>
                                <p:cTn id="58" presetID="10" presetClass="entr" presetSubtype="0" fill="hold" nodeType="withEffect">
                                  <p:stCondLst>
                                    <p:cond delay="75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710556"/>
            <a:ext cx="4297680" cy="1076325"/>
          </a:xfrm>
          <a:prstGeom prst="rect">
            <a:avLst/>
          </a:prstGeom>
          <a:noFill/>
        </p:spPr>
        <p:txBody>
          <a:bodyPr wrap="none"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第</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五部分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r>
              <a:rPr lang="zh-CN" altLang="en-US" sz="3600" b="1" dirty="0" smtClean="0">
                <a:solidFill>
                  <a:schemeClr val="accent2"/>
                </a:solidFill>
                <a:latin typeface="微软雅黑" panose="020B0503020204020204" pitchFamily="34" charset="-122"/>
                <a:ea typeface="微软雅黑" panose="020B0503020204020204" pitchFamily="34" charset="-122"/>
              </a:rPr>
              <a:t>分工</a:t>
            </a:r>
            <a:r>
              <a:rPr lang="zh-CN" altLang="en-US" sz="3600" b="1" dirty="0" smtClean="0">
                <a:solidFill>
                  <a:schemeClr val="accent2"/>
                </a:solidFill>
                <a:latin typeface="微软雅黑" panose="020B0503020204020204" pitchFamily="34" charset="-122"/>
                <a:ea typeface="微软雅黑" panose="020B0503020204020204" pitchFamily="34" charset="-122"/>
              </a:rPr>
              <a:t>及预期研究成果</a:t>
            </a:r>
            <a:endParaRPr lang="en-US" altLang="zh-CN" sz="3600" b="1" dirty="0" smtClean="0">
              <a:solidFill>
                <a:schemeClr val="accent2"/>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KSO_Shape"/>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14" name="Group 7"/>
          <p:cNvGrpSpPr/>
          <p:nvPr/>
        </p:nvGrpSpPr>
        <p:grpSpPr bwMode="auto">
          <a:xfrm>
            <a:off x="6447204" y="4701002"/>
            <a:ext cx="285036" cy="285091"/>
            <a:chOff x="0" y="0"/>
            <a:chExt cx="965499" cy="965499"/>
          </a:xfrm>
        </p:grpSpPr>
        <p:sp>
          <p:nvSpPr>
            <p:cNvPr id="19"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0" name="AutoShape 9"/>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3" name="Group 10"/>
          <p:cNvGrpSpPr/>
          <p:nvPr/>
        </p:nvGrpSpPr>
        <p:grpSpPr bwMode="auto">
          <a:xfrm>
            <a:off x="6850355" y="4701002"/>
            <a:ext cx="285036" cy="285091"/>
            <a:chOff x="0" y="0"/>
            <a:chExt cx="965499" cy="965499"/>
          </a:xfrm>
        </p:grpSpPr>
        <p:sp>
          <p:nvSpPr>
            <p:cNvPr id="26"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7"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8" name="Group 13"/>
          <p:cNvGrpSpPr/>
          <p:nvPr/>
        </p:nvGrpSpPr>
        <p:grpSpPr bwMode="auto">
          <a:xfrm>
            <a:off x="7253506" y="4701002"/>
            <a:ext cx="285505" cy="285091"/>
            <a:chOff x="0" y="0"/>
            <a:chExt cx="965499" cy="965499"/>
          </a:xfrm>
        </p:grpSpPr>
        <p:sp>
          <p:nvSpPr>
            <p:cNvPr id="29"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0"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1" name="Group 16"/>
          <p:cNvGrpSpPr/>
          <p:nvPr/>
        </p:nvGrpSpPr>
        <p:grpSpPr bwMode="auto">
          <a:xfrm>
            <a:off x="7657126" y="4701002"/>
            <a:ext cx="285036" cy="285091"/>
            <a:chOff x="0" y="0"/>
            <a:chExt cx="965499" cy="965499"/>
          </a:xfrm>
        </p:grpSpPr>
        <p:sp>
          <p:nvSpPr>
            <p:cNvPr id="32"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3"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4" name="Group 19"/>
          <p:cNvGrpSpPr/>
          <p:nvPr/>
        </p:nvGrpSpPr>
        <p:grpSpPr bwMode="auto">
          <a:xfrm>
            <a:off x="8060277" y="4701002"/>
            <a:ext cx="285036" cy="285091"/>
            <a:chOff x="0" y="0"/>
            <a:chExt cx="965499" cy="965499"/>
          </a:xfrm>
        </p:grpSpPr>
        <p:sp>
          <p:nvSpPr>
            <p:cNvPr id="35"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6"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7" name="Group 22"/>
          <p:cNvGrpSpPr/>
          <p:nvPr/>
        </p:nvGrpSpPr>
        <p:grpSpPr bwMode="auto">
          <a:xfrm>
            <a:off x="8463428" y="4701002"/>
            <a:ext cx="285036" cy="285091"/>
            <a:chOff x="0" y="0"/>
            <a:chExt cx="965499" cy="965499"/>
          </a:xfrm>
        </p:grpSpPr>
        <p:sp>
          <p:nvSpPr>
            <p:cNvPr id="3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9"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left)">
                                      <p:cBhvr>
                                        <p:cTn id="12" dur="500"/>
                                        <p:tgtEl>
                                          <p:spTgt spid="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7824" y="267494"/>
            <a:ext cx="3024336" cy="368935"/>
          </a:xfrm>
          <a:prstGeom prst="rect">
            <a:avLst/>
          </a:prstGeom>
          <a:noFill/>
        </p:spPr>
        <p:txBody>
          <a:bodyPr wrap="square" lIns="0" tIns="0" rIns="0" bIns="0" rtlCol="0">
            <a:spAutoFit/>
          </a:bodyPr>
          <a:lstStyle/>
          <a:p>
            <a:pPr algn="ct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研究分工</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 name="Image 12" descr="Divider Right.png"/>
          <p:cNvPicPr>
            <a:picLocks noChangeAspect="1"/>
          </p:cNvPicPr>
          <p:nvPr/>
        </p:nvPicPr>
        <p:blipFill>
          <a:blip r:embed="rId1"/>
          <a:stretch>
            <a:fillRect/>
          </a:stretch>
        </p:blipFill>
        <p:spPr>
          <a:xfrm flipH="1">
            <a:off x="1464462" y="457546"/>
            <a:ext cx="1523362" cy="52721"/>
          </a:xfrm>
          <a:prstGeom prst="rect">
            <a:avLst/>
          </a:prstGeom>
        </p:spPr>
      </p:pic>
      <p:pic>
        <p:nvPicPr>
          <p:cNvPr id="5" name="Image 12" descr="Divider Right.png"/>
          <p:cNvPicPr>
            <a:picLocks noChangeAspect="1"/>
          </p:cNvPicPr>
          <p:nvPr/>
        </p:nvPicPr>
        <p:blipFill>
          <a:blip r:embed="rId1"/>
          <a:stretch>
            <a:fillRect/>
          </a:stretch>
        </p:blipFill>
        <p:spPr>
          <a:xfrm rot="10800000" flipH="1">
            <a:off x="5928958" y="457546"/>
            <a:ext cx="1523362" cy="52721"/>
          </a:xfrm>
          <a:prstGeom prst="rect">
            <a:avLst/>
          </a:prstGeom>
        </p:spPr>
      </p:pic>
      <p:graphicFrame>
        <p:nvGraphicFramePr>
          <p:cNvPr id="7" name="表格 6"/>
          <p:cNvGraphicFramePr/>
          <p:nvPr>
            <p:custDataLst>
              <p:tags r:id="rId2"/>
            </p:custDataLst>
          </p:nvPr>
        </p:nvGraphicFramePr>
        <p:xfrm>
          <a:off x="1217295" y="1059180"/>
          <a:ext cx="6482715" cy="3777615"/>
        </p:xfrm>
        <a:graphic>
          <a:graphicData uri="http://schemas.openxmlformats.org/drawingml/2006/table">
            <a:tbl>
              <a:tblPr/>
              <a:tblGrid>
                <a:gridCol w="763905"/>
                <a:gridCol w="1642745"/>
                <a:gridCol w="1066165"/>
                <a:gridCol w="1285875"/>
                <a:gridCol w="1724025"/>
              </a:tblGrid>
              <a:tr h="377825">
                <a:tc>
                  <a:txBody>
                    <a:bodyPr/>
                    <a:p>
                      <a:pPr indent="0">
                        <a:buNone/>
                      </a:pPr>
                      <a:r>
                        <a:rPr lang="en-US" sz="1000" b="1">
                          <a:latin typeface="宋体" panose="02010600030101010101" pitchFamily="2" charset="-122"/>
                          <a:ea typeface="宋体" panose="02010600030101010101" pitchFamily="2" charset="-122"/>
                          <a:cs typeface="宋体" panose="02010600030101010101" pitchFamily="2" charset="-122"/>
                        </a:rPr>
                        <a:t>姓 名</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1">
                          <a:latin typeface="宋体" panose="02010600030101010101" pitchFamily="2" charset="-122"/>
                          <a:ea typeface="宋体" panose="02010600030101010101" pitchFamily="2" charset="-122"/>
                          <a:cs typeface="宋体" panose="02010600030101010101" pitchFamily="2" charset="-122"/>
                        </a:rPr>
                        <a:t>工 作 单 位</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1">
                          <a:latin typeface="宋体" panose="02010600030101010101" pitchFamily="2" charset="-122"/>
                          <a:ea typeface="宋体" panose="02010600030101010101" pitchFamily="2" charset="-122"/>
                          <a:cs typeface="宋体" panose="02010600030101010101" pitchFamily="2" charset="-122"/>
                        </a:rPr>
                        <a:t>专业技术职称</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1">
                          <a:latin typeface="宋体" panose="02010600030101010101" pitchFamily="2" charset="-122"/>
                          <a:ea typeface="宋体" panose="02010600030101010101" pitchFamily="2" charset="-122"/>
                          <a:cs typeface="宋体" panose="02010600030101010101" pitchFamily="2" charset="-122"/>
                        </a:rPr>
                        <a:t>研究专长</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1">
                          <a:latin typeface="宋体" panose="02010600030101010101" pitchFamily="2" charset="-122"/>
                          <a:ea typeface="宋体" panose="02010600030101010101" pitchFamily="2" charset="-122"/>
                          <a:cs typeface="宋体" panose="02010600030101010101" pitchFamily="2" charset="-122"/>
                        </a:rPr>
                        <a:t>在课题组中的分工</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835">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程英</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常州市龙城小学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中小学一级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教学实践与研究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评价方案制定</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2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尤文霞</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新北区薛家实验小学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中小学二级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小学科学教育</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教学实践、课例开发</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2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潘笑</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新北区吕墅小学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中小学二级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小学科学教育</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理论综述、课例开发</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835">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谭晶星</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新北区圩塘小学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中小学二级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小学科学教育</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精品课例开发</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2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王晓娟</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新北区奔牛实验小学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中小学一级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教学实践与研究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案例评估模型建立</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846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李莹</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新北区新桥第二实验小学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中小学一级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教学实践与研究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教学实践、课例开发</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2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陆露</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新北区新桥实验小学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中小学二级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小学科学教育</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教学实践，实证研究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2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沈亚萍</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新北区香槟湖小学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中小学高级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教学实践与研究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课题指导，行动研究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147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陈雨薇</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新北区河海实验小学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中小学一级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教学实践与研究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课题指导，行动研究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719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章丽红</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新北区新桥第二实验小学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中小学高级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教学实践与研究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课题指导，行动研究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ZoneTexte 17"/>
          <p:cNvSpPr txBox="1"/>
          <p:nvPr>
            <p:custDataLst>
              <p:tags r:id="rId3"/>
            </p:custDataLst>
          </p:nvPr>
        </p:nvSpPr>
        <p:spPr>
          <a:xfrm>
            <a:off x="2267585" y="621030"/>
            <a:ext cx="4455795" cy="429895"/>
          </a:xfrm>
          <a:prstGeom prst="rect">
            <a:avLst/>
          </a:prstGeom>
          <a:noFill/>
        </p:spPr>
        <p:txBody>
          <a:bodyPr wrap="square" rtlCol="0">
            <a:spAutoFit/>
          </a:bodyPr>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基于小学科学探究实践的社会责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任感培养与研究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7824" y="267494"/>
            <a:ext cx="3024336" cy="369332"/>
          </a:xfrm>
          <a:prstGeom prst="rect">
            <a:avLst/>
          </a:prstGeom>
          <a:noFill/>
        </p:spPr>
        <p:txBody>
          <a:bodyPr wrap="square" lIns="0" tIns="0" rIns="0" bIns="0" rtlCol="0">
            <a:spAutoFit/>
          </a:bodyPr>
          <a:lstStyle/>
          <a:p>
            <a:pPr algn="ct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预期研究成果</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 name="Image 12" descr="Divider Right.png"/>
          <p:cNvPicPr>
            <a:picLocks noChangeAspect="1"/>
          </p:cNvPicPr>
          <p:nvPr/>
        </p:nvPicPr>
        <p:blipFill>
          <a:blip r:embed="rId1"/>
          <a:stretch>
            <a:fillRect/>
          </a:stretch>
        </p:blipFill>
        <p:spPr>
          <a:xfrm flipH="1">
            <a:off x="1464462" y="457546"/>
            <a:ext cx="1523362" cy="52721"/>
          </a:xfrm>
          <a:prstGeom prst="rect">
            <a:avLst/>
          </a:prstGeom>
        </p:spPr>
      </p:pic>
      <p:pic>
        <p:nvPicPr>
          <p:cNvPr id="5" name="Image 12" descr="Divider Right.png"/>
          <p:cNvPicPr>
            <a:picLocks noChangeAspect="1"/>
          </p:cNvPicPr>
          <p:nvPr/>
        </p:nvPicPr>
        <p:blipFill>
          <a:blip r:embed="rId1"/>
          <a:stretch>
            <a:fillRect/>
          </a:stretch>
        </p:blipFill>
        <p:spPr>
          <a:xfrm rot="10800000" flipH="1">
            <a:off x="5928958" y="457546"/>
            <a:ext cx="1523362" cy="52721"/>
          </a:xfrm>
          <a:prstGeom prst="rect">
            <a:avLst/>
          </a:prstGeom>
        </p:spPr>
      </p:pic>
      <p:graphicFrame>
        <p:nvGraphicFramePr>
          <p:cNvPr id="7" name="表格 6"/>
          <p:cNvGraphicFramePr/>
          <p:nvPr>
            <p:custDataLst>
              <p:tags r:id="rId2"/>
            </p:custDataLst>
          </p:nvPr>
        </p:nvGraphicFramePr>
        <p:xfrm>
          <a:off x="1217295" y="1131570"/>
          <a:ext cx="6482715" cy="3777615"/>
        </p:xfrm>
        <a:graphic>
          <a:graphicData uri="http://schemas.openxmlformats.org/drawingml/2006/table">
            <a:tbl>
              <a:tblPr/>
              <a:tblGrid>
                <a:gridCol w="763905"/>
                <a:gridCol w="1642745"/>
                <a:gridCol w="1066165"/>
                <a:gridCol w="1285875"/>
                <a:gridCol w="1724025"/>
              </a:tblGrid>
              <a:tr h="377825">
                <a:tc>
                  <a:txBody>
                    <a:bodyPr/>
                    <a:p>
                      <a:pPr indent="0">
                        <a:buNone/>
                      </a:pPr>
                      <a:r>
                        <a:rPr lang="en-US" sz="1000" b="1">
                          <a:latin typeface="宋体" panose="02010600030101010101" pitchFamily="2" charset="-122"/>
                          <a:ea typeface="宋体" panose="02010600030101010101" pitchFamily="2" charset="-122"/>
                          <a:cs typeface="宋体" panose="02010600030101010101" pitchFamily="2" charset="-122"/>
                        </a:rPr>
                        <a:t>姓 名</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1">
                          <a:latin typeface="宋体" panose="02010600030101010101" pitchFamily="2" charset="-122"/>
                          <a:ea typeface="宋体" panose="02010600030101010101" pitchFamily="2" charset="-122"/>
                          <a:cs typeface="宋体" panose="02010600030101010101" pitchFamily="2" charset="-122"/>
                        </a:rPr>
                        <a:t>工 作 单 位</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1">
                          <a:latin typeface="宋体" panose="02010600030101010101" pitchFamily="2" charset="-122"/>
                          <a:ea typeface="宋体" panose="02010600030101010101" pitchFamily="2" charset="-122"/>
                          <a:cs typeface="宋体" panose="02010600030101010101" pitchFamily="2" charset="-122"/>
                        </a:rPr>
                        <a:t>专业技术职称</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1">
                          <a:latin typeface="宋体" panose="02010600030101010101" pitchFamily="2" charset="-122"/>
                          <a:ea typeface="宋体" panose="02010600030101010101" pitchFamily="2" charset="-122"/>
                          <a:cs typeface="宋体" panose="02010600030101010101" pitchFamily="2" charset="-122"/>
                        </a:rPr>
                        <a:t>研究专长</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1">
                          <a:latin typeface="宋体" panose="02010600030101010101" pitchFamily="2" charset="-122"/>
                          <a:ea typeface="宋体" panose="02010600030101010101" pitchFamily="2" charset="-122"/>
                          <a:cs typeface="宋体" panose="02010600030101010101" pitchFamily="2" charset="-122"/>
                        </a:rPr>
                        <a:t>在课题组中的分工</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835">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程英</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常州市龙城小学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中小学一级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教学实践与研究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评价方案制定</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2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尤文霞</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新北区薛家实验小学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中小学二级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小学科学教育</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教学实践、课例开发</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2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潘笑</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新北区吕墅小学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中小学二级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小学科学教育</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理论综述、课例开发</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835">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谭晶星</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新北区圩塘小学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中小学二级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小学科学教育</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精品课例开发</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2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王晓娟</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新北区奔牛实验小学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中小学一级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教学实践与研究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案例评估模型建立</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846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李莹</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新北区新桥第二实验小学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中小学一级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教学实践与研究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教学实践、课例开发</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2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陆露</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新北区新桥实验小学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中小学二级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小学科学教育</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教学实践，实证研究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2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沈亚萍</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新北区香槟湖小学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中小学高级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教学实践与研究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课题指导，行动研究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147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陈雨薇</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新北区河海实验小学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中小学一级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教学实践与研究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课题指导，行动研究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719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章丽红</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新北区新桥第二实验小学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中小学高级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教学实践与研究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课题指导，行动研究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ZoneTexte 17"/>
          <p:cNvSpPr txBox="1"/>
          <p:nvPr>
            <p:custDataLst>
              <p:tags r:id="rId3"/>
            </p:custDataLst>
          </p:nvPr>
        </p:nvSpPr>
        <p:spPr>
          <a:xfrm>
            <a:off x="2267585" y="621030"/>
            <a:ext cx="4455795" cy="429895"/>
          </a:xfrm>
          <a:prstGeom prst="rect">
            <a:avLst/>
          </a:prstGeom>
          <a:noFill/>
        </p:spPr>
        <p:txBody>
          <a:bodyPr wrap="square" rtlCol="0">
            <a:spAutoFit/>
          </a:bodyPr>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基于小学科学探究实践的社会责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任感培养与研究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0609994" y="6382589"/>
            <a:ext cx="877163" cy="369332"/>
          </a:xfrm>
          <a:prstGeom prst="rect">
            <a:avLst/>
          </a:prstGeom>
          <a:noFill/>
        </p:spPr>
        <p:txBody>
          <a:bodyPr wrap="none" rtlCol="0">
            <a:spAutoFit/>
          </a:bodyPr>
          <a:lstStyle/>
          <a:p>
            <a:r>
              <a:rPr lang="zh-CN" altLang="en-US" dirty="0" smtClean="0"/>
              <a:t>延时符</a:t>
            </a:r>
            <a:endParaRPr lang="zh-CN" altLang="en-US" dirty="0"/>
          </a:p>
        </p:txBody>
      </p:sp>
      <p:grpSp>
        <p:nvGrpSpPr>
          <p:cNvPr id="28" name="组合 27"/>
          <p:cNvGrpSpPr/>
          <p:nvPr/>
        </p:nvGrpSpPr>
        <p:grpSpPr>
          <a:xfrm>
            <a:off x="2454437" y="1563638"/>
            <a:ext cx="1197175" cy="119717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2411760" y="1822632"/>
            <a:ext cx="1257356" cy="677108"/>
          </a:xfrm>
          <a:prstGeom prst="rect">
            <a:avLst/>
          </a:prstGeom>
          <a:noFill/>
        </p:spPr>
        <p:txBody>
          <a:bodyPr wrap="square" lIns="0" tIns="0" rIns="0" bIns="0" rtlCol="0">
            <a:spAutoFit/>
          </a:bodyPr>
          <a:lstStyle/>
          <a:p>
            <a:pPr algn="ctr"/>
            <a:r>
              <a:rPr lang="zh-CN" altLang="en-US" sz="4400" b="1" dirty="0" smtClean="0">
                <a:solidFill>
                  <a:schemeClr val="accent2"/>
                </a:solidFill>
                <a:latin typeface="微软雅黑" panose="020B0503020204020204" pitchFamily="34" charset="-122"/>
                <a:ea typeface="微软雅黑" panose="020B0503020204020204" pitchFamily="34" charset="-122"/>
              </a:rPr>
              <a:t>感</a:t>
            </a:r>
            <a:endParaRPr lang="zh-CN" altLang="en-US" sz="4400" b="1" dirty="0">
              <a:solidFill>
                <a:schemeClr val="accent2"/>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3462549" y="1563638"/>
            <a:ext cx="1197175" cy="119717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TextBox 35"/>
          <p:cNvSpPr txBox="1"/>
          <p:nvPr/>
        </p:nvSpPr>
        <p:spPr>
          <a:xfrm>
            <a:off x="3419872" y="1822632"/>
            <a:ext cx="1257356" cy="677108"/>
          </a:xfrm>
          <a:prstGeom prst="rect">
            <a:avLst/>
          </a:prstGeom>
          <a:noFill/>
        </p:spPr>
        <p:txBody>
          <a:bodyPr wrap="square" lIns="0" tIns="0" rIns="0" bIns="0" rtlCol="0">
            <a:spAutoFit/>
          </a:bodyPr>
          <a:lstStyle/>
          <a:p>
            <a:pPr algn="ctr"/>
            <a:r>
              <a:rPr lang="zh-CN" altLang="en-US" sz="4400" b="1" dirty="0" smtClean="0">
                <a:solidFill>
                  <a:schemeClr val="accent3"/>
                </a:solidFill>
                <a:latin typeface="微软雅黑" panose="020B0503020204020204" pitchFamily="34" charset="-122"/>
                <a:ea typeface="微软雅黑" panose="020B0503020204020204" pitchFamily="34" charset="-122"/>
              </a:rPr>
              <a:t>谢</a:t>
            </a:r>
            <a:endParaRPr lang="zh-CN" altLang="en-US" sz="4400" b="1" dirty="0">
              <a:solidFill>
                <a:schemeClr val="accent3"/>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4398652" y="1563638"/>
            <a:ext cx="1197175" cy="1197175"/>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TextBox 45"/>
          <p:cNvSpPr txBox="1"/>
          <p:nvPr/>
        </p:nvSpPr>
        <p:spPr>
          <a:xfrm>
            <a:off x="4355976" y="1822632"/>
            <a:ext cx="1257356" cy="677108"/>
          </a:xfrm>
          <a:prstGeom prst="rect">
            <a:avLst/>
          </a:prstGeom>
          <a:noFill/>
        </p:spPr>
        <p:txBody>
          <a:bodyPr wrap="square" lIns="0" tIns="0" rIns="0" bIns="0" rtlCol="0">
            <a:spAutoFit/>
          </a:bodyPr>
          <a:lstStyle/>
          <a:p>
            <a:pPr algn="ctr"/>
            <a:r>
              <a:rPr lang="zh-CN" altLang="en-US" sz="4400" b="1" dirty="0" smtClean="0">
                <a:solidFill>
                  <a:schemeClr val="accent4"/>
                </a:solidFill>
                <a:latin typeface="微软雅黑" panose="020B0503020204020204" pitchFamily="34" charset="-122"/>
                <a:ea typeface="微软雅黑" panose="020B0503020204020204" pitchFamily="34" charset="-122"/>
              </a:rPr>
              <a:t>聆</a:t>
            </a:r>
            <a:endParaRPr lang="zh-CN" altLang="en-US" sz="4400" b="1" dirty="0">
              <a:solidFill>
                <a:schemeClr val="accent4"/>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5406765" y="1563638"/>
            <a:ext cx="1197175" cy="1197175"/>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TextBox 49"/>
          <p:cNvSpPr txBox="1"/>
          <p:nvPr/>
        </p:nvSpPr>
        <p:spPr>
          <a:xfrm>
            <a:off x="5364088" y="1822632"/>
            <a:ext cx="1257356" cy="677108"/>
          </a:xfrm>
          <a:prstGeom prst="rect">
            <a:avLst/>
          </a:prstGeom>
          <a:noFill/>
        </p:spPr>
        <p:txBody>
          <a:bodyPr wrap="square" lIns="0" tIns="0" rIns="0" bIns="0" rtlCol="0">
            <a:spAutoFit/>
          </a:bodyPr>
          <a:lstStyle/>
          <a:p>
            <a:pPr algn="ctr"/>
            <a:r>
              <a:rPr lang="zh-CN" altLang="en-US" sz="4400" b="1" dirty="0" smtClean="0">
                <a:solidFill>
                  <a:schemeClr val="accent5"/>
                </a:solidFill>
                <a:latin typeface="微软雅黑" panose="020B0503020204020204" pitchFamily="34" charset="-122"/>
                <a:ea typeface="微软雅黑" panose="020B0503020204020204" pitchFamily="34" charset="-122"/>
              </a:rPr>
              <a:t>听</a:t>
            </a:r>
            <a:endParaRPr lang="zh-CN" altLang="en-US" sz="4400" b="1" dirty="0">
              <a:solidFill>
                <a:schemeClr val="accent5"/>
              </a:solidFill>
              <a:latin typeface="微软雅黑" panose="020B0503020204020204" pitchFamily="34" charset="-122"/>
              <a:ea typeface="微软雅黑" panose="020B0503020204020204" pitchFamily="34" charset="-122"/>
            </a:endParaRPr>
          </a:p>
        </p:txBody>
      </p:sp>
      <p:grpSp>
        <p:nvGrpSpPr>
          <p:cNvPr id="53" name="Group 7"/>
          <p:cNvGrpSpPr/>
          <p:nvPr/>
        </p:nvGrpSpPr>
        <p:grpSpPr bwMode="auto">
          <a:xfrm>
            <a:off x="2771800" y="3865982"/>
            <a:ext cx="361950" cy="361950"/>
            <a:chOff x="0" y="0"/>
            <a:chExt cx="965499" cy="965499"/>
          </a:xfrm>
        </p:grpSpPr>
        <p:sp>
          <p:nvSpPr>
            <p:cNvPr id="54"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blipFill dpi="0" rotWithShape="0">
              <a:blip r:embed="rId1"/>
              <a:srcRect/>
              <a:tile tx="0" ty="0" sx="100000" sy="100000" flip="none" algn="tl"/>
            </a:bli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55" name="AutoShape 9"/>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56" name="Group 10"/>
          <p:cNvGrpSpPr/>
          <p:nvPr/>
        </p:nvGrpSpPr>
        <p:grpSpPr bwMode="auto">
          <a:xfrm>
            <a:off x="3398664" y="3865982"/>
            <a:ext cx="361950" cy="361950"/>
            <a:chOff x="0" y="0"/>
            <a:chExt cx="965499" cy="965499"/>
          </a:xfrm>
        </p:grpSpPr>
        <p:sp>
          <p:nvSpPr>
            <p:cNvPr id="57"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44CEB9"/>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58"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59" name="Group 13"/>
          <p:cNvGrpSpPr/>
          <p:nvPr/>
        </p:nvGrpSpPr>
        <p:grpSpPr bwMode="auto">
          <a:xfrm>
            <a:off x="4054698" y="3865982"/>
            <a:ext cx="362546" cy="361950"/>
            <a:chOff x="0" y="0"/>
            <a:chExt cx="965499" cy="965499"/>
          </a:xfrm>
        </p:grpSpPr>
        <p:sp>
          <p:nvSpPr>
            <p:cNvPr id="60"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99CD4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61"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62" name="Group 16"/>
          <p:cNvGrpSpPr/>
          <p:nvPr/>
        </p:nvGrpSpPr>
        <p:grpSpPr bwMode="auto">
          <a:xfrm>
            <a:off x="4663704" y="3865982"/>
            <a:ext cx="361950" cy="361950"/>
            <a:chOff x="0" y="0"/>
            <a:chExt cx="965499" cy="965499"/>
          </a:xfrm>
        </p:grpSpPr>
        <p:sp>
          <p:nvSpPr>
            <p:cNvPr id="63"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E8BB4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64"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65" name="Group 19"/>
          <p:cNvGrpSpPr/>
          <p:nvPr/>
        </p:nvGrpSpPr>
        <p:grpSpPr bwMode="auto">
          <a:xfrm>
            <a:off x="5320333" y="3865982"/>
            <a:ext cx="361950" cy="361950"/>
            <a:chOff x="0" y="0"/>
            <a:chExt cx="965499" cy="965499"/>
          </a:xfrm>
        </p:grpSpPr>
        <p:sp>
          <p:nvSpPr>
            <p:cNvPr id="66"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5B5F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67"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68" name="Group 22"/>
          <p:cNvGrpSpPr/>
          <p:nvPr/>
        </p:nvGrpSpPr>
        <p:grpSpPr bwMode="auto">
          <a:xfrm>
            <a:off x="5976367" y="3865982"/>
            <a:ext cx="361950" cy="361950"/>
            <a:chOff x="0" y="0"/>
            <a:chExt cx="965499" cy="965499"/>
          </a:xfrm>
        </p:grpSpPr>
        <p:sp>
          <p:nvSpPr>
            <p:cNvPr id="69"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3E88B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70"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Tree>
    <p:custDataLst>
      <p:tags r:id="rId2"/>
    </p:custData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anim calcmode="lin" valueType="num">
                                      <p:cBhvr>
                                        <p:cTn id="10" dur="500" fill="hold"/>
                                        <p:tgtEl>
                                          <p:spTgt spid="28"/>
                                        </p:tgtEl>
                                        <p:attrNameLst>
                                          <p:attrName>ppt_x</p:attrName>
                                        </p:attrNameLst>
                                      </p:cBhvr>
                                      <p:tavLst>
                                        <p:tav tm="0">
                                          <p:val>
                                            <p:fltVal val="0.5"/>
                                          </p:val>
                                        </p:tav>
                                        <p:tav tm="100000">
                                          <p:val>
                                            <p:strVal val="#ppt_x"/>
                                          </p:val>
                                        </p:tav>
                                      </p:tavLst>
                                    </p:anim>
                                    <p:anim calcmode="lin" valueType="num">
                                      <p:cBhvr>
                                        <p:cTn id="11" dur="500" fill="hold"/>
                                        <p:tgtEl>
                                          <p:spTgt spid="2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fltVal val="0.5"/>
                                          </p:val>
                                        </p:tav>
                                        <p:tav tm="100000">
                                          <p:val>
                                            <p:strVal val="#ppt_x"/>
                                          </p:val>
                                        </p:tav>
                                      </p:tavLst>
                                    </p:anim>
                                    <p:anim calcmode="lin" valueType="num">
                                      <p:cBhvr>
                                        <p:cTn id="25" dur="500" fill="hold"/>
                                        <p:tgtEl>
                                          <p:spTgt spid="3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anim calcmode="lin" valueType="num">
                                      <p:cBhvr>
                                        <p:cTn id="31" dur="500" fill="hold"/>
                                        <p:tgtEl>
                                          <p:spTgt spid="47"/>
                                        </p:tgtEl>
                                        <p:attrNameLst>
                                          <p:attrName>ppt_x</p:attrName>
                                        </p:attrNameLst>
                                      </p:cBhvr>
                                      <p:tavLst>
                                        <p:tav tm="0">
                                          <p:val>
                                            <p:fltVal val="0.5"/>
                                          </p:val>
                                        </p:tav>
                                        <p:tav tm="100000">
                                          <p:val>
                                            <p:strVal val="#ppt_x"/>
                                          </p:val>
                                        </p:tav>
                                      </p:tavLst>
                                    </p:anim>
                                    <p:anim calcmode="lin" valueType="num">
                                      <p:cBhvr>
                                        <p:cTn id="32" dur="500" fill="hold"/>
                                        <p:tgtEl>
                                          <p:spTgt spid="47"/>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anim calcmode="lin" valueType="num">
                                      <p:cBhvr>
                                        <p:cTn id="37" dur="500" fill="hold"/>
                                        <p:tgtEl>
                                          <p:spTgt spid="31"/>
                                        </p:tgtEl>
                                        <p:attrNameLst>
                                          <p:attrName>ppt_x</p:attrName>
                                        </p:attrNameLst>
                                      </p:cBhvr>
                                      <p:tavLst>
                                        <p:tav tm="0">
                                          <p:val>
                                            <p:strVal val="#ppt_x"/>
                                          </p:val>
                                        </p:tav>
                                        <p:tav tm="100000">
                                          <p:val>
                                            <p:strVal val="#ppt_x"/>
                                          </p:val>
                                        </p:tav>
                                      </p:tavLst>
                                    </p:anim>
                                    <p:anim calcmode="lin" valueType="num">
                                      <p:cBhvr>
                                        <p:cTn id="38" dur="5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strVal val="#ppt_x"/>
                                          </p:val>
                                        </p:tav>
                                        <p:tav tm="100000">
                                          <p:val>
                                            <p:strVal val="#ppt_x"/>
                                          </p:val>
                                        </p:tav>
                                      </p:tavLst>
                                    </p:anim>
                                    <p:anim calcmode="lin" valueType="num">
                                      <p:cBhvr>
                                        <p:cTn id="43" dur="5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anim calcmode="lin" valueType="num">
                                      <p:cBhvr>
                                        <p:cTn id="47" dur="500" fill="hold"/>
                                        <p:tgtEl>
                                          <p:spTgt spid="46"/>
                                        </p:tgtEl>
                                        <p:attrNameLst>
                                          <p:attrName>ppt_x</p:attrName>
                                        </p:attrNameLst>
                                      </p:cBhvr>
                                      <p:tavLst>
                                        <p:tav tm="0">
                                          <p:val>
                                            <p:strVal val="#ppt_x"/>
                                          </p:val>
                                        </p:tav>
                                        <p:tav tm="100000">
                                          <p:val>
                                            <p:strVal val="#ppt_x"/>
                                          </p:val>
                                        </p:tav>
                                      </p:tavLst>
                                    </p:anim>
                                    <p:anim calcmode="lin" valueType="num">
                                      <p:cBhvr>
                                        <p:cTn id="48" dur="500" fill="hold"/>
                                        <p:tgtEl>
                                          <p:spTgt spid="4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75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strVal val="#ppt_x"/>
                                          </p:val>
                                        </p:tav>
                                        <p:tav tm="100000">
                                          <p:val>
                                            <p:strVal val="#ppt_x"/>
                                          </p:val>
                                        </p:tav>
                                      </p:tavLst>
                                    </p:anim>
                                    <p:anim calcmode="lin" valueType="num">
                                      <p:cBhvr>
                                        <p:cTn id="53" dur="500" fill="hold"/>
                                        <p:tgtEl>
                                          <p:spTgt spid="50"/>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23" presetClass="entr" presetSubtype="16" fill="hold" nodeType="afterEffect">
                                  <p:stCondLst>
                                    <p:cond delay="10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childTnLst>
                                </p:cTn>
                              </p:par>
                              <p:par>
                                <p:cTn id="59" presetID="23" presetClass="entr" presetSubtype="16" fill="hold" nodeType="withEffect">
                                  <p:stCondLst>
                                    <p:cond delay="250"/>
                                  </p:stCondLst>
                                  <p:childTnLst>
                                    <p:set>
                                      <p:cBhvr>
                                        <p:cTn id="60" dur="1" fill="hold">
                                          <p:stCondLst>
                                            <p:cond delay="0"/>
                                          </p:stCondLst>
                                        </p:cTn>
                                        <p:tgtEl>
                                          <p:spTgt spid="56"/>
                                        </p:tgtEl>
                                        <p:attrNameLst>
                                          <p:attrName>style.visibility</p:attrName>
                                        </p:attrNameLst>
                                      </p:cBhvr>
                                      <p:to>
                                        <p:strVal val="visible"/>
                                      </p:to>
                                    </p:set>
                                    <p:anim calcmode="lin" valueType="num">
                                      <p:cBhvr>
                                        <p:cTn id="61" dur="500" fill="hold"/>
                                        <p:tgtEl>
                                          <p:spTgt spid="56"/>
                                        </p:tgtEl>
                                        <p:attrNameLst>
                                          <p:attrName>ppt_w</p:attrName>
                                        </p:attrNameLst>
                                      </p:cBhvr>
                                      <p:tavLst>
                                        <p:tav tm="0">
                                          <p:val>
                                            <p:fltVal val="0"/>
                                          </p:val>
                                        </p:tav>
                                        <p:tav tm="100000">
                                          <p:val>
                                            <p:strVal val="#ppt_w"/>
                                          </p:val>
                                        </p:tav>
                                      </p:tavLst>
                                    </p:anim>
                                    <p:anim calcmode="lin" valueType="num">
                                      <p:cBhvr>
                                        <p:cTn id="62" dur="500" fill="hold"/>
                                        <p:tgtEl>
                                          <p:spTgt spid="56"/>
                                        </p:tgtEl>
                                        <p:attrNameLst>
                                          <p:attrName>ppt_h</p:attrName>
                                        </p:attrNameLst>
                                      </p:cBhvr>
                                      <p:tavLst>
                                        <p:tav tm="0">
                                          <p:val>
                                            <p:fltVal val="0"/>
                                          </p:val>
                                        </p:tav>
                                        <p:tav tm="100000">
                                          <p:val>
                                            <p:strVal val="#ppt_h"/>
                                          </p:val>
                                        </p:tav>
                                      </p:tavLst>
                                    </p:anim>
                                  </p:childTnLst>
                                </p:cTn>
                              </p:par>
                              <p:par>
                                <p:cTn id="63" presetID="23" presetClass="entr" presetSubtype="16" fill="hold" nodeType="withEffect">
                                  <p:stCondLst>
                                    <p:cond delay="500"/>
                                  </p:stCondLst>
                                  <p:childTnLst>
                                    <p:set>
                                      <p:cBhvr>
                                        <p:cTn id="64" dur="1" fill="hold">
                                          <p:stCondLst>
                                            <p:cond delay="0"/>
                                          </p:stCondLst>
                                        </p:cTn>
                                        <p:tgtEl>
                                          <p:spTgt spid="59"/>
                                        </p:tgtEl>
                                        <p:attrNameLst>
                                          <p:attrName>style.visibility</p:attrName>
                                        </p:attrNameLst>
                                      </p:cBhvr>
                                      <p:to>
                                        <p:strVal val="visible"/>
                                      </p:to>
                                    </p:set>
                                    <p:anim calcmode="lin" valueType="num">
                                      <p:cBhvr>
                                        <p:cTn id="65" dur="500" fill="hold"/>
                                        <p:tgtEl>
                                          <p:spTgt spid="59"/>
                                        </p:tgtEl>
                                        <p:attrNameLst>
                                          <p:attrName>ppt_w</p:attrName>
                                        </p:attrNameLst>
                                      </p:cBhvr>
                                      <p:tavLst>
                                        <p:tav tm="0">
                                          <p:val>
                                            <p:fltVal val="0"/>
                                          </p:val>
                                        </p:tav>
                                        <p:tav tm="100000">
                                          <p:val>
                                            <p:strVal val="#ppt_w"/>
                                          </p:val>
                                        </p:tav>
                                      </p:tavLst>
                                    </p:anim>
                                    <p:anim calcmode="lin" valueType="num">
                                      <p:cBhvr>
                                        <p:cTn id="66" dur="500" fill="hold"/>
                                        <p:tgtEl>
                                          <p:spTgt spid="59"/>
                                        </p:tgtEl>
                                        <p:attrNameLst>
                                          <p:attrName>ppt_h</p:attrName>
                                        </p:attrNameLst>
                                      </p:cBhvr>
                                      <p:tavLst>
                                        <p:tav tm="0">
                                          <p:val>
                                            <p:fltVal val="0"/>
                                          </p:val>
                                        </p:tav>
                                        <p:tav tm="100000">
                                          <p:val>
                                            <p:strVal val="#ppt_h"/>
                                          </p:val>
                                        </p:tav>
                                      </p:tavLst>
                                    </p:anim>
                                  </p:childTnLst>
                                </p:cTn>
                              </p:par>
                              <p:par>
                                <p:cTn id="67" presetID="23" presetClass="entr" presetSubtype="16" fill="hold" nodeType="withEffect">
                                  <p:stCondLst>
                                    <p:cond delay="75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childTnLst>
                                </p:cTn>
                              </p:par>
                              <p:par>
                                <p:cTn id="71" presetID="23" presetClass="entr" presetSubtype="16" fill="hold" nodeType="withEffect">
                                  <p:stCondLst>
                                    <p:cond delay="1000"/>
                                  </p:stCondLst>
                                  <p:childTnLst>
                                    <p:set>
                                      <p:cBhvr>
                                        <p:cTn id="72" dur="1" fill="hold">
                                          <p:stCondLst>
                                            <p:cond delay="0"/>
                                          </p:stCondLst>
                                        </p:cTn>
                                        <p:tgtEl>
                                          <p:spTgt spid="65"/>
                                        </p:tgtEl>
                                        <p:attrNameLst>
                                          <p:attrName>style.visibility</p:attrName>
                                        </p:attrNameLst>
                                      </p:cBhvr>
                                      <p:to>
                                        <p:strVal val="visible"/>
                                      </p:to>
                                    </p:set>
                                    <p:anim calcmode="lin" valueType="num">
                                      <p:cBhvr>
                                        <p:cTn id="73" dur="500" fill="hold"/>
                                        <p:tgtEl>
                                          <p:spTgt spid="65"/>
                                        </p:tgtEl>
                                        <p:attrNameLst>
                                          <p:attrName>ppt_w</p:attrName>
                                        </p:attrNameLst>
                                      </p:cBhvr>
                                      <p:tavLst>
                                        <p:tav tm="0">
                                          <p:val>
                                            <p:fltVal val="0"/>
                                          </p:val>
                                        </p:tav>
                                        <p:tav tm="100000">
                                          <p:val>
                                            <p:strVal val="#ppt_w"/>
                                          </p:val>
                                        </p:tav>
                                      </p:tavLst>
                                    </p:anim>
                                    <p:anim calcmode="lin" valueType="num">
                                      <p:cBhvr>
                                        <p:cTn id="74" dur="500" fill="hold"/>
                                        <p:tgtEl>
                                          <p:spTgt spid="65"/>
                                        </p:tgtEl>
                                        <p:attrNameLst>
                                          <p:attrName>ppt_h</p:attrName>
                                        </p:attrNameLst>
                                      </p:cBhvr>
                                      <p:tavLst>
                                        <p:tav tm="0">
                                          <p:val>
                                            <p:fltVal val="0"/>
                                          </p:val>
                                        </p:tav>
                                        <p:tav tm="100000">
                                          <p:val>
                                            <p:strVal val="#ppt_h"/>
                                          </p:val>
                                        </p:tav>
                                      </p:tavLst>
                                    </p:anim>
                                  </p:childTnLst>
                                </p:cTn>
                              </p:par>
                              <p:par>
                                <p:cTn id="75" presetID="23" presetClass="entr" presetSubtype="16" fill="hold" nodeType="withEffect">
                                  <p:stCondLst>
                                    <p:cond delay="125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46"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570716" y="1428366"/>
            <a:ext cx="4101695" cy="599235"/>
            <a:chOff x="3720963" y="2324915"/>
            <a:chExt cx="4101695" cy="599235"/>
          </a:xfrm>
        </p:grpSpPr>
        <p:grpSp>
          <p:nvGrpSpPr>
            <p:cNvPr id="51" name="组合 50"/>
            <p:cNvGrpSpPr/>
            <p:nvPr/>
          </p:nvGrpSpPr>
          <p:grpSpPr>
            <a:xfrm>
              <a:off x="3720963" y="2324915"/>
              <a:ext cx="4101695" cy="599235"/>
              <a:chOff x="4139952" y="1170041"/>
              <a:chExt cx="3672408" cy="536519"/>
            </a:xfrm>
          </p:grpSpPr>
          <p:sp>
            <p:nvSpPr>
              <p:cNvPr id="53" name="圆角矩形 52"/>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圆角矩形 113"/>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4"/>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4246444" y="1253634"/>
                <a:ext cx="444599" cy="357044"/>
              </a:xfrm>
              <a:prstGeom prst="rect">
                <a:avLst/>
              </a:prstGeom>
              <a:noFill/>
            </p:spPr>
            <p:txBody>
              <a:bodyPr wrap="none" rtlCol="0">
                <a:spAutoFit/>
              </a:bodyPr>
              <a:lstStyle/>
              <a:p>
                <a:r>
                  <a:rPr lang="en-US" altLang="zh-CN" sz="2000" b="1" dirty="0" smtClean="0">
                    <a:solidFill>
                      <a:schemeClr val="accent4"/>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02</a:t>
                </a:r>
                <a:endParaRPr lang="zh-CN" altLang="en-US" sz="2000" b="1" dirty="0">
                  <a:solidFill>
                    <a:schemeClr val="accent4"/>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52" name="TextBox 51"/>
            <p:cNvSpPr txBox="1"/>
            <p:nvPr/>
          </p:nvSpPr>
          <p:spPr>
            <a:xfrm>
              <a:off x="4578032" y="2459745"/>
              <a:ext cx="2236510" cy="338554"/>
            </a:xfrm>
            <a:prstGeom prst="rect">
              <a:avLst/>
            </a:prstGeom>
            <a:noFill/>
          </p:spPr>
          <p:txBody>
            <a:bodyPr wrap="none" rtlCol="0">
              <a:spAutoFit/>
            </a:bodyPr>
            <a:lstStyle/>
            <a:p>
              <a:r>
                <a:rPr lang="zh-CN" altLang="zh-CN" sz="1600" b="1" dirty="0" smtClean="0">
                  <a:solidFill>
                    <a:schemeClr val="bg1"/>
                  </a:solidFill>
                  <a:latin typeface="微软雅黑" panose="020B0503020204020204" pitchFamily="34" charset="-122"/>
                  <a:ea typeface="微软雅黑" panose="020B0503020204020204" pitchFamily="34" charset="-122"/>
                </a:rPr>
                <a:t>研</a:t>
              </a:r>
              <a:r>
                <a:rPr lang="zh-CN" altLang="zh-CN" sz="1600" b="1" dirty="0">
                  <a:solidFill>
                    <a:schemeClr val="bg1"/>
                  </a:solidFill>
                  <a:latin typeface="微软雅黑" panose="020B0503020204020204" pitchFamily="34" charset="-122"/>
                  <a:ea typeface="微软雅黑" panose="020B0503020204020204" pitchFamily="34" charset="-122"/>
                </a:rPr>
                <a:t>究目标、内容与重点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3590724" y="2261025"/>
            <a:ext cx="4101695" cy="599235"/>
            <a:chOff x="3710491" y="3590249"/>
            <a:chExt cx="4101695" cy="599235"/>
          </a:xfrm>
        </p:grpSpPr>
        <p:grpSp>
          <p:nvGrpSpPr>
            <p:cNvPr id="57" name="组合 56"/>
            <p:cNvGrpSpPr/>
            <p:nvPr/>
          </p:nvGrpSpPr>
          <p:grpSpPr>
            <a:xfrm>
              <a:off x="3710491" y="3590249"/>
              <a:ext cx="4101695" cy="599235"/>
              <a:chOff x="4139952" y="1170041"/>
              <a:chExt cx="3672408" cy="536519"/>
            </a:xfrm>
          </p:grpSpPr>
          <p:sp>
            <p:nvSpPr>
              <p:cNvPr id="59" name="圆角矩形 58"/>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0" name="圆角矩形 113"/>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4246444" y="1253634"/>
                <a:ext cx="444599" cy="357044"/>
              </a:xfrm>
              <a:prstGeom prst="rect">
                <a:avLst/>
              </a:prstGeom>
              <a:noFill/>
            </p:spPr>
            <p:txBody>
              <a:bodyPr wrap="none" rtlCol="0">
                <a:spAutoFit/>
              </a:bodyPr>
              <a:lstStyle/>
              <a:p>
                <a:r>
                  <a:rPr lang="en-US" altLang="zh-CN" sz="2000" b="1" dirty="0" smtClean="0">
                    <a:solidFill>
                      <a:schemeClr val="accent5"/>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03</a:t>
                </a:r>
                <a:endParaRPr lang="zh-CN" altLang="en-US" sz="2000" b="1" dirty="0">
                  <a:solidFill>
                    <a:schemeClr val="accent5"/>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58" name="TextBox 57"/>
            <p:cNvSpPr txBox="1"/>
            <p:nvPr/>
          </p:nvSpPr>
          <p:spPr>
            <a:xfrm>
              <a:off x="4582294" y="3731087"/>
              <a:ext cx="2252540" cy="338554"/>
            </a:xfrm>
            <a:prstGeom prst="rect">
              <a:avLst/>
            </a:prstGeom>
            <a:noFill/>
          </p:spPr>
          <p:txBody>
            <a:bodyPr wrap="none" rtlCol="0">
              <a:spAutoFit/>
            </a:bodyPr>
            <a:lstStyle/>
            <a:p>
              <a:r>
                <a:rPr lang="zh-CN" altLang="zh-CN" sz="1600" b="1" dirty="0">
                  <a:solidFill>
                    <a:schemeClr val="bg1"/>
                  </a:solidFill>
                  <a:latin typeface="微软雅黑" panose="020B0503020204020204" pitchFamily="34" charset="-122"/>
                  <a:ea typeface="微软雅黑" panose="020B0503020204020204" pitchFamily="34" charset="-122"/>
                </a:rPr>
                <a:t>研究思路、过程与方法</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3623744" y="715722"/>
            <a:ext cx="4101695" cy="599235"/>
            <a:chOff x="3710491" y="1059582"/>
            <a:chExt cx="4101695" cy="599235"/>
          </a:xfrm>
        </p:grpSpPr>
        <p:grpSp>
          <p:nvGrpSpPr>
            <p:cNvPr id="63" name="组合 62"/>
            <p:cNvGrpSpPr/>
            <p:nvPr/>
          </p:nvGrpSpPr>
          <p:grpSpPr>
            <a:xfrm>
              <a:off x="3710491" y="1059582"/>
              <a:ext cx="4101695" cy="599235"/>
              <a:chOff x="4139952" y="1170041"/>
              <a:chExt cx="3672408" cy="536519"/>
            </a:xfrm>
          </p:grpSpPr>
          <p:sp>
            <p:nvSpPr>
              <p:cNvPr id="65" name="圆角矩形 64"/>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圆角矩形 113"/>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3"/>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4246444" y="1253634"/>
                <a:ext cx="444599" cy="357044"/>
              </a:xfrm>
              <a:prstGeom prst="rect">
                <a:avLst/>
              </a:prstGeom>
              <a:noFill/>
            </p:spPr>
            <p:txBody>
              <a:bodyPr wrap="none" rtlCol="0">
                <a:spAutoFit/>
              </a:bodyPr>
              <a:lstStyle/>
              <a:p>
                <a:r>
                  <a:rPr lang="en-US" altLang="zh-CN" sz="2000" b="1" dirty="0" smtClean="0">
                    <a:solidFill>
                      <a:schemeClr val="accent3"/>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chemeClr val="accent3"/>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64" name="TextBox 63"/>
            <p:cNvSpPr txBox="1"/>
            <p:nvPr/>
          </p:nvSpPr>
          <p:spPr>
            <a:xfrm>
              <a:off x="4582294" y="1187322"/>
              <a:ext cx="1826141" cy="338554"/>
            </a:xfrm>
            <a:prstGeom prst="rect">
              <a:avLst/>
            </a:prstGeom>
            <a:noFill/>
          </p:spPr>
          <p:txBody>
            <a:bodyPr wrap="none" rtlCol="0">
              <a:spAutoFit/>
            </a:bodyPr>
            <a:lstStyle/>
            <a:p>
              <a:r>
                <a:rPr lang="zh-CN" altLang="zh-CN" sz="1600" b="1" dirty="0" smtClean="0">
                  <a:solidFill>
                    <a:schemeClr val="bg1"/>
                  </a:solidFill>
                  <a:latin typeface="微软雅黑" panose="020B0503020204020204" pitchFamily="34" charset="-122"/>
                  <a:ea typeface="微软雅黑" panose="020B0503020204020204" pitchFamily="34" charset="-122"/>
                </a:rPr>
                <a:t>核</a:t>
              </a:r>
              <a:r>
                <a:rPr lang="zh-CN" altLang="zh-CN" sz="1600" b="1" dirty="0">
                  <a:solidFill>
                    <a:schemeClr val="bg1"/>
                  </a:solidFill>
                  <a:latin typeface="微软雅黑" panose="020B0503020204020204" pitchFamily="34" charset="-122"/>
                  <a:ea typeface="微软雅黑" panose="020B0503020204020204" pitchFamily="34" charset="-122"/>
                </a:rPr>
                <a:t>心概念及其界定</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302305" y="2020643"/>
            <a:ext cx="1197175" cy="1197175"/>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TextBox 70"/>
          <p:cNvSpPr txBox="1"/>
          <p:nvPr/>
        </p:nvSpPr>
        <p:spPr>
          <a:xfrm>
            <a:off x="1259632" y="2401471"/>
            <a:ext cx="1257356" cy="430887"/>
          </a:xfrm>
          <a:prstGeom prst="rect">
            <a:avLst/>
          </a:prstGeom>
          <a:noFill/>
        </p:spPr>
        <p:txBody>
          <a:bodyPr wrap="square" lIns="0" tIns="0" rIns="0" bIns="0"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目录</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72" name="Freeform 5"/>
          <p:cNvSpPr/>
          <p:nvPr/>
        </p:nvSpPr>
        <p:spPr bwMode="auto">
          <a:xfrm>
            <a:off x="2699792" y="1130176"/>
            <a:ext cx="651442" cy="295374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nvGrpSpPr>
          <p:cNvPr id="31" name="组合 30"/>
          <p:cNvGrpSpPr/>
          <p:nvPr/>
        </p:nvGrpSpPr>
        <p:grpSpPr>
          <a:xfrm>
            <a:off x="3608177" y="3093455"/>
            <a:ext cx="4101695" cy="599433"/>
            <a:chOff x="3680011" y="3343037"/>
            <a:chExt cx="4101695" cy="599433"/>
          </a:xfrm>
        </p:grpSpPr>
        <p:grpSp>
          <p:nvGrpSpPr>
            <p:cNvPr id="32" name="组合 31"/>
            <p:cNvGrpSpPr/>
            <p:nvPr/>
          </p:nvGrpSpPr>
          <p:grpSpPr>
            <a:xfrm>
              <a:off x="3680011" y="3343037"/>
              <a:ext cx="4101695" cy="599433"/>
              <a:chOff x="4112662" y="948702"/>
              <a:chExt cx="3672408" cy="536696"/>
            </a:xfrm>
          </p:grpSpPr>
          <p:sp>
            <p:nvSpPr>
              <p:cNvPr id="34" name="圆角矩形 33"/>
              <p:cNvSpPr/>
              <p:nvPr/>
            </p:nvSpPr>
            <p:spPr>
              <a:xfrm>
                <a:off x="4112662" y="948879"/>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圆角矩形 113"/>
              <p:cNvSpPr/>
              <p:nvPr/>
            </p:nvSpPr>
            <p:spPr>
              <a:xfrm>
                <a:off x="4717722" y="948702"/>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7030A0"/>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60"/>
              <p:cNvSpPr txBox="1"/>
              <p:nvPr/>
            </p:nvSpPr>
            <p:spPr>
              <a:xfrm>
                <a:off x="4174808" y="948896"/>
                <a:ext cx="444599" cy="357044"/>
              </a:xfrm>
              <a:prstGeom prst="rect">
                <a:avLst/>
              </a:prstGeom>
              <a:noFill/>
            </p:spPr>
            <p:txBody>
              <a:bodyPr wrap="none" rtlCol="0">
                <a:spAutoFit/>
              </a:bodyPr>
              <a:lstStyle/>
              <a:p>
                <a:r>
                  <a:rPr lang="en-US" altLang="zh-CN" sz="2000" b="1" dirty="0" smtClean="0">
                    <a:solidFill>
                      <a:srgbClr val="7030A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04</a:t>
                </a:r>
                <a:endParaRPr lang="zh-CN" altLang="en-US" sz="2000" b="1" dirty="0">
                  <a:solidFill>
                    <a:srgbClr val="7030A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3" name="TextBox 57"/>
            <p:cNvSpPr txBox="1"/>
            <p:nvPr/>
          </p:nvSpPr>
          <p:spPr>
            <a:xfrm>
              <a:off x="4499436" y="3389457"/>
              <a:ext cx="2666114" cy="338554"/>
            </a:xfrm>
            <a:prstGeom prst="rect">
              <a:avLst/>
            </a:prstGeom>
            <a:noFill/>
          </p:spPr>
          <p:txBody>
            <a:bodyPr wrap="none" rtlCol="0">
              <a:spAutoFit/>
            </a:bodyPr>
            <a:lstStyle/>
            <a:p>
              <a:r>
                <a:rPr lang="zh-CN" altLang="zh-CN" sz="1600" b="1" dirty="0">
                  <a:solidFill>
                    <a:schemeClr val="bg1"/>
                  </a:solidFill>
                  <a:latin typeface="微软雅黑" panose="020B0503020204020204" pitchFamily="34" charset="-122"/>
                  <a:ea typeface="微软雅黑" panose="020B0503020204020204" pitchFamily="34" charset="-122"/>
                </a:rPr>
                <a:t>主要观点与可能的创新之处</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570491" y="3824456"/>
            <a:ext cx="4101695" cy="599235"/>
            <a:chOff x="3710491" y="3590249"/>
            <a:chExt cx="4101695" cy="599235"/>
          </a:xfrm>
        </p:grpSpPr>
        <p:grpSp>
          <p:nvGrpSpPr>
            <p:cNvPr id="38" name="组合 37"/>
            <p:cNvGrpSpPr/>
            <p:nvPr/>
          </p:nvGrpSpPr>
          <p:grpSpPr>
            <a:xfrm>
              <a:off x="3710491" y="3590249"/>
              <a:ext cx="4101695" cy="599235"/>
              <a:chOff x="4139952" y="1170041"/>
              <a:chExt cx="3672408" cy="536519"/>
            </a:xfrm>
          </p:grpSpPr>
          <p:sp>
            <p:nvSpPr>
              <p:cNvPr id="40" name="圆角矩形 39"/>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圆角矩形 113"/>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0070C0"/>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TextBox 60"/>
              <p:cNvSpPr txBox="1"/>
              <p:nvPr/>
            </p:nvSpPr>
            <p:spPr>
              <a:xfrm>
                <a:off x="4246444" y="1253634"/>
                <a:ext cx="444599" cy="357044"/>
              </a:xfrm>
              <a:prstGeom prst="rect">
                <a:avLst/>
              </a:prstGeom>
              <a:noFill/>
            </p:spPr>
            <p:txBody>
              <a:bodyPr wrap="none" rtlCol="0">
                <a:spAutoFit/>
              </a:bodyPr>
              <a:lstStyle/>
              <a:p>
                <a:r>
                  <a:rPr lang="en-US" altLang="zh-CN" sz="2000" b="1" dirty="0" smtClean="0">
                    <a:solidFill>
                      <a:srgbClr val="0070C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05</a:t>
                </a:r>
                <a:endParaRPr lang="zh-CN" altLang="en-US" sz="2000" b="1" dirty="0">
                  <a:solidFill>
                    <a:srgbClr val="0070C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9" name="TextBox 57"/>
            <p:cNvSpPr txBox="1"/>
            <p:nvPr/>
          </p:nvSpPr>
          <p:spPr>
            <a:xfrm>
              <a:off x="4574587" y="3731087"/>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预期研究成果</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anim calcmode="lin" valueType="num">
                                      <p:cBhvr>
                                        <p:cTn id="10" dur="500" fill="hold"/>
                                        <p:tgtEl>
                                          <p:spTgt spid="68"/>
                                        </p:tgtEl>
                                        <p:attrNameLst>
                                          <p:attrName>ppt_x</p:attrName>
                                        </p:attrNameLst>
                                      </p:cBhvr>
                                      <p:tavLst>
                                        <p:tav tm="0">
                                          <p:val>
                                            <p:fltVal val="0.5"/>
                                          </p:val>
                                        </p:tav>
                                        <p:tav tm="100000">
                                          <p:val>
                                            <p:strVal val="#ppt_x"/>
                                          </p:val>
                                        </p:tav>
                                      </p:tavLst>
                                    </p:anim>
                                    <p:anim calcmode="lin" valueType="num">
                                      <p:cBhvr>
                                        <p:cTn id="11" dur="500" fill="hold"/>
                                        <p:tgtEl>
                                          <p:spTgt spid="68"/>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anim calcmode="lin" valueType="num">
                                      <p:cBhvr>
                                        <p:cTn id="16" dur="500" fill="hold"/>
                                        <p:tgtEl>
                                          <p:spTgt spid="71"/>
                                        </p:tgtEl>
                                        <p:attrNameLst>
                                          <p:attrName>ppt_x</p:attrName>
                                        </p:attrNameLst>
                                      </p:cBhvr>
                                      <p:tavLst>
                                        <p:tav tm="0">
                                          <p:val>
                                            <p:strVal val="#ppt_x"/>
                                          </p:val>
                                        </p:tav>
                                        <p:tav tm="100000">
                                          <p:val>
                                            <p:strVal val="#ppt_x"/>
                                          </p:val>
                                        </p:tav>
                                      </p:tavLst>
                                    </p:anim>
                                    <p:anim calcmode="lin" valueType="num">
                                      <p:cBhvr>
                                        <p:cTn id="17" dur="5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wipe(left)">
                                      <p:cBhvr>
                                        <p:cTn id="21" dur="500"/>
                                        <p:tgtEl>
                                          <p:spTgt spid="72"/>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additive="base">
                                        <p:cTn id="26" dur="500"/>
                                        <p:tgtEl>
                                          <p:spTgt spid="62"/>
                                        </p:tgtEl>
                                        <p:attrNameLst>
                                          <p:attrName>ppt_x</p:attrName>
                                        </p:attrNameLst>
                                      </p:cBhvr>
                                      <p:tavLst>
                                        <p:tav tm="0">
                                          <p:val>
                                            <p:strVal val="#ppt_x-#ppt_w*1.125000"/>
                                          </p:val>
                                        </p:tav>
                                        <p:tav tm="100000">
                                          <p:val>
                                            <p:strVal val="#ppt_x"/>
                                          </p:val>
                                        </p:tav>
                                      </p:tavLst>
                                    </p:anim>
                                    <p:animEffect transition="in" filter="wipe(right)">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p:tgtEl>
                                          <p:spTgt spid="50"/>
                                        </p:tgtEl>
                                        <p:attrNameLst>
                                          <p:attrName>ppt_x</p:attrName>
                                        </p:attrNameLst>
                                      </p:cBhvr>
                                      <p:tavLst>
                                        <p:tav tm="0">
                                          <p:val>
                                            <p:strVal val="#ppt_x-#ppt_w*1.125000"/>
                                          </p:val>
                                        </p:tav>
                                        <p:tav tm="100000">
                                          <p:val>
                                            <p:strVal val="#ppt_x"/>
                                          </p:val>
                                        </p:tav>
                                      </p:tavLst>
                                    </p:anim>
                                    <p:animEffect transition="in" filter="wipe(right)">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500"/>
                                        <p:tgtEl>
                                          <p:spTgt spid="56"/>
                                        </p:tgtEl>
                                        <p:attrNameLst>
                                          <p:attrName>ppt_x</p:attrName>
                                        </p:attrNameLst>
                                      </p:cBhvr>
                                      <p:tavLst>
                                        <p:tav tm="0">
                                          <p:val>
                                            <p:strVal val="#ppt_x-#ppt_w*1.125000"/>
                                          </p:val>
                                        </p:tav>
                                        <p:tav tm="100000">
                                          <p:val>
                                            <p:strVal val="#ppt_x"/>
                                          </p:val>
                                        </p:tav>
                                      </p:tavLst>
                                    </p:anim>
                                    <p:animEffect transition="in" filter="wipe(right)">
                                      <p:cBhvr>
                                        <p:cTn id="39" dur="500"/>
                                        <p:tgtEl>
                                          <p:spTgt spid="56"/>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p:tgtEl>
                                          <p:spTgt spid="31"/>
                                        </p:tgtEl>
                                        <p:attrNameLst>
                                          <p:attrName>ppt_x</p:attrName>
                                        </p:attrNameLst>
                                      </p:cBhvr>
                                      <p:tavLst>
                                        <p:tav tm="0">
                                          <p:val>
                                            <p:strVal val="#ppt_x-#ppt_w*1.125000"/>
                                          </p:val>
                                        </p:tav>
                                        <p:tav tm="100000">
                                          <p:val>
                                            <p:strVal val="#ppt_x"/>
                                          </p:val>
                                        </p:tav>
                                      </p:tavLst>
                                    </p:anim>
                                    <p:animEffect transition="in" filter="wipe(right)">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p:tgtEl>
                                          <p:spTgt spid="37"/>
                                        </p:tgtEl>
                                        <p:attrNameLst>
                                          <p:attrName>ppt_x</p:attrName>
                                        </p:attrNameLst>
                                      </p:cBhvr>
                                      <p:tavLst>
                                        <p:tav tm="0">
                                          <p:val>
                                            <p:strVal val="#ppt_x-#ppt_w*1.125000"/>
                                          </p:val>
                                        </p:tav>
                                        <p:tav tm="100000">
                                          <p:val>
                                            <p:strVal val="#ppt_x"/>
                                          </p:val>
                                        </p:tav>
                                      </p:tavLst>
                                    </p:anim>
                                    <p:animEffect transition="in" filter="wipe(right)">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579722"/>
            <a:ext cx="4757420" cy="1076325"/>
          </a:xfrm>
          <a:prstGeom prst="rect">
            <a:avLst/>
          </a:prstGeom>
          <a:noFill/>
        </p:spPr>
        <p:txBody>
          <a:bodyPr wrap="none"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第</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一部分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altLang="en-US" sz="3600" b="1" dirty="0" smtClean="0">
                <a:solidFill>
                  <a:schemeClr val="accent2"/>
                </a:solidFill>
                <a:latin typeface="微软雅黑" panose="020B0503020204020204" pitchFamily="34" charset="-122"/>
                <a:ea typeface="微软雅黑" panose="020B0503020204020204" pitchFamily="34" charset="-122"/>
              </a:rPr>
              <a:t>课题核心概念及其界定</a:t>
            </a:r>
            <a:endParaRPr lang="en-US" altLang="zh-CN" sz="3600" b="1" dirty="0" smtClean="0">
              <a:solidFill>
                <a:schemeClr val="accent2"/>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123728" y="1579724"/>
            <a:ext cx="1197175" cy="1197175"/>
            <a:chOff x="1068965" y="491752"/>
            <a:chExt cx="1197175" cy="1197175"/>
          </a:xfrm>
        </p:grpSpPr>
        <p:grpSp>
          <p:nvGrpSpPr>
            <p:cNvPr id="15" name="组合 14"/>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sp>
        <p:nvSpPr>
          <p:cNvPr id="21" name="文本框 9"/>
          <p:cNvSpPr txBox="1"/>
          <p:nvPr/>
        </p:nvSpPr>
        <p:spPr>
          <a:xfrm>
            <a:off x="3923718" y="2859991"/>
            <a:ext cx="2007940" cy="23050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探究实践素养</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9"/>
          <p:cNvSpPr txBox="1"/>
          <p:nvPr/>
        </p:nvSpPr>
        <p:spPr>
          <a:xfrm>
            <a:off x="3931285" y="3432175"/>
            <a:ext cx="2458085" cy="23050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小学科学社会责任感</a:t>
            </a:r>
            <a:endPar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Group 7"/>
          <p:cNvGrpSpPr/>
          <p:nvPr/>
        </p:nvGrpSpPr>
        <p:grpSpPr bwMode="auto">
          <a:xfrm>
            <a:off x="6447204" y="4701002"/>
            <a:ext cx="285036" cy="285091"/>
            <a:chOff x="0" y="0"/>
            <a:chExt cx="965499" cy="965499"/>
          </a:xfrm>
        </p:grpSpPr>
        <p:sp>
          <p:nvSpPr>
            <p:cNvPr id="19"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0" name="AutoShape 9"/>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3" name="Group 10"/>
          <p:cNvGrpSpPr/>
          <p:nvPr/>
        </p:nvGrpSpPr>
        <p:grpSpPr bwMode="auto">
          <a:xfrm>
            <a:off x="6850355" y="4701002"/>
            <a:ext cx="285036" cy="285091"/>
            <a:chOff x="0" y="0"/>
            <a:chExt cx="965499" cy="965499"/>
          </a:xfrm>
        </p:grpSpPr>
        <p:sp>
          <p:nvSpPr>
            <p:cNvPr id="26"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7"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8" name="Group 13"/>
          <p:cNvGrpSpPr/>
          <p:nvPr/>
        </p:nvGrpSpPr>
        <p:grpSpPr bwMode="auto">
          <a:xfrm>
            <a:off x="7253506" y="4701002"/>
            <a:ext cx="285505" cy="285091"/>
            <a:chOff x="0" y="0"/>
            <a:chExt cx="965499" cy="965499"/>
          </a:xfrm>
        </p:grpSpPr>
        <p:sp>
          <p:nvSpPr>
            <p:cNvPr id="29"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0"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1" name="Group 16"/>
          <p:cNvGrpSpPr/>
          <p:nvPr/>
        </p:nvGrpSpPr>
        <p:grpSpPr bwMode="auto">
          <a:xfrm>
            <a:off x="7657126" y="4701002"/>
            <a:ext cx="285036" cy="285091"/>
            <a:chOff x="0" y="0"/>
            <a:chExt cx="965499" cy="965499"/>
          </a:xfrm>
        </p:grpSpPr>
        <p:sp>
          <p:nvSpPr>
            <p:cNvPr id="32"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3"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4" name="Group 19"/>
          <p:cNvGrpSpPr/>
          <p:nvPr/>
        </p:nvGrpSpPr>
        <p:grpSpPr bwMode="auto">
          <a:xfrm>
            <a:off x="8060277" y="4701002"/>
            <a:ext cx="285036" cy="285091"/>
            <a:chOff x="0" y="0"/>
            <a:chExt cx="965499" cy="965499"/>
          </a:xfrm>
        </p:grpSpPr>
        <p:sp>
          <p:nvSpPr>
            <p:cNvPr id="35"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6"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7" name="Group 22"/>
          <p:cNvGrpSpPr/>
          <p:nvPr/>
        </p:nvGrpSpPr>
        <p:grpSpPr bwMode="auto">
          <a:xfrm>
            <a:off x="8463428" y="4701002"/>
            <a:ext cx="285036" cy="285091"/>
            <a:chOff x="0" y="0"/>
            <a:chExt cx="965499" cy="965499"/>
          </a:xfrm>
        </p:grpSpPr>
        <p:sp>
          <p:nvSpPr>
            <p:cNvPr id="3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9"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left)">
                                      <p:cBhvr>
                                        <p:cTn id="12" dur="500"/>
                                        <p:tgtEl>
                                          <p:spTgt spid="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629204" y="289266"/>
            <a:ext cx="2016224" cy="307340"/>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探究实践素养</a:t>
            </a:r>
            <a:endPar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1" name="Image 12" descr="Divider Right.png"/>
          <p:cNvPicPr>
            <a:picLocks noChangeAspect="1"/>
          </p:cNvPicPr>
          <p:nvPr/>
        </p:nvPicPr>
        <p:blipFill>
          <a:blip r:embed="rId1"/>
          <a:stretch>
            <a:fillRect/>
          </a:stretch>
        </p:blipFill>
        <p:spPr>
          <a:xfrm flipH="1">
            <a:off x="2267744" y="457546"/>
            <a:ext cx="1523362" cy="52721"/>
          </a:xfrm>
          <a:prstGeom prst="rect">
            <a:avLst/>
          </a:prstGeom>
        </p:spPr>
      </p:pic>
      <p:pic>
        <p:nvPicPr>
          <p:cNvPr id="13" name="Image 12" descr="Divider Right.png"/>
          <p:cNvPicPr>
            <a:picLocks noChangeAspect="1"/>
          </p:cNvPicPr>
          <p:nvPr/>
        </p:nvPicPr>
        <p:blipFill>
          <a:blip r:embed="rId1"/>
          <a:stretch>
            <a:fillRect/>
          </a:stretch>
        </p:blipFill>
        <p:spPr>
          <a:xfrm rot="10800000" flipH="1">
            <a:off x="5424902" y="457546"/>
            <a:ext cx="1523362" cy="52721"/>
          </a:xfrm>
          <a:prstGeom prst="rect">
            <a:avLst/>
          </a:prstGeom>
        </p:spPr>
      </p:pic>
      <p:cxnSp>
        <p:nvCxnSpPr>
          <p:cNvPr id="51" name="Straight Connector 21"/>
          <p:cNvCxnSpPr/>
          <p:nvPr/>
        </p:nvCxnSpPr>
        <p:spPr>
          <a:xfrm>
            <a:off x="5610635" y="4015478"/>
            <a:ext cx="2783006"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811020" y="1203325"/>
            <a:ext cx="5652135" cy="3096260"/>
          </a:xfrm>
          <a:prstGeom prst="rect">
            <a:avLst/>
          </a:prstGeom>
          <a:noFill/>
        </p:spPr>
        <p:txBody>
          <a:bodyPr wrap="square" lIns="0" tIns="0" rIns="0" bIns="0" rtlCol="0">
            <a:noAutofit/>
          </a:bodyPr>
          <a:lstStyle/>
          <a:p>
            <a:pPr>
              <a:lnSpc>
                <a:spcPct val="150000"/>
              </a:lnSpc>
            </a:pPr>
            <a:endParaRPr lang="en-US" altLang="zh-CN" sz="16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zh-CN" sz="1600" dirty="0">
                <a:latin typeface="微软雅黑" panose="020B0503020204020204" pitchFamily="34" charset="-122"/>
                <a:ea typeface="微软雅黑" panose="020B0503020204020204" pitchFamily="34" charset="-122"/>
              </a:rPr>
              <a:t>探究实践素养</a:t>
            </a:r>
            <a:r>
              <a:rPr lang="zh-CN" altLang="zh-CN" sz="1600" dirty="0">
                <a:latin typeface="微软雅黑" panose="020B0503020204020204" pitchFamily="34" charset="-122"/>
                <a:ea typeface="微软雅黑" panose="020B0503020204020204" pitchFamily="34" charset="-122"/>
              </a:rPr>
              <a:t>是新课标要培养的核心素养之一</a:t>
            </a:r>
            <a:endParaRPr lang="zh-CN"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zh-CN" sz="1600" dirty="0">
                <a:latin typeface="微软雅黑" panose="020B0503020204020204" pitchFamily="34" charset="-122"/>
                <a:ea typeface="微软雅黑" panose="020B0503020204020204" pitchFamily="34" charset="-122"/>
              </a:rPr>
              <a:t>探究实践素养</a:t>
            </a:r>
            <a:r>
              <a:rPr lang="zh-CN" altLang="zh-CN" sz="1600" dirty="0">
                <a:latin typeface="微软雅黑" panose="020B0503020204020204" pitchFamily="34" charset="-122"/>
                <a:ea typeface="微软雅黑" panose="020B0503020204020204" pitchFamily="34" charset="-122"/>
              </a:rPr>
              <a:t>包括：在实践过程中形成的科学探究能力、技术与工程实践能力和自主学习能力</a:t>
            </a:r>
            <a:endParaRPr lang="zh-CN"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zh-CN" sz="1600" dirty="0">
                <a:latin typeface="微软雅黑" panose="020B0503020204020204" pitchFamily="34" charset="-122"/>
                <a:ea typeface="微软雅黑" panose="020B0503020204020204" pitchFamily="34" charset="-122"/>
              </a:rPr>
              <a:t>科学探究能力体现在：理解科学探究的一般过程和方法；提出科学问题，并针对科学问题进行合理猜想与假设；制订计划并搜集证据，分析证据并得出结论；对结果进行解释与评估；准确表达观点，反思探究过程与结果。</a:t>
            </a:r>
            <a:endParaRPr lang="zh-CN" altLang="en-US" sz="1600" b="1" dirty="0" smtClean="0">
              <a:solidFill>
                <a:schemeClr val="accent6"/>
              </a:solidFill>
              <a:latin typeface="微软雅黑" panose="020B0503020204020204" pitchFamily="34" charset="-122"/>
              <a:ea typeface="微软雅黑" panose="020B0503020204020204" pitchFamily="34" charset="-122"/>
            </a:endParaRPr>
          </a:p>
        </p:txBody>
      </p:sp>
      <p:sp>
        <p:nvSpPr>
          <p:cNvPr id="9" name="ZoneTexte 17"/>
          <p:cNvSpPr txBox="1"/>
          <p:nvPr/>
        </p:nvSpPr>
        <p:spPr>
          <a:xfrm>
            <a:off x="3424555" y="659130"/>
            <a:ext cx="2221865" cy="429895"/>
          </a:xfrm>
          <a:prstGeom prst="rect">
            <a:avLst/>
          </a:prstGeom>
          <a:noFill/>
        </p:spPr>
        <p:txBody>
          <a:bodyPr wrap="squar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sym typeface="+mn-ea"/>
              </a:rPr>
              <a:t>基于小学科学探究实践的社会责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a:p>
            <a:pPr algn="ctr"/>
            <a:r>
              <a:rPr lang="zh-CN" altLang="en-US" sz="1100" b="1" i="1" dirty="0" smtClean="0">
                <a:solidFill>
                  <a:srgbClr val="58595B"/>
                </a:solidFill>
                <a:latin typeface="微软雅黑" panose="020B0503020204020204" pitchFamily="34" charset="-122"/>
                <a:ea typeface="微软雅黑" panose="020B0503020204020204" pitchFamily="34" charset="-122"/>
                <a:sym typeface="+mn-ea"/>
              </a:rPr>
              <a:t>任感培养与研究 </a:t>
            </a:r>
            <a:endParaRPr lang="fr-FR" sz="1100" b="1" i="1" dirty="0">
              <a:solidFill>
                <a:srgbClr val="58595B"/>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4535805" y="1038225"/>
            <a:ext cx="1130300" cy="99822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3097530" y="339090"/>
            <a:ext cx="2809875" cy="307340"/>
          </a:xfrm>
          <a:prstGeom prst="rect">
            <a:avLst/>
          </a:prstGeom>
          <a:noFill/>
        </p:spPr>
        <p:txBody>
          <a:bodyPr wrap="square" lIns="0" tIns="0" rIns="0" bIns="0" rtlCol="0">
            <a:spAutoFit/>
          </a:bodyPr>
          <a:lstStyle/>
          <a:p>
            <a:pPr algn="ct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小学科学社会责任感</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1"/>
          <a:stretch>
            <a:fillRect/>
          </a:stretch>
        </p:blipFill>
        <p:spPr>
          <a:xfrm flipH="1">
            <a:off x="1835944" y="481041"/>
            <a:ext cx="1523362" cy="52721"/>
          </a:xfrm>
          <a:prstGeom prst="rect">
            <a:avLst/>
          </a:prstGeom>
        </p:spPr>
      </p:pic>
      <p:pic>
        <p:nvPicPr>
          <p:cNvPr id="34" name="Image 12" descr="Divider Right.png"/>
          <p:cNvPicPr>
            <a:picLocks noChangeAspect="1"/>
          </p:cNvPicPr>
          <p:nvPr/>
        </p:nvPicPr>
        <p:blipFill>
          <a:blip r:embed="rId1"/>
          <a:stretch>
            <a:fillRect/>
          </a:stretch>
        </p:blipFill>
        <p:spPr>
          <a:xfrm rot="10800000" flipH="1">
            <a:off x="5723880" y="482946"/>
            <a:ext cx="1523362" cy="52721"/>
          </a:xfrm>
          <a:prstGeom prst="rect">
            <a:avLst/>
          </a:prstGeom>
        </p:spPr>
      </p:pic>
      <p:sp>
        <p:nvSpPr>
          <p:cNvPr id="8" name="圆角矩形 7"/>
          <p:cNvSpPr/>
          <p:nvPr/>
        </p:nvSpPr>
        <p:spPr bwMode="auto">
          <a:xfrm>
            <a:off x="323215" y="1059815"/>
            <a:ext cx="3312160" cy="2105660"/>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defTabSz="0"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7"/>
          <p:cNvSpPr>
            <a:spLocks noChangeArrowheads="1"/>
          </p:cNvSpPr>
          <p:nvPr/>
        </p:nvSpPr>
        <p:spPr bwMode="auto">
          <a:xfrm>
            <a:off x="478155" y="1313180"/>
            <a:ext cx="3031490" cy="1598295"/>
          </a:xfrm>
          <a:prstGeom prst="rect">
            <a:avLst/>
          </a:prstGeom>
          <a:noFill/>
          <a:ln w="9525">
            <a:noFill/>
            <a:miter lim="800000"/>
          </a:ln>
        </p:spPr>
        <p:txBody>
          <a:bodyPr wrap="square" lIns="91430" tIns="45716" rIns="91430" bIns="45716">
            <a:spAutoFit/>
          </a:bodyPr>
          <a:lstStyle/>
          <a:p>
            <a:pPr eaLnBrk="0" fontAlgn="ctr" hangingPunct="0">
              <a:buClr>
                <a:srgbClr val="FF0000"/>
              </a:buClr>
              <a:buSzPct val="70000"/>
            </a:pPr>
            <a:r>
              <a:rPr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社会责任感是指群体或者个人以共同建立美好社会为目标而承担责任、履行义务的一种自律意识和人格素质；是人们对社会责任的一种强烈的意识和崇高的情感、意志；是与人的理想、志向和价值观高度统一的，为祖国和人民献身的一种强大的内动力。</a:t>
            </a:r>
            <a:endParaRPr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Half Frame 12"/>
          <p:cNvSpPr/>
          <p:nvPr/>
        </p:nvSpPr>
        <p:spPr>
          <a:xfrm rot="8097294">
            <a:off x="3630918" y="2265695"/>
            <a:ext cx="500039" cy="549505"/>
          </a:xfrm>
          <a:prstGeom prst="halfFrame">
            <a:avLst/>
          </a:prstGeom>
          <a:solidFill>
            <a:schemeClr val="tx1">
              <a:lumMod val="65000"/>
              <a:lumOff val="35000"/>
            </a:schemeClr>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41" name="组合 40"/>
          <p:cNvGrpSpPr/>
          <p:nvPr/>
        </p:nvGrpSpPr>
        <p:grpSpPr>
          <a:xfrm>
            <a:off x="4205605" y="758825"/>
            <a:ext cx="4801870" cy="4308475"/>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8077835" y="3958590"/>
            <a:ext cx="1007745" cy="1027430"/>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TextBox 49"/>
          <p:cNvSpPr txBox="1"/>
          <p:nvPr/>
        </p:nvSpPr>
        <p:spPr>
          <a:xfrm>
            <a:off x="4859655" y="1527175"/>
            <a:ext cx="3459480" cy="2088515"/>
          </a:xfrm>
          <a:prstGeom prst="rect">
            <a:avLst/>
          </a:prstGeom>
          <a:noFill/>
        </p:spPr>
        <p:txBody>
          <a:bodyPr wrap="square" lIns="0" tIns="0" rIns="0" bIns="0" rtlCol="0">
            <a:no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600" dirty="0">
                <a:solidFill>
                  <a:schemeClr val="tx1"/>
                </a:solidFill>
              </a:rPr>
              <a:t>小学科学社会责任感是指依托小学科学探究实践类课程培养学生的社会责任感。其培养内容来源于《小学科学课程标准解读》，包含科学伦理与科学、技术、社会、环境（STSE）两部分。在进行科学研究和科学成果应用时，遵循普遍伦理和道德规范价值取向，理解科学技术本质，理解科学、技术、社会与环境的关系，关爱生命，热爱自然，具有保护环境、节约资源、促进可持续发展的责任感，也体现了中国学生核心素养和科学学科素养的基本要求。</a:t>
            </a:r>
            <a:endParaRPr lang="zh-CN" altLang="zh-CN" sz="1600" dirty="0">
              <a:solidFill>
                <a:schemeClr val="tx1"/>
              </a:solidFill>
            </a:endParaRPr>
          </a:p>
        </p:txBody>
      </p:sp>
      <p:sp>
        <p:nvSpPr>
          <p:cNvPr id="2" name="ZoneTexte 17"/>
          <p:cNvSpPr txBox="1"/>
          <p:nvPr>
            <p:custDataLst>
              <p:tags r:id="rId2"/>
            </p:custDataLst>
          </p:nvPr>
        </p:nvSpPr>
        <p:spPr>
          <a:xfrm>
            <a:off x="3419475" y="658495"/>
            <a:ext cx="2221865" cy="429895"/>
          </a:xfrm>
          <a:prstGeom prst="rect">
            <a:avLst/>
          </a:prstGeom>
          <a:noFill/>
        </p:spPr>
        <p:txBody>
          <a:bodyPr wrap="square" rtlCol="0">
            <a:spAutoFit/>
          </a:bodyPr>
          <a:p>
            <a:pPr algn="ctr"/>
            <a:r>
              <a:rPr lang="zh-CN" altLang="en-US" sz="1100" b="1" i="1" dirty="0" smtClean="0">
                <a:solidFill>
                  <a:srgbClr val="58595B"/>
                </a:solidFill>
                <a:latin typeface="微软雅黑" panose="020B0503020204020204" pitchFamily="34" charset="-122"/>
                <a:ea typeface="微软雅黑" panose="020B0503020204020204" pitchFamily="34" charset="-122"/>
                <a:sym typeface="+mn-ea"/>
              </a:rPr>
              <a:t>基于小学科学探究实践的社会责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a:p>
            <a:pPr algn="ctr"/>
            <a:r>
              <a:rPr lang="zh-CN" altLang="en-US" sz="1100" b="1" i="1" dirty="0" smtClean="0">
                <a:solidFill>
                  <a:srgbClr val="58595B"/>
                </a:solidFill>
                <a:latin typeface="微软雅黑" panose="020B0503020204020204" pitchFamily="34" charset="-122"/>
                <a:ea typeface="微软雅黑" panose="020B0503020204020204" pitchFamily="34" charset="-122"/>
                <a:sym typeface="+mn-ea"/>
              </a:rPr>
              <a:t>任感培养与研究 </a:t>
            </a:r>
            <a:endParaRPr lang="fr-FR" sz="1100" b="1" i="1" dirty="0">
              <a:solidFill>
                <a:srgbClr val="58595B"/>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p:tgtEl>
                                          <p:spTgt spid="8"/>
                                        </p:tgtEl>
                                        <p:attrNameLst>
                                          <p:attrName>ppt_y</p:attrName>
                                        </p:attrNameLst>
                                      </p:cBhvr>
                                      <p:tavLst>
                                        <p:tav tm="0">
                                          <p:val>
                                            <p:strVal val="#ppt_y+#ppt_h*1.125000"/>
                                          </p:val>
                                        </p:tav>
                                        <p:tav tm="100000">
                                          <p:val>
                                            <p:strVal val="#ppt_y"/>
                                          </p:val>
                                        </p:tav>
                                      </p:tavLst>
                                    </p:anim>
                                    <p:animEffect transition="in" filter="wipe(up)">
                                      <p:cBhvr>
                                        <p:cTn id="8" dur="750"/>
                                        <p:tgtEl>
                                          <p:spTgt spid="8"/>
                                        </p:tgtEl>
                                      </p:cBhvr>
                                    </p:animEffect>
                                  </p:childTnLst>
                                </p:cTn>
                              </p:par>
                            </p:childTnLst>
                          </p:cTn>
                        </p:par>
                        <p:par>
                          <p:cTn id="9" fill="hold">
                            <p:stCondLst>
                              <p:cond delay="100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67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7250"/>
                            </p:stCondLst>
                            <p:childTnLst>
                              <p:par>
                                <p:cTn id="19" presetID="53" presetClass="entr" presetSubtype="528"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anim calcmode="lin" valueType="num">
                                      <p:cBhvr>
                                        <p:cTn id="24" dur="500" fill="hold"/>
                                        <p:tgtEl>
                                          <p:spTgt spid="41"/>
                                        </p:tgtEl>
                                        <p:attrNameLst>
                                          <p:attrName>ppt_x</p:attrName>
                                        </p:attrNameLst>
                                      </p:cBhvr>
                                      <p:tavLst>
                                        <p:tav tm="0">
                                          <p:val>
                                            <p:fltVal val="0.5"/>
                                          </p:val>
                                        </p:tav>
                                        <p:tav tm="100000">
                                          <p:val>
                                            <p:strVal val="#ppt_x"/>
                                          </p:val>
                                        </p:tav>
                                      </p:tavLst>
                                    </p:anim>
                                    <p:anim calcmode="lin" valueType="num">
                                      <p:cBhvr>
                                        <p:cTn id="25" dur="500" fill="hold"/>
                                        <p:tgtEl>
                                          <p:spTgt spid="41"/>
                                        </p:tgtEl>
                                        <p:attrNameLst>
                                          <p:attrName>ppt_y</p:attrName>
                                        </p:attrNameLst>
                                      </p:cBhvr>
                                      <p:tavLst>
                                        <p:tav tm="0">
                                          <p:val>
                                            <p:fltVal val="0.5"/>
                                          </p:val>
                                        </p:tav>
                                        <p:tav tm="100000">
                                          <p:val>
                                            <p:strVal val="#ppt_y"/>
                                          </p:val>
                                        </p:tav>
                                      </p:tavLst>
                                    </p:anim>
                                  </p:childTnLst>
                                </p:cTn>
                              </p:par>
                            </p:childTnLst>
                          </p:cTn>
                        </p:par>
                        <p:par>
                          <p:cTn id="26" fill="hold">
                            <p:stCondLst>
                              <p:cond delay="7750"/>
                            </p:stCondLst>
                            <p:childTnLst>
                              <p:par>
                                <p:cTn id="27" presetID="42" presetClass="entr" presetSubtype="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anim calcmode="lin" valueType="num">
                                      <p:cBhvr>
                                        <p:cTn id="30" dur="500" fill="hold"/>
                                        <p:tgtEl>
                                          <p:spTgt spid="50"/>
                                        </p:tgtEl>
                                        <p:attrNameLst>
                                          <p:attrName>ppt_x</p:attrName>
                                        </p:attrNameLst>
                                      </p:cBhvr>
                                      <p:tavLst>
                                        <p:tav tm="0">
                                          <p:val>
                                            <p:strVal val="#ppt_x"/>
                                          </p:val>
                                        </p:tav>
                                        <p:tav tm="100000">
                                          <p:val>
                                            <p:strVal val="#ppt_x"/>
                                          </p:val>
                                        </p:tav>
                                      </p:tavLst>
                                    </p:anim>
                                    <p:anim calcmode="lin" valueType="num">
                                      <p:cBhvr>
                                        <p:cTn id="31" dur="500" fill="hold"/>
                                        <p:tgtEl>
                                          <p:spTgt spid="50"/>
                                        </p:tgtEl>
                                        <p:attrNameLst>
                                          <p:attrName>ppt_y</p:attrName>
                                        </p:attrNameLst>
                                      </p:cBhvr>
                                      <p:tavLst>
                                        <p:tav tm="0">
                                          <p:val>
                                            <p:strVal val="#ppt_y+.1"/>
                                          </p:val>
                                        </p:tav>
                                        <p:tav tm="100000">
                                          <p:val>
                                            <p:strVal val="#ppt_y"/>
                                          </p:val>
                                        </p:tav>
                                      </p:tavLst>
                                    </p:anim>
                                  </p:childTnLst>
                                </p:cTn>
                              </p:par>
                            </p:childTnLst>
                          </p:cTn>
                        </p:par>
                        <p:par>
                          <p:cTn id="32" fill="hold">
                            <p:stCondLst>
                              <p:cond delay="8250"/>
                            </p:stCondLst>
                            <p:childTnLst>
                              <p:par>
                                <p:cTn id="33" presetID="53" presetClass="entr" presetSubtype="528"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anim calcmode="lin" valueType="num">
                                      <p:cBhvr>
                                        <p:cTn id="38" dur="500" fill="hold"/>
                                        <p:tgtEl>
                                          <p:spTgt spid="44"/>
                                        </p:tgtEl>
                                        <p:attrNameLst>
                                          <p:attrName>ppt_x</p:attrName>
                                        </p:attrNameLst>
                                      </p:cBhvr>
                                      <p:tavLst>
                                        <p:tav tm="0">
                                          <p:val>
                                            <p:fltVal val="0.5"/>
                                          </p:val>
                                        </p:tav>
                                        <p:tav tm="100000">
                                          <p:val>
                                            <p:strVal val="#ppt_x"/>
                                          </p:val>
                                        </p:tav>
                                      </p:tavLst>
                                    </p:anim>
                                    <p:anim calcmode="lin" valueType="num">
                                      <p:cBhvr>
                                        <p:cTn id="39" dur="500" fill="hold"/>
                                        <p:tgtEl>
                                          <p:spTgt spid="44"/>
                                        </p:tgtEl>
                                        <p:attrNameLst>
                                          <p:attrName>ppt_y</p:attrName>
                                        </p:attrNameLst>
                                      </p:cBhvr>
                                      <p:tavLst>
                                        <p:tav tm="0">
                                          <p:val>
                                            <p:fltVal val="0.5"/>
                                          </p:val>
                                        </p:tav>
                                        <p:tav tm="100000">
                                          <p:val>
                                            <p:strVal val="#ppt_y"/>
                                          </p:val>
                                        </p:tav>
                                      </p:tavLst>
                                    </p:anim>
                                  </p:childTnLst>
                                </p:cTn>
                              </p:par>
                            </p:childTnLst>
                          </p:cTn>
                        </p:par>
                        <p:par>
                          <p:cTn id="40" fill="hold">
                            <p:stCondLst>
                              <p:cond delay="8750"/>
                            </p:stCondLst>
                            <p:childTnLst>
                              <p:par>
                                <p:cTn id="41" presetID="53" presetClass="entr" presetSubtype="528"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anim calcmode="lin" valueType="num">
                                      <p:cBhvr>
                                        <p:cTn id="46" dur="500" fill="hold"/>
                                        <p:tgtEl>
                                          <p:spTgt spid="47"/>
                                        </p:tgtEl>
                                        <p:attrNameLst>
                                          <p:attrName>ppt_x</p:attrName>
                                        </p:attrNameLst>
                                      </p:cBhvr>
                                      <p:tavLst>
                                        <p:tav tm="0">
                                          <p:val>
                                            <p:fltVal val="0.5"/>
                                          </p:val>
                                        </p:tav>
                                        <p:tav tm="100000">
                                          <p:val>
                                            <p:strVal val="#ppt_x"/>
                                          </p:val>
                                        </p:tav>
                                      </p:tavLst>
                                    </p:anim>
                                    <p:anim calcmode="lin" valueType="num">
                                      <p:cBhvr>
                                        <p:cTn id="47"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579722"/>
            <a:ext cx="3383280" cy="1076325"/>
          </a:xfrm>
          <a:prstGeom prst="rect">
            <a:avLst/>
          </a:prstGeom>
          <a:noFill/>
        </p:spPr>
        <p:txBody>
          <a:bodyPr wrap="none"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第</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二部分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r>
              <a:rPr lang="zh-CN" altLang="zh-CN" sz="3600" b="1" dirty="0" smtClean="0">
                <a:solidFill>
                  <a:schemeClr val="accent3"/>
                </a:solidFill>
                <a:latin typeface="微软雅黑" panose="020B0503020204020204" pitchFamily="34" charset="-122"/>
                <a:ea typeface="微软雅黑" panose="020B0503020204020204" pitchFamily="34" charset="-122"/>
              </a:rPr>
              <a:t>研究目</a:t>
            </a:r>
            <a:r>
              <a:rPr lang="zh-CN" altLang="zh-CN" sz="3600" b="1" dirty="0">
                <a:solidFill>
                  <a:schemeClr val="accent3"/>
                </a:solidFill>
                <a:latin typeface="微软雅黑" panose="020B0503020204020204" pitchFamily="34" charset="-122"/>
                <a:ea typeface="微软雅黑" panose="020B0503020204020204" pitchFamily="34" charset="-122"/>
              </a:rPr>
              <a:t>标</a:t>
            </a:r>
            <a:r>
              <a:rPr lang="zh-CN" altLang="zh-CN" sz="3600" b="1" dirty="0">
                <a:solidFill>
                  <a:schemeClr val="accent3"/>
                </a:solidFill>
                <a:latin typeface="微软雅黑" panose="020B0503020204020204" pitchFamily="34" charset="-122"/>
                <a:ea typeface="微软雅黑" panose="020B0503020204020204" pitchFamily="34" charset="-122"/>
              </a:rPr>
              <a:t>与重点</a:t>
            </a:r>
            <a:endParaRPr lang="en-US" altLang="zh-CN" sz="3600" b="1" dirty="0">
              <a:solidFill>
                <a:schemeClr val="accent3"/>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研究目标</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9"/>
          <p:cNvSpPr txBox="1"/>
          <p:nvPr/>
        </p:nvSpPr>
        <p:spPr>
          <a:xfrm>
            <a:off x="6084306" y="287520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研究重点</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KSO_Shape"/>
            <p:cNvSpPr/>
            <p:nvPr/>
          </p:nvSpPr>
          <p:spPr bwMode="auto">
            <a:xfrm>
              <a:off x="2378606" y="1885587"/>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18" name="Group 7"/>
          <p:cNvGrpSpPr/>
          <p:nvPr/>
        </p:nvGrpSpPr>
        <p:grpSpPr bwMode="auto">
          <a:xfrm>
            <a:off x="6447204" y="4701002"/>
            <a:ext cx="285036" cy="285091"/>
            <a:chOff x="0" y="0"/>
            <a:chExt cx="965499" cy="965499"/>
          </a:xfrm>
        </p:grpSpPr>
        <p:sp>
          <p:nvSpPr>
            <p:cNvPr id="19"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0" name="AutoShape 9"/>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3" name="Group 10"/>
          <p:cNvGrpSpPr/>
          <p:nvPr/>
        </p:nvGrpSpPr>
        <p:grpSpPr bwMode="auto">
          <a:xfrm>
            <a:off x="6850355" y="4701002"/>
            <a:ext cx="285036" cy="285091"/>
            <a:chOff x="0" y="0"/>
            <a:chExt cx="965499" cy="965499"/>
          </a:xfrm>
        </p:grpSpPr>
        <p:sp>
          <p:nvSpPr>
            <p:cNvPr id="26"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7"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8" name="Group 13"/>
          <p:cNvGrpSpPr/>
          <p:nvPr/>
        </p:nvGrpSpPr>
        <p:grpSpPr bwMode="auto">
          <a:xfrm>
            <a:off x="7253506" y="4701002"/>
            <a:ext cx="285505" cy="285091"/>
            <a:chOff x="0" y="0"/>
            <a:chExt cx="965499" cy="965499"/>
          </a:xfrm>
        </p:grpSpPr>
        <p:sp>
          <p:nvSpPr>
            <p:cNvPr id="29"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0"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1" name="Group 16"/>
          <p:cNvGrpSpPr/>
          <p:nvPr/>
        </p:nvGrpSpPr>
        <p:grpSpPr bwMode="auto">
          <a:xfrm>
            <a:off x="7657126" y="4701002"/>
            <a:ext cx="285036" cy="285091"/>
            <a:chOff x="0" y="0"/>
            <a:chExt cx="965499" cy="965499"/>
          </a:xfrm>
        </p:grpSpPr>
        <p:sp>
          <p:nvSpPr>
            <p:cNvPr id="32"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3"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4" name="Group 19"/>
          <p:cNvGrpSpPr/>
          <p:nvPr/>
        </p:nvGrpSpPr>
        <p:grpSpPr bwMode="auto">
          <a:xfrm>
            <a:off x="8060277" y="4701002"/>
            <a:ext cx="285036" cy="285091"/>
            <a:chOff x="0" y="0"/>
            <a:chExt cx="965499" cy="965499"/>
          </a:xfrm>
        </p:grpSpPr>
        <p:sp>
          <p:nvSpPr>
            <p:cNvPr id="35"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6"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7" name="Group 22"/>
          <p:cNvGrpSpPr/>
          <p:nvPr/>
        </p:nvGrpSpPr>
        <p:grpSpPr bwMode="auto">
          <a:xfrm>
            <a:off x="8463428" y="4701002"/>
            <a:ext cx="285036" cy="285091"/>
            <a:chOff x="0" y="0"/>
            <a:chExt cx="965499" cy="965499"/>
          </a:xfrm>
        </p:grpSpPr>
        <p:sp>
          <p:nvSpPr>
            <p:cNvPr id="3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9"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40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2"/>
          <p:cNvSpPr/>
          <p:nvPr/>
        </p:nvSpPr>
        <p:spPr>
          <a:xfrm>
            <a:off x="1331640" y="2033528"/>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26" name="Rectangle 12"/>
          <p:cNvSpPr/>
          <p:nvPr/>
        </p:nvSpPr>
        <p:spPr>
          <a:xfrm>
            <a:off x="1331640" y="3113648"/>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30"/>
          <p:cNvSpPr txBox="1"/>
          <p:nvPr/>
        </p:nvSpPr>
        <p:spPr>
          <a:xfrm>
            <a:off x="3563888" y="258202"/>
            <a:ext cx="2016224" cy="369332"/>
          </a:xfrm>
          <a:prstGeom prst="rect">
            <a:avLst/>
          </a:prstGeom>
          <a:noFill/>
        </p:spPr>
        <p:txBody>
          <a:bodyPr wrap="square" lIns="0" tIns="0" rIns="0" bIns="0" rtlCol="0">
            <a:spAutoFit/>
          </a:bodyPr>
          <a:lstStyle/>
          <a:p>
            <a:pPr algn="ct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研究目标</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1"/>
          <a:stretch>
            <a:fillRect/>
          </a:stretch>
        </p:blipFill>
        <p:spPr>
          <a:xfrm flipH="1">
            <a:off x="2267744" y="457546"/>
            <a:ext cx="1523362" cy="52721"/>
          </a:xfrm>
          <a:prstGeom prst="rect">
            <a:avLst/>
          </a:prstGeom>
        </p:spPr>
      </p:pic>
      <p:pic>
        <p:nvPicPr>
          <p:cNvPr id="34" name="Image 12" descr="Divider Right.png"/>
          <p:cNvPicPr>
            <a:picLocks noChangeAspect="1"/>
          </p:cNvPicPr>
          <p:nvPr/>
        </p:nvPicPr>
        <p:blipFill>
          <a:blip r:embed="rId1"/>
          <a:stretch>
            <a:fillRect/>
          </a:stretch>
        </p:blipFill>
        <p:spPr>
          <a:xfrm rot="10800000" flipH="1">
            <a:off x="5292080" y="457546"/>
            <a:ext cx="1523362" cy="52721"/>
          </a:xfrm>
          <a:prstGeom prst="rect">
            <a:avLst/>
          </a:prstGeom>
        </p:spPr>
      </p:pic>
      <p:grpSp>
        <p:nvGrpSpPr>
          <p:cNvPr id="7" name="组合 6"/>
          <p:cNvGrpSpPr/>
          <p:nvPr/>
        </p:nvGrpSpPr>
        <p:grpSpPr>
          <a:xfrm>
            <a:off x="1361235" y="1169432"/>
            <a:ext cx="759798" cy="759798"/>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14"/>
          <p:cNvSpPr>
            <a:spLocks noChangeArrowheads="1"/>
          </p:cNvSpPr>
          <p:nvPr/>
        </p:nvSpPr>
        <p:spPr bwMode="auto">
          <a:xfrm>
            <a:off x="1433242" y="1282899"/>
            <a:ext cx="6270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b="1" dirty="0">
                <a:solidFill>
                  <a:schemeClr val="accent2"/>
                </a:solidFill>
                <a:latin typeface="微软雅黑" panose="020B0503020204020204" pitchFamily="34" charset="-122"/>
                <a:ea typeface="微软雅黑" panose="020B0503020204020204" pitchFamily="34" charset="-122"/>
                <a:sym typeface="方正兰亭粗黑_GBK" charset="-122"/>
              </a:rPr>
              <a:t>01</a:t>
            </a:r>
            <a:endParaRPr lang="en-US" altLang="zh-CN" sz="2800" b="1" dirty="0">
              <a:solidFill>
                <a:schemeClr val="accent2"/>
              </a:solidFill>
              <a:latin typeface="微软雅黑" panose="020B0503020204020204" pitchFamily="34" charset="-122"/>
              <a:ea typeface="微软雅黑" panose="020B0503020204020204" pitchFamily="34" charset="-122"/>
              <a:sym typeface="方正兰亭粗黑_GBK" charset="-122"/>
            </a:endParaRPr>
          </a:p>
        </p:txBody>
      </p:sp>
      <p:sp>
        <p:nvSpPr>
          <p:cNvPr id="11" name="TextBox 10"/>
          <p:cNvSpPr txBox="1"/>
          <p:nvPr/>
        </p:nvSpPr>
        <p:spPr>
          <a:xfrm>
            <a:off x="2267585" y="1406525"/>
            <a:ext cx="6580505" cy="291465"/>
          </a:xfrm>
          <a:prstGeom prst="rect">
            <a:avLst/>
          </a:prstGeom>
          <a:noFill/>
        </p:spPr>
        <p:txBody>
          <a:bodyPr wrap="square" lIns="0" rIns="0" bIns="0" rtlCol="0">
            <a:spAutoFit/>
          </a:bodyPr>
          <a:lstStyle/>
          <a:p>
            <a:pPr defTabSz="0">
              <a:tabLst>
                <a:tab pos="1025525" algn="l"/>
              </a:tabLst>
            </a:pPr>
            <a:r>
              <a:rPr lang="zh-CN" altLang="zh-CN" sz="1600" b="1" dirty="0">
                <a:solidFill>
                  <a:schemeClr val="accent2"/>
                </a:solidFill>
                <a:latin typeface="微软雅黑" panose="020B0503020204020204" pitchFamily="34" charset="-122"/>
                <a:ea typeface="微软雅黑" panose="020B0503020204020204" pitchFamily="34" charset="-122"/>
                <a:cs typeface="Calibri" panose="020F0502020204030204"/>
              </a:rPr>
              <a:t>通过问卷调查的方法，厘清小学科学探究实践中社会责任感培养的现状</a:t>
            </a:r>
            <a:endParaRPr lang="zh-CN" altLang="zh-CN" sz="1600" b="1" dirty="0">
              <a:solidFill>
                <a:schemeClr val="accent2"/>
              </a:solidFill>
              <a:latin typeface="微软雅黑" panose="020B0503020204020204" pitchFamily="34" charset="-122"/>
              <a:ea typeface="微软雅黑" panose="020B0503020204020204" pitchFamily="34" charset="-122"/>
              <a:cs typeface="Calibri" panose="020F0502020204030204"/>
            </a:endParaRPr>
          </a:p>
        </p:txBody>
      </p:sp>
      <p:grpSp>
        <p:nvGrpSpPr>
          <p:cNvPr id="13" name="组合 12"/>
          <p:cNvGrpSpPr/>
          <p:nvPr/>
        </p:nvGrpSpPr>
        <p:grpSpPr>
          <a:xfrm>
            <a:off x="1361235" y="2219003"/>
            <a:ext cx="759798" cy="75979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4"/>
          <p:cNvSpPr>
            <a:spLocks noChangeArrowheads="1"/>
          </p:cNvSpPr>
          <p:nvPr/>
        </p:nvSpPr>
        <p:spPr bwMode="auto">
          <a:xfrm>
            <a:off x="1433242" y="2332470"/>
            <a:ext cx="6270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b="1" dirty="0" smtClean="0">
                <a:solidFill>
                  <a:schemeClr val="accent3"/>
                </a:solidFill>
                <a:latin typeface="微软雅黑" panose="020B0503020204020204" pitchFamily="34" charset="-122"/>
                <a:ea typeface="微软雅黑" panose="020B0503020204020204" pitchFamily="34" charset="-122"/>
                <a:sym typeface="方正兰亭粗黑_GBK" charset="-122"/>
              </a:rPr>
              <a:t>02</a:t>
            </a:r>
            <a:endParaRPr lang="en-US" altLang="zh-CN" sz="2800" b="1" dirty="0">
              <a:solidFill>
                <a:schemeClr val="accent3"/>
              </a:solidFill>
              <a:latin typeface="微软雅黑" panose="020B0503020204020204" pitchFamily="34" charset="-122"/>
              <a:ea typeface="微软雅黑" panose="020B0503020204020204" pitchFamily="34" charset="-122"/>
              <a:sym typeface="方正兰亭粗黑_GBK" charset="-122"/>
            </a:endParaRPr>
          </a:p>
        </p:txBody>
      </p:sp>
      <p:sp>
        <p:nvSpPr>
          <p:cNvPr id="17" name="TextBox 16"/>
          <p:cNvSpPr txBox="1"/>
          <p:nvPr/>
        </p:nvSpPr>
        <p:spPr>
          <a:xfrm>
            <a:off x="2195830" y="2467610"/>
            <a:ext cx="6449060" cy="291465"/>
          </a:xfrm>
          <a:prstGeom prst="rect">
            <a:avLst/>
          </a:prstGeom>
          <a:noFill/>
        </p:spPr>
        <p:txBody>
          <a:bodyPr wrap="square" lIns="0" rIns="0" bIns="0" rtlCol="0">
            <a:spAutoFit/>
          </a:bodyPr>
          <a:lstStyle/>
          <a:p>
            <a:pPr defTabSz="0">
              <a:tabLst>
                <a:tab pos="1025525" algn="l"/>
              </a:tabLst>
            </a:pPr>
            <a:r>
              <a:rPr lang="zh-CN" altLang="zh-CN" sz="1600" b="1" dirty="0">
                <a:solidFill>
                  <a:schemeClr val="accent3"/>
                </a:solidFill>
                <a:latin typeface="微软雅黑" panose="020B0503020204020204" pitchFamily="34" charset="-122"/>
                <a:ea typeface="微软雅黑" panose="020B0503020204020204" pitchFamily="34" charset="-122"/>
                <a:cs typeface="Calibri" panose="020F0502020204030204"/>
              </a:rPr>
              <a:t>通过文献研究的方法，明确小学科学探究实践对社会责任感培养的价值</a:t>
            </a:r>
            <a:endParaRPr lang="zh-CN" altLang="zh-CN" sz="1600" b="1" dirty="0">
              <a:solidFill>
                <a:schemeClr val="accent3"/>
              </a:solidFill>
              <a:latin typeface="微软雅黑" panose="020B0503020204020204" pitchFamily="34" charset="-122"/>
              <a:ea typeface="微软雅黑" panose="020B0503020204020204" pitchFamily="34" charset="-122"/>
              <a:cs typeface="Calibri" panose="020F0502020204030204"/>
            </a:endParaRPr>
          </a:p>
        </p:txBody>
      </p:sp>
      <p:grpSp>
        <p:nvGrpSpPr>
          <p:cNvPr id="19" name="组合 18"/>
          <p:cNvGrpSpPr/>
          <p:nvPr/>
        </p:nvGrpSpPr>
        <p:grpSpPr>
          <a:xfrm>
            <a:off x="1361235" y="3255923"/>
            <a:ext cx="759798" cy="759798"/>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14"/>
          <p:cNvSpPr>
            <a:spLocks noChangeArrowheads="1"/>
          </p:cNvSpPr>
          <p:nvPr/>
        </p:nvSpPr>
        <p:spPr bwMode="auto">
          <a:xfrm>
            <a:off x="1433242" y="3369390"/>
            <a:ext cx="6270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b="1" dirty="0" smtClean="0">
                <a:solidFill>
                  <a:schemeClr val="accent5"/>
                </a:solidFill>
                <a:latin typeface="微软雅黑" panose="020B0503020204020204" pitchFamily="34" charset="-122"/>
                <a:ea typeface="微软雅黑" panose="020B0503020204020204" pitchFamily="34" charset="-122"/>
                <a:sym typeface="方正兰亭粗黑_GBK" charset="-122"/>
              </a:rPr>
              <a:t>03</a:t>
            </a:r>
            <a:endParaRPr lang="en-US" altLang="zh-CN" sz="2800" b="1" dirty="0">
              <a:solidFill>
                <a:schemeClr val="accent5"/>
              </a:solidFill>
              <a:latin typeface="微软雅黑" panose="020B0503020204020204" pitchFamily="34" charset="-122"/>
              <a:ea typeface="微软雅黑" panose="020B0503020204020204" pitchFamily="34" charset="-122"/>
              <a:sym typeface="方正兰亭粗黑_GBK" charset="-122"/>
            </a:endParaRPr>
          </a:p>
        </p:txBody>
      </p:sp>
      <p:sp>
        <p:nvSpPr>
          <p:cNvPr id="23" name="TextBox 22"/>
          <p:cNvSpPr txBox="1"/>
          <p:nvPr/>
        </p:nvSpPr>
        <p:spPr>
          <a:xfrm>
            <a:off x="2195830" y="3344545"/>
            <a:ext cx="6565265" cy="1276350"/>
          </a:xfrm>
          <a:prstGeom prst="rect">
            <a:avLst/>
          </a:prstGeom>
          <a:noFill/>
        </p:spPr>
        <p:txBody>
          <a:bodyPr wrap="square" lIns="0" rIns="0" bIns="0" rtlCol="0">
            <a:spAutoFit/>
          </a:bodyPr>
          <a:lstStyle/>
          <a:p>
            <a:pPr defTabSz="0">
              <a:tabLst>
                <a:tab pos="1025525" algn="l"/>
              </a:tabLst>
            </a:pPr>
            <a:r>
              <a:rPr lang="zh-CN" altLang="zh-CN" sz="1600" b="1" dirty="0">
                <a:solidFill>
                  <a:schemeClr val="accent5"/>
                </a:solidFill>
                <a:latin typeface="微软雅黑" panose="020B0503020204020204" pitchFamily="34" charset="-122"/>
                <a:ea typeface="微软雅黑" panose="020B0503020204020204" pitchFamily="34" charset="-122"/>
                <a:cs typeface="Calibri" panose="020F0502020204030204"/>
              </a:rPr>
              <a:t>通过课例研究、行动研究的方法，变革教与学的方式，探索基于小学科学探究实践的社会责任感培养策略</a:t>
            </a:r>
            <a:endParaRPr lang="zh-CN" altLang="zh-CN" sz="1600" b="1" dirty="0">
              <a:solidFill>
                <a:schemeClr val="accent5"/>
              </a:solidFill>
              <a:latin typeface="微软雅黑" panose="020B0503020204020204" pitchFamily="34" charset="-122"/>
              <a:ea typeface="微软雅黑" panose="020B0503020204020204" pitchFamily="34" charset="-122"/>
              <a:cs typeface="Calibri" panose="020F0502020204030204"/>
            </a:endParaRPr>
          </a:p>
          <a:p>
            <a:pPr defTabSz="0">
              <a:tabLst>
                <a:tab pos="1025525" algn="l"/>
              </a:tabLst>
            </a:pPr>
            <a:endParaRPr lang="zh-CN" altLang="zh-CN" sz="1600" b="1" dirty="0">
              <a:solidFill>
                <a:schemeClr val="accent5"/>
              </a:solidFill>
              <a:latin typeface="微软雅黑" panose="020B0503020204020204" pitchFamily="34" charset="-122"/>
              <a:ea typeface="微软雅黑" panose="020B0503020204020204" pitchFamily="34" charset="-122"/>
              <a:cs typeface="Calibri" panose="020F0502020204030204"/>
            </a:endParaRPr>
          </a:p>
          <a:p>
            <a:pPr defTabSz="0">
              <a:tabLst>
                <a:tab pos="1025525" algn="l"/>
              </a:tabLst>
            </a:pPr>
            <a:endParaRPr lang="zh-CN" altLang="zh-CN" sz="1600" b="1" dirty="0">
              <a:solidFill>
                <a:schemeClr val="accent5"/>
              </a:solidFill>
              <a:latin typeface="微软雅黑" panose="020B0503020204020204" pitchFamily="34" charset="-122"/>
              <a:ea typeface="微软雅黑" panose="020B0503020204020204" pitchFamily="34" charset="-122"/>
              <a:cs typeface="Calibri" panose="020F0502020204030204"/>
            </a:endParaRPr>
          </a:p>
          <a:p>
            <a:pPr defTabSz="0">
              <a:tabLst>
                <a:tab pos="1025525" algn="l"/>
              </a:tabLst>
            </a:pPr>
            <a:r>
              <a:rPr lang="zh-CN" altLang="zh-CN" sz="1600" b="1" dirty="0">
                <a:solidFill>
                  <a:srgbClr val="FFC000"/>
                </a:solidFill>
                <a:latin typeface="微软雅黑" panose="020B0503020204020204" pitchFamily="34" charset="-122"/>
                <a:ea typeface="微软雅黑" panose="020B0503020204020204" pitchFamily="34" charset="-122"/>
                <a:cs typeface="Calibri" panose="020F0502020204030204"/>
              </a:rPr>
              <a:t>形成多元化的基于小学科学探究实践的社会责任感培养与研究的评价体系</a:t>
            </a:r>
            <a:endParaRPr lang="zh-CN" altLang="zh-CN" sz="1600" b="1" dirty="0">
              <a:solidFill>
                <a:srgbClr val="FFC000"/>
              </a:solidFill>
              <a:latin typeface="微软雅黑" panose="020B0503020204020204" pitchFamily="34" charset="-122"/>
              <a:ea typeface="微软雅黑" panose="020B0503020204020204" pitchFamily="34" charset="-122"/>
              <a:cs typeface="Calibri" panose="020F0502020204030204"/>
            </a:endParaRPr>
          </a:p>
        </p:txBody>
      </p:sp>
      <p:sp>
        <p:nvSpPr>
          <p:cNvPr id="2" name="ZoneTexte 17"/>
          <p:cNvSpPr txBox="1"/>
          <p:nvPr>
            <p:custDataLst>
              <p:tags r:id="rId2"/>
            </p:custDataLst>
          </p:nvPr>
        </p:nvSpPr>
        <p:spPr>
          <a:xfrm>
            <a:off x="2267585" y="621030"/>
            <a:ext cx="4455795" cy="429895"/>
          </a:xfrm>
          <a:prstGeom prst="rect">
            <a:avLst/>
          </a:prstGeom>
          <a:noFill/>
        </p:spPr>
        <p:txBody>
          <a:bodyPr wrap="square" rtlCol="0">
            <a:spAutoFit/>
          </a:bodyPr>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基于小学科学探究实践的社会责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任感培养与研究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344725" y="4210963"/>
            <a:ext cx="759798" cy="759798"/>
            <a:chOff x="304800" y="673100"/>
            <a:chExt cx="4000500" cy="4000500"/>
          </a:xfrm>
          <a:effectLst>
            <a:outerShdw blurRad="444500" dist="254000" dir="8100000" algn="tr" rotWithShape="0">
              <a:prstClr val="black">
                <a:alpha val="50000"/>
              </a:prstClr>
            </a:outerShdw>
          </a:effectLst>
        </p:grpSpPr>
        <p:sp>
          <p:nvSpPr>
            <p:cNvPr id="4" name="同心圆 3"/>
            <p:cNvSpPr/>
            <p:nvPr>
              <p:custDataLst>
                <p:tags r:id="rId3"/>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5" name="椭圆 4"/>
            <p:cNvSpPr/>
            <p:nvPr>
              <p:custDataLst>
                <p:tags r:id="rId4"/>
              </p:custDataLst>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 name="TextBox 14"/>
          <p:cNvSpPr>
            <a:spLocks noChangeArrowheads="1"/>
          </p:cNvSpPr>
          <p:nvPr>
            <p:custDataLst>
              <p:tags r:id="rId5"/>
            </p:custDataLst>
          </p:nvPr>
        </p:nvSpPr>
        <p:spPr bwMode="auto">
          <a:xfrm>
            <a:off x="1433242" y="4300300"/>
            <a:ext cx="6270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800" b="1" dirty="0" smtClean="0">
                <a:solidFill>
                  <a:srgbClr val="FFC000"/>
                </a:solidFill>
                <a:latin typeface="微软雅黑" panose="020B0503020204020204" pitchFamily="34" charset="-122"/>
                <a:ea typeface="微软雅黑" panose="020B0503020204020204" pitchFamily="34" charset="-122"/>
                <a:sym typeface="方正兰亭粗黑_GBK" charset="-122"/>
              </a:rPr>
              <a:t>04</a:t>
            </a:r>
            <a:endParaRPr lang="en-US" altLang="zh-CN" sz="2800" b="1" dirty="0" smtClean="0">
              <a:solidFill>
                <a:srgbClr val="FFC000"/>
              </a:solidFill>
              <a:latin typeface="微软雅黑" panose="020B0503020204020204" pitchFamily="34" charset="-122"/>
              <a:ea typeface="微软雅黑" panose="020B0503020204020204" pitchFamily="34" charset="-122"/>
              <a:sym typeface="方正兰亭粗黑_GBK" charset="-122"/>
            </a:endParaRPr>
          </a:p>
        </p:txBody>
      </p:sp>
    </p:spTree>
  </p:cSld>
  <p:clrMapOvr>
    <a:masterClrMapping/>
  </p:clrMapOvr>
  <p:transition spd="slow" advClick="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500"/>
                                </p:stCondLst>
                                <p:childTnLst>
                                  <p:par>
                                    <p:cTn id="23" presetID="2" presetClass="entr" presetSubtype="2" fill="hold" nodeType="afterEffect" p14:presetBounceEnd="40000">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14:bounceEnd="40000">
                                          <p:cBhvr additive="base">
                                            <p:cTn id="25"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500"/>
                                </p:stCondLst>
                                <p:childTnLst>
                                  <p:par>
                                    <p:cTn id="41" presetID="2" presetClass="entr" presetSubtype="2" fill="hold" nodeType="afterEffect" p14:presetBounceEnd="40000">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14:bounceEnd="40000">
                                          <p:cBhvr additive="base">
                                            <p:cTn id="43" dur="5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10" grpId="0" bldLvl="0" autoUpdateAnimBg="0"/>
          <p:bldP spid="11" grpId="0"/>
          <p:bldP spid="16" grpId="0" bldLvl="0" autoUpdateAnimBg="0"/>
          <p:bldP spid="17" grpId="0"/>
          <p:bldP spid="22" grpId="0" bldLvl="0" autoUpdateAnimBg="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500"/>
                                </p:stCondLst>
                                <p:childTnLst>
                                  <p:par>
                                    <p:cTn id="23" presetID="2" presetClass="entr" presetSubtype="2"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500"/>
                                </p:stCondLst>
                                <p:childTnLst>
                                  <p:par>
                                    <p:cTn id="41" presetID="2" presetClass="entr" presetSubtype="2"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1+#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10" grpId="0" bldLvl="0" autoUpdateAnimBg="0"/>
          <p:bldP spid="11" grpId="0"/>
          <p:bldP spid="16" grpId="0" bldLvl="0" autoUpdateAnimBg="0"/>
          <p:bldP spid="17" grpId="0"/>
          <p:bldP spid="22" grpId="0" bldLvl="0" autoUpdateAnimBg="0"/>
          <p:bldP spid="2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Image 12" descr="Divider Right.png"/>
          <p:cNvPicPr>
            <a:picLocks noChangeAspect="1"/>
          </p:cNvPicPr>
          <p:nvPr/>
        </p:nvPicPr>
        <p:blipFill>
          <a:blip r:embed="rId1"/>
          <a:stretch>
            <a:fillRect/>
          </a:stretch>
        </p:blipFill>
        <p:spPr>
          <a:xfrm flipH="1">
            <a:off x="2267744" y="457546"/>
            <a:ext cx="1523362" cy="52721"/>
          </a:xfrm>
          <a:prstGeom prst="rect">
            <a:avLst/>
          </a:prstGeom>
        </p:spPr>
      </p:pic>
      <p:pic>
        <p:nvPicPr>
          <p:cNvPr id="84" name="Image 12" descr="Divider Right.png"/>
          <p:cNvPicPr>
            <a:picLocks noChangeAspect="1"/>
          </p:cNvPicPr>
          <p:nvPr/>
        </p:nvPicPr>
        <p:blipFill>
          <a:blip r:embed="rId1"/>
          <a:stretch>
            <a:fillRect/>
          </a:stretch>
        </p:blipFill>
        <p:spPr>
          <a:xfrm rot="10800000" flipH="1">
            <a:off x="5292080" y="457546"/>
            <a:ext cx="1523362" cy="52721"/>
          </a:xfrm>
          <a:prstGeom prst="rect">
            <a:avLst/>
          </a:prstGeom>
        </p:spPr>
      </p:pic>
      <p:sp>
        <p:nvSpPr>
          <p:cNvPr id="34" name="TextBox 33"/>
          <p:cNvSpPr txBox="1"/>
          <p:nvPr/>
        </p:nvSpPr>
        <p:spPr>
          <a:xfrm>
            <a:off x="3563888" y="258202"/>
            <a:ext cx="2016224" cy="369332"/>
          </a:xfrm>
          <a:prstGeom prst="rect">
            <a:avLst/>
          </a:prstGeom>
          <a:noFill/>
        </p:spPr>
        <p:txBody>
          <a:bodyPr wrap="square" lIns="0" tIns="0" rIns="0" bIns="0" rtlCol="0">
            <a:spAutoFit/>
          </a:bodyPr>
          <a:lstStyle/>
          <a:p>
            <a:pPr algn="ct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研</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究重点</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等腰三角形 6"/>
          <p:cNvSpPr/>
          <p:nvPr/>
        </p:nvSpPr>
        <p:spPr bwMode="auto">
          <a:xfrm rot="5400000">
            <a:off x="1885315" y="915670"/>
            <a:ext cx="1390650" cy="1133475"/>
          </a:xfrm>
          <a:custGeom>
            <a:avLst/>
            <a:gdLst>
              <a:gd name="T0" fmla="*/ 416508 w 1796802"/>
              <a:gd name="T1" fmla="*/ 0 h 1469072"/>
              <a:gd name="T2" fmla="*/ 833015 w 1796802"/>
              <a:gd name="T3" fmla="*/ 674760 h 1469072"/>
              <a:gd name="T4" fmla="*/ 470758 w 1796802"/>
              <a:gd name="T5" fmla="*/ 674760 h 1469072"/>
              <a:gd name="T6" fmla="*/ 470758 w 1796802"/>
              <a:gd name="T7" fmla="*/ 630467 h 1469072"/>
              <a:gd name="T8" fmla="*/ 535368 w 1796802"/>
              <a:gd name="T9" fmla="*/ 630467 h 1469072"/>
              <a:gd name="T10" fmla="*/ 406146 w 1796802"/>
              <a:gd name="T11" fmla="*/ 516871 h 1469072"/>
              <a:gd name="T12" fmla="*/ 276925 w 1796802"/>
              <a:gd name="T13" fmla="*/ 630467 h 1469072"/>
              <a:gd name="T14" fmla="*/ 341536 w 1796802"/>
              <a:gd name="T15" fmla="*/ 630467 h 1469072"/>
              <a:gd name="T16" fmla="*/ 341536 w 1796802"/>
              <a:gd name="T17" fmla="*/ 674760 h 1469072"/>
              <a:gd name="T18" fmla="*/ 0 w 1796802"/>
              <a:gd name="T19" fmla="*/ 674760 h 1469072"/>
              <a:gd name="T20" fmla="*/ 416508 w 1796802"/>
              <a:gd name="T21" fmla="*/ 0 h 14690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lnTo>
                  <a:pt x="898401" y="0"/>
                </a:lnTo>
                <a:close/>
              </a:path>
            </a:pathLst>
          </a:custGeom>
          <a:gradFill rotWithShape="1">
            <a:gsLst>
              <a:gs pos="0">
                <a:srgbClr val="BE1247"/>
              </a:gs>
              <a:gs pos="27000">
                <a:srgbClr val="D2144F"/>
              </a:gs>
              <a:gs pos="66000">
                <a:srgbClr val="F87477"/>
              </a:gs>
              <a:gs pos="100000">
                <a:srgbClr val="FA9496"/>
              </a:gs>
            </a:gsLst>
            <a:lin ang="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47" name="TextBox 11"/>
          <p:cNvSpPr txBox="1">
            <a:spLocks noChangeArrowheads="1"/>
          </p:cNvSpPr>
          <p:nvPr/>
        </p:nvSpPr>
        <p:spPr bwMode="auto">
          <a:xfrm flipH="1">
            <a:off x="3451225" y="2499360"/>
            <a:ext cx="3446780" cy="706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Arial" panose="020B0604020202020204" pitchFamily="34" charset="0"/>
                <a:ea typeface="方正仿宋简体" charset="-122"/>
              </a:defRPr>
            </a:lvl1pPr>
            <a:lvl2pPr>
              <a:defRPr sz="1600">
                <a:solidFill>
                  <a:schemeClr val="tx1"/>
                </a:solidFill>
                <a:latin typeface="Arial" panose="020B0604020202020204" pitchFamily="34" charset="0"/>
                <a:ea typeface="仿宋_GB231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a:defRPr sz="2000">
                <a:solidFill>
                  <a:schemeClr val="tx1"/>
                </a:solidFill>
                <a:latin typeface="Arial" panose="020B0604020202020204" pitchFamily="34" charset="0"/>
                <a:ea typeface="宋体" panose="02010600030101010101" pitchFamily="2" charset="-122"/>
              </a:defRPr>
            </a:lvl6pPr>
            <a:lvl7pPr>
              <a:defRPr sz="2000">
                <a:solidFill>
                  <a:schemeClr val="tx1"/>
                </a:solidFill>
                <a:latin typeface="Arial" panose="020B0604020202020204" pitchFamily="34" charset="0"/>
                <a:ea typeface="宋体" panose="02010600030101010101" pitchFamily="2" charset="-122"/>
              </a:defRPr>
            </a:lvl7pPr>
            <a:lvl8pPr>
              <a:defRPr sz="2000">
                <a:solidFill>
                  <a:schemeClr val="tx1"/>
                </a:solidFill>
                <a:latin typeface="Arial" panose="020B0604020202020204" pitchFamily="34" charset="0"/>
                <a:ea typeface="宋体" panose="02010600030101010101" pitchFamily="2" charset="-122"/>
              </a:defRPr>
            </a:lvl8pPr>
            <a:lvl9pPr>
              <a:defRPr sz="2000">
                <a:solidFill>
                  <a:schemeClr val="tx1"/>
                </a:solidFill>
                <a:latin typeface="Arial" panose="020B0604020202020204" pitchFamily="34" charset="0"/>
                <a:ea typeface="宋体" panose="02010600030101010101" pitchFamily="2" charset="-122"/>
              </a:defRPr>
            </a:lvl9pPr>
          </a:lstStyle>
          <a:p>
            <a:pPr algn="ctr" eaLnBrk="0" hangingPunct="0">
              <a:buFontTx/>
              <a:buNone/>
            </a:pPr>
            <a:r>
              <a:rPr lang="zh-CN" altLang="zh-CN" sz="2000" dirty="0">
                <a:solidFill>
                  <a:srgbClr val="404040"/>
                </a:solidFill>
                <a:latin typeface="微软雅黑" panose="020B0503020204020204" pitchFamily="34" charset="-122"/>
                <a:ea typeface="微软雅黑" panose="020B0503020204020204" pitchFamily="34" charset="-122"/>
              </a:rPr>
              <a:t>建构凸显科学课程中培养社会责任感的新型</a:t>
            </a:r>
            <a:r>
              <a:rPr lang="zh-CN" altLang="zh-CN" sz="2000" dirty="0">
                <a:solidFill>
                  <a:srgbClr val="404040"/>
                </a:solidFill>
                <a:latin typeface="微软雅黑" panose="020B0503020204020204" pitchFamily="34" charset="-122"/>
                <a:ea typeface="微软雅黑" panose="020B0503020204020204" pitchFamily="34" charset="-122"/>
              </a:rPr>
              <a:t>教学形态</a:t>
            </a:r>
            <a:endParaRPr lang="zh-CN" altLang="zh-CN" sz="2000" dirty="0">
              <a:solidFill>
                <a:srgbClr val="404040"/>
              </a:solidFill>
              <a:latin typeface="微软雅黑" panose="020B0503020204020204" pitchFamily="34" charset="-122"/>
              <a:ea typeface="微软雅黑" panose="020B0503020204020204" pitchFamily="34" charset="-122"/>
            </a:endParaRPr>
          </a:p>
        </p:txBody>
      </p:sp>
      <p:sp>
        <p:nvSpPr>
          <p:cNvPr id="48" name="TextBox 11"/>
          <p:cNvSpPr txBox="1">
            <a:spLocks noChangeArrowheads="1"/>
          </p:cNvSpPr>
          <p:nvPr/>
        </p:nvSpPr>
        <p:spPr bwMode="auto">
          <a:xfrm flipH="1">
            <a:off x="3563620" y="4083685"/>
            <a:ext cx="3375660" cy="706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Arial" panose="020B0604020202020204" pitchFamily="34" charset="0"/>
                <a:ea typeface="方正仿宋简体" charset="-122"/>
              </a:defRPr>
            </a:lvl1pPr>
            <a:lvl2pPr>
              <a:defRPr sz="1600">
                <a:solidFill>
                  <a:schemeClr val="tx1"/>
                </a:solidFill>
                <a:latin typeface="Arial" panose="020B0604020202020204" pitchFamily="34" charset="0"/>
                <a:ea typeface="仿宋_GB231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a:defRPr sz="2000">
                <a:solidFill>
                  <a:schemeClr val="tx1"/>
                </a:solidFill>
                <a:latin typeface="Arial" panose="020B0604020202020204" pitchFamily="34" charset="0"/>
                <a:ea typeface="宋体" panose="02010600030101010101" pitchFamily="2" charset="-122"/>
              </a:defRPr>
            </a:lvl6pPr>
            <a:lvl7pPr>
              <a:defRPr sz="2000">
                <a:solidFill>
                  <a:schemeClr val="tx1"/>
                </a:solidFill>
                <a:latin typeface="Arial" panose="020B0604020202020204" pitchFamily="34" charset="0"/>
                <a:ea typeface="宋体" panose="02010600030101010101" pitchFamily="2" charset="-122"/>
              </a:defRPr>
            </a:lvl7pPr>
            <a:lvl8pPr>
              <a:defRPr sz="2000">
                <a:solidFill>
                  <a:schemeClr val="tx1"/>
                </a:solidFill>
                <a:latin typeface="Arial" panose="020B0604020202020204" pitchFamily="34" charset="0"/>
                <a:ea typeface="宋体" panose="02010600030101010101" pitchFamily="2" charset="-122"/>
              </a:defRPr>
            </a:lvl8pPr>
            <a:lvl9pPr>
              <a:defRPr sz="2000">
                <a:solidFill>
                  <a:schemeClr val="tx1"/>
                </a:solidFill>
                <a:latin typeface="Arial" panose="020B0604020202020204" pitchFamily="34" charset="0"/>
                <a:ea typeface="宋体" panose="02010600030101010101" pitchFamily="2" charset="-122"/>
              </a:defRPr>
            </a:lvl9pPr>
          </a:lstStyle>
          <a:p>
            <a:pPr algn="ctr" eaLnBrk="0" hangingPunct="0">
              <a:buFontTx/>
              <a:buNone/>
            </a:pPr>
            <a:r>
              <a:rPr lang="zh-CN" altLang="zh-CN" sz="2000" dirty="0">
                <a:solidFill>
                  <a:srgbClr val="404040"/>
                </a:solidFill>
                <a:latin typeface="微软雅黑" panose="020B0503020204020204" pitchFamily="34" charset="-122"/>
                <a:ea typeface="微软雅黑" panose="020B0503020204020204" pitchFamily="34" charset="-122"/>
              </a:rPr>
              <a:t>进行课堂教学实践论证，并收集精品典型案例</a:t>
            </a:r>
            <a:endParaRPr lang="zh-CN" altLang="zh-CN" sz="2000" dirty="0">
              <a:solidFill>
                <a:srgbClr val="404040"/>
              </a:solidFill>
              <a:latin typeface="微软雅黑" panose="020B0503020204020204" pitchFamily="34" charset="-122"/>
              <a:ea typeface="微软雅黑" panose="020B0503020204020204" pitchFamily="34" charset="-122"/>
            </a:endParaRPr>
          </a:p>
        </p:txBody>
      </p:sp>
      <p:sp>
        <p:nvSpPr>
          <p:cNvPr id="49" name="TextBox 11"/>
          <p:cNvSpPr txBox="1">
            <a:spLocks noChangeArrowheads="1"/>
          </p:cNvSpPr>
          <p:nvPr/>
        </p:nvSpPr>
        <p:spPr bwMode="auto">
          <a:xfrm flipH="1">
            <a:off x="3451225" y="1131570"/>
            <a:ext cx="3584575" cy="706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Arial" panose="020B0604020202020204" pitchFamily="34" charset="0"/>
                <a:ea typeface="方正仿宋简体" charset="-122"/>
              </a:defRPr>
            </a:lvl1pPr>
            <a:lvl2pPr>
              <a:defRPr sz="1600">
                <a:solidFill>
                  <a:schemeClr val="tx1"/>
                </a:solidFill>
                <a:latin typeface="Arial" panose="020B0604020202020204" pitchFamily="34" charset="0"/>
                <a:ea typeface="仿宋_GB231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a:defRPr sz="2000">
                <a:solidFill>
                  <a:schemeClr val="tx1"/>
                </a:solidFill>
                <a:latin typeface="Arial" panose="020B0604020202020204" pitchFamily="34" charset="0"/>
                <a:ea typeface="宋体" panose="02010600030101010101" pitchFamily="2" charset="-122"/>
              </a:defRPr>
            </a:lvl6pPr>
            <a:lvl7pPr>
              <a:defRPr sz="2000">
                <a:solidFill>
                  <a:schemeClr val="tx1"/>
                </a:solidFill>
                <a:latin typeface="Arial" panose="020B0604020202020204" pitchFamily="34" charset="0"/>
                <a:ea typeface="宋体" panose="02010600030101010101" pitchFamily="2" charset="-122"/>
              </a:defRPr>
            </a:lvl7pPr>
            <a:lvl8pPr>
              <a:defRPr sz="2000">
                <a:solidFill>
                  <a:schemeClr val="tx1"/>
                </a:solidFill>
                <a:latin typeface="Arial" panose="020B0604020202020204" pitchFamily="34" charset="0"/>
                <a:ea typeface="宋体" panose="02010600030101010101" pitchFamily="2" charset="-122"/>
              </a:defRPr>
            </a:lvl8pPr>
            <a:lvl9pPr>
              <a:defRPr sz="2000">
                <a:solidFill>
                  <a:schemeClr val="tx1"/>
                </a:solidFill>
                <a:latin typeface="Arial" panose="020B0604020202020204" pitchFamily="34" charset="0"/>
                <a:ea typeface="宋体" panose="02010600030101010101" pitchFamily="2" charset="-122"/>
              </a:defRPr>
            </a:lvl9pPr>
          </a:lstStyle>
          <a:p>
            <a:pPr algn="ctr" eaLnBrk="0" hangingPunct="0">
              <a:buFontTx/>
              <a:buNone/>
            </a:pPr>
            <a:r>
              <a:rPr lang="zh-CN" altLang="en-US" sz="2000" dirty="0" smtClean="0">
                <a:solidFill>
                  <a:srgbClr val="404040"/>
                </a:solidFill>
                <a:latin typeface="微软雅黑" panose="020B0503020204020204" pitchFamily="34" charset="-122"/>
                <a:ea typeface="微软雅黑" panose="020B0503020204020204" pitchFamily="34" charset="-122"/>
              </a:rPr>
              <a:t>梳理教材，筛选与社会、伦理、生态问题等相关的</a:t>
            </a:r>
            <a:r>
              <a:rPr lang="zh-CN" altLang="en-US" sz="2000" dirty="0" smtClean="0">
                <a:solidFill>
                  <a:srgbClr val="404040"/>
                </a:solidFill>
                <a:latin typeface="微软雅黑" panose="020B0503020204020204" pitchFamily="34" charset="-122"/>
                <a:ea typeface="微软雅黑" panose="020B0503020204020204" pitchFamily="34" charset="-122"/>
              </a:rPr>
              <a:t>主题    </a:t>
            </a:r>
            <a:endParaRPr lang="en-US" altLang="zh-CN" sz="2000" dirty="0">
              <a:solidFill>
                <a:srgbClr val="404040"/>
              </a:solidFill>
              <a:latin typeface="微软雅黑" panose="020B0503020204020204" pitchFamily="34" charset="-122"/>
              <a:ea typeface="微软雅黑" panose="020B0503020204020204" pitchFamily="34" charset="-122"/>
            </a:endParaRPr>
          </a:p>
        </p:txBody>
      </p:sp>
      <p:sp>
        <p:nvSpPr>
          <p:cNvPr id="4" name="ZoneTexte 17"/>
          <p:cNvSpPr txBox="1"/>
          <p:nvPr>
            <p:custDataLst>
              <p:tags r:id="rId2"/>
            </p:custDataLst>
          </p:nvPr>
        </p:nvSpPr>
        <p:spPr>
          <a:xfrm>
            <a:off x="2267585" y="621030"/>
            <a:ext cx="4455795" cy="429895"/>
          </a:xfrm>
          <a:prstGeom prst="rect">
            <a:avLst/>
          </a:prstGeom>
          <a:noFill/>
        </p:spPr>
        <p:txBody>
          <a:bodyPr wrap="square" rtlCol="0">
            <a:spAutoFit/>
          </a:bodyPr>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基于小学科学探究实践的社会责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任感培养与研究 </a:t>
            </a:r>
            <a:endParaRPr lang="zh-CN" altLang="en-US" sz="1100" b="1" i="1" dirty="0" smtClean="0">
              <a:solidFill>
                <a:srgbClr val="58595B"/>
              </a:solidFill>
              <a:latin typeface="微软雅黑" panose="020B0503020204020204" pitchFamily="34" charset="-122"/>
              <a:ea typeface="微软雅黑" panose="020B0503020204020204" pitchFamily="34" charset="-122"/>
            </a:endParaRPr>
          </a:p>
        </p:txBody>
      </p:sp>
      <p:sp>
        <p:nvSpPr>
          <p:cNvPr id="2" name="等腰三角形 6"/>
          <p:cNvSpPr/>
          <p:nvPr>
            <p:custDataLst>
              <p:tags r:id="rId3"/>
            </p:custDataLst>
          </p:nvPr>
        </p:nvSpPr>
        <p:spPr bwMode="auto">
          <a:xfrm rot="5400000">
            <a:off x="1885315" y="2339975"/>
            <a:ext cx="1390650" cy="1133475"/>
          </a:xfrm>
          <a:custGeom>
            <a:avLst/>
            <a:gdLst>
              <a:gd name="T0" fmla="*/ 416508 w 1796802"/>
              <a:gd name="T1" fmla="*/ 0 h 1469072"/>
              <a:gd name="T2" fmla="*/ 833015 w 1796802"/>
              <a:gd name="T3" fmla="*/ 674760 h 1469072"/>
              <a:gd name="T4" fmla="*/ 470758 w 1796802"/>
              <a:gd name="T5" fmla="*/ 674760 h 1469072"/>
              <a:gd name="T6" fmla="*/ 470758 w 1796802"/>
              <a:gd name="T7" fmla="*/ 630467 h 1469072"/>
              <a:gd name="T8" fmla="*/ 535368 w 1796802"/>
              <a:gd name="T9" fmla="*/ 630467 h 1469072"/>
              <a:gd name="T10" fmla="*/ 406146 w 1796802"/>
              <a:gd name="T11" fmla="*/ 516871 h 1469072"/>
              <a:gd name="T12" fmla="*/ 276925 w 1796802"/>
              <a:gd name="T13" fmla="*/ 630467 h 1469072"/>
              <a:gd name="T14" fmla="*/ 341536 w 1796802"/>
              <a:gd name="T15" fmla="*/ 630467 h 1469072"/>
              <a:gd name="T16" fmla="*/ 341536 w 1796802"/>
              <a:gd name="T17" fmla="*/ 674760 h 1469072"/>
              <a:gd name="T18" fmla="*/ 0 w 1796802"/>
              <a:gd name="T19" fmla="*/ 674760 h 1469072"/>
              <a:gd name="T20" fmla="*/ 416508 w 1796802"/>
              <a:gd name="T21" fmla="*/ 0 h 14690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lnTo>
                  <a:pt x="898401" y="0"/>
                </a:lnTo>
                <a:close/>
              </a:path>
            </a:pathLst>
          </a:custGeom>
          <a:gradFill rotWithShape="1">
            <a:gsLst>
              <a:gs pos="0">
                <a:srgbClr val="BE1247"/>
              </a:gs>
              <a:gs pos="27000">
                <a:srgbClr val="D2144F"/>
              </a:gs>
              <a:gs pos="66000">
                <a:srgbClr val="F87477"/>
              </a:gs>
              <a:gs pos="100000">
                <a:srgbClr val="FA9496"/>
              </a:gs>
            </a:gsLst>
            <a:lin ang="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p>
            <a:endParaRPr lang="zh-CN" altLang="en-US"/>
          </a:p>
        </p:txBody>
      </p:sp>
      <p:sp>
        <p:nvSpPr>
          <p:cNvPr id="3" name="等腰三角形 6"/>
          <p:cNvSpPr/>
          <p:nvPr>
            <p:custDataLst>
              <p:tags r:id="rId4"/>
            </p:custDataLst>
          </p:nvPr>
        </p:nvSpPr>
        <p:spPr bwMode="auto">
          <a:xfrm rot="5400000">
            <a:off x="1885315" y="3764280"/>
            <a:ext cx="1390650" cy="1133475"/>
          </a:xfrm>
          <a:custGeom>
            <a:avLst/>
            <a:gdLst>
              <a:gd name="T0" fmla="*/ 416508 w 1796802"/>
              <a:gd name="T1" fmla="*/ 0 h 1469072"/>
              <a:gd name="T2" fmla="*/ 833015 w 1796802"/>
              <a:gd name="T3" fmla="*/ 674760 h 1469072"/>
              <a:gd name="T4" fmla="*/ 470758 w 1796802"/>
              <a:gd name="T5" fmla="*/ 674760 h 1469072"/>
              <a:gd name="T6" fmla="*/ 470758 w 1796802"/>
              <a:gd name="T7" fmla="*/ 630467 h 1469072"/>
              <a:gd name="T8" fmla="*/ 535368 w 1796802"/>
              <a:gd name="T9" fmla="*/ 630467 h 1469072"/>
              <a:gd name="T10" fmla="*/ 406146 w 1796802"/>
              <a:gd name="T11" fmla="*/ 516871 h 1469072"/>
              <a:gd name="T12" fmla="*/ 276925 w 1796802"/>
              <a:gd name="T13" fmla="*/ 630467 h 1469072"/>
              <a:gd name="T14" fmla="*/ 341536 w 1796802"/>
              <a:gd name="T15" fmla="*/ 630467 h 1469072"/>
              <a:gd name="T16" fmla="*/ 341536 w 1796802"/>
              <a:gd name="T17" fmla="*/ 674760 h 1469072"/>
              <a:gd name="T18" fmla="*/ 0 w 1796802"/>
              <a:gd name="T19" fmla="*/ 674760 h 1469072"/>
              <a:gd name="T20" fmla="*/ 416508 w 1796802"/>
              <a:gd name="T21" fmla="*/ 0 h 14690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lnTo>
                  <a:pt x="898401" y="0"/>
                </a:lnTo>
                <a:close/>
              </a:path>
            </a:pathLst>
          </a:custGeom>
          <a:gradFill rotWithShape="1">
            <a:gsLst>
              <a:gs pos="0">
                <a:srgbClr val="BE1247"/>
              </a:gs>
              <a:gs pos="27000">
                <a:srgbClr val="D2144F"/>
              </a:gs>
              <a:gs pos="66000">
                <a:srgbClr val="F87477"/>
              </a:gs>
              <a:gs pos="100000">
                <a:srgbClr val="FA9496"/>
              </a:gs>
            </a:gsLst>
            <a:lin ang="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10" name="TextBox 14"/>
          <p:cNvSpPr>
            <a:spLocks noChangeArrowheads="1"/>
          </p:cNvSpPr>
          <p:nvPr>
            <p:custDataLst>
              <p:tags r:id="rId5"/>
            </p:custDataLst>
          </p:nvPr>
        </p:nvSpPr>
        <p:spPr bwMode="auto">
          <a:xfrm>
            <a:off x="2339387" y="1203524"/>
            <a:ext cx="6270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800" b="1" dirty="0">
                <a:solidFill>
                  <a:schemeClr val="bg1"/>
                </a:solidFill>
                <a:latin typeface="微软雅黑" panose="020B0503020204020204" pitchFamily="34" charset="-122"/>
                <a:ea typeface="微软雅黑" panose="020B0503020204020204" pitchFamily="34" charset="-122"/>
                <a:sym typeface="方正兰亭粗黑_GBK" charset="-122"/>
              </a:rPr>
              <a:t>01</a:t>
            </a:r>
            <a:endParaRPr lang="en-US" altLang="zh-CN" sz="2800" b="1" dirty="0">
              <a:solidFill>
                <a:schemeClr val="bg1"/>
              </a:solidFill>
              <a:latin typeface="微软雅黑" panose="020B0503020204020204" pitchFamily="34" charset="-122"/>
              <a:ea typeface="微软雅黑" panose="020B0503020204020204" pitchFamily="34" charset="-122"/>
              <a:sym typeface="方正兰亭粗黑_GBK" charset="-122"/>
            </a:endParaRPr>
          </a:p>
        </p:txBody>
      </p:sp>
      <p:sp>
        <p:nvSpPr>
          <p:cNvPr id="16" name="TextBox 14"/>
          <p:cNvSpPr>
            <a:spLocks noChangeArrowheads="1"/>
          </p:cNvSpPr>
          <p:nvPr>
            <p:custDataLst>
              <p:tags r:id="rId6"/>
            </p:custDataLst>
          </p:nvPr>
        </p:nvSpPr>
        <p:spPr bwMode="auto">
          <a:xfrm>
            <a:off x="2339387" y="2646160"/>
            <a:ext cx="6270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800" b="1" dirty="0" smtClean="0">
                <a:solidFill>
                  <a:schemeClr val="bg1"/>
                </a:solidFill>
                <a:latin typeface="微软雅黑" panose="020B0503020204020204" pitchFamily="34" charset="-122"/>
                <a:ea typeface="微软雅黑" panose="020B0503020204020204" pitchFamily="34" charset="-122"/>
                <a:sym typeface="方正兰亭粗黑_GBK" charset="-122"/>
              </a:rPr>
              <a:t>02</a:t>
            </a:r>
            <a:endParaRPr lang="en-US" altLang="zh-CN" sz="2800" b="1" dirty="0" smtClean="0">
              <a:solidFill>
                <a:schemeClr val="bg1"/>
              </a:solidFill>
              <a:latin typeface="微软雅黑" panose="020B0503020204020204" pitchFamily="34" charset="-122"/>
              <a:ea typeface="微软雅黑" panose="020B0503020204020204" pitchFamily="34" charset="-122"/>
              <a:sym typeface="方正兰亭粗黑_GBK" charset="-122"/>
            </a:endParaRPr>
          </a:p>
        </p:txBody>
      </p:sp>
      <p:sp>
        <p:nvSpPr>
          <p:cNvPr id="7" name="TextBox 14"/>
          <p:cNvSpPr>
            <a:spLocks noChangeArrowheads="1"/>
          </p:cNvSpPr>
          <p:nvPr>
            <p:custDataLst>
              <p:tags r:id="rId7"/>
            </p:custDataLst>
          </p:nvPr>
        </p:nvSpPr>
        <p:spPr bwMode="auto">
          <a:xfrm>
            <a:off x="2339387" y="4060940"/>
            <a:ext cx="6270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800" b="1" dirty="0" smtClean="0">
                <a:solidFill>
                  <a:schemeClr val="bg1"/>
                </a:solidFill>
                <a:latin typeface="微软雅黑" panose="020B0503020204020204" pitchFamily="34" charset="-122"/>
                <a:ea typeface="微软雅黑" panose="020B0503020204020204" pitchFamily="34" charset="-122"/>
                <a:sym typeface="方正兰亭粗黑_GBK" charset="-122"/>
              </a:rPr>
              <a:t>03</a:t>
            </a:r>
            <a:endParaRPr lang="en-US" altLang="zh-CN" sz="2800" b="1" dirty="0" smtClean="0">
              <a:solidFill>
                <a:schemeClr val="bg1"/>
              </a:solidFill>
              <a:latin typeface="微软雅黑" panose="020B0503020204020204" pitchFamily="34" charset="-122"/>
              <a:ea typeface="微软雅黑" panose="020B0503020204020204" pitchFamily="34" charset="-122"/>
              <a:sym typeface="方正兰亭粗黑_GBK" charset="-122"/>
            </a:endParaRPr>
          </a:p>
        </p:txBody>
      </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47" grpId="0" bldLvl="0" animBg="1"/>
      <p:bldP spid="48" grpId="0" bldLvl="0" animBg="1"/>
      <p:bldP spid="49" grpId="0" bldLvl="0" animBg="1"/>
      <p:bldP spid="2" grpId="0" bldLvl="0"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579722"/>
            <a:ext cx="4756150" cy="1076325"/>
          </a:xfrm>
          <a:prstGeom prst="rect">
            <a:avLst/>
          </a:prstGeom>
          <a:noFill/>
        </p:spPr>
        <p:txBody>
          <a:bodyPr wrap="none"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第</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三部分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altLang="en-US" sz="3600" b="1" dirty="0" smtClean="0">
                <a:solidFill>
                  <a:schemeClr val="accent5"/>
                </a:solidFill>
                <a:latin typeface="微软雅黑" panose="020B0503020204020204" pitchFamily="34" charset="-122"/>
                <a:ea typeface="微软雅黑" panose="020B0503020204020204" pitchFamily="34" charset="-122"/>
              </a:rPr>
              <a:t>研究思路、过程与方法</a:t>
            </a:r>
            <a:endParaRPr lang="en-US" altLang="zh-CN" sz="3600" b="1" dirty="0" smtClean="0">
              <a:solidFill>
                <a:schemeClr val="accent5"/>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研究思路</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研究过程</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9"/>
          <p:cNvSpPr txBox="1"/>
          <p:nvPr/>
        </p:nvSpPr>
        <p:spPr>
          <a:xfrm>
            <a:off x="7460604" y="2859782"/>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研究方法</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KSO_Shape"/>
            <p:cNvSpPr/>
            <p:nvPr/>
          </p:nvSpPr>
          <p:spPr bwMode="auto">
            <a:xfrm>
              <a:off x="2339752" y="1837694"/>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18" name="Group 7"/>
          <p:cNvGrpSpPr/>
          <p:nvPr/>
        </p:nvGrpSpPr>
        <p:grpSpPr bwMode="auto">
          <a:xfrm>
            <a:off x="6447204" y="4701002"/>
            <a:ext cx="285036" cy="285091"/>
            <a:chOff x="0" y="0"/>
            <a:chExt cx="965499" cy="965499"/>
          </a:xfrm>
        </p:grpSpPr>
        <p:sp>
          <p:nvSpPr>
            <p:cNvPr id="19"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0" name="AutoShape 9"/>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3" name="Group 10"/>
          <p:cNvGrpSpPr/>
          <p:nvPr/>
        </p:nvGrpSpPr>
        <p:grpSpPr bwMode="auto">
          <a:xfrm>
            <a:off x="6850355" y="4701002"/>
            <a:ext cx="285036" cy="285091"/>
            <a:chOff x="0" y="0"/>
            <a:chExt cx="965499" cy="965499"/>
          </a:xfrm>
        </p:grpSpPr>
        <p:sp>
          <p:nvSpPr>
            <p:cNvPr id="26"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7"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8" name="Group 13"/>
          <p:cNvGrpSpPr/>
          <p:nvPr/>
        </p:nvGrpSpPr>
        <p:grpSpPr bwMode="auto">
          <a:xfrm>
            <a:off x="7253506" y="4701002"/>
            <a:ext cx="285505" cy="285091"/>
            <a:chOff x="0" y="0"/>
            <a:chExt cx="965499" cy="965499"/>
          </a:xfrm>
        </p:grpSpPr>
        <p:sp>
          <p:nvSpPr>
            <p:cNvPr id="29"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0"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1" name="Group 16"/>
          <p:cNvGrpSpPr/>
          <p:nvPr/>
        </p:nvGrpSpPr>
        <p:grpSpPr bwMode="auto">
          <a:xfrm>
            <a:off x="7657126" y="4701002"/>
            <a:ext cx="285036" cy="285091"/>
            <a:chOff x="0" y="0"/>
            <a:chExt cx="965499" cy="965499"/>
          </a:xfrm>
        </p:grpSpPr>
        <p:sp>
          <p:nvSpPr>
            <p:cNvPr id="32"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3"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4" name="Group 19"/>
          <p:cNvGrpSpPr/>
          <p:nvPr/>
        </p:nvGrpSpPr>
        <p:grpSpPr bwMode="auto">
          <a:xfrm>
            <a:off x="8060277" y="4701002"/>
            <a:ext cx="285036" cy="285091"/>
            <a:chOff x="0" y="0"/>
            <a:chExt cx="965499" cy="965499"/>
          </a:xfrm>
        </p:grpSpPr>
        <p:sp>
          <p:nvSpPr>
            <p:cNvPr id="35"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6"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7" name="Group 22"/>
          <p:cNvGrpSpPr/>
          <p:nvPr/>
        </p:nvGrpSpPr>
        <p:grpSpPr bwMode="auto">
          <a:xfrm>
            <a:off x="8463428" y="4701002"/>
            <a:ext cx="285036" cy="285091"/>
            <a:chOff x="0" y="0"/>
            <a:chExt cx="965499" cy="965499"/>
          </a:xfrm>
        </p:grpSpPr>
        <p:sp>
          <p:nvSpPr>
            <p:cNvPr id="3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9"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4" grpId="0"/>
      <p:bldP spid="25"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TABLE_ENDDRAG_ORIGIN_RECT" val="510*297"/>
  <p:tag name="TABLE_ENDDRAG_RECT" val="95*74*510*297"/>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TABLE_ENDDRAG_ORIGIN_RECT" val="510*297"/>
  <p:tag name="TABLE_ENDDRAG_RECT" val="95*74*510*297"/>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SELECTED" val="True"/>
</p:tagLst>
</file>

<file path=ppt/tags/tag24.xml><?xml version="1.0" encoding="utf-8"?>
<p:tagLst xmlns:p="http://schemas.openxmlformats.org/presentationml/2006/main">
  <p:tag name="commondata" val="eyJoZGlkIjoiNDIxZTlhZWY5YzcxZDcyMjNlNTA2YTA3MGU5NWIyMDY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223">
      <a:dk1>
        <a:sysClr val="windowText" lastClr="000000"/>
      </a:dk1>
      <a:lt1>
        <a:sysClr val="window" lastClr="FFFFFF"/>
      </a:lt1>
      <a:dk2>
        <a:srgbClr val="959596"/>
      </a:dk2>
      <a:lt2>
        <a:srgbClr val="D9D9D9"/>
      </a:lt2>
      <a:accent1>
        <a:srgbClr val="2B6F7D"/>
      </a:accent1>
      <a:accent2>
        <a:srgbClr val="1C9494"/>
      </a:accent2>
      <a:accent3>
        <a:srgbClr val="7CB554"/>
      </a:accent3>
      <a:accent4>
        <a:srgbClr val="FAC14D"/>
      </a:accent4>
      <a:accent5>
        <a:srgbClr val="F95647"/>
      </a:accent5>
      <a:accent6>
        <a:srgbClr val="FF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2129</Words>
  <Application>WPS 演示</Application>
  <PresentationFormat>全屏显示(16:9)</PresentationFormat>
  <Paragraphs>421</Paragraphs>
  <Slides>18</Slides>
  <Notes>17</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18</vt:i4>
      </vt:variant>
    </vt:vector>
  </HeadingPairs>
  <TitlesOfParts>
    <vt:vector size="33" baseType="lpstr">
      <vt:lpstr>Arial</vt:lpstr>
      <vt:lpstr>宋体</vt:lpstr>
      <vt:lpstr>Wingdings</vt:lpstr>
      <vt:lpstr>Calibri</vt:lpstr>
      <vt:lpstr>微软雅黑</vt:lpstr>
      <vt:lpstr>方正兰亭粗黑_GBK</vt:lpstr>
      <vt:lpstr>黑体</vt:lpstr>
      <vt:lpstr>Calibri</vt:lpstr>
      <vt:lpstr>方正仿宋简体</vt:lpstr>
      <vt:lpstr>仿宋_GB2312</vt:lpstr>
      <vt:lpstr>仿宋</vt:lpstr>
      <vt:lpstr>Arial Rounded MT Bold</vt:lpstr>
      <vt:lpstr>Times New Roman</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kingpub</dc:creator>
  <cp:lastModifiedBy>Profile</cp:lastModifiedBy>
  <cp:revision>881</cp:revision>
  <dcterms:created xsi:type="dcterms:W3CDTF">2015-04-24T01:01:00Z</dcterms:created>
  <dcterms:modified xsi:type="dcterms:W3CDTF">2023-12-27T04:41:07Z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AE1C24AC7FCD4C3A88EFC3726B68DF46_13</vt:lpwstr>
  </property>
</Properties>
</file>