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8"/>
  </p:notesMasterIdLst>
  <p:sldIdLst>
    <p:sldId id="332" r:id="rId4"/>
    <p:sldId id="489" r:id="rId5"/>
    <p:sldId id="490" r:id="rId6"/>
    <p:sldId id="538" r:id="rId7"/>
    <p:sldId id="257" r:id="rId8"/>
    <p:sldId id="258" r:id="rId9"/>
    <p:sldId id="256" r:id="rId10"/>
    <p:sldId id="333" r:id="rId11"/>
    <p:sldId id="334" r:id="rId12"/>
    <p:sldId id="339" r:id="rId13"/>
    <p:sldId id="299" r:id="rId14"/>
    <p:sldId id="427" r:id="rId15"/>
    <p:sldId id="335" r:id="rId16"/>
    <p:sldId id="336" r:id="rId17"/>
    <p:sldId id="337" r:id="rId19"/>
    <p:sldId id="539" r:id="rId20"/>
    <p:sldId id="428" r:id="rId21"/>
    <p:sldId id="429" r:id="rId22"/>
    <p:sldId id="430" r:id="rId23"/>
    <p:sldId id="432" r:id="rId24"/>
    <p:sldId id="491" r:id="rId25"/>
    <p:sldId id="492" r:id="rId26"/>
    <p:sldId id="431" r:id="rId27"/>
    <p:sldId id="493" r:id="rId28"/>
    <p:sldId id="494" r:id="rId29"/>
    <p:sldId id="462" r:id="rId30"/>
    <p:sldId id="397" r:id="rId31"/>
    <p:sldId id="341" r:id="rId32"/>
    <p:sldId id="371" r:id="rId33"/>
    <p:sldId id="372" r:id="rId34"/>
    <p:sldId id="259" r:id="rId35"/>
    <p:sldId id="303" r:id="rId36"/>
    <p:sldId id="260" r:id="rId37"/>
    <p:sldId id="304" r:id="rId38"/>
    <p:sldId id="297" r:id="rId39"/>
    <p:sldId id="305" r:id="rId40"/>
    <p:sldId id="276" r:id="rId41"/>
    <p:sldId id="278" r:id="rId42"/>
    <p:sldId id="306" r:id="rId43"/>
    <p:sldId id="262" r:id="rId44"/>
    <p:sldId id="290" r:id="rId45"/>
    <p:sldId id="282" r:id="rId46"/>
    <p:sldId id="283" r:id="rId47"/>
    <p:sldId id="287" r:id="rId48"/>
    <p:sldId id="285" r:id="rId49"/>
    <p:sldId id="289" r:id="rId50"/>
    <p:sldId id="286" r:id="rId51"/>
    <p:sldId id="284" r:id="rId52"/>
    <p:sldId id="291" r:id="rId53"/>
    <p:sldId id="295" r:id="rId54"/>
    <p:sldId id="296" r:id="rId55"/>
    <p:sldId id="293" r:id="rId56"/>
  </p:sldIdLst>
  <p:sldSz cx="9144000" cy="6858000" type="screen4x3"/>
  <p:notesSz cx="6858000" cy="9144000"/>
  <p:custDataLst>
    <p:tags r:id="rId6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824" y="-112"/>
      </p:cViewPr>
      <p:guideLst>
        <p:guide orient="horz" pos="209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tags" Target="tags/tag10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6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B75863-87E9-4AAA-845D-416D07375D5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6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6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jpeg"/><Relationship Id="rId7" Type="http://schemas.openxmlformats.org/officeDocument/2006/relationships/image" Target="../media/image13.png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5560" y="44450"/>
            <a:ext cx="9097645" cy="678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271270" y="1052830"/>
            <a:ext cx="186690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野外</a:t>
            </a:r>
            <a:endParaRPr lang="zh-CN" altLang="en-US" sz="6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205" y="116205"/>
            <a:ext cx="186690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郊外</a:t>
            </a:r>
            <a:endParaRPr lang="zh-CN" altLang="en-US" sz="6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99610" y="405765"/>
            <a:ext cx="355092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荒郊野外</a:t>
            </a:r>
            <a:endParaRPr lang="zh-CN" altLang="en-US" sz="6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0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写字</a:t>
            </a:r>
            <a:endParaRPr lang="zh-CN" altLang="en-US" sz="40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0335" y="1725295"/>
            <a:ext cx="2247900" cy="225615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065" y="1725295"/>
            <a:ext cx="2247900" cy="2256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511935" y="1700530"/>
            <a:ext cx="171005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帮</a:t>
            </a:r>
            <a:endParaRPr lang="zh-CN" altLang="en-US" sz="15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1764030" y="183515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3051810" y="253111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2125345" y="253111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3272790" y="183515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947920" y="1622425"/>
            <a:ext cx="19773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>
                <a:latin typeface="楷体" panose="02010609060101010101" charset="-122"/>
                <a:ea typeface="楷体" panose="02010609060101010101" charset="-122"/>
              </a:rPr>
              <a:t>助</a:t>
            </a:r>
            <a:endParaRPr lang="zh-CN" altLang="en-US" sz="150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5826125" y="209677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221095" y="2096770"/>
            <a:ext cx="6350" cy="14503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881380" y="3097530"/>
          <a:ext cx="7962900" cy="3054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140"/>
                <a:gridCol w="1285240"/>
                <a:gridCol w="5557520"/>
              </a:tblGrid>
              <a:tr h="6108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什么时候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观察</a:t>
                      </a:r>
                      <a:r>
                        <a:rPr lang="zh-CN" altLang="en-US"/>
                        <a:t>什么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怎样</a:t>
                      </a:r>
                      <a:r>
                        <a:rPr lang="zh-CN" altLang="en-US"/>
                        <a:t>辨别</a:t>
                      </a:r>
                      <a:endParaRPr lang="zh-CN" altLang="en-US"/>
                    </a:p>
                  </a:txBody>
                  <a:tcPr/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太阳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北极星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大树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1087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积雪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71550" y="3729270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白天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466465" y="3784600"/>
            <a:ext cx="5593715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中午时，太阳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在南边，树影正指着北方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71550" y="4333790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黑夜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347720" y="4329345"/>
            <a:ext cx="3048000" cy="39878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0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永远高挂在北方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934720" y="5012690"/>
            <a:ext cx="139382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阴雨天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493135" y="4919980"/>
            <a:ext cx="4961890" cy="3987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稠的一面是南方，稀的一面是北方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34720" y="5589270"/>
            <a:ext cx="122872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下雪天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376295" y="5516880"/>
            <a:ext cx="5540375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000">
                <a:latin typeface="楷体" panose="02010609060101010101" charset="-122"/>
                <a:ea typeface="楷体" panose="02010609060101010101" charset="-122"/>
                <a:sym typeface="+mn-ea"/>
              </a:rPr>
              <a:t>看哪边雪化得快，哪边化得慢，就可以分辨北方和南方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621030"/>
            <a:ext cx="7420610" cy="2538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1800"/>
              </a:spcAft>
            </a:pPr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小组合作：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1.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分工朗读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2-5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小节，一人读一个小节。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每个人读完后，说一说表格内相应的需要填写的内容。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3.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交流补充，准备汇报。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705" y="1196975"/>
            <a:ext cx="8229600" cy="351028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太阳是个忠实的向导，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它在天空给你指点方向。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中午的时候它在南边，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地上的树影正指着北方。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北极星是盏指路灯，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　　</a:t>
            </a:r>
            <a:endParaRPr lang="zh-CN" altLang="en-US" sz="2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6055" y="1196340"/>
            <a:ext cx="5193665" cy="3560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23850" y="1341120"/>
            <a:ext cx="4653280" cy="3239135"/>
          </a:xfr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中午的时候它在南边，</a:t>
            </a:r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地上的树影正指着北方。</a:t>
            </a:r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4356735" y="1269365"/>
            <a:ext cx="4712335" cy="323913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　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北极星是盏指路灯，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　　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要是你能认出它，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-324485" y="1343025"/>
            <a:ext cx="4607560" cy="16802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内容占位符 2"/>
          <p:cNvSpPr>
            <a:spLocks noGrp="1"/>
          </p:cNvSpPr>
          <p:nvPr/>
        </p:nvSpPr>
        <p:spPr>
          <a:xfrm>
            <a:off x="4356100" y="1268730"/>
            <a:ext cx="4653280" cy="14376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北极星是盏指路灯，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它永远高挂在北方。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写作锦囊</a:t>
            </a:r>
            <a:endParaRPr lang="zh-CN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23850" y="1417955"/>
            <a:ext cx="4653280" cy="3028315"/>
          </a:xfr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中午的时候它在南边，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地上的树影正指着北方。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4428490" y="1341120"/>
            <a:ext cx="4653280" cy="14376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太阳是个向导，</a:t>
            </a:r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/>
          <a:srcRect l="30680" t="20566" r="33012" b="16481"/>
          <a:stretch>
            <a:fillRect/>
          </a:stretch>
        </p:blipFill>
        <p:spPr>
          <a:xfrm>
            <a:off x="5147945" y="2924810"/>
            <a:ext cx="3420745" cy="32111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/>
          <p:cNvSpPr>
            <a:spLocks noGrp="1"/>
          </p:cNvSpPr>
          <p:nvPr/>
        </p:nvSpPr>
        <p:spPr>
          <a:xfrm>
            <a:off x="-178435" y="1557020"/>
            <a:ext cx="4653280" cy="30283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太阳是个忠实的向导，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早上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的时候</a:t>
            </a:r>
            <a:r>
              <a:rPr lang="en-US" altLang="zh-CN" sz="2800" u="sng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u="sng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4142105" y="1557020"/>
            <a:ext cx="4653280" cy="30283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太阳是个忠实的向导，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傍晚的时候</a:t>
            </a:r>
            <a:r>
              <a:rPr lang="en-US" altLang="zh-CN" sz="2800" u="sng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u="sng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       </a:t>
            </a:r>
            <a:r>
              <a:rPr lang="zh-CN" altLang="en-US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323850" y="1417955"/>
            <a:ext cx="4653280" cy="3028315"/>
          </a:xfr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中午的时候它在南边，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地上的树影正指着北方。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/>
          <a:srcRect l="30680" t="20566" r="33012" b="16481"/>
          <a:stretch>
            <a:fillRect/>
          </a:stretch>
        </p:blipFill>
        <p:spPr>
          <a:xfrm>
            <a:off x="5147945" y="1484630"/>
            <a:ext cx="3420745" cy="3211195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8" name="直接箭头连接符 7"/>
          <p:cNvCxnSpPr/>
          <p:nvPr/>
        </p:nvCxnSpPr>
        <p:spPr>
          <a:xfrm>
            <a:off x="6443980" y="1988820"/>
            <a:ext cx="32385" cy="611505"/>
          </a:xfrm>
          <a:prstGeom prst="straightConnector1">
            <a:avLst/>
          </a:prstGeom>
          <a:ln w="50800" cmpd="sng">
            <a:solidFill>
              <a:srgbClr val="FFC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1505" y="1052830"/>
            <a:ext cx="6553200" cy="427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68605" y="1600200"/>
            <a:ext cx="5810250" cy="529082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要是碰上阴雨天，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3626"/>
          <a:stretch>
            <a:fillRect/>
          </a:stretch>
        </p:blipFill>
        <p:spPr>
          <a:xfrm>
            <a:off x="4669155" y="525780"/>
            <a:ext cx="4017645" cy="58058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98460" y="1801495"/>
            <a:ext cx="84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稠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9155" y="1801495"/>
            <a:ext cx="84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稀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87690" y="2418715"/>
            <a:ext cx="84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sz="28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70730" y="2418715"/>
            <a:ext cx="84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sz="2800" b="1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723890" y="2255520"/>
            <a:ext cx="1373505" cy="113728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  <p:sp>
        <p:nvSpPr>
          <p:cNvPr id="3" name="文本框 2"/>
          <p:cNvSpPr txBox="1"/>
          <p:nvPr/>
        </p:nvSpPr>
        <p:spPr>
          <a:xfrm>
            <a:off x="1332230" y="404495"/>
            <a:ext cx="652653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雪特别怕太阳，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26895" y="3429000"/>
            <a:ext cx="502158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</a:t>
            </a:r>
            <a:r>
              <a:rPr lang="en-US" altLang="zh-CN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r>
              <a:rPr lang="zh-CN" altLang="en-US" sz="5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南</a:t>
            </a:r>
            <a:endParaRPr lang="zh-CN" altLang="en-US" sz="5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t="9964" b="10089"/>
          <a:stretch>
            <a:fillRect/>
          </a:stretch>
        </p:blipFill>
        <p:spPr>
          <a:xfrm>
            <a:off x="2843530" y="2493010"/>
            <a:ext cx="2696210" cy="3240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2775" y="5732780"/>
            <a:ext cx="7692390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冬天，太阳从南边射过来，沟渠里的积雪北侧</a:t>
            </a:r>
            <a:r>
              <a:rPr kumimoji="1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一面受照射的时间长，化得快；积雪南侧</a:t>
            </a:r>
            <a:r>
              <a:rPr kumimoji="1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一面，太阳照射不到，雪化得慢。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3996055" y="3030855"/>
            <a:ext cx="1795145" cy="470535"/>
          </a:xfrm>
          <a:prstGeom prst="straightConnector1">
            <a:avLst/>
          </a:prstGeom>
          <a:ln w="85725" cmpd="sng">
            <a:solidFill>
              <a:srgbClr val="FFC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102485"/>
            <a:ext cx="8229600" cy="4525963"/>
          </a:xfrm>
          <a:solidFill>
            <a:schemeClr val="bg1">
              <a:lumMod val="75000"/>
              <a:alpha val="90000"/>
            </a:schemeClr>
          </a:solidFill>
          <a:effectLst>
            <a:softEdge rad="127000"/>
          </a:effectLst>
        </p:spPr>
        <p:txBody>
          <a:bodyPr/>
          <a:p>
            <a:pPr marL="0" indent="0" algn="ctr">
              <a:buNone/>
            </a:pPr>
            <a:r>
              <a:rPr lang="en-US" altLang="zh-CN"/>
              <a:t>    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挑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战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令</a:t>
            </a:r>
            <a:endParaRPr lang="en-US" altLang="zh-CN" sz="4400"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各位快乐玩家，你们现在处于一片无人的荒野，没有通讯工具，也无法发送求救信号，此时你饥寒交迫，急需食物补给。但只有完成闯关任务，才能创作出可以获取食物补给的通关密语，顺利从荒野逃生，快来迎接挑战吧！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080" y="22047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1505" y="1052830"/>
            <a:ext cx="6553200" cy="427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r>
              <a:rPr lang="zh-CN" altLang="en-US" sz="28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枝叶稠的一面是南方，</a:t>
            </a:r>
            <a:endParaRPr lang="zh-CN" altLang="en-US" sz="28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8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r>
              <a:rPr lang="zh-CN" altLang="en-US" sz="28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看看哪边雪化得快，哪边化得慢，</a:t>
            </a:r>
            <a:endParaRPr lang="zh-CN" altLang="en-US" sz="28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8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44450"/>
            <a:ext cx="4571365" cy="3542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485" y="44450"/>
            <a:ext cx="4755515" cy="3566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3643630"/>
            <a:ext cx="4458335" cy="31699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35560" y="1579245"/>
            <a:ext cx="624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52135" y="2645410"/>
            <a:ext cx="4057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0110" y="1637030"/>
            <a:ext cx="726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5695" y="4869180"/>
            <a:ext cx="42164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70663"/>
          <p:cNvSpPr txBox="1"/>
          <p:nvPr/>
        </p:nvSpPr>
        <p:spPr>
          <a:xfrm>
            <a:off x="-36512" y="44450"/>
            <a:ext cx="11010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年轮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0675" name="文本框 70674"/>
          <p:cNvSpPr txBox="1"/>
          <p:nvPr/>
        </p:nvSpPr>
        <p:spPr>
          <a:xfrm>
            <a:off x="7694930" y="603250"/>
            <a:ext cx="11010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苔藓</a:t>
            </a:r>
            <a:endParaRPr lang="zh-CN" altLang="en-US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0667" name="图片 59394" descr="346_43542"/>
          <p:cNvPicPr>
            <a:picLocks noChangeAspect="1"/>
          </p:cNvPicPr>
          <p:nvPr/>
        </p:nvPicPr>
        <p:blipFill>
          <a:blip r:embed="rId4"/>
          <a:srcRect r="7119"/>
          <a:stretch>
            <a:fillRect/>
          </a:stretch>
        </p:blipFill>
        <p:spPr>
          <a:xfrm>
            <a:off x="4377055" y="3611245"/>
            <a:ext cx="4766945" cy="318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149850" y="5885815"/>
            <a:ext cx="405765" cy="360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36155" y="5804535"/>
            <a:ext cx="4591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70663"/>
          <p:cNvSpPr txBox="1"/>
          <p:nvPr/>
        </p:nvSpPr>
        <p:spPr>
          <a:xfrm>
            <a:off x="-36512" y="6188710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蚂蚁洞</a:t>
            </a:r>
            <a:endParaRPr lang="zh-CN" altLang="en-US" sz="4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70663"/>
          <p:cNvSpPr txBox="1"/>
          <p:nvPr/>
        </p:nvSpPr>
        <p:spPr>
          <a:xfrm>
            <a:off x="7981633" y="6165215"/>
            <a:ext cx="120396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4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苹果</a:t>
            </a:r>
            <a:endParaRPr lang="zh-CN" altLang="en-US" sz="4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16595" y="1657350"/>
            <a:ext cx="4591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/>
      <p:bldP spid="70675" grpId="0"/>
      <p:bldP spid="9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35785" y="1701165"/>
            <a:ext cx="4653280" cy="3028315"/>
          </a:xfr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中午的时候它在南边，</a:t>
            </a:r>
            <a:endParaRPr lang="zh-CN" altLang="en-US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地上的树影正指着北方。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algn="l" defTabSz="914400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en-US" altLang="zh-CN" sz="28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2440" y="1605280"/>
            <a:ext cx="3138805" cy="2176780"/>
          </a:xfrm>
          <a:ln w="28575" cmpd="sng">
            <a:solidFill>
              <a:schemeClr val="bg1"/>
            </a:solidFill>
            <a:prstDash val="solid"/>
          </a:ln>
        </p:spPr>
        <p:txBody>
          <a:bodyPr/>
          <a:lstStyle/>
          <a:p>
            <a:r>
              <a:rPr lang="en-US" altLang="zh-CN" sz="2800" u="sng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 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  </a:t>
            </a:r>
            <a:b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</a:br>
            <a:r>
              <a:rPr lang="en-US" altLang="zh-CN" sz="2800" u="sng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 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b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</a:br>
            <a:r>
              <a:rPr lang="en-US" altLang="zh-CN" sz="2800" u="sng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br>
              <a:rPr lang="en-US" altLang="zh-CN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</a:br>
            <a:r>
              <a:rPr lang="en-US" altLang="zh-CN" sz="2800" u="sng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   </a:t>
            </a:r>
            <a:r>
              <a:rPr lang="zh-CN" altLang="en-US" sz="2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56070" y="5076825"/>
            <a:ext cx="2487930" cy="19278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35" y="27305"/>
            <a:ext cx="2496185" cy="1818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5" y="3517900"/>
            <a:ext cx="2484755" cy="15589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76415" y="5733415"/>
            <a:ext cx="624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59470" y="5661660"/>
            <a:ext cx="7264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87565" y="4229735"/>
            <a:ext cx="348615" cy="360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70663"/>
          <p:cNvSpPr txBox="1"/>
          <p:nvPr/>
        </p:nvSpPr>
        <p:spPr>
          <a:xfrm>
            <a:off x="6593840" y="5076825"/>
            <a:ext cx="906780" cy="4711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年轮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0675" name="文本框 70674"/>
          <p:cNvSpPr txBox="1"/>
          <p:nvPr/>
        </p:nvSpPr>
        <p:spPr>
          <a:xfrm>
            <a:off x="8413750" y="-27305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苔藓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0667" name="图片 59394" descr="346_43542"/>
          <p:cNvPicPr>
            <a:picLocks noChangeAspect="1"/>
          </p:cNvPicPr>
          <p:nvPr/>
        </p:nvPicPr>
        <p:blipFill>
          <a:blip r:embed="rId4"/>
          <a:srcRect r="7119"/>
          <a:stretch>
            <a:fillRect/>
          </a:stretch>
        </p:blipFill>
        <p:spPr>
          <a:xfrm>
            <a:off x="6654800" y="1847215"/>
            <a:ext cx="2485390" cy="169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055485" y="1363345"/>
            <a:ext cx="335915" cy="346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76005" y="548640"/>
            <a:ext cx="398780" cy="308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70663"/>
          <p:cNvSpPr txBox="1"/>
          <p:nvPr/>
        </p:nvSpPr>
        <p:spPr>
          <a:xfrm>
            <a:off x="8097203" y="4714875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蚂蚁洞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70663"/>
          <p:cNvSpPr txBox="1"/>
          <p:nvPr/>
        </p:nvSpPr>
        <p:spPr>
          <a:xfrm>
            <a:off x="8366443" y="1847215"/>
            <a:ext cx="7950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苹果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60105" y="2987675"/>
            <a:ext cx="345440" cy="305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04025" y="2929890"/>
            <a:ext cx="384175" cy="291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南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l="30680" t="20566" r="33012" b="16481"/>
          <a:stretch>
            <a:fillRect/>
          </a:stretch>
        </p:blipFill>
        <p:spPr>
          <a:xfrm>
            <a:off x="-36195" y="-27305"/>
            <a:ext cx="2164080" cy="16979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1709420"/>
            <a:ext cx="2148205" cy="16116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rcRect t="12510" b="3626"/>
          <a:stretch>
            <a:fillRect/>
          </a:stretch>
        </p:blipFill>
        <p:spPr>
          <a:xfrm>
            <a:off x="-36195" y="3324225"/>
            <a:ext cx="2168525" cy="1953895"/>
          </a:xfrm>
          <a:prstGeom prst="rect">
            <a:avLst/>
          </a:prstGeom>
        </p:spPr>
      </p:pic>
      <p:pic>
        <p:nvPicPr>
          <p:cNvPr id="21" name="Picture 2" descr="要是你在野外迷了路_图2"/>
          <p:cNvPicPr>
            <a:picLocks noChangeAspect="1" noChangeArrowheads="1"/>
          </p:cNvPicPr>
          <p:nvPr/>
        </p:nvPicPr>
        <p:blipFill rotWithShape="1">
          <a:blip r:embed="rId8" cstate="print"/>
          <a:srcRect l="3898" t="45735" r="3774" b="21874"/>
          <a:stretch>
            <a:fillRect/>
          </a:stretch>
        </p:blipFill>
        <p:spPr bwMode="auto">
          <a:xfrm>
            <a:off x="-180975" y="5206365"/>
            <a:ext cx="2312670" cy="17176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文本框 21"/>
          <p:cNvSpPr txBox="1"/>
          <p:nvPr/>
        </p:nvSpPr>
        <p:spPr>
          <a:xfrm>
            <a:off x="3705860" y="6162675"/>
            <a:ext cx="3048000" cy="92202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en-US" altLang="zh-CN" sz="5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5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16" name="表格 15"/>
          <p:cNvGraphicFramePr/>
          <p:nvPr/>
        </p:nvGraphicFramePr>
        <p:xfrm>
          <a:off x="2546033" y="4077335"/>
          <a:ext cx="3914775" cy="518160"/>
        </p:xfrm>
        <a:graphic>
          <a:graphicData uri="http://schemas.openxmlformats.org/drawingml/2006/table">
            <a:tbl>
              <a:tblPr/>
              <a:tblGrid>
                <a:gridCol w="2424430"/>
                <a:gridCol w="1490345"/>
              </a:tblGrid>
              <a:tr h="152400"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评价内容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宋体" panose="02010600030101010101" pitchFamily="2" charset="-122"/>
                        </a:rPr>
                        <a:t>评价标准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1.运用一种通关法宝。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1.运用两种通关法宝。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1.运用两种通关法宝。</a:t>
                      </a:r>
                      <a:endParaRPr 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2.辨别方向的方法正确。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1.运用两种通关法宝。</a:t>
                      </a:r>
                      <a:endParaRPr 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2.辨别方向的方法正确。</a:t>
                      </a:r>
                      <a:endParaRPr 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3.语言流畅完整。</a:t>
                      </a:r>
                      <a:endParaRPr lang="en-US" altLang="en-US" sz="14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2180"/>
                        </a:lnSpc>
                        <a:buNone/>
                      </a:pPr>
                      <a:endParaRPr lang="en-US" altLang="en-US" sz="1600" b="0">
                        <a:solidFill>
                          <a:schemeClr val="tx1"/>
                        </a:solidFill>
                        <a:latin typeface="黑体" panose="02010609060101010101" charset="-122"/>
                        <a:ea typeface="黑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5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190" y="4364990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9680" y="4635500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3210" y="4652010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435" y="501078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1985" y="501078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700" y="499427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985" y="5640070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5455" y="569531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925" y="567880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图片 1" descr="IMG_2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395" y="5662295"/>
            <a:ext cx="285750" cy="28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2411730" y="189230"/>
            <a:ext cx="42449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1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18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请小玩家们用上刚才说的方法介绍一种指南针，你可以选择课外的指南针进行创作，也可以将课内的指南针进行改写。</a:t>
            </a:r>
            <a:endParaRPr lang="zh-CN" altLang="en-US" sz="18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5" grpId="0"/>
      <p:bldP spid="70675" grpId="0"/>
      <p:bldP spid="9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360" y="692785"/>
            <a:ext cx="8229600" cy="5511165"/>
          </a:xfrm>
        </p:spPr>
        <p:txBody>
          <a:bodyPr/>
          <a:lstStyle/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要是你在野外迷了路，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可千万别慌张。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大自然有很多天然的指南针，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会帮助你辨别方向。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太阳是个忠实的向导，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它在天空给你指点方向。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中午的时候它在南边，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地上的树影正指着北方。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北极星是盏指路灯，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1800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4995" y="692785"/>
            <a:ext cx="42919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要是碰上阴雨天，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endParaRPr lang="en-US" altLang="zh-CN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000" b="1" dirty="0">
              <a:solidFill>
                <a:srgbClr val="FFC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要是你在野外迷了路，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可千万别慌张。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大自然有很多天然的指南针，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需要你细细观察，多多去想。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3480" y="2102485"/>
            <a:ext cx="6872605" cy="4137660"/>
          </a:xfrm>
          <a:solidFill>
            <a:schemeClr val="bg1">
              <a:lumMod val="75000"/>
              <a:alpha val="90000"/>
            </a:schemeClr>
          </a:solidFill>
          <a:effectLst>
            <a:softEdge rad="127000"/>
          </a:effectLst>
        </p:spPr>
        <p:txBody>
          <a:bodyPr/>
          <a:p>
            <a:pPr marL="0" indent="0" algn="ctr">
              <a:buNone/>
            </a:pPr>
            <a:r>
              <a:rPr lang="en-US" altLang="zh-CN"/>
              <a:t>    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挑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战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</a:rPr>
              <a:t>令</a:t>
            </a:r>
            <a:endParaRPr lang="en-US" altLang="zh-CN" sz="4400"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恭喜各位玩家顺利拿到了食物补给，但要想从荒野顺利逃生还需要继续努力。我们下节课再走进北极星，学习更多的野外逃生知识。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715" y="22053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283710" y="1417955"/>
            <a:ext cx="4464050" cy="3348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60386" y="1556737"/>
            <a:ext cx="240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北极星</a:t>
            </a:r>
            <a:endParaRPr lang="zh-CN" altLang="en-US" sz="36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540568" y="1484784"/>
            <a:ext cx="6336704" cy="313817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北极星是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盏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指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路灯，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rcRect r="3708"/>
          <a:stretch>
            <a:fillRect/>
          </a:stretch>
        </p:blipFill>
        <p:spPr>
          <a:xfrm>
            <a:off x="3060065" y="2515235"/>
            <a:ext cx="5904230" cy="1188720"/>
          </a:xfrm>
          <a:prstGeom prst="rect">
            <a:avLst/>
          </a:prstGeom>
        </p:spPr>
      </p:pic>
      <p:pic>
        <p:nvPicPr>
          <p:cNvPr id="4" name="图片 3" descr="XC_7OH{KZ2JPAI0S$$O@PF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0985"/>
            <a:ext cx="2597150" cy="344995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rcRect t="24426" b="24120"/>
          <a:stretch>
            <a:fillRect/>
          </a:stretch>
        </p:blipFill>
        <p:spPr>
          <a:xfrm>
            <a:off x="899795" y="4149090"/>
            <a:ext cx="2677795" cy="2435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932045" y="4077335"/>
            <a:ext cx="2391410" cy="2530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r="10069"/>
          <a:stretch>
            <a:fillRect/>
          </a:stretch>
        </p:blipFill>
        <p:spPr>
          <a:xfrm>
            <a:off x="3060065" y="1484630"/>
            <a:ext cx="5904230" cy="1030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08400" y="4437380"/>
            <a:ext cx="1141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灯盏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一盏灯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83500" y="4509135"/>
            <a:ext cx="12585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茶盏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一盏茶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4283710" y="1417955"/>
            <a:ext cx="4464050" cy="33483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60386" y="1556737"/>
            <a:ext cx="240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北极星</a:t>
            </a:r>
            <a:endParaRPr lang="zh-CN" altLang="en-US" sz="3600" b="1" dirty="0">
              <a:solidFill>
                <a:srgbClr val="000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540568" y="1484784"/>
            <a:ext cx="6336704" cy="313817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6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北极星是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盏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指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路灯，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32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-3810" y="0"/>
            <a:ext cx="9195435" cy="6854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17.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要是你在野外迷了路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11730" y="2781300"/>
            <a:ext cx="140716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如果</a:t>
            </a:r>
            <a:endParaRPr lang="zh-CN" altLang="en-US" sz="4800" b="1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800" b="1"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假如</a:t>
            </a:r>
            <a:endParaRPr lang="zh-CN" altLang="en-US" sz="4800" b="1"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中午的时候它在南边，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地上的树影正指着北方。</a:t>
            </a:r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051685" y="1820545"/>
            <a:ext cx="254000" cy="6007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2849245" y="1820545"/>
            <a:ext cx="254000" cy="6007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666490" y="2548255"/>
            <a:ext cx="254000" cy="6007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849245" y="2548255"/>
            <a:ext cx="254000" cy="6007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041015" y="2336166"/>
            <a:ext cx="1963033" cy="1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619672" y="4797152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 smtClean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忠实</a:t>
            </a:r>
            <a:endParaRPr kumimoji="1" lang="zh-CN" altLang="en-US" sz="4400" b="1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19672" y="5589240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 smtClean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忠诚</a:t>
            </a:r>
            <a:endParaRPr kumimoji="1" lang="zh-CN" altLang="en-US" sz="4400" b="1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23928" y="4797152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 smtClean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向导</a:t>
            </a:r>
            <a:endParaRPr kumimoji="1" lang="zh-CN" altLang="en-US" sz="4400" b="1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23928" y="5589240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 smtClean="0">
                <a:solidFill>
                  <a:schemeClr val="accent2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导游</a:t>
            </a:r>
            <a:endParaRPr kumimoji="1" lang="zh-CN" altLang="en-US" sz="4400" b="1" dirty="0">
              <a:solidFill>
                <a:schemeClr val="accent2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l="26308" t="16441" r="22923" b="11218"/>
          <a:stretch>
            <a:fillRect/>
          </a:stretch>
        </p:blipFill>
        <p:spPr>
          <a:xfrm>
            <a:off x="6012160" y="1772816"/>
            <a:ext cx="2920270" cy="330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540568" y="1484784"/>
            <a:ext cx="6336704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4400" b="1" dirty="0" smtClean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</a:rPr>
              <a:t>北极星是盏指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路灯，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　　它</a:t>
            </a:r>
            <a:r>
              <a:rPr lang="zh-CN" altLang="en-US" sz="4000" b="1" dirty="0">
                <a:solidFill>
                  <a:srgbClr val="3366FF"/>
                </a:solidFill>
                <a:latin typeface="楷体" panose="02010609060101010101" charset="-122"/>
                <a:ea typeface="楷体" panose="02010609060101010101" charset="-122"/>
              </a:rPr>
              <a:t>永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远高挂在北方。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　　就不会在黑夜里乱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闯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3908" t="3905" r="7056" b="5658"/>
          <a:stretch>
            <a:fillRect/>
          </a:stretch>
        </p:blipFill>
        <p:spPr>
          <a:xfrm>
            <a:off x="5511800" y="1905000"/>
            <a:ext cx="3365500" cy="306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/>
          <a:lstStyle/>
          <a:p>
            <a:pPr algn="l"/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合作学习</a:t>
            </a:r>
            <a:r>
              <a:rPr lang="en-US" altLang="zh-CN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~5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自然段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1560" y="25649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要求：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同桌各读一小节</a:t>
            </a: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dirty="0" smtClean="0"/>
              <a:t> </a:t>
            </a:r>
            <a:r>
              <a:rPr lang="zh-CN" altLang="en-US" dirty="0" smtClean="0"/>
              <a:t>      </a:t>
            </a:r>
            <a:r>
              <a:rPr lang="en-US" altLang="zh-CN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zh-CN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说说阴雨天和积雪天怎么辨别方向？</a:t>
            </a:r>
            <a:endParaRPr lang="zh-CN" altLang="zh-CN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942974"/>
            <a:ext cx="835292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要是</a:t>
            </a:r>
            <a:r>
              <a:rPr lang="zh-CN" altLang="en-US" sz="3600" b="1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碰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上阴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枝叶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稠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的一面是南方，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枝叶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的一面是北方。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沟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渠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里的积雪会给你指点方向。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7531" t="8753" b="8753"/>
          <a:stretch>
            <a:fillRect/>
          </a:stretch>
        </p:blipFill>
        <p:spPr>
          <a:xfrm>
            <a:off x="2051720" y="1412776"/>
            <a:ext cx="3528392" cy="3456384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3760" r="34805" b="5039"/>
          <a:stretch>
            <a:fillRect/>
          </a:stretch>
        </p:blipFill>
        <p:spPr>
          <a:xfrm>
            <a:off x="5506840" y="1412776"/>
            <a:ext cx="3745680" cy="3528392"/>
          </a:xfrm>
          <a:prstGeom prst="rect">
            <a:avLst/>
          </a:prstGeom>
        </p:spPr>
      </p:pic>
      <p:pic>
        <p:nvPicPr>
          <p:cNvPr id="6" name="内容占位符 8"/>
          <p:cNvPicPr>
            <a:picLocks noChangeAspect="1"/>
          </p:cNvPicPr>
          <p:nvPr/>
        </p:nvPicPr>
        <p:blipFill>
          <a:blip r:embed="rId3"/>
          <a:srcRect b="13778"/>
          <a:stretch>
            <a:fillRect/>
          </a:stretch>
        </p:blipFill>
        <p:spPr>
          <a:xfrm>
            <a:off x="-180528" y="1412776"/>
            <a:ext cx="2304256" cy="34563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39552" y="508518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碰</a:t>
            </a:r>
            <a:endParaRPr kumimoji="1" lang="zh-CN" altLang="en-US" sz="7200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55976" y="76470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稠</a:t>
            </a:r>
            <a:endParaRPr kumimoji="1" lang="zh-CN" altLang="en-US" sz="7200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1720" y="321297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稀</a:t>
            </a:r>
            <a:endParaRPr kumimoji="1" lang="zh-CN" altLang="en-US" sz="7200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56376" y="3717032"/>
            <a:ext cx="1296144" cy="1200329"/>
          </a:xfrm>
          <a:prstGeom prst="rect">
            <a:avLst/>
          </a:prstGeom>
          <a:solidFill>
            <a:schemeClr val="tx2">
              <a:lumMod val="20000"/>
              <a:lumOff val="8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7200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渠</a:t>
            </a:r>
            <a:endParaRPr kumimoji="1" lang="zh-CN" altLang="en-US" sz="7200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504" y="942974"/>
            <a:ext cx="835292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要是</a:t>
            </a:r>
            <a:r>
              <a:rPr lang="zh-CN" altLang="en-US" sz="3600" b="1" dirty="0" smtClean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碰</a:t>
            </a:r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上阴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枝叶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稠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的一面是南方，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枝叶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稀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的一面是北方。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沟</a:t>
            </a:r>
            <a:r>
              <a:rPr lang="zh-CN" altLang="en-US" sz="36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渠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里的积雪会给你指点方向。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4400" b="1" dirty="0">
                <a:latin typeface="楷体" panose="02010609060101010101" charset="-122"/>
                <a:ea typeface="楷体" panose="02010609060101010101" charset="-122"/>
              </a:rPr>
              <a:t>         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特别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2915" y="1577340"/>
            <a:ext cx="6610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牜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46935" y="3226435"/>
            <a:ext cx="33616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诗、等、待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en-US" altLang="zh-CN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要是你在野外迷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了路，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可千万别慌张。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大自然有很多天然的指南针，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　　需要你细细观察，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多多去想</a:t>
            </a:r>
            <a:r>
              <a:rPr lang="zh-CN" altLang="en-US" sz="4000" b="1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060848"/>
            <a:ext cx="8686800" cy="1900808"/>
          </a:xfrm>
        </p:spPr>
        <p:txBody>
          <a:bodyPr/>
          <a:lstStyle/>
          <a:p>
            <a:pPr marL="0" indent="0">
              <a:buNone/>
            </a:pPr>
            <a:r>
              <a:rPr kumimoji="1" lang="zh-CN" altLang="en-US" sz="4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慌张  分辨  忠实  向导  永远</a:t>
            </a:r>
            <a:endParaRPr kumimoji="1" lang="en-US" altLang="zh-CN" sz="44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kumimoji="1" lang="zh-CN" altLang="en-US" sz="4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惊慌  辨别  忠诚  导游  永久</a:t>
            </a:r>
            <a:endParaRPr kumimoji="1" lang="en-US" altLang="zh-CN" sz="44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锦囊一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锦囊二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锦囊三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17.</a:t>
            </a:r>
            <a:r>
              <a:rPr lang="zh-CN" altLang="en-US" sz="4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要是你在野外迷了路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（第二课时）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38600" y="1417955"/>
            <a:ext cx="3783330" cy="3928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10665" y="1600200"/>
            <a:ext cx="7176135" cy="4526280"/>
          </a:xfrm>
        </p:spPr>
        <p:txBody>
          <a:bodyPr/>
          <a:lstStyle/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慌张 辨别 忠实 向导 乱闯 稠稀 沟渠 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指南针 帮助 永远 特别 积雪</a:t>
            </a:r>
            <a:endParaRPr lang="zh-CN" altLang="en-US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01060"/>
            <a:ext cx="3815080" cy="341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太阳是个忠实的向导，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它在天空给你指点方向。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中午的时候它在南边，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地上的树影正指着北方。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10840" y="1798955"/>
            <a:ext cx="251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忠实的向导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  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北极星是盏指路灯，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l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它永远高挂在北方。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l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要是你能认出它，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l" eaLnBrk="1" latinLnBrk="0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就不会在黑夜里乱闯。</a:t>
            </a:r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2505" y="744220"/>
            <a:ext cx="7007225" cy="46901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54530" y="1985010"/>
            <a:ext cx="1095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北极星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1115" y="2522220"/>
            <a:ext cx="490220" cy="11334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北斗七星</a:t>
            </a:r>
            <a:endParaRPr lang="zh-CN" altLang="en-US" sz="20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雪特别怕太阳，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575" y="659130"/>
            <a:ext cx="7049135" cy="437007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605" y="3816985"/>
            <a:ext cx="1905635" cy="1978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1"/>
          <a:srcRect b="7824"/>
          <a:stretch>
            <a:fillRect/>
          </a:stretch>
        </p:blipFill>
        <p:spPr>
          <a:xfrm>
            <a:off x="346075" y="1196340"/>
            <a:ext cx="3860165" cy="2372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196340"/>
            <a:ext cx="4272280" cy="2372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5668" b="5933"/>
          <a:stretch>
            <a:fillRect/>
          </a:stretch>
        </p:blipFill>
        <p:spPr>
          <a:xfrm>
            <a:off x="346075" y="3844925"/>
            <a:ext cx="3860800" cy="23272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844925"/>
            <a:ext cx="4272280" cy="23272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84910" y="828040"/>
            <a:ext cx="2032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太阳高挂的中午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91785" y="828040"/>
            <a:ext cx="2077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堆满积雪的沟渠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1730" y="6172200"/>
            <a:ext cx="211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下雨天的大树下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1175" y="6172200"/>
            <a:ext cx="1678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latin typeface="楷体" panose="02010609060101010101" charset="-122"/>
                <a:ea typeface="楷体" panose="02010609060101010101" charset="-122"/>
              </a:rPr>
              <a:t>夜晚的星空下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547793" y="2493020"/>
            <a:ext cx="6288405" cy="1660525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687830" y="3061970"/>
            <a:ext cx="59080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小兔子：我迷路了，你能给我指明方向吗？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：小兔子你可千万别慌张</a:t>
            </a:r>
            <a:r>
              <a:rPr lang="zh-CN" altLang="en-US" sz="2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     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b="6860"/>
          <a:stretch>
            <a:fillRect/>
          </a:stretch>
        </p:blipFill>
        <p:spPr>
          <a:xfrm>
            <a:off x="539750" y="1148715"/>
            <a:ext cx="4274820" cy="421576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rcRect l="18912"/>
          <a:stretch>
            <a:fillRect/>
          </a:stretch>
        </p:blipFill>
        <p:spPr>
          <a:xfrm>
            <a:off x="7700645" y="3921125"/>
            <a:ext cx="1864995" cy="2388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666 0.101575 L -0.342152 -0.06638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读书锦囊</a:t>
            </a:r>
            <a:endParaRPr lang="zh-CN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读书要求：</a:t>
            </a:r>
            <a:endParaRPr lang="zh-CN" altLang="en-US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1.</a:t>
            </a: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自由轻声朗读课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文，读准字音，读通句子，难读的地方多读几遍。</a:t>
            </a:r>
            <a:endParaRPr lang="zh-CN" altLang="en-US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</a:t>
            </a:r>
            <a:r>
              <a:rPr lang="en-US" altLang="zh-CN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lang="zh-CN" altLang="zh-CN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想一想：要是在野外迷了路，该怎么办呢？划出文中的</a:t>
            </a:r>
            <a:r>
              <a:rPr lang="zh-CN" altLang="zh-CN" b="1" dirty="0">
                <a:ln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一句话</a:t>
            </a:r>
            <a:r>
              <a:rPr lang="zh-CN" altLang="zh-CN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来回答。 </a:t>
            </a:r>
            <a:endParaRPr lang="zh-CN" altLang="zh-CN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b="1"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要是你在野外迷了路，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可千万别慌张。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大自然有很多天然的指南针，</a:t>
            </a: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　　需要你细细观察，多多去想</a:t>
            </a:r>
            <a:endParaRPr lang="zh-CN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17.要是你在野外迷了路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99870"/>
            <a:ext cx="8229600" cy="5511165"/>
          </a:xfrm>
        </p:spPr>
        <p:txBody>
          <a:bodyPr/>
          <a:lstStyle/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18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要是你在野外迷了路，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　　可千万别慌张。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　　大自然有很多天然的指南针，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　　会帮助你辨别方向。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    太阳是个忠实的向导，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它在天空给你指点方向。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中午的时候它在南边，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地上的树影正指着北方。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北极星是盏指路灯，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18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27500" y="1499870"/>
            <a:ext cx="42919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要是碰上阴雨天，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endParaRPr lang="en-US" altLang="zh-CN" sz="20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要是你在野外迷了路，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可千万别慌张。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大自然有很多天然的指南针，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sym typeface="+mn-ea"/>
              </a:rPr>
              <a:t>　　需要你细细观察，多多去想。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写字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3115" y="1988820"/>
            <a:ext cx="2100580" cy="210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988820"/>
            <a:ext cx="2100580" cy="210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9330" y="1988820"/>
            <a:ext cx="2100580" cy="210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772795" y="1870075"/>
            <a:ext cx="181292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>
                <a:latin typeface="楷体" panose="02010609060101010101" charset="-122"/>
                <a:ea typeface="楷体" panose="02010609060101010101" charset="-122"/>
              </a:rPr>
              <a:t>指</a:t>
            </a:r>
            <a:endParaRPr lang="zh-CN" altLang="en-US" sz="15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60115" y="1939290"/>
            <a:ext cx="181292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>
                <a:latin typeface="楷体" panose="02010609060101010101" charset="-122"/>
                <a:ea typeface="楷体" panose="02010609060101010101" charset="-122"/>
              </a:rPr>
              <a:t>针</a:t>
            </a:r>
            <a:endParaRPr lang="zh-CN" altLang="en-US" sz="150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05525" y="1962150"/>
            <a:ext cx="181292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0">
                <a:latin typeface="楷体" panose="02010609060101010101" charset="-122"/>
                <a:ea typeface="楷体" panose="02010609060101010101" charset="-122"/>
              </a:rPr>
              <a:t>积</a:t>
            </a:r>
            <a:endParaRPr lang="zh-CN" altLang="en-US" sz="150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936625" y="3633470"/>
            <a:ext cx="1835150" cy="196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202045" y="2336165"/>
            <a:ext cx="1835150" cy="196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851650" y="2637155"/>
            <a:ext cx="1464945" cy="31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654425" y="3266440"/>
            <a:ext cx="1835150" cy="196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654425" y="2834005"/>
            <a:ext cx="1835150" cy="196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360" y="692785"/>
            <a:ext cx="8229600" cy="5511165"/>
          </a:xfrm>
        </p:spPr>
        <p:txBody>
          <a:bodyPr/>
          <a:lstStyle/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要是你在野外迷了路，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可千万别慌张。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大自然有很多天然的指南针，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会帮助你辨别方向。</a:t>
            </a: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太阳是个忠实的向导，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它在天空给你指点方向。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中午的时候它在南边，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地上的树影正指着北方。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北极星是盏指路灯，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latinLnBrk="0" hangingPunct="1">
              <a:lnSpc>
                <a:spcPts val="2400"/>
              </a:lnSpc>
              <a:spcBef>
                <a:spcPts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18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</a:t>
            </a:r>
            <a:endParaRPr lang="zh-CN" altLang="en-US" sz="18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4995" y="692785"/>
            <a:ext cx="42919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要是碰上阴雨天，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endParaRPr lang="en-US" altLang="zh-CN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要是你在野外迷了路，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可千万别慌张。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大自然有很多天然的指南针，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需要你细细观察，多多去想。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5616" y="836712"/>
            <a:ext cx="7145858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要是你在野外迷了路，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可千万别慌张。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大自然有很多天然的指南针，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会帮助你辨别方向。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7085" y="1845310"/>
            <a:ext cx="1895475" cy="1366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慌张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3845" y="1845310"/>
            <a:ext cx="1895475" cy="13665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惊慌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rcRect t="8753" b="8753"/>
          <a:stretch>
            <a:fillRect/>
          </a:stretch>
        </p:blipFill>
        <p:spPr>
          <a:xfrm>
            <a:off x="1578610" y="1072515"/>
            <a:ext cx="2092960" cy="206883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1074420"/>
            <a:ext cx="2017395" cy="20669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90167" y="3141464"/>
            <a:ext cx="2232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chemeClr val="bg1"/>
                </a:solidFill>
                <a:latin typeface="华文楷体"/>
                <a:ea typeface="华文楷体"/>
                <a:cs typeface="华文楷体"/>
              </a:rPr>
              <a:t>司南</a:t>
            </a:r>
            <a:endParaRPr kumimoji="1" lang="zh-CN" altLang="en-US" sz="3600" dirty="0" smtClean="0">
              <a:solidFill>
                <a:schemeClr val="bg1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94643" y="3141464"/>
            <a:ext cx="2232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指</a:t>
            </a:r>
            <a:r>
              <a:rPr kumimoji="1" lang="zh-CN" altLang="en-US" sz="3600" dirty="0" smtClean="0">
                <a:solidFill>
                  <a:schemeClr val="bg1"/>
                </a:solidFill>
                <a:latin typeface="华文楷体"/>
                <a:ea typeface="华文楷体"/>
                <a:cs typeface="华文楷体"/>
              </a:rPr>
              <a:t>南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华文楷体"/>
                <a:ea typeface="华文楷体"/>
                <a:cs typeface="华文楷体"/>
              </a:rPr>
              <a:t>针</a:t>
            </a:r>
            <a:endParaRPr kumimoji="1" lang="zh-CN" altLang="en-US" sz="3600" dirty="0" smtClean="0">
              <a:solidFill>
                <a:srgbClr val="FF0000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9815" y="4695805"/>
            <a:ext cx="32403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辨</a:t>
            </a:r>
            <a:r>
              <a:rPr kumimoji="1" lang="zh-CN" altLang="en-US" sz="4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别方向</a:t>
            </a:r>
            <a:endParaRPr kumimoji="1" lang="zh-CN" altLang="en-US" sz="4400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9815" y="5373340"/>
            <a:ext cx="32403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</a:t>
            </a:r>
            <a:r>
              <a:rPr kumimoji="1" lang="zh-CN" altLang="en-US" sz="44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辨</a:t>
            </a:r>
            <a:endParaRPr kumimoji="1" lang="zh-CN" altLang="en-US" sz="4400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9750" y="3989070"/>
            <a:ext cx="7339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【</a:t>
            </a:r>
            <a:r>
              <a:rPr lang="zh-CN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资料</a:t>
            </a:r>
            <a:r>
              <a:rPr lang="zh-CN" sz="2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】指南针最早出现在战国时代，是我国人民利用磁铁造成的一种辨别方向的工具，也叫司南。</a:t>
            </a:r>
            <a:endParaRPr lang="zh-CN" altLang="en-US" sz="2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6193" t="42000" r="69016"/>
          <a:stretch>
            <a:fillRect/>
          </a:stretch>
        </p:blipFill>
        <p:spPr>
          <a:xfrm>
            <a:off x="3491865" y="4869180"/>
            <a:ext cx="1728470" cy="14916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1" name="图片 100"/>
          <p:cNvPicPr/>
          <p:nvPr/>
        </p:nvPicPr>
        <p:blipFill>
          <a:blip r:embed="rId4"/>
          <a:srcRect l="30373" t="65086" r="24180"/>
          <a:stretch>
            <a:fillRect/>
          </a:stretch>
        </p:blipFill>
        <p:spPr>
          <a:xfrm>
            <a:off x="5128260" y="4869180"/>
            <a:ext cx="3974465" cy="147383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368935" y="11461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zh-C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工具锦囊</a:t>
            </a:r>
            <a:endParaRPr lang="zh-CN" altLang="zh-CN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7" grpId="1"/>
      <p:bldP spid="11" grpId="0"/>
      <p:bldP spid="11" grpId="1"/>
      <p:bldP spid="12" grpId="0"/>
      <p:bldP spid="12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460" y="621030"/>
            <a:ext cx="8229600" cy="351028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太阳是个忠实的向导，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它在天空给你指点方向。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中午的时候它在南边，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地上的树影正指着北方。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北极星是盏指路灯，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它永远高挂在北方。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要是你能认出它，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就不会在黑夜里乱闯。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 sz="20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zh-CN" altLang="en-US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　　　　</a:t>
            </a:r>
            <a:endParaRPr lang="zh-CN" altLang="en-US" sz="20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0335" y="621030"/>
            <a:ext cx="5193665" cy="3560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24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要是碰上阴</a:t>
            </a:r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雨天，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大树也会来帮忙。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枝叶稠的一面是南方，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枝叶稀的一面是北方。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en-US" altLang="zh-CN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雪特别怕太阳，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沟渠里的积雪会给你指点方向。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看看哪边雪化得快，哪边化得慢，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就可以分辨北方和南方。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　　</a:t>
            </a:r>
            <a:endParaRPr lang="zh-CN" altLang="en-US" sz="2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99850" y="621288"/>
            <a:ext cx="792088" cy="432048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00103" y="2421235"/>
            <a:ext cx="936104" cy="504056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01257" y="980847"/>
            <a:ext cx="792088" cy="432048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25646" y="2853055"/>
            <a:ext cx="792088" cy="432048"/>
          </a:xfrm>
          <a:prstGeom prst="ellipse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5605" y="4509135"/>
            <a:ext cx="856551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要是你在野外迷了路，可千万别慌张。（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）、（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）、（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）和（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）是天然的指南针。</a:t>
            </a:r>
            <a:endParaRPr lang="zh-CN" alt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TABLE_ENDDRAG_ORIGIN_RECT" val="598*240"/>
  <p:tag name="TABLE_ENDDRAG_RECT" val="97*243*598*240"/>
</p:tagLst>
</file>

<file path=ppt/tags/tag10.xml><?xml version="1.0" encoding="utf-8"?>
<p:tagLst xmlns:p="http://schemas.openxmlformats.org/presentationml/2006/main">
  <p:tag name="commondata" val="eyJoZGlkIjoiMDU3YmEyNmI0ZWE2ZWU2ZTQ5ZjU3YzRmOWVlYTkyODcifQ=="/>
</p:tagLst>
</file>

<file path=ppt/tags/tag2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3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4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5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6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7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8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ags/tag9.xml><?xml version="1.0" encoding="utf-8"?>
<p:tagLst xmlns:p="http://schemas.openxmlformats.org/presentationml/2006/main">
  <p:tag name="KSO_WM_DIAGRAM_VIRTUALLY_FRAME" val="{&quot;height&quot;:286.5,&quot;left&quot;:73.6,&quot;top&quot;:207.6,&quot;width&quot;:645.4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4111</Words>
  <Application>WPS 演示</Application>
  <PresentationFormat>全屏显示(4:3)</PresentationFormat>
  <Paragraphs>600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Arial</vt:lpstr>
      <vt:lpstr>宋体</vt:lpstr>
      <vt:lpstr>Wingdings</vt:lpstr>
      <vt:lpstr>Calibri</vt:lpstr>
      <vt:lpstr>楷体</vt:lpstr>
      <vt:lpstr>黑体</vt:lpstr>
      <vt:lpstr>华文楷体</vt:lpstr>
      <vt:lpstr>微软雅黑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读书锦囊</vt:lpstr>
      <vt:lpstr>PowerPoint 演示文稿</vt:lpstr>
      <vt:lpstr>写字</vt:lpstr>
      <vt:lpstr>PowerPoint 演示文稿</vt:lpstr>
      <vt:lpstr>PowerPoint 演示文稿</vt:lpstr>
      <vt:lpstr>读书锦囊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，                    。              ，                    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合作学习4~5自然段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17.要是你在野外迷了路</vt:lpstr>
      <vt:lpstr>写字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Gaomimg Shen</dc:creator>
  <cp:lastModifiedBy>靳</cp:lastModifiedBy>
  <cp:revision>30</cp:revision>
  <dcterms:created xsi:type="dcterms:W3CDTF">2018-05-26T08:00:00Z</dcterms:created>
  <dcterms:modified xsi:type="dcterms:W3CDTF">2024-04-07T13:41:49Z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CC4827CE5E7F4EF8ADC1EDC21CF369EC_13</vt:lpwstr>
  </property>
</Properties>
</file>