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61" r:id="rId3"/>
    <p:sldId id="297" r:id="rId4"/>
    <p:sldId id="386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8" r:id="rId14"/>
    <p:sldId id="399" r:id="rId15"/>
    <p:sldId id="40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1" clrIdx="1"/>
  <p:cmAuthor id="1" name="Administrator" initials="A" lastIdx="1" clrIdx="0"/>
  <p:cmAuthor id="0" name="微软用户" initials="微软用户" lastIdx="0" clrIdx="0"/>
  <p:cmAuthor id="4" name="王习习" initials="王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3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0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400" advTm="0">
        <p159:morph option="byObject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400" advTm="0">
        <p159:morph option="byObject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400" advTm="0">
        <p159:morph option="byObject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1050878" y="667109"/>
            <a:ext cx="10445225" cy="48926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版权声明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zh-CN" altLang="en-US" sz="1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感谢您</a:t>
            </a: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下载办图网平台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上提供的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PPT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作品，为了您</a:t>
            </a: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和办图网以及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原创作者的利益，请勿复制、传播、销售，否则将承担法律责任</a:t>
            </a: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！办图网将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对作品进行维权，按照传播下载次数进行十倍的索取赔偿！</a:t>
            </a:r>
            <a:endParaRPr lang="en-US" altLang="zh-CN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1.</a:t>
            </a: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在办图网出售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的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PPT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模板是免版税类（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RF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：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Royalty-Free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）正版受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《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中华人民共和国著作权法</a:t>
            </a: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》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和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《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世界版权公约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》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的保护，作品的所有权、版权和著作权</a:t>
            </a: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归办图网所有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，您下载的是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PPT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模板素材的使用权。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2.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不得</a:t>
            </a:r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将办图网的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PPT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模板、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PPT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2447878" y="5356647"/>
            <a:ext cx="7297081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更多精品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PPT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模板</a:t>
            </a:r>
            <a:r>
              <a:rPr lang="zh-CN" altLang="en-US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：</a:t>
            </a:r>
            <a:r>
              <a:rPr lang="en-US" altLang="zh-CN" sz="20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www.888ppt.com</a:t>
            </a:r>
            <a:endParaRPr lang="en-US" altLang="zh-CN" sz="2000" b="1" dirty="0" smtClean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400" advTm="0">
        <p159:morph option="byObjec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ldLvl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400" advTm="0">
        <p159:morph option="byObject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2.xml"/><Relationship Id="rId6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2191365" cy="6858000"/>
          </a:xfrm>
          <a:prstGeom prst="rect">
            <a:avLst/>
          </a:prstGeom>
          <a:solidFill>
            <a:srgbClr val="EAF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450253" y="489144"/>
            <a:ext cx="11291494" cy="5886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400" advTm="0">
        <p159:morph option="byObject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tags" Target="../tags/tag7.xml"/><Relationship Id="rId3" Type="http://schemas.openxmlformats.org/officeDocument/2006/relationships/image" Target="../media/image10.jpeg"/><Relationship Id="rId2" Type="http://schemas.openxmlformats.org/officeDocument/2006/relationships/tags" Target="../tags/tag6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tags" Target="../tags/tag9.xml"/><Relationship Id="rId3" Type="http://schemas.openxmlformats.org/officeDocument/2006/relationships/image" Target="../media/image13.jpeg"/><Relationship Id="rId2" Type="http://schemas.openxmlformats.org/officeDocument/2006/relationships/tags" Target="../tags/tag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000_1"/>
          <p:cNvSpPr/>
          <p:nvPr/>
        </p:nvSpPr>
        <p:spPr>
          <a:xfrm>
            <a:off x="335" y="3561"/>
            <a:ext cx="12191331" cy="6857624"/>
          </a:xfrm>
          <a:prstGeom prst="rect">
            <a:avLst/>
          </a:prstGeom>
          <a:solidFill>
            <a:srgbClr val="EAF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000_2"/>
          <p:cNvSpPr/>
          <p:nvPr/>
        </p:nvSpPr>
        <p:spPr>
          <a:xfrm>
            <a:off x="450253" y="489144"/>
            <a:ext cx="11291494" cy="5886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000_3" descr="图片包含 植物, 鲜花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9" y="1135588"/>
            <a:ext cx="12191331" cy="6473597"/>
          </a:xfrm>
          <a:prstGeom prst="rect">
            <a:avLst/>
          </a:prstGeom>
        </p:spPr>
      </p:pic>
      <p:sp>
        <p:nvSpPr>
          <p:cNvPr id="14" name="000_5"/>
          <p:cNvSpPr>
            <a:spLocks noChangeArrowheads="1"/>
          </p:cNvSpPr>
          <p:nvPr/>
        </p:nvSpPr>
        <p:spPr bwMode="auto">
          <a:xfrm>
            <a:off x="1362710" y="1821815"/>
            <a:ext cx="94373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627456"/>
                </a:solidFill>
                <a:effectLst/>
                <a:uLnTx/>
                <a:uFillTx/>
                <a:cs typeface="+mn-ea"/>
                <a:sym typeface="+mn-lt"/>
              </a:rPr>
              <a:t>重塑自我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62745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000_6"/>
          <p:cNvSpPr>
            <a:spLocks noChangeArrowheads="1"/>
          </p:cNvSpPr>
          <p:nvPr/>
        </p:nvSpPr>
        <p:spPr bwMode="auto">
          <a:xfrm>
            <a:off x="2609565" y="1435100"/>
            <a:ext cx="735255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8667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600" normalizeH="0" baseline="0" noProof="0" dirty="0">
                <a:ln>
                  <a:noFill/>
                </a:ln>
                <a:solidFill>
                  <a:srgbClr val="627456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PSYCHOLOGICAL EDUCATION</a:t>
            </a:r>
            <a:endParaRPr kumimoji="0" lang="en-US" altLang="zh-CN" sz="2000" b="0" i="0" u="none" strike="noStrike" kern="1200" cap="none" spc="600" normalizeH="0" baseline="0" noProof="0" dirty="0">
              <a:ln>
                <a:noFill/>
              </a:ln>
              <a:solidFill>
                <a:srgbClr val="627456"/>
              </a:solidFill>
              <a:effectLst/>
              <a:uLnTx/>
              <a:uFillTx/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>
            <p:custDataLst>
              <p:tags r:id="rId2"/>
            </p:custDataLst>
          </p:nvPr>
        </p:nvSpPr>
        <p:spPr>
          <a:xfrm>
            <a:off x="2695575" y="3206750"/>
            <a:ext cx="6801485" cy="107632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挫折教育之抗逆力主题班会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常州市三河口高级中学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高二（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）班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4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992505" y="1611630"/>
            <a:ext cx="7246620" cy="46120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6953" y="438727"/>
            <a:ext cx="6410325" cy="1616968"/>
            <a:chOff x="536953" y="438727"/>
            <a:chExt cx="6410325" cy="1616968"/>
          </a:xfrm>
        </p:grpSpPr>
        <p:sp>
          <p:nvSpPr>
            <p:cNvPr id="21" name="矩形 20"/>
            <p:cNvSpPr/>
            <p:nvPr/>
          </p:nvSpPr>
          <p:spPr>
            <a:xfrm>
              <a:off x="1975863" y="938472"/>
              <a:ext cx="4971415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+mn-cs"/>
                </a:rPr>
                <a:t>游戏哲学：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+mn-cs"/>
                </a:rPr>
                <a:t>A4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+mn-cs"/>
                </a:rPr>
                <a:t>纸桥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53" y="438727"/>
              <a:ext cx="1616968" cy="1616968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254760" y="1918970"/>
            <a:ext cx="623189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>
                <a:solidFill>
                  <a:srgbClr val="0070C0"/>
                </a:solidFill>
              </a:rPr>
              <a:t>实验材料：</a:t>
            </a:r>
            <a:r>
              <a:rPr lang="en-US" altLang="zh-CN" sz="3200"/>
              <a:t>2</a:t>
            </a:r>
            <a:r>
              <a:rPr lang="zh-CN" altLang="en-US" sz="3200"/>
              <a:t>个纸杯，</a:t>
            </a:r>
            <a:r>
              <a:rPr lang="en-US" altLang="zh-CN" sz="3200"/>
              <a:t>1</a:t>
            </a:r>
            <a:r>
              <a:rPr lang="zh-CN" altLang="en-US" sz="3200"/>
              <a:t>张</a:t>
            </a:r>
            <a:r>
              <a:rPr lang="en-US" altLang="zh-CN" sz="3200"/>
              <a:t>A4</a:t>
            </a:r>
            <a:r>
              <a:rPr lang="zh-CN" altLang="en-US" sz="3200"/>
              <a:t>纸，一些重物。</a:t>
            </a:r>
            <a:endParaRPr lang="zh-CN" altLang="en-US" sz="3200"/>
          </a:p>
          <a:p>
            <a:r>
              <a:rPr lang="zh-CN" altLang="en-US" sz="3200" b="1">
                <a:solidFill>
                  <a:srgbClr val="0070C0"/>
                </a:solidFill>
              </a:rPr>
              <a:t>实验要求：</a:t>
            </a:r>
            <a:r>
              <a:rPr lang="zh-CN" altLang="en-US" sz="3200"/>
              <a:t>用</a:t>
            </a:r>
            <a:r>
              <a:rPr lang="en-US" altLang="zh-CN" sz="3200"/>
              <a:t>A4</a:t>
            </a:r>
            <a:r>
              <a:rPr lang="zh-CN" altLang="en-US" sz="3200"/>
              <a:t>纸在两个相距</a:t>
            </a:r>
            <a:r>
              <a:rPr lang="en-US" altLang="zh-CN" sz="3200"/>
              <a:t>20cm</a:t>
            </a:r>
            <a:r>
              <a:rPr lang="zh-CN" altLang="en-US" sz="3200"/>
              <a:t>的纸杯上制作桥梁，让它</a:t>
            </a:r>
            <a:r>
              <a:rPr lang="zh-CN" altLang="en-US" sz="3200" b="1">
                <a:solidFill>
                  <a:srgbClr val="FF0000"/>
                </a:solidFill>
              </a:rPr>
              <a:t>尽可能承受更多的重量</a:t>
            </a:r>
            <a:r>
              <a:rPr lang="zh-CN" altLang="en-US" sz="3200"/>
              <a:t>。</a:t>
            </a:r>
            <a:endParaRPr lang="zh-CN" altLang="en-US" sz="3200"/>
          </a:p>
        </p:txBody>
      </p:sp>
      <p:pic>
        <p:nvPicPr>
          <p:cNvPr id="103" name="图片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8063230" y="2234566"/>
            <a:ext cx="2794000" cy="209549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4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992505" y="1611630"/>
            <a:ext cx="7246620" cy="46120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6953" y="438727"/>
            <a:ext cx="7776210" cy="1616968"/>
            <a:chOff x="536953" y="438727"/>
            <a:chExt cx="7776210" cy="1616968"/>
          </a:xfrm>
        </p:grpSpPr>
        <p:sp>
          <p:nvSpPr>
            <p:cNvPr id="21" name="矩形 20"/>
            <p:cNvSpPr/>
            <p:nvPr/>
          </p:nvSpPr>
          <p:spPr>
            <a:xfrm>
              <a:off x="1975863" y="938472"/>
              <a:ext cx="6337300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+mn-cs"/>
                </a:rPr>
                <a:t>如果这是你，你最想删除的是?</a:t>
              </a:r>
              <a:endParaRPr kumimoji="0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53" y="438727"/>
              <a:ext cx="1616968" cy="1616968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791210" y="1918970"/>
            <a:ext cx="697357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1.父亲是散文家，母亲是文化人</a:t>
            </a:r>
            <a:endParaRPr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2.科举</a:t>
            </a:r>
            <a:r>
              <a:rPr lang="zh-CN"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成绩优异</a:t>
            </a:r>
            <a:endParaRPr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3.文学家、书法家、美食家</a:t>
            </a:r>
            <a:endParaRPr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4.官至礼部尚书</a:t>
            </a:r>
            <a:endParaRPr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5.先被贬黄州后又起任</a:t>
            </a:r>
            <a:endParaRPr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sz="3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6.再贬惠州后流放至儋州</a:t>
            </a:r>
            <a:endParaRPr sz="3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04" name="图片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7484110" y="2184400"/>
            <a:ext cx="4064000" cy="248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4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992505" y="1611630"/>
            <a:ext cx="7246620" cy="46120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6953" y="438727"/>
            <a:ext cx="9723755" cy="1616968"/>
            <a:chOff x="536953" y="438727"/>
            <a:chExt cx="9723755" cy="1616968"/>
          </a:xfrm>
        </p:grpSpPr>
        <p:sp>
          <p:nvSpPr>
            <p:cNvPr id="21" name="矩形 20"/>
            <p:cNvSpPr/>
            <p:nvPr/>
          </p:nvSpPr>
          <p:spPr>
            <a:xfrm>
              <a:off x="1975863" y="938472"/>
              <a:ext cx="8284845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+mn-cs"/>
                </a:rPr>
                <a:t>苏东坡:问汝平生功业，黄州惠州儋州</a:t>
              </a:r>
              <a:r>
                <a:rPr kumimoji="0" 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+mn-cs"/>
                </a:rPr>
                <a:t>。</a:t>
              </a:r>
              <a:endParaRPr kumimoji="0" 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53" y="438727"/>
              <a:ext cx="1616968" cy="1616968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791210" y="1918970"/>
            <a:ext cx="6646545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8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黄州</a:t>
            </a:r>
            <a:r>
              <a:rPr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:从“拣尽寒枝不肯栖，寂寞沙洲冷”到“一点浩然气，干里快哉风”，从《赤壁赋》到《念奴娇·赤壁怀古》</a:t>
            </a:r>
            <a:endParaRPr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sz="28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惠州</a:t>
            </a:r>
            <a:r>
              <a:rPr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:从“岭南万户皆春色，会有幽人客寓公”到</a:t>
            </a:r>
            <a:r>
              <a:rPr 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日啖荔枝三百颗，不辞长作岭南人</a:t>
            </a:r>
            <a:r>
              <a:rPr 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endParaRPr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sz="28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儋州</a:t>
            </a:r>
            <a:r>
              <a:rPr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:从“食无肉，病无药，居无室，出无友”到“我本海南民，寄生西蜀州”</a:t>
            </a:r>
            <a:endParaRPr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353300" y="1861820"/>
            <a:ext cx="4389755" cy="3595370"/>
            <a:chOff x="11580" y="2932"/>
            <a:chExt cx="6913" cy="5662"/>
          </a:xfrm>
        </p:grpSpPr>
        <p:pic>
          <p:nvPicPr>
            <p:cNvPr id="105" name="图片 104"/>
            <p:cNvPicPr/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3553" y="3804"/>
              <a:ext cx="4941" cy="400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6" name="图片 105"/>
            <p:cNvPicPr/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1580" y="2932"/>
              <a:ext cx="2295" cy="566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4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992505" y="1611630"/>
            <a:ext cx="7246620" cy="46120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6953" y="438727"/>
            <a:ext cx="9723755" cy="1616968"/>
            <a:chOff x="536953" y="438727"/>
            <a:chExt cx="9723755" cy="1616968"/>
          </a:xfrm>
        </p:grpSpPr>
        <p:sp>
          <p:nvSpPr>
            <p:cNvPr id="21" name="矩形 20"/>
            <p:cNvSpPr/>
            <p:nvPr/>
          </p:nvSpPr>
          <p:spPr>
            <a:xfrm>
              <a:off x="1975863" y="938472"/>
              <a:ext cx="8284845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+mn-cs"/>
                </a:rPr>
                <a:t>抗逆力</a:t>
              </a:r>
              <a:endParaRPr kumimoji="0" 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53" y="438727"/>
              <a:ext cx="1616968" cy="161696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1162050" y="2148205"/>
            <a:ext cx="612711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2004年，美国宾夕法尼亚大学心理学系副教授安杰拉·达克沃思通过在西点军校的研究指出：</a:t>
            </a:r>
            <a:r>
              <a:rPr lang="zh-CN" altLang="en-US" sz="3200">
                <a:solidFill>
                  <a:srgbClr val="0070C0"/>
                </a:solidFill>
              </a:rPr>
              <a:t>一个人成功的核心要素不是智商，不是情商，不是家境，更不是所谓的考试成绩，而是这个人坚韧不拔的心理韧性。</a:t>
            </a:r>
            <a:endParaRPr lang="zh-CN" altLang="en-US" sz="3200">
              <a:solidFill>
                <a:srgbClr val="0070C0"/>
              </a:solidFill>
            </a:endParaRPr>
          </a:p>
        </p:txBody>
      </p:sp>
      <p:pic>
        <p:nvPicPr>
          <p:cNvPr id="107" name="图片 106"/>
          <p:cNvPicPr/>
          <p:nvPr/>
        </p:nvPicPr>
        <p:blipFill>
          <a:blip r:embed="rId2"/>
          <a:stretch>
            <a:fillRect/>
          </a:stretch>
        </p:blipFill>
        <p:spPr>
          <a:xfrm>
            <a:off x="7849235" y="2656840"/>
            <a:ext cx="3586480" cy="2520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4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992505" y="1611630"/>
            <a:ext cx="7246620" cy="46120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6953" y="438727"/>
            <a:ext cx="9723755" cy="1616968"/>
            <a:chOff x="536953" y="438727"/>
            <a:chExt cx="9723755" cy="1616968"/>
          </a:xfrm>
        </p:grpSpPr>
        <p:sp>
          <p:nvSpPr>
            <p:cNvPr id="21" name="矩形 20"/>
            <p:cNvSpPr/>
            <p:nvPr/>
          </p:nvSpPr>
          <p:spPr>
            <a:xfrm>
              <a:off x="1975863" y="938472"/>
              <a:ext cx="8284845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+mn-cs"/>
                </a:rPr>
                <a:t>抗逆力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+mn-cs"/>
                </a:rPr>
                <a:t>——</a:t>
              </a:r>
              <a:r>
                <a:rPr kumimoji="0" 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+mn-cs"/>
                </a:rPr>
                <a:t>重压下带你熬过至暗时刻</a:t>
              </a:r>
              <a:endParaRPr kumimoji="0" 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53" y="438727"/>
              <a:ext cx="1616968" cy="161696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1162050" y="2055495"/>
            <a:ext cx="98050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生命最大的荣耀不是从来没有失败，而是每次失败后的不断奋起！</a:t>
            </a:r>
            <a:r>
              <a:rPr lang="en-US" altLang="zh-CN" sz="3200"/>
              <a:t>——</a:t>
            </a:r>
            <a:r>
              <a:rPr lang="zh-CN" altLang="en-US" sz="3200"/>
              <a:t>曼德拉</a:t>
            </a:r>
            <a:endParaRPr lang="zh-CN" altLang="en-US" sz="3200"/>
          </a:p>
          <a:p>
            <a:r>
              <a:rPr lang="zh-CN" altLang="en-US" sz="3200"/>
              <a:t>那些杀不死我的，只会使我更强大！</a:t>
            </a:r>
            <a:r>
              <a:rPr lang="en-US" altLang="zh-CN" sz="3200"/>
              <a:t>——</a:t>
            </a:r>
            <a:r>
              <a:rPr lang="zh-CN" altLang="en-US" sz="3200"/>
              <a:t>尼采</a:t>
            </a:r>
            <a:endParaRPr lang="zh-CN" altLang="en-US" sz="3200"/>
          </a:p>
        </p:txBody>
      </p:sp>
      <p:grpSp>
        <p:nvGrpSpPr>
          <p:cNvPr id="2" name="组合 1"/>
          <p:cNvGrpSpPr/>
          <p:nvPr/>
        </p:nvGrpSpPr>
        <p:grpSpPr>
          <a:xfrm>
            <a:off x="1976120" y="3623945"/>
            <a:ext cx="7487920" cy="2552700"/>
            <a:chOff x="3112" y="5781"/>
            <a:chExt cx="11792" cy="4020"/>
          </a:xfrm>
        </p:grpSpPr>
        <p:pic>
          <p:nvPicPr>
            <p:cNvPr id="108" name="图片 107"/>
            <p:cNvPicPr/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3112" y="5781"/>
              <a:ext cx="5918" cy="40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9" name="图片 108"/>
            <p:cNvPicPr/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1590" y="5781"/>
              <a:ext cx="3314" cy="402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4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992505" y="1611630"/>
            <a:ext cx="10412095" cy="46120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rPr>
              <a:t>全班同学起立，同桌之间先进行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rPr>
              <a:t>猜拳游戏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rPr>
              <a:t>输了→坐下，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rPr>
              <a:t>赢了→继续和相邻同学猜拳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rPr>
              <a:t>依次类推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rPr>
              <a:t>直到剩下最后一位同学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rPr>
              <a:t>猜拳赢家将获得神秘礼物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6953" y="438727"/>
            <a:ext cx="5057169" cy="1616968"/>
            <a:chOff x="536953" y="438727"/>
            <a:chExt cx="5057169" cy="1616968"/>
          </a:xfrm>
        </p:grpSpPr>
        <p:sp>
          <p:nvSpPr>
            <p:cNvPr id="21" name="矩形 20"/>
            <p:cNvSpPr/>
            <p:nvPr/>
          </p:nvSpPr>
          <p:spPr>
            <a:xfrm>
              <a:off x="1975878" y="938781"/>
              <a:ext cx="3618244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+mn-cs"/>
                </a:rPr>
                <a:t>游戏：猜拳赢家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53" y="438727"/>
              <a:ext cx="1616968" cy="1616968"/>
            </a:xfrm>
            <a:prstGeom prst="rect">
              <a:avLst/>
            </a:prstGeom>
          </p:spPr>
        </p:pic>
      </p:grp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7241540" y="1809750"/>
            <a:ext cx="3238500" cy="3238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4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992505" y="1611630"/>
            <a:ext cx="10412095" cy="46120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rPr>
              <a:t>对于游戏你有什么期待?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rPr>
              <a:t>第一盘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rPr>
              <a:t>就输了，你有什么感受?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sym typeface="+mn-ea"/>
              </a:rPr>
              <a:t>最后一盘</a:t>
            </a:r>
            <a:r>
              <a:rPr lang="zh-CN" altLang="en-US" sz="2800" b="1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sym typeface="+mn-ea"/>
              </a:rPr>
              <a:t>就输了，你有什么感受?</a:t>
            </a:r>
            <a:endParaRPr lang="zh-CN" altLang="en-US" sz="2800" b="1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rPr>
              <a:t>最后的赢家请分享游戏感受?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rPr>
              <a:t>如果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rPr>
              <a:t>重玩一次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rPr>
              <a:t>，能否保持胜利?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6953" y="438727"/>
            <a:ext cx="5057169" cy="1616968"/>
            <a:chOff x="536953" y="438727"/>
            <a:chExt cx="5057169" cy="1616968"/>
          </a:xfrm>
        </p:grpSpPr>
        <p:sp>
          <p:nvSpPr>
            <p:cNvPr id="21" name="矩形 20"/>
            <p:cNvSpPr/>
            <p:nvPr/>
          </p:nvSpPr>
          <p:spPr>
            <a:xfrm>
              <a:off x="1975878" y="938781"/>
              <a:ext cx="3618244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+mn-cs"/>
                </a:rPr>
                <a:t>说说心里话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53" y="438727"/>
              <a:ext cx="1616968" cy="1616968"/>
            </a:xfrm>
            <a:prstGeom prst="rect">
              <a:avLst/>
            </a:prstGeom>
          </p:spPr>
        </p:pic>
      </p:grp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7241540" y="1809750"/>
            <a:ext cx="3238500" cy="3238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4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992505" y="1611630"/>
            <a:ext cx="10412095" cy="46120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rPr>
              <a:t>这个游戏揭示了人生一个重要的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rPr>
              <a:t>道理?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6953" y="438727"/>
            <a:ext cx="5057169" cy="1616968"/>
            <a:chOff x="536953" y="438727"/>
            <a:chExt cx="5057169" cy="1616968"/>
          </a:xfrm>
        </p:grpSpPr>
        <p:sp>
          <p:nvSpPr>
            <p:cNvPr id="21" name="矩形 20"/>
            <p:cNvSpPr/>
            <p:nvPr/>
          </p:nvSpPr>
          <p:spPr>
            <a:xfrm>
              <a:off x="1975878" y="938781"/>
              <a:ext cx="3618244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+mn-cs"/>
                </a:rPr>
                <a:t>思考现实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53" y="438727"/>
              <a:ext cx="1616968" cy="1616968"/>
            </a:xfrm>
            <a:prstGeom prst="rect">
              <a:avLst/>
            </a:prstGeom>
          </p:spPr>
        </p:pic>
      </p:grpSp>
      <p:pic>
        <p:nvPicPr>
          <p:cNvPr id="41" name="图片 4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56" y="3344340"/>
            <a:ext cx="3612950" cy="36129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47850" y="2946400"/>
            <a:ext cx="44704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未来是不确定的，我们的人生不可避免地会遇到各种挫折与失败。</a:t>
            </a:r>
            <a:endParaRPr lang="zh-CN" altLang="en-US" sz="36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4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992505" y="1611630"/>
            <a:ext cx="10412095" cy="46120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rPr>
              <a:t>小张同学以优异的成绩考入高中，对高中生活充满期待，励志考入名校。但升高二后成绩不尽人意，两次大考成绩均大退步，他内心陷入迷茫。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rPr>
              <a:t>请续写小张未来的可能。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rPr>
              <a:t>3-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rPr>
              <a:t>4人一组，先确定讲述故事人选。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rPr>
              <a:t>讨论时间3分钟，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rPr>
              <a:t>后面同学的分享不能和前面重复。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6953" y="438727"/>
            <a:ext cx="5057169" cy="1616968"/>
            <a:chOff x="536953" y="438727"/>
            <a:chExt cx="5057169" cy="1616968"/>
          </a:xfrm>
        </p:grpSpPr>
        <p:sp>
          <p:nvSpPr>
            <p:cNvPr id="21" name="矩形 20"/>
            <p:cNvSpPr/>
            <p:nvPr/>
          </p:nvSpPr>
          <p:spPr>
            <a:xfrm>
              <a:off x="1975878" y="938781"/>
              <a:ext cx="3618244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+mn-cs"/>
                </a:rPr>
                <a:t>活动：人生续写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53" y="438727"/>
              <a:ext cx="1616968" cy="1616968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94" y="4207866"/>
            <a:ext cx="2095500" cy="2095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4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992505" y="1611630"/>
            <a:ext cx="7246620" cy="46120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6953" y="438727"/>
            <a:ext cx="6410325" cy="1616968"/>
            <a:chOff x="536953" y="438727"/>
            <a:chExt cx="6410325" cy="1616968"/>
          </a:xfrm>
        </p:grpSpPr>
        <p:sp>
          <p:nvSpPr>
            <p:cNvPr id="21" name="矩形 20"/>
            <p:cNvSpPr/>
            <p:nvPr/>
          </p:nvSpPr>
          <p:spPr>
            <a:xfrm>
              <a:off x="1975863" y="938472"/>
              <a:ext cx="4971415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+mn-cs"/>
                </a:rPr>
                <a:t>如何让不确定变得确定？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53" y="438727"/>
              <a:ext cx="1616968" cy="1616968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254760" y="1918970"/>
            <a:ext cx="623189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/>
              <a:t>抗逆力是指</a:t>
            </a:r>
            <a:r>
              <a:rPr lang="zh-CN" altLang="en-US" sz="3600" b="1">
                <a:solidFill>
                  <a:srgbClr val="0070C0"/>
                </a:solidFill>
              </a:rPr>
              <a:t>一个人处于困难、挫折、失败等逆境时的心理协调和适应能力。</a:t>
            </a:r>
            <a:endParaRPr lang="zh-CN" altLang="en-US" sz="3600" b="1"/>
          </a:p>
          <a:p>
            <a:r>
              <a:rPr lang="zh-CN" altLang="en-US" sz="3600" b="1"/>
              <a:t>巴顿将军有句名言:</a:t>
            </a:r>
            <a:r>
              <a:rPr lang="zh-CN" altLang="en-US" sz="3600" b="1">
                <a:solidFill>
                  <a:srgbClr val="FF0000"/>
                </a:solidFill>
              </a:rPr>
              <a:t>衡量成功的标准，不是站在顶峰的高度，而是在跌入低谷的反弹力。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7818120" y="1461135"/>
            <a:ext cx="3635375" cy="3935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4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992505" y="1611630"/>
            <a:ext cx="7246620" cy="46120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6953" y="438727"/>
            <a:ext cx="6410325" cy="1616968"/>
            <a:chOff x="536953" y="438727"/>
            <a:chExt cx="6410325" cy="1616968"/>
          </a:xfrm>
        </p:grpSpPr>
        <p:sp>
          <p:nvSpPr>
            <p:cNvPr id="21" name="矩形 20"/>
            <p:cNvSpPr/>
            <p:nvPr/>
          </p:nvSpPr>
          <p:spPr>
            <a:xfrm>
              <a:off x="1975863" y="938472"/>
              <a:ext cx="4971415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+mn-cs"/>
                </a:rPr>
                <a:t>抗逆力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53" y="438727"/>
              <a:ext cx="1616968" cy="1616968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254760" y="1918970"/>
            <a:ext cx="623189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抗逆力包含三个要素“我是，我拥有，我能够”</a:t>
            </a:r>
            <a:endParaRPr lang="zh-CN" altLang="en-US" sz="2800" b="1"/>
          </a:p>
          <a:p>
            <a:r>
              <a:rPr lang="zh-CN" altLang="en-US" sz="2800" b="1">
                <a:solidFill>
                  <a:srgbClr val="0070C0"/>
                </a:solidFill>
              </a:rPr>
              <a:t>“我是”</a:t>
            </a:r>
            <a:r>
              <a:rPr lang="zh-CN" altLang="en-US" sz="2800" b="1"/>
              <a:t>包括个体对自己的接纳，</a:t>
            </a:r>
            <a:r>
              <a:rPr lang="zh-CN" altLang="en-US" sz="2800" b="1">
                <a:highlight>
                  <a:srgbClr val="FFFF00"/>
                </a:highlight>
              </a:rPr>
              <a:t>对自身优势的认知</a:t>
            </a:r>
            <a:r>
              <a:rPr lang="zh-CN" altLang="en-US" sz="2800" b="1"/>
              <a:t>；</a:t>
            </a:r>
            <a:endParaRPr lang="zh-CN" altLang="en-US" sz="2800" b="1"/>
          </a:p>
          <a:p>
            <a:r>
              <a:rPr lang="zh-CN" altLang="en-US" sz="2800" b="1">
                <a:solidFill>
                  <a:srgbClr val="0070C0"/>
                </a:solidFill>
              </a:rPr>
              <a:t>“我有”</a:t>
            </a:r>
            <a:r>
              <a:rPr lang="zh-CN" altLang="en-US" sz="2800" b="1"/>
              <a:t>包括个体主动</a:t>
            </a:r>
            <a:r>
              <a:rPr lang="zh-CN" altLang="en-US" sz="2800" b="1">
                <a:highlight>
                  <a:srgbClr val="FFFF00"/>
                </a:highlight>
              </a:rPr>
              <a:t>寻找外界能助力问题解决的各种资源</a:t>
            </a:r>
            <a:r>
              <a:rPr lang="zh-CN" altLang="en-US" sz="2800" b="1"/>
              <a:t>，比如父母、朋友、偶像、温暖的家庭等；</a:t>
            </a:r>
            <a:endParaRPr lang="zh-CN" altLang="en-US" sz="2800" b="1"/>
          </a:p>
          <a:p>
            <a:r>
              <a:rPr lang="zh-CN" altLang="en-US" sz="2800" b="1">
                <a:solidFill>
                  <a:srgbClr val="0070C0"/>
                </a:solidFill>
              </a:rPr>
              <a:t>“我能”</a:t>
            </a:r>
            <a:r>
              <a:rPr lang="zh-CN" altLang="en-US" sz="2800" b="1"/>
              <a:t>包括个体</a:t>
            </a:r>
            <a:r>
              <a:rPr lang="zh-CN" altLang="en-US" sz="2800" b="1">
                <a:highlight>
                  <a:srgbClr val="FFFF00"/>
                </a:highlight>
              </a:rPr>
              <a:t>适应生活、管理情绪、解决问题的能力</a:t>
            </a:r>
            <a:r>
              <a:rPr lang="zh-CN" altLang="en-US" sz="2800" b="1"/>
              <a:t>等。</a:t>
            </a:r>
            <a:endParaRPr lang="zh-CN" altLang="en-US" sz="2800" b="1"/>
          </a:p>
        </p:txBody>
      </p:sp>
      <p:pic>
        <p:nvPicPr>
          <p:cNvPr id="102" name="图片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7992745" y="2546985"/>
            <a:ext cx="3536315" cy="2740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4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992505" y="1611630"/>
            <a:ext cx="7246620" cy="46120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6953" y="438727"/>
            <a:ext cx="7993380" cy="1616968"/>
            <a:chOff x="536953" y="438727"/>
            <a:chExt cx="7993380" cy="1616968"/>
          </a:xfrm>
        </p:grpSpPr>
        <p:sp>
          <p:nvSpPr>
            <p:cNvPr id="21" name="矩形 20"/>
            <p:cNvSpPr/>
            <p:nvPr/>
          </p:nvSpPr>
          <p:spPr>
            <a:xfrm>
              <a:off x="1975863" y="938472"/>
              <a:ext cx="6554470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+mn-cs"/>
                </a:rPr>
                <a:t>活动：我的抗逆力资源圈(3分钟)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53" y="438727"/>
              <a:ext cx="1616968" cy="1616968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822325" y="1918970"/>
            <a:ext cx="666432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(1)写在</a:t>
            </a:r>
            <a:r>
              <a:rPr lang="zh-CN" altLang="en-US" sz="2800" b="1">
                <a:solidFill>
                  <a:srgbClr val="0070C0"/>
                </a:solidFill>
              </a:rPr>
              <a:t>最小同心圆</a:t>
            </a:r>
            <a:r>
              <a:rPr lang="zh-CN" altLang="en-US" sz="2800" b="1"/>
              <a:t>内的属于你的“一级抗逆力资源”，</a:t>
            </a:r>
            <a:r>
              <a:rPr lang="zh-CN" altLang="en-US" sz="2800" b="1">
                <a:solidFill>
                  <a:srgbClr val="0070C0"/>
                </a:solidFill>
              </a:rPr>
              <a:t>在你遇到困境的时候，你首先想到的是向其求助。</a:t>
            </a:r>
            <a:endParaRPr lang="zh-CN" altLang="en-US" sz="2800" b="1"/>
          </a:p>
          <a:p>
            <a:r>
              <a:rPr lang="zh-CN" altLang="en-US" sz="2800" b="1"/>
              <a:t>(2)写在</a:t>
            </a:r>
            <a:r>
              <a:rPr lang="zh-CN" altLang="en-US" sz="2800" b="1">
                <a:solidFill>
                  <a:srgbClr val="0070C0"/>
                </a:solidFill>
              </a:rPr>
              <a:t>第二大同心圆</a:t>
            </a:r>
            <a:r>
              <a:rPr lang="zh-CN" altLang="en-US" sz="2800" b="1"/>
              <a:t>内的是你的“二级抗逆力资源”，</a:t>
            </a:r>
            <a:r>
              <a:rPr lang="zh-CN" altLang="en-US" sz="2800" b="1">
                <a:solidFill>
                  <a:srgbClr val="0070C0"/>
                </a:solidFill>
              </a:rPr>
              <a:t>这些资源虽然不是你的首选，但是对于你来说仍然重要。</a:t>
            </a:r>
            <a:endParaRPr lang="zh-CN" altLang="en-US" sz="2800" b="1"/>
          </a:p>
          <a:p>
            <a:r>
              <a:rPr lang="zh-CN" altLang="en-US" sz="2800" b="1"/>
              <a:t>(3)写在</a:t>
            </a:r>
            <a:r>
              <a:rPr lang="zh-CN" altLang="en-US" sz="2800" b="1">
                <a:solidFill>
                  <a:srgbClr val="0070C0"/>
                </a:solidFill>
              </a:rPr>
              <a:t>最大一个同心圆</a:t>
            </a:r>
            <a:r>
              <a:rPr lang="zh-CN" altLang="en-US" sz="2800" b="1"/>
              <a:t>内的属于你的“三级抗逆力资源”，这些资源</a:t>
            </a:r>
            <a:r>
              <a:rPr lang="zh-CN" altLang="en-US" sz="2800" b="1">
                <a:solidFill>
                  <a:srgbClr val="0070C0"/>
                </a:solidFill>
              </a:rPr>
              <a:t>平时不怎么想得起来，可一旦你需要帮助，他们愿意尽力提供帮助。</a:t>
            </a:r>
            <a:endParaRPr lang="zh-CN" altLang="en-US" sz="2800" b="1">
              <a:solidFill>
                <a:srgbClr val="0070C0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239125" y="2136140"/>
            <a:ext cx="3127375" cy="3023235"/>
            <a:chOff x="13635" y="4065"/>
            <a:chExt cx="3612" cy="3486"/>
          </a:xfrm>
        </p:grpSpPr>
        <p:sp>
          <p:nvSpPr>
            <p:cNvPr id="7" name="椭圆 6"/>
            <p:cNvSpPr/>
            <p:nvPr/>
          </p:nvSpPr>
          <p:spPr>
            <a:xfrm>
              <a:off x="13635" y="4065"/>
              <a:ext cx="3612" cy="3486"/>
            </a:xfrm>
            <a:prstGeom prst="ellipse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同心圆 3"/>
            <p:cNvSpPr/>
            <p:nvPr/>
          </p:nvSpPr>
          <p:spPr>
            <a:xfrm>
              <a:off x="14146" y="4538"/>
              <a:ext cx="2590" cy="2541"/>
            </a:xfrm>
            <a:prstGeom prst="don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4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992505" y="1611630"/>
            <a:ext cx="7246620" cy="46120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阿里巴巴普惠体 B" panose="00020600040101010101" charset="-122"/>
              <a:ea typeface="阿里巴巴普惠体 B" panose="00020600040101010101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6953" y="438727"/>
            <a:ext cx="7993380" cy="1616968"/>
            <a:chOff x="536953" y="438727"/>
            <a:chExt cx="7993380" cy="1616968"/>
          </a:xfrm>
        </p:grpSpPr>
        <p:sp>
          <p:nvSpPr>
            <p:cNvPr id="21" name="矩形 20"/>
            <p:cNvSpPr/>
            <p:nvPr/>
          </p:nvSpPr>
          <p:spPr>
            <a:xfrm>
              <a:off x="1975863" y="938472"/>
              <a:ext cx="6554470" cy="829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阿里巴巴普惠体 B" panose="00020600040101010101" charset="-122"/>
                  <a:ea typeface="阿里巴巴普惠体 B" panose="00020600040101010101" charset="-122"/>
                  <a:cs typeface="+mn-cs"/>
                </a:rPr>
                <a:t>支招：我的抗逆力资源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阿里巴巴普惠体 B" panose="00020600040101010101" charset="-122"/>
                <a:ea typeface="阿里巴巴普惠体 B" panose="00020600040101010101" charset="-122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53" y="438727"/>
              <a:ext cx="1616968" cy="1616968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899795" y="1794510"/>
            <a:ext cx="1039241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0070C0"/>
                </a:solidFill>
              </a:rPr>
              <a:t>“我是”</a:t>
            </a:r>
            <a:r>
              <a:rPr lang="zh-CN" altLang="en-US" sz="3600" b="1"/>
              <a:t>善良、真诚、坚韧、耐心、阳光的等;</a:t>
            </a:r>
            <a:endParaRPr lang="zh-CN" altLang="en-US" sz="3600" b="1"/>
          </a:p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0070C0"/>
                </a:solidFill>
              </a:rPr>
              <a:t>“我有”</a:t>
            </a:r>
            <a:r>
              <a:rPr lang="zh-CN" altLang="en-US" sz="3600" b="1"/>
              <a:t>父母、朋友、偶像、专业人士、书籍、音乐、一棵树等;</a:t>
            </a:r>
            <a:endParaRPr lang="zh-CN" altLang="en-US" sz="3600" b="1"/>
          </a:p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0070C0"/>
                </a:solidFill>
              </a:rPr>
              <a:t>“我能”</a:t>
            </a:r>
            <a:r>
              <a:rPr lang="zh-CN" altLang="en-US" sz="3600" b="1"/>
              <a:t>管理情绪、处理人际，跨越挫折、面对挑战、分析得失原因、制定目标等。</a:t>
            </a:r>
            <a:endParaRPr lang="zh-CN" altLang="en-US" sz="36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4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2" grpId="0"/>
      <p:bldP spid="2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PP_MARK_KEY" val="67363bcd-6d54-4f24-9eb6-e67536fba7f6"/>
  <p:tag name="FULLTEXTBEAUTIFYED" val="1"/>
  <p:tag name="COMMONDATA" val="eyJoZGlkIjoiYzZkNzQ4ZWFiZmQ4NTRhOWRkZTk3YTMwMjlmMmZhYmUifQ=="/>
  <p:tag name="commondata" val="eyJoZGlkIjoiYzBhOTNkNGUxNmMwMWZjYTBiYTEwYzMxYzM0N2EyZm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办图网www.888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1305</Words>
  <Application>WPS 演示</Application>
  <PresentationFormat>宽屏</PresentationFormat>
  <Paragraphs>94</Paragraphs>
  <Slides>14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Calibri</vt:lpstr>
      <vt:lpstr>阿里巴巴普惠体 B</vt:lpstr>
      <vt:lpstr>思源黑体 CN Medium</vt:lpstr>
      <vt:lpstr>Arial Unicode MS</vt:lpstr>
      <vt:lpstr>思源黑体</vt:lpstr>
      <vt:lpstr>黑体</vt:lpstr>
      <vt:lpstr>楷体</vt:lpstr>
      <vt:lpstr>隶书</vt:lpstr>
      <vt:lpstr>华文隶书</vt:lpstr>
      <vt:lpstr>办图网www.888ppt.com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办图网www.888ppt.com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办图网www.888ppt.com</dc:title>
  <dc:creator>办图网www.888ppt.com</dc:creator>
  <dc:description>办图网www.888ppt.com</dc:description>
  <dc:subject>办图网www.888ppt.com</dc:subject>
  <cp:lastModifiedBy>文艺起来自己都海怕。</cp:lastModifiedBy>
  <cp:revision>4</cp:revision>
  <dcterms:created xsi:type="dcterms:W3CDTF">2023-04-25T13:12:00Z</dcterms:created>
  <dcterms:modified xsi:type="dcterms:W3CDTF">2024-03-20T07:01:20Z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7D44981B867D497193D7C43BC06A38D6_13</vt:lpwstr>
  </property>
  <property fmtid="{D5CDD505-2E9C-101B-9397-08002B2CF9AE}" pid="3" name="KSOProductBuildVer">
    <vt:lpwstr>2052-12.1.0.16250</vt:lpwstr>
  </property>
</Properties>
</file>