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1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1.svg" ContentType="image/svg+xml"/>
  <Override PartName="/ppt/media/image53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2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.svg" ContentType="image/svg+xml"/>
  <Override PartName="/ppt/media/image9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280" r:id="rId3"/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/>
  <p:notesSz cx="5143500" cy="9144000"/>
  <p:embeddedFontLst>
    <p:embeddedFont>
      <p:font typeface="SourceHanSerifCN-Bold" panose="02020700000000000000" charset="-122"/>
      <p:bold r:id="rId30"/>
    </p:embeddedFont>
    <p:embeddedFont>
      <p:font typeface="SourceHanSansSC-Regular" panose="020B0500000000000000" charset="-122"/>
      <p:regular r:id="rId31"/>
    </p:embeddedFont>
    <p:embeddedFont>
      <p:font typeface="SourceHanSerifCN-Heavy" panose="02020900000000000000" charset="-122"/>
      <p:bold r:id="rId32"/>
    </p:embeddedFont>
    <p:embeddedFont>
      <p:font typeface="SourceHanSerifCN-Regular" panose="02020400000000000000" charset="-122"/>
      <p:regular r:id="rId33"/>
    </p:embeddedFont>
    <p:embeddedFont>
      <p:font typeface="等线" panose="0201060003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svg"/><Relationship Id="rId8" Type="http://schemas.openxmlformats.org/officeDocument/2006/relationships/image" Target="../media/image35.png"/><Relationship Id="rId7" Type="http://schemas.openxmlformats.org/officeDocument/2006/relationships/tags" Target="../tags/tag60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tags" Target="../tags/tag59.xml"/><Relationship Id="rId3" Type="http://schemas.openxmlformats.org/officeDocument/2006/relationships/image" Target="../media/image32.svg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39.png"/><Relationship Id="rId20" Type="http://schemas.openxmlformats.org/officeDocument/2006/relationships/tags" Target="../tags/tag69.xml"/><Relationship Id="rId2" Type="http://schemas.openxmlformats.org/officeDocument/2006/relationships/image" Target="../media/image31.png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tags" Target="../tags/tag61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7" Type="http://schemas.openxmlformats.org/officeDocument/2006/relationships/notesSlide" Target="../notesSlides/notesSlide12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49.jpeg"/><Relationship Id="rId24" Type="http://schemas.openxmlformats.org/officeDocument/2006/relationships/image" Target="../media/image48.svg"/><Relationship Id="rId23" Type="http://schemas.openxmlformats.org/officeDocument/2006/relationships/image" Target="../media/image47.png"/><Relationship Id="rId22" Type="http://schemas.openxmlformats.org/officeDocument/2006/relationships/tags" Target="../tags/tag85.xml"/><Relationship Id="rId21" Type="http://schemas.openxmlformats.org/officeDocument/2006/relationships/image" Target="../media/image46.svg"/><Relationship Id="rId20" Type="http://schemas.openxmlformats.org/officeDocument/2006/relationships/image" Target="../media/image45.png"/><Relationship Id="rId2" Type="http://schemas.openxmlformats.org/officeDocument/2006/relationships/tags" Target="../tags/tag71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image" Target="../media/image44.svg"/><Relationship Id="rId11" Type="http://schemas.openxmlformats.org/officeDocument/2006/relationships/image" Target="../media/image43.png"/><Relationship Id="rId10" Type="http://schemas.openxmlformats.org/officeDocument/2006/relationships/tags" Target="../tags/tag77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54.jpe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image" Target="../media/image53.svg"/><Relationship Id="rId13" Type="http://schemas.openxmlformats.org/officeDocument/2006/relationships/image" Target="../media/image52.png"/><Relationship Id="rId12" Type="http://schemas.openxmlformats.org/officeDocument/2006/relationships/tags" Target="../tags/tag95.xml"/><Relationship Id="rId11" Type="http://schemas.openxmlformats.org/officeDocument/2006/relationships/image" Target="../media/image51.svg"/><Relationship Id="rId10" Type="http://schemas.openxmlformats.org/officeDocument/2006/relationships/image" Target="../media/image50.png"/><Relationship Id="rId1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57.svg"/><Relationship Id="rId7" Type="http://schemas.openxmlformats.org/officeDocument/2006/relationships/image" Target="../media/image56.png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1" Type="http://schemas.openxmlformats.org/officeDocument/2006/relationships/notesSlide" Target="../notesSlides/notesSlide14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image" Target="../media/image59.svg"/><Relationship Id="rId10" Type="http://schemas.openxmlformats.org/officeDocument/2006/relationships/image" Target="../media/image58.png"/><Relationship Id="rId1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8" Type="http://schemas.openxmlformats.org/officeDocument/2006/relationships/notesSlide" Target="../notesSlides/notesSlide16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63.jpeg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image" Target="../media/image62.svg"/><Relationship Id="rId10" Type="http://schemas.openxmlformats.org/officeDocument/2006/relationships/image" Target="../media/image61.png"/><Relationship Id="rId1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tags" Target="../tags/tag126.xml"/><Relationship Id="rId3" Type="http://schemas.openxmlformats.org/officeDocument/2006/relationships/image" Target="../media/image65.svg"/><Relationship Id="rId21" Type="http://schemas.openxmlformats.org/officeDocument/2006/relationships/notesSlide" Target="../notesSlides/notesSlide17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9" Type="http://schemas.openxmlformats.org/officeDocument/2006/relationships/image" Target="../media/image70.jpeg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image" Target="../media/image69.svg"/><Relationship Id="rId1" Type="http://schemas.openxmlformats.org/officeDocument/2006/relationships/tags" Target="../tags/tag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jpeg"/><Relationship Id="rId10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image" Target="../media/image76.svg"/><Relationship Id="rId7" Type="http://schemas.openxmlformats.org/officeDocument/2006/relationships/image" Target="../media/image75.png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2" Type="http://schemas.openxmlformats.org/officeDocument/2006/relationships/notesSlide" Target="../notesSlides/notesSlide20.xml"/><Relationship Id="rId41" Type="http://schemas.openxmlformats.org/officeDocument/2006/relationships/slideLayout" Target="../slideLayouts/slideLayout1.xml"/><Relationship Id="rId40" Type="http://schemas.openxmlformats.org/officeDocument/2006/relationships/tags" Target="../tags/tag166.xml"/><Relationship Id="rId4" Type="http://schemas.openxmlformats.org/officeDocument/2006/relationships/tags" Target="../tags/tag146.xml"/><Relationship Id="rId39" Type="http://schemas.openxmlformats.org/officeDocument/2006/relationships/tags" Target="../tags/tag165.xml"/><Relationship Id="rId38" Type="http://schemas.openxmlformats.org/officeDocument/2006/relationships/tags" Target="../tags/tag164.xml"/><Relationship Id="rId37" Type="http://schemas.openxmlformats.org/officeDocument/2006/relationships/tags" Target="../tags/tag163.xml"/><Relationship Id="rId36" Type="http://schemas.openxmlformats.org/officeDocument/2006/relationships/image" Target="../media/image90.svg"/><Relationship Id="rId35" Type="http://schemas.openxmlformats.org/officeDocument/2006/relationships/image" Target="../media/image89.png"/><Relationship Id="rId34" Type="http://schemas.openxmlformats.org/officeDocument/2006/relationships/tags" Target="../tags/tag162.xml"/><Relationship Id="rId33" Type="http://schemas.openxmlformats.org/officeDocument/2006/relationships/tags" Target="../tags/tag161.xml"/><Relationship Id="rId32" Type="http://schemas.openxmlformats.org/officeDocument/2006/relationships/image" Target="../media/image88.svg"/><Relationship Id="rId31" Type="http://schemas.openxmlformats.org/officeDocument/2006/relationships/image" Target="../media/image87.png"/><Relationship Id="rId30" Type="http://schemas.openxmlformats.org/officeDocument/2006/relationships/tags" Target="../tags/tag160.xml"/><Relationship Id="rId3" Type="http://schemas.openxmlformats.org/officeDocument/2006/relationships/image" Target="../media/image74.svg"/><Relationship Id="rId29" Type="http://schemas.openxmlformats.org/officeDocument/2006/relationships/image" Target="../media/image86.svg"/><Relationship Id="rId28" Type="http://schemas.openxmlformats.org/officeDocument/2006/relationships/image" Target="../media/image85.png"/><Relationship Id="rId27" Type="http://schemas.openxmlformats.org/officeDocument/2006/relationships/tags" Target="../tags/tag159.xml"/><Relationship Id="rId26" Type="http://schemas.openxmlformats.org/officeDocument/2006/relationships/image" Target="../media/image84.svg"/><Relationship Id="rId25" Type="http://schemas.openxmlformats.org/officeDocument/2006/relationships/image" Target="../media/image83.png"/><Relationship Id="rId24" Type="http://schemas.openxmlformats.org/officeDocument/2006/relationships/tags" Target="../tags/tag158.xml"/><Relationship Id="rId23" Type="http://schemas.openxmlformats.org/officeDocument/2006/relationships/image" Target="../media/image82.svg"/><Relationship Id="rId22" Type="http://schemas.openxmlformats.org/officeDocument/2006/relationships/image" Target="../media/image81.png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image" Target="../media/image73.png"/><Relationship Id="rId19" Type="http://schemas.openxmlformats.org/officeDocument/2006/relationships/tags" Target="../tags/tag155.xml"/><Relationship Id="rId18" Type="http://schemas.openxmlformats.org/officeDocument/2006/relationships/image" Target="../media/image80.svg"/><Relationship Id="rId17" Type="http://schemas.openxmlformats.org/officeDocument/2006/relationships/image" Target="../media/image79.png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image" Target="../media/image78.svg"/><Relationship Id="rId12" Type="http://schemas.openxmlformats.org/officeDocument/2006/relationships/image" Target="../media/image77.png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5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svg"/><Relationship Id="rId2" Type="http://schemas.openxmlformats.org/officeDocument/2006/relationships/image" Target="../media/image92.png"/><Relationship Id="rId1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svg"/><Relationship Id="rId2" Type="http://schemas.openxmlformats.org/officeDocument/2006/relationships/image" Target="../media/image94.png"/><Relationship Id="rId1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2.jpeg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tags" Target="../tags/tag3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tags" Target="../tags/tag33.xml"/><Relationship Id="rId3" Type="http://schemas.openxmlformats.org/officeDocument/2006/relationships/image" Target="../media/image25.svg"/><Relationship Id="rId20" Type="http://schemas.openxmlformats.org/officeDocument/2006/relationships/notesSlide" Target="../notesSlides/notesSlide8.xml"/><Relationship Id="rId2" Type="http://schemas.openxmlformats.org/officeDocument/2006/relationships/image" Target="../media/image24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30.jpeg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视频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121907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行为方面的表现</a:t>
            </a:r>
            <a:endParaRPr lang="en-US" sz="1125" dirty="0"/>
          </a:p>
        </p:txBody>
      </p:sp>
      <p:sp>
        <p:nvSpPr>
          <p:cNvPr id="6" name="Text 4"/>
          <p:cNvSpPr txBox="1"/>
          <p:nvPr>
            <p:custDataLst>
              <p:tags r:id="rId1"/>
            </p:custDataLst>
          </p:nvPr>
        </p:nvSpPr>
        <p:spPr>
          <a:xfrm>
            <a:off x="1549804" y="1239182"/>
            <a:ext cx="4524375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逃避行为的出现</a:t>
            </a:r>
            <a:endParaRPr lang="en-US" sz="1350" dirty="0"/>
          </a:p>
        </p:txBody>
      </p:sp>
      <p:sp>
        <p:nvSpPr>
          <p:cNvPr id="7" name="Shape 5"/>
          <p:cNvSpPr/>
          <p:nvPr>
            <p:custDataLst>
              <p:tags r:id="rId2"/>
            </p:custDataLst>
          </p:nvPr>
        </p:nvSpPr>
        <p:spPr>
          <a:xfrm>
            <a:off x="1554566" y="1491259"/>
            <a:ext cx="6038022" cy="494463"/>
          </a:xfrm>
          <a:custGeom>
            <a:avLst/>
            <a:gdLst/>
            <a:ahLst/>
            <a:cxnLst/>
            <a:rect l="l" t="t" r="r" b="b"/>
            <a:pathLst>
              <a:path w="6038022" h="494463">
                <a:moveTo>
                  <a:pt x="0" y="0"/>
                </a:moveTo>
                <a:lnTo>
                  <a:pt x="6038022" y="0"/>
                </a:lnTo>
                <a:lnTo>
                  <a:pt x="6038022" y="494463"/>
                </a:lnTo>
                <a:lnTo>
                  <a:pt x="0" y="494463"/>
                </a:lnTo>
                <a:close/>
              </a:path>
            </a:pathLst>
          </a:custGeom>
          <a:noFill/>
          <a:ln w="9525">
            <a:solidFill>
              <a:srgbClr val="4D81A2"/>
            </a:solidFill>
            <a:prstDash val="solid"/>
          </a:ln>
        </p:spPr>
      </p:sp>
      <p:sp>
        <p:nvSpPr>
          <p:cNvPr id="8" name="Text 6"/>
          <p:cNvSpPr txBox="1"/>
          <p:nvPr>
            <p:custDataLst>
              <p:tags r:id="rId3"/>
            </p:custDataLst>
          </p:nvPr>
        </p:nvSpPr>
        <p:spPr>
          <a:xfrm>
            <a:off x="688547" y="1392529"/>
            <a:ext cx="666750" cy="3905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01</a:t>
            </a:r>
            <a:endParaRPr lang="en-US" sz="2550" dirty="0"/>
          </a:p>
        </p:txBody>
      </p:sp>
      <p:sp>
        <p:nvSpPr>
          <p:cNvPr id="9" name="Text 7"/>
          <p:cNvSpPr txBox="1"/>
          <p:nvPr>
            <p:custDataLst>
              <p:tags r:id="rId4"/>
            </p:custDataLst>
          </p:nvPr>
        </p:nvSpPr>
        <p:spPr>
          <a:xfrm>
            <a:off x="1630352" y="1587792"/>
            <a:ext cx="58864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为了避免再次面对挫折，一些人可能选择逃避，如拖延、放弃或转移注意力。这种逃避行为虽然能暂时减轻心理压力，但长远来看，会削弱个人的应对能力。</a:t>
            </a:r>
            <a:endParaRPr lang="en-US" sz="900" dirty="0"/>
          </a:p>
        </p:txBody>
      </p:sp>
      <p:sp>
        <p:nvSpPr>
          <p:cNvPr id="11" name="Text 9"/>
          <p:cNvSpPr txBox="1"/>
          <p:nvPr>
            <p:custDataLst>
              <p:tags r:id="rId5"/>
            </p:custDataLst>
          </p:nvPr>
        </p:nvSpPr>
        <p:spPr>
          <a:xfrm>
            <a:off x="1549804" y="2117138"/>
            <a:ext cx="4524375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攻击行为的可能</a:t>
            </a:r>
            <a:endParaRPr lang="en-US" sz="1350" dirty="0"/>
          </a:p>
        </p:txBody>
      </p:sp>
      <p:sp>
        <p:nvSpPr>
          <p:cNvPr id="12" name="Shape 10"/>
          <p:cNvSpPr/>
          <p:nvPr>
            <p:custDataLst>
              <p:tags r:id="rId6"/>
            </p:custDataLst>
          </p:nvPr>
        </p:nvSpPr>
        <p:spPr>
          <a:xfrm>
            <a:off x="1554566" y="2369216"/>
            <a:ext cx="6038022" cy="494463"/>
          </a:xfrm>
          <a:custGeom>
            <a:avLst/>
            <a:gdLst/>
            <a:ahLst/>
            <a:cxnLst/>
            <a:rect l="l" t="t" r="r" b="b"/>
            <a:pathLst>
              <a:path w="6038022" h="494463">
                <a:moveTo>
                  <a:pt x="0" y="0"/>
                </a:moveTo>
                <a:lnTo>
                  <a:pt x="6038022" y="0"/>
                </a:lnTo>
                <a:lnTo>
                  <a:pt x="6038022" y="494463"/>
                </a:lnTo>
                <a:lnTo>
                  <a:pt x="0" y="494463"/>
                </a:lnTo>
                <a:close/>
              </a:path>
            </a:pathLst>
          </a:custGeom>
          <a:noFill/>
          <a:ln w="9525">
            <a:solidFill>
              <a:srgbClr val="DFD394"/>
            </a:solidFill>
            <a:prstDash val="solid"/>
          </a:ln>
        </p:spPr>
      </p:sp>
      <p:sp>
        <p:nvSpPr>
          <p:cNvPr id="13" name="Text 11"/>
          <p:cNvSpPr txBox="1"/>
          <p:nvPr>
            <p:custDataLst>
              <p:tags r:id="rId7"/>
            </p:custDataLst>
          </p:nvPr>
        </p:nvSpPr>
        <p:spPr>
          <a:xfrm>
            <a:off x="7788703" y="2270486"/>
            <a:ext cx="666750" cy="3905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2550" dirty="0"/>
          </a:p>
        </p:txBody>
      </p:sp>
      <p:sp>
        <p:nvSpPr>
          <p:cNvPr id="14" name="Text 12"/>
          <p:cNvSpPr txBox="1"/>
          <p:nvPr>
            <p:custDataLst>
              <p:tags r:id="rId8"/>
            </p:custDataLst>
          </p:nvPr>
        </p:nvSpPr>
        <p:spPr>
          <a:xfrm>
            <a:off x="1630352" y="2465748"/>
            <a:ext cx="58864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在遭受挫折时，一些人可能变得易怒、攻击性强，甚至将愤怒和不满发泄到他人身上。这种攻击行为不仅伤害他人，也让自己陷入更深的困境。</a:t>
            </a:r>
            <a:endParaRPr lang="en-US" sz="900" dirty="0"/>
          </a:p>
        </p:txBody>
      </p:sp>
      <p:sp>
        <p:nvSpPr>
          <p:cNvPr id="16" name="Text 14"/>
          <p:cNvSpPr txBox="1"/>
          <p:nvPr>
            <p:custDataLst>
              <p:tags r:id="rId9"/>
            </p:custDataLst>
          </p:nvPr>
        </p:nvSpPr>
        <p:spPr>
          <a:xfrm>
            <a:off x="1549804" y="2993958"/>
            <a:ext cx="4524375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退缩行为的产生</a:t>
            </a:r>
            <a:endParaRPr lang="en-US" sz="1350" dirty="0"/>
          </a:p>
        </p:txBody>
      </p:sp>
      <p:sp>
        <p:nvSpPr>
          <p:cNvPr id="17" name="Shape 15"/>
          <p:cNvSpPr/>
          <p:nvPr>
            <p:custDataLst>
              <p:tags r:id="rId10"/>
            </p:custDataLst>
          </p:nvPr>
        </p:nvSpPr>
        <p:spPr>
          <a:xfrm>
            <a:off x="1554566" y="3246036"/>
            <a:ext cx="6038022" cy="494463"/>
          </a:xfrm>
          <a:custGeom>
            <a:avLst/>
            <a:gdLst/>
            <a:ahLst/>
            <a:cxnLst/>
            <a:rect l="l" t="t" r="r" b="b"/>
            <a:pathLst>
              <a:path w="6038022" h="494463">
                <a:moveTo>
                  <a:pt x="0" y="0"/>
                </a:moveTo>
                <a:lnTo>
                  <a:pt x="6038022" y="0"/>
                </a:lnTo>
                <a:lnTo>
                  <a:pt x="6038022" y="494463"/>
                </a:lnTo>
                <a:lnTo>
                  <a:pt x="0" y="494463"/>
                </a:lnTo>
                <a:close/>
              </a:path>
            </a:pathLst>
          </a:custGeom>
          <a:noFill/>
          <a:ln w="9525">
            <a:solidFill>
              <a:srgbClr val="EA756C"/>
            </a:solidFill>
            <a:prstDash val="solid"/>
          </a:ln>
        </p:spPr>
      </p:sp>
      <p:sp>
        <p:nvSpPr>
          <p:cNvPr id="19" name="Text 17"/>
          <p:cNvSpPr txBox="1"/>
          <p:nvPr>
            <p:custDataLst>
              <p:tags r:id="rId11"/>
            </p:custDataLst>
          </p:nvPr>
        </p:nvSpPr>
        <p:spPr>
          <a:xfrm>
            <a:off x="1630352" y="3342569"/>
            <a:ext cx="5886450" cy="1381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面对挫折，一些人可能选择退缩，不再积极寻求解决问题的方法。他们可能变得被动、消极，甚至对未来失去信心。</a:t>
            </a:r>
            <a:endParaRPr lang="en-US" sz="900" dirty="0"/>
          </a:p>
        </p:txBody>
      </p:sp>
      <p:sp>
        <p:nvSpPr>
          <p:cNvPr id="21" name="Text 19"/>
          <p:cNvSpPr txBox="1"/>
          <p:nvPr>
            <p:custDataLst>
              <p:tags r:id="rId12"/>
            </p:custDataLst>
          </p:nvPr>
        </p:nvSpPr>
        <p:spPr>
          <a:xfrm>
            <a:off x="1549804" y="3866714"/>
            <a:ext cx="4524375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努力程度的改变</a:t>
            </a:r>
            <a:endParaRPr lang="en-US" sz="1350" dirty="0"/>
          </a:p>
        </p:txBody>
      </p:sp>
      <p:sp>
        <p:nvSpPr>
          <p:cNvPr id="22" name="Shape 20"/>
          <p:cNvSpPr/>
          <p:nvPr>
            <p:custDataLst>
              <p:tags r:id="rId13"/>
            </p:custDataLst>
          </p:nvPr>
        </p:nvSpPr>
        <p:spPr>
          <a:xfrm>
            <a:off x="1554566" y="4118792"/>
            <a:ext cx="6038022" cy="494463"/>
          </a:xfrm>
          <a:custGeom>
            <a:avLst/>
            <a:gdLst/>
            <a:ahLst/>
            <a:cxnLst/>
            <a:rect l="l" t="t" r="r" b="b"/>
            <a:pathLst>
              <a:path w="6038022" h="494463">
                <a:moveTo>
                  <a:pt x="0" y="0"/>
                </a:moveTo>
                <a:lnTo>
                  <a:pt x="6038022" y="0"/>
                </a:lnTo>
                <a:lnTo>
                  <a:pt x="6038022" y="494463"/>
                </a:lnTo>
                <a:lnTo>
                  <a:pt x="0" y="494463"/>
                </a:lnTo>
                <a:close/>
              </a:path>
            </a:pathLst>
          </a:custGeom>
          <a:noFill/>
          <a:ln w="9525">
            <a:solidFill>
              <a:srgbClr val="89BDDE"/>
            </a:solidFill>
            <a:prstDash val="solid"/>
          </a:ln>
        </p:spPr>
      </p:sp>
      <p:sp>
        <p:nvSpPr>
          <p:cNvPr id="23" name="Text 21"/>
          <p:cNvSpPr txBox="1"/>
          <p:nvPr>
            <p:custDataLst>
              <p:tags r:id="rId14"/>
            </p:custDataLst>
          </p:nvPr>
        </p:nvSpPr>
        <p:spPr>
          <a:xfrm>
            <a:off x="7788703" y="4020062"/>
            <a:ext cx="666750" cy="3905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2550" dirty="0"/>
          </a:p>
        </p:txBody>
      </p:sp>
      <p:sp>
        <p:nvSpPr>
          <p:cNvPr id="24" name="Text 22"/>
          <p:cNvSpPr txBox="1"/>
          <p:nvPr>
            <p:custDataLst>
              <p:tags r:id="rId15"/>
            </p:custDataLst>
          </p:nvPr>
        </p:nvSpPr>
        <p:spPr>
          <a:xfrm>
            <a:off x="1630352" y="4215324"/>
            <a:ext cx="58864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挫折可能导致个人努力程度的改变，一些人可能因为失败而更加勤奋，试图通过加倍努力来弥补不足；而另一些人则可能因为挫败感而丧失动力，变得懒散和消极。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对生活的整体影响</a:t>
            </a:r>
            <a:endParaRPr lang="en-US" sz="1125" dirty="0"/>
          </a:p>
        </p:txBody>
      </p:sp>
      <p:pic>
        <p:nvPicPr>
          <p:cNvPr id="10" name="Image 4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9718" y="2008536"/>
            <a:ext cx="273844" cy="273844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2446" y="2123735"/>
            <a:ext cx="319768" cy="319768"/>
          </a:xfrm>
          <a:prstGeom prst="rect">
            <a:avLst/>
          </a:prstGeom>
        </p:spPr>
      </p:pic>
      <p:pic>
        <p:nvPicPr>
          <p:cNvPr id="12" name="Image 6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1777" y="3661172"/>
            <a:ext cx="293526" cy="293526"/>
          </a:xfrm>
          <a:prstGeom prst="rect">
            <a:avLst/>
          </a:prstGeom>
        </p:spPr>
      </p:pic>
      <p:pic>
        <p:nvPicPr>
          <p:cNvPr id="13" name="Image 7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9809" y="3763711"/>
            <a:ext cx="267283" cy="267283"/>
          </a:xfrm>
          <a:prstGeom prst="rect">
            <a:avLst/>
          </a:prstGeom>
        </p:spPr>
      </p:pic>
      <p:sp>
        <p:nvSpPr>
          <p:cNvPr id="15" name="Text 4"/>
          <p:cNvSpPr txBox="1"/>
          <p:nvPr>
            <p:custDataLst>
              <p:tags r:id="rId13"/>
            </p:custDataLst>
          </p:nvPr>
        </p:nvSpPr>
        <p:spPr>
          <a:xfrm>
            <a:off x="811034" y="1437244"/>
            <a:ext cx="2034997" cy="4147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日常生活的干扰</a:t>
            </a:r>
            <a:endParaRPr lang="en-US" sz="1350" dirty="0"/>
          </a:p>
        </p:txBody>
      </p:sp>
      <p:sp>
        <p:nvSpPr>
          <p:cNvPr id="16" name="Text 5"/>
          <p:cNvSpPr txBox="1"/>
          <p:nvPr>
            <p:custDataLst>
              <p:tags r:id="rId14"/>
            </p:custDataLst>
          </p:nvPr>
        </p:nvSpPr>
        <p:spPr>
          <a:xfrm>
            <a:off x="811034" y="1876493"/>
            <a:ext cx="206216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挫折可能严重干扰个人的日常生活，如工作、学习和娱乐等。它可能让人分心，无法专注于手头的事情，从而影响效率和质量。</a:t>
            </a:r>
            <a:endParaRPr lang="en-US" sz="900" dirty="0"/>
          </a:p>
        </p:txBody>
      </p:sp>
      <p:sp>
        <p:nvSpPr>
          <p:cNvPr id="17" name="Text 6"/>
          <p:cNvSpPr txBox="1"/>
          <p:nvPr>
            <p:custDataLst>
              <p:tags r:id="rId15"/>
            </p:custDataLst>
          </p:nvPr>
        </p:nvSpPr>
        <p:spPr>
          <a:xfrm>
            <a:off x="6297969" y="1437244"/>
            <a:ext cx="2034997" cy="4147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人际关系的变化</a:t>
            </a:r>
            <a:endParaRPr lang="en-US" sz="1350" dirty="0"/>
          </a:p>
        </p:txBody>
      </p:sp>
      <p:sp>
        <p:nvSpPr>
          <p:cNvPr id="18" name="Text 7"/>
          <p:cNvSpPr txBox="1"/>
          <p:nvPr>
            <p:custDataLst>
              <p:tags r:id="rId16"/>
            </p:custDataLst>
          </p:nvPr>
        </p:nvSpPr>
        <p:spPr>
          <a:xfrm>
            <a:off x="6270803" y="1876493"/>
            <a:ext cx="206216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挫折还可能对人际关系产生负面影响，如导致家庭矛盾、朋友疏远或职场冲突等。这些变化不仅加剧了个人的心理压力，还可能让个人陷入孤立无援的境地。</a:t>
            </a:r>
            <a:endParaRPr lang="en-US" sz="900" dirty="0"/>
          </a:p>
        </p:txBody>
      </p:sp>
      <p:sp>
        <p:nvSpPr>
          <p:cNvPr id="19" name="Text 8"/>
          <p:cNvSpPr txBox="1"/>
          <p:nvPr>
            <p:custDataLst>
              <p:tags r:id="rId17"/>
            </p:custDataLst>
          </p:nvPr>
        </p:nvSpPr>
        <p:spPr>
          <a:xfrm>
            <a:off x="811034" y="3231502"/>
            <a:ext cx="2034997" cy="4147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未来规划的调整</a:t>
            </a:r>
            <a:endParaRPr lang="en-US" sz="1350" dirty="0"/>
          </a:p>
        </p:txBody>
      </p:sp>
      <p:sp>
        <p:nvSpPr>
          <p:cNvPr id="20" name="Text 9"/>
          <p:cNvSpPr txBox="1"/>
          <p:nvPr>
            <p:custDataLst>
              <p:tags r:id="rId18"/>
            </p:custDataLst>
          </p:nvPr>
        </p:nvSpPr>
        <p:spPr>
          <a:xfrm>
            <a:off x="811034" y="3670751"/>
            <a:ext cx="2062163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面对挫折，个人可能需要重新审视和调整自己的未来规划。一些原本设定的目标和计划可能需要重新评估，甚至完全放弃。这种调整虽然痛苦，但也是成长的一部分。</a:t>
            </a:r>
            <a:endParaRPr lang="en-US" sz="900" dirty="0"/>
          </a:p>
        </p:txBody>
      </p:sp>
      <p:sp>
        <p:nvSpPr>
          <p:cNvPr id="21" name="Text 10"/>
          <p:cNvSpPr txBox="1"/>
          <p:nvPr>
            <p:custDataLst>
              <p:tags r:id="rId19"/>
            </p:custDataLst>
          </p:nvPr>
        </p:nvSpPr>
        <p:spPr>
          <a:xfrm>
            <a:off x="6297969" y="3231502"/>
            <a:ext cx="2034997" cy="41472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个人成长的阻碍</a:t>
            </a:r>
            <a:endParaRPr lang="en-US" sz="1350" dirty="0"/>
          </a:p>
        </p:txBody>
      </p:sp>
      <p:sp>
        <p:nvSpPr>
          <p:cNvPr id="22" name="Text 11"/>
          <p:cNvSpPr txBox="1"/>
          <p:nvPr>
            <p:custDataLst>
              <p:tags r:id="rId20"/>
            </p:custDataLst>
          </p:nvPr>
        </p:nvSpPr>
        <p:spPr>
          <a:xfrm>
            <a:off x="6270803" y="3670751"/>
            <a:ext cx="206216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挫折是个人成长道路上的绊脚石，它可能阻碍个人在知识、技能、心态等方面的提升。如果不能有效应对挫折，个人可能陷入停滞不前的境地，无法实现自我超越。</a:t>
            </a:r>
            <a:endParaRPr lang="en-US" sz="900" dirty="0"/>
          </a:p>
        </p:txBody>
      </p:sp>
      <p:pic>
        <p:nvPicPr>
          <p:cNvPr id="23" name="图片 22"/>
          <p:cNvPicPr/>
          <p:nvPr/>
        </p:nvPicPr>
        <p:blipFill>
          <a:blip r:embed="rId21"/>
          <a:stretch>
            <a:fillRect/>
          </a:stretch>
        </p:blipFill>
        <p:spPr>
          <a:xfrm>
            <a:off x="3305175" y="1575435"/>
            <a:ext cx="2658110" cy="21983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-891222" y="-446405"/>
            <a:ext cx="10258425" cy="565785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1020128" y="-54389"/>
            <a:ext cx="1343025" cy="1343025"/>
          </a:xfrm>
          <a:custGeom>
            <a:avLst/>
            <a:gdLst/>
            <a:ahLst/>
            <a:cxnLst/>
            <a:rect l="l" t="t" r="r" b="b"/>
            <a:pathLst>
              <a:path w="1343025" h="1343025">
                <a:moveTo>
                  <a:pt x="671513" y="0"/>
                </a:moveTo>
                <a:cubicBezTo>
                  <a:pt x="1042130" y="0"/>
                  <a:pt x="1343025" y="300895"/>
                  <a:pt x="1343025" y="671513"/>
                </a:cubicBezTo>
                <a:cubicBezTo>
                  <a:pt x="1343025" y="1042130"/>
                  <a:pt x="1042130" y="1343025"/>
                  <a:pt x="671513" y="1343025"/>
                </a:cubicBezTo>
                <a:cubicBezTo>
                  <a:pt x="300895" y="1343025"/>
                  <a:pt x="0" y="1042130"/>
                  <a:pt x="0" y="671513"/>
                </a:cubicBezTo>
                <a:cubicBezTo>
                  <a:pt x="0" y="300895"/>
                  <a:pt x="300895" y="0"/>
                  <a:pt x="671512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3338" algn="bl" rotWithShape="0">
              <a:srgbClr val="9B9B9B">
                <a:alpha val="100000"/>
              </a:srgbClr>
            </a:outerShdw>
          </a:effectLst>
        </p:spPr>
      </p:sp>
      <p:sp>
        <p:nvSpPr>
          <p:cNvPr id="7" name="Shape 2"/>
          <p:cNvSpPr/>
          <p:nvPr/>
        </p:nvSpPr>
        <p:spPr>
          <a:xfrm>
            <a:off x="1101090" y="51974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cubicBezTo>
                  <a:pt x="916483" y="0"/>
                  <a:pt x="1181100" y="264617"/>
                  <a:pt x="1181100" y="590550"/>
                </a:cubicBezTo>
                <a:cubicBezTo>
                  <a:pt x="1181100" y="916483"/>
                  <a:pt x="916483" y="1181100"/>
                  <a:pt x="590550" y="1181100"/>
                </a:cubicBezTo>
                <a:cubicBezTo>
                  <a:pt x="264617" y="1181100"/>
                  <a:pt x="0" y="916483"/>
                  <a:pt x="0" y="590550"/>
                </a:cubicBezTo>
                <a:cubicBezTo>
                  <a:pt x="0" y="264617"/>
                  <a:pt x="264617" y="0"/>
                  <a:pt x="590550" y="0"/>
                </a:cubicBezTo>
                <a:close/>
              </a:path>
            </a:pathLst>
          </a:custGeom>
          <a:solidFill>
            <a:srgbClr val="4D81A2">
              <a:alpha val="0"/>
            </a:srgbClr>
          </a:solidFill>
          <a:ln w="19050">
            <a:solidFill>
              <a:srgbClr val="4D81A2"/>
            </a:solidFill>
            <a:prstDash val="dash"/>
          </a:ln>
        </p:spPr>
        <p:txBody>
          <a:bodyPr/>
          <a:p>
            <a:endParaRPr lang="en-US" altLang="zh-CN"/>
          </a:p>
        </p:txBody>
      </p:sp>
      <p:sp>
        <p:nvSpPr>
          <p:cNvPr id="9" name="Text 4"/>
          <p:cNvSpPr txBox="1"/>
          <p:nvPr/>
        </p:nvSpPr>
        <p:spPr>
          <a:xfrm>
            <a:off x="2578735" y="-255"/>
            <a:ext cx="4143375" cy="12334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3600" kern="0" spc="150" dirty="0">
                <a:solidFill>
                  <a:srgbClr val="FFFF00"/>
                </a:solidFill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应对挫折的策略</a:t>
            </a:r>
            <a:endParaRPr lang="zh-CN" altLang="en-US" sz="3600" kern="0" spc="150" dirty="0">
              <a:solidFill>
                <a:srgbClr val="FFFF00"/>
              </a:solidFill>
              <a:latin typeface="SourceHanSerifCN-Bold" panose="02020700000000000000" charset="-122"/>
              <a:ea typeface="SourceHanSerifCN-Bold" panose="02020700000000000000" charset="-122"/>
              <a:cs typeface="SourceHanSerifCN-Bold" panose="020207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24940" y="52070"/>
            <a:ext cx="3048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/>
              <a:t>3</a:t>
            </a:r>
            <a:endParaRPr lang="en-US" altLang="zh-CN" sz="6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积极的心态调整</a:t>
            </a:r>
            <a:endParaRPr lang="en-US" sz="1125" dirty="0"/>
          </a:p>
        </p:txBody>
      </p:sp>
      <p:sp>
        <p:nvSpPr>
          <p:cNvPr id="6" name="Text 3"/>
          <p:cNvSpPr txBox="1"/>
          <p:nvPr>
            <p:custDataLst>
              <p:tags r:id="rId1"/>
            </p:custDataLst>
          </p:nvPr>
        </p:nvSpPr>
        <p:spPr>
          <a:xfrm>
            <a:off x="1304276" y="998432"/>
            <a:ext cx="2435232" cy="419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保持乐观的态度</a:t>
            </a:r>
            <a:endParaRPr lang="en-US" sz="1125" dirty="0"/>
          </a:p>
        </p:txBody>
      </p:sp>
      <p:sp>
        <p:nvSpPr>
          <p:cNvPr id="7" name="Text 4"/>
          <p:cNvSpPr txBox="1"/>
          <p:nvPr>
            <p:custDataLst>
              <p:tags r:id="rId2"/>
            </p:custDataLst>
          </p:nvPr>
        </p:nvSpPr>
        <p:spPr>
          <a:xfrm>
            <a:off x="1304276" y="1453760"/>
            <a:ext cx="270986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706D6D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保持乐观的态度是应对挫折的第一步。面对困难时，要相信困难只是暂时的，未来依然充满希望。这种积极的心态有助于我们保持冷静，从而更好地应对挫折。</a:t>
            </a:r>
            <a:endParaRPr lang="en-US" sz="900" dirty="0"/>
          </a:p>
        </p:txBody>
      </p:sp>
      <p:sp>
        <p:nvSpPr>
          <p:cNvPr id="8" name="Shape 5"/>
          <p:cNvSpPr/>
          <p:nvPr>
            <p:custDataLst>
              <p:tags r:id="rId3"/>
            </p:custDataLst>
          </p:nvPr>
        </p:nvSpPr>
        <p:spPr>
          <a:xfrm>
            <a:off x="776794" y="1043436"/>
            <a:ext cx="329987" cy="329987"/>
          </a:xfrm>
          <a:custGeom>
            <a:avLst/>
            <a:gdLst/>
            <a:ahLst/>
            <a:cxnLst/>
            <a:rect l="l" t="t" r="r" b="b"/>
            <a:pathLst>
              <a:path w="329987" h="329987">
                <a:moveTo>
                  <a:pt x="164994" y="0"/>
                </a:moveTo>
                <a:cubicBezTo>
                  <a:pt x="256056" y="0"/>
                  <a:pt x="329987" y="73931"/>
                  <a:pt x="329987" y="164994"/>
                </a:cubicBezTo>
                <a:cubicBezTo>
                  <a:pt x="329987" y="256056"/>
                  <a:pt x="256056" y="329987"/>
                  <a:pt x="164994" y="329987"/>
                </a:cubicBezTo>
                <a:cubicBezTo>
                  <a:pt x="73931" y="329987"/>
                  <a:pt x="0" y="256056"/>
                  <a:pt x="0" y="164994"/>
                </a:cubicBezTo>
                <a:cubicBezTo>
                  <a:pt x="0" y="73931"/>
                  <a:pt x="73931" y="0"/>
                  <a:pt x="164994" y="0"/>
                </a:cubicBezTo>
                <a:close/>
              </a:path>
            </a:pathLst>
          </a:custGeom>
          <a:solidFill>
            <a:srgbClr val="4D81A2"/>
          </a:solidFill>
        </p:spPr>
      </p:sp>
      <p:pic>
        <p:nvPicPr>
          <p:cNvPr id="9" name="Image 1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578" y="1102220"/>
            <a:ext cx="212419" cy="212419"/>
          </a:xfrm>
          <a:prstGeom prst="rect">
            <a:avLst/>
          </a:prstGeom>
        </p:spPr>
      </p:pic>
      <p:sp>
        <p:nvSpPr>
          <p:cNvPr id="10" name="Text 6"/>
          <p:cNvSpPr txBox="1"/>
          <p:nvPr>
            <p:custDataLst>
              <p:tags r:id="rId7"/>
            </p:custDataLst>
          </p:nvPr>
        </p:nvSpPr>
        <p:spPr>
          <a:xfrm>
            <a:off x="5073934" y="998432"/>
            <a:ext cx="2435232" cy="419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学会自我激励</a:t>
            </a:r>
            <a:endParaRPr lang="en-US" sz="1125" dirty="0"/>
          </a:p>
        </p:txBody>
      </p:sp>
      <p:sp>
        <p:nvSpPr>
          <p:cNvPr id="11" name="Text 7"/>
          <p:cNvSpPr txBox="1"/>
          <p:nvPr>
            <p:custDataLst>
              <p:tags r:id="rId8"/>
            </p:custDataLst>
          </p:nvPr>
        </p:nvSpPr>
        <p:spPr>
          <a:xfrm>
            <a:off x="5073934" y="1453760"/>
            <a:ext cx="2662238" cy="4095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706D6D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学会自我激励是调整心态的关键。在遭遇挫折时，可以通过自我暗示、设定小目标等方式来激励自己，保持前进的动力和信心。</a:t>
            </a:r>
            <a:endParaRPr lang="en-US" sz="900" dirty="0"/>
          </a:p>
        </p:txBody>
      </p:sp>
      <p:sp>
        <p:nvSpPr>
          <p:cNvPr id="12" name="Shape 8"/>
          <p:cNvSpPr/>
          <p:nvPr>
            <p:custDataLst>
              <p:tags r:id="rId9"/>
            </p:custDataLst>
          </p:nvPr>
        </p:nvSpPr>
        <p:spPr>
          <a:xfrm>
            <a:off x="4609620" y="1038868"/>
            <a:ext cx="329987" cy="329987"/>
          </a:xfrm>
          <a:custGeom>
            <a:avLst/>
            <a:gdLst/>
            <a:ahLst/>
            <a:cxnLst/>
            <a:rect l="l" t="t" r="r" b="b"/>
            <a:pathLst>
              <a:path w="329987" h="329987">
                <a:moveTo>
                  <a:pt x="164994" y="0"/>
                </a:moveTo>
                <a:cubicBezTo>
                  <a:pt x="256056" y="0"/>
                  <a:pt x="329987" y="73931"/>
                  <a:pt x="329987" y="164994"/>
                </a:cubicBezTo>
                <a:cubicBezTo>
                  <a:pt x="329987" y="256056"/>
                  <a:pt x="256056" y="329987"/>
                  <a:pt x="164994" y="329987"/>
                </a:cubicBezTo>
                <a:cubicBezTo>
                  <a:pt x="73931" y="329987"/>
                  <a:pt x="0" y="256056"/>
                  <a:pt x="0" y="164994"/>
                </a:cubicBezTo>
                <a:cubicBezTo>
                  <a:pt x="0" y="73931"/>
                  <a:pt x="73931" y="0"/>
                  <a:pt x="164994" y="0"/>
                </a:cubicBezTo>
                <a:close/>
              </a:path>
            </a:pathLst>
          </a:custGeom>
          <a:solidFill>
            <a:srgbClr val="4D81A2"/>
          </a:solidFill>
        </p:spPr>
      </p:sp>
      <p:pic>
        <p:nvPicPr>
          <p:cNvPr id="13" name="Image 2" descr="preencoded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8949" y="1058197"/>
            <a:ext cx="291329" cy="291329"/>
          </a:xfrm>
          <a:prstGeom prst="rect">
            <a:avLst/>
          </a:prstGeom>
        </p:spPr>
      </p:pic>
      <p:sp>
        <p:nvSpPr>
          <p:cNvPr id="14" name="Text 9"/>
          <p:cNvSpPr txBox="1"/>
          <p:nvPr>
            <p:custDataLst>
              <p:tags r:id="rId13"/>
            </p:custDataLst>
          </p:nvPr>
        </p:nvSpPr>
        <p:spPr>
          <a:xfrm>
            <a:off x="1914525" y="3522296"/>
            <a:ext cx="2435232" cy="419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转变思维方式</a:t>
            </a:r>
            <a:endParaRPr lang="en-US" sz="1125" dirty="0"/>
          </a:p>
        </p:txBody>
      </p:sp>
      <p:sp>
        <p:nvSpPr>
          <p:cNvPr id="15" name="Text 10"/>
          <p:cNvSpPr txBox="1"/>
          <p:nvPr>
            <p:custDataLst>
              <p:tags r:id="rId14"/>
            </p:custDataLst>
          </p:nvPr>
        </p:nvSpPr>
        <p:spPr>
          <a:xfrm>
            <a:off x="1914525" y="3977624"/>
            <a:ext cx="2657475" cy="4095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706D6D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转变思维方式有助于我们从不同的角度看待问题。尝试用积极、乐观的视角去解读挫折，将其视为成长的机会，而非无法逾越的障碍。</a:t>
            </a:r>
            <a:endParaRPr lang="en-US" sz="900" dirty="0"/>
          </a:p>
        </p:txBody>
      </p:sp>
      <p:sp>
        <p:nvSpPr>
          <p:cNvPr id="16" name="Shape 11"/>
          <p:cNvSpPr/>
          <p:nvPr>
            <p:custDataLst>
              <p:tags r:id="rId15"/>
            </p:custDataLst>
          </p:nvPr>
        </p:nvSpPr>
        <p:spPr>
          <a:xfrm>
            <a:off x="1387043" y="3567301"/>
            <a:ext cx="329987" cy="329987"/>
          </a:xfrm>
          <a:custGeom>
            <a:avLst/>
            <a:gdLst/>
            <a:ahLst/>
            <a:cxnLst/>
            <a:rect l="l" t="t" r="r" b="b"/>
            <a:pathLst>
              <a:path w="329987" h="329987">
                <a:moveTo>
                  <a:pt x="164994" y="0"/>
                </a:moveTo>
                <a:cubicBezTo>
                  <a:pt x="256056" y="0"/>
                  <a:pt x="329987" y="73931"/>
                  <a:pt x="329987" y="164994"/>
                </a:cubicBezTo>
                <a:cubicBezTo>
                  <a:pt x="329987" y="256056"/>
                  <a:pt x="256056" y="329987"/>
                  <a:pt x="164994" y="329987"/>
                </a:cubicBezTo>
                <a:cubicBezTo>
                  <a:pt x="73931" y="329987"/>
                  <a:pt x="0" y="256056"/>
                  <a:pt x="0" y="164994"/>
                </a:cubicBezTo>
                <a:cubicBezTo>
                  <a:pt x="0" y="73931"/>
                  <a:pt x="73931" y="0"/>
                  <a:pt x="164994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17" name="Text 12"/>
          <p:cNvSpPr txBox="1"/>
          <p:nvPr>
            <p:custDataLst>
              <p:tags r:id="rId16"/>
            </p:custDataLst>
          </p:nvPr>
        </p:nvSpPr>
        <p:spPr>
          <a:xfrm>
            <a:off x="6141673" y="3522296"/>
            <a:ext cx="2435232" cy="419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培养坚韧精神</a:t>
            </a:r>
            <a:endParaRPr lang="en-US" sz="1125" dirty="0"/>
          </a:p>
        </p:txBody>
      </p:sp>
      <p:sp>
        <p:nvSpPr>
          <p:cNvPr id="18" name="Text 13"/>
          <p:cNvSpPr txBox="1"/>
          <p:nvPr>
            <p:custDataLst>
              <p:tags r:id="rId17"/>
            </p:custDataLst>
          </p:nvPr>
        </p:nvSpPr>
        <p:spPr>
          <a:xfrm>
            <a:off x="6141673" y="3977624"/>
            <a:ext cx="2643188" cy="4095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706D6D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坚韧精神是应对挫折的重要品质。它使我们在面对困难时能够坚持不懈，不轻易放弃。通过不断挑战自我，我们可以逐渐培养出这种精神。</a:t>
            </a:r>
            <a:endParaRPr lang="en-US" sz="900" dirty="0"/>
          </a:p>
        </p:txBody>
      </p:sp>
      <p:sp>
        <p:nvSpPr>
          <p:cNvPr id="19" name="Shape 14"/>
          <p:cNvSpPr/>
          <p:nvPr>
            <p:custDataLst>
              <p:tags r:id="rId18"/>
            </p:custDataLst>
          </p:nvPr>
        </p:nvSpPr>
        <p:spPr>
          <a:xfrm>
            <a:off x="5677359" y="3567301"/>
            <a:ext cx="329987" cy="329987"/>
          </a:xfrm>
          <a:custGeom>
            <a:avLst/>
            <a:gdLst/>
            <a:ahLst/>
            <a:cxnLst/>
            <a:rect l="l" t="t" r="r" b="b"/>
            <a:pathLst>
              <a:path w="329987" h="329987">
                <a:moveTo>
                  <a:pt x="164994" y="0"/>
                </a:moveTo>
                <a:cubicBezTo>
                  <a:pt x="256056" y="0"/>
                  <a:pt x="329987" y="73931"/>
                  <a:pt x="329987" y="164994"/>
                </a:cubicBezTo>
                <a:cubicBezTo>
                  <a:pt x="329987" y="256056"/>
                  <a:pt x="256056" y="329987"/>
                  <a:pt x="164994" y="329987"/>
                </a:cubicBezTo>
                <a:cubicBezTo>
                  <a:pt x="73931" y="329987"/>
                  <a:pt x="0" y="256056"/>
                  <a:pt x="0" y="164994"/>
                </a:cubicBezTo>
                <a:cubicBezTo>
                  <a:pt x="0" y="73931"/>
                  <a:pt x="73931" y="0"/>
                  <a:pt x="164994" y="0"/>
                </a:cubicBezTo>
                <a:close/>
              </a:path>
            </a:pathLst>
          </a:custGeom>
          <a:solidFill>
            <a:srgbClr val="4D81A2"/>
          </a:solidFill>
        </p:spPr>
      </p:sp>
      <p:pic>
        <p:nvPicPr>
          <p:cNvPr id="20" name="Image 3" descr="preencoded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45827" y="3626085"/>
            <a:ext cx="212419" cy="212419"/>
          </a:xfrm>
          <a:prstGeom prst="rect">
            <a:avLst/>
          </a:prstGeom>
        </p:spPr>
      </p:pic>
      <p:pic>
        <p:nvPicPr>
          <p:cNvPr id="21" name="Image 4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36143" y="3626085"/>
            <a:ext cx="212419" cy="212419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25"/>
          <a:stretch>
            <a:fillRect/>
          </a:stretch>
        </p:blipFill>
        <p:spPr>
          <a:xfrm rot="16200000">
            <a:off x="3845560" y="-674370"/>
            <a:ext cx="1562100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有效的行动措施</a:t>
            </a:r>
            <a:endParaRPr lang="en-US" sz="1125" dirty="0"/>
          </a:p>
        </p:txBody>
      </p:sp>
      <p:sp>
        <p:nvSpPr>
          <p:cNvPr id="11" name="Text 9"/>
          <p:cNvSpPr txBox="1"/>
          <p:nvPr>
            <p:custDataLst>
              <p:tags r:id="rId1"/>
            </p:custDataLst>
          </p:nvPr>
        </p:nvSpPr>
        <p:spPr>
          <a:xfrm>
            <a:off x="392263" y="3711836"/>
            <a:ext cx="2517670" cy="2215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制定合理计划</a:t>
            </a:r>
            <a:endParaRPr lang="en-US" sz="1125" dirty="0"/>
          </a:p>
        </p:txBody>
      </p:sp>
      <p:sp>
        <p:nvSpPr>
          <p:cNvPr id="12" name="Text 10"/>
          <p:cNvSpPr txBox="1"/>
          <p:nvPr>
            <p:custDataLst>
              <p:tags r:id="rId2"/>
            </p:custDataLst>
          </p:nvPr>
        </p:nvSpPr>
        <p:spPr>
          <a:xfrm>
            <a:off x="194852" y="4012390"/>
            <a:ext cx="2912493" cy="5727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制定合理计划是应对挫折的有效行动之一。明确目标，列出实现目标的步骤，并设定合理的时间表，有助于我们有序地应对挫折。</a:t>
            </a:r>
            <a:endParaRPr lang="en-US" sz="370" dirty="0"/>
          </a:p>
        </p:txBody>
      </p:sp>
      <p:sp>
        <p:nvSpPr>
          <p:cNvPr id="13" name="Text 11"/>
          <p:cNvSpPr txBox="1"/>
          <p:nvPr>
            <p:custDataLst>
              <p:tags r:id="rId3"/>
            </p:custDataLst>
          </p:nvPr>
        </p:nvSpPr>
        <p:spPr>
          <a:xfrm>
            <a:off x="2183515" y="931046"/>
            <a:ext cx="2517670" cy="2215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分解目标步骤</a:t>
            </a:r>
            <a:endParaRPr lang="en-US" sz="1125" dirty="0"/>
          </a:p>
        </p:txBody>
      </p:sp>
      <p:sp>
        <p:nvSpPr>
          <p:cNvPr id="14" name="Text 12"/>
          <p:cNvSpPr txBox="1"/>
          <p:nvPr>
            <p:custDataLst>
              <p:tags r:id="rId4"/>
            </p:custDataLst>
          </p:nvPr>
        </p:nvSpPr>
        <p:spPr>
          <a:xfrm>
            <a:off x="1986103" y="1231600"/>
            <a:ext cx="2912493" cy="5727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将大目标分解为小步骤，每完成一步都给予自己积极的反馈。这样做可以降低挫折感，增强自信心，使我们在应对挫折时更加从容。</a:t>
            </a:r>
            <a:endParaRPr lang="en-US" sz="370" dirty="0"/>
          </a:p>
        </p:txBody>
      </p:sp>
      <p:sp>
        <p:nvSpPr>
          <p:cNvPr id="15" name="Text 13"/>
          <p:cNvSpPr txBox="1"/>
          <p:nvPr>
            <p:custDataLst>
              <p:tags r:id="rId5"/>
            </p:custDataLst>
          </p:nvPr>
        </p:nvSpPr>
        <p:spPr>
          <a:xfrm>
            <a:off x="4244076" y="3711836"/>
            <a:ext cx="2517670" cy="2215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积极寻求帮助</a:t>
            </a:r>
            <a:endParaRPr lang="en-US" sz="1125" dirty="0"/>
          </a:p>
        </p:txBody>
      </p:sp>
      <p:sp>
        <p:nvSpPr>
          <p:cNvPr id="16" name="Text 14"/>
          <p:cNvSpPr txBox="1"/>
          <p:nvPr>
            <p:custDataLst>
              <p:tags r:id="rId6"/>
            </p:custDataLst>
          </p:nvPr>
        </p:nvSpPr>
        <p:spPr>
          <a:xfrm>
            <a:off x="4046664" y="4012390"/>
            <a:ext cx="2912493" cy="5727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在应对挫折时，不要害怕寻求他人的帮助。与亲朋好友、同事或专业人士交流，可以获得新的视角和建议，帮助我们更好地应对问题。</a:t>
            </a:r>
            <a:endParaRPr lang="en-US" sz="370" dirty="0"/>
          </a:p>
        </p:txBody>
      </p:sp>
      <p:sp>
        <p:nvSpPr>
          <p:cNvPr id="17" name="Text 15"/>
          <p:cNvSpPr txBox="1"/>
          <p:nvPr>
            <p:custDataLst>
              <p:tags r:id="rId7"/>
            </p:custDataLst>
          </p:nvPr>
        </p:nvSpPr>
        <p:spPr>
          <a:xfrm>
            <a:off x="6122677" y="931046"/>
            <a:ext cx="2517670" cy="2215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不断学习提升</a:t>
            </a:r>
            <a:endParaRPr lang="en-US" sz="1125" dirty="0"/>
          </a:p>
        </p:txBody>
      </p:sp>
      <p:sp>
        <p:nvSpPr>
          <p:cNvPr id="18" name="Text 16"/>
          <p:cNvSpPr txBox="1"/>
          <p:nvPr>
            <p:custDataLst>
              <p:tags r:id="rId8"/>
            </p:custDataLst>
          </p:nvPr>
        </p:nvSpPr>
        <p:spPr>
          <a:xfrm>
            <a:off x="5925265" y="1231600"/>
            <a:ext cx="2912493" cy="5727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不断学习新知识、新技能，提高自己的综合素质。这不仅可以增强我们的应对能力，还能在挫折中找到新的机遇和可能。</a:t>
            </a:r>
            <a:endParaRPr lang="en-US" sz="370" dirty="0"/>
          </a:p>
        </p:txBody>
      </p:sp>
      <p:pic>
        <p:nvPicPr>
          <p:cNvPr id="19" name="Image 0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52298" y="3443656"/>
            <a:ext cx="223428" cy="223428"/>
          </a:xfrm>
          <a:prstGeom prst="rect">
            <a:avLst/>
          </a:prstGeom>
        </p:spPr>
      </p:pic>
      <p:pic>
        <p:nvPicPr>
          <p:cNvPr id="20" name="Image 1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07036" y="2532918"/>
            <a:ext cx="336186" cy="336186"/>
          </a:xfrm>
          <a:prstGeom prst="rect">
            <a:avLst/>
          </a:prstGeom>
        </p:spPr>
      </p:pic>
      <p:pic>
        <p:nvPicPr>
          <p:cNvPr id="21" name="Image 2" descr="preencoded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1931" y="3443656"/>
            <a:ext cx="223428" cy="223428"/>
          </a:xfrm>
          <a:prstGeom prst="rect">
            <a:avLst/>
          </a:prstGeom>
        </p:spPr>
      </p:pic>
      <p:pic>
        <p:nvPicPr>
          <p:cNvPr id="22" name="Image 3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46198" y="2532918"/>
            <a:ext cx="336186" cy="336186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17"/>
          <a:stretch>
            <a:fillRect/>
          </a:stretch>
        </p:blipFill>
        <p:spPr>
          <a:xfrm>
            <a:off x="883285" y="1758315"/>
            <a:ext cx="7378065" cy="1604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/>
          <p:nvPr/>
        </p:nvPicPr>
        <p:blipFill>
          <a:blip r:embed="rId1"/>
          <a:stretch>
            <a:fillRect/>
          </a:stretch>
        </p:blipFill>
        <p:spPr>
          <a:xfrm>
            <a:off x="2713355" y="1321435"/>
            <a:ext cx="3538220" cy="2753995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提升自身能力</a:t>
            </a:r>
            <a:endParaRPr lang="en-US" sz="1125" dirty="0"/>
          </a:p>
        </p:txBody>
      </p:sp>
      <p:sp>
        <p:nvSpPr>
          <p:cNvPr id="9" name="Shape 6"/>
          <p:cNvSpPr/>
          <p:nvPr>
            <p:custDataLst>
              <p:tags r:id="rId2"/>
            </p:custDataLst>
          </p:nvPr>
        </p:nvSpPr>
        <p:spPr>
          <a:xfrm>
            <a:off x="2675321" y="1421946"/>
            <a:ext cx="0" cy="925043"/>
          </a:xfrm>
          <a:custGeom>
            <a:avLst/>
            <a:gdLst/>
            <a:ahLst/>
            <a:cxnLst/>
            <a:rect l="l" t="t" r="r" b="b"/>
            <a:pathLst>
              <a:path h="925043">
                <a:moveTo>
                  <a:pt x="0" y="0"/>
                </a:moveTo>
                <a:lnTo>
                  <a:pt x="0" y="925043"/>
                </a:lnTo>
              </a:path>
            </a:pathLst>
          </a:custGeom>
          <a:noFill/>
          <a:ln w="19050">
            <a:solidFill>
              <a:srgbClr val="9B9B9B"/>
            </a:solidFill>
            <a:prstDash val="dash"/>
            <a:headEnd type="none"/>
            <a:tailEnd type="none"/>
          </a:ln>
        </p:spPr>
      </p:sp>
      <p:sp>
        <p:nvSpPr>
          <p:cNvPr id="11" name="Shape 8"/>
          <p:cNvSpPr/>
          <p:nvPr>
            <p:custDataLst>
              <p:tags r:id="rId3"/>
            </p:custDataLst>
          </p:nvPr>
        </p:nvSpPr>
        <p:spPr>
          <a:xfrm>
            <a:off x="6171604" y="3505297"/>
            <a:ext cx="0" cy="925043"/>
          </a:xfrm>
          <a:custGeom>
            <a:avLst/>
            <a:gdLst/>
            <a:ahLst/>
            <a:cxnLst/>
            <a:rect l="l" t="t" r="r" b="b"/>
            <a:pathLst>
              <a:path h="925043">
                <a:moveTo>
                  <a:pt x="0" y="0"/>
                </a:moveTo>
                <a:lnTo>
                  <a:pt x="0" y="925043"/>
                </a:lnTo>
              </a:path>
            </a:pathLst>
          </a:custGeom>
          <a:noFill/>
          <a:ln w="19050">
            <a:solidFill>
              <a:srgbClr val="9B9B9B"/>
            </a:solidFill>
            <a:prstDash val="dash"/>
            <a:headEnd type="none"/>
            <a:tailEnd type="none"/>
          </a:ln>
        </p:spPr>
      </p:sp>
      <p:sp>
        <p:nvSpPr>
          <p:cNvPr id="15" name="Shape 12"/>
          <p:cNvSpPr/>
          <p:nvPr>
            <p:custDataLst>
              <p:tags r:id="rId4"/>
            </p:custDataLst>
          </p:nvPr>
        </p:nvSpPr>
        <p:spPr>
          <a:xfrm>
            <a:off x="2647111" y="3313582"/>
            <a:ext cx="0" cy="925043"/>
          </a:xfrm>
          <a:custGeom>
            <a:avLst/>
            <a:gdLst/>
            <a:ahLst/>
            <a:cxnLst/>
            <a:rect l="l" t="t" r="r" b="b"/>
            <a:pathLst>
              <a:path h="925043">
                <a:moveTo>
                  <a:pt x="0" y="0"/>
                </a:moveTo>
                <a:lnTo>
                  <a:pt x="0" y="925043"/>
                </a:lnTo>
              </a:path>
            </a:pathLst>
          </a:custGeom>
          <a:noFill/>
          <a:ln w="19050">
            <a:solidFill>
              <a:srgbClr val="9B9B9B"/>
            </a:solidFill>
            <a:prstDash val="dash"/>
            <a:headEnd type="none"/>
            <a:tailEnd type="none"/>
          </a:ln>
        </p:spPr>
      </p:sp>
      <p:sp>
        <p:nvSpPr>
          <p:cNvPr id="19" name="Shape 16"/>
          <p:cNvSpPr/>
          <p:nvPr>
            <p:custDataLst>
              <p:tags r:id="rId5"/>
            </p:custDataLst>
          </p:nvPr>
        </p:nvSpPr>
        <p:spPr>
          <a:xfrm>
            <a:off x="6467851" y="1359742"/>
            <a:ext cx="0" cy="925043"/>
          </a:xfrm>
          <a:custGeom>
            <a:avLst/>
            <a:gdLst/>
            <a:ahLst/>
            <a:cxnLst/>
            <a:rect l="l" t="t" r="r" b="b"/>
            <a:pathLst>
              <a:path h="925043">
                <a:moveTo>
                  <a:pt x="0" y="0"/>
                </a:moveTo>
                <a:lnTo>
                  <a:pt x="0" y="925043"/>
                </a:lnTo>
              </a:path>
            </a:pathLst>
          </a:custGeom>
          <a:noFill/>
          <a:ln w="19050">
            <a:solidFill>
              <a:srgbClr val="9B9B9B"/>
            </a:solidFill>
            <a:prstDash val="dash"/>
            <a:headEnd type="none"/>
            <a:tailEnd type="none"/>
          </a:ln>
        </p:spPr>
      </p:sp>
      <p:pic>
        <p:nvPicPr>
          <p:cNvPr id="20" name="Image 1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4169" y="2656649"/>
            <a:ext cx="549388" cy="549388"/>
          </a:xfrm>
          <a:prstGeom prst="rect">
            <a:avLst/>
          </a:prstGeom>
        </p:spPr>
      </p:pic>
      <p:pic>
        <p:nvPicPr>
          <p:cNvPr id="22" name="Image 3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6399" y="3684450"/>
            <a:ext cx="569070" cy="569070"/>
          </a:xfrm>
          <a:prstGeom prst="rect">
            <a:avLst/>
          </a:prstGeom>
        </p:spPr>
      </p:pic>
      <p:sp>
        <p:nvSpPr>
          <p:cNvPr id="23" name="Text 17"/>
          <p:cNvSpPr txBox="1"/>
          <p:nvPr>
            <p:custDataLst>
              <p:tags r:id="rId12"/>
            </p:custDataLst>
          </p:nvPr>
        </p:nvSpPr>
        <p:spPr>
          <a:xfrm>
            <a:off x="614970" y="1369219"/>
            <a:ext cx="1733550" cy="171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125" kern="0" spc="75" dirty="0">
                <a:solidFill>
                  <a:srgbClr val="15151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增强心理承受力</a:t>
            </a:r>
            <a:endParaRPr lang="en-US" sz="1125" dirty="0"/>
          </a:p>
        </p:txBody>
      </p:sp>
      <p:sp>
        <p:nvSpPr>
          <p:cNvPr id="24" name="Text 18"/>
          <p:cNvSpPr txBox="1"/>
          <p:nvPr>
            <p:custDataLst>
              <p:tags r:id="rId13"/>
            </p:custDataLst>
          </p:nvPr>
        </p:nvSpPr>
        <p:spPr>
          <a:xfrm>
            <a:off x="438757" y="1708814"/>
            <a:ext cx="2085975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增强心理承受力是应对挫折的重要能力。通过参与心理辅导、阅读相关书籍等方式，我们可以学会更好地管理情绪，提高心理韧性。</a:t>
            </a:r>
            <a:endParaRPr lang="en-US" sz="900" dirty="0"/>
          </a:p>
        </p:txBody>
      </p:sp>
      <p:sp>
        <p:nvSpPr>
          <p:cNvPr id="25" name="Text 19"/>
          <p:cNvSpPr txBox="1"/>
          <p:nvPr>
            <p:custDataLst>
              <p:tags r:id="rId14"/>
            </p:custDataLst>
          </p:nvPr>
        </p:nvSpPr>
        <p:spPr>
          <a:xfrm>
            <a:off x="6785955" y="1321642"/>
            <a:ext cx="1733550" cy="171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125" kern="0" spc="75" dirty="0">
                <a:solidFill>
                  <a:srgbClr val="15151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提高解决问题能力</a:t>
            </a:r>
            <a:endParaRPr lang="en-US" sz="1125" dirty="0"/>
          </a:p>
        </p:txBody>
      </p:sp>
      <p:sp>
        <p:nvSpPr>
          <p:cNvPr id="26" name="Text 20"/>
          <p:cNvSpPr txBox="1"/>
          <p:nvPr>
            <p:custDataLst>
              <p:tags r:id="rId15"/>
            </p:custDataLst>
          </p:nvPr>
        </p:nvSpPr>
        <p:spPr>
          <a:xfrm>
            <a:off x="6609743" y="1661238"/>
            <a:ext cx="2085975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提高解决问题能力有助于我们更高效地应对挫折。学会分析问题、寻找解决方案，并付诸实践，可以让我们在挫折中不断成长。</a:t>
            </a:r>
            <a:endParaRPr lang="en-US" sz="900" dirty="0"/>
          </a:p>
        </p:txBody>
      </p:sp>
      <p:sp>
        <p:nvSpPr>
          <p:cNvPr id="27" name="Text 21"/>
          <p:cNvSpPr txBox="1"/>
          <p:nvPr>
            <p:custDataLst>
              <p:tags r:id="rId16"/>
            </p:custDataLst>
          </p:nvPr>
        </p:nvSpPr>
        <p:spPr>
          <a:xfrm>
            <a:off x="6494130" y="3452910"/>
            <a:ext cx="1733550" cy="171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125" kern="0" spc="75" dirty="0">
                <a:solidFill>
                  <a:srgbClr val="15151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加强人际交往能力</a:t>
            </a:r>
            <a:endParaRPr lang="en-US" sz="1125" dirty="0"/>
          </a:p>
        </p:txBody>
      </p:sp>
      <p:sp>
        <p:nvSpPr>
          <p:cNvPr id="28" name="Text 22"/>
          <p:cNvSpPr txBox="1"/>
          <p:nvPr>
            <p:custDataLst>
              <p:tags r:id="rId17"/>
            </p:custDataLst>
          </p:nvPr>
        </p:nvSpPr>
        <p:spPr>
          <a:xfrm>
            <a:off x="6317918" y="3792505"/>
            <a:ext cx="2085975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良好的人际交往能力有助于我们在应对挫折时获得更多支持。学会倾听、表达和沟通，与他人建立良好的关系，可以让我们在困难时得到更多的帮助和鼓励。</a:t>
            </a:r>
            <a:endParaRPr lang="en-US" sz="900" dirty="0"/>
          </a:p>
        </p:txBody>
      </p:sp>
      <p:sp>
        <p:nvSpPr>
          <p:cNvPr id="29" name="Text 23"/>
          <p:cNvSpPr txBox="1"/>
          <p:nvPr>
            <p:custDataLst>
              <p:tags r:id="rId18"/>
            </p:custDataLst>
          </p:nvPr>
        </p:nvSpPr>
        <p:spPr>
          <a:xfrm>
            <a:off x="605445" y="3266443"/>
            <a:ext cx="1733550" cy="171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125" kern="0" spc="75" dirty="0">
                <a:solidFill>
                  <a:srgbClr val="15151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培养适应变化能力</a:t>
            </a:r>
            <a:endParaRPr lang="en-US" sz="1125" dirty="0"/>
          </a:p>
        </p:txBody>
      </p:sp>
      <p:sp>
        <p:nvSpPr>
          <p:cNvPr id="30" name="Text 24"/>
          <p:cNvSpPr txBox="1"/>
          <p:nvPr>
            <p:custDataLst>
              <p:tags r:id="rId19"/>
            </p:custDataLst>
          </p:nvPr>
        </p:nvSpPr>
        <p:spPr>
          <a:xfrm>
            <a:off x="429232" y="3606039"/>
            <a:ext cx="2085975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适应变化能力是应对挫折不可或缺的能力。在这个快速变化的时代，我们需要学会适应新环境、新挑战，不断调整自己的策略和方法，以更好地应对挫折。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5143500"/>
          </a:xfrm>
          <a:prstGeom prst="rect">
            <a:avLst/>
          </a:prstGeom>
        </p:spPr>
      </p:pic>
      <p:pic>
        <p:nvPicPr>
          <p:cNvPr id="5" name="Image 2" descr="//img.tukuppt.com/aippt_uploads/24141822/24/07/18/6698c328a80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641" y="-121920"/>
            <a:ext cx="2205038" cy="2204811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5628640" y="516255"/>
            <a:ext cx="1343025" cy="1294765"/>
          </a:xfrm>
          <a:custGeom>
            <a:avLst/>
            <a:gdLst/>
            <a:ahLst/>
            <a:cxnLst/>
            <a:rect l="l" t="t" r="r" b="b"/>
            <a:pathLst>
              <a:path w="1343025" h="1343025">
                <a:moveTo>
                  <a:pt x="671513" y="0"/>
                </a:moveTo>
                <a:cubicBezTo>
                  <a:pt x="1042130" y="0"/>
                  <a:pt x="1343025" y="300895"/>
                  <a:pt x="1343025" y="671513"/>
                </a:cubicBezTo>
                <a:cubicBezTo>
                  <a:pt x="1343025" y="1042130"/>
                  <a:pt x="1042130" y="1343025"/>
                  <a:pt x="671513" y="1343025"/>
                </a:cubicBezTo>
                <a:cubicBezTo>
                  <a:pt x="300895" y="1343025"/>
                  <a:pt x="0" y="1042130"/>
                  <a:pt x="0" y="671513"/>
                </a:cubicBezTo>
                <a:cubicBezTo>
                  <a:pt x="0" y="300895"/>
                  <a:pt x="300895" y="0"/>
                  <a:pt x="671512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3338" algn="bl" rotWithShape="0">
              <a:srgbClr val="9B9B9B">
                <a:alpha val="100000"/>
              </a:srgbClr>
            </a:outerShdw>
          </a:effectLst>
        </p:spPr>
      </p:sp>
      <p:sp>
        <p:nvSpPr>
          <p:cNvPr id="7" name="Shape 2"/>
          <p:cNvSpPr/>
          <p:nvPr/>
        </p:nvSpPr>
        <p:spPr>
          <a:xfrm>
            <a:off x="5699760" y="572674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cubicBezTo>
                  <a:pt x="916483" y="0"/>
                  <a:pt x="1181100" y="264617"/>
                  <a:pt x="1181100" y="590550"/>
                </a:cubicBezTo>
                <a:cubicBezTo>
                  <a:pt x="1181100" y="916483"/>
                  <a:pt x="916483" y="1181100"/>
                  <a:pt x="590550" y="1181100"/>
                </a:cubicBezTo>
                <a:cubicBezTo>
                  <a:pt x="264617" y="1181100"/>
                  <a:pt x="0" y="916483"/>
                  <a:pt x="0" y="590550"/>
                </a:cubicBezTo>
                <a:cubicBezTo>
                  <a:pt x="0" y="264617"/>
                  <a:pt x="264617" y="0"/>
                  <a:pt x="590550" y="0"/>
                </a:cubicBezTo>
                <a:close/>
              </a:path>
            </a:pathLst>
          </a:custGeom>
          <a:solidFill>
            <a:srgbClr val="4D81A2">
              <a:alpha val="0"/>
            </a:srgbClr>
          </a:solidFill>
          <a:ln w="19050">
            <a:solidFill>
              <a:srgbClr val="4D81A2"/>
            </a:solidFill>
            <a:prstDash val="dash"/>
          </a:ln>
        </p:spPr>
        <p:txBody>
          <a:bodyPr/>
          <a:p>
            <a:endParaRPr lang="zh-CN" altLang="en-US"/>
          </a:p>
        </p:txBody>
      </p:sp>
      <p:sp>
        <p:nvSpPr>
          <p:cNvPr id="8" name="Text 3"/>
          <p:cNvSpPr txBox="1"/>
          <p:nvPr/>
        </p:nvSpPr>
        <p:spPr>
          <a:xfrm>
            <a:off x="5708968" y="796829"/>
            <a:ext cx="1171575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450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4500" dirty="0"/>
          </a:p>
        </p:txBody>
      </p:sp>
      <p:sp>
        <p:nvSpPr>
          <p:cNvPr id="9" name="Text 4"/>
          <p:cNvSpPr txBox="1"/>
          <p:nvPr/>
        </p:nvSpPr>
        <p:spPr>
          <a:xfrm>
            <a:off x="4882515" y="2636900"/>
            <a:ext cx="4143375" cy="12334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3600" kern="0" spc="150" dirty="0">
                <a:solidFill>
                  <a:srgbClr val="2A2A2A"/>
                </a:solidFill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从挫折中成长</a:t>
            </a:r>
            <a:endParaRPr lang="en-US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挫折带来的机遇</a:t>
            </a:r>
            <a:endParaRPr lang="en-US" sz="1125" dirty="0"/>
          </a:p>
        </p:txBody>
      </p:sp>
      <p:sp>
        <p:nvSpPr>
          <p:cNvPr id="18" name="Text 12"/>
          <p:cNvSpPr txBox="1"/>
          <p:nvPr>
            <p:custDataLst>
              <p:tags r:id="rId1"/>
            </p:custDataLst>
          </p:nvPr>
        </p:nvSpPr>
        <p:spPr>
          <a:xfrm>
            <a:off x="745720" y="1383215"/>
            <a:ext cx="2113821" cy="30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zh-CN" altLang="en-US" sz="1125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发现自身不足</a:t>
            </a:r>
            <a:endParaRPr lang="en-US" sz="1125" dirty="0"/>
          </a:p>
        </p:txBody>
      </p:sp>
      <p:sp>
        <p:nvSpPr>
          <p:cNvPr id="19" name="Text 13"/>
          <p:cNvSpPr txBox="1"/>
          <p:nvPr>
            <p:custDataLst>
              <p:tags r:id="rId2"/>
            </p:custDataLst>
          </p:nvPr>
        </p:nvSpPr>
        <p:spPr>
          <a:xfrm>
            <a:off x="993807" y="1746647"/>
            <a:ext cx="1865734" cy="8235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buNone/>
            </a:pPr>
            <a:r>
              <a:rPr lang="zh-CN" altLang="en-US" sz="900" dirty="0">
                <a:solidFill>
                  <a:srgbClr val="40404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面对挫折时，我们往往能清晰地看到自己的短板与不足。这些不足既是成长的瓶颈，也是进步的阶梯。通过分析挫折产生的原因，我们可以精准定位自己的能力边界，为后续的提升指明方向。</a:t>
            </a:r>
            <a:endParaRPr lang="en-US" sz="900" dirty="0"/>
          </a:p>
        </p:txBody>
      </p:sp>
      <p:sp>
        <p:nvSpPr>
          <p:cNvPr id="20" name="Text 14"/>
          <p:cNvSpPr txBox="1"/>
          <p:nvPr>
            <p:custDataLst>
              <p:tags r:id="rId3"/>
            </p:custDataLst>
          </p:nvPr>
        </p:nvSpPr>
        <p:spPr>
          <a:xfrm>
            <a:off x="6284459" y="1383215"/>
            <a:ext cx="2113821" cy="30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125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激发内在潜能</a:t>
            </a:r>
            <a:endParaRPr lang="en-US" sz="1125" dirty="0"/>
          </a:p>
        </p:txBody>
      </p:sp>
      <p:sp>
        <p:nvSpPr>
          <p:cNvPr id="21" name="Text 15"/>
          <p:cNvSpPr txBox="1"/>
          <p:nvPr>
            <p:custDataLst>
              <p:tags r:id="rId4"/>
            </p:custDataLst>
          </p:nvPr>
        </p:nvSpPr>
        <p:spPr>
          <a:xfrm>
            <a:off x="6284459" y="1751409"/>
            <a:ext cx="1865734" cy="8235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40404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挫折往往能激发人的内在潜能。在逆境中，为了摆脱困境，人们会不自觉地调动起全部的智慧与力量，这种被逼出来的能量往往能带来意想不到的突破，让我们认识到自己潜在的巨大能力。</a:t>
            </a:r>
            <a:endParaRPr lang="en-US" sz="900" dirty="0"/>
          </a:p>
        </p:txBody>
      </p:sp>
      <p:sp>
        <p:nvSpPr>
          <p:cNvPr id="22" name="Text 16"/>
          <p:cNvSpPr txBox="1"/>
          <p:nvPr>
            <p:custDataLst>
              <p:tags r:id="rId5"/>
            </p:custDataLst>
          </p:nvPr>
        </p:nvSpPr>
        <p:spPr>
          <a:xfrm>
            <a:off x="745720" y="3139897"/>
            <a:ext cx="2113821" cy="30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r">
              <a:buNone/>
            </a:pPr>
            <a:r>
              <a:rPr lang="zh-CN" altLang="en-US" sz="1125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拓展人生视野</a:t>
            </a:r>
            <a:endParaRPr lang="en-US" sz="1125" dirty="0"/>
          </a:p>
        </p:txBody>
      </p:sp>
      <p:sp>
        <p:nvSpPr>
          <p:cNvPr id="23" name="Text 17"/>
          <p:cNvSpPr txBox="1"/>
          <p:nvPr>
            <p:custDataLst>
              <p:tags r:id="rId6"/>
            </p:custDataLst>
          </p:nvPr>
        </p:nvSpPr>
        <p:spPr>
          <a:xfrm>
            <a:off x="993807" y="3500729"/>
            <a:ext cx="1865734" cy="8235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buNone/>
            </a:pPr>
            <a:r>
              <a:rPr lang="zh-CN" altLang="en-US" sz="900" dirty="0">
                <a:solidFill>
                  <a:srgbClr val="40404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经历挫折后，我们的心态会更加开放，视野也会因此拓宽。不同的挫折经历让我们学会了从不同角度看待问题，这种多元化的视角有助于我们在未来的道路上更加从容不迫。</a:t>
            </a:r>
            <a:endParaRPr lang="en-US" sz="900" dirty="0"/>
          </a:p>
        </p:txBody>
      </p:sp>
      <p:sp>
        <p:nvSpPr>
          <p:cNvPr id="24" name="Text 18"/>
          <p:cNvSpPr txBox="1"/>
          <p:nvPr>
            <p:custDataLst>
              <p:tags r:id="rId7"/>
            </p:custDataLst>
          </p:nvPr>
        </p:nvSpPr>
        <p:spPr>
          <a:xfrm>
            <a:off x="6284459" y="3188521"/>
            <a:ext cx="2113821" cy="30266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125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增进对生活理解</a:t>
            </a:r>
            <a:endParaRPr lang="en-US" sz="1125" dirty="0"/>
          </a:p>
        </p:txBody>
      </p:sp>
      <p:sp>
        <p:nvSpPr>
          <p:cNvPr id="25" name="Text 19"/>
          <p:cNvSpPr txBox="1"/>
          <p:nvPr>
            <p:custDataLst>
              <p:tags r:id="rId8"/>
            </p:custDataLst>
          </p:nvPr>
        </p:nvSpPr>
        <p:spPr>
          <a:xfrm>
            <a:off x="6284459" y="3546192"/>
            <a:ext cx="1865734" cy="8235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40404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挫折是生活的一部分，它让我们更加深刻地理解生活的复杂性与多样性。每一次挫折都是对生活的一次深刻体验，这种体验让我们更加珍惜顺境，也更加坚韧地面对未来的挑战。</a:t>
            </a:r>
            <a:endParaRPr lang="en-US" sz="900" dirty="0"/>
          </a:p>
        </p:txBody>
      </p:sp>
      <p:pic>
        <p:nvPicPr>
          <p:cNvPr id="26" name="Image 4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3804" y="2541085"/>
            <a:ext cx="411616" cy="411616"/>
          </a:xfrm>
          <a:prstGeom prst="rect">
            <a:avLst/>
          </a:prstGeom>
        </p:spPr>
      </p:pic>
      <p:sp>
        <p:nvSpPr>
          <p:cNvPr id="27" name="Text 20"/>
          <p:cNvSpPr txBox="1"/>
          <p:nvPr>
            <p:custDataLst>
              <p:tags r:id="rId12"/>
            </p:custDataLst>
          </p:nvPr>
        </p:nvSpPr>
        <p:spPr>
          <a:xfrm>
            <a:off x="3449265" y="2608781"/>
            <a:ext cx="414338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01</a:t>
            </a:r>
            <a:endParaRPr lang="en-US" sz="1800" dirty="0"/>
          </a:p>
        </p:txBody>
      </p:sp>
      <p:sp>
        <p:nvSpPr>
          <p:cNvPr id="28" name="Text 21"/>
          <p:cNvSpPr txBox="1"/>
          <p:nvPr>
            <p:custDataLst>
              <p:tags r:id="rId13"/>
            </p:custDataLst>
          </p:nvPr>
        </p:nvSpPr>
        <p:spPr>
          <a:xfrm>
            <a:off x="4312444" y="1717902"/>
            <a:ext cx="414338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1800" dirty="0"/>
          </a:p>
        </p:txBody>
      </p:sp>
      <p:sp>
        <p:nvSpPr>
          <p:cNvPr id="29" name="Text 22"/>
          <p:cNvSpPr txBox="1"/>
          <p:nvPr>
            <p:custDataLst>
              <p:tags r:id="rId14"/>
            </p:custDataLst>
          </p:nvPr>
        </p:nvSpPr>
        <p:spPr>
          <a:xfrm>
            <a:off x="4312444" y="3474584"/>
            <a:ext cx="414338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03</a:t>
            </a:r>
            <a:endParaRPr lang="en-US" sz="1800" dirty="0"/>
          </a:p>
        </p:txBody>
      </p:sp>
      <p:sp>
        <p:nvSpPr>
          <p:cNvPr id="30" name="Text 23"/>
          <p:cNvSpPr txBox="1"/>
          <p:nvPr>
            <p:custDataLst>
              <p:tags r:id="rId15"/>
            </p:custDataLst>
          </p:nvPr>
        </p:nvSpPr>
        <p:spPr>
          <a:xfrm>
            <a:off x="5171540" y="2608781"/>
            <a:ext cx="414338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1800" dirty="0"/>
          </a:p>
        </p:txBody>
      </p:sp>
      <p:pic>
        <p:nvPicPr>
          <p:cNvPr id="31" name="图片 30"/>
          <p:cNvPicPr/>
          <p:nvPr/>
        </p:nvPicPr>
        <p:blipFill>
          <a:blip r:embed="rId16"/>
          <a:stretch>
            <a:fillRect/>
          </a:stretch>
        </p:blipFill>
        <p:spPr>
          <a:xfrm>
            <a:off x="3341370" y="752475"/>
            <a:ext cx="2564130" cy="3988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培养抗挫折能力</a:t>
            </a:r>
            <a:endParaRPr lang="en-US" sz="1125" dirty="0"/>
          </a:p>
        </p:txBody>
      </p:sp>
      <p:pic>
        <p:nvPicPr>
          <p:cNvPr id="5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975" y="1460581"/>
            <a:ext cx="2137050" cy="69653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9069" y="1460581"/>
            <a:ext cx="2137050" cy="696539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7881" y="1460581"/>
            <a:ext cx="2137050" cy="696539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6974" y="1460581"/>
            <a:ext cx="2137050" cy="696539"/>
          </a:xfrm>
          <a:prstGeom prst="rect">
            <a:avLst/>
          </a:prstGeom>
        </p:spPr>
      </p:pic>
      <p:sp>
        <p:nvSpPr>
          <p:cNvPr id="9" name="Text 3"/>
          <p:cNvSpPr txBox="1"/>
          <p:nvPr>
            <p:custDataLst>
              <p:tags r:id="rId11"/>
            </p:custDataLst>
          </p:nvPr>
        </p:nvSpPr>
        <p:spPr>
          <a:xfrm>
            <a:off x="1053436" y="1530949"/>
            <a:ext cx="1378938" cy="5462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从小事做起积累</a:t>
            </a:r>
            <a:endParaRPr lang="en-US" sz="1125" dirty="0"/>
          </a:p>
        </p:txBody>
      </p:sp>
      <p:sp>
        <p:nvSpPr>
          <p:cNvPr id="10" name="Text 4"/>
          <p:cNvSpPr txBox="1"/>
          <p:nvPr>
            <p:custDataLst>
              <p:tags r:id="rId12"/>
            </p:custDataLst>
          </p:nvPr>
        </p:nvSpPr>
        <p:spPr>
          <a:xfrm>
            <a:off x="2918125" y="1535712"/>
            <a:ext cx="1378938" cy="5462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经历多次挫折锻炼</a:t>
            </a:r>
            <a:endParaRPr lang="en-US" sz="1125" dirty="0"/>
          </a:p>
        </p:txBody>
      </p:sp>
      <p:sp>
        <p:nvSpPr>
          <p:cNvPr id="11" name="Text 5"/>
          <p:cNvSpPr txBox="1"/>
          <p:nvPr>
            <p:custDataLst>
              <p:tags r:id="rId13"/>
            </p:custDataLst>
          </p:nvPr>
        </p:nvSpPr>
        <p:spPr>
          <a:xfrm>
            <a:off x="4846937" y="1535712"/>
            <a:ext cx="1378938" cy="5462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反思总结经验教训</a:t>
            </a:r>
            <a:endParaRPr lang="en-US" sz="1125" dirty="0"/>
          </a:p>
        </p:txBody>
      </p:sp>
      <p:sp>
        <p:nvSpPr>
          <p:cNvPr id="12" name="Text 6"/>
          <p:cNvSpPr txBox="1"/>
          <p:nvPr>
            <p:custDataLst>
              <p:tags r:id="rId14"/>
            </p:custDataLst>
          </p:nvPr>
        </p:nvSpPr>
        <p:spPr>
          <a:xfrm>
            <a:off x="6766030" y="1535712"/>
            <a:ext cx="1378938" cy="5462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125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持续不断自我完善</a:t>
            </a:r>
            <a:endParaRPr lang="en-US" sz="1125" dirty="0"/>
          </a:p>
        </p:txBody>
      </p:sp>
      <p:sp>
        <p:nvSpPr>
          <p:cNvPr id="13" name="Text 7"/>
          <p:cNvSpPr txBox="1"/>
          <p:nvPr>
            <p:custDataLst>
              <p:tags r:id="rId15"/>
            </p:custDataLst>
          </p:nvPr>
        </p:nvSpPr>
        <p:spPr>
          <a:xfrm>
            <a:off x="619975" y="2293435"/>
            <a:ext cx="1742735" cy="21385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抗挫折能力的培养需要从小事做起。在日常生活中，我们可以设置一些小挑战，通过不断克服困难，逐渐积累面对挫折的勇气与经验。</a:t>
            </a:r>
            <a:endParaRPr lang="en-US" sz="900" dirty="0"/>
          </a:p>
        </p:txBody>
      </p:sp>
      <p:sp>
        <p:nvSpPr>
          <p:cNvPr id="14" name="Text 8"/>
          <p:cNvSpPr txBox="1"/>
          <p:nvPr>
            <p:custDataLst>
              <p:tags r:id="rId16"/>
            </p:custDataLst>
          </p:nvPr>
        </p:nvSpPr>
        <p:spPr>
          <a:xfrm>
            <a:off x="2548594" y="2293435"/>
            <a:ext cx="1742735" cy="21385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真正的抗挫折能力需要在多次挫折中锻炼出来。每一次挫折都是一次宝贵的学习机会，通过不断经历与反思，我们可以逐渐学会如何更加有效地应对挫折。</a:t>
            </a:r>
            <a:endParaRPr lang="en-US" sz="900" dirty="0"/>
          </a:p>
        </p:txBody>
      </p:sp>
      <p:sp>
        <p:nvSpPr>
          <p:cNvPr id="15" name="Text 9"/>
          <p:cNvSpPr txBox="1"/>
          <p:nvPr>
            <p:custDataLst>
              <p:tags r:id="rId17"/>
            </p:custDataLst>
          </p:nvPr>
        </p:nvSpPr>
        <p:spPr>
          <a:xfrm>
            <a:off x="4467881" y="2293435"/>
            <a:ext cx="1742735" cy="21385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面对挫折，我们需要学会反思与总结。通过深入分析挫折产生的原因与过程，我们可以从中汲取经验教训，为未来的成长奠定基础。</a:t>
            </a:r>
            <a:endParaRPr lang="en-US" sz="900" dirty="0"/>
          </a:p>
        </p:txBody>
      </p:sp>
      <p:sp>
        <p:nvSpPr>
          <p:cNvPr id="16" name="Text 10"/>
          <p:cNvSpPr txBox="1"/>
          <p:nvPr>
            <p:custDataLst>
              <p:tags r:id="rId18"/>
            </p:custDataLst>
          </p:nvPr>
        </p:nvSpPr>
        <p:spPr>
          <a:xfrm>
            <a:off x="6386974" y="2293435"/>
            <a:ext cx="1742735" cy="21385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zh-CN" altLang="en-US" sz="90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抗挫折能力是一个持续不断的过程。我们需要时刻保持警醒，不断寻找自己的不足与改进空间，通过持续的学习与努力，不断提升自己的抗挫折能力。</a:t>
            </a:r>
            <a:endParaRPr lang="en-US" sz="900" dirty="0"/>
          </a:p>
        </p:txBody>
      </p:sp>
      <p:pic>
        <p:nvPicPr>
          <p:cNvPr id="18" name="图片 17"/>
          <p:cNvPicPr/>
          <p:nvPr/>
        </p:nvPicPr>
        <p:blipFill>
          <a:blip r:embed="rId19"/>
          <a:stretch>
            <a:fillRect/>
          </a:stretch>
        </p:blipFill>
        <p:spPr>
          <a:xfrm rot="16200000">
            <a:off x="3509645" y="141605"/>
            <a:ext cx="1724660" cy="7499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86360" y="0"/>
            <a:ext cx="9234805" cy="5201285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393383" y="659351"/>
            <a:ext cx="1343025" cy="1343025"/>
          </a:xfrm>
          <a:custGeom>
            <a:avLst/>
            <a:gdLst/>
            <a:ahLst/>
            <a:cxnLst/>
            <a:rect l="l" t="t" r="r" b="b"/>
            <a:pathLst>
              <a:path w="1343025" h="1343025">
                <a:moveTo>
                  <a:pt x="671513" y="0"/>
                </a:moveTo>
                <a:cubicBezTo>
                  <a:pt x="1042130" y="0"/>
                  <a:pt x="1343025" y="300895"/>
                  <a:pt x="1343025" y="671513"/>
                </a:cubicBezTo>
                <a:cubicBezTo>
                  <a:pt x="1343025" y="1042130"/>
                  <a:pt x="1042130" y="1343025"/>
                  <a:pt x="671513" y="1343025"/>
                </a:cubicBezTo>
                <a:cubicBezTo>
                  <a:pt x="300895" y="1343025"/>
                  <a:pt x="0" y="1042130"/>
                  <a:pt x="0" y="671513"/>
                </a:cubicBezTo>
                <a:cubicBezTo>
                  <a:pt x="0" y="300895"/>
                  <a:pt x="300895" y="0"/>
                  <a:pt x="671512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3338" algn="bl" rotWithShape="0">
              <a:srgbClr val="9B9B9B">
                <a:alpha val="100000"/>
              </a:srgbClr>
            </a:outerShdw>
          </a:effectLst>
        </p:spPr>
      </p:sp>
      <p:sp>
        <p:nvSpPr>
          <p:cNvPr id="7" name="Shape 2"/>
          <p:cNvSpPr/>
          <p:nvPr/>
        </p:nvSpPr>
        <p:spPr>
          <a:xfrm>
            <a:off x="474980" y="739679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cubicBezTo>
                  <a:pt x="916483" y="0"/>
                  <a:pt x="1181100" y="264617"/>
                  <a:pt x="1181100" y="590550"/>
                </a:cubicBezTo>
                <a:cubicBezTo>
                  <a:pt x="1181100" y="916483"/>
                  <a:pt x="916483" y="1181100"/>
                  <a:pt x="590550" y="1181100"/>
                </a:cubicBezTo>
                <a:cubicBezTo>
                  <a:pt x="264617" y="1181100"/>
                  <a:pt x="0" y="916483"/>
                  <a:pt x="0" y="590550"/>
                </a:cubicBezTo>
                <a:cubicBezTo>
                  <a:pt x="0" y="264617"/>
                  <a:pt x="264617" y="0"/>
                  <a:pt x="590550" y="0"/>
                </a:cubicBezTo>
                <a:close/>
              </a:path>
            </a:pathLst>
          </a:custGeom>
          <a:solidFill>
            <a:srgbClr val="4D81A2">
              <a:alpha val="0"/>
            </a:srgbClr>
          </a:solidFill>
          <a:ln w="19050">
            <a:solidFill>
              <a:srgbClr val="4D81A2"/>
            </a:solidFill>
            <a:prstDash val="dash"/>
          </a:ln>
        </p:spPr>
      </p:sp>
      <p:sp>
        <p:nvSpPr>
          <p:cNvPr id="8" name="Text 3"/>
          <p:cNvSpPr txBox="1"/>
          <p:nvPr/>
        </p:nvSpPr>
        <p:spPr>
          <a:xfrm>
            <a:off x="484188" y="987964"/>
            <a:ext cx="1171575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450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05</a:t>
            </a:r>
            <a:endParaRPr lang="en-US" sz="4500" dirty="0"/>
          </a:p>
        </p:txBody>
      </p:sp>
      <p:sp>
        <p:nvSpPr>
          <p:cNvPr id="9" name="Text 4"/>
          <p:cNvSpPr txBox="1"/>
          <p:nvPr/>
        </p:nvSpPr>
        <p:spPr>
          <a:xfrm>
            <a:off x="4862195" y="1777745"/>
            <a:ext cx="4143375" cy="12334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3600" kern="0" spc="150" dirty="0">
                <a:solidFill>
                  <a:srgbClr val="00B0F0"/>
                </a:solidFill>
                <a:highlight>
                  <a:srgbClr val="FF0000"/>
                </a:highlight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抗挫折的重要性</a:t>
            </a:r>
            <a:endParaRPr lang="zh-CN" altLang="en-US" sz="3600" kern="0" spc="150" dirty="0">
              <a:solidFill>
                <a:srgbClr val="00B0F0"/>
              </a:solidFill>
              <a:highlight>
                <a:srgbClr val="FF0000"/>
              </a:highlight>
              <a:latin typeface="SourceHanSerifCN-Bold" panose="02020700000000000000" charset="-122"/>
              <a:ea typeface="SourceHanSerifCN-Bold" panose="02020700000000000000" charset="-122"/>
              <a:cs typeface="SourceHanSerifCN-Bold" panose="020207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1"/>
          <a:stretch>
            <a:fillRect/>
          </a:stretch>
        </p:blipFill>
        <p:spPr>
          <a:xfrm>
            <a:off x="1452880" y="249555"/>
            <a:ext cx="5501005" cy="4776470"/>
          </a:xfrm>
          <a:prstGeom prst="rect">
            <a:avLst/>
          </a:prstGeom>
        </p:spPr>
      </p:pic>
      <p:pic>
        <p:nvPicPr>
          <p:cNvPr id="2" name="Image 0" descr="//img.tukuppt.com/aippt_uploads/24141822/24/07/18/6698bf20cde15.jpg!/fwfh2/960x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575" cy="5159573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2020570" y="38735"/>
            <a:ext cx="4710430" cy="5104765"/>
          </a:xfrm>
          <a:prstGeom prst="rect">
            <a:avLst/>
          </a:prstGeom>
        </p:spPr>
      </p:pic>
      <p:pic>
        <p:nvPicPr>
          <p:cNvPr id="3" name="Image 1" descr="//img.tukuppt.com/aippt_uploads/24141822/24/07/18/6698bf20ccd58.jpg!/fwfh2/960x9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7868"/>
            <a:ext cx="9134475" cy="5141705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457575" y="2709069"/>
            <a:ext cx="2257425" cy="1993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350" dirty="0">
                <a:solidFill>
                  <a:srgbClr val="7030A0"/>
                </a:solidFill>
                <a:highlight>
                  <a:srgbClr val="FFFF00"/>
                </a:highlight>
              </a:rPr>
              <a:t>人生是一本巨大的错题本</a:t>
            </a:r>
            <a:endParaRPr lang="zh-CN" altLang="en-US" sz="1350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862138" y="1901190"/>
            <a:ext cx="5448300" cy="8077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5250" kern="0" spc="150" dirty="0">
                <a:solidFill>
                  <a:srgbClr val="4D81A2"/>
                </a:solidFill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挫折</a:t>
            </a:r>
            <a:endParaRPr lang="en-US" sz="5250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7575" y="3518535"/>
            <a:ext cx="2143125" cy="386715"/>
          </a:xfrm>
          <a:prstGeom prst="rect">
            <a:avLst/>
          </a:prstGeom>
        </p:spPr>
      </p:pic>
      <p:sp>
        <p:nvSpPr>
          <p:cNvPr id="8" name="Text 2"/>
          <p:cNvSpPr txBox="1"/>
          <p:nvPr/>
        </p:nvSpPr>
        <p:spPr>
          <a:xfrm>
            <a:off x="3507740" y="3628390"/>
            <a:ext cx="2092960" cy="16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1125" kern="0" spc="15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汇报人：我是天下第一帅</a:t>
            </a:r>
            <a:endParaRPr lang="en-US" sz="1125" dirty="0"/>
          </a:p>
        </p:txBody>
      </p:sp>
      <p:pic>
        <p:nvPicPr>
          <p:cNvPr id="9" name="Image 4" descr="//img.tukuppt.com/aippt_uploads/24141822/24/07/18/6698c1cf1735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2931" y="2886075"/>
            <a:ext cx="2309813" cy="2571750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575" y="319001"/>
            <a:ext cx="533400" cy="206991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9"/>
          <a:stretch>
            <a:fillRect/>
          </a:stretch>
        </p:blipFill>
        <p:spPr>
          <a:xfrm rot="2160000">
            <a:off x="6410960" y="2546985"/>
            <a:ext cx="1612900" cy="164084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10"/>
          <a:stretch>
            <a:fillRect/>
          </a:stretch>
        </p:blipFill>
        <p:spPr>
          <a:xfrm rot="20160000">
            <a:off x="262890" y="281940"/>
            <a:ext cx="1638935" cy="159448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6350635" y="17780"/>
            <a:ext cx="2140585" cy="16897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9143365" cy="5144770"/>
          </a:xfrm>
          <a:prstGeom prst="rect">
            <a:avLst/>
          </a:prstGeom>
        </p:spPr>
      </p:pic>
      <p:sp>
        <p:nvSpPr>
          <p:cNvPr id="4" name="Text 2"/>
          <p:cNvSpPr txBox="1"/>
          <p:nvPr/>
        </p:nvSpPr>
        <p:spPr>
          <a:xfrm>
            <a:off x="572770" y="368300"/>
            <a:ext cx="4726305" cy="76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4000" dirty="0">
                <a:solidFill>
                  <a:srgbClr val="00B0F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对个人发展的意义</a:t>
            </a:r>
            <a:endParaRPr lang="zh-CN" altLang="en-US" sz="4000" dirty="0">
              <a:solidFill>
                <a:srgbClr val="00B0F0"/>
              </a:solidFill>
              <a:latin typeface="SourceHanSansSC-Regular" panose="020B0500000000000000" charset="-122"/>
              <a:ea typeface="SourceHanSansSC-Regular" panose="020B0500000000000000" charset="-122"/>
              <a:cs typeface="SourceHanSansSC-Regular" panose="020B0500000000000000" charset="-122"/>
            </a:endParaRPr>
          </a:p>
        </p:txBody>
      </p:sp>
      <p:sp>
        <p:nvSpPr>
          <p:cNvPr id="7" name="Text 5"/>
          <p:cNvSpPr txBox="1"/>
          <p:nvPr>
            <p:custDataLst>
              <p:tags r:id="rId2"/>
            </p:custDataLst>
          </p:nvPr>
        </p:nvSpPr>
        <p:spPr>
          <a:xfrm>
            <a:off x="1146165" y="1430119"/>
            <a:ext cx="2300288" cy="3579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实现个人目标的助力</a:t>
            </a:r>
            <a:endParaRPr lang="en-US" sz="1125" dirty="0"/>
          </a:p>
        </p:txBody>
      </p:sp>
      <p:sp>
        <p:nvSpPr>
          <p:cNvPr id="10" name="Text 8"/>
          <p:cNvSpPr txBox="1"/>
          <p:nvPr>
            <p:custDataLst>
              <p:tags r:id="rId3"/>
            </p:custDataLst>
          </p:nvPr>
        </p:nvSpPr>
        <p:spPr>
          <a:xfrm>
            <a:off x="6223055" y="1437104"/>
            <a:ext cx="2300288" cy="3509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塑造良好性格的因素</a:t>
            </a:r>
            <a:endParaRPr lang="en-US" sz="1125" dirty="0"/>
          </a:p>
        </p:txBody>
      </p:sp>
      <p:sp>
        <p:nvSpPr>
          <p:cNvPr id="13" name="Text 11"/>
          <p:cNvSpPr txBox="1"/>
          <p:nvPr>
            <p:custDataLst>
              <p:tags r:id="rId4"/>
            </p:custDataLst>
          </p:nvPr>
        </p:nvSpPr>
        <p:spPr>
          <a:xfrm>
            <a:off x="1037120" y="3369791"/>
            <a:ext cx="2300288" cy="3857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提升幸福感的关键</a:t>
            </a:r>
            <a:endParaRPr lang="en-US" sz="1125" dirty="0"/>
          </a:p>
        </p:txBody>
      </p:sp>
      <p:sp>
        <p:nvSpPr>
          <p:cNvPr id="16" name="Text 14"/>
          <p:cNvSpPr txBox="1"/>
          <p:nvPr>
            <p:custDataLst>
              <p:tags r:id="rId5"/>
            </p:custDataLst>
          </p:nvPr>
        </p:nvSpPr>
        <p:spPr>
          <a:xfrm>
            <a:off x="1037580" y="1897572"/>
            <a:ext cx="230028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FFFF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是实现个人目标的重要助力。在追求目标的过程中，难免会遇到困难和挑战，而拥有强大的抗挫折能力，能够让人在逆境中坚持不懈，找到解决问题的办法，从而更接近成功。它帮助个体在遭遇失败时不轻易放弃，而是从中吸取教训，调整策略，再次出发。</a:t>
            </a:r>
            <a:endParaRPr lang="zh-CN" altLang="en-US" sz="900" dirty="0">
              <a:solidFill>
                <a:srgbClr val="FFFF00"/>
              </a:solidFill>
              <a:latin typeface="SourceHanSansSC-Regular" panose="020B0500000000000000" charset="-122"/>
              <a:ea typeface="SourceHanSansSC-Regular" panose="020B0500000000000000" charset="-122"/>
              <a:cs typeface="SourceHanSansSC-Regular" panose="020B0500000000000000" charset="-122"/>
            </a:endParaRPr>
          </a:p>
        </p:txBody>
      </p:sp>
      <p:sp>
        <p:nvSpPr>
          <p:cNvPr id="17" name="Text 15"/>
          <p:cNvSpPr txBox="1"/>
          <p:nvPr>
            <p:custDataLst>
              <p:tags r:id="rId6"/>
            </p:custDataLst>
          </p:nvPr>
        </p:nvSpPr>
        <p:spPr>
          <a:xfrm>
            <a:off x="6223055" y="1897572"/>
            <a:ext cx="230028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FFFF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是塑造良好性格的关键因素之一。面对挫折时，能够保持冷静、乐观的态度，不仅有助于个人情绪的稳定，还能逐渐培养出坚韧不拔、积极向上的性格特质。这种性格特质对于个人的长期发展和人际交往都具有积极影响。</a:t>
            </a:r>
            <a:endParaRPr lang="zh-CN" altLang="en-US" sz="900" dirty="0">
              <a:solidFill>
                <a:srgbClr val="FFFF00"/>
              </a:solidFill>
              <a:latin typeface="SourceHanSansSC-Regular" panose="020B0500000000000000" charset="-122"/>
              <a:ea typeface="SourceHanSansSC-Regular" panose="020B0500000000000000" charset="-122"/>
              <a:cs typeface="SourceHanSansSC-Regular" panose="020B0500000000000000" charset="-122"/>
            </a:endParaRPr>
          </a:p>
        </p:txBody>
      </p:sp>
      <p:sp>
        <p:nvSpPr>
          <p:cNvPr id="18" name="Text 16"/>
          <p:cNvSpPr txBox="1"/>
          <p:nvPr>
            <p:custDataLst>
              <p:tags r:id="rId7"/>
            </p:custDataLst>
          </p:nvPr>
        </p:nvSpPr>
        <p:spPr>
          <a:xfrm>
            <a:off x="1037755" y="3755329"/>
            <a:ext cx="2300288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FFFF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抗挫折能力还能显著提升个人的幸福感。当个体能够积极应对生活中的不如意时，更容易保持心态平和，减少焦虑和压力。这种积极的心态有助于发现生活中的美好，提升整体的幸福感。</a:t>
            </a:r>
            <a:endParaRPr lang="zh-CN" altLang="en-US" sz="900" dirty="0">
              <a:solidFill>
                <a:srgbClr val="FFFF00"/>
              </a:solidFill>
              <a:latin typeface="SourceHanSansSC-Regular" panose="020B0500000000000000" charset="-122"/>
              <a:ea typeface="SourceHanSansSC-Regular" panose="020B0500000000000000" charset="-122"/>
              <a:cs typeface="SourceHanSansSC-Regular" panose="020B0500000000000000" charset="-122"/>
            </a:endParaRPr>
          </a:p>
        </p:txBody>
      </p:sp>
      <p:sp>
        <p:nvSpPr>
          <p:cNvPr id="19" name="Text 17"/>
          <p:cNvSpPr txBox="1"/>
          <p:nvPr>
            <p:custDataLst>
              <p:tags r:id="rId8"/>
            </p:custDataLst>
          </p:nvPr>
        </p:nvSpPr>
        <p:spPr>
          <a:xfrm>
            <a:off x="6223230" y="3846769"/>
            <a:ext cx="2300288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FFFF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具备良好的抗挫折能力，是维护身心健康的重要保障。长期面对挫折而无法有效应对，容易导致心理问题，如抑郁、焦虑等。而能够积极面对挫折的人，更能够保持良好的心理状态，进而促进身体健康。</a:t>
            </a:r>
            <a:endParaRPr lang="zh-CN" altLang="en-US" sz="900" dirty="0">
              <a:solidFill>
                <a:srgbClr val="FFFF00"/>
              </a:solidFill>
              <a:latin typeface="SourceHanSansSC-Regular" panose="020B0500000000000000" charset="-122"/>
              <a:ea typeface="SourceHanSansSC-Regular" panose="020B0500000000000000" charset="-122"/>
              <a:cs typeface="SourceHanSansSC-Regular" panose="020B0500000000000000" charset="-122"/>
            </a:endParaRPr>
          </a:p>
        </p:txBody>
      </p:sp>
      <p:sp>
        <p:nvSpPr>
          <p:cNvPr id="20" name="Text 18"/>
          <p:cNvSpPr txBox="1"/>
          <p:nvPr>
            <p:custDataLst>
              <p:tags r:id="rId9"/>
            </p:custDataLst>
          </p:nvPr>
        </p:nvSpPr>
        <p:spPr>
          <a:xfrm>
            <a:off x="6223230" y="3376751"/>
            <a:ext cx="2300288" cy="3787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促进身心健康的保障</a:t>
            </a:r>
            <a:endParaRPr lang="en-US" sz="11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对社会的积极作用</a:t>
            </a:r>
            <a:endParaRPr lang="en-US" sz="1125" dirty="0"/>
          </a:p>
        </p:txBody>
      </p:sp>
      <p:pic>
        <p:nvPicPr>
          <p:cNvPr id="5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912" y="1028064"/>
            <a:ext cx="430624" cy="430624"/>
          </a:xfrm>
          <a:prstGeom prst="rect">
            <a:avLst/>
          </a:prstGeom>
        </p:spPr>
      </p:pic>
      <p:sp>
        <p:nvSpPr>
          <p:cNvPr id="6" name="Text 3"/>
          <p:cNvSpPr txBox="1"/>
          <p:nvPr>
            <p:custDataLst>
              <p:tags r:id="rId4"/>
            </p:custDataLst>
          </p:nvPr>
        </p:nvSpPr>
        <p:spPr>
          <a:xfrm>
            <a:off x="1103739" y="1074678"/>
            <a:ext cx="1991354" cy="3373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20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增强社会适应能力</a:t>
            </a:r>
            <a:endParaRPr lang="en-US" sz="1425" dirty="0"/>
          </a:p>
        </p:txBody>
      </p:sp>
      <p:sp>
        <p:nvSpPr>
          <p:cNvPr id="7" name="Text 4"/>
          <p:cNvSpPr txBox="1"/>
          <p:nvPr>
            <p:custDataLst>
              <p:tags r:id="rId5"/>
            </p:custDataLst>
          </p:nvPr>
        </p:nvSpPr>
        <p:spPr>
          <a:xfrm>
            <a:off x="1103739" y="1458688"/>
            <a:ext cx="1914525" cy="8524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3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抗挫折能力强的个体更容易适应社会环境的变化。在快速变化的社会中，面对各种不确定性和挑战，具备抗挫折能力的人能够更快地调整自己，找到新的发展方向，从而更好地融入社会。</a:t>
            </a:r>
            <a:endParaRPr lang="en-US" sz="930" dirty="0"/>
          </a:p>
        </p:txBody>
      </p:sp>
      <p:pic>
        <p:nvPicPr>
          <p:cNvPr id="8" name="Image 1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4364" y="1028064"/>
            <a:ext cx="430624" cy="430624"/>
          </a:xfrm>
          <a:prstGeom prst="rect">
            <a:avLst/>
          </a:prstGeom>
        </p:spPr>
      </p:pic>
      <p:sp>
        <p:nvSpPr>
          <p:cNvPr id="9" name="Text 5"/>
          <p:cNvSpPr txBox="1"/>
          <p:nvPr>
            <p:custDataLst>
              <p:tags r:id="rId9"/>
            </p:custDataLst>
          </p:nvPr>
        </p:nvSpPr>
        <p:spPr>
          <a:xfrm>
            <a:off x="6569996" y="1078158"/>
            <a:ext cx="1986164" cy="330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200" dirty="0">
                <a:solidFill>
                  <a:srgbClr val="EA756C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推动社会进步的动力</a:t>
            </a:r>
            <a:endParaRPr lang="en-US" sz="1425" dirty="0"/>
          </a:p>
        </p:txBody>
      </p:sp>
      <p:sp>
        <p:nvSpPr>
          <p:cNvPr id="10" name="Text 6"/>
          <p:cNvSpPr txBox="1"/>
          <p:nvPr>
            <p:custDataLst>
              <p:tags r:id="rId10"/>
            </p:custDataLst>
          </p:nvPr>
        </p:nvSpPr>
        <p:spPr>
          <a:xfrm>
            <a:off x="6574988" y="1458688"/>
            <a:ext cx="1943100" cy="7096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3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社会的进步离不开个体的创新和努力。抗挫折能力能够激发个体的创造力和探索精神，在面对困难和挑战时，他们更愿意尝试新的方法和思路，从而推动社会的进步和发展。</a:t>
            </a:r>
            <a:endParaRPr lang="en-US" sz="930" dirty="0"/>
          </a:p>
        </p:txBody>
      </p:sp>
      <p:pic>
        <p:nvPicPr>
          <p:cNvPr id="11" name="Image 2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4364" y="3226353"/>
            <a:ext cx="430624" cy="430624"/>
          </a:xfrm>
          <a:prstGeom prst="rect">
            <a:avLst/>
          </a:prstGeom>
        </p:spPr>
      </p:pic>
      <p:sp>
        <p:nvSpPr>
          <p:cNvPr id="12" name="Text 7"/>
          <p:cNvSpPr txBox="1"/>
          <p:nvPr>
            <p:custDataLst>
              <p:tags r:id="rId14"/>
            </p:custDataLst>
          </p:nvPr>
        </p:nvSpPr>
        <p:spPr>
          <a:xfrm>
            <a:off x="6569996" y="3231816"/>
            <a:ext cx="1992239" cy="3791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200" dirty="0">
                <a:solidFill>
                  <a:srgbClr val="B1E5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营造积极社会氛围</a:t>
            </a:r>
            <a:endParaRPr lang="en-US" sz="1425" dirty="0"/>
          </a:p>
        </p:txBody>
      </p:sp>
      <p:sp>
        <p:nvSpPr>
          <p:cNvPr id="13" name="Text 8"/>
          <p:cNvSpPr txBox="1"/>
          <p:nvPr>
            <p:custDataLst>
              <p:tags r:id="rId15"/>
            </p:custDataLst>
          </p:nvPr>
        </p:nvSpPr>
        <p:spPr>
          <a:xfrm>
            <a:off x="6574988" y="3656977"/>
            <a:ext cx="1928813" cy="8524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3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当社会中具备抗挫折能力的个体增多时，整个社会的氛围也会变得更加积极。人们更愿意面对困难，相互鼓励和支持，共同寻找解决问题的方法，这种积极的社会氛围有助于社会的和谐稳定。</a:t>
            </a:r>
            <a:endParaRPr lang="en-US" sz="930" dirty="0"/>
          </a:p>
        </p:txBody>
      </p:sp>
      <p:pic>
        <p:nvPicPr>
          <p:cNvPr id="14" name="Image 3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5912" y="3169062"/>
            <a:ext cx="469864" cy="469864"/>
          </a:xfrm>
          <a:prstGeom prst="rect">
            <a:avLst/>
          </a:prstGeom>
        </p:spPr>
      </p:pic>
      <p:sp>
        <p:nvSpPr>
          <p:cNvPr id="15" name="Text 9"/>
          <p:cNvSpPr txBox="1"/>
          <p:nvPr>
            <p:custDataLst>
              <p:tags r:id="rId19"/>
            </p:custDataLst>
          </p:nvPr>
        </p:nvSpPr>
        <p:spPr>
          <a:xfrm>
            <a:off x="1103739" y="3656977"/>
            <a:ext cx="1924050" cy="8524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3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抗挫折能力是培养坚韧社会精神的基础。在遭遇重大社会事件或自然灾害时，具备抗挫折能力的个体和群体能够迅速恢复，重建家园，展现出坚韧不拔的精神风貌。这种精神对于社会的长期发展具有重要意义。</a:t>
            </a:r>
            <a:endParaRPr lang="en-US" sz="930" dirty="0"/>
          </a:p>
        </p:txBody>
      </p:sp>
      <p:sp>
        <p:nvSpPr>
          <p:cNvPr id="16" name="Text 10"/>
          <p:cNvSpPr txBox="1"/>
          <p:nvPr>
            <p:custDataLst>
              <p:tags r:id="rId20"/>
            </p:custDataLst>
          </p:nvPr>
        </p:nvSpPr>
        <p:spPr>
          <a:xfrm>
            <a:off x="1103739" y="3231816"/>
            <a:ext cx="1984689" cy="37915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200" dirty="0">
                <a:solidFill>
                  <a:srgbClr val="D0EAF4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培养坚韧的社会精神</a:t>
            </a:r>
            <a:endParaRPr lang="en-US" sz="1425" dirty="0"/>
          </a:p>
        </p:txBody>
      </p:sp>
      <p:pic>
        <p:nvPicPr>
          <p:cNvPr id="17" name="Image 4" descr="preencoded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4483445" y="1331469"/>
            <a:ext cx="1391372" cy="1391372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096835" y="1331469"/>
            <a:ext cx="1391372" cy="1391372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V="1">
            <a:off x="3096835" y="2724064"/>
            <a:ext cx="1391372" cy="1391372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flipH="1" flipV="1">
            <a:off x="4483445" y="2724064"/>
            <a:ext cx="1391372" cy="1391372"/>
          </a:xfrm>
          <a:prstGeom prst="rect">
            <a:avLst/>
          </a:prstGeom>
        </p:spPr>
      </p:pic>
      <p:sp>
        <p:nvSpPr>
          <p:cNvPr id="21" name="Shape 11"/>
          <p:cNvSpPr/>
          <p:nvPr>
            <p:custDataLst>
              <p:tags r:id="rId33"/>
            </p:custDataLst>
          </p:nvPr>
        </p:nvSpPr>
        <p:spPr>
          <a:xfrm>
            <a:off x="3998620" y="2236247"/>
            <a:ext cx="974411" cy="974411"/>
          </a:xfrm>
          <a:custGeom>
            <a:avLst/>
            <a:gdLst/>
            <a:ahLst/>
            <a:cxnLst/>
            <a:rect l="l" t="t" r="r" b="b"/>
            <a:pathLst>
              <a:path w="974411" h="974411">
                <a:moveTo>
                  <a:pt x="487206" y="0"/>
                </a:moveTo>
                <a:cubicBezTo>
                  <a:pt x="756102" y="0"/>
                  <a:pt x="974411" y="218310"/>
                  <a:pt x="974411" y="487206"/>
                </a:cubicBezTo>
                <a:cubicBezTo>
                  <a:pt x="974411" y="756102"/>
                  <a:pt x="756102" y="974411"/>
                  <a:pt x="487206" y="974411"/>
                </a:cubicBezTo>
                <a:cubicBezTo>
                  <a:pt x="218310" y="974411"/>
                  <a:pt x="0" y="756102"/>
                  <a:pt x="0" y="487206"/>
                </a:cubicBezTo>
                <a:cubicBezTo>
                  <a:pt x="0" y="218310"/>
                  <a:pt x="218310" y="0"/>
                  <a:pt x="487206" y="0"/>
                </a:cubicBezTo>
                <a:close/>
              </a:path>
            </a:pathLst>
          </a:custGeom>
          <a:solidFill>
            <a:srgbClr val="B4B4B4"/>
          </a:solidFill>
        </p:spPr>
      </p:sp>
      <p:pic>
        <p:nvPicPr>
          <p:cNvPr id="22" name="Image 8" descr="preencoded.png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159024" y="2396651"/>
            <a:ext cx="653603" cy="653603"/>
          </a:xfrm>
          <a:prstGeom prst="rect">
            <a:avLst/>
          </a:prstGeom>
        </p:spPr>
      </p:pic>
      <p:sp>
        <p:nvSpPr>
          <p:cNvPr id="23" name="Text 12"/>
          <p:cNvSpPr txBox="1"/>
          <p:nvPr>
            <p:custDataLst>
              <p:tags r:id="rId37"/>
            </p:custDataLst>
          </p:nvPr>
        </p:nvSpPr>
        <p:spPr>
          <a:xfrm>
            <a:off x="4891544" y="1682458"/>
            <a:ext cx="714375" cy="619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4050" dirty="0"/>
          </a:p>
        </p:txBody>
      </p:sp>
      <p:sp>
        <p:nvSpPr>
          <p:cNvPr id="24" name="Text 13"/>
          <p:cNvSpPr txBox="1"/>
          <p:nvPr>
            <p:custDataLst>
              <p:tags r:id="rId38"/>
            </p:custDataLst>
          </p:nvPr>
        </p:nvSpPr>
        <p:spPr>
          <a:xfrm>
            <a:off x="3504297" y="1682458"/>
            <a:ext cx="714375" cy="619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01</a:t>
            </a:r>
            <a:endParaRPr lang="en-US" sz="4050" dirty="0"/>
          </a:p>
        </p:txBody>
      </p:sp>
      <p:sp>
        <p:nvSpPr>
          <p:cNvPr id="25" name="Text 14"/>
          <p:cNvSpPr txBox="1"/>
          <p:nvPr>
            <p:custDataLst>
              <p:tags r:id="rId39"/>
            </p:custDataLst>
          </p:nvPr>
        </p:nvSpPr>
        <p:spPr>
          <a:xfrm>
            <a:off x="4891544" y="3125945"/>
            <a:ext cx="714375" cy="619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03</a:t>
            </a:r>
            <a:endParaRPr lang="en-US" sz="4050" dirty="0"/>
          </a:p>
        </p:txBody>
      </p:sp>
      <p:sp>
        <p:nvSpPr>
          <p:cNvPr id="26" name="Text 15"/>
          <p:cNvSpPr txBox="1"/>
          <p:nvPr>
            <p:custDataLst>
              <p:tags r:id="rId40"/>
            </p:custDataLst>
          </p:nvPr>
        </p:nvSpPr>
        <p:spPr>
          <a:xfrm>
            <a:off x="3504297" y="3125945"/>
            <a:ext cx="714375" cy="6191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en-US" sz="40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40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-43815" y="635"/>
            <a:ext cx="9188450" cy="5142865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599883" y="2060258"/>
            <a:ext cx="5448300" cy="8616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2800" dirty="0"/>
              <a:t>最后，遇到挫折时想想这四位美男贵公子</a:t>
            </a:r>
            <a:endParaRPr lang="zh-CN" altLang="en-US" sz="2800" dirty="0"/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75" y="319001"/>
            <a:ext cx="533400" cy="2069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43180" y="0"/>
            <a:ext cx="9101455" cy="58318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8000" y="445770"/>
            <a:ext cx="70523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特别鸣谢：黑磷，</a:t>
            </a:r>
            <a:r>
              <a:rPr lang="en-US" altLang="zh-CN">
                <a:solidFill>
                  <a:srgbClr val="FFFF00"/>
                </a:solidFill>
              </a:rPr>
              <a:t>^</a:t>
            </a:r>
            <a:r>
              <a:rPr lang="zh-CN" altLang="en-US">
                <a:solidFill>
                  <a:srgbClr val="FFFF00"/>
                </a:solidFill>
              </a:rPr>
              <a:t>，黄馨慧（昵称打不出来），☽，鸢尾，单眼皮</a:t>
            </a:r>
            <a:r>
              <a:rPr lang="en-US" altLang="zh-CN">
                <a:solidFill>
                  <a:srgbClr val="FFFF00"/>
                </a:solidFill>
              </a:rPr>
              <a:t> </a:t>
            </a:r>
            <a:r>
              <a:rPr lang="zh-CN" altLang="en-US">
                <a:solidFill>
                  <a:srgbClr val="FFFF00"/>
                </a:solidFill>
              </a:rPr>
              <a:t>的素材提供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10235" y="1186180"/>
            <a:ext cx="6798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祝</a:t>
            </a:r>
            <a:r>
              <a:rPr lang="zh-CN" altLang="en-US">
                <a:solidFill>
                  <a:srgbClr val="00B0F0"/>
                </a:solidFill>
              </a:rPr>
              <a:t>高一四班所有同学</a:t>
            </a:r>
            <a:r>
              <a:rPr lang="zh-CN" altLang="en-US">
                <a:solidFill>
                  <a:srgbClr val="FF0000"/>
                </a:solidFill>
              </a:rPr>
              <a:t>摩霄志在潜修羽，会接鸾凰别苇丛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00B050"/>
                </a:solidFill>
              </a:rPr>
              <a:t>这一学期，八方来财！</a:t>
            </a:r>
            <a:endParaRPr lang="zh-CN" altLang="en-US">
              <a:solidFill>
                <a:srgbClr val="00B050"/>
              </a:solidFill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1280" y="2069465"/>
            <a:ext cx="3081655" cy="3867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24935" y="20694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kern="0" spc="150" dirty="0">
                <a:solidFill>
                  <a:srgbClr val="555555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  <a:sym typeface="+mn-ea"/>
              </a:rPr>
              <a:t>汇报人：我是天下第一帅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8507609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 flipH="1">
            <a:off x="8257105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 flipH="1">
            <a:off x="8006416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 flipH="1">
            <a:off x="7755912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 flipH="1">
            <a:off x="7500208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 flipH="1">
            <a:off x="7249705" y="189997"/>
            <a:ext cx="220607" cy="220607"/>
          </a:xfrm>
          <a:custGeom>
            <a:avLst/>
            <a:gdLst/>
            <a:ahLst/>
            <a:cxnLst/>
            <a:rect l="l" t="t" r="r" b="b"/>
            <a:pathLst>
              <a:path w="220607" h="220607">
                <a:moveTo>
                  <a:pt x="220607" y="0"/>
                </a:moveTo>
                <a:lnTo>
                  <a:pt x="132364" y="0"/>
                </a:lnTo>
                <a:lnTo>
                  <a:pt x="0" y="110303"/>
                </a:lnTo>
                <a:lnTo>
                  <a:pt x="132364" y="220607"/>
                </a:lnTo>
                <a:lnTo>
                  <a:pt x="220607" y="220607"/>
                </a:lnTo>
                <a:lnTo>
                  <a:pt x="88243" y="110303"/>
                </a:lnTo>
                <a:lnTo>
                  <a:pt x="220607" y="0"/>
                </a:lnTo>
                <a:close/>
              </a:path>
            </a:pathLst>
          </a:custGeom>
          <a:noFill/>
          <a:ln w="28575">
            <a:solidFill>
              <a:srgbClr val="4D81A2"/>
            </a:solidFill>
            <a:prstDash val="solid"/>
          </a:ln>
        </p:spPr>
      </p:sp>
      <p:sp>
        <p:nvSpPr>
          <p:cNvPr id="8" name="Text 6"/>
          <p:cNvSpPr txBox="1"/>
          <p:nvPr/>
        </p:nvSpPr>
        <p:spPr>
          <a:xfrm>
            <a:off x="925609" y="842774"/>
            <a:ext cx="1905000" cy="8096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5250" dirty="0">
                <a:solidFill>
                  <a:srgbClr val="4D81A2"/>
                </a:solidFill>
                <a:latin typeface="SourceHanSerifCN-Heavy" panose="02020900000000000000" charset="-122"/>
                <a:ea typeface="SourceHanSerifCN-Heavy" panose="02020900000000000000" charset="-122"/>
                <a:cs typeface="SourceHanSerifCN-Heavy" panose="02020900000000000000" charset="-122"/>
              </a:rPr>
              <a:t>目</a:t>
            </a:r>
            <a:endParaRPr lang="en-US" sz="5250" dirty="0"/>
          </a:p>
        </p:txBody>
      </p:sp>
      <p:sp>
        <p:nvSpPr>
          <p:cNvPr id="9" name="Text 7"/>
          <p:cNvSpPr txBox="1"/>
          <p:nvPr/>
        </p:nvSpPr>
        <p:spPr>
          <a:xfrm>
            <a:off x="1522743" y="1500376"/>
            <a:ext cx="1905000" cy="14287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9375" dirty="0">
                <a:solidFill>
                  <a:srgbClr val="4D81A2"/>
                </a:solidFill>
                <a:latin typeface="SourceHanSerifCN-Heavy" panose="02020900000000000000" charset="-122"/>
                <a:ea typeface="SourceHanSerifCN-Heavy" panose="02020900000000000000" charset="-122"/>
                <a:cs typeface="SourceHanSerifCN-Heavy" panose="02020900000000000000" charset="-122"/>
              </a:rPr>
              <a:t>录</a:t>
            </a:r>
            <a:endParaRPr lang="en-US" sz="2250" dirty="0"/>
          </a:p>
        </p:txBody>
      </p:sp>
      <p:sp>
        <p:nvSpPr>
          <p:cNvPr id="10" name="Shape 8"/>
          <p:cNvSpPr/>
          <p:nvPr/>
        </p:nvSpPr>
        <p:spPr>
          <a:xfrm rot="-617247">
            <a:off x="2314178" y="505964"/>
            <a:ext cx="156974" cy="871726"/>
          </a:xfrm>
          <a:custGeom>
            <a:avLst/>
            <a:gdLst/>
            <a:ahLst/>
            <a:cxnLst/>
            <a:rect l="l" t="t" r="r" b="b"/>
            <a:pathLst>
              <a:path w="156974" h="871726">
                <a:moveTo>
                  <a:pt x="0" y="871726"/>
                </a:moveTo>
                <a:lnTo>
                  <a:pt x="156974" y="0"/>
                </a:lnTo>
              </a:path>
            </a:pathLst>
          </a:custGeom>
          <a:noFill/>
          <a:ln w="4763">
            <a:solidFill>
              <a:srgbClr val="4D81A2"/>
            </a:solidFill>
            <a:prstDash val="solid"/>
            <a:headEnd type="none"/>
            <a:tailEnd type="none"/>
          </a:ln>
        </p:spPr>
      </p:sp>
      <p:sp>
        <p:nvSpPr>
          <p:cNvPr id="11" name="Shape 9"/>
          <p:cNvSpPr/>
          <p:nvPr/>
        </p:nvSpPr>
        <p:spPr>
          <a:xfrm rot="-617247">
            <a:off x="2474005" y="764138"/>
            <a:ext cx="156974" cy="871726"/>
          </a:xfrm>
          <a:custGeom>
            <a:avLst/>
            <a:gdLst/>
            <a:ahLst/>
            <a:cxnLst/>
            <a:rect l="l" t="t" r="r" b="b"/>
            <a:pathLst>
              <a:path w="156974" h="871726">
                <a:moveTo>
                  <a:pt x="0" y="871726"/>
                </a:moveTo>
                <a:lnTo>
                  <a:pt x="156974" y="0"/>
                </a:lnTo>
              </a:path>
            </a:pathLst>
          </a:custGeom>
          <a:noFill/>
          <a:ln w="4763">
            <a:solidFill>
              <a:srgbClr val="4D81A2"/>
            </a:solidFill>
            <a:prstDash val="solid"/>
            <a:headEnd type="none"/>
            <a:tailEnd type="none"/>
          </a:ln>
        </p:spPr>
      </p:sp>
      <p:sp>
        <p:nvSpPr>
          <p:cNvPr id="12" name="Text 10"/>
          <p:cNvSpPr txBox="1"/>
          <p:nvPr/>
        </p:nvSpPr>
        <p:spPr>
          <a:xfrm>
            <a:off x="1522743" y="1838513"/>
            <a:ext cx="276225" cy="2181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GB" altLang="en-US" sz="1800" b="1" kern="0" spc="300" dirty="0">
                <a:solidFill>
                  <a:srgbClr val="000000"/>
                </a:solidFill>
                <a:latin typeface="SourceHanSerifCN-Regular" panose="02020400000000000000" charset="-122"/>
                <a:ea typeface="SourceHanSerifCN-Regular" panose="02020400000000000000" charset="-122"/>
                <a:cs typeface="SourceHanSerifCN-Regular" panose="02020400000000000000" charset="-122"/>
              </a:rPr>
              <a:t>CONTENTS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4379829" y="621473"/>
            <a:ext cx="3132294" cy="662710"/>
          </a:xfrm>
          <a:custGeom>
            <a:avLst/>
            <a:gdLst/>
            <a:ahLst/>
            <a:cxnLst/>
            <a:rect l="l" t="t" r="r" b="b"/>
            <a:pathLst>
              <a:path w="3132294" h="662710">
                <a:moveTo>
                  <a:pt x="2349221" y="0"/>
                </a:moveTo>
                <a:cubicBezTo>
                  <a:pt x="2781411" y="0"/>
                  <a:pt x="3132294" y="148475"/>
                  <a:pt x="3132294" y="331355"/>
                </a:cubicBezTo>
                <a:cubicBezTo>
                  <a:pt x="3132294" y="514235"/>
                  <a:pt x="2781411" y="662710"/>
                  <a:pt x="2349221" y="662710"/>
                </a:cubicBezTo>
                <a:lnTo>
                  <a:pt x="0" y="662710"/>
                </a:lnTo>
                <a:lnTo>
                  <a:pt x="0" y="0"/>
                </a:lnTo>
                <a:lnTo>
                  <a:pt x="2349221" y="0"/>
                </a:lnTo>
                <a:close/>
              </a:path>
            </a:pathLst>
          </a:custGeom>
          <a:solidFill>
            <a:srgbClr val="FCFEFF"/>
          </a:solidFill>
          <a:effectLst>
            <a:outerShdw blurRad="28575" dist="53246" dir="4781709" algn="bl" rotWithShape="0">
              <a:srgbClr val="DFD394">
                <a:alpha val="63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4065466" y="587488"/>
            <a:ext cx="696695" cy="696695"/>
          </a:xfrm>
          <a:custGeom>
            <a:avLst/>
            <a:gdLst/>
            <a:ahLst/>
            <a:cxnLst/>
            <a:rect l="l" t="t" r="r" b="b"/>
            <a:pathLst>
              <a:path w="696695" h="696695">
                <a:moveTo>
                  <a:pt x="348347" y="0"/>
                </a:moveTo>
                <a:cubicBezTo>
                  <a:pt x="540606" y="0"/>
                  <a:pt x="696695" y="156089"/>
                  <a:pt x="696695" y="348347"/>
                </a:cubicBezTo>
                <a:cubicBezTo>
                  <a:pt x="696695" y="540606"/>
                  <a:pt x="540606" y="696695"/>
                  <a:pt x="348347" y="696695"/>
                </a:cubicBezTo>
                <a:cubicBezTo>
                  <a:pt x="156089" y="696695"/>
                  <a:pt x="0" y="540606"/>
                  <a:pt x="0" y="348347"/>
                </a:cubicBezTo>
                <a:cubicBezTo>
                  <a:pt x="0" y="156089"/>
                  <a:pt x="156089" y="0"/>
                  <a:pt x="348347" y="0"/>
                </a:cubicBezTo>
                <a:close/>
              </a:path>
            </a:pathLst>
          </a:custGeom>
          <a:solidFill>
            <a:srgbClr val="4D81A2"/>
          </a:solidFill>
          <a:effectLst>
            <a:outerShdw blurRad="33338" dist="57150" dir="5400000" algn="bl" rotWithShape="0">
              <a:srgbClr val="4D81A2">
                <a:alpha val="73000"/>
              </a:srgbClr>
            </a:outerShdw>
          </a:effectLst>
        </p:spPr>
      </p:sp>
      <p:sp>
        <p:nvSpPr>
          <p:cNvPr id="15" name="Text 13"/>
          <p:cNvSpPr txBox="1"/>
          <p:nvPr/>
        </p:nvSpPr>
        <p:spPr>
          <a:xfrm>
            <a:off x="4016272" y="748913"/>
            <a:ext cx="795338" cy="342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01</a:t>
            </a:r>
            <a:endParaRPr lang="en-US" sz="2250" dirty="0"/>
          </a:p>
        </p:txBody>
      </p:sp>
      <p:sp>
        <p:nvSpPr>
          <p:cNvPr id="16" name="Shape 14"/>
          <p:cNvSpPr/>
          <p:nvPr/>
        </p:nvSpPr>
        <p:spPr>
          <a:xfrm>
            <a:off x="4379829" y="1480076"/>
            <a:ext cx="3132294" cy="662710"/>
          </a:xfrm>
          <a:custGeom>
            <a:avLst/>
            <a:gdLst/>
            <a:ahLst/>
            <a:cxnLst/>
            <a:rect l="l" t="t" r="r" b="b"/>
            <a:pathLst>
              <a:path w="3132294" h="662710">
                <a:moveTo>
                  <a:pt x="2349221" y="0"/>
                </a:moveTo>
                <a:cubicBezTo>
                  <a:pt x="2781411" y="0"/>
                  <a:pt x="3132294" y="148475"/>
                  <a:pt x="3132294" y="331355"/>
                </a:cubicBezTo>
                <a:cubicBezTo>
                  <a:pt x="3132294" y="514235"/>
                  <a:pt x="2781411" y="662710"/>
                  <a:pt x="2349221" y="662710"/>
                </a:cubicBezTo>
                <a:lnTo>
                  <a:pt x="0" y="662710"/>
                </a:lnTo>
                <a:lnTo>
                  <a:pt x="0" y="0"/>
                </a:lnTo>
                <a:lnTo>
                  <a:pt x="2349221" y="0"/>
                </a:lnTo>
                <a:close/>
              </a:path>
            </a:pathLst>
          </a:custGeom>
          <a:solidFill>
            <a:srgbClr val="FCFEFF"/>
          </a:solidFill>
          <a:effectLst>
            <a:outerShdw blurRad="28575" dist="53246" dir="4781709" algn="bl" rotWithShape="0">
              <a:srgbClr val="DFD394">
                <a:alpha val="63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4065466" y="1446091"/>
            <a:ext cx="696695" cy="696695"/>
          </a:xfrm>
          <a:custGeom>
            <a:avLst/>
            <a:gdLst/>
            <a:ahLst/>
            <a:cxnLst/>
            <a:rect l="l" t="t" r="r" b="b"/>
            <a:pathLst>
              <a:path w="696695" h="696695">
                <a:moveTo>
                  <a:pt x="348347" y="0"/>
                </a:moveTo>
                <a:cubicBezTo>
                  <a:pt x="540606" y="0"/>
                  <a:pt x="696695" y="156089"/>
                  <a:pt x="696695" y="348347"/>
                </a:cubicBezTo>
                <a:cubicBezTo>
                  <a:pt x="696695" y="540606"/>
                  <a:pt x="540606" y="696695"/>
                  <a:pt x="348347" y="696695"/>
                </a:cubicBezTo>
                <a:cubicBezTo>
                  <a:pt x="156089" y="696695"/>
                  <a:pt x="0" y="540606"/>
                  <a:pt x="0" y="348347"/>
                </a:cubicBezTo>
                <a:cubicBezTo>
                  <a:pt x="0" y="156089"/>
                  <a:pt x="156089" y="0"/>
                  <a:pt x="348347" y="0"/>
                </a:cubicBezTo>
                <a:close/>
              </a:path>
            </a:pathLst>
          </a:custGeom>
          <a:solidFill>
            <a:srgbClr val="4D81A2"/>
          </a:solidFill>
          <a:effectLst>
            <a:outerShdw blurRad="33338" dist="57150" dir="5400000" algn="bl" rotWithShape="0">
              <a:srgbClr val="4D81A2">
                <a:alpha val="73000"/>
              </a:srgbClr>
            </a:outerShdw>
          </a:effectLst>
        </p:spPr>
      </p:sp>
      <p:sp>
        <p:nvSpPr>
          <p:cNvPr id="18" name="Text 16"/>
          <p:cNvSpPr txBox="1"/>
          <p:nvPr/>
        </p:nvSpPr>
        <p:spPr>
          <a:xfrm>
            <a:off x="4890064" y="728242"/>
            <a:ext cx="2433239" cy="4271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挫折的定义与类型</a:t>
            </a:r>
            <a:endParaRPr lang="en-US" sz="1350" dirty="0"/>
          </a:p>
        </p:txBody>
      </p:sp>
      <p:sp>
        <p:nvSpPr>
          <p:cNvPr id="19" name="Shape 17"/>
          <p:cNvSpPr/>
          <p:nvPr/>
        </p:nvSpPr>
        <p:spPr>
          <a:xfrm>
            <a:off x="4386161" y="2352057"/>
            <a:ext cx="3132294" cy="662710"/>
          </a:xfrm>
          <a:custGeom>
            <a:avLst/>
            <a:gdLst/>
            <a:ahLst/>
            <a:cxnLst/>
            <a:rect l="l" t="t" r="r" b="b"/>
            <a:pathLst>
              <a:path w="3132294" h="662710">
                <a:moveTo>
                  <a:pt x="2349221" y="0"/>
                </a:moveTo>
                <a:cubicBezTo>
                  <a:pt x="2781411" y="0"/>
                  <a:pt x="3132294" y="148475"/>
                  <a:pt x="3132294" y="331355"/>
                </a:cubicBezTo>
                <a:cubicBezTo>
                  <a:pt x="3132294" y="514235"/>
                  <a:pt x="2781411" y="662710"/>
                  <a:pt x="2349221" y="662710"/>
                </a:cubicBezTo>
                <a:lnTo>
                  <a:pt x="0" y="662710"/>
                </a:lnTo>
                <a:lnTo>
                  <a:pt x="0" y="0"/>
                </a:lnTo>
                <a:lnTo>
                  <a:pt x="2349221" y="0"/>
                </a:lnTo>
                <a:close/>
              </a:path>
            </a:pathLst>
          </a:custGeom>
          <a:solidFill>
            <a:srgbClr val="FCFEFF"/>
          </a:solidFill>
          <a:effectLst>
            <a:outerShdw blurRad="28575" dist="53246" dir="4781709" algn="bl" rotWithShape="0">
              <a:srgbClr val="DFD394">
                <a:alpha val="63000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071798" y="2318072"/>
            <a:ext cx="696695" cy="696695"/>
          </a:xfrm>
          <a:custGeom>
            <a:avLst/>
            <a:gdLst/>
            <a:ahLst/>
            <a:cxnLst/>
            <a:rect l="l" t="t" r="r" b="b"/>
            <a:pathLst>
              <a:path w="696695" h="696695">
                <a:moveTo>
                  <a:pt x="348347" y="0"/>
                </a:moveTo>
                <a:cubicBezTo>
                  <a:pt x="540606" y="0"/>
                  <a:pt x="696695" y="156089"/>
                  <a:pt x="696695" y="348347"/>
                </a:cubicBezTo>
                <a:cubicBezTo>
                  <a:pt x="696695" y="540606"/>
                  <a:pt x="540606" y="696695"/>
                  <a:pt x="348347" y="696695"/>
                </a:cubicBezTo>
                <a:cubicBezTo>
                  <a:pt x="156089" y="696695"/>
                  <a:pt x="0" y="540606"/>
                  <a:pt x="0" y="348347"/>
                </a:cubicBezTo>
                <a:cubicBezTo>
                  <a:pt x="0" y="156089"/>
                  <a:pt x="156089" y="0"/>
                  <a:pt x="348347" y="0"/>
                </a:cubicBezTo>
                <a:close/>
              </a:path>
            </a:pathLst>
          </a:custGeom>
          <a:solidFill>
            <a:srgbClr val="4D81A2"/>
          </a:solidFill>
          <a:effectLst>
            <a:outerShdw blurRad="33338" dist="57150" dir="5400000" algn="bl" rotWithShape="0">
              <a:srgbClr val="4D81A2">
                <a:alpha val="73000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4386161" y="3220868"/>
            <a:ext cx="3132294" cy="662710"/>
          </a:xfrm>
          <a:custGeom>
            <a:avLst/>
            <a:gdLst/>
            <a:ahLst/>
            <a:cxnLst/>
            <a:rect l="l" t="t" r="r" b="b"/>
            <a:pathLst>
              <a:path w="3132294" h="662710">
                <a:moveTo>
                  <a:pt x="2349221" y="0"/>
                </a:moveTo>
                <a:cubicBezTo>
                  <a:pt x="2781411" y="0"/>
                  <a:pt x="3132294" y="148475"/>
                  <a:pt x="3132294" y="331355"/>
                </a:cubicBezTo>
                <a:cubicBezTo>
                  <a:pt x="3132294" y="514235"/>
                  <a:pt x="2781411" y="662710"/>
                  <a:pt x="2349221" y="662710"/>
                </a:cubicBezTo>
                <a:lnTo>
                  <a:pt x="0" y="662710"/>
                </a:lnTo>
                <a:lnTo>
                  <a:pt x="0" y="0"/>
                </a:lnTo>
                <a:lnTo>
                  <a:pt x="2349221" y="0"/>
                </a:lnTo>
                <a:close/>
              </a:path>
            </a:pathLst>
          </a:custGeom>
          <a:solidFill>
            <a:srgbClr val="FCFEFF"/>
          </a:solidFill>
          <a:effectLst>
            <a:outerShdw blurRad="28575" dist="53246" dir="4781709" algn="bl" rotWithShape="0">
              <a:srgbClr val="DFD394">
                <a:alpha val="63000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4071798" y="3186883"/>
            <a:ext cx="696695" cy="696695"/>
          </a:xfrm>
          <a:custGeom>
            <a:avLst/>
            <a:gdLst/>
            <a:ahLst/>
            <a:cxnLst/>
            <a:rect l="l" t="t" r="r" b="b"/>
            <a:pathLst>
              <a:path w="696695" h="696695">
                <a:moveTo>
                  <a:pt x="348347" y="0"/>
                </a:moveTo>
                <a:cubicBezTo>
                  <a:pt x="540606" y="0"/>
                  <a:pt x="696695" y="156089"/>
                  <a:pt x="696695" y="348347"/>
                </a:cubicBezTo>
                <a:cubicBezTo>
                  <a:pt x="696695" y="540606"/>
                  <a:pt x="540606" y="696695"/>
                  <a:pt x="348347" y="696695"/>
                </a:cubicBezTo>
                <a:cubicBezTo>
                  <a:pt x="156089" y="696695"/>
                  <a:pt x="0" y="540606"/>
                  <a:pt x="0" y="348347"/>
                </a:cubicBezTo>
                <a:cubicBezTo>
                  <a:pt x="0" y="156089"/>
                  <a:pt x="156089" y="0"/>
                  <a:pt x="348347" y="0"/>
                </a:cubicBezTo>
                <a:close/>
              </a:path>
            </a:pathLst>
          </a:custGeom>
          <a:solidFill>
            <a:srgbClr val="4D81A2"/>
          </a:solidFill>
          <a:effectLst>
            <a:outerShdw blurRad="33338" dist="57150" dir="5400000" algn="bl" rotWithShape="0">
              <a:srgbClr val="4D81A2">
                <a:alpha val="73000"/>
              </a:srgbClr>
            </a:outerShdw>
          </a:effectLst>
        </p:spPr>
      </p:sp>
      <p:sp>
        <p:nvSpPr>
          <p:cNvPr id="23" name="Shape 21"/>
          <p:cNvSpPr/>
          <p:nvPr/>
        </p:nvSpPr>
        <p:spPr>
          <a:xfrm>
            <a:off x="4390923" y="4130392"/>
            <a:ext cx="3132294" cy="662710"/>
          </a:xfrm>
          <a:custGeom>
            <a:avLst/>
            <a:gdLst/>
            <a:ahLst/>
            <a:cxnLst/>
            <a:rect l="l" t="t" r="r" b="b"/>
            <a:pathLst>
              <a:path w="3132294" h="662710">
                <a:moveTo>
                  <a:pt x="2349221" y="0"/>
                </a:moveTo>
                <a:cubicBezTo>
                  <a:pt x="2781411" y="0"/>
                  <a:pt x="3132294" y="148475"/>
                  <a:pt x="3132294" y="331355"/>
                </a:cubicBezTo>
                <a:cubicBezTo>
                  <a:pt x="3132294" y="514235"/>
                  <a:pt x="2781411" y="662710"/>
                  <a:pt x="2349221" y="662710"/>
                </a:cubicBezTo>
                <a:lnTo>
                  <a:pt x="0" y="662710"/>
                </a:lnTo>
                <a:lnTo>
                  <a:pt x="0" y="0"/>
                </a:lnTo>
                <a:lnTo>
                  <a:pt x="2349221" y="0"/>
                </a:lnTo>
                <a:close/>
              </a:path>
            </a:pathLst>
          </a:custGeom>
          <a:solidFill>
            <a:srgbClr val="FCFEFF"/>
          </a:solidFill>
          <a:effectLst>
            <a:outerShdw blurRad="28575" dist="53246" dir="4781709" algn="bl" rotWithShape="0">
              <a:srgbClr val="DFD394">
                <a:alpha val="63000"/>
              </a:srgbClr>
            </a:outerShdw>
          </a:effectLst>
        </p:spPr>
      </p:sp>
      <p:sp>
        <p:nvSpPr>
          <p:cNvPr id="24" name="Shape 22"/>
          <p:cNvSpPr/>
          <p:nvPr/>
        </p:nvSpPr>
        <p:spPr>
          <a:xfrm>
            <a:off x="4076561" y="4096407"/>
            <a:ext cx="696695" cy="696695"/>
          </a:xfrm>
          <a:custGeom>
            <a:avLst/>
            <a:gdLst/>
            <a:ahLst/>
            <a:cxnLst/>
            <a:rect l="l" t="t" r="r" b="b"/>
            <a:pathLst>
              <a:path w="696695" h="696695">
                <a:moveTo>
                  <a:pt x="348347" y="0"/>
                </a:moveTo>
                <a:cubicBezTo>
                  <a:pt x="540606" y="0"/>
                  <a:pt x="696695" y="156089"/>
                  <a:pt x="696695" y="348347"/>
                </a:cubicBezTo>
                <a:cubicBezTo>
                  <a:pt x="696695" y="540606"/>
                  <a:pt x="540606" y="696695"/>
                  <a:pt x="348347" y="696695"/>
                </a:cubicBezTo>
                <a:cubicBezTo>
                  <a:pt x="156089" y="696695"/>
                  <a:pt x="0" y="540606"/>
                  <a:pt x="0" y="348347"/>
                </a:cubicBezTo>
                <a:cubicBezTo>
                  <a:pt x="0" y="156089"/>
                  <a:pt x="156089" y="0"/>
                  <a:pt x="348347" y="0"/>
                </a:cubicBezTo>
                <a:close/>
              </a:path>
            </a:pathLst>
          </a:custGeom>
          <a:solidFill>
            <a:srgbClr val="4D81A2"/>
          </a:solidFill>
          <a:effectLst>
            <a:outerShdw blurRad="33338" dist="57150" dir="5400000" algn="bl" rotWithShape="0">
              <a:srgbClr val="4D81A2">
                <a:alpha val="73000"/>
              </a:srgbClr>
            </a:outerShdw>
          </a:effectLst>
        </p:spPr>
      </p:sp>
      <p:sp>
        <p:nvSpPr>
          <p:cNvPr id="25" name="Shape 23"/>
          <p:cNvSpPr/>
          <p:nvPr/>
        </p:nvSpPr>
        <p:spPr>
          <a:xfrm>
            <a:off x="-791153" y="3663296"/>
            <a:ext cx="2259611" cy="2259611"/>
          </a:xfrm>
          <a:custGeom>
            <a:avLst/>
            <a:gdLst/>
            <a:ahLst/>
            <a:cxnLst/>
            <a:rect l="l" t="t" r="r" b="b"/>
            <a:pathLst>
              <a:path w="2259611" h="2259611">
                <a:moveTo>
                  <a:pt x="1129806" y="0"/>
                </a:moveTo>
                <a:cubicBezTo>
                  <a:pt x="1753363" y="0"/>
                  <a:pt x="2259611" y="506249"/>
                  <a:pt x="2259611" y="1129806"/>
                </a:cubicBezTo>
                <a:cubicBezTo>
                  <a:pt x="2259611" y="1753363"/>
                  <a:pt x="1753363" y="2259611"/>
                  <a:pt x="1129806" y="2259611"/>
                </a:cubicBezTo>
                <a:cubicBezTo>
                  <a:pt x="506249" y="2259611"/>
                  <a:pt x="0" y="1753363"/>
                  <a:pt x="0" y="1129806"/>
                </a:cubicBezTo>
                <a:cubicBezTo>
                  <a:pt x="0" y="506249"/>
                  <a:pt x="506249" y="0"/>
                  <a:pt x="1129806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26" name="Shape 24"/>
          <p:cNvSpPr/>
          <p:nvPr/>
        </p:nvSpPr>
        <p:spPr>
          <a:xfrm>
            <a:off x="517616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27" name="Shape 25"/>
          <p:cNvSpPr/>
          <p:nvPr/>
        </p:nvSpPr>
        <p:spPr>
          <a:xfrm>
            <a:off x="614670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28" name="Shape 26"/>
          <p:cNvSpPr/>
          <p:nvPr/>
        </p:nvSpPr>
        <p:spPr>
          <a:xfrm>
            <a:off x="711724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29" name="Shape 27"/>
          <p:cNvSpPr/>
          <p:nvPr/>
        </p:nvSpPr>
        <p:spPr>
          <a:xfrm>
            <a:off x="808778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0" name="Shape 28"/>
          <p:cNvSpPr/>
          <p:nvPr/>
        </p:nvSpPr>
        <p:spPr>
          <a:xfrm>
            <a:off x="905833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1" name="Shape 29"/>
          <p:cNvSpPr/>
          <p:nvPr/>
        </p:nvSpPr>
        <p:spPr>
          <a:xfrm>
            <a:off x="1002887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2" name="Shape 30"/>
          <p:cNvSpPr/>
          <p:nvPr/>
        </p:nvSpPr>
        <p:spPr>
          <a:xfrm>
            <a:off x="1099941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3" name="Shape 31"/>
          <p:cNvSpPr/>
          <p:nvPr/>
        </p:nvSpPr>
        <p:spPr>
          <a:xfrm>
            <a:off x="1196995" y="26508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4" name="Shape 32"/>
          <p:cNvSpPr/>
          <p:nvPr/>
        </p:nvSpPr>
        <p:spPr>
          <a:xfrm>
            <a:off x="517616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5" name="Shape 33"/>
          <p:cNvSpPr/>
          <p:nvPr/>
        </p:nvSpPr>
        <p:spPr>
          <a:xfrm>
            <a:off x="614670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6" name="Shape 34"/>
          <p:cNvSpPr/>
          <p:nvPr/>
        </p:nvSpPr>
        <p:spPr>
          <a:xfrm>
            <a:off x="711724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7" name="Shape 35"/>
          <p:cNvSpPr/>
          <p:nvPr/>
        </p:nvSpPr>
        <p:spPr>
          <a:xfrm>
            <a:off x="808778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8" name="Shape 36"/>
          <p:cNvSpPr/>
          <p:nvPr/>
        </p:nvSpPr>
        <p:spPr>
          <a:xfrm>
            <a:off x="905833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39" name="Shape 37"/>
          <p:cNvSpPr/>
          <p:nvPr/>
        </p:nvSpPr>
        <p:spPr>
          <a:xfrm>
            <a:off x="1002887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40" name="Shape 38"/>
          <p:cNvSpPr/>
          <p:nvPr/>
        </p:nvSpPr>
        <p:spPr>
          <a:xfrm>
            <a:off x="1099941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41" name="Shape 39"/>
          <p:cNvSpPr/>
          <p:nvPr/>
        </p:nvSpPr>
        <p:spPr>
          <a:xfrm>
            <a:off x="1196995" y="372504"/>
            <a:ext cx="62144" cy="62144"/>
          </a:xfrm>
          <a:custGeom>
            <a:avLst/>
            <a:gdLst/>
            <a:ahLst/>
            <a:cxnLst/>
            <a:rect l="l" t="t" r="r" b="b"/>
            <a:pathLst>
              <a:path w="62144" h="62144">
                <a:moveTo>
                  <a:pt x="31072" y="0"/>
                </a:moveTo>
                <a:cubicBezTo>
                  <a:pt x="48221" y="0"/>
                  <a:pt x="62144" y="13923"/>
                  <a:pt x="62144" y="31072"/>
                </a:cubicBezTo>
                <a:cubicBezTo>
                  <a:pt x="62144" y="48221"/>
                  <a:pt x="48221" y="62144"/>
                  <a:pt x="31072" y="62144"/>
                </a:cubicBezTo>
                <a:cubicBezTo>
                  <a:pt x="13923" y="62144"/>
                  <a:pt x="0" y="48221"/>
                  <a:pt x="0" y="31072"/>
                </a:cubicBezTo>
                <a:cubicBezTo>
                  <a:pt x="0" y="13923"/>
                  <a:pt x="13923" y="0"/>
                  <a:pt x="31072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42" name="Text 40"/>
          <p:cNvSpPr txBox="1"/>
          <p:nvPr/>
        </p:nvSpPr>
        <p:spPr>
          <a:xfrm>
            <a:off x="3937564" y="1622988"/>
            <a:ext cx="952500" cy="342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2250" dirty="0"/>
          </a:p>
        </p:txBody>
      </p:sp>
      <p:sp>
        <p:nvSpPr>
          <p:cNvPr id="43" name="Text 41"/>
          <p:cNvSpPr txBox="1"/>
          <p:nvPr/>
        </p:nvSpPr>
        <p:spPr>
          <a:xfrm>
            <a:off x="3937564" y="2494970"/>
            <a:ext cx="952500" cy="342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03</a:t>
            </a:r>
            <a:endParaRPr lang="en-US" sz="1125" dirty="0"/>
          </a:p>
        </p:txBody>
      </p:sp>
      <p:sp>
        <p:nvSpPr>
          <p:cNvPr id="44" name="Text 42"/>
          <p:cNvSpPr txBox="1"/>
          <p:nvPr/>
        </p:nvSpPr>
        <p:spPr>
          <a:xfrm>
            <a:off x="3937564" y="3380773"/>
            <a:ext cx="952500" cy="342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1125" dirty="0"/>
          </a:p>
        </p:txBody>
      </p:sp>
      <p:sp>
        <p:nvSpPr>
          <p:cNvPr id="45" name="Text 43"/>
          <p:cNvSpPr txBox="1"/>
          <p:nvPr/>
        </p:nvSpPr>
        <p:spPr>
          <a:xfrm>
            <a:off x="3937564" y="4290297"/>
            <a:ext cx="952500" cy="3429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05</a:t>
            </a:r>
            <a:endParaRPr lang="en-US" sz="1125" dirty="0"/>
          </a:p>
        </p:txBody>
      </p:sp>
      <p:sp>
        <p:nvSpPr>
          <p:cNvPr id="46" name="Text 44"/>
          <p:cNvSpPr txBox="1"/>
          <p:nvPr/>
        </p:nvSpPr>
        <p:spPr>
          <a:xfrm>
            <a:off x="4890064" y="1597846"/>
            <a:ext cx="2433239" cy="4271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挫折对人的影响</a:t>
            </a:r>
            <a:endParaRPr lang="en-US" sz="1350" dirty="0"/>
          </a:p>
        </p:txBody>
      </p:sp>
      <p:sp>
        <p:nvSpPr>
          <p:cNvPr id="47" name="Text 45"/>
          <p:cNvSpPr txBox="1"/>
          <p:nvPr/>
        </p:nvSpPr>
        <p:spPr>
          <a:xfrm>
            <a:off x="4890064" y="2469827"/>
            <a:ext cx="2433239" cy="4271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应对挫折的策略</a:t>
            </a:r>
            <a:endParaRPr lang="en-US" sz="1350" dirty="0"/>
          </a:p>
        </p:txBody>
      </p:sp>
      <p:sp>
        <p:nvSpPr>
          <p:cNvPr id="48" name="Text 46"/>
          <p:cNvSpPr txBox="1"/>
          <p:nvPr/>
        </p:nvSpPr>
        <p:spPr>
          <a:xfrm>
            <a:off x="4816466" y="3338638"/>
            <a:ext cx="2433239" cy="4271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从挫折中成长</a:t>
            </a:r>
            <a:endParaRPr lang="en-US" sz="1350" dirty="0"/>
          </a:p>
        </p:txBody>
      </p:sp>
      <p:sp>
        <p:nvSpPr>
          <p:cNvPr id="49" name="Text 47"/>
          <p:cNvSpPr txBox="1"/>
          <p:nvPr/>
        </p:nvSpPr>
        <p:spPr>
          <a:xfrm>
            <a:off x="4816466" y="4248162"/>
            <a:ext cx="2433239" cy="42717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抗挫折的重要性</a:t>
            </a:r>
            <a:endParaRPr lang="en-US" sz="1350" dirty="0"/>
          </a:p>
        </p:txBody>
      </p:sp>
      <p:pic>
        <p:nvPicPr>
          <p:cNvPr id="50" name="图片 49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205" y="819150"/>
            <a:ext cx="2393950" cy="3277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/img.tukuppt.com/aippt_uploads/24141822/24/07/18/6698c2c93ec23.jpg!/fwfh2/960x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164" y="0"/>
            <a:ext cx="9218164" cy="5185217"/>
          </a:xfrm>
          <a:prstGeom prst="rect">
            <a:avLst/>
          </a:prstGeom>
        </p:spPr>
      </p:pic>
      <p:pic>
        <p:nvPicPr>
          <p:cNvPr id="3" name="Image 1" descr="//img.tukuppt.com/aippt_uploads/24141822/24/07/18/6698c308b752a.jpg!/fwfh2/960x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" y="0"/>
            <a:ext cx="9167813" cy="520065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65732" y="592359"/>
            <a:ext cx="7886700" cy="4000500"/>
          </a:xfrm>
          <a:custGeom>
            <a:avLst/>
            <a:gdLst/>
            <a:ahLst/>
            <a:cxnLst/>
            <a:rect l="l" t="t" r="r" b="b"/>
            <a:pathLst>
              <a:path w="7886700" h="4000500">
                <a:moveTo>
                  <a:pt x="500063" y="0"/>
                </a:moveTo>
                <a:lnTo>
                  <a:pt x="7386638" y="0"/>
                </a:lnTo>
                <a:quadBezTo>
                  <a:pt x="7886700" y="0"/>
                  <a:pt x="7886700" y="500063"/>
                </a:quadBezTo>
                <a:lnTo>
                  <a:pt x="7886700" y="3500438"/>
                </a:lnTo>
                <a:quadBezTo>
                  <a:pt x="7886700" y="4000500"/>
                  <a:pt x="7386638" y="4000500"/>
                </a:quadBezTo>
                <a:lnTo>
                  <a:pt x="500063" y="4000500"/>
                </a:lnTo>
                <a:quadBezTo>
                  <a:pt x="0" y="4000500"/>
                  <a:pt x="0" y="3500438"/>
                </a:quadBezTo>
                <a:lnTo>
                  <a:pt x="0" y="500063"/>
                </a:lnTo>
                <a:quadBezTo>
                  <a:pt x="0" y="0"/>
                  <a:pt x="500063" y="0"/>
                </a:quad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4D81A2"/>
            </a:solidFill>
            <a:prstDash val="solid"/>
          </a:ln>
        </p:spPr>
      </p:sp>
      <p:pic>
        <p:nvPicPr>
          <p:cNvPr id="5" name="Image 2" descr="//img.tukuppt.com/aippt_uploads/24141822/24/07/18/6698c328a801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06" y="1409700"/>
            <a:ext cx="2205038" cy="2204811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1928813" y="1921096"/>
            <a:ext cx="1343025" cy="1343025"/>
          </a:xfrm>
          <a:custGeom>
            <a:avLst/>
            <a:gdLst/>
            <a:ahLst/>
            <a:cxnLst/>
            <a:rect l="l" t="t" r="r" b="b"/>
            <a:pathLst>
              <a:path w="1343025" h="1343025">
                <a:moveTo>
                  <a:pt x="671513" y="0"/>
                </a:moveTo>
                <a:cubicBezTo>
                  <a:pt x="1042130" y="0"/>
                  <a:pt x="1343025" y="300895"/>
                  <a:pt x="1343025" y="671513"/>
                </a:cubicBezTo>
                <a:cubicBezTo>
                  <a:pt x="1343025" y="1042130"/>
                  <a:pt x="1042130" y="1343025"/>
                  <a:pt x="671513" y="1343025"/>
                </a:cubicBezTo>
                <a:cubicBezTo>
                  <a:pt x="300895" y="1343025"/>
                  <a:pt x="0" y="1042130"/>
                  <a:pt x="0" y="671513"/>
                </a:cubicBezTo>
                <a:cubicBezTo>
                  <a:pt x="0" y="300895"/>
                  <a:pt x="300895" y="0"/>
                  <a:pt x="671512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3338" algn="bl" rotWithShape="0">
              <a:srgbClr val="9B9B9B">
                <a:alpha val="100000"/>
              </a:srgbClr>
            </a:outerShdw>
          </a:effectLst>
        </p:spPr>
      </p:sp>
      <p:sp>
        <p:nvSpPr>
          <p:cNvPr id="7" name="Shape 2"/>
          <p:cNvSpPr/>
          <p:nvPr/>
        </p:nvSpPr>
        <p:spPr>
          <a:xfrm>
            <a:off x="2009775" y="2002059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cubicBezTo>
                  <a:pt x="916483" y="0"/>
                  <a:pt x="1181100" y="264617"/>
                  <a:pt x="1181100" y="590550"/>
                </a:cubicBezTo>
                <a:cubicBezTo>
                  <a:pt x="1181100" y="916483"/>
                  <a:pt x="916483" y="1181100"/>
                  <a:pt x="590550" y="1181100"/>
                </a:cubicBezTo>
                <a:cubicBezTo>
                  <a:pt x="264617" y="1181100"/>
                  <a:pt x="0" y="916483"/>
                  <a:pt x="0" y="590550"/>
                </a:cubicBezTo>
                <a:cubicBezTo>
                  <a:pt x="0" y="264617"/>
                  <a:pt x="264617" y="0"/>
                  <a:pt x="590550" y="0"/>
                </a:cubicBezTo>
                <a:close/>
              </a:path>
            </a:pathLst>
          </a:custGeom>
          <a:solidFill>
            <a:srgbClr val="4D81A2">
              <a:alpha val="0"/>
            </a:srgbClr>
          </a:solidFill>
          <a:ln w="19050">
            <a:solidFill>
              <a:srgbClr val="4D81A2"/>
            </a:solidFill>
            <a:prstDash val="dash"/>
          </a:ln>
        </p:spPr>
      </p:sp>
      <p:sp>
        <p:nvSpPr>
          <p:cNvPr id="9" name="Text 4"/>
          <p:cNvSpPr txBox="1"/>
          <p:nvPr/>
        </p:nvSpPr>
        <p:spPr>
          <a:xfrm>
            <a:off x="3981450" y="1975865"/>
            <a:ext cx="4143375" cy="12334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3600" kern="0" spc="150" dirty="0">
                <a:solidFill>
                  <a:srgbClr val="2A2A2A"/>
                </a:solidFill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挫折的定义与类型</a:t>
            </a:r>
            <a:endParaRPr lang="en-US" sz="3600" dirty="0"/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2128520" y="2166620"/>
            <a:ext cx="944245" cy="808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什么是挫折</a:t>
            </a:r>
            <a:endParaRPr lang="en-US" sz="1125" dirty="0"/>
          </a:p>
        </p:txBody>
      </p:sp>
      <p:sp>
        <p:nvSpPr>
          <p:cNvPr id="5" name="Text 3"/>
          <p:cNvSpPr txBox="1"/>
          <p:nvPr/>
        </p:nvSpPr>
        <p:spPr>
          <a:xfrm>
            <a:off x="4526302" y="1408325"/>
            <a:ext cx="3810000" cy="6561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80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挫折的概念阐述</a:t>
            </a:r>
            <a:endParaRPr lang="en-US" sz="1800" dirty="0"/>
          </a:p>
        </p:txBody>
      </p:sp>
      <p:sp>
        <p:nvSpPr>
          <p:cNvPr id="6" name="Text 4"/>
          <p:cNvSpPr txBox="1"/>
          <p:nvPr/>
        </p:nvSpPr>
        <p:spPr>
          <a:xfrm>
            <a:off x="4492647" y="2319041"/>
            <a:ext cx="3843338" cy="8572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zh-CN" altLang="en-US" sz="1125" dirty="0">
                <a:solidFill>
                  <a:srgbClr val="3F3F3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挫折是指在实现目标或期望的过程中，由于某种原因而遇到的障碍或困难，导致心理或行为上的不适应和负面情绪的产生。它是个体与环境相互作用的结果，反映了人在面对挑战时的心理韧性和应对能力。</a:t>
            </a:r>
            <a:endParaRPr lang="en-US" sz="205" dirty="0"/>
          </a:p>
        </p:txBody>
      </p:sp>
      <p:sp>
        <p:nvSpPr>
          <p:cNvPr id="7" name="Shape 5"/>
          <p:cNvSpPr/>
          <p:nvPr/>
        </p:nvSpPr>
        <p:spPr>
          <a:xfrm>
            <a:off x="4535827" y="2137950"/>
            <a:ext cx="647288" cy="55681"/>
          </a:xfrm>
          <a:custGeom>
            <a:avLst/>
            <a:gdLst/>
            <a:ahLst/>
            <a:cxnLst/>
            <a:rect l="l" t="t" r="r" b="b"/>
            <a:pathLst>
              <a:path w="647288" h="55681">
                <a:moveTo>
                  <a:pt x="0" y="0"/>
                </a:moveTo>
                <a:lnTo>
                  <a:pt x="647288" y="0"/>
                </a:lnTo>
                <a:lnTo>
                  <a:pt x="647288" y="55681"/>
                </a:lnTo>
                <a:lnTo>
                  <a:pt x="0" y="55681"/>
                </a:lnTo>
                <a:close/>
              </a:path>
            </a:pathLst>
          </a:custGeom>
          <a:solidFill>
            <a:srgbClr val="4D81A2"/>
          </a:solidFill>
        </p:spPr>
        <p:txBody>
          <a:bodyPr/>
          <a:p>
            <a:endParaRPr lang="zh-CN" altLang="en-US"/>
          </a:p>
        </p:txBody>
      </p:sp>
      <p:sp>
        <p:nvSpPr>
          <p:cNvPr id="9" name="Shape 6"/>
          <p:cNvSpPr/>
          <p:nvPr/>
        </p:nvSpPr>
        <p:spPr>
          <a:xfrm>
            <a:off x="7691934" y="4572773"/>
            <a:ext cx="153122" cy="153122"/>
          </a:xfrm>
          <a:custGeom>
            <a:avLst/>
            <a:gdLst/>
            <a:ahLst/>
            <a:cxnLst/>
            <a:rect l="l" t="t" r="r" b="b"/>
            <a:pathLst>
              <a:path w="153122" h="153122">
                <a:moveTo>
                  <a:pt x="76561" y="0"/>
                </a:moveTo>
                <a:cubicBezTo>
                  <a:pt x="118816" y="0"/>
                  <a:pt x="153122" y="34306"/>
                  <a:pt x="153122" y="76561"/>
                </a:cubicBezTo>
                <a:cubicBezTo>
                  <a:pt x="153122" y="118816"/>
                  <a:pt x="118816" y="153122"/>
                  <a:pt x="76561" y="153122"/>
                </a:cubicBezTo>
                <a:cubicBezTo>
                  <a:pt x="34306" y="153122"/>
                  <a:pt x="0" y="118816"/>
                  <a:pt x="0" y="76561"/>
                </a:cubicBezTo>
                <a:cubicBezTo>
                  <a:pt x="0" y="34306"/>
                  <a:pt x="34306" y="0"/>
                  <a:pt x="76561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10" name="Shape 7"/>
          <p:cNvSpPr/>
          <p:nvPr/>
        </p:nvSpPr>
        <p:spPr>
          <a:xfrm>
            <a:off x="7954226" y="4572773"/>
            <a:ext cx="153122" cy="153122"/>
          </a:xfrm>
          <a:custGeom>
            <a:avLst/>
            <a:gdLst/>
            <a:ahLst/>
            <a:cxnLst/>
            <a:rect l="l" t="t" r="r" b="b"/>
            <a:pathLst>
              <a:path w="153122" h="153122">
                <a:moveTo>
                  <a:pt x="76561" y="0"/>
                </a:moveTo>
                <a:cubicBezTo>
                  <a:pt x="118816" y="0"/>
                  <a:pt x="153122" y="34306"/>
                  <a:pt x="153122" y="76561"/>
                </a:cubicBezTo>
                <a:cubicBezTo>
                  <a:pt x="153122" y="118816"/>
                  <a:pt x="118816" y="153122"/>
                  <a:pt x="76561" y="153122"/>
                </a:cubicBezTo>
                <a:cubicBezTo>
                  <a:pt x="34306" y="153122"/>
                  <a:pt x="0" y="118816"/>
                  <a:pt x="0" y="76561"/>
                </a:cubicBezTo>
                <a:cubicBezTo>
                  <a:pt x="0" y="34306"/>
                  <a:pt x="34306" y="0"/>
                  <a:pt x="76561" y="0"/>
                </a:cubicBezTo>
                <a:close/>
              </a:path>
            </a:pathLst>
          </a:custGeom>
          <a:solidFill>
            <a:srgbClr val="4D81A2">
              <a:alpha val="50000"/>
            </a:srgbClr>
          </a:solidFill>
        </p:spPr>
      </p:sp>
      <p:sp>
        <p:nvSpPr>
          <p:cNvPr id="11" name="Shape 8"/>
          <p:cNvSpPr/>
          <p:nvPr/>
        </p:nvSpPr>
        <p:spPr>
          <a:xfrm>
            <a:off x="8216518" y="4572773"/>
            <a:ext cx="153122" cy="153122"/>
          </a:xfrm>
          <a:custGeom>
            <a:avLst/>
            <a:gdLst/>
            <a:ahLst/>
            <a:cxnLst/>
            <a:rect l="l" t="t" r="r" b="b"/>
            <a:pathLst>
              <a:path w="153122" h="153122">
                <a:moveTo>
                  <a:pt x="76561" y="0"/>
                </a:moveTo>
                <a:cubicBezTo>
                  <a:pt x="118816" y="0"/>
                  <a:pt x="153122" y="34306"/>
                  <a:pt x="153122" y="76561"/>
                </a:cubicBezTo>
                <a:cubicBezTo>
                  <a:pt x="153122" y="118816"/>
                  <a:pt x="118816" y="153122"/>
                  <a:pt x="76561" y="153122"/>
                </a:cubicBezTo>
                <a:cubicBezTo>
                  <a:pt x="34306" y="153122"/>
                  <a:pt x="0" y="118816"/>
                  <a:pt x="0" y="76561"/>
                </a:cubicBezTo>
                <a:cubicBezTo>
                  <a:pt x="0" y="34306"/>
                  <a:pt x="34306" y="0"/>
                  <a:pt x="76561" y="0"/>
                </a:cubicBezTo>
                <a:close/>
              </a:path>
            </a:pathLst>
          </a:custGeom>
          <a:solidFill>
            <a:srgbClr val="4D81A2">
              <a:alpha val="25000"/>
            </a:srgbClr>
          </a:solidFill>
        </p:spPr>
      </p:sp>
      <p:pic>
        <p:nvPicPr>
          <p:cNvPr id="12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960120" y="513715"/>
            <a:ext cx="3282950" cy="3206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/>
          <p:nvPr/>
        </p:nvPicPr>
        <p:blipFill>
          <a:blip r:embed="rId1"/>
          <a:stretch>
            <a:fillRect/>
          </a:stretch>
        </p:blipFill>
        <p:spPr>
          <a:xfrm rot="16200000">
            <a:off x="3653790" y="-2626995"/>
            <a:ext cx="1835785" cy="812927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挫折的常见类型</a:t>
            </a:r>
            <a:endParaRPr lang="en-US" sz="1125" dirty="0"/>
          </a:p>
        </p:txBody>
      </p:sp>
      <p:sp>
        <p:nvSpPr>
          <p:cNvPr id="8" name="Shape 5"/>
          <p:cNvSpPr/>
          <p:nvPr>
            <p:custDataLst>
              <p:tags r:id="rId2"/>
            </p:custDataLst>
          </p:nvPr>
        </p:nvSpPr>
        <p:spPr>
          <a:xfrm>
            <a:off x="818302" y="2349448"/>
            <a:ext cx="1710797" cy="2439935"/>
          </a:xfrm>
          <a:custGeom>
            <a:avLst/>
            <a:gdLst/>
            <a:ahLst/>
            <a:cxnLst/>
            <a:rect l="l" t="t" r="r" b="b"/>
            <a:pathLst>
              <a:path w="1710797" h="2439935">
                <a:moveTo>
                  <a:pt x="0" y="0"/>
                </a:moveTo>
                <a:lnTo>
                  <a:pt x="1710797" y="0"/>
                </a:lnTo>
                <a:lnTo>
                  <a:pt x="1710797" y="2439935"/>
                </a:lnTo>
                <a:lnTo>
                  <a:pt x="0" y="243993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4D81A2"/>
            </a:solidFill>
            <a:prstDash val="solid"/>
          </a:ln>
          <a:effectLst>
            <a:outerShdw blurRad="23813" algn="bl" rotWithShape="0">
              <a:srgbClr val="4D81A2">
                <a:alpha val="100000"/>
              </a:srgbClr>
            </a:outerShdw>
          </a:effectLst>
        </p:spPr>
      </p:sp>
      <p:sp>
        <p:nvSpPr>
          <p:cNvPr id="9" name="Shape 6"/>
          <p:cNvSpPr/>
          <p:nvPr>
            <p:custDataLst>
              <p:tags r:id="rId3"/>
            </p:custDataLst>
          </p:nvPr>
        </p:nvSpPr>
        <p:spPr>
          <a:xfrm>
            <a:off x="4656981" y="2373578"/>
            <a:ext cx="1710797" cy="2439935"/>
          </a:xfrm>
          <a:custGeom>
            <a:avLst/>
            <a:gdLst/>
            <a:ahLst/>
            <a:cxnLst/>
            <a:rect l="l" t="t" r="r" b="b"/>
            <a:pathLst>
              <a:path w="1710797" h="2439935">
                <a:moveTo>
                  <a:pt x="0" y="0"/>
                </a:moveTo>
                <a:lnTo>
                  <a:pt x="1710797" y="0"/>
                </a:lnTo>
                <a:lnTo>
                  <a:pt x="1710797" y="2439935"/>
                </a:lnTo>
                <a:lnTo>
                  <a:pt x="0" y="243993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4D81A2"/>
            </a:solidFill>
            <a:prstDash val="solid"/>
          </a:ln>
          <a:effectLst>
            <a:outerShdw blurRad="23813" algn="bl" rotWithShape="0">
              <a:srgbClr val="4D81A2">
                <a:alpha val="100000"/>
              </a:srgbClr>
            </a:outerShdw>
          </a:effectLst>
        </p:spPr>
      </p:sp>
      <p:sp>
        <p:nvSpPr>
          <p:cNvPr id="10" name="Shape 7"/>
          <p:cNvSpPr/>
          <p:nvPr>
            <p:custDataLst>
              <p:tags r:id="rId4"/>
            </p:custDataLst>
          </p:nvPr>
        </p:nvSpPr>
        <p:spPr>
          <a:xfrm>
            <a:off x="2730066" y="2373578"/>
            <a:ext cx="1710797" cy="2439935"/>
          </a:xfrm>
          <a:custGeom>
            <a:avLst/>
            <a:gdLst/>
            <a:ahLst/>
            <a:cxnLst/>
            <a:rect l="l" t="t" r="r" b="b"/>
            <a:pathLst>
              <a:path w="1710797" h="2439935">
                <a:moveTo>
                  <a:pt x="0" y="0"/>
                </a:moveTo>
                <a:lnTo>
                  <a:pt x="1710797" y="0"/>
                </a:lnTo>
                <a:lnTo>
                  <a:pt x="1710797" y="2439935"/>
                </a:lnTo>
                <a:lnTo>
                  <a:pt x="0" y="2439935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DFD394"/>
            </a:solidFill>
            <a:prstDash val="solid"/>
          </a:ln>
          <a:effectLst>
            <a:outerShdw blurRad="47625" algn="bl" rotWithShape="0">
              <a:srgbClr val="DFD394">
                <a:alpha val="100000"/>
              </a:srgbClr>
            </a:outerShdw>
          </a:effectLst>
        </p:spPr>
      </p:sp>
      <p:sp>
        <p:nvSpPr>
          <p:cNvPr id="11" name="Shape 8"/>
          <p:cNvSpPr/>
          <p:nvPr>
            <p:custDataLst>
              <p:tags r:id="rId5"/>
            </p:custDataLst>
          </p:nvPr>
        </p:nvSpPr>
        <p:spPr>
          <a:xfrm>
            <a:off x="6584306" y="2373578"/>
            <a:ext cx="1710797" cy="2446747"/>
          </a:xfrm>
          <a:custGeom>
            <a:avLst/>
            <a:gdLst/>
            <a:ahLst/>
            <a:cxnLst/>
            <a:rect l="l" t="t" r="r" b="b"/>
            <a:pathLst>
              <a:path w="1710797" h="2446747">
                <a:moveTo>
                  <a:pt x="0" y="0"/>
                </a:moveTo>
                <a:lnTo>
                  <a:pt x="1710797" y="0"/>
                </a:lnTo>
                <a:lnTo>
                  <a:pt x="1710797" y="2446747"/>
                </a:lnTo>
                <a:lnTo>
                  <a:pt x="0" y="2446747"/>
                </a:lnTo>
                <a:close/>
              </a:path>
            </a:pathLst>
          </a:custGeom>
          <a:solidFill>
            <a:srgbClr val="FFFFFF"/>
          </a:solidFill>
          <a:ln w="14288">
            <a:solidFill>
              <a:srgbClr val="DFD394"/>
            </a:solidFill>
            <a:prstDash val="solid"/>
          </a:ln>
          <a:effectLst>
            <a:outerShdw blurRad="47625" algn="bl" rotWithShape="0">
              <a:srgbClr val="DFD394">
                <a:alpha val="100000"/>
              </a:srgbClr>
            </a:outerShdw>
          </a:effectLst>
        </p:spPr>
      </p:sp>
      <p:sp>
        <p:nvSpPr>
          <p:cNvPr id="12" name="Shape 9"/>
          <p:cNvSpPr/>
          <p:nvPr>
            <p:custDataLst>
              <p:tags r:id="rId6"/>
            </p:custDataLst>
          </p:nvPr>
        </p:nvSpPr>
        <p:spPr>
          <a:xfrm>
            <a:off x="1377767" y="1958901"/>
            <a:ext cx="588781" cy="588781"/>
          </a:xfrm>
          <a:custGeom>
            <a:avLst/>
            <a:gdLst/>
            <a:ahLst/>
            <a:cxnLst/>
            <a:rect l="l" t="t" r="r" b="b"/>
            <a:pathLst>
              <a:path w="588781" h="588781">
                <a:moveTo>
                  <a:pt x="294390" y="0"/>
                </a:moveTo>
                <a:cubicBezTo>
                  <a:pt x="456869" y="0"/>
                  <a:pt x="588781" y="131912"/>
                  <a:pt x="588781" y="294390"/>
                </a:cubicBezTo>
                <a:cubicBezTo>
                  <a:pt x="588781" y="456869"/>
                  <a:pt x="456869" y="588781"/>
                  <a:pt x="294390" y="588781"/>
                </a:cubicBezTo>
                <a:cubicBezTo>
                  <a:pt x="131912" y="588781"/>
                  <a:pt x="0" y="456869"/>
                  <a:pt x="0" y="294390"/>
                </a:cubicBezTo>
                <a:cubicBezTo>
                  <a:pt x="0" y="131912"/>
                  <a:pt x="131912" y="0"/>
                  <a:pt x="294390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13" name="Shape 10"/>
          <p:cNvSpPr/>
          <p:nvPr>
            <p:custDataLst>
              <p:tags r:id="rId7"/>
            </p:custDataLst>
          </p:nvPr>
        </p:nvSpPr>
        <p:spPr>
          <a:xfrm>
            <a:off x="5250101" y="1958901"/>
            <a:ext cx="588781" cy="588781"/>
          </a:xfrm>
          <a:custGeom>
            <a:avLst/>
            <a:gdLst/>
            <a:ahLst/>
            <a:cxnLst/>
            <a:rect l="l" t="t" r="r" b="b"/>
            <a:pathLst>
              <a:path w="588781" h="588781">
                <a:moveTo>
                  <a:pt x="294390" y="0"/>
                </a:moveTo>
                <a:cubicBezTo>
                  <a:pt x="456869" y="0"/>
                  <a:pt x="588781" y="131912"/>
                  <a:pt x="588781" y="294390"/>
                </a:cubicBezTo>
                <a:cubicBezTo>
                  <a:pt x="588781" y="456869"/>
                  <a:pt x="456869" y="588781"/>
                  <a:pt x="294390" y="588781"/>
                </a:cubicBezTo>
                <a:cubicBezTo>
                  <a:pt x="131912" y="588781"/>
                  <a:pt x="0" y="456869"/>
                  <a:pt x="0" y="294390"/>
                </a:cubicBezTo>
                <a:cubicBezTo>
                  <a:pt x="0" y="131912"/>
                  <a:pt x="131912" y="0"/>
                  <a:pt x="294390" y="0"/>
                </a:cubicBezTo>
                <a:close/>
              </a:path>
            </a:pathLst>
          </a:custGeom>
          <a:solidFill>
            <a:srgbClr val="4D81A2"/>
          </a:solidFill>
        </p:spPr>
      </p:sp>
      <p:sp>
        <p:nvSpPr>
          <p:cNvPr id="14" name="Shape 11"/>
          <p:cNvSpPr/>
          <p:nvPr>
            <p:custDataLst>
              <p:tags r:id="rId8"/>
            </p:custDataLst>
          </p:nvPr>
        </p:nvSpPr>
        <p:spPr>
          <a:xfrm>
            <a:off x="3313934" y="1958901"/>
            <a:ext cx="588781" cy="588781"/>
          </a:xfrm>
          <a:custGeom>
            <a:avLst/>
            <a:gdLst/>
            <a:ahLst/>
            <a:cxnLst/>
            <a:rect l="l" t="t" r="r" b="b"/>
            <a:pathLst>
              <a:path w="588781" h="588781">
                <a:moveTo>
                  <a:pt x="294390" y="0"/>
                </a:moveTo>
                <a:cubicBezTo>
                  <a:pt x="456869" y="0"/>
                  <a:pt x="588781" y="131912"/>
                  <a:pt x="588781" y="294390"/>
                </a:cubicBezTo>
                <a:cubicBezTo>
                  <a:pt x="588781" y="456869"/>
                  <a:pt x="456869" y="588781"/>
                  <a:pt x="294390" y="588781"/>
                </a:cubicBezTo>
                <a:cubicBezTo>
                  <a:pt x="131912" y="588781"/>
                  <a:pt x="0" y="456869"/>
                  <a:pt x="0" y="294390"/>
                </a:cubicBezTo>
                <a:cubicBezTo>
                  <a:pt x="0" y="131912"/>
                  <a:pt x="131912" y="0"/>
                  <a:pt x="294390" y="0"/>
                </a:cubicBezTo>
                <a:close/>
              </a:path>
            </a:pathLst>
          </a:custGeom>
          <a:solidFill>
            <a:srgbClr val="DFD394"/>
          </a:solidFill>
        </p:spPr>
      </p:sp>
      <p:sp>
        <p:nvSpPr>
          <p:cNvPr id="15" name="Shape 12"/>
          <p:cNvSpPr/>
          <p:nvPr>
            <p:custDataLst>
              <p:tags r:id="rId9"/>
            </p:custDataLst>
          </p:nvPr>
        </p:nvSpPr>
        <p:spPr>
          <a:xfrm>
            <a:off x="7175159" y="1958901"/>
            <a:ext cx="588781" cy="588781"/>
          </a:xfrm>
          <a:custGeom>
            <a:avLst/>
            <a:gdLst/>
            <a:ahLst/>
            <a:cxnLst/>
            <a:rect l="l" t="t" r="r" b="b"/>
            <a:pathLst>
              <a:path w="588781" h="588781">
                <a:moveTo>
                  <a:pt x="294390" y="0"/>
                </a:moveTo>
                <a:cubicBezTo>
                  <a:pt x="456869" y="0"/>
                  <a:pt x="588781" y="131912"/>
                  <a:pt x="588781" y="294390"/>
                </a:cubicBezTo>
                <a:cubicBezTo>
                  <a:pt x="588781" y="456869"/>
                  <a:pt x="456869" y="588781"/>
                  <a:pt x="294390" y="588781"/>
                </a:cubicBezTo>
                <a:cubicBezTo>
                  <a:pt x="131912" y="588781"/>
                  <a:pt x="0" y="456869"/>
                  <a:pt x="0" y="294390"/>
                </a:cubicBezTo>
                <a:cubicBezTo>
                  <a:pt x="0" y="131912"/>
                  <a:pt x="131912" y="0"/>
                  <a:pt x="294390" y="0"/>
                </a:cubicBezTo>
                <a:close/>
              </a:path>
            </a:pathLst>
          </a:custGeom>
          <a:solidFill>
            <a:srgbClr val="DFD394"/>
          </a:solidFill>
        </p:spPr>
      </p:sp>
      <p:sp>
        <p:nvSpPr>
          <p:cNvPr id="16" name="Text 13"/>
          <p:cNvSpPr txBox="1"/>
          <p:nvPr>
            <p:custDataLst>
              <p:tags r:id="rId10"/>
            </p:custDataLst>
          </p:nvPr>
        </p:nvSpPr>
        <p:spPr>
          <a:xfrm>
            <a:off x="1483201" y="2144978"/>
            <a:ext cx="381000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01</a:t>
            </a:r>
            <a:endParaRPr lang="en-US" sz="1350" dirty="0"/>
          </a:p>
        </p:txBody>
      </p:sp>
      <p:sp>
        <p:nvSpPr>
          <p:cNvPr id="17" name="Text 14"/>
          <p:cNvSpPr txBox="1"/>
          <p:nvPr>
            <p:custDataLst>
              <p:tags r:id="rId11"/>
            </p:custDataLst>
          </p:nvPr>
        </p:nvSpPr>
        <p:spPr>
          <a:xfrm>
            <a:off x="3417825" y="2144978"/>
            <a:ext cx="381000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1350" dirty="0"/>
          </a:p>
        </p:txBody>
      </p:sp>
      <p:sp>
        <p:nvSpPr>
          <p:cNvPr id="18" name="Text 15"/>
          <p:cNvSpPr txBox="1"/>
          <p:nvPr>
            <p:custDataLst>
              <p:tags r:id="rId12"/>
            </p:custDataLst>
          </p:nvPr>
        </p:nvSpPr>
        <p:spPr>
          <a:xfrm>
            <a:off x="5355535" y="2144978"/>
            <a:ext cx="381000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03</a:t>
            </a:r>
            <a:endParaRPr lang="en-US" sz="1350" dirty="0"/>
          </a:p>
        </p:txBody>
      </p:sp>
      <p:sp>
        <p:nvSpPr>
          <p:cNvPr id="19" name="Text 16"/>
          <p:cNvSpPr txBox="1"/>
          <p:nvPr>
            <p:custDataLst>
              <p:tags r:id="rId13"/>
            </p:custDataLst>
          </p:nvPr>
        </p:nvSpPr>
        <p:spPr>
          <a:xfrm>
            <a:off x="7279050" y="2150897"/>
            <a:ext cx="381000" cy="2047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04</a:t>
            </a:r>
            <a:endParaRPr lang="en-US" sz="1350" dirty="0"/>
          </a:p>
        </p:txBody>
      </p:sp>
      <p:sp>
        <p:nvSpPr>
          <p:cNvPr id="20" name="Text 17"/>
          <p:cNvSpPr txBox="1"/>
          <p:nvPr>
            <p:custDataLst>
              <p:tags r:id="rId14"/>
            </p:custDataLst>
          </p:nvPr>
        </p:nvSpPr>
        <p:spPr>
          <a:xfrm>
            <a:off x="893806" y="2622570"/>
            <a:ext cx="1585913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学业挫折的表现</a:t>
            </a:r>
            <a:endParaRPr lang="en-US" sz="1350" dirty="0"/>
          </a:p>
        </p:txBody>
      </p:sp>
      <p:sp>
        <p:nvSpPr>
          <p:cNvPr id="21" name="Text 18"/>
          <p:cNvSpPr txBox="1"/>
          <p:nvPr>
            <p:custDataLst>
              <p:tags r:id="rId15"/>
            </p:custDataLst>
          </p:nvPr>
        </p:nvSpPr>
        <p:spPr>
          <a:xfrm>
            <a:off x="933132" y="3106715"/>
            <a:ext cx="148113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学业挫折主要表现为考试成绩不理想、学习进度缓慢、与同学竞争失利等。这些挫折会影响学生的自信心和学习动力，严重时可能导致学习焦虑或逃避学习。</a:t>
            </a:r>
            <a:endParaRPr lang="en-US" sz="900" dirty="0"/>
          </a:p>
        </p:txBody>
      </p:sp>
      <p:sp>
        <p:nvSpPr>
          <p:cNvPr id="22" name="Text 19"/>
          <p:cNvSpPr txBox="1"/>
          <p:nvPr>
            <p:custDataLst>
              <p:tags r:id="rId16"/>
            </p:custDataLst>
          </p:nvPr>
        </p:nvSpPr>
        <p:spPr>
          <a:xfrm>
            <a:off x="2815368" y="2641620"/>
            <a:ext cx="1585913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生活挫折的表现</a:t>
            </a:r>
            <a:endParaRPr lang="en-US" sz="1350" dirty="0"/>
          </a:p>
        </p:txBody>
      </p:sp>
      <p:sp>
        <p:nvSpPr>
          <p:cNvPr id="23" name="Text 20"/>
          <p:cNvSpPr txBox="1"/>
          <p:nvPr>
            <p:custDataLst>
              <p:tags r:id="rId17"/>
            </p:custDataLst>
          </p:nvPr>
        </p:nvSpPr>
        <p:spPr>
          <a:xfrm>
            <a:off x="2869299" y="3106715"/>
            <a:ext cx="148113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生活挫折包括家庭变故、经济困难、健康问题等。这些挫折会给人带来沉重的心理负担，影响生活质量，需要个体具备良好的适应能力和应对机制。</a:t>
            </a:r>
            <a:endParaRPr lang="en-US" sz="900" dirty="0"/>
          </a:p>
        </p:txBody>
      </p:sp>
      <p:sp>
        <p:nvSpPr>
          <p:cNvPr id="24" name="Text 21"/>
          <p:cNvSpPr txBox="1"/>
          <p:nvPr>
            <p:custDataLst>
              <p:tags r:id="rId18"/>
            </p:custDataLst>
          </p:nvPr>
        </p:nvSpPr>
        <p:spPr>
          <a:xfrm>
            <a:off x="4773234" y="2642932"/>
            <a:ext cx="1585913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情感挫折的特征</a:t>
            </a:r>
            <a:endParaRPr lang="en-US" sz="1350" dirty="0"/>
          </a:p>
        </p:txBody>
      </p:sp>
      <p:sp>
        <p:nvSpPr>
          <p:cNvPr id="25" name="Text 22"/>
          <p:cNvSpPr txBox="1"/>
          <p:nvPr>
            <p:custDataLst>
              <p:tags r:id="rId19"/>
            </p:custDataLst>
          </p:nvPr>
        </p:nvSpPr>
        <p:spPr>
          <a:xfrm>
            <a:off x="4827165" y="3108026"/>
            <a:ext cx="148113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情感挫折涉及人际关系中的矛盾、失恋、孤独等。这些挫折会导致个体情绪波动大，产生焦虑、抑郁等负面情绪，严重时可能影响社交功能和心理健康。</a:t>
            </a:r>
            <a:endParaRPr lang="en-US" sz="900" dirty="0"/>
          </a:p>
        </p:txBody>
      </p:sp>
      <p:sp>
        <p:nvSpPr>
          <p:cNvPr id="26" name="Text 23"/>
          <p:cNvSpPr txBox="1"/>
          <p:nvPr>
            <p:custDataLst>
              <p:tags r:id="rId20"/>
            </p:custDataLst>
          </p:nvPr>
        </p:nvSpPr>
        <p:spPr>
          <a:xfrm>
            <a:off x="6675051" y="2634204"/>
            <a:ext cx="1585913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社交挫折的方面</a:t>
            </a:r>
            <a:endParaRPr lang="en-US" sz="1350" dirty="0"/>
          </a:p>
        </p:txBody>
      </p:sp>
      <p:sp>
        <p:nvSpPr>
          <p:cNvPr id="27" name="Text 24"/>
          <p:cNvSpPr txBox="1"/>
          <p:nvPr>
            <p:custDataLst>
              <p:tags r:id="rId21"/>
            </p:custDataLst>
          </p:nvPr>
        </p:nvSpPr>
        <p:spPr>
          <a:xfrm>
            <a:off x="6728981" y="3099298"/>
            <a:ext cx="1481138" cy="823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社交挫折包括被拒绝、被孤立、被误解等。这些挫折会影响个体的社交能力和人际关系，导致自卑、孤独等心理问题，需要提高社交技巧和沟通能力。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挫折产生的原因</a:t>
            </a:r>
            <a:endParaRPr lang="en-US" sz="1125" dirty="0"/>
          </a:p>
        </p:txBody>
      </p:sp>
      <p:sp>
        <p:nvSpPr>
          <p:cNvPr id="6" name="Shape 4"/>
          <p:cNvSpPr/>
          <p:nvPr>
            <p:custDataLst>
              <p:tags r:id="rId1"/>
            </p:custDataLst>
          </p:nvPr>
        </p:nvSpPr>
        <p:spPr>
          <a:xfrm>
            <a:off x="3313098" y="1429899"/>
            <a:ext cx="2558680" cy="2558680"/>
          </a:xfrm>
          <a:custGeom>
            <a:avLst/>
            <a:gdLst/>
            <a:ahLst/>
            <a:cxnLst/>
            <a:rect l="l" t="t" r="r" b="b"/>
            <a:pathLst>
              <a:path w="2558680" h="2558680">
                <a:moveTo>
                  <a:pt x="1279340" y="0"/>
                </a:moveTo>
                <a:cubicBezTo>
                  <a:pt x="1985427" y="0"/>
                  <a:pt x="2558680" y="573253"/>
                  <a:pt x="2558680" y="1279340"/>
                </a:cubicBezTo>
                <a:cubicBezTo>
                  <a:pt x="2558680" y="1985427"/>
                  <a:pt x="1985427" y="2558680"/>
                  <a:pt x="1279340" y="2558680"/>
                </a:cubicBezTo>
                <a:cubicBezTo>
                  <a:pt x="573253" y="2558680"/>
                  <a:pt x="0" y="1985427"/>
                  <a:pt x="0" y="1279340"/>
                </a:cubicBezTo>
                <a:cubicBezTo>
                  <a:pt x="0" y="573253"/>
                  <a:pt x="573253" y="0"/>
                  <a:pt x="1279340" y="0"/>
                </a:cubicBezTo>
                <a:close/>
              </a:path>
            </a:pathLst>
          </a:custGeom>
          <a:noFill/>
          <a:ln w="9525">
            <a:solidFill>
              <a:srgbClr val="4D81A2"/>
            </a:solidFill>
            <a:prstDash val="solid"/>
          </a:ln>
        </p:spPr>
      </p:sp>
      <p:sp>
        <p:nvSpPr>
          <p:cNvPr id="7" name="Shape 5"/>
          <p:cNvSpPr/>
          <p:nvPr>
            <p:custDataLst>
              <p:tags r:id="rId2"/>
            </p:custDataLst>
          </p:nvPr>
        </p:nvSpPr>
        <p:spPr>
          <a:xfrm>
            <a:off x="3181883" y="1298684"/>
            <a:ext cx="2821109" cy="2821109"/>
          </a:xfrm>
          <a:custGeom>
            <a:avLst/>
            <a:gdLst/>
            <a:ahLst/>
            <a:cxnLst/>
            <a:rect l="l" t="t" r="r" b="b"/>
            <a:pathLst>
              <a:path w="2821109" h="2821109">
                <a:moveTo>
                  <a:pt x="1410554" y="0"/>
                </a:moveTo>
                <a:cubicBezTo>
                  <a:pt x="2189060" y="0"/>
                  <a:pt x="2821109" y="632048"/>
                  <a:pt x="2821109" y="1410554"/>
                </a:cubicBezTo>
                <a:cubicBezTo>
                  <a:pt x="2821109" y="2189060"/>
                  <a:pt x="2189060" y="2821109"/>
                  <a:pt x="1410554" y="2821109"/>
                </a:cubicBezTo>
                <a:cubicBezTo>
                  <a:pt x="632048" y="2821109"/>
                  <a:pt x="0" y="2189060"/>
                  <a:pt x="0" y="1410554"/>
                </a:cubicBezTo>
                <a:cubicBezTo>
                  <a:pt x="0" y="632048"/>
                  <a:pt x="632048" y="0"/>
                  <a:pt x="1410554" y="0"/>
                </a:cubicBezTo>
                <a:close/>
              </a:path>
            </a:pathLst>
          </a:custGeom>
          <a:noFill/>
          <a:ln w="9525">
            <a:solidFill>
              <a:srgbClr val="4D81A2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4317" y="2279556"/>
            <a:ext cx="1156241" cy="743846"/>
          </a:xfrm>
          <a:prstGeom prst="rect">
            <a:avLst/>
          </a:prstGeom>
        </p:spPr>
      </p:pic>
      <p:sp>
        <p:nvSpPr>
          <p:cNvPr id="9" name="Text 6"/>
          <p:cNvSpPr txBox="1"/>
          <p:nvPr>
            <p:custDataLst>
              <p:tags r:id="rId6"/>
            </p:custDataLst>
          </p:nvPr>
        </p:nvSpPr>
        <p:spPr>
          <a:xfrm>
            <a:off x="668971" y="1287561"/>
            <a:ext cx="1914525" cy="4091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内部因素的影响</a:t>
            </a:r>
            <a:endParaRPr lang="en-US" sz="1350" dirty="0"/>
          </a:p>
        </p:txBody>
      </p:sp>
      <p:sp>
        <p:nvSpPr>
          <p:cNvPr id="10" name="Text 7"/>
          <p:cNvSpPr txBox="1"/>
          <p:nvPr>
            <p:custDataLst>
              <p:tags r:id="rId7"/>
            </p:custDataLst>
          </p:nvPr>
        </p:nvSpPr>
        <p:spPr>
          <a:xfrm>
            <a:off x="668971" y="1742534"/>
            <a:ext cx="2014538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内部因素包括个人的性格特征、心理承受能力、认知方式等。例如，内向、敏感的人更容易受到挫折的影响，而心理承受能力强的人则能更好地应对挫折。</a:t>
            </a:r>
            <a:endParaRPr lang="en-US" sz="900" dirty="0"/>
          </a:p>
        </p:txBody>
      </p:sp>
      <p:sp>
        <p:nvSpPr>
          <p:cNvPr id="11" name="Text 8"/>
          <p:cNvSpPr txBox="1"/>
          <p:nvPr>
            <p:custDataLst>
              <p:tags r:id="rId8"/>
            </p:custDataLst>
          </p:nvPr>
        </p:nvSpPr>
        <p:spPr>
          <a:xfrm>
            <a:off x="668971" y="2998070"/>
            <a:ext cx="1914525" cy="4091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外部环境的作用</a:t>
            </a:r>
            <a:endParaRPr lang="en-US" sz="1350" dirty="0"/>
          </a:p>
        </p:txBody>
      </p:sp>
      <p:sp>
        <p:nvSpPr>
          <p:cNvPr id="12" name="Text 9"/>
          <p:cNvSpPr txBox="1"/>
          <p:nvPr>
            <p:custDataLst>
              <p:tags r:id="rId9"/>
            </p:custDataLst>
          </p:nvPr>
        </p:nvSpPr>
        <p:spPr>
          <a:xfrm>
            <a:off x="668971" y="3453043"/>
            <a:ext cx="2014538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外部环境包括家庭、学校、社会等。家庭关系紧张、学校竞争激烈、社会压力大都可能成为挫折的来源，影响个体的心理健康。</a:t>
            </a:r>
            <a:endParaRPr lang="en-US" sz="900" dirty="0"/>
          </a:p>
        </p:txBody>
      </p:sp>
      <p:sp>
        <p:nvSpPr>
          <p:cNvPr id="13" name="Text 10"/>
          <p:cNvSpPr txBox="1"/>
          <p:nvPr>
            <p:custDataLst>
              <p:tags r:id="rId10"/>
            </p:custDataLst>
          </p:nvPr>
        </p:nvSpPr>
        <p:spPr>
          <a:xfrm>
            <a:off x="6670604" y="1287561"/>
            <a:ext cx="1914525" cy="4091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个人期望的落差</a:t>
            </a:r>
            <a:endParaRPr lang="en-US" sz="1350" dirty="0"/>
          </a:p>
        </p:txBody>
      </p:sp>
      <p:sp>
        <p:nvSpPr>
          <p:cNvPr id="14" name="Text 11"/>
          <p:cNvSpPr txBox="1"/>
          <p:nvPr>
            <p:custDataLst>
              <p:tags r:id="rId11"/>
            </p:custDataLst>
          </p:nvPr>
        </p:nvSpPr>
        <p:spPr>
          <a:xfrm>
            <a:off x="6670604" y="1742534"/>
            <a:ext cx="2014538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当个人的期望与现实之间存在较大差距时，会产生挫折感。过高的期望可能导致失望和沮丧，而过低的期望则可能限制个人的成长和发展。</a:t>
            </a:r>
            <a:endParaRPr lang="en-US" sz="900" dirty="0"/>
          </a:p>
        </p:txBody>
      </p:sp>
      <p:sp>
        <p:nvSpPr>
          <p:cNvPr id="15" name="Text 12"/>
          <p:cNvSpPr txBox="1"/>
          <p:nvPr>
            <p:custDataLst>
              <p:tags r:id="rId12"/>
            </p:custDataLst>
          </p:nvPr>
        </p:nvSpPr>
        <p:spPr>
          <a:xfrm>
            <a:off x="6670604" y="2998070"/>
            <a:ext cx="1914525" cy="4091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突发情况的干扰</a:t>
            </a:r>
            <a:endParaRPr lang="en-US" sz="1350" dirty="0"/>
          </a:p>
        </p:txBody>
      </p:sp>
      <p:sp>
        <p:nvSpPr>
          <p:cNvPr id="16" name="Text 13"/>
          <p:cNvSpPr txBox="1"/>
          <p:nvPr>
            <p:custDataLst>
              <p:tags r:id="rId13"/>
            </p:custDataLst>
          </p:nvPr>
        </p:nvSpPr>
        <p:spPr>
          <a:xfrm>
            <a:off x="6670604" y="3433993"/>
            <a:ext cx="2014538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突发情况如自然灾害、疾病等不可预测的事件，也可能成为挫折的来源。这些事件会打乱个体的计划和节奏，导致心理失衡和负面情绪的产生。</a:t>
            </a:r>
            <a:endParaRPr lang="en-US" sz="900" dirty="0"/>
          </a:p>
        </p:txBody>
      </p:sp>
      <p:pic>
        <p:nvPicPr>
          <p:cNvPr id="17" name="图片 16"/>
          <p:cNvPicPr/>
          <p:nvPr/>
        </p:nvPicPr>
        <p:blipFill>
          <a:blip r:embed="rId14"/>
          <a:stretch>
            <a:fillRect/>
          </a:stretch>
        </p:blipFill>
        <p:spPr>
          <a:xfrm>
            <a:off x="3718560" y="1875155"/>
            <a:ext cx="1816100" cy="17614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/img.tukuppt.com/aippt_uploads/24141822/24/07/18/6698c2c93ec23.jpg!/fwfh2/960x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164" y="0"/>
            <a:ext cx="9218164" cy="5185217"/>
          </a:xfrm>
          <a:prstGeom prst="rect">
            <a:avLst/>
          </a:prstGeom>
        </p:spPr>
      </p:pic>
      <p:pic>
        <p:nvPicPr>
          <p:cNvPr id="3" name="Image 1" descr="//img.tukuppt.com/aippt_uploads/24141822/24/07/18/6698c308b752a.jpg!/fwfh2/960x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2" y="0"/>
            <a:ext cx="9167813" cy="520065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665732" y="592359"/>
            <a:ext cx="7886700" cy="4000500"/>
          </a:xfrm>
          <a:custGeom>
            <a:avLst/>
            <a:gdLst/>
            <a:ahLst/>
            <a:cxnLst/>
            <a:rect l="l" t="t" r="r" b="b"/>
            <a:pathLst>
              <a:path w="7886700" h="4000500">
                <a:moveTo>
                  <a:pt x="500063" y="0"/>
                </a:moveTo>
                <a:lnTo>
                  <a:pt x="7386638" y="0"/>
                </a:lnTo>
                <a:quadBezTo>
                  <a:pt x="7886700" y="0"/>
                  <a:pt x="7886700" y="500063"/>
                </a:quadBezTo>
                <a:lnTo>
                  <a:pt x="7886700" y="3500438"/>
                </a:lnTo>
                <a:quadBezTo>
                  <a:pt x="7886700" y="4000500"/>
                  <a:pt x="7386638" y="4000500"/>
                </a:quadBezTo>
                <a:lnTo>
                  <a:pt x="500063" y="4000500"/>
                </a:lnTo>
                <a:quadBezTo>
                  <a:pt x="0" y="4000500"/>
                  <a:pt x="0" y="3500438"/>
                </a:quadBezTo>
                <a:lnTo>
                  <a:pt x="0" y="500063"/>
                </a:lnTo>
                <a:quadBezTo>
                  <a:pt x="0" y="0"/>
                  <a:pt x="500063" y="0"/>
                </a:quad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4D81A2"/>
            </a:solidFill>
            <a:prstDash val="solid"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25400"/>
            <a:ext cx="9295130" cy="5118100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1105218" y="741266"/>
            <a:ext cx="1343025" cy="1343025"/>
          </a:xfrm>
          <a:custGeom>
            <a:avLst/>
            <a:gdLst/>
            <a:ahLst/>
            <a:cxnLst/>
            <a:rect l="l" t="t" r="r" b="b"/>
            <a:pathLst>
              <a:path w="1343025" h="1343025">
                <a:moveTo>
                  <a:pt x="671513" y="0"/>
                </a:moveTo>
                <a:cubicBezTo>
                  <a:pt x="1042130" y="0"/>
                  <a:pt x="1343025" y="300895"/>
                  <a:pt x="1343025" y="671513"/>
                </a:cubicBezTo>
                <a:cubicBezTo>
                  <a:pt x="1343025" y="1042130"/>
                  <a:pt x="1042130" y="1343025"/>
                  <a:pt x="671513" y="1343025"/>
                </a:cubicBezTo>
                <a:cubicBezTo>
                  <a:pt x="300895" y="1343025"/>
                  <a:pt x="0" y="1042130"/>
                  <a:pt x="0" y="671513"/>
                </a:cubicBezTo>
                <a:cubicBezTo>
                  <a:pt x="0" y="300895"/>
                  <a:pt x="300895" y="0"/>
                  <a:pt x="671512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3338" algn="bl" rotWithShape="0">
              <a:srgbClr val="9B9B9B">
                <a:alpha val="100000"/>
              </a:srgbClr>
            </a:outerShdw>
          </a:effectLst>
        </p:spPr>
      </p:sp>
      <p:sp>
        <p:nvSpPr>
          <p:cNvPr id="7" name="Shape 2"/>
          <p:cNvSpPr/>
          <p:nvPr/>
        </p:nvSpPr>
        <p:spPr>
          <a:xfrm>
            <a:off x="1181735" y="820959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50" y="0"/>
                </a:moveTo>
                <a:cubicBezTo>
                  <a:pt x="916483" y="0"/>
                  <a:pt x="1181100" y="264617"/>
                  <a:pt x="1181100" y="590550"/>
                </a:cubicBezTo>
                <a:cubicBezTo>
                  <a:pt x="1181100" y="916483"/>
                  <a:pt x="916483" y="1181100"/>
                  <a:pt x="590550" y="1181100"/>
                </a:cubicBezTo>
                <a:cubicBezTo>
                  <a:pt x="264617" y="1181100"/>
                  <a:pt x="0" y="916483"/>
                  <a:pt x="0" y="590550"/>
                </a:cubicBezTo>
                <a:cubicBezTo>
                  <a:pt x="0" y="264617"/>
                  <a:pt x="264617" y="0"/>
                  <a:pt x="590550" y="0"/>
                </a:cubicBezTo>
                <a:close/>
              </a:path>
            </a:pathLst>
          </a:custGeom>
          <a:solidFill>
            <a:srgbClr val="4D81A2">
              <a:alpha val="0"/>
            </a:srgbClr>
          </a:solidFill>
          <a:ln w="19050">
            <a:solidFill>
              <a:srgbClr val="4D81A2"/>
            </a:solidFill>
            <a:prstDash val="dash"/>
          </a:ln>
        </p:spPr>
      </p:sp>
      <p:sp>
        <p:nvSpPr>
          <p:cNvPr id="9" name="Text 4"/>
          <p:cNvSpPr txBox="1"/>
          <p:nvPr/>
        </p:nvSpPr>
        <p:spPr>
          <a:xfrm>
            <a:off x="3552825" y="916685"/>
            <a:ext cx="4143375" cy="12334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3600" kern="0" spc="150" dirty="0">
                <a:solidFill>
                  <a:srgbClr val="FF0000"/>
                </a:solidFill>
                <a:latin typeface="SourceHanSerifCN-Bold" panose="02020700000000000000" charset="-122"/>
                <a:ea typeface="SourceHanSerifCN-Bold" panose="02020700000000000000" charset="-122"/>
                <a:cs typeface="SourceHanSerifCN-Bold" panose="02020700000000000000" charset="-122"/>
              </a:rPr>
              <a:t>挫折对人的影响</a:t>
            </a:r>
            <a:endParaRPr lang="zh-CN" altLang="en-US" sz="3600" kern="0" spc="150" dirty="0">
              <a:solidFill>
                <a:srgbClr val="FF0000"/>
              </a:solidFill>
              <a:latin typeface="SourceHanSerifCN-Bold" panose="02020700000000000000" charset="-122"/>
              <a:ea typeface="SourceHanSerifCN-Bold" panose="02020700000000000000" charset="-122"/>
              <a:cs typeface="SourceHanSerifCN-Bold" panose="02020700000000000000" charset="-122"/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1190943" y="1069244"/>
            <a:ext cx="1171575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6000"/>
              </a:lnSpc>
              <a:buNone/>
            </a:pPr>
            <a:r>
              <a:rPr lang="en-US" sz="4500" dirty="0">
                <a:solidFill>
                  <a:srgbClr val="4D81A2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02</a:t>
            </a:r>
            <a:endParaRPr lang="en-US" sz="4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79519" y="237497"/>
            <a:ext cx="821060" cy="264639"/>
          </a:xfrm>
          <a:custGeom>
            <a:avLst/>
            <a:gdLst/>
            <a:ahLst/>
            <a:cxnLst/>
            <a:rect l="l" t="t" r="r" b="b"/>
            <a:pathLst>
              <a:path w="821060" h="264639">
                <a:moveTo>
                  <a:pt x="0" y="0"/>
                </a:moveTo>
                <a:lnTo>
                  <a:pt x="821060" y="0"/>
                </a:lnTo>
                <a:lnTo>
                  <a:pt x="821060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3" name="Shape 1"/>
          <p:cNvSpPr/>
          <p:nvPr/>
        </p:nvSpPr>
        <p:spPr>
          <a:xfrm>
            <a:off x="775720" y="237497"/>
            <a:ext cx="47625" cy="264639"/>
          </a:xfrm>
          <a:custGeom>
            <a:avLst/>
            <a:gdLst/>
            <a:ahLst/>
            <a:cxnLst/>
            <a:rect l="l" t="t" r="r" b="b"/>
            <a:pathLst>
              <a:path w="47625" h="264639">
                <a:moveTo>
                  <a:pt x="0" y="0"/>
                </a:moveTo>
                <a:lnTo>
                  <a:pt x="47625" y="0"/>
                </a:lnTo>
                <a:lnTo>
                  <a:pt x="47625" y="264639"/>
                </a:lnTo>
                <a:lnTo>
                  <a:pt x="0" y="264639"/>
                </a:lnTo>
                <a:close/>
              </a:path>
            </a:pathLst>
          </a:custGeom>
          <a:solidFill>
            <a:srgbClr val="4D81A2"/>
          </a:solidFill>
        </p:spPr>
      </p:sp>
      <p:sp>
        <p:nvSpPr>
          <p:cNvPr id="4" name="Text 2"/>
          <p:cNvSpPr txBox="1"/>
          <p:nvPr/>
        </p:nvSpPr>
        <p:spPr>
          <a:xfrm>
            <a:off x="1034028" y="237497"/>
            <a:ext cx="4705350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180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心理层面的影响</a:t>
            </a:r>
            <a:endParaRPr lang="en-US" sz="1125" dirty="0"/>
          </a:p>
        </p:txBody>
      </p:sp>
      <p:pic>
        <p:nvPicPr>
          <p:cNvPr id="9" name="Image 4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2044" y="2536527"/>
            <a:ext cx="360754" cy="360754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6195" y="2536527"/>
            <a:ext cx="360754" cy="360754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0089" y="2536527"/>
            <a:ext cx="360754" cy="360754"/>
          </a:xfrm>
          <a:prstGeom prst="rect">
            <a:avLst/>
          </a:prstGeom>
        </p:spPr>
      </p:pic>
      <p:sp>
        <p:nvSpPr>
          <p:cNvPr id="13" name="Text 3"/>
          <p:cNvSpPr txBox="1"/>
          <p:nvPr>
            <p:custDataLst>
              <p:tags r:id="rId10"/>
            </p:custDataLst>
          </p:nvPr>
        </p:nvSpPr>
        <p:spPr>
          <a:xfrm>
            <a:off x="637481" y="3424061"/>
            <a:ext cx="2052637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焦虑与压力增加</a:t>
            </a:r>
            <a:endParaRPr lang="en-US" sz="1350" dirty="0"/>
          </a:p>
        </p:txBody>
      </p:sp>
      <p:sp>
        <p:nvSpPr>
          <p:cNvPr id="14" name="Text 4"/>
          <p:cNvSpPr txBox="1"/>
          <p:nvPr>
            <p:custDataLst>
              <p:tags r:id="rId11"/>
            </p:custDataLst>
          </p:nvPr>
        </p:nvSpPr>
        <p:spPr>
          <a:xfrm>
            <a:off x="637481" y="3879155"/>
            <a:ext cx="2119313" cy="6858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面对挫折，人们往往会感到焦虑不安，内心压力骤增。这种焦虑和压力不仅源于对失败的恐惧，更在于对未知结果的担忧。长时间处于这种心理状态，可能导致心理健康受损。</a:t>
            </a:r>
            <a:endParaRPr lang="en-US" sz="900" dirty="0"/>
          </a:p>
        </p:txBody>
      </p:sp>
      <p:sp>
        <p:nvSpPr>
          <p:cNvPr id="15" name="Text 5"/>
          <p:cNvSpPr txBox="1"/>
          <p:nvPr>
            <p:custDataLst>
              <p:tags r:id="rId12"/>
            </p:custDataLst>
          </p:nvPr>
        </p:nvSpPr>
        <p:spPr>
          <a:xfrm>
            <a:off x="2444583" y="1002380"/>
            <a:ext cx="2052637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自信心的受挫</a:t>
            </a:r>
            <a:endParaRPr lang="en-US" sz="1350" dirty="0"/>
          </a:p>
        </p:txBody>
      </p:sp>
      <p:sp>
        <p:nvSpPr>
          <p:cNvPr id="16" name="Text 6"/>
          <p:cNvSpPr txBox="1"/>
          <p:nvPr>
            <p:custDataLst>
              <p:tags r:id="rId13"/>
            </p:custDataLst>
          </p:nvPr>
        </p:nvSpPr>
        <p:spPr>
          <a:xfrm>
            <a:off x="2444583" y="1457474"/>
            <a:ext cx="211931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挫折往往伴随着失败，这会直接打击个人的自信心。一旦自信心受挫，人们可能开始怀疑自己的能力和价值，进而产生自我否定的情绪。</a:t>
            </a:r>
            <a:endParaRPr lang="en-US" sz="900" dirty="0"/>
          </a:p>
        </p:txBody>
      </p:sp>
      <p:sp>
        <p:nvSpPr>
          <p:cNvPr id="17" name="Text 7"/>
          <p:cNvSpPr txBox="1"/>
          <p:nvPr>
            <p:custDataLst>
              <p:tags r:id="rId14"/>
            </p:custDataLst>
          </p:nvPr>
        </p:nvSpPr>
        <p:spPr>
          <a:xfrm>
            <a:off x="4471357" y="3424061"/>
            <a:ext cx="2052637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情绪的波动变化</a:t>
            </a:r>
            <a:endParaRPr lang="en-US" sz="1350" dirty="0"/>
          </a:p>
        </p:txBody>
      </p:sp>
      <p:sp>
        <p:nvSpPr>
          <p:cNvPr id="18" name="Text 8"/>
          <p:cNvSpPr txBox="1"/>
          <p:nvPr>
            <p:custDataLst>
              <p:tags r:id="rId15"/>
            </p:custDataLst>
          </p:nvPr>
        </p:nvSpPr>
        <p:spPr>
          <a:xfrm>
            <a:off x="4471357" y="3879155"/>
            <a:ext cx="211931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挫折还可能引发情绪的剧烈波动，从沮丧、愤怒到悲伤，各种负面情绪可能接踵而至。这种情绪的波动不仅影响个人的心理状态，还可能波及到周围的人。</a:t>
            </a:r>
            <a:endParaRPr lang="en-US" sz="900" dirty="0"/>
          </a:p>
        </p:txBody>
      </p:sp>
      <p:sp>
        <p:nvSpPr>
          <p:cNvPr id="19" name="Text 9"/>
          <p:cNvSpPr txBox="1"/>
          <p:nvPr>
            <p:custDataLst>
              <p:tags r:id="rId16"/>
            </p:custDataLst>
          </p:nvPr>
        </p:nvSpPr>
        <p:spPr>
          <a:xfrm>
            <a:off x="6387207" y="1002380"/>
            <a:ext cx="2052637" cy="4095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zh-CN" altLang="en-US" sz="1350" dirty="0">
                <a:solidFill>
                  <a:srgbClr val="000000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产生消极的心态</a:t>
            </a:r>
            <a:endParaRPr lang="en-US" sz="1350" dirty="0"/>
          </a:p>
        </p:txBody>
      </p:sp>
      <p:sp>
        <p:nvSpPr>
          <p:cNvPr id="20" name="Text 10"/>
          <p:cNvSpPr txBox="1"/>
          <p:nvPr>
            <p:custDataLst>
              <p:tags r:id="rId17"/>
            </p:custDataLst>
          </p:nvPr>
        </p:nvSpPr>
        <p:spPr>
          <a:xfrm>
            <a:off x="6387207" y="1457474"/>
            <a:ext cx="2119313" cy="547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6000"/>
              </a:lnSpc>
              <a:buNone/>
            </a:pPr>
            <a:r>
              <a:rPr lang="zh-CN" altLang="en-US" sz="900" dirty="0">
                <a:solidFill>
                  <a:srgbClr val="2A2A2A"/>
                </a:solidFill>
                <a:latin typeface="SourceHanSansSC-Regular" panose="020B0500000000000000" charset="-122"/>
                <a:ea typeface="SourceHanSansSC-Regular" panose="020B0500000000000000" charset="-122"/>
                <a:cs typeface="SourceHanSansSC-Regular" panose="020B0500000000000000" charset="-122"/>
              </a:rPr>
              <a:t>频繁遭遇挫折，人们可能逐渐形成一种消极的心态，认为努力无用，命运不公。这种消极心态一旦形成，将严重阻碍个人的成长和发展。</a:t>
            </a:r>
            <a:endParaRPr lang="en-US" sz="900" dirty="0"/>
          </a:p>
        </p:txBody>
      </p:sp>
      <p:pic>
        <p:nvPicPr>
          <p:cNvPr id="21" name="图片 20"/>
          <p:cNvPicPr/>
          <p:nvPr/>
        </p:nvPicPr>
        <p:blipFill>
          <a:blip r:embed="rId18"/>
          <a:stretch>
            <a:fillRect/>
          </a:stretch>
        </p:blipFill>
        <p:spPr>
          <a:xfrm rot="5400000">
            <a:off x="3669665" y="-1022350"/>
            <a:ext cx="1365885" cy="74307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0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00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1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2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3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4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5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6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7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8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09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1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10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11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112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3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4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5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6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7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8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19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20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1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2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3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4.xml><?xml version="1.0" encoding="utf-8"?>
<p:tagLst xmlns:p="http://schemas.openxmlformats.org/presentationml/2006/main">
  <p:tag name="KSO_WM_DIAGRAM_VIRTUALLY_FRAME" val="{&quot;height&quot;:235.16133858267713,&quot;left&quot;:58.71811023622047,&quot;top&quot;:108.91456692913387,&quot;width&quot;:602.5637795275591}"/>
</p:tagLst>
</file>

<file path=ppt/tags/tag125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26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27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28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29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30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1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2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3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4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5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6.xml><?xml version="1.0" encoding="utf-8"?>
<p:tagLst xmlns:p="http://schemas.openxmlformats.org/presentationml/2006/main">
  <p:tag name="KSO_WM_DIAGRAM_VIRTUALLY_FRAME" val="{&quot;height&quot;:233.96551181102367,&quot;left&quot;:48.81692913385827,&quot;top&quot;:115.00637795275591,&quot;width&quot;:622.366062992126}"/>
</p:tagLst>
</file>

<file path=ppt/tags/tag137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38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39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40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1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2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3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4.xml><?xml version="1.0" encoding="utf-8"?>
<p:tagLst xmlns:p="http://schemas.openxmlformats.org/presentationml/2006/main">
  <p:tag name="KSO_WM_DIAGRAM_VIRTUALLY_FRAME" val="{&quot;height&quot;:270.5581102362205,&quot;left&quot;:62.14236220472441,&quot;top&quot;:98.0988188976378,&quot;width&quot;:609.0007874015748}"/>
</p:tagLst>
</file>

<file path=ppt/tags/tag145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46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47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48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49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50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1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2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3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4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5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6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7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8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59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60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1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2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3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4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5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66.xml><?xml version="1.0" encoding="utf-8"?>
<p:tagLst xmlns:p="http://schemas.openxmlformats.org/presentationml/2006/main">
  <p:tag name="KSO_WM_DIAGRAM_VIRTUALLY_FRAME" val="{&quot;height&quot;:274.1260629921259,&quot;left&quot;:49.28440944881889,&quot;top&quot;:80.94992125984251,&quot;width&quot;:624.9073228346457}"/>
</p:tagLst>
</file>

<file path=ppt/tags/tag17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8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19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2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20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21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2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3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4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5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6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7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8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29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3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30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31.xml><?xml version="1.0" encoding="utf-8"?>
<p:tagLst xmlns:p="http://schemas.openxmlformats.org/presentationml/2006/main">
  <p:tag name="KSO_WM_DIAGRAM_VIRTUALLY_FRAME" val="{&quot;height&quot;:223.01039370078743,&quot;left&quot;:52.674881889763775,&quot;top&quot;:101.3827559055118,&quot;width&quot;:631.1945669291338}"/>
</p:tagLst>
</file>

<file path=ppt/tags/tag32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3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4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5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6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7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8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39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4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40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41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42.xml><?xml version="1.0" encoding="utf-8"?>
<p:tagLst xmlns:p="http://schemas.openxmlformats.org/presentationml/2006/main">
  <p:tag name="KSO_WM_DIAGRAM_VIRTUALLY_FRAME" val="{&quot;height&quot;:280.5177165354331,&quot;left&quot;:50.19535433070866,&quot;top&quot;:78.92755905511811,&quot;width&quot;:619.6093700787402}"/>
</p:tagLst>
</file>

<file path=ppt/tags/tag43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4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5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6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7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8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49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50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1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2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3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4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5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6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7.xml><?xml version="1.0" encoding="utf-8"?>
<p:tagLst xmlns:p="http://schemas.openxmlformats.org/presentationml/2006/main">
  <p:tag name="KSO_WM_DIAGRAM_VIRTUALLY_FRAME" val="{&quot;height&quot;:269.5585826771654,&quot;left&quot;:49.13314960629922,&quot;top&quot;:93.68984251968502,&quot;width&quot;:621.7337007874015}"/>
</p:tagLst>
</file>

<file path=ppt/tags/tag58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59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60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1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2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3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4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5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6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7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8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69.xml><?xml version="1.0" encoding="utf-8"?>
<p:tagLst xmlns:p="http://schemas.openxmlformats.org/presentationml/2006/main">
  <p:tag name="KSO_WM_DIAGRAM_VIRTUALLY_FRAME" val="{&quot;height&quot;:229.86669291338586,&quot;left&quot;:63.86094488188976,&quot;top&quot;:113.16881889763779,&quot;width&quot;:592.2781102362205}"/>
</p:tagLst>
</file>

<file path=ppt/tags/tag7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70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1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2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3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4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5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6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7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8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79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80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1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2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3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4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5.xml><?xml version="1.0" encoding="utf-8"?>
<p:tagLst xmlns:p="http://schemas.openxmlformats.org/presentationml/2006/main">
  <p:tag name="KSO_WM_DIAGRAM_VIRTUALLY_FRAME" val="{&quot;height&quot;:266.8320472440945,&quot;left&quot;:0,&quot;top&quot;:78.61669291338583,&quot;width&quot;:711.4958267716536}"/>
</p:tagLst>
</file>

<file path=ppt/tags/tag86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87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88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89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.xml><?xml version="1.0" encoding="utf-8"?>
<p:tagLst xmlns:p="http://schemas.openxmlformats.org/presentationml/2006/main">
  <p:tag name="KSO_WM_DIAGRAM_VIRTUALLY_FRAME" val="{&quot;height&quot;:225.3089763779527,&quot;left&quot;:64.43322834645669,&quot;top&quot;:154.24417322834645,&quot;width&quot;:591.0744881889764}"/>
</p:tagLst>
</file>

<file path=ppt/tags/tag90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1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2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3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4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5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6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7.xml><?xml version="1.0" encoding="utf-8"?>
<p:tagLst xmlns:p="http://schemas.openxmlformats.org/presentationml/2006/main">
  <p:tag name="KSO_WM_DIAGRAM_VIRTUALLY_FRAME" val="{&quot;height&quot;:331.9042519685039,&quot;left&quot;:0,&quot;top&quot;:73.31070866141732,&quot;width&quot;:720.6829133858267}"/>
</p:tagLst>
</file>

<file path=ppt/tags/tag98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ags/tag99.xml><?xml version="1.0" encoding="utf-8"?>
<p:tagLst xmlns:p="http://schemas.openxmlformats.org/presentationml/2006/main">
  <p:tag name="KSO_WM_DIAGRAM_VIRTUALLY_FRAME" val="{&quot;height&quot;:244.77937007874021,&quot;left&quot;:33.79779527559055,&quot;top&quot;:104.06629921259841,&quot;width&quot;:650.904409448818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4108</Words>
  <Application>WPS 演示</Application>
  <PresentationFormat/>
  <Paragraphs>312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Arial</vt:lpstr>
      <vt:lpstr>宋体</vt:lpstr>
      <vt:lpstr>Wingdings</vt:lpstr>
      <vt:lpstr>SourceHanSerifCN-Bold</vt:lpstr>
      <vt:lpstr>SourceHanSansSC-Regular</vt:lpstr>
      <vt:lpstr>SourceHanSerifCN-Heavy</vt:lpstr>
      <vt:lpstr>SourceHanSerifCN-Regular</vt:lpstr>
      <vt:lpstr>等线</vt:lpstr>
      <vt:lpstr>Calibri</vt:lpstr>
      <vt:lpstr>微软雅黑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剑超</cp:lastModifiedBy>
  <cp:revision>4</cp:revision>
  <dcterms:created xsi:type="dcterms:W3CDTF">2025-03-16T11:09:00Z</dcterms:created>
  <dcterms:modified xsi:type="dcterms:W3CDTF">2025-03-16T11:26:32Z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150830A41663403F98D0541DA48D34EF_12</vt:lpwstr>
  </property>
  <property fmtid="{D5CDD505-2E9C-101B-9397-08002B2CF9AE}" pid="3" name="KSOProductBuildVer">
    <vt:lpwstr>2052-12.1.0.20305</vt:lpwstr>
  </property>
</Properties>
</file>